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439" r:id="rId2"/>
    <p:sldId id="356" r:id="rId3"/>
    <p:sldId id="577" r:id="rId4"/>
    <p:sldId id="578" r:id="rId5"/>
    <p:sldId id="579" r:id="rId6"/>
    <p:sldId id="580" r:id="rId7"/>
    <p:sldId id="581" r:id="rId8"/>
    <p:sldId id="582" r:id="rId9"/>
    <p:sldId id="695" r:id="rId10"/>
    <p:sldId id="719" r:id="rId11"/>
    <p:sldId id="720" r:id="rId12"/>
    <p:sldId id="721" r:id="rId13"/>
    <p:sldId id="722" r:id="rId14"/>
    <p:sldId id="723" r:id="rId15"/>
    <p:sldId id="583" r:id="rId16"/>
    <p:sldId id="612" r:id="rId17"/>
    <p:sldId id="692" r:id="rId18"/>
    <p:sldId id="693" r:id="rId19"/>
    <p:sldId id="615" r:id="rId20"/>
    <p:sldId id="616" r:id="rId21"/>
    <p:sldId id="617" r:id="rId22"/>
    <p:sldId id="618" r:id="rId23"/>
    <p:sldId id="619" r:id="rId24"/>
    <p:sldId id="620" r:id="rId25"/>
    <p:sldId id="621" r:id="rId26"/>
    <p:sldId id="622" r:id="rId27"/>
    <p:sldId id="697" r:id="rId28"/>
    <p:sldId id="623" r:id="rId29"/>
    <p:sldId id="624" r:id="rId30"/>
    <p:sldId id="698" r:id="rId31"/>
    <p:sldId id="625" r:id="rId32"/>
    <p:sldId id="626" r:id="rId33"/>
    <p:sldId id="627" r:id="rId34"/>
    <p:sldId id="628" r:id="rId35"/>
    <p:sldId id="629" r:id="rId36"/>
    <p:sldId id="630" r:id="rId37"/>
    <p:sldId id="631" r:id="rId38"/>
    <p:sldId id="632" r:id="rId39"/>
    <p:sldId id="633" r:id="rId40"/>
    <p:sldId id="634" r:id="rId41"/>
    <p:sldId id="635" r:id="rId42"/>
    <p:sldId id="637" r:id="rId43"/>
    <p:sldId id="639" r:id="rId44"/>
    <p:sldId id="725" r:id="rId45"/>
    <p:sldId id="726" r:id="rId46"/>
    <p:sldId id="724" r:id="rId47"/>
    <p:sldId id="640" r:id="rId48"/>
    <p:sldId id="641" r:id="rId49"/>
    <p:sldId id="642" r:id="rId50"/>
    <p:sldId id="699" r:id="rId51"/>
    <p:sldId id="643" r:id="rId52"/>
    <p:sldId id="644" r:id="rId53"/>
    <p:sldId id="645" r:id="rId54"/>
    <p:sldId id="646" r:id="rId55"/>
    <p:sldId id="647" r:id="rId56"/>
    <p:sldId id="648" r:id="rId57"/>
    <p:sldId id="649" r:id="rId58"/>
    <p:sldId id="650" r:id="rId59"/>
    <p:sldId id="651" r:id="rId60"/>
    <p:sldId id="652" r:id="rId61"/>
    <p:sldId id="653" r:id="rId62"/>
    <p:sldId id="654" r:id="rId63"/>
    <p:sldId id="655" r:id="rId64"/>
    <p:sldId id="656" r:id="rId65"/>
    <p:sldId id="657" r:id="rId66"/>
    <p:sldId id="658" r:id="rId67"/>
    <p:sldId id="659" r:id="rId68"/>
    <p:sldId id="660" r:id="rId69"/>
    <p:sldId id="661" r:id="rId70"/>
    <p:sldId id="662" r:id="rId71"/>
    <p:sldId id="665" r:id="rId72"/>
    <p:sldId id="668" r:id="rId73"/>
    <p:sldId id="669" r:id="rId74"/>
    <p:sldId id="670" r:id="rId75"/>
    <p:sldId id="671" r:id="rId76"/>
    <p:sldId id="672" r:id="rId77"/>
    <p:sldId id="673" r:id="rId78"/>
    <p:sldId id="674" r:id="rId79"/>
    <p:sldId id="675" r:id="rId80"/>
    <p:sldId id="676" r:id="rId81"/>
    <p:sldId id="677" r:id="rId82"/>
    <p:sldId id="678" r:id="rId83"/>
    <p:sldId id="679" r:id="rId84"/>
    <p:sldId id="680" r:id="rId85"/>
    <p:sldId id="681" r:id="rId86"/>
    <p:sldId id="682" r:id="rId87"/>
    <p:sldId id="683" r:id="rId88"/>
    <p:sldId id="684" r:id="rId89"/>
    <p:sldId id="685" r:id="rId90"/>
    <p:sldId id="686" r:id="rId91"/>
    <p:sldId id="687" r:id="rId92"/>
    <p:sldId id="688" r:id="rId93"/>
    <p:sldId id="689" r:id="rId94"/>
    <p:sldId id="690" r:id="rId95"/>
    <p:sldId id="691" r:id="rId96"/>
    <p:sldId id="701" r:id="rId97"/>
    <p:sldId id="702" r:id="rId98"/>
    <p:sldId id="703" r:id="rId99"/>
    <p:sldId id="704" r:id="rId100"/>
    <p:sldId id="705" r:id="rId101"/>
    <p:sldId id="706" r:id="rId102"/>
    <p:sldId id="707" r:id="rId103"/>
    <p:sldId id="708" r:id="rId104"/>
    <p:sldId id="709" r:id="rId105"/>
    <p:sldId id="710" r:id="rId106"/>
    <p:sldId id="711" r:id="rId107"/>
    <p:sldId id="712" r:id="rId108"/>
    <p:sldId id="713" r:id="rId109"/>
    <p:sldId id="714" r:id="rId110"/>
    <p:sldId id="715" r:id="rId111"/>
    <p:sldId id="716" r:id="rId112"/>
    <p:sldId id="717" r:id="rId113"/>
    <p:sldId id="718" r:id="rId1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4" autoAdjust="0"/>
    <p:restoredTop sz="81323" autoAdjust="0"/>
  </p:normalViewPr>
  <p:slideViewPr>
    <p:cSldViewPr snapToGrid="0">
      <p:cViewPr varScale="1">
        <p:scale>
          <a:sx n="89" d="100"/>
          <a:sy n="89" d="100"/>
        </p:scale>
        <p:origin x="1476" y="8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Wikipedia:IPA" TargetMode="External"/><Relationship Id="rId3" Type="http://schemas.openxmlformats.org/officeDocument/2006/relationships/hyperlink" Target="https://simple.wikipedia.org/wiki/Cipher" TargetMode="External"/><Relationship Id="rId7" Type="http://schemas.openxmlformats.org/officeDocument/2006/relationships/hyperlink" Target="https://simple.wikipedia.org/wiki/Portmanteau_word" TargetMode="External"/><Relationship Id="rId2" Type="http://schemas.openxmlformats.org/officeDocument/2006/relationships/slide" Target="../slides/slide88.xml"/><Relationship Id="rId1" Type="http://schemas.openxmlformats.org/officeDocument/2006/relationships/notesMaster" Target="../notesMasters/notesMaster1.xml"/><Relationship Id="rId6" Type="http://schemas.openxmlformats.org/officeDocument/2006/relationships/hyperlink" Target="https://simple.wikipedia.org/w/index.php?title=Vincent_Rijmen&amp;action=edit&amp;redlink=1" TargetMode="External"/><Relationship Id="rId5" Type="http://schemas.openxmlformats.org/officeDocument/2006/relationships/hyperlink" Target="https://simple.wikipedia.org/w/index.php?title=Joan_Daemen&amp;action=edit&amp;redlink=1" TargetMode="External"/><Relationship Id="rId4" Type="http://schemas.openxmlformats.org/officeDocument/2006/relationships/hyperlink" Target="https://simple.wikipedia.org/wiki/Belgium" TargetMode="External"/><Relationship Id="rId9" Type="http://schemas.openxmlformats.org/officeDocument/2006/relationships/hyperlink" Target="https://simple.wikipedia.org/wiki/Advanced_Encryption_Standard#cite_note-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4</a:t>
            </a:fld>
            <a:endParaRPr lang="en-US"/>
          </a:p>
        </p:txBody>
      </p:sp>
    </p:spTree>
    <p:extLst>
      <p:ext uri="{BB962C8B-B14F-4D97-AF65-F5344CB8AC3E}">
        <p14:creationId xmlns:p14="http://schemas.microsoft.com/office/powerpoint/2010/main" val="191631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72</a:t>
            </a:fld>
            <a:endParaRPr lang="en-US"/>
          </a:p>
        </p:txBody>
      </p:sp>
    </p:spTree>
    <p:extLst>
      <p:ext uri="{BB962C8B-B14F-4D97-AF65-F5344CB8AC3E}">
        <p14:creationId xmlns:p14="http://schemas.microsoft.com/office/powerpoint/2010/main" val="251085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a:t>
            </a:r>
            <a:r>
              <a:rPr lang="en-US" sz="1200" b="0" i="0" u="none" strike="noStrike" kern="1200" dirty="0" smtClean="0">
                <a:solidFill>
                  <a:schemeClr val="tx1"/>
                </a:solidFill>
                <a:effectLst/>
                <a:latin typeface="+mn-lt"/>
                <a:ea typeface="+mn-ea"/>
                <a:cs typeface="+mn-cs"/>
                <a:hlinkClick r:id="rId3" tooltip="Cipher"/>
              </a:rPr>
              <a:t>cipher</a:t>
            </a:r>
            <a:r>
              <a:rPr lang="en-US" sz="1200" b="0" i="0" kern="1200" dirty="0" smtClean="0">
                <a:solidFill>
                  <a:schemeClr val="tx1"/>
                </a:solidFill>
                <a:effectLst/>
                <a:latin typeface="+mn-lt"/>
                <a:ea typeface="+mn-ea"/>
                <a:cs typeface="+mn-cs"/>
              </a:rPr>
              <a:t> algorithm was developed by two </a:t>
            </a:r>
            <a:r>
              <a:rPr lang="en-US" sz="1200" b="0" i="0" u="none" strike="noStrike" kern="1200" dirty="0" smtClean="0">
                <a:solidFill>
                  <a:schemeClr val="tx1"/>
                </a:solidFill>
                <a:effectLst/>
                <a:latin typeface="+mn-lt"/>
                <a:ea typeface="+mn-ea"/>
                <a:cs typeface="+mn-cs"/>
                <a:hlinkClick r:id="rId4" tooltip="Belgium"/>
              </a:rPr>
              <a:t>Belgian</a:t>
            </a:r>
            <a:r>
              <a:rPr lang="en-US" sz="1200" b="0" i="0" kern="1200" dirty="0" smtClean="0">
                <a:solidFill>
                  <a:schemeClr val="tx1"/>
                </a:solidFill>
                <a:effectLst/>
                <a:latin typeface="+mn-lt"/>
                <a:ea typeface="+mn-ea"/>
                <a:cs typeface="+mn-cs"/>
              </a:rPr>
              <a:t> cryptographers, </a:t>
            </a:r>
            <a:r>
              <a:rPr lang="en-US" sz="1200" b="0" i="0" u="none" strike="noStrike" kern="1200" dirty="0" smtClean="0">
                <a:solidFill>
                  <a:schemeClr val="tx1"/>
                </a:solidFill>
                <a:effectLst/>
                <a:latin typeface="+mn-lt"/>
                <a:ea typeface="+mn-ea"/>
                <a:cs typeface="+mn-cs"/>
                <a:hlinkClick r:id="rId5" tooltip="Joan Daemen (not yet started)"/>
              </a:rPr>
              <a:t>Joan </a:t>
            </a:r>
            <a:r>
              <a:rPr lang="en-US" sz="1200" b="0" i="0" u="none" strike="noStrike" kern="1200" dirty="0" err="1" smtClean="0">
                <a:solidFill>
                  <a:schemeClr val="tx1"/>
                </a:solidFill>
                <a:effectLst/>
                <a:latin typeface="+mn-lt"/>
                <a:ea typeface="+mn-ea"/>
                <a:cs typeface="+mn-cs"/>
                <a:hlinkClick r:id="rId5" tooltip="Joan Daemen (not yet started)"/>
              </a:rPr>
              <a:t>Daemen</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6" tooltip="Vincent Rijmen (not yet started)"/>
              </a:rPr>
              <a:t>Vincent </a:t>
            </a:r>
            <a:r>
              <a:rPr lang="en-US" sz="1200" b="0" i="0" u="none" strike="noStrike" kern="1200" dirty="0" err="1" smtClean="0">
                <a:solidFill>
                  <a:schemeClr val="tx1"/>
                </a:solidFill>
                <a:effectLst/>
                <a:latin typeface="+mn-lt"/>
                <a:ea typeface="+mn-ea"/>
                <a:cs typeface="+mn-cs"/>
                <a:hlinkClick r:id="rId6" tooltip="Vincent Rijmen (not yet started)"/>
              </a:rPr>
              <a:t>Rijmen</a:t>
            </a:r>
            <a:r>
              <a:rPr lang="en-US" sz="1200" b="0" i="0" kern="1200" dirty="0" smtClean="0">
                <a:solidFill>
                  <a:schemeClr val="tx1"/>
                </a:solidFill>
                <a:effectLst/>
                <a:latin typeface="+mn-lt"/>
                <a:ea typeface="+mn-ea"/>
                <a:cs typeface="+mn-cs"/>
              </a:rPr>
              <a:t>, and submitted to the AES selection process under the name "</a:t>
            </a:r>
            <a:r>
              <a:rPr lang="en-US" sz="1200" b="0" i="0" kern="1200" dirty="0" err="1" smtClean="0">
                <a:solidFill>
                  <a:schemeClr val="tx1"/>
                </a:solidFill>
                <a:effectLst/>
                <a:latin typeface="+mn-lt"/>
                <a:ea typeface="+mn-ea"/>
                <a:cs typeface="+mn-cs"/>
              </a:rPr>
              <a:t>Rijndael</a:t>
            </a:r>
            <a:r>
              <a:rPr lang="en-US" sz="1200" b="0" i="0" kern="1200" dirty="0" smtClean="0">
                <a:solidFill>
                  <a:schemeClr val="tx1"/>
                </a:solidFill>
                <a:effectLst/>
                <a:latin typeface="+mn-lt"/>
                <a:ea typeface="+mn-ea"/>
                <a:cs typeface="+mn-cs"/>
              </a:rPr>
              <a:t>", a </a:t>
            </a:r>
            <a:r>
              <a:rPr lang="en-US" sz="1200" b="0" i="0" u="none" strike="noStrike" kern="1200" dirty="0" smtClean="0">
                <a:solidFill>
                  <a:schemeClr val="tx1"/>
                </a:solidFill>
                <a:effectLst/>
                <a:latin typeface="+mn-lt"/>
                <a:ea typeface="+mn-ea"/>
                <a:cs typeface="+mn-cs"/>
                <a:hlinkClick r:id="rId7" tooltip="Portmanteau word"/>
              </a:rPr>
              <a:t>portmanteau</a:t>
            </a:r>
            <a:r>
              <a:rPr lang="en-US" sz="1200" b="0" i="0" kern="1200" dirty="0" smtClean="0">
                <a:solidFill>
                  <a:schemeClr val="tx1"/>
                </a:solidFill>
                <a:effectLst/>
                <a:latin typeface="+mn-lt"/>
                <a:ea typeface="+mn-ea"/>
                <a:cs typeface="+mn-cs"/>
              </a:rPr>
              <a:t> of the names of the inventors. (</a:t>
            </a:r>
            <a:r>
              <a:rPr lang="en-US" sz="1200" b="0" i="0" kern="1200" dirty="0" err="1" smtClean="0">
                <a:solidFill>
                  <a:schemeClr val="tx1"/>
                </a:solidFill>
                <a:effectLst/>
                <a:latin typeface="+mn-lt"/>
                <a:ea typeface="+mn-ea"/>
                <a:cs typeface="+mn-cs"/>
              </a:rPr>
              <a:t>Rijndael</a:t>
            </a:r>
            <a:r>
              <a:rPr lang="en-US" sz="1200" b="0" i="0" kern="1200" dirty="0" smtClean="0">
                <a:solidFill>
                  <a:schemeClr val="tx1"/>
                </a:solidFill>
                <a:effectLst/>
                <a:latin typeface="+mn-lt"/>
                <a:ea typeface="+mn-ea"/>
                <a:cs typeface="+mn-cs"/>
              </a:rPr>
              <a:t> is pronounced </a:t>
            </a:r>
            <a:r>
              <a:rPr lang="en-US" sz="1200" b="0" i="0" u="none" strike="noStrike" kern="1200" dirty="0" smtClean="0">
                <a:solidFill>
                  <a:schemeClr val="tx1"/>
                </a:solidFill>
                <a:effectLst/>
                <a:latin typeface="+mn-lt"/>
                <a:ea typeface="+mn-ea"/>
                <a:cs typeface="+mn-cs"/>
                <a:hlinkClick r:id="rId8" tooltip="w:Wikipedia:IPA"/>
              </a:rPr>
              <a:t>[</a:t>
            </a:r>
            <a:r>
              <a:rPr lang="en-US" sz="1200" b="0" i="0" u="none" strike="noStrike" kern="1200" dirty="0" err="1" smtClean="0">
                <a:solidFill>
                  <a:schemeClr val="tx1"/>
                </a:solidFill>
                <a:effectLst/>
                <a:latin typeface="+mn-lt"/>
                <a:ea typeface="+mn-ea"/>
                <a:cs typeface="+mn-cs"/>
                <a:hlinkClick r:id="rId8" tooltip="w:Wikipedia:IPA"/>
              </a:rPr>
              <a:t>rɛindaːl</a:t>
            </a:r>
            <a:r>
              <a:rPr lang="en-US" sz="1200" b="0" i="0" u="none" strike="noStrike" kern="1200" dirty="0" smtClean="0">
                <a:solidFill>
                  <a:schemeClr val="tx1"/>
                </a:solidFill>
                <a:effectLst/>
                <a:latin typeface="+mn-lt"/>
                <a:ea typeface="+mn-ea"/>
                <a:cs typeface="+mn-cs"/>
                <a:hlinkClick r:id="rId8" tooltip="w:Wikipedia:IPA"/>
              </a:rPr>
              <a:t>]</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9"/>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E35DAA-499F-4673-978B-A6190921FD97}" type="slidenum">
              <a:rPr lang="en-US" smtClean="0"/>
              <a:t>88</a:t>
            </a:fld>
            <a:endParaRPr lang="en-US"/>
          </a:p>
        </p:txBody>
      </p:sp>
    </p:spTree>
    <p:extLst>
      <p:ext uri="{BB962C8B-B14F-4D97-AF65-F5344CB8AC3E}">
        <p14:creationId xmlns:p14="http://schemas.microsoft.com/office/powerpoint/2010/main" val="1405872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92</a:t>
            </a:fld>
            <a:endParaRPr lang="en-US"/>
          </a:p>
        </p:txBody>
      </p:sp>
    </p:spTree>
    <p:extLst>
      <p:ext uri="{BB962C8B-B14F-4D97-AF65-F5344CB8AC3E}">
        <p14:creationId xmlns:p14="http://schemas.microsoft.com/office/powerpoint/2010/main" val="106752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99</a:t>
            </a:fld>
            <a:endParaRPr lang="en-US"/>
          </a:p>
        </p:txBody>
      </p:sp>
    </p:spTree>
    <p:extLst>
      <p:ext uri="{BB962C8B-B14F-4D97-AF65-F5344CB8AC3E}">
        <p14:creationId xmlns:p14="http://schemas.microsoft.com/office/powerpoint/2010/main" val="41277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2005, </a:t>
            </a:r>
            <a:r>
              <a:rPr lang="en-US" sz="1200" kern="1200" dirty="0" smtClean="0">
                <a:solidFill>
                  <a:schemeClr val="tx1"/>
                </a:solidFill>
                <a:effectLst/>
                <a:latin typeface="+mn-lt"/>
                <a:ea typeface="+mn-ea"/>
                <a:cs typeface="+mn-cs"/>
                <a:hlinkClick r:id="rId3" tooltip="Daniel J. Bernstein (page does not exist)"/>
              </a:rPr>
              <a:t>D.J. Bernstein</a:t>
            </a:r>
            <a:r>
              <a:rPr lang="en-US" dirty="0" smtClean="0"/>
              <a:t> announced a cache-timing attack that he used to break a custom server that used </a:t>
            </a:r>
            <a:r>
              <a:rPr lang="en-US" sz="1200" kern="1200" dirty="0" smtClean="0">
                <a:solidFill>
                  <a:schemeClr val="tx1"/>
                </a:solidFill>
                <a:effectLst/>
                <a:latin typeface="+mn-lt"/>
                <a:ea typeface="+mn-ea"/>
                <a:cs typeface="+mn-cs"/>
                <a:hlinkClick r:id="rId4" tooltip="OpenSSL (page does not exist)"/>
              </a:rPr>
              <a:t>OpenSSL</a:t>
            </a:r>
            <a:r>
              <a:rPr lang="en-US" dirty="0" smtClean="0"/>
              <a:t>'s AES encryption.</a:t>
            </a:r>
            <a:r>
              <a:rPr lang="en-US" baseline="30000" dirty="0" smtClean="0">
                <a:hlinkClick r:id="rId5"/>
              </a:rPr>
              <a:t>[20]</a:t>
            </a:r>
            <a:r>
              <a:rPr lang="en-US" dirty="0" smtClean="0"/>
              <a:t> The custom server was designed to give out as much timing information as possible (the server reports back the number of machine cycles taken by the encryption operation), and the attack required over 200 million chosen plaintexts.</a:t>
            </a:r>
            <a:r>
              <a:rPr lang="en-US" baseline="30000" dirty="0" smtClean="0">
                <a:hlinkClick r:id="rId6"/>
              </a:rPr>
              <a:t>[21]</a:t>
            </a:r>
            <a:r>
              <a:rPr lang="en-US" dirty="0" smtClean="0"/>
              <a:t>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109</a:t>
            </a:fld>
            <a:endParaRPr lang="en-US"/>
          </a:p>
        </p:txBody>
      </p:sp>
    </p:spTree>
    <p:extLst>
      <p:ext uri="{BB962C8B-B14F-4D97-AF65-F5344CB8AC3E}">
        <p14:creationId xmlns:p14="http://schemas.microsoft.com/office/powerpoint/2010/main" val="213344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5</a:t>
            </a:fld>
            <a:endParaRPr lang="en-US"/>
          </a:p>
        </p:txBody>
      </p:sp>
    </p:spTree>
    <p:extLst>
      <p:ext uri="{BB962C8B-B14F-4D97-AF65-F5344CB8AC3E}">
        <p14:creationId xmlns:p14="http://schemas.microsoft.com/office/powerpoint/2010/main" val="331340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7</a:t>
            </a:fld>
            <a:endParaRPr lang="en-US"/>
          </a:p>
        </p:txBody>
      </p:sp>
    </p:spTree>
    <p:extLst>
      <p:ext uri="{BB962C8B-B14F-4D97-AF65-F5344CB8AC3E}">
        <p14:creationId xmlns:p14="http://schemas.microsoft.com/office/powerpoint/2010/main" val="74207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Proof:</a:t>
                </a:r>
                <a:r>
                  <a:rPr lang="en-US" baseline="0" dirty="0" smtClean="0"/>
                  <a:t> Suppose we gave attacker extra information for every query. Tell him if r matches. Now unless he sends</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8</a:t>
            </a:fld>
            <a:endParaRPr lang="en-US"/>
          </a:p>
        </p:txBody>
      </p:sp>
    </p:spTree>
    <p:extLst>
      <p:ext uri="{BB962C8B-B14F-4D97-AF65-F5344CB8AC3E}">
        <p14:creationId xmlns:p14="http://schemas.microsoft.com/office/powerpoint/2010/main" val="84038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Proof:</a:t>
                </a:r>
                <a:r>
                  <a:rPr lang="en-US" baseline="0" dirty="0" smtClean="0"/>
                  <a:t> Suppose we gave attacker extra information for every query. Tell him if r matches. Now unless he sends</a:t>
                </a: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Suppose we have </a:t>
                </a:r>
                <a:r>
                  <a:rPr lang="en-US" dirty="0" err="1" smtClean="0"/>
                  <a:t>m,m’,c</a:t>
                </a:r>
                <a:r>
                  <a:rPr lang="en-US" dirty="0" smtClean="0"/>
                  <a:t>’ s.t. </a:t>
                </a:r>
                <a:r>
                  <a:rPr lang="en-US" dirty="0" err="1" smtClean="0"/>
                  <a:t>Pr</a:t>
                </a:r>
                <a:r>
                  <a:rPr lang="en-US" dirty="0" smtClean="0"/>
                  <a:t>[</a:t>
                </a:r>
                <a:r>
                  <a:rPr lang="en-US" dirty="0" err="1" smtClean="0"/>
                  <a:t>EncK</a:t>
                </a:r>
                <a:r>
                  <a:rPr lang="en-US" dirty="0" smtClean="0"/>
                  <a:t>(m)= c’] &gt; </a:t>
                </a:r>
                <a:r>
                  <a:rPr lang="en-US" dirty="0" err="1" smtClean="0"/>
                  <a:t>Pr</a:t>
                </a:r>
                <a:r>
                  <a:rPr lang="en-US" dirty="0" smtClean="0"/>
                  <a:t>[</a:t>
                </a:r>
                <a:r>
                  <a:rPr lang="en-US" dirty="0" err="1" smtClean="0"/>
                  <a:t>EncK</a:t>
                </a:r>
                <a:r>
                  <a:rPr lang="en-US" dirty="0" smtClean="0"/>
                  <a:t>(m’)=c’] then adversary can select m0= m, m1=m’. If the ciphertext challenge c=c’ then the adversary outputs guess b’ = 1. Otherwise, the adversary outputs random guess b’. </a:t>
                </a:r>
              </a:p>
              <a:p>
                <a:pPr marL="0" marR="0" indent="0" algn="l" defTabSz="914400" rtl="0" eaLnBrk="1" fontAlgn="auto" latinLnBrk="0" hangingPunct="1">
                  <a:lnSpc>
                    <a:spcPct val="100000"/>
                  </a:lnSpc>
                  <a:spcBef>
                    <a:spcPts val="0"/>
                  </a:spcBef>
                  <a:spcAft>
                    <a:spcPts val="0"/>
                  </a:spcAft>
                  <a:buClrTx/>
                  <a:buSzTx/>
                  <a:buFontTx/>
                  <a:buNone/>
                  <a:tabLst/>
                  <a:defRPr/>
                </a:pPr>
                <a:r>
                  <a:rPr lang="en-US" i="0" smtClean="0">
                    <a:latin typeface="Cambria Math" panose="02040503050406030204" pitchFamily="18" charset="0"/>
                  </a:rPr>
                  <a:t>[┤]</a:t>
                </a:r>
                <a:r>
                  <a:rPr lang="en-US" b="0" i="0" smtClean="0">
                    <a:latin typeface="Cambria Math" panose="02040503050406030204" pitchFamily="18" charset="0"/>
                  </a:rPr>
                  <a:t>=[┤]∗+=(1−𝑝)/2+𝑝</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134072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21</a:t>
            </a:fld>
            <a:endParaRPr lang="en-US"/>
          </a:p>
        </p:txBody>
      </p:sp>
    </p:spTree>
    <p:extLst>
      <p:ext uri="{BB962C8B-B14F-4D97-AF65-F5344CB8AC3E}">
        <p14:creationId xmlns:p14="http://schemas.microsoft.com/office/powerpoint/2010/main" val="116116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22</a:t>
            </a:fld>
            <a:endParaRPr lang="en-US"/>
          </a:p>
        </p:txBody>
      </p:sp>
    </p:spTree>
    <p:extLst>
      <p:ext uri="{BB962C8B-B14F-4D97-AF65-F5344CB8AC3E}">
        <p14:creationId xmlns:p14="http://schemas.microsoft.com/office/powerpoint/2010/main" val="178644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28</a:t>
            </a:fld>
            <a:endParaRPr lang="en-US"/>
          </a:p>
        </p:txBody>
      </p:sp>
    </p:spTree>
    <p:extLst>
      <p:ext uri="{BB962C8B-B14F-4D97-AF65-F5344CB8AC3E}">
        <p14:creationId xmlns:p14="http://schemas.microsoft.com/office/powerpoint/2010/main" val="335511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31</a:t>
            </a:fld>
            <a:endParaRPr lang="en-US"/>
          </a:p>
        </p:txBody>
      </p:sp>
    </p:spTree>
    <p:extLst>
      <p:ext uri="{BB962C8B-B14F-4D97-AF65-F5344CB8AC3E}">
        <p14:creationId xmlns:p14="http://schemas.microsoft.com/office/powerpoint/2010/main" val="81453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keylength.co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2.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2.jpeg"/><Relationship Id="rId7" Type="http://schemas.openxmlformats.org/officeDocument/2006/relationships/image" Target="../media/image16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2.pn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230.png"/><Relationship Id="rId5" Type="http://schemas.openxmlformats.org/officeDocument/2006/relationships/image" Target="../media/image3.png"/><Relationship Id="rId10" Type="http://schemas.openxmlformats.org/officeDocument/2006/relationships/image" Target="../media/image220.png"/><Relationship Id="rId4" Type="http://schemas.openxmlformats.org/officeDocument/2006/relationships/image" Target="../media/image175.png"/><Relationship Id="rId9" Type="http://schemas.openxmlformats.org/officeDocument/2006/relationships/image" Target="../media/image44.png"/></Relationships>
</file>

<file path=ppt/slides/_rels/slide73.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8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3.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2.png"/><Relationship Id="rId9" Type="http://schemas.openxmlformats.org/officeDocument/2006/relationships/image" Target="../media/image171.png"/></Relationships>
</file>

<file path=ppt/slides/_rels/slide80.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32.png"/><Relationship Id="rId9" Type="http://schemas.openxmlformats.org/officeDocument/2006/relationships/image" Target="../media/image171.png"/></Relationships>
</file>

<file path=ppt/slides/_rels/slide9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0.png"/></Relationships>
</file>

<file path=ppt/slides/_rels/slide9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381000" y="2984912"/>
            <a:ext cx="10424160" cy="2754312"/>
          </a:xfrm>
        </p:spPr>
        <p:txBody>
          <a:bodyPr>
            <a:normAutofit fontScale="85000" lnSpcReduction="20000"/>
          </a:bodyPr>
          <a:lstStyle/>
          <a:p>
            <a:pPr algn="l"/>
            <a:r>
              <a:rPr lang="en-US" sz="2900" b="1" dirty="0" smtClean="0"/>
              <a:t>Week 6: </a:t>
            </a:r>
          </a:p>
          <a:p>
            <a:pPr marL="342900" indent="-342900" algn="l">
              <a:buFont typeface="Arial" panose="020B0604020202020204" pitchFamily="34" charset="0"/>
              <a:buChar char="•"/>
            </a:pPr>
            <a:r>
              <a:rPr lang="en-US" sz="2900" dirty="0" smtClean="0"/>
              <a:t>Commitment Schemes</a:t>
            </a:r>
          </a:p>
          <a:p>
            <a:pPr marL="342900" indent="-342900" algn="l">
              <a:buFont typeface="Arial" panose="020B0604020202020204" pitchFamily="34" charset="0"/>
              <a:buChar char="•"/>
            </a:pPr>
            <a:r>
              <a:rPr lang="en-US" sz="2900" dirty="0"/>
              <a:t>Ideal Cipher Model + Hash Functions from Block Ciphers</a:t>
            </a:r>
          </a:p>
          <a:p>
            <a:pPr marL="342900" indent="-342900" algn="l">
              <a:buFont typeface="Arial" panose="020B0604020202020204" pitchFamily="34" charset="0"/>
              <a:buChar char="•"/>
            </a:pPr>
            <a:r>
              <a:rPr lang="en-US" sz="2900" dirty="0" smtClean="0"/>
              <a:t>Block Ciphers</a:t>
            </a:r>
          </a:p>
          <a:p>
            <a:pPr marL="342900" indent="-342900" algn="l">
              <a:buFont typeface="Arial" panose="020B0604020202020204" pitchFamily="34" charset="0"/>
              <a:buChar char="•"/>
            </a:pPr>
            <a:r>
              <a:rPr lang="en-US" sz="2900" dirty="0" smtClean="0"/>
              <a:t>Feistel Networks</a:t>
            </a:r>
          </a:p>
          <a:p>
            <a:pPr marL="342900" indent="-342900" algn="l">
              <a:buFont typeface="Arial" panose="020B0604020202020204" pitchFamily="34" charset="0"/>
              <a:buChar char="•"/>
            </a:pPr>
            <a:r>
              <a:rPr lang="en-US" sz="2900" dirty="0" smtClean="0"/>
              <a:t>DES, 3DES</a:t>
            </a:r>
          </a:p>
          <a:p>
            <a:pPr algn="l"/>
            <a:r>
              <a:rPr lang="en-US" sz="2900" b="1" dirty="0" smtClean="0"/>
              <a:t>Readings: </a:t>
            </a:r>
            <a:r>
              <a:rPr lang="en-US" sz="2900" dirty="0" smtClean="0"/>
              <a:t>Katz </a:t>
            </a:r>
            <a:r>
              <a:rPr lang="en-US" sz="2900" dirty="0"/>
              <a:t>and </a:t>
            </a:r>
            <a:r>
              <a:rPr lang="en-US" sz="2900" dirty="0" smtClean="0"/>
              <a:t>Lindell Chapter 6-6.2.4</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
        <p:nvSpPr>
          <p:cNvPr id="5" name="TextBox 4"/>
          <p:cNvSpPr txBox="1"/>
          <p:nvPr/>
        </p:nvSpPr>
        <p:spPr>
          <a:xfrm>
            <a:off x="5252720" y="6388655"/>
            <a:ext cx="1031180" cy="369332"/>
          </a:xfrm>
          <a:prstGeom prst="rect">
            <a:avLst/>
          </a:prstGeom>
          <a:noFill/>
        </p:spPr>
        <p:txBody>
          <a:bodyPr wrap="none" rtlCol="0">
            <a:spAutoFit/>
          </a:bodyPr>
          <a:lstStyle/>
          <a:p>
            <a:r>
              <a:rPr lang="en-US" b="1" dirty="0" smtClean="0"/>
              <a:t>Fall 2021</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Ideal Cipher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For each n-bit string K we pick a truly random permutation </a:t>
                </a:r>
                <a:r>
                  <a:rPr lang="en-US" dirty="0"/>
                  <a:t>F</a:t>
                </a:r>
                <a:r>
                  <a:rPr lang="en-US" baseline="-25000" dirty="0"/>
                  <a:t>K</a:t>
                </a:r>
                <a:endParaRPr lang="en-US" dirty="0" smtClean="0"/>
              </a:p>
              <a:p>
                <a:r>
                  <a:rPr lang="en-US" dirty="0" smtClean="0"/>
                  <a:t>Public Oracles</a:t>
                </a:r>
              </a:p>
              <a:p>
                <a:pPr lvl="1"/>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𝐾</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dirty="0" smtClean="0"/>
              </a:p>
              <a:p>
                <a:pPr lvl="1"/>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𝑂</m:t>
                        </m:r>
                      </m:e>
                      <m:sup>
                        <m:r>
                          <a:rPr lang="en-US" b="0" i="1" smtClean="0">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b="0" i="1" smtClean="0">
                            <a:latin typeface="Cambria Math" panose="02040503050406030204" pitchFamily="18" charset="0"/>
                          </a:rPr>
                          <m:t>𝑦</m:t>
                        </m:r>
                      </m:e>
                    </m:d>
                    <m:r>
                      <a:rPr lang="en-US" i="1">
                        <a:latin typeface="Cambria Math" panose="02040503050406030204" pitchFamily="18" charset="0"/>
                      </a:rPr>
                      <m:t>=</m:t>
                    </m:r>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𝐾</m:t>
                        </m:r>
                      </m:sub>
                      <m:sup>
                        <m:r>
                          <a:rPr lang="en-US" b="0" i="1" smtClean="0">
                            <a:latin typeface="Cambria Math" panose="02040503050406030204" pitchFamily="18" charset="0"/>
                          </a:rPr>
                          <m:t>−1</m:t>
                        </m:r>
                      </m:sup>
                    </m:sSubSup>
                    <m:r>
                      <a:rPr lang="en-US"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endParaRPr lang="en-US" dirty="0" smtClean="0"/>
              </a:p>
              <a:p>
                <a:pPr lvl="1"/>
                <a:endParaRPr lang="en-US" dirty="0"/>
              </a:p>
              <a:p>
                <a:r>
                  <a:rPr lang="en-US" dirty="0" smtClean="0"/>
                  <a:t>Real World: Instantiate Ideal Cipher with a modern block cipher like AES</a:t>
                </a:r>
                <a:br>
                  <a:rPr lang="en-US" dirty="0" smtClean="0"/>
                </a:br>
                <a:endParaRPr lang="en-US" dirty="0"/>
              </a:p>
              <a:p>
                <a:r>
                  <a:rPr lang="en-US" dirty="0"/>
                  <a:t>Similar Pros/Cons to Random Oracle Model</a:t>
                </a:r>
              </a:p>
              <a:p>
                <a:pPr lvl="1"/>
                <a:r>
                  <a:rPr lang="en-US" dirty="0" smtClean="0"/>
                  <a:t>Pro: Powerful evidence of sound design</a:t>
                </a:r>
              </a:p>
              <a:p>
                <a:pPr lvl="1"/>
                <a:r>
                  <a:rPr lang="en-US" dirty="0" smtClean="0"/>
                  <a:t>Con: No </a:t>
                </a:r>
                <a:r>
                  <a:rPr lang="en-US" dirty="0" err="1" smtClean="0"/>
                  <a:t>blockcipher</a:t>
                </a:r>
                <a:r>
                  <a:rPr lang="en-US" dirty="0" smtClean="0"/>
                  <a:t> is an ideal cipher (even AES)</a:t>
                </a:r>
                <a:br>
                  <a:rPr lang="en-US" dirty="0" smtClean="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16499218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Substitution </a:t>
            </a:r>
            <a:r>
              <a:rPr lang="en-US" dirty="0" smtClean="0"/>
              <a:t>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100</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8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Block Size: 128 bits</a:t>
            </a:r>
          </a:p>
          <a:p>
            <a:r>
              <a:rPr lang="en-US" dirty="0" smtClean="0"/>
              <a:t>Key Size: 128, 192 or 256</a:t>
            </a:r>
          </a:p>
          <a:p>
            <a:endParaRPr lang="en-US" dirty="0" smtClean="0"/>
          </a:p>
          <a:p>
            <a:r>
              <a:rPr lang="en-US" dirty="0" smtClean="0"/>
              <a:t>Essentially a Substitution Permutation Network</a:t>
            </a:r>
          </a:p>
          <a:p>
            <a:pPr lvl="1"/>
            <a:r>
              <a:rPr lang="en-US" sz="3000" b="1" dirty="0" err="1" smtClean="0"/>
              <a:t>AddRoundKey</a:t>
            </a:r>
            <a:r>
              <a:rPr lang="en-US" sz="3000" b="1" dirty="0" smtClean="0"/>
              <a:t>:</a:t>
            </a:r>
            <a:r>
              <a:rPr lang="en-US" sz="3000" dirty="0" smtClean="0"/>
              <a:t> Generate 128-bit sub-key from master key, XOR with current state array</a:t>
            </a:r>
          </a:p>
          <a:p>
            <a:pPr lvl="1"/>
            <a:r>
              <a:rPr lang="en-US" sz="3000" b="1" dirty="0" err="1" smtClean="0"/>
              <a:t>SubBytes</a:t>
            </a:r>
            <a:r>
              <a:rPr lang="en-US" sz="3000" b="1" dirty="0" smtClean="0"/>
              <a:t>: </a:t>
            </a:r>
            <a:r>
              <a:rPr lang="en-US" sz="3000" dirty="0" smtClean="0"/>
              <a:t>Each byte of state array (16 bytes) is replaced by another byte according a single S-box (lookup table)</a:t>
            </a:r>
          </a:p>
          <a:p>
            <a:pPr lvl="1"/>
            <a:r>
              <a:rPr lang="en-US" sz="3000" b="1" dirty="0" err="1" smtClean="0"/>
              <a:t>ShiftRows</a:t>
            </a:r>
            <a:endParaRPr lang="en-US" sz="3000" b="1" dirty="0" smtClean="0"/>
          </a:p>
          <a:p>
            <a:pPr lvl="1"/>
            <a:r>
              <a:rPr lang="en-US" sz="3000" b="1" dirty="0" err="1" smtClean="0"/>
              <a:t>MixColumns</a:t>
            </a:r>
            <a:endParaRPr lang="en-US" sz="3000" b="1" dirty="0"/>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101</a:t>
            </a:fld>
            <a:endParaRPr lang="en-US"/>
          </a:p>
        </p:txBody>
      </p:sp>
      <p:sp>
        <p:nvSpPr>
          <p:cNvPr id="5" name="Right Brace 4"/>
          <p:cNvSpPr/>
          <p:nvPr/>
        </p:nvSpPr>
        <p:spPr>
          <a:xfrm>
            <a:off x="3508133" y="5009357"/>
            <a:ext cx="102108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53058" y="5275717"/>
            <a:ext cx="1789657" cy="461665"/>
          </a:xfrm>
          <a:prstGeom prst="rect">
            <a:avLst/>
          </a:prstGeom>
          <a:noFill/>
        </p:spPr>
        <p:txBody>
          <a:bodyPr wrap="none" rtlCol="0">
            <a:spAutoFit/>
          </a:bodyPr>
          <a:lstStyle/>
          <a:p>
            <a:r>
              <a:rPr lang="en-US" sz="2400" b="1" dirty="0" smtClean="0"/>
              <a:t>Permutation</a:t>
            </a:r>
            <a:endParaRPr lang="en-US" sz="2400" b="1" dirty="0"/>
          </a:p>
        </p:txBody>
      </p:sp>
      <p:cxnSp>
        <p:nvCxnSpPr>
          <p:cNvPr id="9" name="Straight Arrow Connector 8"/>
          <p:cNvCxnSpPr/>
          <p:nvPr/>
        </p:nvCxnSpPr>
        <p:spPr>
          <a:xfrm flipV="1">
            <a:off x="3508133" y="2164080"/>
            <a:ext cx="4523347" cy="138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7160" y="1782594"/>
            <a:ext cx="1586845" cy="461665"/>
          </a:xfrm>
          <a:prstGeom prst="rect">
            <a:avLst/>
          </a:prstGeom>
          <a:noFill/>
        </p:spPr>
        <p:txBody>
          <a:bodyPr wrap="none" rtlCol="0">
            <a:spAutoFit/>
          </a:bodyPr>
          <a:lstStyle/>
          <a:p>
            <a:r>
              <a:rPr lang="en-US" sz="2400" b="1" dirty="0" smtClean="0"/>
              <a:t>Key Mixing</a:t>
            </a:r>
            <a:endParaRPr lang="en-US" sz="2400" b="1" dirty="0"/>
          </a:p>
        </p:txBody>
      </p:sp>
      <p:cxnSp>
        <p:nvCxnSpPr>
          <p:cNvPr id="11" name="Straight Arrow Connector 10"/>
          <p:cNvCxnSpPr/>
          <p:nvPr/>
        </p:nvCxnSpPr>
        <p:spPr>
          <a:xfrm>
            <a:off x="3108960" y="4541520"/>
            <a:ext cx="6583680" cy="97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33939" y="5514619"/>
            <a:ext cx="1747466" cy="461665"/>
          </a:xfrm>
          <a:prstGeom prst="rect">
            <a:avLst/>
          </a:prstGeom>
          <a:noFill/>
        </p:spPr>
        <p:txBody>
          <a:bodyPr wrap="none" rtlCol="0">
            <a:spAutoFit/>
          </a:bodyPr>
          <a:lstStyle/>
          <a:p>
            <a:r>
              <a:rPr lang="en-US" sz="2400" b="1" dirty="0" smtClean="0"/>
              <a:t>Substitution</a:t>
            </a:r>
            <a:endParaRPr lang="en-US" sz="2400" b="1" dirty="0"/>
          </a:p>
        </p:txBody>
      </p:sp>
    </p:spTree>
    <p:extLst>
      <p:ext uri="{BB962C8B-B14F-4D97-AF65-F5344CB8AC3E}">
        <p14:creationId xmlns:p14="http://schemas.microsoft.com/office/powerpoint/2010/main" val="351926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nvPr>
        </p:nvGraphicFramePr>
        <p:xfrm>
          <a:off x="685800" y="2907665"/>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11110000</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01100010</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00110000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102</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r>
                        <a:rPr lang="en-US" b="1" dirty="0" smtClean="0"/>
                        <a:t>00001111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10100011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11001100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01111111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t>Round Key (16 Bytes)</a:t>
            </a:r>
            <a:endParaRPr lang="en-US" b="1" dirty="0"/>
          </a:p>
        </p:txBody>
      </p:sp>
      <p:cxnSp>
        <p:nvCxnSpPr>
          <p:cNvPr id="10" name="Straight Arrow Connector 9"/>
          <p:cNvCxnSpPr/>
          <p:nvPr/>
        </p:nvCxnSpPr>
        <p:spPr>
          <a:xfrm flipH="1" flipV="1">
            <a:off x="2423160" y="658574"/>
            <a:ext cx="47091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16416"/>
            <a:ext cx="1652312" cy="369332"/>
          </a:xfrm>
          <a:prstGeom prst="rect">
            <a:avLst/>
          </a:prstGeom>
        </p:spPr>
        <p:txBody>
          <a:bodyPr wrap="none">
            <a:spAutoFit/>
          </a:bodyPr>
          <a:lstStyle/>
          <a:p>
            <a:r>
              <a:rPr lang="en-US" b="1" dirty="0" err="1"/>
              <a:t>AddRoundKey</a:t>
            </a:r>
            <a:r>
              <a:rPr lang="en-US" b="1" dirty="0"/>
              <a:t>:</a:t>
            </a:r>
            <a:r>
              <a:rPr lang="en-US" dirty="0"/>
              <a:t> </a:t>
            </a:r>
          </a:p>
        </p:txBody>
      </p:sp>
      <mc:AlternateContent xmlns:mc="http://schemas.openxmlformats.org/markup-compatibility/2006" xmlns:a14="http://schemas.microsoft.com/office/drawing/2010/main">
        <mc:Choice Requires="a14">
          <p:sp>
            <p:nvSpPr>
              <p:cNvPr id="12" name="Rectangle 11"/>
              <p:cNvSpPr/>
              <p:nvPr/>
            </p:nvSpPr>
            <p:spPr>
              <a:xfrm>
                <a:off x="4305495" y="1931015"/>
                <a:ext cx="94448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Rectangle 11"/>
              <p:cNvSpPr>
                <a:spLocks noRot="1" noChangeAspect="1" noMove="1" noResize="1" noEditPoints="1" noAdjustHandles="1" noChangeArrowheads="1" noChangeShapeType="1" noTextEdit="1"/>
              </p:cNvSpPr>
              <p:nvPr/>
            </p:nvSpPr>
            <p:spPr>
              <a:xfrm>
                <a:off x="4305495" y="1931015"/>
                <a:ext cx="944489" cy="923330"/>
              </a:xfrm>
              <a:prstGeom prst="rect">
                <a:avLst/>
              </a:prstGeom>
              <a:blipFill>
                <a:blip r:embed="rId2"/>
                <a:stretch>
                  <a:fillRect/>
                </a:stretch>
              </a:blipFill>
            </p:spPr>
            <p:txBody>
              <a:bodyPr/>
              <a:lstStyle/>
              <a:p>
                <a:r>
                  <a:rPr lang="en-US">
                    <a:noFill/>
                  </a:rPr>
                  <a:t> </a:t>
                </a:r>
              </a:p>
            </p:txBody>
          </p:sp>
        </mc:Fallback>
      </mc:AlternateContent>
      <p:graphicFrame>
        <p:nvGraphicFramePr>
          <p:cNvPr id="13" name="Content Placeholder 4"/>
          <p:cNvGraphicFramePr>
            <a:graphicFrameLocks/>
          </p:cNvGraphicFramePr>
          <p:nvPr>
            <p:extLst/>
          </p:nvPr>
        </p:nvGraphicFramePr>
        <p:xfrm>
          <a:off x="3967859" y="5077777"/>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5364480" y="4259004"/>
                <a:ext cx="8595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4" name="Rectangle 13"/>
              <p:cNvSpPr>
                <a:spLocks noRot="1" noChangeAspect="1" noMove="1" noResize="1" noEditPoints="1" noAdjustHandles="1" noChangeArrowheads="1" noChangeShapeType="1" noTextEdit="1"/>
              </p:cNvSpPr>
              <p:nvPr/>
            </p:nvSpPr>
            <p:spPr>
              <a:xfrm>
                <a:off x="5364480" y="4259004"/>
                <a:ext cx="859531"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88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103</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0" name="Straight Arrow Connector 9"/>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graphicFrame>
        <p:nvGraphicFramePr>
          <p:cNvPr id="13" name="Content Placeholder 4"/>
          <p:cNvGraphicFramePr>
            <a:graphicFrameLocks/>
          </p:cNvGraphicFramePr>
          <p:nvPr>
            <p:extLst/>
          </p:nvPr>
        </p:nvGraphicFramePr>
        <p:xfrm>
          <a:off x="838200" y="282944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graphicFrame>
        <p:nvGraphicFramePr>
          <p:cNvPr id="15" name="Content Placeholder 4"/>
          <p:cNvGraphicFramePr>
            <a:graphicFrameLocks/>
          </p:cNvGraphicFramePr>
          <p:nvPr>
            <p:extLst/>
          </p:nvPr>
        </p:nvGraphicFramePr>
        <p:xfrm>
          <a:off x="4389120" y="4878070"/>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2391489" cy="369332"/>
          </a:xfrm>
          <a:prstGeom prst="rect">
            <a:avLst/>
          </a:prstGeom>
          <a:noFill/>
        </p:spPr>
        <p:txBody>
          <a:bodyPr wrap="none" rtlCol="0">
            <a:spAutoFit/>
          </a:bodyPr>
          <a:lstStyle/>
          <a:p>
            <a:r>
              <a:rPr lang="en-US" b="1" dirty="0" err="1" smtClean="0"/>
              <a:t>SubBytes</a:t>
            </a:r>
            <a:r>
              <a:rPr lang="en-US" b="1" dirty="0" smtClean="0"/>
              <a:t> (Apply S-box)</a:t>
            </a:r>
            <a:endParaRPr lang="en-US" b="1" dirty="0"/>
          </a:p>
        </p:txBody>
      </p:sp>
    </p:spTree>
    <p:extLst>
      <p:ext uri="{BB962C8B-B14F-4D97-AF65-F5344CB8AC3E}">
        <p14:creationId xmlns:p14="http://schemas.microsoft.com/office/powerpoint/2010/main" val="309778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104</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15" name="Content Placeholder 4"/>
          <p:cNvGraphicFramePr>
            <a:graphicFrameLocks/>
          </p:cNvGraphicFramePr>
          <p:nvPr>
            <p:extLst/>
          </p:nvPr>
        </p:nvGraphicFramePr>
        <p:xfrm>
          <a:off x="731520" y="2882265"/>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1190198" cy="369332"/>
          </a:xfrm>
          <a:prstGeom prst="rect">
            <a:avLst/>
          </a:prstGeom>
          <a:noFill/>
        </p:spPr>
        <p:txBody>
          <a:bodyPr wrap="none" rtlCol="0">
            <a:spAutoFit/>
          </a:bodyPr>
          <a:lstStyle/>
          <a:p>
            <a:r>
              <a:rPr lang="en-US" b="1" dirty="0" smtClean="0"/>
              <a:t>Shift Rows</a:t>
            </a:r>
            <a:endParaRPr lang="en-US" b="1" dirty="0"/>
          </a:p>
        </p:txBody>
      </p:sp>
      <p:graphicFrame>
        <p:nvGraphicFramePr>
          <p:cNvPr id="12" name="Content Placeholder 4"/>
          <p:cNvGraphicFramePr>
            <a:graphicFrameLocks/>
          </p:cNvGraphicFramePr>
          <p:nvPr>
            <p:extLst/>
          </p:nvPr>
        </p:nvGraphicFramePr>
        <p:xfrm>
          <a:off x="4688461" y="506063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6" name="Straight Arrow Connector 15"/>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22484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105</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sp>
        <p:nvSpPr>
          <p:cNvPr id="9" name="TextBox 8"/>
          <p:cNvSpPr txBox="1"/>
          <p:nvPr/>
        </p:nvSpPr>
        <p:spPr>
          <a:xfrm>
            <a:off x="406021" y="4499521"/>
            <a:ext cx="10947741" cy="1938992"/>
          </a:xfrm>
          <a:prstGeom prst="rect">
            <a:avLst/>
          </a:prstGeom>
          <a:noFill/>
        </p:spPr>
        <p:txBody>
          <a:bodyPr wrap="none" rtlCol="0">
            <a:spAutoFit/>
          </a:bodyPr>
          <a:lstStyle/>
          <a:p>
            <a:r>
              <a:rPr lang="en-US" sz="2400" b="1" dirty="0" smtClean="0"/>
              <a:t>Mix Columns</a:t>
            </a:r>
          </a:p>
          <a:p>
            <a:endParaRPr lang="en-US" sz="2400" b="1" dirty="0"/>
          </a:p>
          <a:p>
            <a:r>
              <a:rPr lang="en-US" sz="2400" b="1" dirty="0" smtClean="0"/>
              <a:t>Invertible (linear) transformation. </a:t>
            </a:r>
            <a:endParaRPr lang="en-US" sz="2400" b="1" dirty="0"/>
          </a:p>
          <a:p>
            <a:endParaRPr lang="en-US" sz="2400" b="1" dirty="0" smtClean="0"/>
          </a:p>
          <a:p>
            <a:r>
              <a:rPr lang="en-US" sz="2400" b="1" dirty="0" smtClean="0"/>
              <a:t>Key property: if inputs differ in b&gt;0 bytes then output differs in 5-b bytes (minimum)</a:t>
            </a:r>
            <a:endParaRPr lang="en-US" sz="2400" b="1" dirty="0"/>
          </a:p>
        </p:txBody>
      </p:sp>
      <p:graphicFrame>
        <p:nvGraphicFramePr>
          <p:cNvPr id="12" name="Content Placeholder 4"/>
          <p:cNvGraphicFramePr>
            <a:graphicFrameLocks/>
          </p:cNvGraphicFramePr>
          <p:nvPr>
            <p:extLst/>
          </p:nvPr>
        </p:nvGraphicFramePr>
        <p:xfrm>
          <a:off x="406021" y="2804239"/>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5" name="Straight Arrow Connector 14"/>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39426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lstStyle/>
          <a:p>
            <a:r>
              <a:rPr lang="en-US" dirty="0" smtClean="0"/>
              <a:t>We just described one round of the SPN</a:t>
            </a:r>
          </a:p>
          <a:p>
            <a:endParaRPr lang="en-US" dirty="0"/>
          </a:p>
          <a:p>
            <a:r>
              <a:rPr lang="en-US" dirty="0" smtClean="0"/>
              <a:t>AES uses </a:t>
            </a:r>
          </a:p>
          <a:p>
            <a:pPr lvl="1"/>
            <a:r>
              <a:rPr lang="en-US" dirty="0" smtClean="0"/>
              <a:t>10 rounds (with 128 bit key)</a:t>
            </a:r>
          </a:p>
          <a:p>
            <a:pPr lvl="1"/>
            <a:r>
              <a:rPr lang="en-US" dirty="0" smtClean="0"/>
              <a:t>12 rounds (with 192 bit key)</a:t>
            </a:r>
          </a:p>
          <a:p>
            <a:pPr lvl="1"/>
            <a:r>
              <a:rPr lang="en-US" dirty="0" smtClean="0"/>
              <a:t>14 rounds (with 256 bit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106</a:t>
            </a:fld>
            <a:endParaRPr lang="en-US"/>
          </a:p>
        </p:txBody>
      </p:sp>
    </p:spTree>
    <p:extLst>
      <p:ext uri="{BB962C8B-B14F-4D97-AF65-F5344CB8AC3E}">
        <p14:creationId xmlns:p14="http://schemas.microsoft.com/office/powerpoint/2010/main" val="148618293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a:t>Homework </a:t>
            </a:r>
            <a:r>
              <a:rPr lang="en-US" dirty="0" smtClean="0"/>
              <a:t>2 Solutions Posted (See Piazza).</a:t>
            </a:r>
          </a:p>
          <a:p>
            <a:pPr lvl="1"/>
            <a:r>
              <a:rPr lang="en-US" dirty="0" smtClean="0"/>
              <a:t>Please read through carefully and make sure you understand the solutions to each problem.</a:t>
            </a:r>
          </a:p>
          <a:p>
            <a:pPr lvl="1"/>
            <a:r>
              <a:rPr lang="en-US" dirty="0" smtClean="0"/>
              <a:t>Grading in progress</a:t>
            </a:r>
          </a:p>
          <a:p>
            <a:endParaRPr lang="en-US" dirty="0"/>
          </a:p>
          <a:p>
            <a:r>
              <a:rPr lang="en-US" dirty="0" smtClean="0"/>
              <a:t>No Class on Tuesday (October Break)</a:t>
            </a:r>
          </a:p>
          <a:p>
            <a:endParaRPr lang="en-US" dirty="0"/>
          </a:p>
          <a:p>
            <a:r>
              <a:rPr lang="en-US" dirty="0" smtClean="0"/>
              <a:t>Look for Practice Midterm Next Week</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107</a:t>
            </a:fld>
            <a:endParaRPr lang="en-US"/>
          </a:p>
        </p:txBody>
      </p:sp>
    </p:spTree>
    <p:extLst>
      <p:ext uri="{BB962C8B-B14F-4D97-AF65-F5344CB8AC3E}">
        <p14:creationId xmlns:p14="http://schemas.microsoft.com/office/powerpoint/2010/main" val="3831810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lstStyle/>
          <a:p>
            <a:r>
              <a:rPr lang="en-US" dirty="0" smtClean="0"/>
              <a:t>2DES, Meet in the Middle Attack</a:t>
            </a:r>
          </a:p>
          <a:p>
            <a:r>
              <a:rPr lang="en-US" dirty="0" smtClean="0"/>
              <a:t>3DES</a:t>
            </a:r>
          </a:p>
          <a:p>
            <a:r>
              <a:rPr lang="en-US" dirty="0" smtClean="0"/>
              <a:t>Stream Ciphers</a:t>
            </a:r>
          </a:p>
          <a:p>
            <a:pPr lvl="1"/>
            <a:r>
              <a:rPr lang="en-US" dirty="0" smtClean="0"/>
              <a:t>Breaking Linear Feedback Shift Registers</a:t>
            </a:r>
          </a:p>
          <a:p>
            <a:pPr lvl="1"/>
            <a:r>
              <a:rPr lang="en-US" dirty="0" err="1" smtClean="0"/>
              <a:t>Trivium</a:t>
            </a:r>
            <a:endParaRPr lang="en-US" dirty="0" smtClean="0"/>
          </a:p>
          <a:p>
            <a:r>
              <a:rPr lang="en-US" dirty="0" smtClean="0"/>
              <a:t>AES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108</a:t>
            </a:fld>
            <a:endParaRPr lang="en-US"/>
          </a:p>
        </p:txBody>
      </p:sp>
    </p:spTree>
    <p:extLst>
      <p:ext uri="{BB962C8B-B14F-4D97-AF65-F5344CB8AC3E}">
        <p14:creationId xmlns:p14="http://schemas.microsoft.com/office/powerpoint/2010/main" val="334102610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Attacks?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Side channel attacks affect a few specific implementations</a:t>
            </a:r>
          </a:p>
          <a:p>
            <a:pPr lvl="1"/>
            <a:r>
              <a:rPr lang="en-US" dirty="0" smtClean="0"/>
              <a:t>But, this is not a weakness of AES itself</a:t>
            </a:r>
          </a:p>
          <a:p>
            <a:pPr lvl="1"/>
            <a:r>
              <a:rPr lang="en-US" dirty="0" smtClean="0"/>
              <a:t>Timing attack on OpenSSL’s implementation AES encryption (2005, Bernstein)</a:t>
            </a:r>
          </a:p>
          <a:p>
            <a:pPr lvl="1"/>
            <a:endParaRPr lang="en-US" dirty="0"/>
          </a:p>
          <a:p>
            <a:r>
              <a:rPr lang="en-US" dirty="0" smtClean="0"/>
              <a:t>(2009) Related-Key Attack on 11 round version of AES </a:t>
            </a:r>
          </a:p>
          <a:p>
            <a:pPr lvl="1"/>
            <a:r>
              <a:rPr lang="en-US" dirty="0" smtClean="0"/>
              <a:t>Related Key Attack: Attacker convinces Alice to use two related (but unknown) keys</a:t>
            </a:r>
          </a:p>
          <a:p>
            <a:pPr lvl="1"/>
            <a:r>
              <a:rPr lang="en-US" dirty="0" smtClean="0"/>
              <a:t>recovers 256-bit key in time 2</a:t>
            </a:r>
            <a:r>
              <a:rPr lang="en-US" baseline="30000" dirty="0" smtClean="0"/>
              <a:t>70</a:t>
            </a:r>
          </a:p>
          <a:p>
            <a:pPr lvl="1"/>
            <a:r>
              <a:rPr lang="en-US" dirty="0" smtClean="0"/>
              <a:t>But AES is 14 round (with 256 bit key) so the attack doesn’t apply in practice</a:t>
            </a:r>
          </a:p>
          <a:p>
            <a:r>
              <a:rPr lang="en-US" dirty="0"/>
              <a:t>(2009) </a:t>
            </a:r>
            <a:r>
              <a:rPr lang="en-US" dirty="0" smtClean="0"/>
              <a:t>Related Key Attack </a:t>
            </a:r>
            <a:r>
              <a:rPr lang="en-US" dirty="0"/>
              <a:t>on </a:t>
            </a:r>
            <a:r>
              <a:rPr lang="en-US" dirty="0" smtClean="0"/>
              <a:t>192-bit and 256 bit version of AES</a:t>
            </a:r>
          </a:p>
          <a:p>
            <a:pPr lvl="1"/>
            <a:r>
              <a:rPr lang="en-US" dirty="0"/>
              <a:t>recovers 256-bit key in </a:t>
            </a:r>
            <a:r>
              <a:rPr lang="en-US" dirty="0" smtClean="0"/>
              <a:t>time 2</a:t>
            </a:r>
            <a:r>
              <a:rPr lang="en-US" baseline="30000" dirty="0" smtClean="0"/>
              <a:t>99.5</a:t>
            </a:r>
            <a:r>
              <a:rPr lang="en-US" dirty="0" smtClean="0"/>
              <a:t>.</a:t>
            </a:r>
          </a:p>
          <a:p>
            <a:r>
              <a:rPr lang="en-US" dirty="0" smtClean="0"/>
              <a:t>(2011) Key Recovery attack on AES-128 in </a:t>
            </a:r>
            <a:r>
              <a:rPr lang="en-US" dirty="0"/>
              <a:t>time </a:t>
            </a:r>
            <a:r>
              <a:rPr lang="en-US" dirty="0" smtClean="0"/>
              <a:t>2</a:t>
            </a:r>
            <a:r>
              <a:rPr lang="en-US" baseline="30000" dirty="0" smtClean="0"/>
              <a:t>126.2</a:t>
            </a:r>
            <a:r>
              <a:rPr lang="en-US" dirty="0" smtClean="0"/>
              <a:t>.</a:t>
            </a:r>
          </a:p>
          <a:p>
            <a:pPr lvl="1"/>
            <a:r>
              <a:rPr lang="en-US" dirty="0" smtClean="0"/>
              <a:t>Improved </a:t>
            </a:r>
            <a:r>
              <a:rPr lang="en-US" dirty="0"/>
              <a:t>to </a:t>
            </a:r>
            <a:r>
              <a:rPr lang="en-US" dirty="0" smtClean="0"/>
              <a:t>2</a:t>
            </a:r>
            <a:r>
              <a:rPr lang="en-US" baseline="30000" dirty="0" smtClean="0"/>
              <a:t>126.</a:t>
            </a:r>
            <a:r>
              <a:rPr lang="en-US" baseline="30000" dirty="0" smtClean="0">
                <a:solidFill>
                  <a:srgbClr val="FF0000"/>
                </a:solidFill>
              </a:rPr>
              <a:t>0</a:t>
            </a:r>
            <a:r>
              <a:rPr lang="en-US" dirty="0"/>
              <a:t> </a:t>
            </a:r>
            <a:r>
              <a:rPr lang="en-US" dirty="0" smtClean="0"/>
              <a:t>for AES-128, 2</a:t>
            </a:r>
            <a:r>
              <a:rPr lang="en-US" baseline="30000" dirty="0" smtClean="0"/>
              <a:t>189.9</a:t>
            </a:r>
            <a:r>
              <a:rPr lang="en-US" dirty="0" smtClean="0"/>
              <a:t> for AES-192 and 2</a:t>
            </a:r>
            <a:r>
              <a:rPr lang="en-US" baseline="30000" dirty="0" smtClean="0"/>
              <a:t>254.3</a:t>
            </a:r>
            <a:r>
              <a:rPr lang="en-US" dirty="0" smtClean="0"/>
              <a:t> for AES-256</a:t>
            </a:r>
            <a:endParaRPr lang="en-US" dirty="0"/>
          </a:p>
          <a:p>
            <a:r>
              <a:rPr lang="en-US" dirty="0"/>
              <a:t>First public cipher approved by NSA for Top Secret </a:t>
            </a:r>
            <a:r>
              <a:rPr lang="en-US" dirty="0" smtClean="0"/>
              <a:t>information</a:t>
            </a:r>
          </a:p>
          <a:p>
            <a:pPr lvl="1"/>
            <a:r>
              <a:rPr lang="en-US" dirty="0" smtClean="0"/>
              <a:t>SECRET level (AES-128,AES-192 &amp; AES-256), TOP SECRET </a:t>
            </a:r>
            <a:r>
              <a:rPr lang="en-US" dirty="0"/>
              <a:t>level (</a:t>
            </a:r>
            <a:r>
              <a:rPr lang="en-US" strike="sngStrike" dirty="0">
                <a:solidFill>
                  <a:srgbClr val="FF0000"/>
                </a:solidFill>
              </a:rPr>
              <a:t>AES-128</a:t>
            </a:r>
            <a:r>
              <a:rPr lang="en-US" dirty="0"/>
              <a:t>,AES-192 &amp; AES-256)</a:t>
            </a:r>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109</a:t>
            </a:fld>
            <a:endParaRPr lang="en-US"/>
          </a:p>
        </p:txBody>
      </p:sp>
    </p:spTree>
    <p:extLst>
      <p:ext uri="{BB962C8B-B14F-4D97-AF65-F5344CB8AC3E}">
        <p14:creationId xmlns:p14="http://schemas.microsoft.com/office/powerpoint/2010/main" val="141958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from Ideal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Davies-Meyer Construction from block cipher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oMath>
                </a14:m>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m:oMathPara>
                </a14:m>
                <a:endParaRPr lang="en-US" dirty="0"/>
              </a:p>
              <a:p>
                <a:endParaRPr lang="en-US" dirty="0" smtClean="0"/>
              </a:p>
              <a:p>
                <a:pPr marL="0" indent="0">
                  <a:buNone/>
                </a:pPr>
                <a:r>
                  <a:rPr lang="en-US" b="1" dirty="0" smtClean="0"/>
                  <a:t>Theorem: </a:t>
                </a:r>
                <a:r>
                  <a:rPr lang="en-US" dirty="0" smtClean="0"/>
                  <a:t>If </a:t>
                </a:r>
                <a14:m>
                  <m:oMath xmlns:m="http://schemas.openxmlformats.org/officeDocument/2006/math">
                    <m:r>
                      <a:rPr lang="en-US" i="1" smtClean="0">
                        <a:latin typeface="Cambria Math" panose="02040503050406030204" pitchFamily="18" charset="0"/>
                      </a:rPr>
                      <m:t>𝐹</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oMath>
                </a14:m>
                <a:r>
                  <a:rPr lang="en-US" dirty="0" smtClean="0"/>
                  <a:t> is modeled as an ideal block cipher then Davies-Meyer construction is a collision-resistant hash function </a:t>
                </a:r>
              </a:p>
              <a:p>
                <a:pPr marL="0" indent="0">
                  <a:buNone/>
                </a:pPr>
                <a:r>
                  <a:rPr lang="en-US" dirty="0" smtClean="0"/>
                  <a:t>(</a:t>
                </a:r>
                <a:r>
                  <a:rPr lang="en-US" b="1" dirty="0" smtClean="0"/>
                  <a:t>Concrete: </a:t>
                </a:r>
                <a:r>
                  <a:rPr lang="en-US" dirty="0" smtClean="0"/>
                  <a:t>Need roughly </a:t>
                </a:r>
                <a14:m>
                  <m:oMath xmlns:m="http://schemas.openxmlformats.org/officeDocument/2006/math">
                    <m:r>
                      <m:rPr>
                        <m:sty m:val="p"/>
                      </m:rPr>
                      <a:rPr lang="en-US" b="0" i="0" smtClean="0">
                        <a:latin typeface="Cambria Math" panose="02040503050406030204" pitchFamily="18" charset="0"/>
                      </a:rPr>
                      <m:t>q</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m:t>
                        </m:r>
                      </m:sup>
                    </m:sSup>
                  </m:oMath>
                </a14:m>
                <a:r>
                  <a:rPr lang="en-US" dirty="0" smtClean="0"/>
                  <a:t> queries to find collision)</a:t>
                </a:r>
                <a:endParaRPr lang="en-US" dirty="0"/>
              </a:p>
              <a:p>
                <a:endParaRPr lang="en-US" dirty="0" smtClean="0"/>
              </a:p>
              <a:p>
                <a:r>
                  <a:rPr lang="en-US" b="1" dirty="0" smtClean="0"/>
                  <a:t>Ideal Cipher Model: </a:t>
                </a:r>
                <a:r>
                  <a:rPr lang="en-US" dirty="0" smtClean="0"/>
                  <a:t>For each key K model F</a:t>
                </a:r>
                <a:r>
                  <a:rPr lang="en-US" baseline="-25000" dirty="0" smtClean="0"/>
                  <a:t>K</a:t>
                </a:r>
                <a:r>
                  <a:rPr lang="en-US" dirty="0" smtClean="0"/>
                  <a:t> as a truly random permutation which may only be accessed in black box manner.</a:t>
                </a:r>
              </a:p>
              <a:p>
                <a:pPr lvl="1"/>
                <a:r>
                  <a:rPr lang="en-US" dirty="0" smtClean="0"/>
                  <a:t>(Equivalent to Random Oracle Model)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1466758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Recommendations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110</a:t>
            </a:fld>
            <a:endParaRPr lang="en-US"/>
          </a:p>
        </p:txBody>
      </p:sp>
      <p:sp>
        <p:nvSpPr>
          <p:cNvPr id="5" name="TextBox 4"/>
          <p:cNvSpPr txBox="1"/>
          <p:nvPr/>
        </p:nvSpPr>
        <p:spPr>
          <a:xfrm>
            <a:off x="154112" y="6356350"/>
            <a:ext cx="7378302" cy="369332"/>
          </a:xfrm>
          <a:prstGeom prst="rect">
            <a:avLst/>
          </a:prstGeom>
          <a:noFill/>
        </p:spPr>
        <p:txBody>
          <a:bodyPr wrap="none" rtlCol="0">
            <a:spAutoFit/>
          </a:bodyPr>
          <a:lstStyle/>
          <a:p>
            <a:r>
              <a:rPr lang="en-US" dirty="0" smtClean="0"/>
              <a:t>Recommendations from Other Groups (Including NIST): </a:t>
            </a:r>
            <a:r>
              <a:rPr lang="en-US" dirty="0" smtClean="0">
                <a:hlinkClick r:id="rId2"/>
              </a:rPr>
              <a:t>www.keylength.com</a:t>
            </a:r>
            <a:r>
              <a:rPr lang="en-US" dirty="0" smtClean="0"/>
              <a:t> </a:t>
            </a: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156" y="1870075"/>
            <a:ext cx="10684659" cy="4109485"/>
          </a:xfrm>
          <a:prstGeom prst="rect">
            <a:avLst/>
          </a:prstGeom>
        </p:spPr>
      </p:pic>
      <p:sp>
        <p:nvSpPr>
          <p:cNvPr id="10" name="Rectangular Callout 9"/>
          <p:cNvSpPr/>
          <p:nvPr/>
        </p:nvSpPr>
        <p:spPr>
          <a:xfrm>
            <a:off x="9102903" y="630256"/>
            <a:ext cx="2589088" cy="863029"/>
          </a:xfrm>
          <a:prstGeom prst="wedgeRectCallout">
            <a:avLst>
              <a:gd name="adj1" fmla="val -4066"/>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 to use for HMAC, Key Derivation and as PRG</a:t>
            </a:r>
            <a:endParaRPr lang="en-US" dirty="0"/>
          </a:p>
        </p:txBody>
      </p:sp>
      <p:sp>
        <p:nvSpPr>
          <p:cNvPr id="11" name="Rectangular Callout 10"/>
          <p:cNvSpPr/>
          <p:nvPr/>
        </p:nvSpPr>
        <p:spPr>
          <a:xfrm>
            <a:off x="6347717" y="630256"/>
            <a:ext cx="2589088" cy="863029"/>
          </a:xfrm>
          <a:prstGeom prst="wedgeRectCallout">
            <a:avLst>
              <a:gd name="adj1" fmla="val 44744"/>
              <a:gd name="adj2" fmla="val 142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 as CRHF and in Digital Signatures</a:t>
            </a:r>
            <a:endParaRPr lang="en-US" dirty="0"/>
          </a:p>
        </p:txBody>
      </p:sp>
      <p:sp>
        <p:nvSpPr>
          <p:cNvPr id="12" name="Rectangular Callout 11"/>
          <p:cNvSpPr/>
          <p:nvPr/>
        </p:nvSpPr>
        <p:spPr>
          <a:xfrm>
            <a:off x="154112" y="1241157"/>
            <a:ext cx="2589088" cy="863029"/>
          </a:xfrm>
          <a:prstGeom prst="wedgeRectCallout">
            <a:avLst>
              <a:gd name="adj1" fmla="val -12796"/>
              <a:gd name="adj2" fmla="val 14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80 bits-security is no longer acceptable</a:t>
            </a:r>
            <a:endParaRPr lang="en-US" dirty="0"/>
          </a:p>
        </p:txBody>
      </p:sp>
    </p:spTree>
    <p:extLst>
      <p:ext uri="{BB962C8B-B14F-4D97-AF65-F5344CB8AC3E}">
        <p14:creationId xmlns:p14="http://schemas.microsoft.com/office/powerpoint/2010/main" val="18685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𝐾</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oMath>
                  </m:oMathPara>
                </a14:m>
                <a:endParaRPr lang="en-US" dirty="0" smtClean="0"/>
              </a:p>
              <a:p>
                <a:pPr marL="0" indent="0">
                  <a:buNone/>
                </a:pPr>
                <a:endParaRPr lang="en-US" dirty="0"/>
              </a:p>
              <a:p>
                <a:pPr marL="0" indent="0">
                  <a:buNone/>
                </a:pPr>
                <a:r>
                  <a:rPr lang="en-US" b="1" dirty="0" smtClean="0"/>
                  <a:t>Definition: </a:t>
                </a:r>
                <a:r>
                  <a:rPr lang="en-US" dirty="0" smtClean="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smtClean="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smtClean="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-linear bias if the following holds</a:t>
                </a:r>
                <a:endParaRPr lang="en-US" dirty="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𝑃𝑟</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smtClean="0"/>
              </a:p>
              <a:p>
                <a:pPr marL="0" indent="0">
                  <a:buNone/>
                </a:pPr>
                <a:endParaRPr lang="en-US" dirty="0"/>
              </a:p>
              <a:p>
                <a:pPr marL="0" indent="0">
                  <a:buNone/>
                </a:pPr>
                <a:r>
                  <a:rPr lang="en-US" dirty="0" smtClean="0"/>
                  <a:t>(randomness taken over the selection of input x and secret key K)</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111</a:t>
            </a:fld>
            <a:endParaRPr lang="en-US"/>
          </a:p>
        </p:txBody>
      </p:sp>
    </p:spTree>
    <p:extLst>
      <p:ext uri="{BB962C8B-B14F-4D97-AF65-F5344CB8AC3E}">
        <p14:creationId xmlns:p14="http://schemas.microsoft.com/office/powerpoint/2010/main" val="267833607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1353800" cy="4351338"/>
              </a:xfrm>
            </p:spPr>
            <p:txBody>
              <a:bodyPr>
                <a:normAutofit fontScale="92500" lnSpcReduction="20000"/>
              </a:bodyPr>
              <a:lstStyle/>
              <a:p>
                <a:pPr marL="0" indent="0">
                  <a:buNone/>
                </a:pPr>
                <a:r>
                  <a:rPr lang="en-US" b="1" dirty="0" smtClean="0"/>
                  <a:t>Definition</a:t>
                </a:r>
                <a:r>
                  <a:rPr lang="en-US" b="1" dirty="0"/>
                  <a:t>: </a:t>
                </a:r>
                <a:r>
                  <a:rPr lang="en-US" dirty="0" smtClean="0"/>
                  <a:t>Fixed set of input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𝑖𝑛</m:t>
                        </m:r>
                      </m:sub>
                    </m:sSub>
                  </m:oMath>
                </a14:m>
                <a:r>
                  <a:rPr lang="en-US" dirty="0" smtClean="0"/>
                  <a:t> and output bits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oMath>
                </a14:m>
                <a:r>
                  <a:rPr lang="en-US" dirty="0" smtClean="0"/>
                  <a:t> are said to have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smtClean="0"/>
                  <a:t>-linear bias if the following holds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1</m:t>
                                      </m:r>
                                    </m:sub>
                                  </m:sSub>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2</m:t>
                                      </m:r>
                                    </m:sub>
                                  </m:sSub>
                                </m:sub>
                              </m:sSub>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𝑖𝑛</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1</m:t>
                                      </m:r>
                                    </m:sub>
                                  </m:sSub>
                                  <m:r>
                                    <a:rPr lang="en-US" b="0" i="1" smtClean="0">
                                      <a:latin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ub>
                              </m:sSub>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oMath>
                  </m:oMathPara>
                </a14:m>
                <a:endParaRPr lang="en-US" dirty="0" smtClean="0"/>
              </a:p>
              <a:p>
                <a:pPr marL="0" indent="0">
                  <a:buNone/>
                </a:pPr>
                <a:endParaRPr lang="en-US" dirty="0"/>
              </a:p>
              <a:p>
                <a:pPr marL="0" indent="0">
                  <a:buNone/>
                </a:pPr>
                <a:r>
                  <a:rPr lang="en-US" dirty="0" smtClean="0"/>
                  <a:t>(randomness taken over the selection of input x and secret key K,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𝐾</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oMath>
                </a14:m>
                <a:r>
                  <a:rPr lang="en-US" dirty="0" smtClean="0"/>
                  <a:t>)</a:t>
                </a:r>
              </a:p>
              <a:p>
                <a:pPr marL="0" indent="0">
                  <a:buNone/>
                </a:pPr>
                <a:endParaRPr lang="en-US" dirty="0"/>
              </a:p>
              <a:p>
                <a:pPr marL="0" indent="0">
                  <a:buNone/>
                </a:pPr>
                <a:r>
                  <a:rPr lang="en-US" b="1" dirty="0" smtClean="0"/>
                  <a:t>Matsui: </a:t>
                </a:r>
                <a:r>
                  <a:rPr lang="en-US" dirty="0" smtClean="0"/>
                  <a:t>DES can be broken with just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43</m:t>
                        </m:r>
                      </m:sup>
                    </m:sSup>
                  </m:oMath>
                </a14:m>
                <a:r>
                  <a:rPr lang="en-US" dirty="0" smtClean="0"/>
                  <a:t> </a:t>
                </a:r>
                <a:r>
                  <a:rPr lang="en-US" i="1" dirty="0" smtClean="0"/>
                  <a:t>known</a:t>
                </a:r>
                <a:r>
                  <a:rPr lang="en-US" dirty="0" smtClean="0"/>
                  <a:t> plaintext/ciphertext pairs.</a:t>
                </a:r>
              </a:p>
              <a:p>
                <a:r>
                  <a:rPr lang="en-US" dirty="0" smtClean="0"/>
                  <a:t>Lots of examples needed! </a:t>
                </a:r>
              </a:p>
              <a:p>
                <a:r>
                  <a:rPr lang="en-US" dirty="0" smtClean="0"/>
                  <a:t>But the examples do not need to be chosen plaintext/ciphertext pairs…</a:t>
                </a:r>
              </a:p>
              <a:p>
                <a:r>
                  <a:rPr lang="en-US" dirty="0" smtClean="0"/>
                  <a:t>One encrypted file can provide a large amounts of known plaintext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1353800" cy="4351338"/>
              </a:xfrm>
              <a:blipFill>
                <a:blip r:embed="rId2"/>
                <a:stretch>
                  <a:fillRect l="-967"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112</a:t>
            </a:fld>
            <a:endParaRPr lang="en-US"/>
          </a:p>
        </p:txBody>
      </p:sp>
    </p:spTree>
    <p:extLst>
      <p:ext uri="{BB962C8B-B14F-4D97-AF65-F5344CB8AC3E}">
        <p14:creationId xmlns:p14="http://schemas.microsoft.com/office/powerpoint/2010/main" val="25730610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Cryptanalysis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r>
                  <a:rPr lang="en-US" b="1" dirty="0" smtClean="0"/>
                  <a:t>Definition: </a:t>
                </a:r>
                <a:r>
                  <a:rPr lang="en-US" dirty="0" smtClean="0"/>
                  <a:t>We say that the differential </a:t>
                </a:r>
                <a14:m>
                  <m:oMath xmlns:m="http://schemas.openxmlformats.org/officeDocument/2006/math">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rPr>
                              <m:t>𝑦</m:t>
                            </m:r>
                          </m:sub>
                        </m:sSub>
                      </m:e>
                    </m:d>
                  </m:oMath>
                </a14:m>
                <a:r>
                  <a:rPr lang="en-US" dirty="0" smtClean="0"/>
                  <a:t> occurs with probability </a:t>
                </a:r>
                <a14:m>
                  <m:oMath xmlns:m="http://schemas.openxmlformats.org/officeDocument/2006/math">
                    <m:r>
                      <a:rPr lang="en-US" b="0" i="1" smtClean="0">
                        <a:latin typeface="Cambria Math" panose="02040503050406030204" pitchFamily="18" charset="0"/>
                      </a:rPr>
                      <m:t>𝑝</m:t>
                    </m:r>
                  </m:oMath>
                </a14:m>
                <a:r>
                  <a:rPr lang="en-US" dirty="0" smtClean="0"/>
                  <a:t> in the keyed block cipher </a:t>
                </a:r>
                <a14:m>
                  <m:oMath xmlns:m="http://schemas.openxmlformats.org/officeDocument/2006/math">
                    <m:r>
                      <a:rPr lang="en-US" b="0" i="1" smtClean="0">
                        <a:latin typeface="Cambria Math" panose="02040503050406030204" pitchFamily="18" charset="0"/>
                      </a:rPr>
                      <m:t>𝐹</m:t>
                    </m:r>
                  </m:oMath>
                </a14:m>
                <a:r>
                  <a:rPr lang="en-US" dirty="0" smtClean="0"/>
                  <a:t> if</a:t>
                </a:r>
              </a:p>
              <a:p>
                <a:pPr marL="0" indent="0">
                  <a:buNone/>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Pr</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𝑥</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𝑦</m:t>
                              </m:r>
                            </m:sub>
                          </m:sSub>
                        </m:e>
                      </m:d>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oMath>
                  </m:oMathPara>
                </a14:m>
                <a:endParaRPr lang="en-US" dirty="0"/>
              </a:p>
              <a:p>
                <a:pPr marL="0" indent="0">
                  <a:buNone/>
                </a:pPr>
                <a:endParaRPr lang="en-US" dirty="0" smtClean="0"/>
              </a:p>
              <a:p>
                <a:pPr marL="0" indent="0">
                  <a:buNone/>
                </a:pPr>
                <a:r>
                  <a:rPr lang="en-US" dirty="0" smtClean="0"/>
                  <a:t>Can Lead to Efficient (Round) Key Recovery Attacks</a:t>
                </a:r>
                <a:endParaRPr lang="en-US" dirty="0"/>
              </a:p>
              <a:p>
                <a:pPr marL="0" indent="0">
                  <a:buNone/>
                </a:pPr>
                <a:r>
                  <a:rPr lang="en-US" b="1" dirty="0" smtClean="0"/>
                  <a:t>Exploiting Weakness Requires:  </a:t>
                </a:r>
                <a:r>
                  <a:rPr lang="en-US" dirty="0" smtClean="0"/>
                  <a:t>well over </a:t>
                </a:r>
                <a14:m>
                  <m:oMath xmlns:m="http://schemas.openxmlformats.org/officeDocument/2006/math">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𝑝</m:t>
                        </m:r>
                      </m:den>
                    </m:f>
                  </m:oMath>
                </a14:m>
                <a:r>
                  <a:rPr lang="en-US" dirty="0" smtClean="0"/>
                  <a:t> chosen plaintext-ciphertext pairs</a:t>
                </a:r>
              </a:p>
              <a:p>
                <a:pPr marL="0" indent="0">
                  <a:buNone/>
                </a:pPr>
                <a:endParaRPr lang="en-US" dirty="0" smtClean="0"/>
              </a:p>
              <a:p>
                <a:pPr marL="0" indent="0">
                  <a:buNone/>
                </a:pPr>
                <a:r>
                  <a:rPr lang="en-US" dirty="0" smtClean="0"/>
                  <a:t>Differentials in S-box can lead to (weaker) differentials in SPN.</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r="-185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113</a:t>
            </a:fld>
            <a:endParaRPr lang="en-US"/>
          </a:p>
        </p:txBody>
      </p:sp>
    </p:spTree>
    <p:extLst>
      <p:ext uri="{BB962C8B-B14F-4D97-AF65-F5344CB8AC3E}">
        <p14:creationId xmlns:p14="http://schemas.microsoft.com/office/powerpoint/2010/main" val="198697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from Block Ciphers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8941" y="1825625"/>
                <a:ext cx="11704319" cy="4351338"/>
              </a:xfrm>
            </p:spPr>
            <p:txBody>
              <a:bodyPr>
                <a:normAutofit fontScale="70000" lnSpcReduction="2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m:oMathPara>
                </a14:m>
                <a:endParaRPr lang="en-US" dirty="0"/>
              </a:p>
              <a:p>
                <a:pPr marL="0" indent="0">
                  <a:buNone/>
                </a:pPr>
                <a:r>
                  <a:rPr lang="en-US" b="1" dirty="0" smtClean="0"/>
                  <a:t>Analysis: </a:t>
                </a:r>
                <a:r>
                  <a:rPr lang="en-US" dirty="0" smtClean="0"/>
                  <a:t>Suppose we have already made queries to the ideal cipher</a:t>
                </a:r>
              </a:p>
              <a:p>
                <a:r>
                  <a:rPr lang="en-US" dirty="0" smtClean="0"/>
                  <a:t>Submitted </a:t>
                </a:r>
                <a14:m>
                  <m:oMath xmlns:m="http://schemas.openxmlformats.org/officeDocument/2006/math">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1</m:t>
                            </m:r>
                          </m:sub>
                        </m:sSub>
                      </m:e>
                    </m:d>
                    <m:r>
                      <a:rPr lang="en-US" b="0"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𝑞</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𝑞</m:t>
                            </m:r>
                          </m:sub>
                        </m:sSub>
                      </m:e>
                    </m:d>
                  </m:oMath>
                </a14:m>
                <a:r>
                  <a:rPr lang="en-US" dirty="0" smtClean="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oMath>
                </a14:m>
                <a:r>
                  <a:rPr lang="en-US" dirty="0" smtClean="0"/>
                  <a:t> to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1</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𝑞</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𝑞</m:t>
                            </m:r>
                          </m:sub>
                        </m:sSub>
                      </m:e>
                    </m:d>
                  </m:oMath>
                </a14:m>
                <a:endParaRPr lang="en-US" dirty="0" smtClean="0"/>
              </a:p>
              <a:p>
                <a:r>
                  <a:rPr lang="en-US" dirty="0" smtClean="0"/>
                  <a:t>Submitted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𝑞</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r>
                              <a:rPr lang="en-US" b="0" i="1" smtClean="0">
                                <a:latin typeface="Cambria Math" panose="02040503050406030204" pitchFamily="18" charset="0"/>
                              </a:rPr>
                              <m:t>𝑞</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𝑞</m:t>
                            </m:r>
                          </m:sub>
                        </m:sSub>
                      </m:e>
                    </m:d>
                  </m:oMath>
                </a14:m>
                <a:r>
                  <a:rPr lang="en-US" dirty="0" smtClean="0"/>
                  <a:t> to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smtClean="0"/>
                  <a:t> to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𝑞</m:t>
                        </m:r>
                        <m:r>
                          <a:rPr lang="en-US" b="0" i="1" smtClean="0">
                            <a:latin typeface="Cambria Math" panose="02040503050406030204" pitchFamily="18" charset="0"/>
                          </a:rPr>
                          <m:t>+1</m:t>
                        </m:r>
                      </m:sub>
                    </m:sSub>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𝑞</m:t>
                            </m:r>
                            <m:r>
                              <a:rPr lang="en-US" b="0" i="1" smtClean="0">
                                <a:latin typeface="Cambria Math" panose="02040503050406030204" pitchFamily="18" charset="0"/>
                              </a:rPr>
                              <m:t>+1</m:t>
                            </m:r>
                          </m:sub>
                        </m:sSub>
                      </m:sub>
                      <m:sup>
                        <m:r>
                          <a:rPr lang="en-US" i="1">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𝑞</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r>
                              <a:rPr lang="en-US" i="1">
                                <a:latin typeface="Cambria Math" panose="02040503050406030204" pitchFamily="18" charset="0"/>
                              </a:rPr>
                              <m:t>𝑞</m:t>
                            </m:r>
                          </m:sub>
                        </m:sSub>
                      </m:sub>
                      <m:sup>
                        <m:r>
                          <a:rPr lang="en-US" i="1">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𝑦</m:t>
                            </m:r>
                          </m:e>
                          <m:sub>
                            <m:r>
                              <a:rPr lang="en-US" i="1">
                                <a:latin typeface="Cambria Math" panose="02040503050406030204" pitchFamily="18" charset="0"/>
                              </a:rPr>
                              <m:t>𝑞</m:t>
                            </m:r>
                          </m:sub>
                        </m:sSub>
                      </m:e>
                    </m:d>
                  </m:oMath>
                </a14:m>
                <a:r>
                  <a:rPr lang="en-US" dirty="0" smtClean="0"/>
                  <a:t>. </a:t>
                </a:r>
              </a:p>
              <a:p>
                <a:pPr marL="0" indent="0">
                  <a:buNone/>
                </a:pPr>
                <a:endParaRPr lang="en-US" i="1" dirty="0" smtClean="0">
                  <a:latin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smtClean="0"/>
                  <a:t> is known for all </a:t>
                </a:r>
                <a14:m>
                  <m:oMath xmlns:m="http://schemas.openxmlformats.org/officeDocument/2006/math">
                    <m:r>
                      <m:rPr>
                        <m:sty m:val="p"/>
                      </m:rPr>
                      <a:rPr lang="en-US" b="0" i="0" smtClean="0">
                        <a:latin typeface="Cambria Math" panose="02040503050406030204" pitchFamily="18" charset="0"/>
                      </a:rPr>
                      <m:t>i</m:t>
                    </m:r>
                    <m:r>
                      <a:rPr lang="en-US" b="0" i="0" smtClean="0">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𝑞</m:t>
                    </m:r>
                  </m:oMath>
                </a14:m>
                <a:r>
                  <a:rPr lang="en-US" dirty="0" smtClean="0"/>
                  <a:t> (but </a:t>
                </a:r>
                <a14:m>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b="0" i="1" smtClean="0">
                            <a:latin typeface="Cambria Math" panose="02040503050406030204" pitchFamily="18" charset="0"/>
                          </a:rPr>
                          <m:t>𝐾</m:t>
                        </m:r>
                        <m:r>
                          <a:rPr lang="en-US" i="1">
                            <a:latin typeface="Cambria Math" panose="02040503050406030204" pitchFamily="18" charset="0"/>
                          </a:rPr>
                          <m:t>,</m:t>
                        </m:r>
                        <m:r>
                          <a:rPr lang="en-US" b="0" i="1" smtClean="0">
                            <a:latin typeface="Cambria Math" panose="02040503050406030204" pitchFamily="18" charset="0"/>
                          </a:rPr>
                          <m:t>𝑥</m:t>
                        </m:r>
                      </m:e>
                    </m:d>
                  </m:oMath>
                </a14:m>
                <a:r>
                  <a:rPr lang="en-US" dirty="0"/>
                  <a:t> </a:t>
                </a:r>
                <a:r>
                  <a:rPr lang="en-US" dirty="0" smtClean="0"/>
                  <a:t>is unknown at </a:t>
                </a:r>
                <a:r>
                  <a:rPr lang="en-US" dirty="0" smtClean="0"/>
                  <a:t>all other input points).  </a:t>
                </a:r>
                <a:endParaRPr lang="en-US" dirty="0"/>
              </a:p>
              <a:p>
                <a:pPr marL="0" indent="0">
                  <a:buNone/>
                </a:pPr>
                <a:r>
                  <a:rPr lang="en-US" dirty="0" smtClean="0"/>
                  <a:t>Now suppose we make a new query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2</m:t>
                                </m:r>
                                <m:r>
                                  <a:rPr lang="en-US" i="1">
                                    <a:latin typeface="Cambria Math" panose="02040503050406030204" pitchFamily="18" charset="0"/>
                                  </a:rPr>
                                  <m:t>𝑞</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r>
                                  <a:rPr lang="en-US" i="1">
                                    <a:latin typeface="Cambria Math" panose="02040503050406030204" pitchFamily="18" charset="0"/>
                                  </a:rPr>
                                  <m:t>𝑞</m:t>
                                </m:r>
                              </m:sub>
                            </m:sSub>
                          </m:e>
                        </m:d>
                      </m:e>
                    </m:d>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smtClean="0"/>
                  <a:t> sampled uniformly from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𝑞</m:t>
                    </m:r>
                  </m:oMath>
                </a14:m>
                <a:r>
                  <a:rPr lang="en-US" dirty="0" smtClean="0"/>
                  <a:t> possible choices. </a:t>
                </a:r>
                <a:endParaRPr lang="en-US" dirty="0"/>
              </a:p>
              <a:p>
                <a:pPr marL="0" indent="0">
                  <a:buNone/>
                </a:pPr>
                <a:r>
                  <a:rPr lang="en-US" dirty="0" smtClean="0"/>
                  <a:t>  </a:t>
                </a:r>
                <a:r>
                  <a:rPr lang="en-US" dirty="0" smtClean="0">
                    <a:sym typeface="Wingdings" panose="05000000000000000000" pitchFamily="2" charset="2"/>
                  </a:rPr>
                  <a:t> Collides with </a:t>
                </a:r>
                <a14:m>
                  <m:oMath xmlns:m="http://schemas.openxmlformats.org/officeDocument/2006/math">
                    <m:r>
                      <m:rPr>
                        <m:sty m:val="p"/>
                      </m:rPr>
                      <a:rPr lang="en-US" b="0" i="0" smtClean="0">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smtClean="0"/>
                  <a:t> with probability at most </a:t>
                </a:r>
                <a14:m>
                  <m:oMath xmlns:m="http://schemas.openxmlformats.org/officeDocument/2006/math">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𝑞</m:t>
                        </m:r>
                      </m:den>
                    </m:f>
                  </m:oMath>
                </a14:m>
                <a:endParaRPr lang="en-US" b="0" i="0" dirty="0" smtClean="0">
                  <a:latin typeface="Cambria Math" panose="02040503050406030204" pitchFamily="18" charset="0"/>
                </a:endParaRPr>
              </a:p>
              <a:p>
                <a:pPr marL="0" indent="0">
                  <a:buNone/>
                </a:pPr>
                <a:r>
                  <a:rPr lang="en-US" dirty="0" smtClean="0"/>
                  <a:t> </a:t>
                </a:r>
                <a:r>
                  <a:rPr lang="en-US" dirty="0" smtClean="0">
                    <a:sym typeface="Wingdings" panose="05000000000000000000" pitchFamily="2" charset="2"/>
                  </a:rPr>
                  <a:t>   </a:t>
                </a:r>
                <a:r>
                  <a:rPr lang="en-US" dirty="0">
                    <a:sym typeface="Wingdings" panose="05000000000000000000" pitchFamily="2" charset="2"/>
                  </a:rPr>
                  <a:t>Collides with </a:t>
                </a:r>
                <a14:m>
                  <m:oMath xmlns:m="http://schemas.openxmlformats.org/officeDocument/2006/math">
                    <m:r>
                      <m:rPr>
                        <m:sty m:val="p"/>
                      </m:rPr>
                      <a:rPr lang="en-US">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b="0" i="1" smtClean="0">
                                <a:latin typeface="Cambria Math" panose="02040503050406030204" pitchFamily="18" charset="0"/>
                              </a:rPr>
                              <m:t>𝑞</m:t>
                            </m:r>
                            <m:r>
                              <a:rPr lang="en-US" b="0" i="1" smtClean="0">
                                <a:latin typeface="Cambria Math" panose="02040503050406030204" pitchFamily="18" charset="0"/>
                              </a:rPr>
                              <m:t>+</m:t>
                            </m:r>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𝑞</m:t>
                            </m:r>
                            <m:r>
                              <a:rPr lang="en-US" b="0" i="1" smtClean="0">
                                <a:latin typeface="Cambria Math" panose="02040503050406030204" pitchFamily="18" charset="0"/>
                              </a:rPr>
                              <m:t>+</m:t>
                            </m:r>
                            <m:r>
                              <a:rPr lang="en-US" i="1">
                                <a:latin typeface="Cambria Math" panose="02040503050406030204" pitchFamily="18" charset="0"/>
                              </a:rPr>
                              <m:t>𝑖</m:t>
                            </m:r>
                          </m:sub>
                        </m:sSub>
                      </m:e>
                    </m:d>
                  </m:oMath>
                </a14:m>
                <a:r>
                  <a:rPr lang="en-US" dirty="0"/>
                  <a:t> </a:t>
                </a:r>
                <a:r>
                  <a:rPr lang="en-US" dirty="0" smtClean="0"/>
                  <a:t>with probability at most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𝑞</m:t>
                        </m:r>
                      </m:den>
                    </m:f>
                  </m:oMath>
                </a14:m>
                <a:endParaRPr lang="en-US" dirty="0" smtClean="0">
                  <a:sym typeface="Wingdings" panose="05000000000000000000" pitchFamily="2" charset="2"/>
                </a:endParaRPr>
              </a:p>
              <a:p>
                <a:pPr marL="0" indent="0">
                  <a:buNone/>
                </a:pPr>
                <a:r>
                  <a:rPr lang="en-US" dirty="0">
                    <a:sym typeface="Wingdings" panose="05000000000000000000" pitchFamily="2" charset="2"/>
                  </a:rPr>
                  <a:t> </a:t>
                </a:r>
                <a:r>
                  <a:rPr lang="en-US" dirty="0" smtClean="0">
                    <a:sym typeface="Wingdings" panose="05000000000000000000" pitchFamily="2" charset="2"/>
                  </a:rPr>
                  <a:t>   </a:t>
                </a:r>
                <a14:m>
                  <m:oMath xmlns:m="http://schemas.openxmlformats.org/officeDocument/2006/math">
                    <m:r>
                      <m:rPr>
                        <m:sty m:val="p"/>
                      </m:rPr>
                      <a:rPr lang="en-US" b="0" i="0" smtClean="0">
                        <a:latin typeface="Cambria Math" panose="02040503050406030204" pitchFamily="18" charset="0"/>
                      </a:rPr>
                      <m:t>H</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𝑥</m:t>
                        </m:r>
                      </m:e>
                    </m:d>
                  </m:oMath>
                </a14:m>
                <a:r>
                  <a:rPr lang="en-US" dirty="0" smtClean="0">
                    <a:sym typeface="Wingdings" panose="05000000000000000000" pitchFamily="2" charset="2"/>
                  </a:rPr>
                  <a:t> Collides with prior query with probability at most  </a:t>
                </a:r>
                <a14:m>
                  <m:oMath xmlns:m="http://schemas.openxmlformats.org/officeDocument/2006/math">
                    <m:f>
                      <m:fPr>
                        <m:ctrlPr>
                          <a:rPr lang="en-US" i="1">
                            <a:latin typeface="Cambria Math" panose="02040503050406030204" pitchFamily="18" charset="0"/>
                          </a:rPr>
                        </m:ctrlPr>
                      </m:fPr>
                      <m:num>
                        <m:r>
                          <a:rPr lang="en-US" b="0" i="0" smtClean="0">
                            <a:latin typeface="Cambria Math" panose="02040503050406030204" pitchFamily="18" charset="0"/>
                          </a:rPr>
                          <m:t>2</m:t>
                        </m:r>
                        <m:r>
                          <m:rPr>
                            <m:sty m:val="p"/>
                          </m:rPr>
                          <a:rPr lang="en-US" b="0" i="0" smtClean="0">
                            <a:latin typeface="Cambria Math" panose="02040503050406030204" pitchFamily="18" charset="0"/>
                          </a:rPr>
                          <m:t>q</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𝑞</m:t>
                        </m:r>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8941" y="1825625"/>
                <a:ext cx="11704319" cy="4351338"/>
              </a:xfrm>
              <a:blipFill>
                <a:blip r:embed="rId2"/>
                <a:stretch>
                  <a:fillRect l="-5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750350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from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8941" y="1825625"/>
                <a:ext cx="11704319"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m:oMathPara>
                </a14:m>
                <a:endParaRPr lang="en-US" dirty="0"/>
              </a:p>
              <a:p>
                <a:pPr marL="0" indent="0">
                  <a:buNone/>
                </a:pPr>
                <a:r>
                  <a:rPr lang="en-US" b="1" dirty="0" smtClean="0"/>
                  <a:t>Analysis: </a:t>
                </a:r>
                <a:endParaRPr lang="en-US" b="1" dirty="0"/>
              </a:p>
              <a:p>
                <a:pPr marL="0" indent="0">
                  <a:buNone/>
                </a:pPr>
                <a:endParaRPr lang="en-US" b="1" dirty="0" smtClean="0"/>
              </a:p>
              <a:p>
                <a:pPr marL="0" indent="0">
                  <a:buNone/>
                </a:pPr>
                <a:r>
                  <a:rPr lang="en-US" b="1" dirty="0" smtClean="0"/>
                  <a:t>Fact 1: </a:t>
                </a:r>
                <a:r>
                  <a:rPr lang="en-US" dirty="0" smtClean="0"/>
                  <a:t>Query q+1 </a:t>
                </a:r>
                <a:r>
                  <a:rPr lang="en-US" dirty="0" smtClean="0">
                    <a:sym typeface="Wingdings" panose="05000000000000000000" pitchFamily="2" charset="2"/>
                  </a:rPr>
                  <a:t>to ideal cipher yields collision (with </a:t>
                </a:r>
                <a:r>
                  <a:rPr lang="en-US" dirty="0">
                    <a:sym typeface="Wingdings" panose="05000000000000000000" pitchFamily="2" charset="2"/>
                  </a:rPr>
                  <a:t>prior </a:t>
                </a:r>
                <a:r>
                  <a:rPr lang="en-US" dirty="0" smtClean="0">
                    <a:sym typeface="Wingdings" panose="05000000000000000000" pitchFamily="2" charset="2"/>
                  </a:rPr>
                  <a:t>query) </a:t>
                </a:r>
                <a:r>
                  <a:rPr lang="en-US" dirty="0">
                    <a:sym typeface="Wingdings" panose="05000000000000000000" pitchFamily="2" charset="2"/>
                  </a:rPr>
                  <a:t>with probability at most  </a:t>
                </a:r>
                <a14:m>
                  <m:oMath xmlns:m="http://schemas.openxmlformats.org/officeDocument/2006/math">
                    <m:f>
                      <m:fPr>
                        <m:ctrlPr>
                          <a:rPr lang="en-US" i="1">
                            <a:latin typeface="Cambria Math" panose="02040503050406030204" pitchFamily="18" charset="0"/>
                          </a:rPr>
                        </m:ctrlPr>
                      </m:fPr>
                      <m:num>
                        <m:r>
                          <m:rPr>
                            <m:sty m:val="p"/>
                          </m:rPr>
                          <a:rPr lang="en-US">
                            <a:latin typeface="Cambria Math" panose="02040503050406030204" pitchFamily="18" charset="0"/>
                          </a:rPr>
                          <m:t>q</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𝑞</m:t>
                        </m:r>
                      </m:den>
                    </m:f>
                  </m:oMath>
                </a14:m>
                <a:endParaRPr lang="en-US" dirty="0" smtClean="0"/>
              </a:p>
              <a:p>
                <a:pPr marL="0" indent="0">
                  <a:buNone/>
                </a:pPr>
                <a:endParaRPr lang="en-US" dirty="0"/>
              </a:p>
              <a:p>
                <a:pPr marL="0" indent="0">
                  <a:buNone/>
                </a:pPr>
                <a:r>
                  <a:rPr lang="en-US" b="1" dirty="0" smtClean="0"/>
                  <a:t>Fact 2: </a:t>
                </a:r>
                <a:r>
                  <a:rPr lang="en-US" dirty="0" smtClean="0"/>
                  <a:t>The probability of finding a collision within q queries is at most  </a:t>
                </a:r>
                <a14:m>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𝑞</m:t>
                        </m:r>
                      </m:sub>
                      <m:sup/>
                      <m:e>
                        <m:f>
                          <m:fPr>
                            <m:ctrlPr>
                              <a:rPr lang="en-US" i="1">
                                <a:latin typeface="Cambria Math" panose="02040503050406030204" pitchFamily="18" charset="0"/>
                              </a:rPr>
                            </m:ctrlPr>
                          </m:fPr>
                          <m:num>
                            <m:r>
                              <m:rPr>
                                <m:sty m:val="p"/>
                              </m:rPr>
                              <a:rPr lang="en-US" b="0" i="0" smtClean="0">
                                <a:latin typeface="Cambria Math" panose="02040503050406030204" pitchFamily="18" charset="0"/>
                              </a:rPr>
                              <m:t>i</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den>
                        </m:f>
                        <m:r>
                          <a:rPr lang="en-US" b="0" i="1" smtClean="0">
                            <a:latin typeface="Cambria Math" panose="02040503050406030204" pitchFamily="18" charset="0"/>
                            <a:ea typeface="Cambria Math" panose="02040503050406030204" pitchFamily="18" charset="0"/>
                          </a:rPr>
                          <m:t>≤</m:t>
                        </m:r>
                      </m:e>
                    </m:nary>
                    <m:f>
                      <m:fPr>
                        <m:ctrlPr>
                          <a:rPr lang="en-US" i="1">
                            <a:latin typeface="Cambria Math" panose="02040503050406030204" pitchFamily="18" charset="0"/>
                          </a:rPr>
                        </m:ctrlPr>
                      </m:fPr>
                      <m:num>
                        <m:r>
                          <m:rPr>
                            <m:sty m:val="p"/>
                          </m:rPr>
                          <a:rPr lang="en-US" b="0" i="0" smtClean="0">
                            <a:latin typeface="Cambria Math" panose="02040503050406030204" pitchFamily="18" charset="0"/>
                          </a:rPr>
                          <m:t>q</m:t>
                        </m:r>
                        <m:r>
                          <a:rPr lang="en-US" b="0" i="0" smtClean="0">
                            <a:latin typeface="Cambria Math" panose="02040503050406030204" pitchFamily="18" charset="0"/>
                          </a:rPr>
                          <m:t>(</m:t>
                        </m:r>
                        <m:r>
                          <m:rPr>
                            <m:sty m:val="p"/>
                          </m:rPr>
                          <a:rPr lang="en-US" b="0" i="0" smtClean="0">
                            <a:latin typeface="Cambria Math" panose="02040503050406030204" pitchFamily="18" charset="0"/>
                          </a:rPr>
                          <m:t>q</m:t>
                        </m:r>
                        <m:r>
                          <a:rPr lang="en-US" b="0" i="0" smtClean="0">
                            <a:latin typeface="Cambria Math" panose="02040503050406030204" pitchFamily="18" charset="0"/>
                          </a:rPr>
                          <m:t>−1)/2</m:t>
                        </m:r>
                      </m:num>
                      <m:den>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den>
                    </m:f>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8941" y="1825625"/>
                <a:ext cx="11704319" cy="4351338"/>
              </a:xfrm>
              <a:blipFill>
                <a:blip r:embed="rId2"/>
                <a:stretch>
                  <a:fillRect l="-10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2808805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Broken Attempt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68941" y="1825625"/>
                <a:ext cx="11704319" cy="4351338"/>
              </a:xfrm>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i="1">
                              <a:latin typeface="Cambria Math" panose="02040503050406030204" pitchFamily="18" charset="0"/>
                            </a:rPr>
                            <m:t>𝐾</m:t>
                          </m:r>
                          <m:r>
                            <a:rPr lang="en-US" i="1" baseline="-25000">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𝐾</m:t>
                          </m:r>
                          <m:r>
                            <a:rPr lang="en-US" b="0" i="1" baseline="-25000"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baseline="-25000"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𝑥</m:t>
                          </m:r>
                          <m:r>
                            <a:rPr lang="en-US" b="0" i="1" baseline="-25000" smtClean="0">
                              <a:latin typeface="Cambria Math" panose="02040503050406030204" pitchFamily="18" charset="0"/>
                            </a:rPr>
                            <m:t>2</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r>
                            <a:rPr lang="en-US" b="0" i="1" baseline="-25000"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i="1" baseline="-25000">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r>
                            <a:rPr lang="en-US" b="0" i="1" baseline="-25000"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r>
                            <a:rPr lang="en-US" b="0" i="1" baseline="-25000" smtClean="0">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2</m:t>
                      </m:r>
                    </m:oMath>
                  </m:oMathPara>
                </a14:m>
                <a:endParaRPr lang="en-US" b="1" dirty="0" smtClean="0"/>
              </a:p>
              <a:p>
                <a:pPr marL="0" indent="0">
                  <a:buNone/>
                </a:pPr>
                <a:r>
                  <a:rPr lang="en-US" b="1" dirty="0" smtClean="0"/>
                  <a:t>Collision Attack: Pick arbitrary keys </a:t>
                </a:r>
                <a14:m>
                  <m:oMath xmlns:m="http://schemas.openxmlformats.org/officeDocument/2006/math">
                    <m:r>
                      <a:rPr lang="en-US" i="1">
                        <a:latin typeface="Cambria Math" panose="02040503050406030204" pitchFamily="18" charset="0"/>
                      </a:rPr>
                      <m:t>𝐾</m:t>
                    </m:r>
                    <m:r>
                      <a:rPr lang="en-US" i="1" baseline="-25000">
                        <a:latin typeface="Cambria Math" panose="02040503050406030204" pitchFamily="18" charset="0"/>
                      </a:rPr>
                      <m:t>0</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1</m:t>
                    </m:r>
                  </m:oMath>
                </a14:m>
                <a:r>
                  <a:rPr lang="en-US" b="1" dirty="0" smtClean="0"/>
                  <a:t> </a:t>
                </a:r>
              </a:p>
              <a:p>
                <a:pPr marL="0" indent="0">
                  <a:buNone/>
                </a:pPr>
                <a:r>
                  <a:rPr lang="en-US" b="1" dirty="0" smtClean="0"/>
                  <a:t>Step 1: Query </a:t>
                </a:r>
                <a:r>
                  <a:rPr lang="en-US" dirty="0" smtClean="0"/>
                  <a:t> </a:t>
                </a:r>
                <a14:m>
                  <m:oMath xmlns:m="http://schemas.openxmlformats.org/officeDocument/2006/math">
                    <m:r>
                      <m:rPr>
                        <m:sty m:val="p"/>
                      </m:rPr>
                      <a:rPr lang="en-US" b="0" i="0" smtClean="0">
                        <a:solidFill>
                          <a:srgbClr val="7030A0"/>
                        </a:solidFill>
                        <a:latin typeface="Cambria Math" panose="02040503050406030204" pitchFamily="18" charset="0"/>
                      </a:rPr>
                      <m:t>x</m:t>
                    </m:r>
                    <m:r>
                      <a:rPr lang="en-US" b="0" i="0" baseline="-25000" smtClean="0">
                        <a:solidFill>
                          <a:srgbClr val="7030A0"/>
                        </a:solidFill>
                        <a:latin typeface="Cambria Math" panose="02040503050406030204" pitchFamily="18" charset="0"/>
                      </a:rPr>
                      <m:t>1</m:t>
                    </m:r>
                    <m:r>
                      <a:rPr lang="en-US" b="0" i="0" smtClean="0">
                        <a:solidFill>
                          <a:srgbClr val="7030A0"/>
                        </a:solidFill>
                        <a:latin typeface="Cambria Math" panose="02040503050406030204" pitchFamily="18" charset="0"/>
                      </a:rPr>
                      <m:t>≔</m:t>
                    </m:r>
                    <m:sSubSup>
                      <m:sSubSupPr>
                        <m:ctrlPr>
                          <a:rPr lang="en-US" i="1">
                            <a:solidFill>
                              <a:srgbClr val="7030A0"/>
                            </a:solidFill>
                            <a:latin typeface="Cambria Math" panose="02040503050406030204" pitchFamily="18" charset="0"/>
                          </a:rPr>
                        </m:ctrlPr>
                      </m:sSubSupPr>
                      <m:e>
                        <m:r>
                          <a:rPr lang="en-US" i="1">
                            <a:solidFill>
                              <a:srgbClr val="7030A0"/>
                            </a:solidFill>
                            <a:latin typeface="Cambria Math" panose="02040503050406030204" pitchFamily="18" charset="0"/>
                          </a:rPr>
                          <m:t>𝐹</m:t>
                        </m:r>
                      </m:e>
                      <m:sub>
                        <m:r>
                          <a:rPr lang="en-US" i="1">
                            <a:solidFill>
                              <a:srgbClr val="7030A0"/>
                            </a:solidFill>
                            <a:latin typeface="Cambria Math" panose="02040503050406030204" pitchFamily="18" charset="0"/>
                          </a:rPr>
                          <m:t>𝐾</m:t>
                        </m:r>
                        <m:r>
                          <a:rPr lang="en-US" i="1" baseline="-25000">
                            <a:solidFill>
                              <a:srgbClr val="7030A0"/>
                            </a:solidFill>
                            <a:latin typeface="Cambria Math" panose="02040503050406030204" pitchFamily="18" charset="0"/>
                          </a:rPr>
                          <m:t>0</m:t>
                        </m:r>
                      </m:sub>
                      <m:sup>
                        <m:r>
                          <a:rPr lang="en-US" i="1">
                            <a:solidFill>
                              <a:srgbClr val="7030A0"/>
                            </a:solidFill>
                            <a:latin typeface="Cambria Math" panose="02040503050406030204" pitchFamily="18" charset="0"/>
                          </a:rPr>
                          <m:t>−1</m:t>
                        </m:r>
                      </m:sup>
                    </m:sSubSup>
                    <m:d>
                      <m:dPr>
                        <m:ctrlPr>
                          <a:rPr lang="en-US" i="1">
                            <a:solidFill>
                              <a:srgbClr val="7030A0"/>
                            </a:solidFill>
                            <a:latin typeface="Cambria Math" panose="02040503050406030204" pitchFamily="18" charset="0"/>
                          </a:rPr>
                        </m:ctrlPr>
                      </m:dPr>
                      <m:e>
                        <m:r>
                          <a:rPr lang="en-US" b="0" i="1" smtClean="0">
                            <a:solidFill>
                              <a:srgbClr val="7030A0"/>
                            </a:solidFill>
                            <a:latin typeface="Cambria Math" panose="02040503050406030204" pitchFamily="18" charset="0"/>
                          </a:rPr>
                          <m:t>0</m:t>
                        </m:r>
                        <m:r>
                          <a:rPr lang="en-US" b="0" i="1" baseline="30000" smtClean="0">
                            <a:solidFill>
                              <a:srgbClr val="7030A0"/>
                            </a:solidFill>
                            <a:latin typeface="Cambria Math" panose="02040503050406030204" pitchFamily="18" charset="0"/>
                          </a:rPr>
                          <m:t>𝑛</m:t>
                        </m:r>
                      </m:e>
                    </m:d>
                  </m:oMath>
                </a14:m>
                <a:r>
                  <a:rPr lang="en-US" dirty="0" smtClean="0"/>
                  <a:t> and </a:t>
                </a:r>
                <a14:m>
                  <m:oMath xmlns:m="http://schemas.openxmlformats.org/officeDocument/2006/math">
                    <m:r>
                      <m:rPr>
                        <m:sty m:val="p"/>
                      </m:rPr>
                      <a:rPr lang="en-US" smtClean="0">
                        <a:solidFill>
                          <a:srgbClr val="FF0000"/>
                        </a:solidFill>
                        <a:latin typeface="Cambria Math" panose="02040503050406030204" pitchFamily="18" charset="0"/>
                      </a:rPr>
                      <m:t>x</m:t>
                    </m:r>
                    <m:r>
                      <a:rPr lang="en-US" b="0" i="0" baseline="-25000" smtClean="0">
                        <a:solidFill>
                          <a:srgbClr val="FF0000"/>
                        </a:solidFill>
                        <a:latin typeface="Cambria Math" panose="02040503050406030204" pitchFamily="18" charset="0"/>
                      </a:rPr>
                      <m:t>2</m:t>
                    </m:r>
                    <m:r>
                      <a:rPr lang="en-US">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𝐾</m:t>
                        </m:r>
                        <m:r>
                          <a:rPr lang="en-US" i="1" baseline="-25000">
                            <a:solidFill>
                              <a:srgbClr val="FF0000"/>
                            </a:solidFill>
                            <a:latin typeface="Cambria Math" panose="02040503050406030204" pitchFamily="18" charset="0"/>
                          </a:rPr>
                          <m:t>0</m:t>
                        </m:r>
                      </m:sub>
                      <m:sup>
                        <m:r>
                          <a:rPr lang="en-US" i="1">
                            <a:solidFill>
                              <a:srgbClr val="FF0000"/>
                            </a:solidFill>
                            <a:latin typeface="Cambria Math" panose="02040503050406030204" pitchFamily="18" charset="0"/>
                          </a:rPr>
                          <m:t>−1</m:t>
                        </m:r>
                      </m:sup>
                    </m:sSubSup>
                    <m:d>
                      <m:dPr>
                        <m:ctrlPr>
                          <a:rPr lang="en-US" i="1">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i="1" baseline="30000">
                            <a:solidFill>
                              <a:srgbClr val="FF0000"/>
                            </a:solidFill>
                            <a:latin typeface="Cambria Math" panose="02040503050406030204" pitchFamily="18" charset="0"/>
                          </a:rPr>
                          <m:t>𝑛</m:t>
                        </m:r>
                      </m:e>
                    </m:d>
                  </m:oMath>
                </a14:m>
                <a:r>
                  <a:rPr lang="en-US" dirty="0" smtClean="0">
                    <a:solidFill>
                      <a:srgbClr val="FF0000"/>
                    </a:solidFill>
                  </a:rPr>
                  <a:t> </a:t>
                </a:r>
              </a:p>
              <a:p>
                <a:pPr marL="0" indent="0">
                  <a:buNone/>
                </a:pPr>
                <a:r>
                  <a:rPr lang="en-US" b="1" dirty="0" smtClean="0"/>
                  <a:t>Step 2: Query </a:t>
                </a:r>
                <a:r>
                  <a:rPr lang="en-US" dirty="0" smtClean="0"/>
                  <a:t> </a:t>
                </a:r>
                <a14:m>
                  <m:oMath xmlns:m="http://schemas.openxmlformats.org/officeDocument/2006/math">
                    <m:r>
                      <m:rPr>
                        <m:sty m:val="p"/>
                      </m:rPr>
                      <a:rPr lang="en-US" b="0" i="0" smtClean="0">
                        <a:solidFill>
                          <a:srgbClr val="7030A0"/>
                        </a:solidFill>
                        <a:latin typeface="Cambria Math" panose="02040503050406030204" pitchFamily="18" charset="0"/>
                      </a:rPr>
                      <m:t>w</m:t>
                    </m:r>
                    <m:r>
                      <a:rPr lang="en-US" baseline="-25000">
                        <a:solidFill>
                          <a:srgbClr val="7030A0"/>
                        </a:solidFill>
                        <a:latin typeface="Cambria Math" panose="02040503050406030204" pitchFamily="18" charset="0"/>
                      </a:rPr>
                      <m:t>1</m:t>
                    </m:r>
                    <m:r>
                      <a:rPr lang="en-US">
                        <a:solidFill>
                          <a:srgbClr val="7030A0"/>
                        </a:solidFill>
                        <a:latin typeface="Cambria Math" panose="02040503050406030204" pitchFamily="18" charset="0"/>
                      </a:rPr>
                      <m:t>≔</m:t>
                    </m:r>
                    <m:sSubSup>
                      <m:sSubSupPr>
                        <m:ctrlPr>
                          <a:rPr lang="en-US" i="1">
                            <a:solidFill>
                              <a:srgbClr val="7030A0"/>
                            </a:solidFill>
                            <a:latin typeface="Cambria Math" panose="02040503050406030204" pitchFamily="18" charset="0"/>
                          </a:rPr>
                        </m:ctrlPr>
                      </m:sSubSupPr>
                      <m:e>
                        <m:r>
                          <a:rPr lang="en-US" i="1">
                            <a:solidFill>
                              <a:srgbClr val="7030A0"/>
                            </a:solidFill>
                            <a:latin typeface="Cambria Math" panose="02040503050406030204" pitchFamily="18" charset="0"/>
                          </a:rPr>
                          <m:t>𝐹</m:t>
                        </m:r>
                      </m:e>
                      <m:sub>
                        <m:r>
                          <a:rPr lang="en-US" i="1">
                            <a:solidFill>
                              <a:srgbClr val="7030A0"/>
                            </a:solidFill>
                            <a:latin typeface="Cambria Math" panose="02040503050406030204" pitchFamily="18" charset="0"/>
                          </a:rPr>
                          <m:t>𝐾</m:t>
                        </m:r>
                        <m:r>
                          <a:rPr lang="en-US" i="1" baseline="-25000">
                            <a:solidFill>
                              <a:srgbClr val="7030A0"/>
                            </a:solidFill>
                            <a:latin typeface="Cambria Math" panose="02040503050406030204" pitchFamily="18" charset="0"/>
                          </a:rPr>
                          <m:t>1</m:t>
                        </m:r>
                      </m:sub>
                      <m:sup>
                        <m:r>
                          <a:rPr lang="en-US" i="1">
                            <a:solidFill>
                              <a:srgbClr val="7030A0"/>
                            </a:solidFill>
                            <a:latin typeface="Cambria Math" panose="02040503050406030204" pitchFamily="18" charset="0"/>
                          </a:rPr>
                          <m:t>−1</m:t>
                        </m:r>
                      </m:sup>
                    </m:sSubSup>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0</m:t>
                        </m:r>
                        <m:r>
                          <a:rPr lang="en-US" i="1" baseline="30000">
                            <a:solidFill>
                              <a:srgbClr val="7030A0"/>
                            </a:solidFill>
                            <a:latin typeface="Cambria Math" panose="02040503050406030204" pitchFamily="18" charset="0"/>
                          </a:rPr>
                          <m:t>𝑛</m:t>
                        </m:r>
                      </m:e>
                    </m:d>
                  </m:oMath>
                </a14:m>
                <a:r>
                  <a:rPr lang="en-US" dirty="0"/>
                  <a:t> and </a:t>
                </a:r>
                <a14:m>
                  <m:oMath xmlns:m="http://schemas.openxmlformats.org/officeDocument/2006/math">
                    <m:r>
                      <m:rPr>
                        <m:sty m:val="p"/>
                      </m:rPr>
                      <a:rPr lang="en-US" b="0" i="0" smtClean="0">
                        <a:solidFill>
                          <a:srgbClr val="FF0000"/>
                        </a:solidFill>
                        <a:latin typeface="Cambria Math" panose="02040503050406030204" pitchFamily="18" charset="0"/>
                      </a:rPr>
                      <m:t>w</m:t>
                    </m:r>
                    <m:r>
                      <a:rPr lang="en-US" baseline="-25000">
                        <a:solidFill>
                          <a:srgbClr val="FF0000"/>
                        </a:solidFill>
                        <a:latin typeface="Cambria Math" panose="02040503050406030204" pitchFamily="18" charset="0"/>
                      </a:rPr>
                      <m:t>2</m:t>
                    </m:r>
                    <m:r>
                      <a:rPr lang="en-US">
                        <a:solidFill>
                          <a:srgbClr val="FF0000"/>
                        </a:solidFill>
                        <a:latin typeface="Cambria Math" panose="02040503050406030204" pitchFamily="18" charset="0"/>
                      </a:rPr>
                      <m:t>≔</m:t>
                    </m:r>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𝐾</m:t>
                        </m:r>
                        <m:r>
                          <a:rPr lang="en-US" i="1" baseline="-25000">
                            <a:solidFill>
                              <a:srgbClr val="FF0000"/>
                            </a:solidFill>
                            <a:latin typeface="Cambria Math" panose="02040503050406030204" pitchFamily="18" charset="0"/>
                          </a:rPr>
                          <m:t>1</m:t>
                        </m:r>
                      </m:sub>
                      <m:sup>
                        <m:r>
                          <a:rPr lang="en-US" i="1">
                            <a:solidFill>
                              <a:srgbClr val="FF0000"/>
                            </a:solidFill>
                            <a:latin typeface="Cambria Math" panose="02040503050406030204" pitchFamily="18" charset="0"/>
                          </a:rPr>
                          <m:t>−1</m:t>
                        </m:r>
                      </m:sup>
                    </m:sSubSup>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baseline="30000">
                            <a:solidFill>
                              <a:srgbClr val="FF0000"/>
                            </a:solidFill>
                            <a:latin typeface="Cambria Math" panose="02040503050406030204" pitchFamily="18" charset="0"/>
                          </a:rPr>
                          <m:t>𝑛</m:t>
                        </m:r>
                      </m:e>
                    </m:d>
                  </m:oMath>
                </a14:m>
                <a:r>
                  <a:rPr lang="en-US" dirty="0">
                    <a:solidFill>
                      <a:srgbClr val="FF0000"/>
                    </a:solidFill>
                  </a:rPr>
                  <a:t> </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𝐾</m:t>
                          </m:r>
                          <m:r>
                            <a:rPr lang="en-US" i="1" baseline="-25000">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0</m:t>
                          </m:r>
                          <m:r>
                            <a:rPr lang="en-US" b="0" i="1" smtClean="0">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𝑥</m:t>
                          </m:r>
                          <m:r>
                            <a:rPr lang="en-US" i="1" baseline="-25000">
                              <a:latin typeface="Cambria Math" panose="02040503050406030204" pitchFamily="18" charset="0"/>
                            </a:rPr>
                            <m:t>2</m:t>
                          </m:r>
                        </m:e>
                      </m:d>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𝐹</m:t>
                          </m:r>
                        </m:e>
                        <m:sub>
                          <m:r>
                            <a:rPr lang="en-US" i="1">
                              <a:solidFill>
                                <a:srgbClr val="7030A0"/>
                              </a:solidFill>
                              <a:latin typeface="Cambria Math" panose="02040503050406030204" pitchFamily="18" charset="0"/>
                            </a:rPr>
                            <m:t>𝐾</m:t>
                          </m:r>
                          <m:r>
                            <a:rPr lang="en-US" i="1" baseline="-25000">
                              <a:solidFill>
                                <a:srgbClr val="7030A0"/>
                              </a:solidFill>
                              <a:latin typeface="Cambria Math" panose="02040503050406030204" pitchFamily="18" charset="0"/>
                            </a:rPr>
                            <m:t>0</m:t>
                          </m:r>
                        </m:sub>
                      </m:sSub>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𝑥</m:t>
                          </m:r>
                          <m:r>
                            <a:rPr lang="en-US" i="1" baseline="-25000">
                              <a:solidFill>
                                <a:srgbClr val="7030A0"/>
                              </a:solidFill>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𝐾</m:t>
                          </m:r>
                          <m:r>
                            <a:rPr lang="en-US" i="1" baseline="-25000">
                              <a:solidFill>
                                <a:srgbClr val="FF0000"/>
                              </a:solidFill>
                              <a:latin typeface="Cambria Math" panose="02040503050406030204" pitchFamily="18" charset="0"/>
                            </a:rPr>
                            <m:t>0</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baseline="-25000">
                              <a:solidFill>
                                <a:srgbClr val="FF0000"/>
                              </a:solidFill>
                              <a:latin typeface="Cambria Math" panose="02040503050406030204" pitchFamily="18" charset="0"/>
                            </a:rPr>
                            <m:t>2</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0</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0</m:t>
                      </m:r>
                      <m:r>
                        <a:rPr lang="en-US" i="1">
                          <a:latin typeface="Cambria Math" panose="02040503050406030204" pitchFamily="18" charset="0"/>
                        </a:rPr>
                        <m:t>=</m:t>
                      </m:r>
                      <m:r>
                        <a:rPr lang="en-US" i="1">
                          <a:solidFill>
                            <a:srgbClr val="7030A0"/>
                          </a:solidFill>
                          <a:latin typeface="Cambria Math" panose="02040503050406030204" pitchFamily="18" charset="0"/>
                        </a:rPr>
                        <m:t>0</m:t>
                      </m:r>
                      <m:r>
                        <a:rPr lang="en-US" i="1" baseline="30000">
                          <a:solidFill>
                            <a:srgbClr val="7030A0"/>
                          </a:solidFill>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1</m:t>
                      </m:r>
                      <m:r>
                        <a:rPr lang="en-US" i="1" baseline="30000">
                          <a:latin typeface="Cambria Math" panose="02040503050406030204" pitchFamily="18" charset="0"/>
                        </a:rPr>
                        <m:t>𝑛</m:t>
                      </m:r>
                      <m:r>
                        <a:rPr lang="en-US" b="0" i="1" baseline="30000" smtClean="0">
                          <a:latin typeface="Cambria Math" panose="02040503050406030204" pitchFamily="18" charset="0"/>
                        </a:rPr>
                        <m:t>                                                </m:t>
                      </m:r>
                    </m:oMath>
                  </m:oMathPara>
                </a14:m>
                <a:endParaRPr lang="en-US" b="0" i="1" baseline="30000" dirty="0" smtClean="0">
                  <a:latin typeface="Cambria Math" panose="02040503050406030204" pitchFamily="18" charset="0"/>
                </a:endParaRPr>
              </a:p>
              <a:p>
                <a:pPr marL="0" indent="0">
                  <a:buNone/>
                </a:pPr>
                <a:endParaRPr lang="en-US" i="1" baseline="30000"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𝐹</m:t>
                          </m:r>
                        </m:e>
                        <m:sub>
                          <m:r>
                            <a:rPr lang="en-US" i="1">
                              <a:solidFill>
                                <a:srgbClr val="7030A0"/>
                              </a:solidFill>
                              <a:latin typeface="Cambria Math" panose="02040503050406030204" pitchFamily="18" charset="0"/>
                            </a:rPr>
                            <m:t>𝐾</m:t>
                          </m:r>
                          <m:r>
                            <a:rPr lang="en-US" i="1" baseline="-25000">
                              <a:solidFill>
                                <a:srgbClr val="7030A0"/>
                              </a:solidFill>
                              <a:latin typeface="Cambria Math" panose="02040503050406030204" pitchFamily="18" charset="0"/>
                            </a:rPr>
                            <m:t>1</m:t>
                          </m:r>
                        </m:sub>
                      </m:sSub>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𝑤</m:t>
                          </m:r>
                          <m:r>
                            <a:rPr lang="en-US" i="1" baseline="-25000">
                              <a:solidFill>
                                <a:srgbClr val="7030A0"/>
                              </a:solidFill>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𝐹</m:t>
                          </m:r>
                        </m:e>
                        <m:sub>
                          <m:r>
                            <a:rPr lang="en-US" i="1">
                              <a:solidFill>
                                <a:srgbClr val="FF0000"/>
                              </a:solidFill>
                              <a:latin typeface="Cambria Math" panose="02040503050406030204" pitchFamily="18" charset="0"/>
                            </a:rPr>
                            <m:t>𝐾</m:t>
                          </m:r>
                          <m:r>
                            <a:rPr lang="en-US" i="1" baseline="-25000">
                              <a:solidFill>
                                <a:srgbClr val="FF0000"/>
                              </a:solidFill>
                              <a:latin typeface="Cambria Math" panose="02040503050406030204" pitchFamily="18" charset="0"/>
                            </a:rPr>
                            <m:t>1</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𝑤</m:t>
                          </m:r>
                          <m:r>
                            <a:rPr lang="en-US" i="1" baseline="-25000">
                              <a:solidFill>
                                <a:srgbClr val="FF0000"/>
                              </a:solidFill>
                              <a:latin typeface="Cambria Math" panose="02040503050406030204" pitchFamily="18" charset="0"/>
                            </a:rPr>
                            <m:t>2</m:t>
                          </m:r>
                        </m:e>
                      </m:d>
                      <m:r>
                        <a:rPr lang="en-US" i="1">
                          <a:latin typeface="Cambria Math" panose="02040503050406030204" pitchFamily="18" charset="0"/>
                        </a:rPr>
                        <m:t>=</m:t>
                      </m:r>
                      <m:r>
                        <a:rPr lang="en-US" i="1">
                          <a:latin typeface="Cambria Math" panose="02040503050406030204" pitchFamily="18" charset="0"/>
                        </a:rPr>
                        <m:t>𝐻</m:t>
                      </m:r>
                      <m:d>
                        <m:dPr>
                          <m:ctrlPr>
                            <a:rPr lang="en-US" i="1">
                              <a:latin typeface="Cambria Math" panose="02040503050406030204" pitchFamily="18" charset="0"/>
                            </a:rPr>
                          </m:ctrlPr>
                        </m:dPr>
                        <m:e>
                          <m:r>
                            <a:rPr lang="en-US" i="1">
                              <a:latin typeface="Cambria Math" panose="02040503050406030204" pitchFamily="18" charset="0"/>
                            </a:rPr>
                            <m:t>𝐾</m:t>
                          </m:r>
                          <m:r>
                            <a:rPr lang="en-US" i="1" baseline="-2500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𝐾</m:t>
                          </m:r>
                          <m:r>
                            <a:rPr lang="en-US" i="1" baseline="-2500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𝑤</m:t>
                          </m:r>
                          <m:r>
                            <a:rPr lang="en-US" i="1" baseline="-2500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𝑤</m:t>
                          </m:r>
                          <m:r>
                            <a:rPr lang="en-US" i="1" baseline="-25000">
                              <a:latin typeface="Cambria Math" panose="02040503050406030204" pitchFamily="18" charset="0"/>
                            </a:rPr>
                            <m:t>2</m:t>
                          </m:r>
                        </m:e>
                      </m:d>
                    </m:oMath>
                  </m:oMathPara>
                </a14:m>
                <a:endParaRPr lang="en-US" i="1" baseline="-25000" dirty="0" smtClean="0">
                  <a:solidFill>
                    <a:srgbClr val="FF0000"/>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baseline="-25000" smtClean="0">
                          <a:latin typeface="Cambria Math" panose="02040503050406030204" pitchFamily="18" charset="0"/>
                        </a:rPr>
                        <m:t>                                       </m:t>
                      </m:r>
                    </m:oMath>
                  </m:oMathPara>
                </a14:m>
                <a:endParaRPr lang="en-US" dirty="0" smtClean="0"/>
              </a:p>
              <a:p>
                <a:pPr marL="0" indent="0">
                  <a:buNone/>
                </a:pPr>
                <a:r>
                  <a:rPr lang="en-US" dirty="0" smtClean="0"/>
                  <a:t>Exploits the fact that we can query inverse </a:t>
                </a:r>
                <a:r>
                  <a:rPr lang="en-US" dirty="0" smtClean="0">
                    <a:solidFill>
                      <a:schemeClr val="tx1"/>
                    </a:solidFill>
                  </a:rPr>
                  <a:t>oracle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𝐹</m:t>
                        </m:r>
                      </m:e>
                      <m:sub>
                        <m:r>
                          <a:rPr lang="en-US" i="1">
                            <a:solidFill>
                              <a:schemeClr val="tx1"/>
                            </a:solidFill>
                            <a:latin typeface="Cambria Math" panose="02040503050406030204" pitchFamily="18" charset="0"/>
                          </a:rPr>
                          <m:t>𝐾</m:t>
                        </m:r>
                      </m:sub>
                      <m:sup>
                        <m:r>
                          <a:rPr lang="en-US" i="1">
                            <a:solidFill>
                              <a:schemeClr val="tx1"/>
                            </a:solidFill>
                            <a:latin typeface="Cambria Math" panose="02040503050406030204" pitchFamily="18" charset="0"/>
                          </a:rPr>
                          <m:t>−1</m:t>
                        </m:r>
                      </m:sup>
                    </m:sSubSup>
                  </m:oMath>
                </a14:m>
                <a:endParaRPr lang="en-US" dirty="0" smtClean="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68941" y="1825625"/>
                <a:ext cx="11704319" cy="4351338"/>
              </a:xfrm>
              <a:blipFill>
                <a:blip r:embed="rId2"/>
                <a:stretch>
                  <a:fillRect l="-1042" b="-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202013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Applications</a:t>
            </a:r>
            <a:endParaRPr lang="en-US" dirty="0"/>
          </a:p>
        </p:txBody>
      </p:sp>
      <p:sp>
        <p:nvSpPr>
          <p:cNvPr id="3" name="Content Placeholder 2"/>
          <p:cNvSpPr>
            <a:spLocks noGrp="1"/>
          </p:cNvSpPr>
          <p:nvPr>
            <p:ph idx="1"/>
          </p:nvPr>
        </p:nvSpPr>
        <p:spPr/>
        <p:txBody>
          <a:bodyPr/>
          <a:lstStyle/>
          <a:p>
            <a:r>
              <a:rPr lang="en-US" dirty="0" smtClean="0"/>
              <a:t>Password Hashing</a:t>
            </a:r>
          </a:p>
          <a:p>
            <a:endParaRPr lang="en-US" dirty="0"/>
          </a:p>
          <a:p>
            <a:r>
              <a:rPr lang="en-US" dirty="0" smtClean="0"/>
              <a:t>Key Derivation </a:t>
            </a:r>
          </a:p>
          <a:p>
            <a:endParaRPr lang="en-US" dirty="0"/>
          </a:p>
          <a:p>
            <a:r>
              <a:rPr lang="en-US" dirty="0" smtClean="0"/>
              <a:t>Later</a:t>
            </a:r>
          </a:p>
          <a:p>
            <a:pPr lvl="1"/>
            <a:r>
              <a:rPr lang="en-US" dirty="0" smtClean="0"/>
              <a:t>Key Encapsulation Mechanism</a:t>
            </a:r>
          </a:p>
          <a:p>
            <a:pPr lvl="1"/>
            <a:r>
              <a:rPr lang="en-US" dirty="0" smtClean="0"/>
              <a:t>Digital Signatures (RSA-FDH etc...)</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236319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 Week 6: Topic 1</a:t>
            </a:r>
            <a:br>
              <a:rPr lang="en-US" dirty="0" smtClean="0"/>
            </a:br>
            <a:r>
              <a:rPr lang="en-US" dirty="0" smtClean="0"/>
              <a:t>Block Ciphers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60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Existential Crisis?</a:t>
            </a:r>
            <a:endParaRPr lang="en-US" dirty="0"/>
          </a:p>
        </p:txBody>
      </p:sp>
      <p:sp>
        <p:nvSpPr>
          <p:cNvPr id="3" name="Content Placeholder 2"/>
          <p:cNvSpPr>
            <a:spLocks noGrp="1"/>
          </p:cNvSpPr>
          <p:nvPr>
            <p:ph idx="1"/>
          </p:nvPr>
        </p:nvSpPr>
        <p:spPr/>
        <p:txBody>
          <a:bodyPr/>
          <a:lstStyle/>
          <a:p>
            <a:r>
              <a:rPr lang="en-US" dirty="0" smtClean="0"/>
              <a:t>We have used primitives like PRGs, PRFs to build secure MACs, CCA-Secure Encryption, Authenticated Encryption etc…</a:t>
            </a:r>
          </a:p>
          <a:p>
            <a:endParaRPr lang="en-US" dirty="0"/>
          </a:p>
          <a:p>
            <a:r>
              <a:rPr lang="en-US" dirty="0" smtClean="0"/>
              <a:t>Do such primitives exist in practice?</a:t>
            </a:r>
          </a:p>
          <a:p>
            <a:endParaRPr lang="en-US" dirty="0"/>
          </a:p>
          <a:p>
            <a:r>
              <a:rPr lang="en-US" dirty="0" smtClean="0"/>
              <a:t>How do we build them?</a:t>
            </a:r>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pic>
        <p:nvPicPr>
          <p:cNvPr id="1026" name="Picture 2" descr="Image result for imaginary fri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7828" y="2934608"/>
            <a:ext cx="4874260" cy="304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lnSpcReduction="10000"/>
          </a:bodyPr>
          <a:lstStyle/>
          <a:p>
            <a:r>
              <a:rPr lang="en-US" dirty="0" smtClean="0"/>
              <a:t>Hash Functions/PRGs/PRFs, CCA-Secure Encryption, MACs</a:t>
            </a:r>
            <a:endParaRPr lang="en-US" dirty="0"/>
          </a:p>
          <a:p>
            <a:endParaRPr lang="en-US" dirty="0"/>
          </a:p>
          <a:p>
            <a:pPr marL="0" indent="0">
              <a:buNone/>
            </a:pPr>
            <a:r>
              <a:rPr lang="en-US" b="1" dirty="0" smtClean="0"/>
              <a:t>Goals for This Week:</a:t>
            </a:r>
          </a:p>
          <a:p>
            <a:r>
              <a:rPr lang="en-US" dirty="0" smtClean="0"/>
              <a:t>Practical Constructions of Symmetric Key Primitives</a:t>
            </a:r>
          </a:p>
          <a:p>
            <a:pPr marL="0" indent="0">
              <a:buNone/>
            </a:pPr>
            <a:endParaRPr lang="en-US" b="1" dirty="0" smtClean="0"/>
          </a:p>
          <a:p>
            <a:pPr marL="0" indent="0">
              <a:buNone/>
            </a:pPr>
            <a:r>
              <a:rPr lang="en-US" b="1" dirty="0" smtClean="0"/>
              <a:t>Today’s Goals: Block Ciphers</a:t>
            </a:r>
          </a:p>
          <a:p>
            <a:r>
              <a:rPr lang="en-US" dirty="0" err="1" smtClean="0"/>
              <a:t>Sbox</a:t>
            </a:r>
            <a:endParaRPr lang="en-US" dirty="0" smtClean="0"/>
          </a:p>
          <a:p>
            <a:r>
              <a:rPr lang="en-US" dirty="0" smtClean="0"/>
              <a:t>Confusion Diffusion Paradigm</a:t>
            </a:r>
          </a:p>
          <a:p>
            <a:r>
              <a:rPr lang="en-US" dirty="0" smtClean="0"/>
              <a:t>Feistel Networks</a:t>
            </a: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spTree>
    <p:extLst>
      <p:ext uri="{BB962C8B-B14F-4D97-AF65-F5344CB8AC3E}">
        <p14:creationId xmlns:p14="http://schemas.microsoft.com/office/powerpoint/2010/main" val="7113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z="3600" dirty="0" smtClean="0"/>
                  <a:t>A keyed function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F</m:t>
                    </m:r>
                    <m:r>
                      <a:rPr lang="en-US" sz="3600" b="0" i="0" smtClean="0">
                        <a:latin typeface="Cambria Math" panose="02040503050406030204" pitchFamily="18" charset="0"/>
                        <a:ea typeface="Cambria Math" panose="02040503050406030204" pitchFamily="18" charset="0"/>
                      </a:rPr>
                      <m:t>:</m:t>
                    </m:r>
                    <m:sSup>
                      <m:sSupPr>
                        <m:ctrlPr>
                          <a:rPr lang="en-US" sz="3600" i="1" smtClean="0">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oMath>
                </a14:m>
                <a:r>
                  <a:rPr lang="en-US" sz="3600" dirty="0" smtClean="0"/>
                  <a:t>, which is invertible and </a:t>
                </a:r>
                <a:r>
                  <a:rPr lang="en-US" sz="3600" dirty="0"/>
                  <a:t>“looks random” without the secret key </a:t>
                </a:r>
                <a:r>
                  <a:rPr lang="en-US" sz="3600" dirty="0" smtClean="0"/>
                  <a:t>k. </a:t>
                </a:r>
              </a:p>
              <a:p>
                <a:endParaRPr lang="en-US" dirty="0" smtClean="0"/>
              </a:p>
              <a:p>
                <a:r>
                  <a:rPr lang="en-US" dirty="0" smtClean="0"/>
                  <a:t>Similar to a PRF, but </a:t>
                </a:r>
                <a:endParaRPr lang="en-US" dirty="0"/>
              </a:p>
              <a:p>
                <a:r>
                  <a:rPr lang="en-US" dirty="0" smtClean="0"/>
                  <a:t>Computing </a:t>
                </a:r>
                <a:r>
                  <a:rPr lang="en-US" dirty="0" err="1" smtClean="0"/>
                  <a:t>F</a:t>
                </a:r>
                <a:r>
                  <a:rPr lang="en-US" baseline="-25000" dirty="0" err="1" smtClean="0"/>
                  <a:t>k</a:t>
                </a:r>
                <a:r>
                  <a:rPr lang="en-US" dirty="0" smtClean="0"/>
                  <a:t>(x) </a:t>
                </a:r>
                <a:r>
                  <a:rPr lang="en-US" i="1" dirty="0" smtClean="0"/>
                  <a:t>and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smtClean="0"/>
                  <a:t> is efficient (polynomial-time)</a:t>
                </a:r>
              </a:p>
              <a:p>
                <a:endParaRPr lang="en-US" dirty="0"/>
              </a:p>
              <a:p>
                <a:pPr marL="0" indent="0">
                  <a:buNone/>
                </a:pPr>
                <a:r>
                  <a:rPr lang="en-US" b="1" dirty="0"/>
                  <a:t>Definition </a:t>
                </a:r>
                <a:r>
                  <a:rPr lang="en-US" b="1" dirty="0" smtClean="0"/>
                  <a:t>3.28</a:t>
                </a:r>
                <a:r>
                  <a:rPr lang="en-US" dirty="0" smtClean="0"/>
                  <a:t>: </a:t>
                </a:r>
                <a:r>
                  <a:rPr lang="en-US" dirty="0"/>
                  <a:t>A 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is a </a:t>
                </a:r>
                <a:r>
                  <a:rPr lang="en-US" b="1" dirty="0" smtClean="0"/>
                  <a:t>strong pseudorandom permutation</a:t>
                </a:r>
                <a:r>
                  <a:rPr lang="en-US" dirty="0" smtClean="0"/>
                  <a:t> </a:t>
                </a:r>
                <a:r>
                  <a:rPr lang="en-US" dirty="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−1</m:t>
                                      </m:r>
                                    </m:sup>
                                  </m:sSubSup>
                                  <m:d>
                                    <m:dPr>
                                      <m:ctrlPr>
                                        <a:rPr lang="en-US" i="1">
                                          <a:latin typeface="Cambria Math" panose="02040503050406030204" pitchFamily="18" charset="0"/>
                                        </a:rPr>
                                      </m:ctrlPr>
                                    </m:dPr>
                                    <m:e>
                                      <m:r>
                                        <a:rPr lang="en-US" b="0" i="1" smtClean="0">
                                          <a:latin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−1</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65" t="-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
        <p:nvSpPr>
          <p:cNvPr id="5" name="Rectangle 4"/>
          <p:cNvSpPr/>
          <p:nvPr/>
        </p:nvSpPr>
        <p:spPr>
          <a:xfrm>
            <a:off x="838200" y="4443467"/>
            <a:ext cx="10515600" cy="1912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lnSpcReduction="10000"/>
          </a:bodyPr>
          <a:lstStyle/>
          <a:p>
            <a:r>
              <a:rPr lang="en-US" dirty="0" smtClean="0"/>
              <a:t>Hash Functions</a:t>
            </a:r>
          </a:p>
          <a:p>
            <a:pPr lvl="1"/>
            <a:r>
              <a:rPr lang="en-US" dirty="0" smtClean="0"/>
              <a:t>Definition</a:t>
            </a:r>
          </a:p>
          <a:p>
            <a:pPr lvl="1"/>
            <a:r>
              <a:rPr lang="en-US" dirty="0" err="1" smtClean="0"/>
              <a:t>Merkle-Damgard</a:t>
            </a:r>
            <a:endParaRPr lang="en-US" dirty="0" smtClean="0"/>
          </a:p>
          <a:p>
            <a:pPr lvl="1"/>
            <a:r>
              <a:rPr lang="en-US" dirty="0" err="1" smtClean="0"/>
              <a:t>Merkle</a:t>
            </a:r>
            <a:r>
              <a:rPr lang="en-US" dirty="0" smtClean="0"/>
              <a:t> Trees</a:t>
            </a:r>
          </a:p>
          <a:p>
            <a:r>
              <a:rPr lang="en-US" dirty="0" smtClean="0"/>
              <a:t>HMAC construction</a:t>
            </a:r>
          </a:p>
          <a:p>
            <a:r>
              <a:rPr lang="en-US" dirty="0" smtClean="0"/>
              <a:t>Generic Attacks on Hash Function</a:t>
            </a:r>
          </a:p>
          <a:p>
            <a:pPr lvl="1"/>
            <a:r>
              <a:rPr lang="en-US" dirty="0" smtClean="0"/>
              <a:t>Birthday Attack</a:t>
            </a:r>
          </a:p>
          <a:p>
            <a:pPr lvl="1"/>
            <a:r>
              <a:rPr lang="en-US" dirty="0" smtClean="0"/>
              <a:t>Small Space Birthday Attacks (cycle detection)</a:t>
            </a:r>
          </a:p>
          <a:p>
            <a:r>
              <a:rPr lang="en-US" dirty="0" smtClean="0"/>
              <a:t>Pre-Computation Attacks: Time/Space Tradeoffs</a:t>
            </a:r>
          </a:p>
          <a:p>
            <a:r>
              <a:rPr lang="en-US" dirty="0" smtClean="0"/>
              <a:t>Random Oracle Model</a:t>
            </a:r>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2118925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b="1" dirty="0" smtClean="0"/>
                  <a:t>Definition 3.28:</a:t>
                </a:r>
                <a:r>
                  <a:rPr lang="en-US" dirty="0" smtClean="0"/>
                  <a:t> </a:t>
                </a:r>
                <a:r>
                  <a:rPr lang="en-US" dirty="0"/>
                  <a:t>A 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is a </a:t>
                </a:r>
                <a:r>
                  <a:rPr lang="en-US" b="1" dirty="0" smtClean="0"/>
                  <a:t>strong pseudorandom permutation</a:t>
                </a:r>
                <a:r>
                  <a:rPr lang="en-US" dirty="0" smtClean="0"/>
                  <a:t> </a:t>
                </a:r>
                <a:r>
                  <a:rPr lang="en-US" dirty="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−1</m:t>
                                      </m:r>
                                    </m:sup>
                                  </m:sSubSup>
                                  <m:d>
                                    <m:dPr>
                                      <m:ctrlPr>
                                        <a:rPr lang="en-US" i="1">
                                          <a:latin typeface="Cambria Math" panose="02040503050406030204" pitchFamily="18" charset="0"/>
                                        </a:rPr>
                                      </m:ctrlPr>
                                    </m:dPr>
                                    <m:e>
                                      <m:r>
                                        <a:rPr lang="en-US" b="0" i="1" smtClean="0">
                                          <a:latin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−1</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smtClean="0"/>
              </a:p>
              <a:p>
                <a:pPr marL="0" indent="0">
                  <a:buNone/>
                </a:pPr>
                <a:r>
                  <a:rPr lang="en-US" dirty="0"/>
                  <a:t>Notes: </a:t>
                </a:r>
              </a:p>
              <a:p>
                <a:r>
                  <a:rPr lang="en-US" dirty="0"/>
                  <a:t>the first probability is taken over the uniform choice of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as well as the randomness of D. </a:t>
                </a:r>
              </a:p>
              <a:p>
                <a:r>
                  <a:rPr lang="en-US" dirty="0"/>
                  <a:t>the second probability is taken over uniform choice of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n</a:t>
                </a:r>
                <a:r>
                  <a:rPr lang="en-US" dirty="0" smtClean="0"/>
                  <a:t>as </a:t>
                </a:r>
                <a:r>
                  <a:rPr lang="en-US" dirty="0"/>
                  <a:t>well as the randomness of D. </a:t>
                </a:r>
              </a:p>
              <a:p>
                <a:r>
                  <a:rPr lang="en-US" dirty="0"/>
                  <a:t>D is </a:t>
                </a:r>
                <a:r>
                  <a:rPr lang="en-US" i="1" dirty="0" smtClean="0"/>
                  <a:t>never</a:t>
                </a:r>
                <a:r>
                  <a:rPr lang="en-US" dirty="0" smtClean="0"/>
                  <a:t> </a:t>
                </a:r>
                <a:r>
                  <a:rPr lang="en-US" dirty="0"/>
                  <a:t>given the secret </a:t>
                </a:r>
                <a:r>
                  <a:rPr lang="en-US" dirty="0" smtClean="0"/>
                  <a:t>k</a:t>
                </a:r>
              </a:p>
              <a:p>
                <a:r>
                  <a:rPr lang="en-US" dirty="0" smtClean="0"/>
                  <a:t>However, D is given oracle access to keyed permutation and inverse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
        <p:nvSpPr>
          <p:cNvPr id="5" name="Rectangle 4"/>
          <p:cNvSpPr/>
          <p:nvPr/>
        </p:nvSpPr>
        <p:spPr>
          <a:xfrm>
            <a:off x="3331779" y="2674883"/>
            <a:ext cx="1345324" cy="472966"/>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98020" y="2674883"/>
            <a:ext cx="1345324" cy="472966"/>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0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permutations?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b="1" dirty="0" smtClean="0"/>
                  <a:t>|</a:t>
                </a:r>
                <a:r>
                  <a:rPr lang="en-US" b="1" dirty="0" err="1" smtClean="0"/>
                  <a:t>Perm</a:t>
                </a:r>
                <a:r>
                  <a:rPr lang="en-US" b="1" baseline="-25000" dirty="0" err="1" smtClean="0"/>
                  <a:t>n</a:t>
                </a:r>
                <a:r>
                  <a:rPr lang="en-US" b="1" dirty="0" smtClean="0"/>
                  <a:t>|=?</a:t>
                </a:r>
              </a:p>
              <a:p>
                <a:endParaRPr lang="en-US" b="1" dirty="0"/>
              </a:p>
              <a:p>
                <a:r>
                  <a:rPr lang="en-US" b="1" dirty="0" smtClean="0"/>
                  <a:t>Answer:</a:t>
                </a:r>
                <a:r>
                  <a:rPr lang="en-US" dirty="0" smtClean="0"/>
                  <a:t> 2</a:t>
                </a:r>
                <a:r>
                  <a:rPr lang="en-US" baseline="30000" dirty="0" smtClean="0"/>
                  <a:t>n</a:t>
                </a:r>
                <a:r>
                  <a:rPr lang="en-US" dirty="0" smtClean="0"/>
                  <a:t>!</a:t>
                </a:r>
              </a:p>
              <a:p>
                <a:endParaRPr lang="en-US" dirty="0"/>
              </a:p>
              <a:p>
                <a:r>
                  <a:rPr lang="en-US" dirty="0" smtClean="0"/>
                  <a:t>How many bits to store </a:t>
                </a:r>
                <a:r>
                  <a:rPr lang="en-US" dirty="0"/>
                  <a:t>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err="1" smtClean="0"/>
                  <a:t>Perm</a:t>
                </a:r>
                <a:r>
                  <a:rPr lang="en-US" b="1" baseline="-25000" dirty="0" err="1" smtClean="0"/>
                  <a:t>n</a:t>
                </a:r>
                <a:r>
                  <a:rPr lang="en-US" dirty="0" smtClean="0"/>
                  <a:t>?</a:t>
                </a:r>
              </a:p>
              <a:p>
                <a:endParaRPr lang="en-US" dirty="0"/>
              </a:p>
              <a:p>
                <a:r>
                  <a:rPr lang="en-US" b="1" dirty="0" smtClean="0"/>
                  <a:t>Answer</a:t>
                </a:r>
                <a:r>
                  <a:rPr lang="en-US" dirty="0" smtClean="0"/>
                  <a:t>:</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i="1" smtClean="0">
                                  <a:latin typeface="Cambria Math" panose="02040503050406030204" pitchFamily="18" charset="0"/>
                                </a:rPr>
                              </m:ctrlPr>
                            </m:dPr>
                            <m:e>
                              <m:r>
                                <m:rPr>
                                  <m:nor/>
                                </m:rPr>
                                <a:rPr lang="en-US" dirty="0"/>
                                <m:t>2</m:t>
                              </m:r>
                              <m:r>
                                <m:rPr>
                                  <m:nor/>
                                </m:rPr>
                                <a:rPr lang="en-US" baseline="30000" dirty="0"/>
                                <m:t>n</m:t>
                              </m:r>
                              <m:r>
                                <m:rPr>
                                  <m:nor/>
                                </m:rPr>
                                <a:rPr lang="en-US" dirty="0"/>
                                <m:t>!</m:t>
                              </m:r>
                            </m:e>
                          </m:d>
                        </m:e>
                      </m:func>
                      <m:r>
                        <a:rPr lang="en-US" i="1">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=1</m:t>
                          </m:r>
                        </m:sub>
                        <m:sup>
                          <m:r>
                            <m:rPr>
                              <m:nor/>
                            </m:rPr>
                            <a:rPr lang="en-US" dirty="0"/>
                            <m:t>2</m:t>
                          </m:r>
                          <m:r>
                            <m:rPr>
                              <m:nor/>
                            </m:rPr>
                            <a:rPr lang="en-US" baseline="30000" dirty="0"/>
                            <m:t>n</m:t>
                          </m:r>
                        </m:sup>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m:rPr>
                                      <m:nor/>
                                    </m:rPr>
                                    <a:rPr lang="en-US" b="0" i="0" dirty="0" smtClean="0"/>
                                    <m:t>i</m:t>
                                  </m:r>
                                </m:e>
                              </m:d>
                            </m:e>
                          </m:func>
                        </m:e>
                      </m:nary>
                    </m:oMath>
                  </m:oMathPara>
                </a14:m>
                <a:endParaRPr lang="en-US" i="1" baseline="300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𝑛</m:t>
                              </m:r>
                              <m:r>
                                <a:rPr lang="en-US" b="0" i="1" smtClean="0">
                                  <a:latin typeface="Cambria Math"/>
                                  <a:ea typeface="Cambria Math"/>
                                </a:rPr>
                                <m:t>−1</m:t>
                              </m:r>
                            </m:sup>
                          </m:sSup>
                        </m:sub>
                        <m:sup>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sup>
                          </m:sSup>
                        </m:sup>
                        <m:e>
                          <m:r>
                            <a:rPr lang="en-US" b="0" i="1" smtClean="0">
                              <a:latin typeface="Cambria Math"/>
                            </a:rPr>
                            <m:t>𝑛</m:t>
                          </m:r>
                          <m:r>
                            <a:rPr lang="en-US" b="0" i="1" smtClean="0">
                              <a:latin typeface="Cambria Math"/>
                            </a:rPr>
                            <m:t>−1</m:t>
                          </m:r>
                        </m:e>
                      </m:nary>
                      <m:r>
                        <a:rPr lang="en-US" i="1">
                          <a:latin typeface="Cambria Math"/>
                          <a:ea typeface="Cambria Math"/>
                        </a:rPr>
                        <m:t>≥</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r>
                            <a:rPr lang="en-US" i="1">
                              <a:latin typeface="Cambria Math"/>
                              <a:ea typeface="Cambria Math"/>
                            </a:rPr>
                            <m:t>−1</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96"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4639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bits to store permutations?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i="1" smtClean="0">
                                  <a:latin typeface="Cambria Math" panose="02040503050406030204" pitchFamily="18" charset="0"/>
                                </a:rPr>
                              </m:ctrlPr>
                            </m:dPr>
                            <m:e>
                              <m:r>
                                <m:rPr>
                                  <m:nor/>
                                </m:rPr>
                                <a:rPr lang="en-US" dirty="0"/>
                                <m:t>2</m:t>
                              </m:r>
                              <m:r>
                                <m:rPr>
                                  <m:nor/>
                                </m:rPr>
                                <a:rPr lang="en-US" baseline="30000" dirty="0"/>
                                <m:t>n</m:t>
                              </m:r>
                              <m:r>
                                <m:rPr>
                                  <m:nor/>
                                </m:rPr>
                                <a:rPr lang="en-US" dirty="0"/>
                                <m:t>!</m:t>
                              </m:r>
                            </m:e>
                          </m:d>
                        </m:e>
                      </m:func>
                      <m:r>
                        <a:rPr lang="en-US" i="1">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=1</m:t>
                          </m:r>
                        </m:sub>
                        <m:sup>
                          <m:r>
                            <m:rPr>
                              <m:nor/>
                            </m:rPr>
                            <a:rPr lang="en-US" dirty="0"/>
                            <m:t>2</m:t>
                          </m:r>
                          <m:r>
                            <m:rPr>
                              <m:nor/>
                            </m:rPr>
                            <a:rPr lang="en-US" baseline="30000" dirty="0"/>
                            <m:t>n</m:t>
                          </m:r>
                        </m:sup>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m:rPr>
                                      <m:nor/>
                                    </m:rPr>
                                    <a:rPr lang="en-US" b="0" i="0" dirty="0" smtClean="0"/>
                                    <m:t>i</m:t>
                                  </m:r>
                                </m:e>
                              </m:d>
                            </m:e>
                          </m:func>
                        </m:e>
                      </m:nary>
                    </m:oMath>
                  </m:oMathPara>
                </a14:m>
                <a:endParaRPr lang="en-US" i="1" baseline="300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𝑛</m:t>
                              </m:r>
                              <m:r>
                                <a:rPr lang="en-US" b="0" i="1" smtClean="0">
                                  <a:latin typeface="Cambria Math"/>
                                  <a:ea typeface="Cambria Math"/>
                                </a:rPr>
                                <m:t>−1</m:t>
                              </m:r>
                            </m:sup>
                          </m:sSup>
                        </m:sub>
                        <m:sup>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sup>
                          </m:sSup>
                        </m:sup>
                        <m:e>
                          <m:r>
                            <a:rPr lang="en-US" b="0" i="1" smtClean="0">
                              <a:latin typeface="Cambria Math"/>
                            </a:rPr>
                            <m:t>𝑛</m:t>
                          </m:r>
                          <m:r>
                            <a:rPr lang="en-US" b="0" i="1" smtClean="0">
                              <a:latin typeface="Cambria Math"/>
                            </a:rPr>
                            <m:t>−1</m:t>
                          </m:r>
                        </m:e>
                      </m:nary>
                      <m:r>
                        <a:rPr lang="en-US" i="1">
                          <a:latin typeface="Cambria Math"/>
                          <a:ea typeface="Cambria Math"/>
                        </a:rPr>
                        <m:t>≥</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r>
                            <a:rPr lang="en-US" i="1">
                              <a:latin typeface="Cambria Math"/>
                              <a:ea typeface="Cambria Math"/>
                            </a:rPr>
                            <m:t>−1</m:t>
                          </m:r>
                        </m:sup>
                      </m:sSup>
                    </m:oMath>
                  </m:oMathPara>
                </a14:m>
                <a:endParaRPr lang="en-US" dirty="0" smtClean="0"/>
              </a:p>
              <a:p>
                <a:pPr marL="0" indent="0">
                  <a:buNone/>
                </a:pPr>
                <a:endParaRPr lang="en-US" dirty="0"/>
              </a:p>
              <a:p>
                <a:pPr marL="0" indent="0">
                  <a:buNone/>
                </a:pPr>
                <a:r>
                  <a:rPr lang="en-US" b="1" dirty="0" smtClean="0"/>
                  <a:t>Example</a:t>
                </a:r>
                <a:r>
                  <a:rPr lang="en-US" dirty="0" smtClean="0"/>
                  <a:t>: Storing </a:t>
                </a:r>
                <a:r>
                  <a:rPr lang="en-US" dirty="0"/>
                  <a:t>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50</a:t>
                </a:r>
                <a:r>
                  <a:rPr lang="en-US" dirty="0"/>
                  <a:t> </a:t>
                </a:r>
                <a:r>
                  <a:rPr lang="en-US" dirty="0" smtClean="0"/>
                  <a:t>requires over 6.8 petabytes (10</a:t>
                </a:r>
                <a:r>
                  <a:rPr lang="en-US" baseline="30000" dirty="0" smtClean="0"/>
                  <a:t>15</a:t>
                </a:r>
                <a:r>
                  <a:rPr lang="en-US" dirty="0" smtClean="0"/>
                  <a:t>)</a:t>
                </a:r>
              </a:p>
              <a:p>
                <a:pPr marL="0" indent="0">
                  <a:buNone/>
                </a:pPr>
                <a:r>
                  <a:rPr lang="en-US" b="1" dirty="0"/>
                  <a:t>Example 2: </a:t>
                </a:r>
                <a:r>
                  <a:rPr lang="en-US" dirty="0"/>
                  <a:t>Storing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100</a:t>
                </a:r>
                <a:r>
                  <a:rPr lang="en-US" dirty="0" smtClean="0"/>
                  <a:t> </a:t>
                </a:r>
                <a:r>
                  <a:rPr lang="en-US" dirty="0"/>
                  <a:t>requires </a:t>
                </a:r>
                <a:r>
                  <a:rPr lang="en-US" dirty="0" smtClean="0"/>
                  <a:t>about 12 </a:t>
                </a:r>
                <a:r>
                  <a:rPr lang="en-US" dirty="0" err="1" smtClean="0"/>
                  <a:t>yottabytes</a:t>
                </a:r>
                <a:r>
                  <a:rPr lang="en-US" dirty="0" smtClean="0"/>
                  <a:t> </a:t>
                </a:r>
                <a:r>
                  <a:rPr lang="en-US" dirty="0"/>
                  <a:t>(</a:t>
                </a:r>
                <a:r>
                  <a:rPr lang="en-US" dirty="0" smtClean="0"/>
                  <a:t>10</a:t>
                </a:r>
                <a:r>
                  <a:rPr lang="en-US" baseline="30000" dirty="0" smtClean="0"/>
                  <a:t>24</a:t>
                </a:r>
                <a:r>
                  <a:rPr lang="en-US" dirty="0" smtClean="0"/>
                  <a:t>)</a:t>
                </a:r>
              </a:p>
              <a:p>
                <a:pPr marL="0" indent="0">
                  <a:buNone/>
                </a:pPr>
                <a:r>
                  <a:rPr lang="en-US" b="1" dirty="0" smtClean="0"/>
                  <a:t>Example 3: </a:t>
                </a:r>
                <a:r>
                  <a:rPr lang="en-US" dirty="0"/>
                  <a:t>Storing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a:t>8</a:t>
                </a:r>
                <a:r>
                  <a:rPr lang="en-US" dirty="0" smtClean="0"/>
                  <a:t> </a:t>
                </a:r>
                <a:r>
                  <a:rPr lang="en-US" dirty="0"/>
                  <a:t>requires about </a:t>
                </a:r>
                <a:r>
                  <a:rPr lang="en-US" dirty="0" smtClean="0"/>
                  <a:t>211 bytes</a:t>
                </a: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7" b="-14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23603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Select 16 random 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b="1" dirty="0" smtClean="0"/>
                  <a:t>Secret key: </a:t>
                </a:r>
                <a14:m>
                  <m:oMath xmlns:m="http://schemas.openxmlformats.org/officeDocument/2006/math">
                    <m:r>
                      <m:rPr>
                        <m:sty m:val="p"/>
                      </m:rPr>
                      <a:rPr lang="en-US" b="0" i="0" dirty="0" smtClean="0">
                        <a:latin typeface="Cambria Math"/>
                      </a:rPr>
                      <m:t>k</m:t>
                    </m:r>
                    <m:r>
                      <a:rPr lang="en-US" b="0" i="0" dirty="0" smtClean="0">
                        <a:latin typeface="Cambria Math"/>
                      </a:rPr>
                      <m:t>=</m:t>
                    </m:r>
                    <m:r>
                      <m:rPr>
                        <m:nor/>
                      </m:rPr>
                      <a:rPr lang="en-US" dirty="0"/>
                      <m:t>f</m:t>
                    </m:r>
                    <m:r>
                      <m:rPr>
                        <m:nor/>
                      </m:rPr>
                      <a:rPr lang="en-US" baseline="-25000" dirty="0"/>
                      <m:t>1</m:t>
                    </m:r>
                    <m:r>
                      <m:rPr>
                        <m:nor/>
                      </m:rPr>
                      <a:rPr lang="en-US" dirty="0"/>
                      <m:t>,…,</m:t>
                    </m:r>
                    <m:r>
                      <m:rPr>
                        <m:nor/>
                      </m:rPr>
                      <a:rPr lang="en-US" dirty="0"/>
                      <m:t>f</m:t>
                    </m:r>
                    <m:r>
                      <m:rPr>
                        <m:nor/>
                      </m:rPr>
                      <a:rPr lang="en-US" baseline="-25000" dirty="0"/>
                      <m:t>16</m:t>
                    </m:r>
                    <m:r>
                      <m:rPr>
                        <m:nor/>
                      </m:rPr>
                      <a:rPr lang="en-US" b="0" i="0" baseline="-25000" dirty="0" smtClean="0"/>
                      <m:t>  </m:t>
                    </m:r>
                  </m:oMath>
                </a14:m>
                <a:r>
                  <a:rPr lang="en-US" dirty="0" smtClean="0"/>
                  <a:t>(about 3 KB)</a:t>
                </a:r>
              </a:p>
              <a:p>
                <a:r>
                  <a:rPr lang="en-US" b="1" dirty="0" smtClean="0"/>
                  <a:t>Input</a:t>
                </a:r>
                <a:r>
                  <a:rPr lang="en-US" dirty="0" smtClean="0"/>
                  <a:t>: x=x</a:t>
                </a:r>
                <a:r>
                  <a:rPr lang="en-US" baseline="-25000" dirty="0" smtClean="0"/>
                  <a:t>1</a:t>
                </a:r>
                <a:r>
                  <a:rPr lang="en-US" dirty="0" smtClean="0"/>
                  <a:t>,…,x</a:t>
                </a:r>
                <a:r>
                  <a:rPr lang="en-US" baseline="-25000" dirty="0" smtClean="0"/>
                  <a:t>16</a:t>
                </a:r>
                <a:r>
                  <a:rPr lang="en-US" dirty="0" smtClean="0"/>
                  <a:t> (16 bytes)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k</m:t>
                          </m:r>
                        </m:sub>
                      </m:sSub>
                      <m:d>
                        <m:dPr>
                          <m:ctrlPr>
                            <a:rPr lang="en-US" i="1" smtClean="0">
                              <a:latin typeface="Cambria Math" panose="02040503050406030204" pitchFamily="18" charset="0"/>
                            </a:rPr>
                          </m:ctrlPr>
                        </m:dPr>
                        <m:e>
                          <m:r>
                            <a:rPr lang="en-US" b="0" i="1" smtClean="0">
                              <a:latin typeface="Cambria Math"/>
                            </a:rPr>
                            <m:t>𝑥</m:t>
                          </m:r>
                        </m:e>
                      </m:d>
                      <m:r>
                        <a:rPr lang="en-US" b="0" i="1" smtClean="0">
                          <a:latin typeface="Cambria Math"/>
                        </a:rPr>
                        <m:t>=</m:t>
                      </m:r>
                      <m:r>
                        <m:rPr>
                          <m:nor/>
                        </m:rPr>
                        <a:rPr lang="en-US" dirty="0"/>
                        <m:t>f</m:t>
                      </m:r>
                      <m:r>
                        <m:rPr>
                          <m:nor/>
                        </m:rPr>
                        <a:rPr lang="en-US" baseline="-25000" dirty="0"/>
                        <m:t>1</m:t>
                      </m:r>
                      <m:d>
                        <m:dPr>
                          <m:ctrlPr>
                            <a:rPr lang="en-US" b="0" i="1" smtClean="0">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0" i="0" baseline="-25000" dirty="0" smtClean="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e>
                      </m:d>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f</m:t>
                      </m:r>
                      <m:r>
                        <m:rPr>
                          <m:nor/>
                        </m:rPr>
                        <a:rPr lang="en-US" b="0" i="0" baseline="-25000" dirty="0" smtClean="0"/>
                        <m:t>16</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16</m:t>
                          </m:r>
                        </m:e>
                      </m:d>
                    </m:oMath>
                  </m:oMathPara>
                </a14:m>
                <a:endParaRPr lang="en-US" dirty="0" smtClean="0"/>
              </a:p>
              <a:p>
                <a:r>
                  <a:rPr lang="en-US" dirty="0" smtClean="0"/>
                  <a:t>Any concerns?</a:t>
                </a:r>
              </a:p>
              <a:p>
                <a:endParaRPr lang="en-US" dirty="0"/>
              </a:p>
              <a:p>
                <a:endParaRPr lang="en-US" dirty="0" smtClean="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22519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Select 16 random 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pPr marL="0" indent="0">
                  <a:buNone/>
                </a:pPr>
                <a:endParaRPr lang="en-US"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k</m:t>
                          </m:r>
                        </m:sub>
                      </m:sSub>
                      <m:d>
                        <m:dPr>
                          <m:ctrlPr>
                            <a:rPr lang="en-US" i="1" smtClean="0">
                              <a:latin typeface="Cambria Math" panose="02040503050406030204" pitchFamily="18" charset="0"/>
                            </a:rPr>
                          </m:ctrlPr>
                        </m:dPr>
                        <m:e>
                          <m:r>
                            <a:rPr lang="en-US" b="0" i="1" smtClean="0">
                              <a:latin typeface="Cambria Math"/>
                            </a:rPr>
                            <m:t>𝑥</m:t>
                          </m:r>
                        </m:e>
                      </m:d>
                      <m:r>
                        <a:rPr lang="en-US" b="0" i="1" smtClean="0">
                          <a:latin typeface="Cambria Math"/>
                        </a:rPr>
                        <m:t>=</m:t>
                      </m:r>
                      <m:r>
                        <m:rPr>
                          <m:nor/>
                        </m:rPr>
                        <a:rPr lang="en-US" dirty="0"/>
                        <m:t>f</m:t>
                      </m:r>
                      <m:r>
                        <m:rPr>
                          <m:nor/>
                        </m:rPr>
                        <a:rPr lang="en-US" baseline="-25000" dirty="0"/>
                        <m:t>1</m:t>
                      </m:r>
                      <m:d>
                        <m:dPr>
                          <m:ctrlPr>
                            <a:rPr lang="en-US" b="0" i="1" smtClean="0">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0" i="0" baseline="-25000" dirty="0" smtClean="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e>
                      </m:d>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f</m:t>
                      </m:r>
                      <m:r>
                        <m:rPr>
                          <m:nor/>
                        </m:rPr>
                        <a:rPr lang="en-US" b="0" i="0" baseline="-25000" dirty="0" smtClean="0"/>
                        <m:t>16</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16</m:t>
                          </m:r>
                        </m:e>
                      </m:d>
                    </m:oMath>
                  </m:oMathPara>
                </a14:m>
                <a:endParaRPr lang="en-US" dirty="0" smtClean="0"/>
              </a:p>
              <a:p>
                <a:r>
                  <a:rPr lang="en-US" dirty="0" smtClean="0"/>
                  <a:t>Any concerns?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0" i="0" baseline="-25000" dirty="0" smtClean="0"/>
                            <m:t>2</m:t>
                          </m:r>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b="1" i="0" dirty="0" smtClean="0">
                              <a:solidFill>
                                <a:srgbClr val="FF0000"/>
                              </a:solidFill>
                            </a:rPr>
                            <m:t>0</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b="1" dirty="0" smtClean="0">
                          <a:solidFill>
                            <a:srgbClr val="FF0000"/>
                          </a:solidFill>
                        </a:rPr>
                        <m:t>f</m:t>
                      </m:r>
                      <m:r>
                        <m:rPr>
                          <m:nor/>
                        </m:rPr>
                        <a:rPr lang="en-US" b="1" baseline="-25000" dirty="0" smtClean="0">
                          <a:solidFill>
                            <a:srgbClr val="FF0000"/>
                          </a:solidFill>
                        </a:rPr>
                        <m:t>1</m:t>
                      </m:r>
                      <m:d>
                        <m:dPr>
                          <m:ctrlPr>
                            <a:rPr lang="en-US" b="1" i="1">
                              <a:solidFill>
                                <a:srgbClr val="FF0000"/>
                              </a:solidFill>
                              <a:latin typeface="Cambria Math" panose="02040503050406030204" pitchFamily="18" charset="0"/>
                              <a:ea typeface="Cambria Math"/>
                            </a:rPr>
                          </m:ctrlPr>
                        </m:dPr>
                        <m:e>
                          <m:r>
                            <m:rPr>
                              <m:nor/>
                            </m:rPr>
                            <a:rPr lang="en-US" b="1" i="0" dirty="0" smtClean="0">
                              <a:solidFill>
                                <a:srgbClr val="FF0000"/>
                              </a:solidFill>
                            </a:rPr>
                            <m:t>0</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endParaRPr lang="en-US" dirty="0" smtClean="0"/>
              </a:p>
              <a:p>
                <a:r>
                  <a:rPr lang="en-US" dirty="0" smtClean="0"/>
                  <a:t>Changing a bit of input produces insubstantial changes in the output.</a:t>
                </a:r>
              </a:p>
              <a:p>
                <a:r>
                  <a:rPr lang="en-US" dirty="0" smtClean="0"/>
                  <a:t>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r>
                      <a:rPr lang="en-US" b="1" i="1" baseline="-25000" dirty="0">
                        <a:latin typeface="Cambria Math" panose="02040503050406030204" pitchFamily="18" charset="0"/>
                      </a:rPr>
                      <m:t> </m:t>
                    </m:r>
                  </m:oMath>
                </a14:m>
                <a:r>
                  <a:rPr lang="en-US" dirty="0" smtClean="0"/>
                  <a:t>would not behave this way!</a:t>
                </a:r>
                <a:endParaRPr lang="en-US" dirty="0"/>
              </a:p>
              <a:p>
                <a:endParaRPr lang="en-US" dirty="0" smtClean="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3758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 Requirements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Consider 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oMath>
                </a14:m>
                <a:endParaRPr lang="en-US" dirty="0"/>
              </a:p>
              <a:p>
                <a:endParaRPr lang="en-US" dirty="0" smtClean="0"/>
              </a:p>
              <a:p>
                <a:r>
                  <a:rPr lang="en-US" dirty="0" smtClean="0"/>
                  <a:t>Let inputs x and x’ differ on a single bit</a:t>
                </a:r>
              </a:p>
              <a:p>
                <a:endParaRPr lang="en-US" dirty="0"/>
              </a:p>
              <a:p>
                <a:r>
                  <a:rPr lang="en-US" dirty="0" smtClean="0"/>
                  <a:t>We expect outputs F(x) and F(x’) to differ on approximately half of their bits </a:t>
                </a:r>
              </a:p>
              <a:p>
                <a:pPr lvl="1"/>
                <a:r>
                  <a:rPr lang="en-US" dirty="0" smtClean="0"/>
                  <a:t>F(x) and F(x’) should be (essentially) independent.</a:t>
                </a:r>
                <a:endParaRPr lang="en-US" dirty="0"/>
              </a:p>
              <a:p>
                <a:r>
                  <a:rPr lang="en-US" dirty="0" smtClean="0"/>
                  <a:t>A pseudorandom permutation must exhibit the same behavior!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2611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Confusion-Diffusion Paradigm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Our previous construction was not pseudorandom, but applying the permutations does accomplish something </a:t>
                </a:r>
              </a:p>
              <a:p>
                <a:pPr lvl="1"/>
                <a:r>
                  <a:rPr lang="en-US" dirty="0" smtClean="0"/>
                  <a:t>They introduce confusion into F</a:t>
                </a:r>
              </a:p>
              <a:p>
                <a:pPr lvl="1"/>
                <a:r>
                  <a:rPr lang="en-US" dirty="0" smtClean="0"/>
                  <a:t>Attacker cannot invert (after seeing a few outputs)</a:t>
                </a:r>
              </a:p>
              <a:p>
                <a:r>
                  <a:rPr lang="en-US" dirty="0" smtClean="0"/>
                  <a:t>Approach: </a:t>
                </a:r>
              </a:p>
              <a:p>
                <a:pPr lvl="1"/>
                <a:r>
                  <a:rPr lang="en-US" b="1" dirty="0" smtClean="0"/>
                  <a:t>Confuse</a:t>
                </a:r>
                <a:r>
                  <a:rPr lang="en-US" dirty="0" smtClean="0"/>
                  <a:t>: Apply random permutations </a:t>
                </a:r>
                <a14:m>
                  <m:oMath xmlns:m="http://schemas.openxmlformats.org/officeDocument/2006/math">
                    <m:r>
                      <m:rPr>
                        <m:nor/>
                      </m:rPr>
                      <a:rPr lang="en-US" dirty="0"/>
                      <m:t>f</m:t>
                    </m:r>
                    <m:r>
                      <m:rPr>
                        <m:nor/>
                      </m:rPr>
                      <a:rPr lang="en-US" baseline="-25000" dirty="0"/>
                      <m:t>1</m:t>
                    </m:r>
                    <m:r>
                      <m:rPr>
                        <m:nor/>
                      </m:rPr>
                      <a:rPr lang="en-US" dirty="0"/>
                      <m:t>,…,</m:t>
                    </m:r>
                    <m:r>
                      <a:rPr lang="en-US" i="1" dirty="0" smtClean="0">
                        <a:latin typeface="Cambria Math" panose="02040503050406030204" pitchFamily="18" charset="0"/>
                      </a:rPr>
                      <m:t> </m:t>
                    </m:r>
                  </m:oMath>
                </a14:m>
                <a:r>
                  <a:rPr lang="en-US" dirty="0" smtClean="0"/>
                  <a:t> to each block of input to obtain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dirty="0" smtClean="0"/>
                  <a:t>,…,</a:t>
                </a:r>
              </a:p>
              <a:p>
                <a:pPr lvl="1"/>
                <a:r>
                  <a:rPr lang="en-US" b="1" dirty="0" smtClean="0"/>
                  <a:t>Diffuse</a:t>
                </a:r>
                <a:r>
                  <a:rPr lang="en-US" dirty="0" smtClean="0"/>
                  <a:t>: Mix the bytes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smtClean="0"/>
                  <a:t>,…, to obtain byes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oMath>
                </a14:m>
                <a:r>
                  <a:rPr lang="en-US" dirty="0" smtClean="0"/>
                  <a:t>,…,</a:t>
                </a:r>
              </a:p>
              <a:p>
                <a:pPr lvl="1"/>
                <a:r>
                  <a:rPr lang="en-US" b="1" dirty="0"/>
                  <a:t>Confuse</a:t>
                </a:r>
                <a:r>
                  <a:rPr lang="en-US" dirty="0"/>
                  <a:t>: Apply random permutations </a:t>
                </a:r>
                <a14:m>
                  <m:oMath xmlns:m="http://schemas.openxmlformats.org/officeDocument/2006/math">
                    <m:r>
                      <m:rPr>
                        <m:nor/>
                      </m:rPr>
                      <a:rPr lang="en-US" dirty="0"/>
                      <m:t>f</m:t>
                    </m:r>
                    <m:r>
                      <m:rPr>
                        <m:nor/>
                      </m:rPr>
                      <a:rPr lang="en-US" baseline="-25000" dirty="0"/>
                      <m:t>1</m:t>
                    </m:r>
                    <m:r>
                      <m:rPr>
                        <m:nor/>
                      </m:rPr>
                      <a:rPr lang="en-US" dirty="0"/>
                      <m:t>,…,</m:t>
                    </m:r>
                    <m:r>
                      <a:rPr lang="en-US" i="1" dirty="0">
                        <a:latin typeface="Cambria Math"/>
                      </a:rPr>
                      <m:t> </m:t>
                    </m:r>
                  </m:oMath>
                </a14:m>
                <a:r>
                  <a:rPr lang="en-US" dirty="0"/>
                  <a:t> </a:t>
                </a:r>
                <a:r>
                  <a:rPr lang="en-US" dirty="0" smtClean="0"/>
                  <a:t>with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oMath>
                </a14:m>
                <a:r>
                  <a:rPr lang="en-US" dirty="0"/>
                  <a:t>,…,</a:t>
                </a:r>
              </a:p>
              <a:p>
                <a:pPr lvl="1"/>
                <a:r>
                  <a:rPr lang="en-US" dirty="0" smtClean="0"/>
                  <a:t>Repeat as necessary</a:t>
                </a:r>
                <a:endParaRPr lang="en-US" dirty="0"/>
              </a:p>
              <a:p>
                <a:pPr lvl="1"/>
                <a:endParaRPr lang="en-US" dirty="0"/>
              </a:p>
              <a:p>
                <a:pPr lvl="1"/>
                <a:endParaRPr lang="en-US" dirty="0" smtClean="0"/>
              </a:p>
              <a:p>
                <a:pPr marL="0" indent="0">
                  <a:buNone/>
                </a:pP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22578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Select 16 random 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pPr marL="0" indent="0">
                  <a:buNone/>
                </a:pPr>
                <a:endParaRPr lang="en-US"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k</m:t>
                          </m:r>
                        </m:sub>
                      </m:sSub>
                      <m:d>
                        <m:dPr>
                          <m:ctrlPr>
                            <a:rPr lang="en-US" i="1" smtClean="0">
                              <a:latin typeface="Cambria Math" panose="02040503050406030204" pitchFamily="18" charset="0"/>
                            </a:rPr>
                          </m:ctrlPr>
                        </m:dPr>
                        <m:e>
                          <m:r>
                            <a:rPr lang="en-US" b="0" i="1" smtClean="0">
                              <a:latin typeface="Cambria Math"/>
                            </a:rPr>
                            <m:t>𝑥</m:t>
                          </m:r>
                        </m:e>
                      </m:d>
                      <m:r>
                        <a:rPr lang="en-US" b="0" i="1" smtClean="0">
                          <a:latin typeface="Cambria Math"/>
                        </a:rPr>
                        <m:t>=</m:t>
                      </m:r>
                      <m:r>
                        <m:rPr>
                          <m:nor/>
                        </m:rPr>
                        <a:rPr lang="en-US" dirty="0"/>
                        <m:t>f</m:t>
                      </m:r>
                      <m:r>
                        <m:rPr>
                          <m:nor/>
                        </m:rPr>
                        <a:rPr lang="en-US" baseline="-25000" dirty="0"/>
                        <m:t>1</m:t>
                      </m:r>
                      <m:d>
                        <m:dPr>
                          <m:ctrlPr>
                            <a:rPr lang="en-US" b="0" i="1" smtClean="0">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0" i="0" baseline="-25000" dirty="0" smtClean="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e>
                      </m:d>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f</m:t>
                      </m:r>
                      <m:r>
                        <m:rPr>
                          <m:nor/>
                        </m:rPr>
                        <a:rPr lang="en-US" b="0" i="0" baseline="-25000" dirty="0" smtClean="0"/>
                        <m:t>16</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16</m:t>
                          </m:r>
                        </m:e>
                      </m:d>
                    </m:oMath>
                  </m:oMathPara>
                </a14:m>
                <a:endParaRPr lang="en-US" dirty="0" smtClean="0"/>
              </a:p>
              <a:p>
                <a:r>
                  <a:rPr lang="en-US" dirty="0" smtClean="0"/>
                  <a:t>Any concerns?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0" i="0" baseline="-25000" dirty="0" smtClean="0"/>
                            <m:t>2</m:t>
                          </m:r>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b="1" i="0" dirty="0" smtClean="0">
                              <a:solidFill>
                                <a:srgbClr val="FF0000"/>
                              </a:solidFill>
                            </a:rPr>
                            <m:t>0</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b="1" dirty="0" smtClean="0">
                          <a:solidFill>
                            <a:srgbClr val="FF0000"/>
                          </a:solidFill>
                        </a:rPr>
                        <m:t>f</m:t>
                      </m:r>
                      <m:r>
                        <m:rPr>
                          <m:nor/>
                        </m:rPr>
                        <a:rPr lang="en-US" b="1" baseline="-25000" dirty="0" smtClean="0">
                          <a:solidFill>
                            <a:srgbClr val="FF0000"/>
                          </a:solidFill>
                        </a:rPr>
                        <m:t>1</m:t>
                      </m:r>
                      <m:d>
                        <m:dPr>
                          <m:ctrlPr>
                            <a:rPr lang="en-US" b="1" i="1">
                              <a:solidFill>
                                <a:srgbClr val="FF0000"/>
                              </a:solidFill>
                              <a:latin typeface="Cambria Math" panose="02040503050406030204" pitchFamily="18" charset="0"/>
                              <a:ea typeface="Cambria Math"/>
                            </a:rPr>
                          </m:ctrlPr>
                        </m:dPr>
                        <m:e>
                          <m:r>
                            <m:rPr>
                              <m:nor/>
                            </m:rPr>
                            <a:rPr lang="en-US" b="1" i="0" dirty="0" smtClean="0">
                              <a:solidFill>
                                <a:srgbClr val="FF0000"/>
                              </a:solidFill>
                            </a:rPr>
                            <m:t>0</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endParaRPr lang="en-US" dirty="0" smtClean="0"/>
              </a:p>
              <a:p>
                <a:r>
                  <a:rPr lang="en-US" dirty="0" smtClean="0"/>
                  <a:t>Changing a bit of input produces insubstantial changes in the output.</a:t>
                </a:r>
              </a:p>
              <a:p>
                <a:r>
                  <a:rPr lang="en-US" dirty="0" smtClean="0"/>
                  <a:t>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r>
                      <a:rPr lang="en-US" b="1" i="1" baseline="-25000" dirty="0">
                        <a:latin typeface="Cambria Math" panose="02040503050406030204" pitchFamily="18" charset="0"/>
                      </a:rPr>
                      <m:t> </m:t>
                    </m:r>
                  </m:oMath>
                </a14:m>
                <a:r>
                  <a:rPr lang="en-US" dirty="0" smtClean="0"/>
                  <a:t>would not behave this way!</a:t>
                </a:r>
                <a:endParaRPr lang="en-US" dirty="0"/>
              </a:p>
              <a:p>
                <a:endParaRPr lang="en-US" dirty="0" smtClean="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spTree>
    <p:extLst>
      <p:ext uri="{BB962C8B-B14F-4D97-AF65-F5344CB8AC3E}">
        <p14:creationId xmlns:p14="http://schemas.microsoft.com/office/powerpoint/2010/main" val="403036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Confusion-Diffusion Paradigm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Example: </a:t>
                </a:r>
              </a:p>
              <a:p>
                <a:r>
                  <a:rPr lang="en-US" dirty="0" smtClean="0"/>
                  <a:t>Select 8 random </a:t>
                </a:r>
                <a:r>
                  <a:rPr lang="en-US" dirty="0"/>
                  <a:t>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endParaRPr lang="en-US" dirty="0" smtClean="0"/>
              </a:p>
              <a:p>
                <a:r>
                  <a:rPr lang="en-US" dirty="0"/>
                  <a:t>Select </a:t>
                </a:r>
                <a:r>
                  <a:rPr lang="en-US" dirty="0" smtClean="0"/>
                  <a:t>8 extra random permutations </a:t>
                </a:r>
                <a:r>
                  <a:rPr lang="en-US" dirty="0"/>
                  <a:t>on 8-bits </a:t>
                </a:r>
                <a14:m>
                  <m:oMath xmlns:m="http://schemas.openxmlformats.org/officeDocument/2006/math">
                    <m:r>
                      <m:rPr>
                        <m:nor/>
                      </m:rPr>
                      <a:rPr lang="en-US" b="0" i="0" dirty="0" smtClean="0"/>
                      <m:t>g</m:t>
                    </m:r>
                    <m:r>
                      <m:rPr>
                        <m:nor/>
                      </m:rPr>
                      <a:rPr lang="en-US" baseline="-25000" dirty="0"/>
                      <m:t>1</m:t>
                    </m:r>
                    <m:r>
                      <m:rPr>
                        <m:nor/>
                      </m:rPr>
                      <a:rPr lang="en-US" dirty="0"/>
                      <m:t>,…,</m:t>
                    </m:r>
                    <m:r>
                      <m:rPr>
                        <m:nor/>
                      </m:rPr>
                      <a:rPr lang="en-US" b="0" i="0" dirty="0" smtClean="0"/>
                      <m:t>g</m:t>
                    </m:r>
                    <m:r>
                      <m:rPr>
                        <m:nor/>
                      </m:rPr>
                      <a:rPr lang="en-US" b="0" i="0" baseline="-25000" dirty="0" smtClean="0"/>
                      <m:t>8</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endParaRPr lang="en-US" b="1" baseline="-25000" dirty="0" smtClean="0"/>
              </a:p>
              <a:p>
                <a:pPr marL="0" indent="0">
                  <a:buNone/>
                </a:pPr>
                <a:endParaRPr lang="en-US" i="1" dirty="0" smtClean="0">
                  <a:latin typeface="Cambria Math"/>
                </a:endParaRPr>
              </a:p>
              <a:p>
                <a:pPr marL="0" indent="0">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0" i="0" baseline="-25000" dirty="0" smtClean="0"/>
                          <m:t>8</m:t>
                        </m:r>
                      </m:e>
                    </m:d>
                  </m:oMath>
                </a14:m>
                <a:r>
                  <a:rPr lang="en-US" b="0" i="0" dirty="0" smtClean="0"/>
                  <a:t>=</a:t>
                </a:r>
              </a:p>
              <a:p>
                <a:pPr marL="514350" indent="-514350">
                  <a:buFont typeface="+mj-lt"/>
                  <a:buAutoNum type="arabicPeriod"/>
                </a:pP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i="0">
                            <a:latin typeface="Cambria Math" panose="02040503050406030204" pitchFamily="18" charset="0"/>
                          </a:rPr>
                          <m:t>1</m:t>
                        </m:r>
                      </m:sub>
                    </m:sSub>
                    <m:r>
                      <a:rPr lang="en-US" i="0">
                        <a:latin typeface="Cambria Math"/>
                        <a:ea typeface="Cambria Math"/>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b="0" i="0" smtClean="0">
                            <a:latin typeface="Cambria Math" panose="02040503050406030204" pitchFamily="18" charset="0"/>
                          </a:rPr>
                          <m:t>8</m:t>
                        </m:r>
                      </m:sub>
                    </m:sSub>
                    <m:r>
                      <m:rPr>
                        <m:nor/>
                      </m:rPr>
                      <a:rPr lang="en-US" b="0" i="0" smtClean="0">
                        <a:latin typeface="Cambria Math"/>
                        <a:ea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0" i="0" baseline="-25000" dirty="0" smtClean="0"/>
                      <m:t>8</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8</m:t>
                        </m:r>
                      </m:e>
                    </m:d>
                  </m:oMath>
                </a14:m>
                <a:endParaRPr lang="en-US" dirty="0" smtClean="0"/>
              </a:p>
              <a:p>
                <a:pPr marL="514350" indent="-514350">
                  <a:buFont typeface="+mj-lt"/>
                  <a:buAutoNum type="arabicPeriod"/>
                </a:pPr>
                <a14:m>
                  <m:oMath xmlns:m="http://schemas.openxmlformats.org/officeDocument/2006/math">
                    <m:r>
                      <m:rPr>
                        <m:nor/>
                      </m:rPr>
                      <a:rPr lang="en-US" b="0" i="0" dirty="0" smtClean="0"/>
                      <m:t>z</m:t>
                    </m:r>
                    <m:r>
                      <m:rPr>
                        <m:nor/>
                      </m:rPr>
                      <a:rPr lang="en-US" baseline="-25000" dirty="0"/>
                      <m:t>1</m:t>
                    </m:r>
                    <m:r>
                      <a:rPr lang="en-US" i="1">
                        <a:latin typeface="Cambria Math"/>
                        <a:ea typeface="Cambria Math"/>
                      </a:rPr>
                      <m:t>∥…∥</m:t>
                    </m:r>
                    <m:r>
                      <m:rPr>
                        <m:nor/>
                      </m:rPr>
                      <a:rPr lang="en-US" b="0" i="0" dirty="0" smtClean="0"/>
                      <m:t>z</m:t>
                    </m:r>
                    <m:r>
                      <m:rPr>
                        <m:nor/>
                      </m:rPr>
                      <a:rPr lang="en-US" b="0" i="0" baseline="-25000" dirty="0" smtClean="0"/>
                      <m:t>8</m:t>
                    </m:r>
                    <m:r>
                      <m:rPr>
                        <m:nor/>
                      </m:rPr>
                      <a:rPr lang="en-US" b="0" i="0" dirty="0" smtClean="0"/>
                      <m:t>:=</m:t>
                    </m:r>
                    <m:r>
                      <m:rPr>
                        <m:nor/>
                      </m:rPr>
                      <a:rPr lang="en-US" b="1" dirty="0"/>
                      <m:t>Mix</m:t>
                    </m:r>
                    <m:d>
                      <m:dPr>
                        <m:ctrlPr>
                          <a:rPr lang="en-US" i="1" dirty="0" smtClean="0">
                            <a:latin typeface="Cambria Math" panose="02040503050406030204" pitchFamily="18" charset="0"/>
                          </a:rPr>
                        </m:ctrlPr>
                      </m:dPr>
                      <m:e>
                        <m:r>
                          <m:rPr>
                            <m:nor/>
                          </m:rPr>
                          <a:rPr lang="en-US" dirty="0"/>
                          <m:t>y</m:t>
                        </m:r>
                        <m:r>
                          <m:rPr>
                            <m:nor/>
                          </m:rPr>
                          <a:rPr lang="en-US" baseline="-25000" dirty="0"/>
                          <m:t>1</m:t>
                        </m:r>
                        <m:r>
                          <a:rPr lang="en-US" i="1">
                            <a:latin typeface="Cambria Math"/>
                            <a:ea typeface="Cambria Math"/>
                          </a:rPr>
                          <m:t>∥…∥</m:t>
                        </m:r>
                        <m:r>
                          <m:rPr>
                            <m:nor/>
                          </m:rPr>
                          <a:rPr lang="en-US" dirty="0"/>
                          <m:t>y</m:t>
                        </m:r>
                        <m:r>
                          <m:rPr>
                            <m:nor/>
                          </m:rPr>
                          <a:rPr lang="en-US" b="0" i="0" baseline="-25000" dirty="0" smtClean="0"/>
                          <m:t>8</m:t>
                        </m:r>
                      </m:e>
                    </m:d>
                  </m:oMath>
                </a14:m>
                <a:endParaRPr lang="en-US" dirty="0" smtClean="0"/>
              </a:p>
              <a:p>
                <a:pPr marL="514350" indent="-514350">
                  <a:buFont typeface="+mj-lt"/>
                  <a:buAutoNum type="arabicPeriod"/>
                </a:pPr>
                <a:r>
                  <a:rPr lang="en-US" b="1" dirty="0" smtClean="0"/>
                  <a:t>Output: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2</m:t>
                        </m:r>
                      </m:e>
                    </m:d>
                    <m:r>
                      <a:rPr lang="en-US" i="1">
                        <a:latin typeface="Cambria Math"/>
                        <a:ea typeface="Cambria Math"/>
                      </a:rPr>
                      <m:t>∥…∥</m:t>
                    </m:r>
                    <m:r>
                      <m:rPr>
                        <m:nor/>
                      </m:rPr>
                      <a:rPr lang="en-US" dirty="0"/>
                      <m:t>f</m:t>
                    </m:r>
                    <m:r>
                      <m:rPr>
                        <m:nor/>
                      </m:rPr>
                      <a:rPr lang="en-US" b="0" i="0" baseline="-25000" dirty="0" smtClean="0"/>
                      <m:t>8</m:t>
                    </m:r>
                    <m:d>
                      <m:dPr>
                        <m:ctrlPr>
                          <a:rPr lang="en-US" i="1">
                            <a:latin typeface="Cambria Math" panose="02040503050406030204" pitchFamily="18" charset="0"/>
                            <a:ea typeface="Cambria Math"/>
                          </a:rPr>
                        </m:ctrlPr>
                      </m:dPr>
                      <m:e>
                        <m:r>
                          <m:rPr>
                            <m:nor/>
                          </m:rPr>
                          <a:rPr lang="en-US" b="0" i="0" dirty="0" smtClean="0"/>
                          <m:t>z</m:t>
                        </m:r>
                        <m:r>
                          <m:rPr>
                            <m:nor/>
                          </m:rPr>
                          <a:rPr lang="en-US" b="0" i="0" baseline="-25000" dirty="0" smtClean="0"/>
                          <m:t>8</m:t>
                        </m:r>
                      </m:e>
                    </m:d>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Tree>
    <p:extLst>
      <p:ext uri="{BB962C8B-B14F-4D97-AF65-F5344CB8AC3E}">
        <p14:creationId xmlns:p14="http://schemas.microsoft.com/office/powerpoint/2010/main" val="138313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Mixing Function</a:t>
            </a:r>
            <a:endParaRPr lang="en-US" b="1"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r>
                      <m:rPr>
                        <m:nor/>
                      </m:rPr>
                      <a:rPr lang="en-US" b="1" dirty="0"/>
                      <m:t>Mix</m:t>
                    </m:r>
                    <m:d>
                      <m:dPr>
                        <m:ctrlPr>
                          <a:rPr lang="en-US" i="1" dirty="0">
                            <a:latin typeface="Cambria Math" panose="02040503050406030204" pitchFamily="18" charset="0"/>
                          </a:rPr>
                        </m:ctrlPr>
                      </m:dPr>
                      <m:e>
                        <m:r>
                          <m:rPr>
                            <m:nor/>
                          </m:rPr>
                          <a:rPr lang="en-US" dirty="0"/>
                          <m:t>y</m:t>
                        </m:r>
                        <m:r>
                          <m:rPr>
                            <m:nor/>
                          </m:rPr>
                          <a:rPr lang="en-US" baseline="-25000" dirty="0"/>
                          <m:t>1</m:t>
                        </m:r>
                        <m:r>
                          <a:rPr lang="en-US" i="1">
                            <a:latin typeface="Cambria Math"/>
                            <a:ea typeface="Cambria Math"/>
                          </a:rPr>
                          <m:t>∥…∥</m:t>
                        </m:r>
                        <m:r>
                          <m:rPr>
                            <m:nor/>
                          </m:rPr>
                          <a:rPr lang="en-US" dirty="0"/>
                          <m:t>y</m:t>
                        </m:r>
                        <m:r>
                          <m:rPr>
                            <m:nor/>
                          </m:rPr>
                          <a:rPr lang="en-US" b="0" i="0" baseline="-25000" dirty="0" smtClean="0"/>
                          <m:t>8</m:t>
                        </m:r>
                      </m:e>
                    </m:d>
                  </m:oMath>
                </a14:m>
                <a:r>
                  <a:rPr lang="en-US" b="0" i="0" dirty="0" smtClean="0"/>
                  <a:t>=</a:t>
                </a:r>
              </a:p>
              <a:p>
                <a:pPr marL="514350" indent="-514350">
                  <a:buFont typeface="+mj-lt"/>
                  <a:buAutoNum type="arabicPeriod"/>
                </a:pPr>
                <a:r>
                  <a:rPr lang="en-US" b="0" dirty="0" smtClean="0"/>
                  <a:t>For i=1 to 8</a:t>
                </a:r>
              </a:p>
              <a:p>
                <a:pPr marL="514350" indent="-514350">
                  <a:buFont typeface="+mj-lt"/>
                  <a:buAutoNum type="arabicPeriod"/>
                </a:pPr>
                <a:r>
                  <a:rPr lang="en-US" b="0" dirty="0" smtClean="0"/>
                  <a:t>       </a:t>
                </a:r>
                <a14:m>
                  <m:oMath xmlns:m="http://schemas.openxmlformats.org/officeDocument/2006/math">
                    <m:r>
                      <m:rPr>
                        <m:nor/>
                      </m:rPr>
                      <a:rPr lang="en-US" b="0" i="0" dirty="0" smtClean="0"/>
                      <m:t>z</m:t>
                    </m:r>
                    <m:r>
                      <m:rPr>
                        <m:nor/>
                      </m:rPr>
                      <a:rPr lang="en-US" b="0" i="0" baseline="-25000" dirty="0" smtClean="0"/>
                      <m:t>i</m:t>
                    </m:r>
                    <m:r>
                      <m:rPr>
                        <m:nor/>
                      </m:rPr>
                      <a:rPr lang="en-US" b="0" i="0" smtClean="0">
                        <a:latin typeface="Cambria Math"/>
                        <a:ea typeface="Cambria Math"/>
                      </a:rPr>
                      <m:t>:=</m:t>
                    </m:r>
                    <m:r>
                      <m:rPr>
                        <m:nor/>
                      </m:rPr>
                      <a:rPr lang="en-US" dirty="0"/>
                      <m:t>y</m:t>
                    </m:r>
                    <m:r>
                      <m:rPr>
                        <m:nor/>
                      </m:rPr>
                      <a:rPr lang="en-US" baseline="-25000" dirty="0"/>
                      <m:t>1</m:t>
                    </m:r>
                    <m:r>
                      <m:rPr>
                        <m:nor/>
                      </m:rPr>
                      <a:rPr lang="en-US" dirty="0"/>
                      <m:t>[</m:t>
                    </m:r>
                    <m:r>
                      <m:rPr>
                        <m:nor/>
                      </m:rPr>
                      <a:rPr lang="en-US" dirty="0"/>
                      <m:t>i</m:t>
                    </m:r>
                    <m:r>
                      <m:rPr>
                        <m:nor/>
                      </m:rPr>
                      <a:rPr lang="en-US" dirty="0"/>
                      <m:t>]</m:t>
                    </m:r>
                    <m:r>
                      <a:rPr lang="en-US" i="1">
                        <a:latin typeface="Cambria Math"/>
                        <a:ea typeface="Cambria Math"/>
                      </a:rPr>
                      <m:t>∥…∥</m:t>
                    </m:r>
                    <m:r>
                      <m:rPr>
                        <m:nor/>
                      </m:rPr>
                      <a:rPr lang="en-US" dirty="0"/>
                      <m:t>y</m:t>
                    </m:r>
                    <m:r>
                      <m:rPr>
                        <m:nor/>
                      </m:rPr>
                      <a:rPr lang="en-US" b="0" i="0" baseline="-25000" dirty="0" smtClean="0"/>
                      <m:t>8</m:t>
                    </m:r>
                    <m:r>
                      <m:rPr>
                        <m:nor/>
                      </m:rPr>
                      <a:rPr lang="en-US" dirty="0"/>
                      <m:t>[</m:t>
                    </m:r>
                    <m:r>
                      <m:rPr>
                        <m:nor/>
                      </m:rPr>
                      <a:rPr lang="en-US" dirty="0"/>
                      <m:t>i</m:t>
                    </m:r>
                    <m:r>
                      <m:rPr>
                        <m:nor/>
                      </m:rPr>
                      <a:rPr lang="en-US" dirty="0"/>
                      <m:t>]</m:t>
                    </m:r>
                  </m:oMath>
                </a14:m>
                <a:endParaRPr lang="en-US" dirty="0" smtClean="0"/>
              </a:p>
              <a:p>
                <a:pPr marL="514350" indent="-514350">
                  <a:buFont typeface="+mj-lt"/>
                  <a:buAutoNum type="arabicPeriod"/>
                </a:pPr>
                <a:r>
                  <a:rPr lang="en-US" dirty="0" smtClean="0"/>
                  <a:t>End For</a:t>
                </a:r>
              </a:p>
              <a:p>
                <a:pPr marL="514350" indent="-514350">
                  <a:buFont typeface="+mj-lt"/>
                  <a:buAutoNum type="arabicPeriod"/>
                </a:pPr>
                <a:r>
                  <a:rPr lang="en-US" b="1" dirty="0" smtClean="0"/>
                  <a:t>Output: </a:t>
                </a:r>
                <a14:m>
                  <m:oMath xmlns:m="http://schemas.openxmlformats.org/officeDocument/2006/math">
                    <m:r>
                      <m:rPr>
                        <m:nor/>
                      </m:rPr>
                      <a:rPr lang="en-US" b="0" i="0" dirty="0" smtClean="0"/>
                      <m:t>g</m:t>
                    </m:r>
                    <m:r>
                      <m:rPr>
                        <m:nor/>
                      </m:rPr>
                      <a:rPr lang="en-US" baseline="-25000" dirty="0"/>
                      <m:t>1</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1</m:t>
                        </m:r>
                      </m:e>
                    </m:d>
                    <m:r>
                      <a:rPr lang="en-US" i="1">
                        <a:latin typeface="Cambria Math"/>
                        <a:ea typeface="Cambria Math"/>
                      </a:rPr>
                      <m:t>∥</m:t>
                    </m:r>
                    <m:r>
                      <m:rPr>
                        <m:nor/>
                      </m:rPr>
                      <a:rPr lang="en-US" b="0" i="0" dirty="0" smtClean="0"/>
                      <m:t>g</m:t>
                    </m:r>
                    <m:r>
                      <m:rPr>
                        <m:nor/>
                      </m:rPr>
                      <a:rPr lang="en-US" baseline="-25000" dirty="0"/>
                      <m:t>2</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2</m:t>
                        </m:r>
                      </m:e>
                    </m:d>
                    <m:r>
                      <a:rPr lang="en-US" i="1">
                        <a:latin typeface="Cambria Math"/>
                        <a:ea typeface="Cambria Math"/>
                      </a:rPr>
                      <m:t>∥…∥</m:t>
                    </m:r>
                    <m:r>
                      <m:rPr>
                        <m:nor/>
                      </m:rPr>
                      <a:rPr lang="en-US" b="0" i="0" dirty="0" smtClean="0"/>
                      <m:t>g</m:t>
                    </m:r>
                    <m:r>
                      <m:rPr>
                        <m:nor/>
                      </m:rPr>
                      <a:rPr lang="en-US" b="0" i="0" baseline="-25000" dirty="0" smtClean="0"/>
                      <m:t>8</m:t>
                    </m:r>
                    <m:d>
                      <m:dPr>
                        <m:ctrlPr>
                          <a:rPr lang="en-US" i="1">
                            <a:latin typeface="Cambria Math" panose="02040503050406030204" pitchFamily="18" charset="0"/>
                            <a:ea typeface="Cambria Math"/>
                          </a:rPr>
                        </m:ctrlPr>
                      </m:dPr>
                      <m:e>
                        <m:r>
                          <m:rPr>
                            <m:nor/>
                          </m:rPr>
                          <a:rPr lang="en-US" b="0" i="0" dirty="0" smtClean="0"/>
                          <m:t>z</m:t>
                        </m:r>
                        <m:r>
                          <a:rPr lang="en-US" b="0" i="1" baseline="-25000" dirty="0" smtClean="0">
                            <a:latin typeface="Cambria Math"/>
                          </a:rPr>
                          <m:t>8</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8750316" y="3627755"/>
                <a:ext cx="2208940" cy="13694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1</m:t>
                                    </m:r>
                                  </m:sub>
                                </m:sSub>
                                <m:r>
                                  <a:rPr lang="en-US" sz="2800" b="0" i="1" smtClean="0">
                                    <a:latin typeface="Cambria Math" panose="02040503050406030204" pitchFamily="18" charset="0"/>
                                  </a:rPr>
                                  <m:t>[8]</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i="1">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8</m:t>
                                    </m:r>
                                  </m:sub>
                                </m:sSub>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m:t>
                                </m:r>
                              </m:e>
                            </m:mr>
                          </m:m>
                        </m:e>
                      </m:d>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750316" y="3627755"/>
                <a:ext cx="2208940" cy="1369477"/>
              </a:xfrm>
              <a:prstGeom prst="rect">
                <a:avLst/>
              </a:prstGeom>
              <a:blipFill>
                <a:blip r:embed="rId3"/>
                <a:stretch>
                  <a:fillRect r="-28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43915" y="3648740"/>
                <a:ext cx="9739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7843915" y="3648740"/>
                <a:ext cx="97392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015126" y="289250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aseline="-25000" dirty="0"/>
                        <m:t>1</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015126" y="2892505"/>
                <a:ext cx="55175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911434" y="4467304"/>
                <a:ext cx="9821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b="0" i="1" smtClean="0">
                          <a:latin typeface="Cambria Math" panose="02040503050406030204" pitchFamily="18" charset="0"/>
                        </a:rPr>
                        <m:t>=</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7911434" y="4467304"/>
                <a:ext cx="98219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959256" y="289250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0" i="0" baseline="-25000" dirty="0" smtClean="0"/>
                        <m:t>8</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0959256" y="2892505"/>
                <a:ext cx="551754" cy="523220"/>
              </a:xfrm>
              <a:prstGeom prst="rect">
                <a:avLst/>
              </a:prstGeom>
              <a:blipFill>
                <a:blip r:embed="rId7"/>
                <a:stretch>
                  <a:fillRect/>
                </a:stretch>
              </a:blipFill>
            </p:spPr>
            <p:txBody>
              <a:bodyPr/>
              <a:lstStyle/>
              <a:p>
                <a:r>
                  <a:rPr lang="en-US">
                    <a:noFill/>
                  </a:rPr>
                  <a:t> </a:t>
                </a:r>
              </a:p>
            </p:txBody>
          </p:sp>
        </mc:Fallback>
      </mc:AlternateContent>
      <p:sp>
        <p:nvSpPr>
          <p:cNvPr id="10" name="Rectangle 9"/>
          <p:cNvSpPr/>
          <p:nvPr/>
        </p:nvSpPr>
        <p:spPr>
          <a:xfrm>
            <a:off x="8893626" y="3492818"/>
            <a:ext cx="961160"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577289" y="3510042"/>
            <a:ext cx="933721"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Schemes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62500" lnSpcReduction="20000"/>
              </a:bodyPr>
              <a:lstStyle/>
              <a:p>
                <a:r>
                  <a:rPr lang="en-US" dirty="0" smtClean="0"/>
                  <a:t>Alice wants to commit a message m to Bob</a:t>
                </a:r>
              </a:p>
              <a:p>
                <a:pPr lvl="1"/>
                <a:r>
                  <a:rPr lang="en-US" dirty="0" smtClean="0"/>
                  <a:t>And possibly reveal it later at a time of her choosing</a:t>
                </a:r>
                <a:endParaRPr lang="en-US" dirty="0"/>
              </a:p>
              <a:p>
                <a:r>
                  <a:rPr lang="en-US" dirty="0" smtClean="0"/>
                  <a:t>Properties</a:t>
                </a:r>
              </a:p>
              <a:p>
                <a:pPr lvl="1"/>
                <a:r>
                  <a:rPr lang="en-US" dirty="0" smtClean="0"/>
                  <a:t>Hiding: commitment reveals nothing about m to Bob</a:t>
                </a:r>
              </a:p>
              <a:p>
                <a:pPr lvl="1"/>
                <a:r>
                  <a:rPr lang="en-US" dirty="0" smtClean="0"/>
                  <a:t>Binding: it is infeasible for Alice to alter message</a:t>
                </a:r>
              </a:p>
              <a:p>
                <a:pPr marL="0" indent="0">
                  <a:buNone/>
                </a:pPr>
                <a:endParaRPr lang="en-US" b="1" dirty="0" smtClean="0"/>
              </a:p>
              <a:p>
                <a:pPr marL="0" indent="0">
                  <a:buNone/>
                </a:pPr>
                <a:r>
                  <a:rPr lang="en-US" b="1" dirty="0" smtClean="0"/>
                  <a:t>Syntax Commitment Scheme with Canonical Verification:</a:t>
                </a:r>
                <a:endParaRPr lang="en-US" b="1" dirty="0"/>
              </a:p>
              <a:p>
                <a14:m>
                  <m:oMath xmlns:m="http://schemas.openxmlformats.org/officeDocument/2006/math">
                    <m:r>
                      <a:rPr lang="en-US" b="1" i="0" smtClean="0">
                        <a:latin typeface="Cambria Math" panose="02040503050406030204" pitchFamily="18" charset="0"/>
                        <a:ea typeface="Cambria Math"/>
                      </a:rPr>
                      <m:t>𝐜</m:t>
                    </m:r>
                    <m:r>
                      <a:rPr lang="en-US" b="1" i="0" smtClean="0">
                        <a:latin typeface="Cambria Math" panose="02040503050406030204" pitchFamily="18" charset="0"/>
                        <a:ea typeface="Cambria Math"/>
                      </a:rPr>
                      <m:t> ≔ </m:t>
                    </m:r>
                    <m:r>
                      <a:rPr lang="en-US" b="1">
                        <a:latin typeface="Cambria Math" panose="02040503050406030204" pitchFamily="18" charset="0"/>
                        <a:ea typeface="Cambria Math"/>
                      </a:rPr>
                      <m:t>𝐂𝐨𝐦𝐦𝐢𝐭</m:t>
                    </m:r>
                    <m:r>
                      <a:rPr lang="en-US">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m</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r</m:t>
                    </m:r>
                    <m:r>
                      <a:rPr lang="en-US">
                        <a:latin typeface="Cambria Math" panose="02040503050406030204" pitchFamily="18" charset="0"/>
                        <a:ea typeface="Cambria Math"/>
                      </a:rPr>
                      <m:t>)</m:t>
                    </m:r>
                  </m:oMath>
                </a14:m>
                <a:r>
                  <a:rPr lang="en-US" dirty="0" smtClean="0"/>
                  <a:t> : takes as input a message m and random bits r and outputs a commitment </a:t>
                </a:r>
                <a14:m>
                  <m:oMath xmlns:m="http://schemas.openxmlformats.org/officeDocument/2006/math">
                    <m:r>
                      <a:rPr lang="en-US" b="1">
                        <a:latin typeface="Cambria Math" panose="02040503050406030204" pitchFamily="18" charset="0"/>
                        <a:ea typeface="Cambria Math"/>
                      </a:rPr>
                      <m:t>𝐜</m:t>
                    </m:r>
                  </m:oMath>
                </a14:m>
                <a:r>
                  <a:rPr lang="en-US" dirty="0" smtClean="0"/>
                  <a:t> to the message </a:t>
                </a:r>
                <a14:m>
                  <m:oMath xmlns:m="http://schemas.openxmlformats.org/officeDocument/2006/math">
                    <m:r>
                      <m:rPr>
                        <m:sty m:val="p"/>
                      </m:rPr>
                      <a:rPr lang="en-US">
                        <a:latin typeface="Cambria Math" panose="02040503050406030204" pitchFamily="18" charset="0"/>
                        <a:ea typeface="Cambria Math"/>
                      </a:rPr>
                      <m:t>m</m:t>
                    </m:r>
                  </m:oMath>
                </a14:m>
                <a:endParaRPr lang="en-US" dirty="0" smtClean="0"/>
              </a:p>
              <a:p>
                <a14:m>
                  <m:oMath xmlns:m="http://schemas.openxmlformats.org/officeDocument/2006/math">
                    <m:r>
                      <a:rPr lang="en-US" b="1" i="0" smtClean="0">
                        <a:latin typeface="Cambria Math" panose="02040503050406030204" pitchFamily="18" charset="0"/>
                        <a:ea typeface="Cambria Math"/>
                      </a:rPr>
                      <m:t>𝐂𝐚𝐧𝐧𝐨𝐧𝐢𝐜𝐚𝐥𝐕𝐞𝐫𝐢𝐟𝐲</m:t>
                    </m:r>
                    <m:d>
                      <m:dPr>
                        <m:ctrlPr>
                          <a:rPr lang="en-US" b="1" i="1">
                            <a:latin typeface="Cambria Math" panose="02040503050406030204" pitchFamily="18" charset="0"/>
                            <a:ea typeface="Cambria Math"/>
                          </a:rPr>
                        </m:ctrlPr>
                      </m:dPr>
                      <m:e>
                        <m:r>
                          <m:rPr>
                            <m:sty m:val="p"/>
                          </m:rPr>
                          <a:rPr lang="en-US" b="0" i="0" smtClean="0">
                            <a:latin typeface="Cambria Math" panose="02040503050406030204" pitchFamily="18" charset="0"/>
                            <a:ea typeface="Cambria Math"/>
                          </a:rPr>
                          <m:t>c</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m</m:t>
                        </m:r>
                        <m:r>
                          <a:rPr lang="en-US" b="0" i="0" smtClean="0">
                            <a:latin typeface="Cambria Math" panose="02040503050406030204" pitchFamily="18" charset="0"/>
                            <a:ea typeface="Cambria Math"/>
                          </a:rPr>
                          <m:t>,</m:t>
                        </m:r>
                        <m:r>
                          <m:rPr>
                            <m:sty m:val="p"/>
                          </m:rPr>
                          <a:rPr lang="en-US">
                            <a:latin typeface="Cambria Math" panose="02040503050406030204" pitchFamily="18" charset="0"/>
                            <a:ea typeface="Cambria Math"/>
                          </a:rPr>
                          <m:t>r</m:t>
                        </m:r>
                      </m:e>
                    </m:d>
                    <m:box>
                      <m:boxPr>
                        <m:ctrlPr>
                          <a:rPr lang="en-US" i="1" smtClean="0">
                            <a:latin typeface="Cambria Math" panose="02040503050406030204" pitchFamily="18" charset="0"/>
                            <a:ea typeface="Cambria Math"/>
                          </a:rPr>
                        </m:ctrlPr>
                      </m:boxPr>
                      <m:e>
                        <m:r>
                          <a:rPr lang="en-US" i="1" smtClean="0">
                            <a:latin typeface="Cambria Math" panose="02040503050406030204" pitchFamily="18" charset="0"/>
                            <a:ea typeface="Cambria Math"/>
                          </a:rPr>
                          <m:t>≔</m:t>
                        </m:r>
                      </m:e>
                    </m:box>
                    <m:d>
                      <m:dPr>
                        <m:begChr m:val="{"/>
                        <m:endChr m:val=""/>
                        <m:ctrlPr>
                          <a:rPr lang="en-US" i="1" smtClean="0">
                            <a:latin typeface="Cambria Math" panose="02040503050406030204" pitchFamily="18" charset="0"/>
                            <a:ea typeface="Cambria Math"/>
                          </a:rPr>
                        </m:ctrlPr>
                      </m:dPr>
                      <m:e>
                        <m:m>
                          <m:mPr>
                            <m:mcs>
                              <m:mc>
                                <m:mcPr>
                                  <m:count m:val="2"/>
                                  <m:mcJc m:val="center"/>
                                </m:mcPr>
                              </m:mc>
                            </m:mcs>
                            <m:ctrlPr>
                              <a:rPr lang="en-US" i="1" smtClean="0">
                                <a:latin typeface="Cambria Math" panose="02040503050406030204" pitchFamily="18" charset="0"/>
                                <a:ea typeface="Cambria Math"/>
                              </a:rPr>
                            </m:ctrlPr>
                          </m:mPr>
                          <m:mr>
                            <m:e>
                              <m:r>
                                <m:rPr>
                                  <m:brk m:alnAt="7"/>
                                </m:rPr>
                                <a:rPr lang="en-US" b="0" i="1" smtClean="0">
                                  <a:latin typeface="Cambria Math" panose="02040503050406030204" pitchFamily="18" charset="0"/>
                                  <a:ea typeface="Cambria Math"/>
                                </a:rPr>
                                <m:t>1</m:t>
                              </m:r>
                            </m:e>
                            <m:e>
                              <m:r>
                                <a:rPr lang="en-US" b="0" i="1" smtClean="0">
                                  <a:latin typeface="Cambria Math" panose="02040503050406030204" pitchFamily="18" charset="0"/>
                                  <a:ea typeface="Cambria Math"/>
                                </a:rPr>
                                <m:t>𝑖𝑓</m:t>
                              </m:r>
                            </m:e>
                          </m:mr>
                          <m:mr>
                            <m:e>
                              <m:r>
                                <a:rPr lang="en-US" b="0" i="1" smtClean="0">
                                  <a:latin typeface="Cambria Math" panose="02040503050406030204" pitchFamily="18" charset="0"/>
                                  <a:ea typeface="Cambria Math"/>
                                </a:rPr>
                                <m:t>0</m:t>
                              </m:r>
                            </m:e>
                            <m:e/>
                          </m:mr>
                        </m:m>
                        <m:eqArr>
                          <m:eqArrPr>
                            <m:ctrlPr>
                              <a:rPr lang="en-US" i="1" smtClean="0">
                                <a:latin typeface="Cambria Math" panose="02040503050406030204" pitchFamily="18" charset="0"/>
                                <a:ea typeface="Cambria Math"/>
                              </a:rPr>
                            </m:ctrlPr>
                          </m:eqArrPr>
                          <m:e>
                            <m:r>
                              <a:rPr lang="en-US" b="0" i="1" smtClean="0">
                                <a:latin typeface="Cambria Math" panose="02040503050406030204" pitchFamily="18" charset="0"/>
                                <a:ea typeface="Cambria Math"/>
                              </a:rPr>
                              <m:t>𝑐</m:t>
                            </m:r>
                            <m:r>
                              <a:rPr lang="en-US" b="0" i="1" smtClean="0">
                                <a:latin typeface="Cambria Math" panose="02040503050406030204" pitchFamily="18" charset="0"/>
                                <a:ea typeface="Cambria Math"/>
                              </a:rPr>
                              <m:t>==</m:t>
                            </m:r>
                            <m:r>
                              <a:rPr lang="en-US" b="1">
                                <a:latin typeface="Cambria Math" panose="02040503050406030204" pitchFamily="18" charset="0"/>
                                <a:ea typeface="Cambria Math"/>
                              </a:rPr>
                              <m:t>𝐂𝐨𝐦𝐦𝐢𝐭</m:t>
                            </m:r>
                            <m:r>
                              <a:rPr lang="en-US">
                                <a:latin typeface="Cambria Math" panose="02040503050406030204" pitchFamily="18" charset="0"/>
                                <a:ea typeface="Cambria Math"/>
                              </a:rPr>
                              <m:t>(</m:t>
                            </m:r>
                            <m:r>
                              <m:rPr>
                                <m:sty m:val="p"/>
                              </m:rPr>
                              <a:rPr lang="en-US">
                                <a:latin typeface="Cambria Math" panose="02040503050406030204" pitchFamily="18" charset="0"/>
                                <a:ea typeface="Cambria Math"/>
                              </a:rPr>
                              <m:t>m</m:t>
                            </m:r>
                            <m:r>
                              <a:rPr lang="en-US">
                                <a:latin typeface="Cambria Math" panose="02040503050406030204" pitchFamily="18" charset="0"/>
                                <a:ea typeface="Cambria Math"/>
                              </a:rPr>
                              <m:t>;</m:t>
                            </m:r>
                            <m:r>
                              <m:rPr>
                                <m:sty m:val="p"/>
                              </m:rPr>
                              <a:rPr lang="en-US">
                                <a:latin typeface="Cambria Math" panose="02040503050406030204" pitchFamily="18" charset="0"/>
                                <a:ea typeface="Cambria Math"/>
                              </a:rPr>
                              <m:t>r</m:t>
                            </m:r>
                            <m:r>
                              <a:rPr lang="en-US">
                                <a:latin typeface="Cambria Math" panose="02040503050406030204" pitchFamily="18" charset="0"/>
                                <a:ea typeface="Cambria Math"/>
                              </a:rPr>
                              <m:t>)</m:t>
                            </m:r>
                          </m:e>
                          <m:e>
                            <m:r>
                              <a:rPr lang="en-US" b="0" i="1" smtClean="0">
                                <a:latin typeface="Cambria Math" panose="02040503050406030204" pitchFamily="18" charset="0"/>
                                <a:ea typeface="Cambria Math"/>
                              </a:rPr>
                              <m:t>𝑜𝑡h𝑒𝑟𝑤𝑖𝑠𝑒</m:t>
                            </m:r>
                          </m:e>
                        </m:eqArr>
                      </m:e>
                    </m:d>
                  </m:oMath>
                </a14:m>
                <a:endParaRPr lang="en-US" dirty="0" smtClean="0"/>
              </a:p>
              <a:p>
                <a:endParaRPr lang="en-US" dirty="0"/>
              </a:p>
              <a:p>
                <a:r>
                  <a:rPr lang="en-US" b="1" dirty="0" smtClean="0"/>
                  <a:t>Note:</a:t>
                </a:r>
                <a:r>
                  <a:rPr lang="en-US" dirty="0" smtClean="0"/>
                  <a:t> Not all commitment schemes use canonical verification, but this definition suffices for our purposes. In this case there may be a third algorithm pp:=Setup(1</a:t>
                </a:r>
                <a:r>
                  <a:rPr lang="en-US" baseline="30000" dirty="0" smtClean="0"/>
                  <a:t>n</a:t>
                </a:r>
                <a:r>
                  <a:rPr lang="en-US" dirty="0" smtClean="0"/>
                  <a:t>) which generates public parameters for the commitment scheme.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22"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108" y="1156135"/>
            <a:ext cx="2608183" cy="2210435"/>
          </a:xfrm>
          <a:prstGeom prst="rect">
            <a:avLst/>
          </a:prstGeom>
        </p:spPr>
      </p:pic>
    </p:spTree>
    <p:extLst>
      <p:ext uri="{BB962C8B-B14F-4D97-AF65-F5344CB8AC3E}">
        <p14:creationId xmlns:p14="http://schemas.microsoft.com/office/powerpoint/2010/main" val="1817448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Done?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515600" cy="4819015"/>
              </a:xfrm>
            </p:spPr>
            <p:txBody>
              <a:bodyPr>
                <a:normAutofit fontScale="92500" lnSpcReduction="20000"/>
              </a:bodyPr>
              <a:lstStyle/>
              <a:p>
                <a:pPr marL="0" indent="0">
                  <a:buNone/>
                </a:pPr>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aseline="-25000" dirty="0"/>
                          <m:t>8</m:t>
                        </m:r>
                      </m:e>
                    </m:d>
                  </m:oMath>
                </a14:m>
                <a:r>
                  <a:rPr lang="en-US" dirty="0"/>
                  <a:t>=</a:t>
                </a:r>
              </a:p>
              <a:p>
                <a:pPr marL="514350" indent="-514350">
                  <a:buFont typeface="+mj-lt"/>
                  <a:buAutoNum type="arabicPeriod"/>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1</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8</m:t>
                        </m:r>
                      </m:sub>
                    </m:sSub>
                    <m:r>
                      <m:rPr>
                        <m:nor/>
                      </m:rPr>
                      <a:rPr lang="en-US">
                        <a:latin typeface="Cambria Math"/>
                        <a:ea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dirty="0"/>
              </a:p>
              <a:p>
                <a:pPr marL="514350" indent="-514350">
                  <a:buFont typeface="+mj-lt"/>
                  <a:buAutoNum type="arabicPeriod"/>
                </a:pPr>
                <a14:m>
                  <m:oMath xmlns:m="http://schemas.openxmlformats.org/officeDocument/2006/math">
                    <m:r>
                      <m:rPr>
                        <m:nor/>
                      </m:rPr>
                      <a:rPr lang="en-US" dirty="0"/>
                      <m:t>z</m:t>
                    </m:r>
                    <m:r>
                      <m:rPr>
                        <m:nor/>
                      </m:rPr>
                      <a:rPr lang="en-US" baseline="-25000" dirty="0"/>
                      <m:t>1</m:t>
                    </m:r>
                    <m:r>
                      <a:rPr lang="en-US" i="1">
                        <a:latin typeface="Cambria Math"/>
                        <a:ea typeface="Cambria Math"/>
                      </a:rPr>
                      <m:t>∥…∥</m:t>
                    </m:r>
                    <m:r>
                      <m:rPr>
                        <m:nor/>
                      </m:rPr>
                      <a:rPr lang="en-US" dirty="0"/>
                      <m:t>z</m:t>
                    </m:r>
                    <m:r>
                      <m:rPr>
                        <m:nor/>
                      </m:rPr>
                      <a:rPr lang="en-US" baseline="-25000" dirty="0"/>
                      <m:t>8</m:t>
                    </m:r>
                    <m:r>
                      <m:rPr>
                        <m:nor/>
                      </m:rPr>
                      <a:rPr lang="en-US" dirty="0"/>
                      <m:t>:=</m:t>
                    </m:r>
                    <m:r>
                      <m:rPr>
                        <m:nor/>
                      </m:rPr>
                      <a:rPr lang="en-US" b="1" dirty="0"/>
                      <m:t>Mix</m:t>
                    </m:r>
                    <m:d>
                      <m:dPr>
                        <m:ctrlPr>
                          <a:rPr lang="en-US" i="1" dirty="0">
                            <a:latin typeface="Cambria Math" panose="02040503050406030204" pitchFamily="18" charset="0"/>
                          </a:rPr>
                        </m:ctrlPr>
                      </m:dPr>
                      <m:e>
                        <m:r>
                          <m:rPr>
                            <m:nor/>
                          </m:rPr>
                          <a:rPr lang="en-US" dirty="0"/>
                          <m:t>y</m:t>
                        </m:r>
                        <m:r>
                          <m:rPr>
                            <m:nor/>
                          </m:rPr>
                          <a:rPr lang="en-US" baseline="-25000" dirty="0"/>
                          <m:t>1</m:t>
                        </m:r>
                        <m:r>
                          <a:rPr lang="en-US" i="1">
                            <a:latin typeface="Cambria Math"/>
                            <a:ea typeface="Cambria Math"/>
                          </a:rPr>
                          <m:t>∥…∥</m:t>
                        </m:r>
                        <m:r>
                          <m:rPr>
                            <m:nor/>
                          </m:rPr>
                          <a:rPr lang="en-US" dirty="0"/>
                          <m:t>y</m:t>
                        </m:r>
                        <m:r>
                          <m:rPr>
                            <m:nor/>
                          </m:rPr>
                          <a:rPr lang="en-US" baseline="-25000" dirty="0"/>
                          <m:t>8</m:t>
                        </m:r>
                      </m:e>
                    </m:d>
                  </m:oMath>
                </a14:m>
                <a:endParaRPr lang="en-US" dirty="0"/>
              </a:p>
              <a:p>
                <a:pPr marL="514350" indent="-514350">
                  <a:buFont typeface="+mj-lt"/>
                  <a:buAutoNum type="arabicPeriod"/>
                </a:pPr>
                <a:r>
                  <a:rPr lang="en-US" b="1" dirty="0"/>
                  <a:t>Output: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a:latin typeface="Cambria Math"/>
                            <a:ea typeface="Cambria Math"/>
                          </a:rPr>
                          <m:t>z</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a:latin typeface="Cambria Math"/>
                            <a:ea typeface="Cambria Math"/>
                          </a:rPr>
                          <m:t>z</m:t>
                        </m:r>
                        <m:r>
                          <m:rPr>
                            <m:nor/>
                          </m:rPr>
                          <a:rPr lang="en-US" baseline="-25000" dirty="0"/>
                          <m:t>2</m:t>
                        </m:r>
                      </m:e>
                    </m:d>
                    <m:r>
                      <a:rPr lang="en-US" i="1">
                        <a:latin typeface="Cambria Math"/>
                        <a:ea typeface="Cambria Math"/>
                      </a:rPr>
                      <m:t>∥…∥</m:t>
                    </m:r>
                    <m:r>
                      <m:rPr>
                        <m:nor/>
                      </m:rPr>
                      <a:rPr lang="en-US" dirty="0"/>
                      <m:t>f</m:t>
                    </m:r>
                    <m:r>
                      <m:rPr>
                        <m:nor/>
                      </m:rPr>
                      <a:rPr lang="en-US" baseline="-25000" dirty="0"/>
                      <m:t>8</m:t>
                    </m:r>
                    <m:d>
                      <m:dPr>
                        <m:ctrlPr>
                          <a:rPr lang="en-US" i="1">
                            <a:latin typeface="Cambria Math" panose="02040503050406030204" pitchFamily="18" charset="0"/>
                            <a:ea typeface="Cambria Math"/>
                          </a:rPr>
                        </m:ctrlPr>
                      </m:dPr>
                      <m:e>
                        <m:r>
                          <m:rPr>
                            <m:nor/>
                          </m:rPr>
                          <a:rPr lang="en-US" dirty="0"/>
                          <m:t>z</m:t>
                        </m:r>
                        <m:r>
                          <m:rPr>
                            <m:nor/>
                          </m:rPr>
                          <a:rPr lang="en-US" baseline="-25000" dirty="0"/>
                          <m:t>8</m:t>
                        </m:r>
                      </m:e>
                    </m:d>
                  </m:oMath>
                </a14:m>
                <a:endParaRPr lang="en-US" dirty="0" smtClean="0"/>
              </a:p>
              <a:p>
                <a:pPr marL="514350" indent="-514350">
                  <a:buFont typeface="+mj-lt"/>
                  <a:buAutoNum type="arabicPeriod"/>
                </a:pPr>
                <a:endParaRPr lang="en-US" dirty="0"/>
              </a:p>
              <a:p>
                <a:pPr marL="0" indent="0">
                  <a:buNone/>
                </a:pPr>
                <a:r>
                  <a:rPr lang="en-US" dirty="0" smtClean="0"/>
                  <a:t>Suppose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b="0" i="0" dirty="0" smtClean="0">
                        <a:latin typeface="Cambria Math" panose="02040503050406030204" pitchFamily="18" charset="0"/>
                      </a:rPr>
                      <m:t>=00110101=</m:t>
                    </m:r>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1</m:t>
                        </m:r>
                      </m:sub>
                    </m:sSub>
                  </m:oMath>
                </a14:m>
                <a:r>
                  <a:rPr lang="en-US" dirty="0" smtClean="0"/>
                  <a:t> and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smtClean="0">
                            <a:solidFill>
                              <a:srgbClr val="FF0000"/>
                            </a:solidFill>
                          </a:rPr>
                          <m:t>x</m:t>
                        </m:r>
                        <m:r>
                          <m:rPr>
                            <m:nor/>
                          </m:rPr>
                          <a:rPr lang="en-US" b="0" i="0" dirty="0" smtClean="0">
                            <a:solidFill>
                              <a:srgbClr val="FF0000"/>
                            </a:solidFill>
                          </a:rPr>
                          <m:t>′</m:t>
                        </m:r>
                        <m:r>
                          <m:rPr>
                            <m:nor/>
                          </m:rPr>
                          <a:rPr lang="en-US" baseline="-25000" dirty="0" smtClean="0">
                            <a:solidFill>
                              <a:srgbClr val="FF0000"/>
                            </a:solidFill>
                          </a:rPr>
                          <m:t>1</m:t>
                        </m:r>
                      </m:e>
                    </m:d>
                  </m:oMath>
                </a14:m>
                <a:r>
                  <a:rPr lang="en-US" dirty="0"/>
                  <a:t> </a:t>
                </a:r>
                <a14:m>
                  <m:oMath xmlns:m="http://schemas.openxmlformats.org/officeDocument/2006/math">
                    <m:r>
                      <a:rPr lang="en-US" dirty="0">
                        <a:latin typeface="Cambria Math" panose="02040503050406030204" pitchFamily="18" charset="0"/>
                      </a:rPr>
                      <m:t>=0</m:t>
                    </m:r>
                    <m:r>
                      <a:rPr lang="en-US" b="0" i="0" dirty="0" smtClean="0">
                        <a:latin typeface="Cambria Math" panose="02040503050406030204" pitchFamily="18" charset="0"/>
                      </a:rPr>
                      <m:t>0</m:t>
                    </m:r>
                    <m:r>
                      <a:rPr lang="en-US" dirty="0">
                        <a:latin typeface="Cambria Math" panose="02040503050406030204" pitchFamily="18" charset="0"/>
                      </a:rPr>
                      <m:t>11010</m:t>
                    </m:r>
                    <m:r>
                      <a:rPr lang="en-US" b="0" i="0" dirty="0" smtClean="0">
                        <a:solidFill>
                          <a:srgbClr val="FF0000"/>
                        </a:solidFill>
                        <a:latin typeface="Cambria Math" panose="02040503050406030204" pitchFamily="18" charset="0"/>
                      </a:rPr>
                      <m:t>0</m:t>
                    </m:r>
                    <m:r>
                      <a:rPr lang="en-US" dirty="0">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y</m:t>
                        </m:r>
                        <m:r>
                          <a:rPr lang="en-US" b="0" i="1" smtClean="0">
                            <a:solidFill>
                              <a:srgbClr val="FF0000"/>
                            </a:solidFill>
                            <a:latin typeface="Cambria Math" panose="02040503050406030204" pitchFamily="18" charset="0"/>
                          </a:rPr>
                          <m:t>′</m:t>
                        </m:r>
                      </m:e>
                      <m:sub>
                        <m:r>
                          <a:rPr lang="en-US">
                            <a:solidFill>
                              <a:srgbClr val="FF0000"/>
                            </a:solidFill>
                            <a:latin typeface="Cambria Math" panose="02040503050406030204" pitchFamily="18" charset="0"/>
                          </a:rPr>
                          <m:t>1</m:t>
                        </m:r>
                      </m:sub>
                    </m:sSub>
                  </m:oMath>
                </a14:m>
                <a:endParaRPr lang="en-US" dirty="0" smtClean="0"/>
              </a:p>
              <a:p>
                <a:pPr marL="0" indent="0">
                  <a:buNone/>
                </a:pPr>
                <a:endParaRPr lang="en-US" dirty="0"/>
              </a:p>
              <a:p>
                <a:pPr marL="0" indent="0">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sSub>
                          <m:sSubPr>
                            <m:ctrlPr>
                              <a:rPr lang="en-US" i="1" dirty="0" smtClean="0">
                                <a:solidFill>
                                  <a:srgbClr val="FF0000"/>
                                </a:solidFill>
                                <a:latin typeface="Cambria Math" panose="02040503050406030204" pitchFamily="18" charset="0"/>
                              </a:rPr>
                            </m:ctrlPr>
                          </m:sSubPr>
                          <m:e>
                            <m:r>
                              <m:rPr>
                                <m:nor/>
                              </m:rPr>
                              <a:rPr lang="en-US" dirty="0">
                                <a:solidFill>
                                  <a:srgbClr val="FF0000"/>
                                </a:solidFill>
                              </a:rPr>
                              <m:t>x</m:t>
                            </m:r>
                            <m:r>
                              <m:rPr>
                                <m:nor/>
                              </m:rPr>
                              <a:rPr lang="en-US" dirty="0">
                                <a:solidFill>
                                  <a:srgbClr val="FF0000"/>
                                </a:solidFill>
                              </a:rPr>
                              <m:t>′</m:t>
                            </m:r>
                          </m:e>
                          <m:sub>
                            <m:r>
                              <m:rPr>
                                <m:nor/>
                              </m:rPr>
                              <a:rPr lang="en-US" dirty="0">
                                <a:solidFill>
                                  <a:srgbClr val="FF0000"/>
                                </a:solidFill>
                              </a:rPr>
                              <m:t>1</m:t>
                            </m:r>
                          </m:sub>
                        </m:sSub>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aseline="-25000" dirty="0"/>
                          <m:t>8</m:t>
                        </m:r>
                      </m:e>
                    </m:d>
                  </m:oMath>
                </a14:m>
                <a:r>
                  <a:rPr lang="en-US" dirty="0" smtClean="0"/>
                  <a:t>=</a:t>
                </a:r>
              </a:p>
              <a:p>
                <a:pPr marL="514350" indent="-514350">
                  <a:buFont typeface="+mj-lt"/>
                  <a:buAutoNum type="arabicPeriod"/>
                </a:pPr>
                <a:r>
                  <a:rPr lang="en-US" dirty="0" smtClean="0"/>
                  <a:t> </a:t>
                </a:r>
                <a14:m>
                  <m:oMath xmlns:m="http://schemas.openxmlformats.org/officeDocument/2006/math">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y</m:t>
                        </m:r>
                        <m:r>
                          <a:rPr lang="en-US" i="1">
                            <a:solidFill>
                              <a:srgbClr val="FF0000"/>
                            </a:solidFill>
                            <a:latin typeface="Cambria Math" panose="02040503050406030204" pitchFamily="18" charset="0"/>
                          </a:rPr>
                          <m:t>′</m:t>
                        </m:r>
                      </m:e>
                      <m:sub>
                        <m:r>
                          <a:rPr lang="en-US">
                            <a:solidFill>
                              <a:srgbClr val="FF0000"/>
                            </a:solidFill>
                            <a:latin typeface="Cambria Math" panose="02040503050406030204" pitchFamily="18" charset="0"/>
                          </a:rPr>
                          <m:t>1</m:t>
                        </m:r>
                      </m:sub>
                    </m:sSub>
                    <m:r>
                      <a:rPr lang="en-US">
                        <a:latin typeface="Cambria Math"/>
                        <a:ea typeface="Cambria Math"/>
                      </a:rPr>
                      <m:t>∥…∥</m:t>
                    </m:r>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8</m:t>
                        </m:r>
                      </m:sub>
                    </m:sSub>
                    <m:r>
                      <m:rPr>
                        <m:nor/>
                      </m:rPr>
                      <a:rPr lang="en-US">
                        <a:latin typeface="Cambria Math"/>
                        <a:ea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sSub>
                          <m:sSubPr>
                            <m:ctrlPr>
                              <a:rPr lang="en-US" i="1" smtClean="0">
                                <a:latin typeface="Cambria Math" panose="02040503050406030204" pitchFamily="18" charset="0"/>
                                <a:ea typeface="Cambria Math"/>
                              </a:rPr>
                            </m:ctrlPr>
                          </m:sSubPr>
                          <m:e>
                            <m:r>
                              <m:rPr>
                                <m:nor/>
                              </m:rPr>
                              <a:rPr lang="en-US" dirty="0">
                                <a:solidFill>
                                  <a:srgbClr val="FF0000"/>
                                </a:solidFill>
                              </a:rPr>
                              <m:t>x</m:t>
                            </m:r>
                            <m:r>
                              <m:rPr>
                                <m:nor/>
                              </m:rPr>
                              <a:rPr lang="en-US" dirty="0">
                                <a:solidFill>
                                  <a:srgbClr val="FF0000"/>
                                </a:solidFill>
                              </a:rPr>
                              <m:t>′</m:t>
                            </m:r>
                          </m:e>
                          <m:sub>
                            <m:r>
                              <m:rPr>
                                <m:nor/>
                              </m:rPr>
                              <a:rPr lang="en-US" dirty="0">
                                <a:solidFill>
                                  <a:srgbClr val="FF0000"/>
                                </a:solidFill>
                              </a:rPr>
                              <m:t>1</m:t>
                            </m:r>
                          </m:sub>
                        </m:sSub>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dirty="0" smtClean="0"/>
              </a:p>
              <a:p>
                <a:pPr marL="514350" indent="-514350">
                  <a:buFont typeface="+mj-lt"/>
                  <a:buAutoNum type="arabicPeriod"/>
                </a:pPr>
                <a14:m>
                  <m:oMath xmlns:m="http://schemas.openxmlformats.org/officeDocument/2006/math">
                    <m:r>
                      <m:rPr>
                        <m:nor/>
                      </m:rPr>
                      <a:rPr lang="en-US" dirty="0"/>
                      <m:t>z</m:t>
                    </m:r>
                    <m:r>
                      <m:rPr>
                        <m:nor/>
                      </m:rPr>
                      <a:rPr lang="en-US" baseline="-25000" dirty="0"/>
                      <m:t>1</m:t>
                    </m:r>
                    <m:r>
                      <a:rPr lang="en-US" i="1">
                        <a:latin typeface="Cambria Math"/>
                        <a:ea typeface="Cambria Math"/>
                      </a:rPr>
                      <m:t>∥…∥</m:t>
                    </m:r>
                    <m:r>
                      <m:rPr>
                        <m:nor/>
                      </m:rPr>
                      <a:rPr lang="en-US" dirty="0" smtClean="0">
                        <a:solidFill>
                          <a:srgbClr val="FF0000"/>
                        </a:solidFill>
                      </a:rPr>
                      <m:t>z</m:t>
                    </m:r>
                    <m:r>
                      <m:rPr>
                        <m:nor/>
                      </m:rPr>
                      <a:rPr lang="en-US" b="0" i="0" dirty="0" smtClean="0">
                        <a:solidFill>
                          <a:srgbClr val="FF0000"/>
                        </a:solidFill>
                      </a:rPr>
                      <m:t>′</m:t>
                    </m:r>
                    <m:r>
                      <m:rPr>
                        <m:nor/>
                      </m:rPr>
                      <a:rPr lang="en-US" baseline="-25000" dirty="0" smtClean="0">
                        <a:solidFill>
                          <a:srgbClr val="FF0000"/>
                        </a:solidFill>
                      </a:rPr>
                      <m:t>8</m:t>
                    </m:r>
                    <m:r>
                      <m:rPr>
                        <m:nor/>
                      </m:rPr>
                      <a:rPr lang="en-US" dirty="0"/>
                      <m:t>:=</m:t>
                    </m:r>
                    <m:r>
                      <m:rPr>
                        <m:nor/>
                      </m:rPr>
                      <a:rPr lang="en-US" b="1" dirty="0"/>
                      <m:t>Mix</m:t>
                    </m:r>
                    <m:d>
                      <m:dPr>
                        <m:ctrlPr>
                          <a:rPr lang="en-US" i="1" dirty="0">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m:rPr>
                                <m:sty m:val="p"/>
                              </m:rPr>
                              <a:rPr lang="en-US">
                                <a:solidFill>
                                  <a:srgbClr val="FF0000"/>
                                </a:solidFill>
                                <a:latin typeface="Cambria Math" panose="02040503050406030204" pitchFamily="18" charset="0"/>
                              </a:rPr>
                              <m:t>y</m:t>
                            </m:r>
                            <m:r>
                              <a:rPr lang="en-US" i="1">
                                <a:solidFill>
                                  <a:srgbClr val="FF0000"/>
                                </a:solidFill>
                                <a:latin typeface="Cambria Math" panose="02040503050406030204" pitchFamily="18" charset="0"/>
                              </a:rPr>
                              <m:t>′</m:t>
                            </m:r>
                          </m:e>
                          <m:sub>
                            <m:r>
                              <a:rPr lang="en-US">
                                <a:solidFill>
                                  <a:srgbClr val="FF0000"/>
                                </a:solidFill>
                                <a:latin typeface="Cambria Math" panose="02040503050406030204" pitchFamily="18" charset="0"/>
                              </a:rPr>
                              <m:t>1</m:t>
                            </m:r>
                          </m:sub>
                        </m:sSub>
                        <m:r>
                          <a:rPr lang="en-US" i="1">
                            <a:latin typeface="Cambria Math"/>
                            <a:ea typeface="Cambria Math"/>
                          </a:rPr>
                          <m:t>∥…∥</m:t>
                        </m:r>
                        <m:r>
                          <m:rPr>
                            <m:nor/>
                          </m:rPr>
                          <a:rPr lang="en-US" dirty="0"/>
                          <m:t>y</m:t>
                        </m:r>
                        <m:r>
                          <m:rPr>
                            <m:nor/>
                          </m:rPr>
                          <a:rPr lang="en-US" baseline="-25000" dirty="0"/>
                          <m:t>8</m:t>
                        </m:r>
                      </m:e>
                    </m:d>
                  </m:oMath>
                </a14:m>
                <a:endParaRPr lang="en-US" dirty="0" smtClean="0"/>
              </a:p>
              <a:p>
                <a:pPr marL="514350" indent="-514350">
                  <a:buFont typeface="+mj-lt"/>
                  <a:buAutoNum type="arabicPeriod"/>
                </a:pPr>
                <a:r>
                  <a:rPr lang="en-US" b="1" dirty="0"/>
                  <a:t>Output: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a:latin typeface="Cambria Math"/>
                            <a:ea typeface="Cambria Math"/>
                          </a:rPr>
                          <m:t>z</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a:latin typeface="Cambria Math"/>
                            <a:ea typeface="Cambria Math"/>
                          </a:rPr>
                          <m:t>z</m:t>
                        </m:r>
                        <m:r>
                          <m:rPr>
                            <m:nor/>
                          </m:rPr>
                          <a:rPr lang="en-US" baseline="-25000" dirty="0"/>
                          <m:t>2</m:t>
                        </m:r>
                      </m:e>
                    </m:d>
                    <m:r>
                      <a:rPr lang="en-US" i="1">
                        <a:latin typeface="Cambria Math"/>
                        <a:ea typeface="Cambria Math"/>
                      </a:rPr>
                      <m:t>∥…∥</m:t>
                    </m:r>
                    <m:r>
                      <m:rPr>
                        <m:nor/>
                      </m:rPr>
                      <a:rPr lang="en-US" dirty="0" smtClean="0">
                        <a:solidFill>
                          <a:srgbClr val="FF0000"/>
                        </a:solidFill>
                      </a:rPr>
                      <m:t>f</m:t>
                    </m:r>
                    <m:r>
                      <m:rPr>
                        <m:nor/>
                      </m:rPr>
                      <a:rPr lang="en-US" baseline="-25000" dirty="0" smtClean="0">
                        <a:solidFill>
                          <a:srgbClr val="FF0000"/>
                        </a:solidFill>
                      </a:rPr>
                      <m:t>8</m:t>
                    </m:r>
                    <m:d>
                      <m:dPr>
                        <m:ctrlPr>
                          <a:rPr lang="en-US" i="1">
                            <a:solidFill>
                              <a:srgbClr val="FF0000"/>
                            </a:solidFill>
                            <a:latin typeface="Cambria Math" panose="02040503050406030204" pitchFamily="18" charset="0"/>
                            <a:ea typeface="Cambria Math"/>
                          </a:rPr>
                        </m:ctrlPr>
                      </m:dPr>
                      <m:e>
                        <m:sSub>
                          <m:sSubPr>
                            <m:ctrlPr>
                              <a:rPr lang="en-US" i="1" dirty="0" smtClean="0">
                                <a:solidFill>
                                  <a:srgbClr val="FF0000"/>
                                </a:solidFill>
                                <a:latin typeface="Cambria Math" panose="02040503050406030204" pitchFamily="18" charset="0"/>
                              </a:rPr>
                            </m:ctrlPr>
                          </m:sSubPr>
                          <m:e>
                            <m:r>
                              <m:rPr>
                                <m:nor/>
                              </m:rPr>
                              <a:rPr lang="en-US" dirty="0">
                                <a:solidFill>
                                  <a:srgbClr val="FF0000"/>
                                </a:solidFill>
                              </a:rPr>
                              <m:t>z</m:t>
                            </m:r>
                            <m:r>
                              <m:rPr>
                                <m:nor/>
                              </m:rPr>
                              <a:rPr lang="en-US" dirty="0">
                                <a:solidFill>
                                  <a:srgbClr val="FF0000"/>
                                </a:solidFill>
                              </a:rPr>
                              <m:t>′</m:t>
                            </m:r>
                          </m:e>
                          <m:sub>
                            <m:r>
                              <m:rPr>
                                <m:nor/>
                              </m:rPr>
                              <a:rPr lang="en-US" dirty="0">
                                <a:solidFill>
                                  <a:srgbClr val="FF0000"/>
                                </a:solidFill>
                              </a:rPr>
                              <m:t>8</m:t>
                            </m:r>
                          </m:sub>
                        </m:sSub>
                      </m:e>
                    </m:d>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4819015"/>
              </a:xfrm>
              <a:blipFill>
                <a:blip r:embed="rId2"/>
                <a:stretch>
                  <a:fillRect l="-1101" t="-31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8851916" y="2032635"/>
                <a:ext cx="2208940" cy="13694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1</m:t>
                                    </m:r>
                                  </m:sub>
                                </m:sSub>
                                <m:r>
                                  <a:rPr lang="en-US" sz="2800" b="0" i="1" smtClean="0">
                                    <a:latin typeface="Cambria Math" panose="02040503050406030204" pitchFamily="18" charset="0"/>
                                  </a:rPr>
                                  <m:t>[8]</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i="1">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8</m:t>
                                    </m:r>
                                  </m:sub>
                                </m:sSub>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m:t>
                                </m:r>
                              </m:e>
                            </m:mr>
                          </m:m>
                        </m:e>
                      </m:d>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851916" y="2032635"/>
                <a:ext cx="2208940" cy="1369477"/>
              </a:xfrm>
              <a:prstGeom prst="rect">
                <a:avLst/>
              </a:prstGeom>
              <a:blipFill>
                <a:blip r:embed="rId3"/>
                <a:stretch>
                  <a:fillRect r="-290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45515" y="2053620"/>
                <a:ext cx="9739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7945515" y="2053620"/>
                <a:ext cx="97392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116726" y="129738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aseline="-25000" dirty="0"/>
                        <m:t>1</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9116726" y="1297385"/>
                <a:ext cx="55175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013034" y="2872184"/>
                <a:ext cx="9821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b="0" i="1" smtClean="0">
                          <a:latin typeface="Cambria Math" panose="02040503050406030204" pitchFamily="18" charset="0"/>
                        </a:rPr>
                        <m:t>=</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8013034" y="2872184"/>
                <a:ext cx="98219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1060856" y="129738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0" i="0" baseline="-25000" dirty="0" smtClean="0"/>
                        <m:t>8</m:t>
                      </m:r>
                    </m:oMath>
                  </m:oMathPara>
                </a14:m>
                <a:endParaRPr lang="en-US" sz="2800" dirty="0"/>
              </a:p>
            </p:txBody>
          </p:sp>
        </mc:Choice>
        <mc:Fallback xmlns="">
          <p:sp>
            <p:nvSpPr>
              <p:cNvPr id="10" name="Rectangle 9"/>
              <p:cNvSpPr>
                <a:spLocks noRot="1" noChangeAspect="1" noMove="1" noResize="1" noEditPoints="1" noAdjustHandles="1" noChangeArrowheads="1" noChangeShapeType="1" noTextEdit="1"/>
              </p:cNvSpPr>
              <p:nvPr/>
            </p:nvSpPr>
            <p:spPr>
              <a:xfrm>
                <a:off x="11060856" y="1297385"/>
                <a:ext cx="551754" cy="523220"/>
              </a:xfrm>
              <a:prstGeom prst="rect">
                <a:avLst/>
              </a:prstGeom>
              <a:blipFill>
                <a:blip r:embed="rId7"/>
                <a:stretch>
                  <a:fillRect/>
                </a:stretch>
              </a:blipFill>
            </p:spPr>
            <p:txBody>
              <a:bodyPr/>
              <a:lstStyle/>
              <a:p>
                <a:r>
                  <a:rPr lang="en-US">
                    <a:noFill/>
                  </a:rPr>
                  <a:t> </a:t>
                </a:r>
              </a:p>
            </p:txBody>
          </p:sp>
        </mc:Fallback>
      </mc:AlternateContent>
      <p:sp>
        <p:nvSpPr>
          <p:cNvPr id="11" name="Rectangle 10"/>
          <p:cNvSpPr/>
          <p:nvPr/>
        </p:nvSpPr>
        <p:spPr>
          <a:xfrm>
            <a:off x="8995226" y="1897698"/>
            <a:ext cx="961160"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78889" y="1914922"/>
            <a:ext cx="933721"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ular Callout 12"/>
          <p:cNvSpPr/>
          <p:nvPr/>
        </p:nvSpPr>
        <p:spPr>
          <a:xfrm>
            <a:off x="8013034" y="4368800"/>
            <a:ext cx="3884326" cy="1737360"/>
          </a:xfrm>
          <a:prstGeom prst="wedgeRectCallout">
            <a:avLst>
              <a:gd name="adj1" fmla="val -95902"/>
              <a:gd name="adj2" fmla="val 44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Highly unlikely that a truly random permutation would behave this way!</a:t>
            </a:r>
            <a:endParaRPr lang="en-US" dirty="0"/>
          </a:p>
        </p:txBody>
      </p:sp>
    </p:spTree>
    <p:extLst>
      <p:ext uri="{BB962C8B-B14F-4D97-AF65-F5344CB8AC3E}">
        <p14:creationId xmlns:p14="http://schemas.microsoft.com/office/powerpoint/2010/main" val="520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r>
                  <a:rPr lang="en-US" dirty="0" smtClean="0"/>
                  <a:t>Input to round: x, k </a:t>
                </a:r>
                <a:r>
                  <a:rPr lang="en-US" dirty="0"/>
                  <a:t>(k  is </a:t>
                </a:r>
                <a:r>
                  <a:rPr lang="en-US" dirty="0" err="1"/>
                  <a:t>subkey</a:t>
                </a:r>
                <a:r>
                  <a:rPr lang="en-US" dirty="0"/>
                  <a:t> for current round)</a:t>
                </a:r>
              </a:p>
              <a:p>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21634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normAutofit lnSpcReduction="10000"/>
          </a:bodyPr>
          <a:lstStyle/>
          <a:p>
            <a:r>
              <a:rPr lang="en-US" dirty="0" smtClean="0"/>
              <a:t>Want to achieve “avalanche effect” (one bit change should “affect” every output bit)</a:t>
            </a:r>
          </a:p>
          <a:p>
            <a:endParaRPr lang="en-US" dirty="0" smtClean="0"/>
          </a:p>
          <a:p>
            <a:r>
              <a:rPr lang="en-US" dirty="0" smtClean="0"/>
              <a:t>Should a S-box be a random byte permutation?</a:t>
            </a:r>
          </a:p>
          <a:p>
            <a:endParaRPr lang="en-US" dirty="0"/>
          </a:p>
          <a:p>
            <a:r>
              <a:rPr lang="en-US" dirty="0" smtClean="0"/>
              <a:t>Better to ensure that S(x) differs from x on at least 2-bits (for all x)</a:t>
            </a:r>
          </a:p>
          <a:p>
            <a:pPr lvl="1"/>
            <a:r>
              <a:rPr lang="en-US" dirty="0" smtClean="0"/>
              <a:t>Helps to maximize “avalanche effect”</a:t>
            </a:r>
          </a:p>
          <a:p>
            <a:endParaRPr lang="en-US" dirty="0"/>
          </a:p>
          <a:p>
            <a:r>
              <a:rPr lang="en-US" dirty="0" smtClean="0"/>
              <a:t>Mixing Permutation should ensure that output bits of any given S-box are used as input to multiple S-boxes in the next round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24057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many rounds?</a:t>
            </a:r>
          </a:p>
          <a:p>
            <a:endParaRPr lang="en-US" dirty="0" smtClean="0"/>
          </a:p>
          <a:p>
            <a:r>
              <a:rPr lang="en-US" b="1" dirty="0" smtClean="0"/>
              <a:t>Informal Argument: </a:t>
            </a:r>
            <a:r>
              <a:rPr lang="en-US" dirty="0" smtClean="0"/>
              <a:t>If we ensure </a:t>
            </a:r>
            <a:r>
              <a:rPr lang="en-US" dirty="0"/>
              <a:t>that S(x) differs from </a:t>
            </a:r>
            <a:r>
              <a:rPr lang="en-US" dirty="0" smtClean="0"/>
              <a:t>x on </a:t>
            </a:r>
            <a:r>
              <a:rPr lang="en-US" dirty="0"/>
              <a:t>at least 2-bits (for </a:t>
            </a:r>
            <a:r>
              <a:rPr lang="en-US" dirty="0" smtClean="0"/>
              <a:t>all bytes x) then every input bit affects</a:t>
            </a:r>
          </a:p>
          <a:p>
            <a:pPr lvl="1"/>
            <a:r>
              <a:rPr lang="en-US" dirty="0" smtClean="0"/>
              <a:t>2 bits of round 1 output</a:t>
            </a:r>
          </a:p>
          <a:p>
            <a:pPr lvl="1"/>
            <a:r>
              <a:rPr lang="en-US" dirty="0" smtClean="0"/>
              <a:t>4 bits of round 2 output</a:t>
            </a:r>
          </a:p>
          <a:p>
            <a:pPr lvl="1"/>
            <a:r>
              <a:rPr lang="en-US" dirty="0" smtClean="0"/>
              <a:t>8 bits of round 3 output</a:t>
            </a:r>
          </a:p>
          <a:p>
            <a:pPr lvl="1"/>
            <a:r>
              <a:rPr lang="en-US" dirty="0" smtClean="0"/>
              <a:t>….</a:t>
            </a:r>
          </a:p>
          <a:p>
            <a:pPr lvl="1"/>
            <a:r>
              <a:rPr lang="en-US" dirty="0" smtClean="0"/>
              <a:t>128 bits of round 4 output</a:t>
            </a:r>
            <a:endParaRPr lang="en-US" dirty="0"/>
          </a:p>
          <a:p>
            <a:endParaRPr lang="en-US" dirty="0"/>
          </a:p>
          <a:p>
            <a:r>
              <a:rPr lang="en-US" dirty="0" smtClean="0"/>
              <a:t>Need at least 7 rounds (minimum) to ensure that every input bit affects every output bit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Tree>
    <p:extLst>
      <p:ext uri="{BB962C8B-B14F-4D97-AF65-F5344CB8AC3E}">
        <p14:creationId xmlns:p14="http://schemas.microsoft.com/office/powerpoint/2010/main" val="2037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Trivial Case: One full round with no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r>
                  <a:rPr lang="en-US" dirty="0" smtClean="0"/>
                  <a:t>P permute </a:t>
                </a:r>
                <a:r>
                  <a:rPr lang="en-US" dirty="0"/>
                  <a:t>the bits </a:t>
                </a:r>
                <a:r>
                  <a:rPr lang="en-US" dirty="0" smtClean="0"/>
                  <a:t>of y to </a:t>
                </a:r>
                <a:r>
                  <a:rPr lang="en-US" dirty="0"/>
                  <a:t>obtain the round </a:t>
                </a:r>
                <a:r>
                  <a:rPr lang="en-US" dirty="0" smtClean="0"/>
                  <a:t>output</a:t>
                </a:r>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a:t>
                </a:r>
              </a:p>
              <a:p>
                <a:pPr lvl="1"/>
                <a:r>
                  <a:rPr lang="en-US" dirty="0" smtClean="0"/>
                  <a:t>P</a:t>
                </a:r>
                <a:r>
                  <a:rPr lang="en-US" baseline="30000" dirty="0" smtClean="0"/>
                  <a:t>-1</a:t>
                </a:r>
                <a:r>
                  <a:rPr lang="en-US" dirty="0" smtClean="0"/>
                  <a:t>(</a:t>
                </a:r>
                <a:r>
                  <a:rPr lang="en-US" dirty="0" err="1" smtClean="0"/>
                  <a:t>F</a:t>
                </a:r>
                <a:r>
                  <a:rPr lang="en-US" baseline="-25000" dirty="0" err="1" smtClean="0"/>
                  <a:t>k</a:t>
                </a:r>
                <a:r>
                  <a:rPr lang="en-US" dirty="0" smtClean="0"/>
                  <a:t>(x))  =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aseline="-25000" dirty="0">
                            <a:ea typeface="Cambria Math"/>
                          </a:rPr>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0" i="0" baseline="-25000" dirty="0" smtClean="0">
                            <a:ea typeface="Cambria Math"/>
                          </a:rPr>
                          <m:t>2</m:t>
                        </m:r>
                      </m:e>
                    </m:d>
                    <m:r>
                      <a:rPr lang="en-US" i="1">
                        <a:latin typeface="Cambria Math"/>
                        <a:ea typeface="Cambria Math"/>
                      </a:rPr>
                      <m:t>∥…∥</m:t>
                    </m:r>
                    <m:r>
                      <m:rPr>
                        <m:nor/>
                      </m:rPr>
                      <a:rPr lang="en-US" dirty="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8</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a:rPr lang="en-US" b="0" i="1" baseline="-25000" dirty="0" smtClean="0">
                            <a:latin typeface="Cambria Math"/>
                            <a:ea typeface="Cambria Math"/>
                          </a:rPr>
                          <m:t>8</m:t>
                        </m:r>
                      </m:e>
                    </m:d>
                  </m:oMath>
                </a14:m>
                <a:endParaRPr lang="en-US" dirty="0" smtClean="0"/>
              </a:p>
              <a:p>
                <a:pPr lvl="1"/>
                <a14:m>
                  <m:oMath xmlns:m="http://schemas.openxmlformats.org/officeDocument/2006/math">
                    <m:r>
                      <m:rPr>
                        <m:nor/>
                      </m:rPr>
                      <a:rPr lang="en-US" dirty="0"/>
                      <m:t>x</m:t>
                    </m:r>
                    <m:r>
                      <m:rPr>
                        <m:nor/>
                      </m:rPr>
                      <a:rPr lang="en-US" b="0" i="0" baseline="-25000" dirty="0" smtClean="0"/>
                      <m:t>i</m:t>
                    </m:r>
                    <m:r>
                      <m:rPr>
                        <m:nor/>
                      </m:rPr>
                      <a:rPr lang="en-US" dirty="0">
                        <a:ea typeface="Cambria Math"/>
                      </a:rPr>
                      <m:t> </m:t>
                    </m:r>
                    <m:r>
                      <a:rPr lang="en-US" i="1">
                        <a:latin typeface="Cambria Math"/>
                        <a:ea typeface="Cambria Math"/>
                      </a:rPr>
                      <m:t>⨂</m:t>
                    </m:r>
                    <m:r>
                      <a:rPr lang="en-US" i="1">
                        <a:latin typeface="Cambria Math"/>
                        <a:ea typeface="Cambria Math"/>
                      </a:rPr>
                      <m:t>𝑘</m:t>
                    </m:r>
                    <m:r>
                      <m:rPr>
                        <m:nor/>
                      </m:rPr>
                      <a:rPr lang="en-US" b="0" i="0" baseline="-25000" dirty="0" smtClean="0">
                        <a:ea typeface="Cambria Math"/>
                      </a:rPr>
                      <m:t>i</m:t>
                    </m:r>
                    <m:r>
                      <a:rPr lang="en-US" i="1" baseline="-25000" dirty="0">
                        <a:latin typeface="Cambria Math" panose="02040503050406030204" pitchFamily="18" charset="0"/>
                        <a:ea typeface="Cambria Math"/>
                      </a:rPr>
                      <m:t> </m:t>
                    </m:r>
                  </m:oMath>
                </a14:m>
                <a:r>
                  <a:rPr lang="en-US" dirty="0" smtClean="0"/>
                  <a:t>=S</a:t>
                </a:r>
                <a:r>
                  <a:rPr lang="en-US" baseline="-25000" dirty="0" smtClean="0"/>
                  <a:t>i</a:t>
                </a:r>
                <a:r>
                  <a:rPr lang="en-US" baseline="30000" dirty="0" smtClean="0"/>
                  <a:t>-1</a:t>
                </a:r>
                <a14:m>
                  <m:oMath xmlns:m="http://schemas.openxmlformats.org/officeDocument/2006/math">
                    <m:d>
                      <m:dPr>
                        <m:ctrlPr>
                          <a:rPr lang="en-US" i="1">
                            <a:latin typeface="Cambria Math" panose="02040503050406030204" pitchFamily="18" charset="0"/>
                            <a:ea typeface="Cambria Math"/>
                          </a:rPr>
                        </m:ctrlPr>
                      </m:dPr>
                      <m:e>
                        <m:r>
                          <m:rPr>
                            <m:nor/>
                          </m:rPr>
                          <a:rPr lang="en-US" dirty="0"/>
                          <m:t>S</m:t>
                        </m:r>
                        <m:r>
                          <m:rPr>
                            <m:nor/>
                          </m:rPr>
                          <a:rPr lang="en-US" b="0" i="0" baseline="-25000" dirty="0" smtClean="0"/>
                          <m:t>i</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i</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0" i="0" baseline="-25000" dirty="0" smtClean="0">
                                <a:ea typeface="Cambria Math"/>
                              </a:rPr>
                              <m:t>i</m:t>
                            </m:r>
                          </m:e>
                        </m:d>
                      </m:e>
                    </m:d>
                  </m:oMath>
                </a14:m>
                <a:endParaRPr lang="en-US" baseline="30000" dirty="0" smtClean="0"/>
              </a:p>
              <a:p>
                <a:pPr lvl="1"/>
                <a:r>
                  <a:rPr lang="en-US" dirty="0" smtClean="0"/>
                  <a:t>Attacker knows x</a:t>
                </a:r>
                <a:r>
                  <a:rPr lang="en-US" baseline="-25000" dirty="0" smtClean="0"/>
                  <a:t>i </a:t>
                </a:r>
                <a:r>
                  <a:rPr lang="en-US" dirty="0" smtClean="0"/>
                  <a:t>and can thus obtain </a:t>
                </a:r>
                <a:r>
                  <a:rPr lang="en-US" dirty="0" err="1" smtClean="0"/>
                  <a:t>k</a:t>
                </a:r>
                <a:r>
                  <a:rPr lang="en-US" baseline="-25000" dirty="0" err="1" smtClean="0"/>
                  <a:t>i</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Tree>
    <p:extLst>
      <p:ext uri="{BB962C8B-B14F-4D97-AF65-F5344CB8AC3E}">
        <p14:creationId xmlns:p14="http://schemas.microsoft.com/office/powerpoint/2010/main" val="29376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a:ea typeface="Cambria Math"/>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z</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once k</a:t>
                </a:r>
                <a:r>
                  <a:rPr lang="en-US" baseline="-25000" dirty="0" smtClean="0"/>
                  <a:t>2</a:t>
                </a:r>
                <a:r>
                  <a:rPr lang="en-US" dirty="0" smtClean="0"/>
                  <a:t> is known</a:t>
                </a:r>
              </a:p>
              <a:p>
                <a:pPr lvl="1"/>
                <a:r>
                  <a:rPr lang="en-US" dirty="0" smtClean="0"/>
                  <a:t>Immediately yields attack in 2</a:t>
                </a:r>
                <a:r>
                  <a:rPr lang="en-US" baseline="30000" dirty="0" smtClean="0"/>
                  <a:t>64</a:t>
                </a:r>
                <a:r>
                  <a:rPr lang="en-US" dirty="0" smtClean="0"/>
                  <a:t> time (k</a:t>
                </a:r>
                <a:r>
                  <a:rPr lang="en-US" baseline="-25000" dirty="0" smtClean="0"/>
                  <a:t>1</a:t>
                </a:r>
                <a:r>
                  <a:rPr lang="en-US" dirty="0" smtClean="0"/>
                  <a:t>,k</a:t>
                </a:r>
                <a:r>
                  <a:rPr lang="en-US" baseline="-25000" dirty="0" smtClean="0"/>
                  <a:t>2</a:t>
                </a:r>
                <a:r>
                  <a:rPr lang="en-US" dirty="0" smtClean="0"/>
                  <a:t> are each 64 bit keys) which narrows down key-space to </a:t>
                </a:r>
                <a:r>
                  <a:rPr lang="en-US" dirty="0"/>
                  <a:t>2</a:t>
                </a:r>
                <a:r>
                  <a:rPr lang="en-US" baseline="30000" dirty="0"/>
                  <a:t>64</a:t>
                </a:r>
                <a:r>
                  <a:rPr lang="en-US" dirty="0" smtClean="0"/>
                  <a:t> but we can do much better!</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Tree>
    <p:extLst>
      <p:ext uri="{BB962C8B-B14F-4D97-AF65-F5344CB8AC3E}">
        <p14:creationId xmlns:p14="http://schemas.microsoft.com/office/powerpoint/2010/main" val="353882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a:t>
                </a:r>
                <a14:m>
                  <m:oMath xmlns:m="http://schemas.openxmlformats.org/officeDocument/2006/math">
                    <m:r>
                      <m:rPr>
                        <m:sty m:val="p"/>
                      </m:rPr>
                      <a:rPr lang="en-US" b="0" i="0" smtClean="0">
                        <a:latin typeface="Cambria Math"/>
                        <a:ea typeface="Cambria Math"/>
                      </a:rPr>
                      <m:t>z</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once k</a:t>
                </a:r>
                <a:r>
                  <a:rPr lang="en-US" baseline="-25000" dirty="0" smtClean="0"/>
                  <a:t>2</a:t>
                </a:r>
                <a:r>
                  <a:rPr lang="en-US" dirty="0" smtClean="0"/>
                  <a:t> is known</a:t>
                </a:r>
              </a:p>
              <a:p>
                <a:pPr lvl="1"/>
                <a:r>
                  <a:rPr lang="en-US" dirty="0" smtClean="0"/>
                  <a:t>Guessing 8 specific bits of k</a:t>
                </a:r>
                <a:r>
                  <a:rPr lang="en-US" baseline="-25000" dirty="0" smtClean="0"/>
                  <a:t>2 </a:t>
                </a:r>
                <a:r>
                  <a:rPr lang="en-US" dirty="0" smtClean="0"/>
                  <a:t>(which bits depends on P) we can obtain one value </a:t>
                </a:r>
                <a14:m>
                  <m:oMath xmlns:m="http://schemas.openxmlformats.org/officeDocument/2006/math">
                    <m:r>
                      <m:rPr>
                        <m:nor/>
                      </m:rPr>
                      <a:rPr lang="en-US" dirty="0"/>
                      <m:t>y</m:t>
                    </m:r>
                    <m:r>
                      <m:rPr>
                        <m:nor/>
                      </m:rPr>
                      <a:rPr lang="en-US" baseline="-25000" dirty="0"/>
                      <m:t>i</m:t>
                    </m:r>
                    <m:r>
                      <a:rPr lang="en-US" b="0" i="0" dirty="0" smtClean="0">
                        <a:latin typeface="Cambria Math"/>
                      </a:rPr>
                      <m:t>=</m:t>
                    </m:r>
                    <m:r>
                      <m:rPr>
                        <m:nor/>
                      </m:rPr>
                      <a:rPr lang="en-US" dirty="0"/>
                      <m:t>S</m:t>
                    </m:r>
                    <m:r>
                      <m:rPr>
                        <m:nor/>
                      </m:rPr>
                      <a:rPr lang="en-US" b="0" i="0" baseline="-25000" dirty="0" smtClean="0"/>
                      <m:t>i</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i</m:t>
                        </m:r>
                        <m:r>
                          <m:rPr>
                            <m:nor/>
                          </m:rPr>
                          <a:rPr lang="en-US" dirty="0">
                            <a:ea typeface="Cambria Math"/>
                          </a:rPr>
                          <m:t> </m:t>
                        </m:r>
                        <m:r>
                          <a:rPr lang="en-US" i="1">
                            <a:latin typeface="Cambria Math"/>
                            <a:ea typeface="Cambria Math"/>
                          </a:rPr>
                          <m:t>⨂</m:t>
                        </m:r>
                        <m:r>
                          <a:rPr lang="en-US" i="1">
                            <a:latin typeface="Cambria Math"/>
                            <a:ea typeface="Cambria Math"/>
                          </a:rPr>
                          <m:t>𝑘</m:t>
                        </m:r>
                        <m:r>
                          <m:rPr>
                            <m:nor/>
                          </m:rPr>
                          <a:rPr lang="en-US" b="0" i="0" baseline="-25000" dirty="0" smtClean="0">
                            <a:ea typeface="Cambria Math"/>
                          </a:rPr>
                          <m:t>i</m:t>
                        </m:r>
                      </m:e>
                    </m:d>
                  </m:oMath>
                </a14:m>
                <a:endParaRPr lang="en-US" baseline="-25000" dirty="0" smtClean="0"/>
              </a:p>
              <a:p>
                <a:pPr lvl="1"/>
                <a:r>
                  <a:rPr lang="en-US" dirty="0"/>
                  <a:t>Attacker knows x</a:t>
                </a:r>
                <a:r>
                  <a:rPr lang="en-US" baseline="-25000" dirty="0"/>
                  <a:t>i </a:t>
                </a:r>
                <a:r>
                  <a:rPr lang="en-US" dirty="0"/>
                  <a:t>and can thus </a:t>
                </a:r>
                <a:r>
                  <a:rPr lang="en-US" dirty="0" smtClean="0"/>
                  <a:t>obtain </a:t>
                </a:r>
                <a:r>
                  <a:rPr lang="en-US" dirty="0" err="1"/>
                  <a:t>k</a:t>
                </a:r>
                <a:r>
                  <a:rPr lang="en-US" baseline="-25000" dirty="0" err="1"/>
                  <a:t>i</a:t>
                </a:r>
                <a:r>
                  <a:rPr lang="en-US" dirty="0" smtClean="0"/>
                  <a:t> by inverting S</a:t>
                </a:r>
                <a:r>
                  <a:rPr lang="en-US" baseline="-25000" dirty="0" smtClean="0"/>
                  <a:t>i </a:t>
                </a:r>
                <a:r>
                  <a:rPr lang="en-US" dirty="0"/>
                  <a:t>and using </a:t>
                </a:r>
                <a:r>
                  <a:rPr lang="en-US" dirty="0" smtClean="0"/>
                  <a:t>XOR</a:t>
                </a:r>
              </a:p>
              <a:p>
                <a:pPr lvl="1"/>
                <a:r>
                  <a:rPr lang="en-US" dirty="0" smtClean="0"/>
                  <a:t>Narrows </a:t>
                </a:r>
                <a:r>
                  <a:rPr lang="en-US" dirty="0"/>
                  <a:t>down key-space </a:t>
                </a:r>
                <a:r>
                  <a:rPr lang="en-US" dirty="0" smtClean="0"/>
                  <a:t>to 2</a:t>
                </a:r>
                <a:r>
                  <a:rPr lang="en-US" baseline="30000" dirty="0" smtClean="0"/>
                  <a:t>64</a:t>
                </a:r>
                <a:r>
                  <a:rPr lang="en-US" dirty="0"/>
                  <a:t> , but </a:t>
                </a:r>
                <a:r>
                  <a:rPr lang="en-US" dirty="0" smtClean="0"/>
                  <a:t>in time 8x2</a:t>
                </a:r>
                <a:r>
                  <a:rPr lang="en-US" baseline="30000" dirty="0" smtClean="0"/>
                  <a:t>8</a:t>
                </a:r>
              </a:p>
              <a:p>
                <a:pPr lvl="1"/>
                <a:endParaRPr lang="en-US" baseline="-25000" dirty="0"/>
              </a:p>
              <a:p>
                <a:pPr lvl="1"/>
                <a:endParaRPr lang="en-US" baseline="-25000" dirty="0" smtClean="0"/>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32830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z</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several input/output pairs (</a:t>
                </a:r>
                <a:r>
                  <a:rPr lang="en-US" dirty="0" err="1" smtClean="0"/>
                  <a:t>x</a:t>
                </a:r>
                <a:r>
                  <a:rPr lang="en-US" baseline="-25000" dirty="0" err="1" smtClean="0"/>
                  <a:t>j</a:t>
                </a:r>
                <a:r>
                  <a:rPr lang="en-US" dirty="0" err="1" smtClean="0"/>
                  <a:t>,F</a:t>
                </a:r>
                <a:r>
                  <a:rPr lang="en-US" baseline="-25000" dirty="0" err="1" smtClean="0"/>
                  <a:t>k</a:t>
                </a:r>
                <a:r>
                  <a:rPr lang="en-US" dirty="0" smtClean="0"/>
                  <a:t>(</a:t>
                </a:r>
                <a:r>
                  <a:rPr lang="en-US" dirty="0" err="1" smtClean="0"/>
                  <a:t>x</a:t>
                </a:r>
                <a:r>
                  <a:rPr lang="en-US" baseline="-25000" dirty="0" err="1" smtClean="0"/>
                  <a:t>j</a:t>
                </a:r>
                <a:r>
                  <a:rPr lang="en-US" dirty="0" smtClean="0"/>
                  <a:t>))</a:t>
                </a:r>
              </a:p>
              <a:p>
                <a:pPr lvl="1"/>
                <a:r>
                  <a:rPr lang="en-US" dirty="0" smtClean="0"/>
                  <a:t>Can quickly recover k</a:t>
                </a:r>
                <a:r>
                  <a:rPr lang="en-US" baseline="-25000" dirty="0" smtClean="0"/>
                  <a:t>1</a:t>
                </a:r>
                <a:r>
                  <a:rPr lang="en-US" dirty="0" smtClean="0"/>
                  <a:t> and k</a:t>
                </a:r>
                <a:r>
                  <a:rPr lang="en-US" baseline="-25000" dirty="0" smtClean="0"/>
                  <a:t>2</a:t>
                </a:r>
              </a:p>
              <a:p>
                <a:pPr lvl="1"/>
                <a:endParaRPr lang="en-US" baseline="-25000" dirty="0"/>
              </a:p>
              <a:p>
                <a:pPr lvl="1"/>
                <a:endParaRPr lang="en-US" baseline="-25000" dirty="0" smtClean="0"/>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2512982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p:sp>
        <p:nvSpPr>
          <p:cNvPr id="3" name="Content Placeholder 2"/>
          <p:cNvSpPr>
            <a:spLocks noGrp="1"/>
          </p:cNvSpPr>
          <p:nvPr>
            <p:ph idx="1"/>
          </p:nvPr>
        </p:nvSpPr>
        <p:spPr/>
        <p:txBody>
          <a:bodyPr>
            <a:normAutofit/>
          </a:bodyPr>
          <a:lstStyle/>
          <a:p>
            <a:r>
              <a:rPr lang="en-US" dirty="0" smtClean="0"/>
              <a:t>Harder Case: Two round SPN</a:t>
            </a:r>
          </a:p>
          <a:p>
            <a:endParaRPr lang="en-US" dirty="0" smtClean="0"/>
          </a:p>
          <a:p>
            <a:r>
              <a:rPr lang="en-US" dirty="0" smtClean="0"/>
              <a:t>Exercise </a:t>
            </a:r>
            <a:r>
              <a:rPr lang="en-US" dirty="0" smtClean="0">
                <a:sym typeface="Wingdings" pitchFamily="2" charset="2"/>
              </a:rPr>
              <a:t></a:t>
            </a:r>
            <a:endParaRPr lang="en-US" dirty="0"/>
          </a:p>
          <a:p>
            <a:pPr marL="457200" lvl="1" indent="0">
              <a:buNone/>
            </a:pPr>
            <a:endParaRPr lang="en-US" baseline="-25000" dirty="0"/>
          </a:p>
          <a:p>
            <a:pPr marL="457200" lvl="1" indent="0">
              <a:buNone/>
            </a:pPr>
            <a:endParaRPr lang="en-US" baseline="-25000" dirty="0" smtClean="0"/>
          </a:p>
          <a:p>
            <a:pPr marL="457200" lvl="1" indent="0">
              <a:buNone/>
            </a:pPr>
            <a:endParaRPr lang="en-US" baseline="-25000" dirty="0"/>
          </a:p>
          <a:p>
            <a:pPr marL="457200" lvl="1" indent="0">
              <a:buNone/>
            </a:pPr>
            <a:endParaRPr lang="en-US" baseline="-25000" dirty="0"/>
          </a:p>
          <a:p>
            <a:pPr lvl="1"/>
            <a:endParaRPr lang="en-US" baseline="-25000" dirty="0" smtClean="0"/>
          </a:p>
          <a:p>
            <a:pPr lvl="1"/>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spTree>
    <p:extLst>
      <p:ext uri="{BB962C8B-B14F-4D97-AF65-F5344CB8AC3E}">
        <p14:creationId xmlns:p14="http://schemas.microsoft.com/office/powerpoint/2010/main" val="12829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41961" y="365125"/>
                <a:ext cx="11217040" cy="1325563"/>
              </a:xfrm>
            </p:spPr>
            <p:txBody>
              <a:bodyPr>
                <a:normAutofit/>
              </a:bodyPr>
              <a:lstStyle/>
              <a:p>
                <a:r>
                  <a:rPr lang="en-US" dirty="0" smtClean="0"/>
                  <a:t>Commitment Hiding  (</a:t>
                </a: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a:rPr>
                          <m:t>Hiding</m:t>
                        </m:r>
                      </m:e>
                      <m:sub>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a:rPr>
                          <m:t>𝐶𝑜𝑚</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1961" y="365125"/>
                <a:ext cx="11217040" cy="1325563"/>
              </a:xfrm>
              <a:blipFill rotWithShape="1">
                <a:blip r:embed="rId4"/>
                <a:stretch>
                  <a:fillRect l="-22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sp>
        <p:nvSpPr>
          <p:cNvPr id="11" name="TextBox 10"/>
          <p:cNvSpPr txBox="1"/>
          <p:nvPr/>
        </p:nvSpPr>
        <p:spPr>
          <a:xfrm>
            <a:off x="8524563" y="4467175"/>
            <a:ext cx="1579278" cy="954107"/>
          </a:xfrm>
          <a:prstGeom prst="rect">
            <a:avLst/>
          </a:prstGeom>
          <a:noFill/>
        </p:spPr>
        <p:txBody>
          <a:bodyPr wrap="none" rtlCol="0">
            <a:spAutoFit/>
          </a:bodyPr>
          <a:lstStyle/>
          <a:p>
            <a:r>
              <a:rPr lang="en-US" sz="2800" b="1" dirty="0" smtClean="0"/>
              <a:t>r = Gen(.)</a:t>
            </a:r>
          </a:p>
          <a:p>
            <a:r>
              <a:rPr lang="en-US" sz="2800" b="1" dirty="0" smtClean="0"/>
              <a:t>Bit b</a:t>
            </a:r>
          </a:p>
        </p:txBody>
      </p:sp>
      <p:cxnSp>
        <p:nvCxnSpPr>
          <p:cNvPr id="35" name="Straight Arrow Connector 34"/>
          <p:cNvCxnSpPr/>
          <p:nvPr/>
        </p:nvCxnSpPr>
        <p:spPr>
          <a:xfrm>
            <a:off x="2307147" y="179116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270760" y="138334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cxnSp>
        <p:nvCxnSpPr>
          <p:cNvPr id="38" name="Straight Arrow Connector 37"/>
          <p:cNvCxnSpPr/>
          <p:nvPr/>
        </p:nvCxnSpPr>
        <p:spPr>
          <a:xfrm flipH="1" flipV="1">
            <a:off x="2230947" y="220362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345615" y="1798787"/>
            <a:ext cx="1906419" cy="461665"/>
          </a:xfrm>
          <a:prstGeom prst="rect">
            <a:avLst/>
          </a:prstGeom>
        </p:spPr>
        <p:txBody>
          <a:bodyPr wrap="none">
            <a:spAutoFit/>
          </a:bodyPr>
          <a:lstStyle/>
          <a:p>
            <a:r>
              <a:rPr lang="en-US" sz="2400" b="1" dirty="0"/>
              <a:t>commit(</a:t>
            </a:r>
            <a:r>
              <a:rPr lang="en-US" sz="2400" b="1" dirty="0" err="1"/>
              <a:t>m</a:t>
            </a:r>
            <a:r>
              <a:rPr lang="en-US" sz="2400" b="1" baseline="-25000" dirty="0" err="1"/>
              <a:t>b</a:t>
            </a:r>
            <a:r>
              <a:rPr lang="en-US" sz="2400" b="1" dirty="0" err="1" smtClean="0"/>
              <a:t>;r</a:t>
            </a:r>
            <a:r>
              <a:rPr lang="en-US" sz="2400" b="1" dirty="0" smtClean="0"/>
              <a:t>)</a:t>
            </a:r>
            <a:endParaRPr lang="en-US" sz="2400" b="1" dirty="0"/>
          </a:p>
        </p:txBody>
      </p:sp>
      <p:cxnSp>
        <p:nvCxnSpPr>
          <p:cNvPr id="40" name="Straight Arrow Connector 39"/>
          <p:cNvCxnSpPr/>
          <p:nvPr/>
        </p:nvCxnSpPr>
        <p:spPr>
          <a:xfrm>
            <a:off x="2307147" y="2621753"/>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461747" y="2197755"/>
            <a:ext cx="423514" cy="461665"/>
          </a:xfrm>
          <a:prstGeom prst="rect">
            <a:avLst/>
          </a:prstGeom>
        </p:spPr>
        <p:txBody>
          <a:bodyPr wrap="none">
            <a:spAutoFit/>
          </a:bodyPr>
          <a:lstStyle/>
          <a:p>
            <a:r>
              <a:rPr lang="en-US" sz="2400" dirty="0"/>
              <a:t>b</a:t>
            </a:r>
            <a:r>
              <a:rPr lang="en-US" sz="2400" dirty="0" smtClean="0"/>
              <a:t>’</a:t>
            </a:r>
            <a:endParaRPr lang="en-US" sz="2400" baseline="-25000" dirty="0"/>
          </a:p>
        </p:txBody>
      </p:sp>
      <mc:AlternateContent xmlns:mc="http://schemas.openxmlformats.org/markup-compatibility/2006" xmlns:a14="http://schemas.microsoft.com/office/drawing/2010/main">
        <mc:Choice Requires="a14">
          <p:sp>
            <p:nvSpPr>
              <p:cNvPr id="7" name="Rectangle 6"/>
              <p:cNvSpPr/>
              <p:nvPr/>
            </p:nvSpPr>
            <p:spPr>
              <a:xfrm>
                <a:off x="-1013015" y="5176999"/>
                <a:ext cx="11795760" cy="15067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𝜇</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negligible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3200" dirty="0">
                          <a:latin typeface="Cambria Math"/>
                        </a:rPr>
                        <m:t>Pr</m:t>
                      </m:r>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dirty="0">
                                  <a:latin typeface="Cambria Math" panose="02040503050406030204" pitchFamily="18" charset="0"/>
                                </a:rPr>
                              </m:ctrlPr>
                            </m:sSubPr>
                            <m:e>
                              <m:r>
                                <m:rPr>
                                  <m:sty m:val="p"/>
                                </m:rPr>
                                <a:rPr lang="en-US" sz="3200" dirty="0">
                                  <a:latin typeface="Cambria Math"/>
                                </a:rPr>
                                <m:t>Hiding</m:t>
                              </m:r>
                            </m:e>
                            <m:sub>
                              <m:r>
                                <a:rPr lang="en-US" sz="3200" i="1" dirty="0">
                                  <a:latin typeface="Cambria Math" panose="02040503050406030204" pitchFamily="18" charset="0"/>
                                </a:rPr>
                                <m:t>𝐴</m:t>
                              </m:r>
                              <m:r>
                                <a:rPr lang="en-US" sz="3200" i="1" dirty="0">
                                  <a:latin typeface="Cambria Math" panose="02040503050406030204" pitchFamily="18" charset="0"/>
                                </a:rPr>
                                <m:t>,</m:t>
                              </m:r>
                              <m:r>
                                <a:rPr lang="en-US" sz="3200" i="1" dirty="0">
                                  <a:latin typeface="Cambria Math"/>
                                </a:rPr>
                                <m:t>𝐶𝑜𝑚</m:t>
                              </m:r>
                            </m:sub>
                          </m:sSub>
                          <m:d>
                            <m:dPr>
                              <m:ctrlPr>
                                <a:rPr lang="en-US" sz="3200" i="1" dirty="0">
                                  <a:latin typeface="Cambria Math" panose="02040503050406030204" pitchFamily="18" charset="0"/>
                                </a:rPr>
                              </m:ctrlPr>
                            </m:dPr>
                            <m:e>
                              <m:r>
                                <a:rPr lang="en-US" sz="3200" i="1" dirty="0">
                                  <a:latin typeface="Cambria Math" panose="02040503050406030204" pitchFamily="18" charset="0"/>
                                </a:rPr>
                                <m:t>𝑛</m:t>
                              </m:r>
                            </m:e>
                          </m:d>
                          <m:r>
                            <a:rPr lang="en-US" sz="3200" b="0" i="1" dirty="0" smtClean="0">
                              <a:latin typeface="Cambria Math"/>
                            </a:rPr>
                            <m:t>=1</m:t>
                          </m:r>
                        </m:e>
                      </m:d>
                      <m:r>
                        <a:rPr lang="en-US" sz="3200" i="1">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2</m:t>
                          </m:r>
                        </m:den>
                      </m:f>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013015" y="5176999"/>
                <a:ext cx="11795760" cy="150675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07519" y="3055121"/>
                <a:ext cx="5923801" cy="984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latin typeface="Cambria Math" panose="02040503050406030204" pitchFamily="18" charset="0"/>
                            </a:rPr>
                          </m:ctrlPr>
                        </m:sSubPr>
                        <m:e>
                          <m:r>
                            <m:rPr>
                              <m:sty m:val="p"/>
                            </m:rPr>
                            <a:rPr lang="en-US" sz="2600" dirty="0">
                              <a:latin typeface="Cambria Math"/>
                            </a:rPr>
                            <m:t>Hiding</m:t>
                          </m:r>
                        </m:e>
                        <m:sub>
                          <m:r>
                            <a:rPr lang="en-US" sz="2600" i="1" dirty="0">
                              <a:latin typeface="Cambria Math" panose="02040503050406030204" pitchFamily="18" charset="0"/>
                            </a:rPr>
                            <m:t>𝐴</m:t>
                          </m:r>
                          <m:r>
                            <a:rPr lang="en-US" sz="2600" i="1" dirty="0">
                              <a:latin typeface="Cambria Math" panose="02040503050406030204" pitchFamily="18" charset="0"/>
                            </a:rPr>
                            <m:t>,</m:t>
                          </m:r>
                          <m:r>
                            <a:rPr lang="en-US" sz="2600" i="1" dirty="0">
                              <a:latin typeface="Cambria Math"/>
                            </a:rPr>
                            <m:t>𝐶𝑜𝑚</m:t>
                          </m:r>
                        </m:sub>
                      </m:sSub>
                      <m:r>
                        <a:rPr lang="en-US" sz="2600" i="1" dirty="0">
                          <a:latin typeface="Cambria Math" panose="02040503050406030204" pitchFamily="18" charset="0"/>
                        </a:rPr>
                        <m:t>(</m:t>
                      </m:r>
                      <m:r>
                        <a:rPr lang="en-US" sz="2600" i="1" dirty="0">
                          <a:latin typeface="Cambria Math" panose="02040503050406030204" pitchFamily="18" charset="0"/>
                        </a:rPr>
                        <m:t>𝑛</m:t>
                      </m:r>
                      <m:r>
                        <a:rPr lang="en-US" sz="2600" i="1" dirty="0">
                          <a:latin typeface="Cambria Math" panose="02040503050406030204" pitchFamily="18" charset="0"/>
                        </a:rPr>
                        <m:t>)</m:t>
                      </m:r>
                      <m:r>
                        <m:rPr>
                          <m:nor/>
                        </m:rPr>
                        <a:rPr lang="en-US" sz="2600" b="0" i="0" dirty="0" smtClean="0">
                          <a:latin typeface="Cambria Math" panose="02040503050406030204" pitchFamily="18" charset="0"/>
                        </a:rPr>
                        <m:t>=</m:t>
                      </m:r>
                      <m:d>
                        <m:dPr>
                          <m:begChr m:val="{"/>
                          <m:endChr m:val=""/>
                          <m:ctrlPr>
                            <a:rPr lang="en-US" sz="2600" i="1" dirty="0" smtClean="0">
                              <a:latin typeface="Cambria Math" panose="02040503050406030204" pitchFamily="18" charset="0"/>
                            </a:rPr>
                          </m:ctrlPr>
                        </m:dPr>
                        <m:e>
                          <m:eqArr>
                            <m:eqArrPr>
                              <m:ctrlPr>
                                <a:rPr lang="en-US" sz="2600" i="1" dirty="0" smtClean="0">
                                  <a:latin typeface="Cambria Math" panose="02040503050406030204" pitchFamily="18" charset="0"/>
                                </a:rPr>
                              </m:ctrlPr>
                            </m:eqArrPr>
                            <m:e>
                              <m:r>
                                <a:rPr lang="en-US" sz="2600" b="0" i="1" dirty="0" smtClean="0">
                                  <a:latin typeface="Cambria Math" panose="02040503050406030204" pitchFamily="18" charset="0"/>
                                </a:rPr>
                                <m:t>1     </m:t>
                              </m:r>
                              <m:r>
                                <m:rPr>
                                  <m:sty m:val="p"/>
                                </m:rPr>
                                <a:rPr lang="en-US" sz="2600" b="0" i="0" dirty="0" smtClean="0">
                                  <a:latin typeface="Cambria Math" panose="02040503050406030204" pitchFamily="18" charset="0"/>
                                </a:rPr>
                                <m:t>if</m:t>
                              </m:r>
                              <m:r>
                                <a:rPr lang="en-US" sz="2600" b="0" i="1" dirty="0" smtClean="0">
                                  <a:latin typeface="Cambria Math" panose="02040503050406030204" pitchFamily="18" charset="0"/>
                                </a:rPr>
                                <m:t> </m:t>
                              </m:r>
                              <m:r>
                                <a:rPr lang="en-US" sz="2600" b="0" i="1" dirty="0" smtClean="0">
                                  <a:latin typeface="Cambria Math" panose="02040503050406030204" pitchFamily="18" charset="0"/>
                                </a:rPr>
                                <m:t>𝑏</m:t>
                              </m:r>
                              <m:r>
                                <a:rPr lang="en-US" sz="2600" b="0" i="1" dirty="0" smtClean="0">
                                  <a:latin typeface="Cambria Math" panose="02040503050406030204" pitchFamily="18" charset="0"/>
                                </a:rPr>
                                <m:t>=</m:t>
                              </m:r>
                              <m:sSup>
                                <m:sSupPr>
                                  <m:ctrlPr>
                                    <a:rPr lang="en-US" sz="2600" b="0" i="1" dirty="0" smtClean="0">
                                      <a:latin typeface="Cambria Math" panose="02040503050406030204" pitchFamily="18" charset="0"/>
                                    </a:rPr>
                                  </m:ctrlPr>
                                </m:sSupPr>
                                <m:e>
                                  <m:r>
                                    <a:rPr lang="en-US" sz="2600" b="0" i="1" dirty="0" smtClean="0">
                                      <a:latin typeface="Cambria Math" panose="02040503050406030204" pitchFamily="18" charset="0"/>
                                    </a:rPr>
                                    <m:t>𝑏</m:t>
                                  </m:r>
                                </m:e>
                                <m:sup>
                                  <m:r>
                                    <a:rPr lang="en-US" sz="2600" b="0" i="1" dirty="0" smtClean="0">
                                      <a:latin typeface="Cambria Math" panose="02040503050406030204" pitchFamily="18" charset="0"/>
                                    </a:rPr>
                                    <m:t>′</m:t>
                                  </m:r>
                                </m:sup>
                              </m:sSup>
                              <m:r>
                                <a:rPr lang="en-US" sz="2600" b="0" i="1" dirty="0" smtClean="0">
                                  <a:latin typeface="Cambria Math" panose="02040503050406030204" pitchFamily="18" charset="0"/>
                                </a:rPr>
                                <m:t>          </m:t>
                              </m:r>
                              <m:r>
                                <a:rPr lang="en-US" sz="2600" b="0" i="1" smtClean="0">
                                  <a:latin typeface="Cambria Math" panose="02040503050406030204" pitchFamily="18" charset="0"/>
                                </a:rPr>
                                <m:t>       </m:t>
                              </m:r>
                            </m:e>
                            <m:e>
                              <m:r>
                                <a:rPr lang="en-US" sz="2600" b="0" i="1" dirty="0" smtClean="0">
                                  <a:latin typeface="Cambria Math" panose="02040503050406030204" pitchFamily="18" charset="0"/>
                                </a:rPr>
                                <m:t>0     </m:t>
                              </m:r>
                              <m:r>
                                <a:rPr lang="en-US" sz="2600" b="0" i="1" dirty="0" smtClean="0">
                                  <a:latin typeface="Cambria Math" panose="02040503050406030204" pitchFamily="18" charset="0"/>
                                </a:rPr>
                                <m:t>𝑜𝑡h𝑒𝑟𝑤𝑖𝑠𝑒</m:t>
                              </m:r>
                              <m:r>
                                <a:rPr lang="en-US" sz="2600" b="0" i="1" dirty="0" smtClean="0">
                                  <a:latin typeface="Cambria Math" panose="02040503050406030204" pitchFamily="18" charset="0"/>
                                </a:rPr>
                                <m:t>             </m:t>
                              </m:r>
                            </m:e>
                          </m:eqArr>
                        </m:e>
                      </m:d>
                    </m:oMath>
                  </m:oMathPara>
                </a14:m>
                <a:endParaRPr lang="en-US" sz="2600" dirty="0"/>
              </a:p>
            </p:txBody>
          </p:sp>
        </mc:Choice>
        <mc:Fallback xmlns="">
          <p:sp>
            <p:nvSpPr>
              <p:cNvPr id="15" name="Rectangle 14"/>
              <p:cNvSpPr>
                <a:spLocks noRot="1" noChangeAspect="1" noMove="1" noResize="1" noEditPoints="1" noAdjustHandles="1" noChangeArrowheads="1" noChangeShapeType="1" noTextEdit="1"/>
              </p:cNvSpPr>
              <p:nvPr/>
            </p:nvSpPr>
            <p:spPr>
              <a:xfrm>
                <a:off x="2107519" y="3055121"/>
                <a:ext cx="5923801" cy="98482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36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7"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Networks</a:t>
            </a:r>
            <a:endParaRPr lang="en-US" dirty="0"/>
          </a:p>
        </p:txBody>
      </p:sp>
      <p:sp>
        <p:nvSpPr>
          <p:cNvPr id="3" name="Content Placeholder 2"/>
          <p:cNvSpPr>
            <a:spLocks noGrp="1"/>
          </p:cNvSpPr>
          <p:nvPr>
            <p:ph idx="1"/>
          </p:nvPr>
        </p:nvSpPr>
        <p:spPr/>
        <p:txBody>
          <a:bodyPr/>
          <a:lstStyle/>
          <a:p>
            <a:r>
              <a:rPr lang="en-US" dirty="0" smtClean="0"/>
              <a:t>Alternative to Substitution Permutation Networks</a:t>
            </a:r>
          </a:p>
          <a:p>
            <a:endParaRPr lang="en-US" dirty="0"/>
          </a:p>
          <a:p>
            <a:r>
              <a:rPr lang="en-US" b="1" dirty="0" smtClean="0"/>
              <a:t>Advantage</a:t>
            </a:r>
            <a:r>
              <a:rPr lang="en-US" dirty="0" smtClean="0"/>
              <a:t>: underlying functions need not be invertible, but the result is still a permutation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5718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8274" y="1825625"/>
                <a:ext cx="5855525" cy="4351338"/>
              </a:xfrm>
            </p:spPr>
            <p:txBody>
              <a:bodyPr>
                <a:normAutofit/>
              </a:bodyPr>
              <a:lstStyle/>
              <a:p>
                <a:r>
                  <a:rPr lang="en-US" dirty="0" smtClean="0"/>
                  <a:t>R</a:t>
                </a:r>
                <a:r>
                  <a:rPr lang="en-US" baseline="-25000" dirty="0" smtClean="0"/>
                  <a:t>i-1</a:t>
                </a:r>
                <a:r>
                  <a:rPr lang="en-US" dirty="0" smtClean="0"/>
                  <a:t> = L</a:t>
                </a:r>
                <a:r>
                  <a:rPr lang="en-US" baseline="-25000" dirty="0" smtClean="0"/>
                  <a:t>i</a:t>
                </a:r>
              </a:p>
              <a:p>
                <a:r>
                  <a:rPr lang="en-US" dirty="0" smtClean="0"/>
                  <a:t>L</a:t>
                </a:r>
                <a:r>
                  <a:rPr lang="en-US" baseline="-25000" dirty="0" smtClean="0"/>
                  <a:t>i-1</a:t>
                </a:r>
                <a:r>
                  <a:rPr lang="en-US" dirty="0" smtClean="0"/>
                  <a:t>:=</a:t>
                </a:r>
                <a14:m>
                  <m:oMath xmlns:m="http://schemas.openxmlformats.org/officeDocument/2006/math">
                    <m:r>
                      <m:rPr>
                        <m:nor/>
                      </m:rPr>
                      <a:rPr lang="en-US" dirty="0"/>
                      <m:t>R</m:t>
                    </m:r>
                    <m:r>
                      <m:rPr>
                        <m:nor/>
                      </m:rPr>
                      <a:rPr lang="en-US" baseline="-25000" dirty="0"/>
                      <m:t>i</m:t>
                    </m:r>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(R</a:t>
                </a:r>
                <a:r>
                  <a:rPr lang="en-US" baseline="-25000" dirty="0" smtClean="0"/>
                  <a:t>i-1</a:t>
                </a:r>
                <a:r>
                  <a:rPr lang="en-US" dirty="0" smtClean="0"/>
                  <a:t>)</a:t>
                </a:r>
              </a:p>
              <a:p>
                <a:endParaRPr lang="en-US" dirty="0"/>
              </a:p>
              <a:p>
                <a:pPr marL="0" indent="0">
                  <a:buNone/>
                </a:pPr>
                <a:r>
                  <a:rPr lang="en-US" b="1" dirty="0" smtClean="0"/>
                  <a:t>Proposition</a:t>
                </a:r>
                <a:r>
                  <a:rPr lang="en-US" dirty="0" smtClean="0"/>
                  <a:t>: the function is invertible.</a:t>
                </a:r>
              </a:p>
              <a:p>
                <a:pPr marL="0" indent="0">
                  <a:buNone/>
                </a:pPr>
                <a:endParaRPr lang="en-US" dirty="0"/>
              </a:p>
              <a:p>
                <a:pPr marL="0" indent="0">
                  <a:buNone/>
                </a:pPr>
                <a:r>
                  <a:rPr lang="en-US" dirty="0" smtClean="0"/>
                  <a:t>Digital Encryption Standard (DES): 16-round </a:t>
                </a:r>
                <a:r>
                  <a:rPr lang="en-US" dirty="0" err="1" smtClean="0"/>
                  <a:t>Feistel</a:t>
                </a:r>
                <a:r>
                  <a:rPr lang="en-US" dirty="0" smtClean="0"/>
                  <a:t> Network. </a:t>
                </a: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2188"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pic>
        <p:nvPicPr>
          <p:cNvPr id="2052"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4" y="237506"/>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CS </a:t>
            </a:r>
            <a:r>
              <a:rPr lang="en-US" dirty="0" smtClean="0"/>
              <a:t>555: </a:t>
            </a:r>
            <a:r>
              <a:rPr lang="en-US" dirty="0"/>
              <a:t>Week </a:t>
            </a:r>
            <a:r>
              <a:rPr lang="en-US" dirty="0" smtClean="0"/>
              <a:t>6: Topic 2 </a:t>
            </a:r>
            <a:br>
              <a:rPr lang="en-US" dirty="0" smtClean="0"/>
            </a:br>
            <a:r>
              <a:rPr lang="en-US" dirty="0" smtClean="0"/>
              <a:t>DES, 3DES</a:t>
            </a:r>
            <a:br>
              <a:rPr lang="en-US" dirty="0" smtClean="0"/>
            </a:b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91166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Networks</a:t>
            </a:r>
            <a:endParaRPr lang="en-US" dirty="0"/>
          </a:p>
        </p:txBody>
      </p:sp>
      <p:sp>
        <p:nvSpPr>
          <p:cNvPr id="3" name="Content Placeholder 2"/>
          <p:cNvSpPr>
            <a:spLocks noGrp="1"/>
          </p:cNvSpPr>
          <p:nvPr>
            <p:ph idx="1"/>
          </p:nvPr>
        </p:nvSpPr>
        <p:spPr>
          <a:xfrm>
            <a:off x="441960" y="1825625"/>
            <a:ext cx="11384280" cy="4351338"/>
          </a:xfrm>
        </p:spPr>
        <p:txBody>
          <a:bodyPr>
            <a:normAutofit/>
          </a:bodyPr>
          <a:lstStyle/>
          <a:p>
            <a:r>
              <a:rPr lang="en-US" sz="4000" dirty="0" smtClean="0"/>
              <a:t>Alternative to Substitution Permutation Networks</a:t>
            </a:r>
          </a:p>
          <a:p>
            <a:endParaRPr lang="en-US" sz="4000" dirty="0"/>
          </a:p>
          <a:p>
            <a:r>
              <a:rPr lang="en-US" sz="4000" b="1" dirty="0" smtClean="0"/>
              <a:t>Advantage</a:t>
            </a:r>
            <a:r>
              <a:rPr lang="en-US" sz="4000" dirty="0" smtClean="0"/>
              <a:t>: underlying functions need not be invertible, but the result is still a permutation</a:t>
            </a:r>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30587690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 Round</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90941" y="1825625"/>
                <a:ext cx="7545653" cy="4351338"/>
              </a:xfrm>
            </p:spPr>
            <p:txBody>
              <a:bodyPr>
                <a:normAutofit/>
              </a:bodyPr>
              <a:lstStyle/>
              <a:p>
                <a:pPr marL="0" indent="0">
                  <a:buNone/>
                </a:pPr>
                <a:r>
                  <a:rPr lang="en-US" b="1" dirty="0" smtClean="0"/>
                  <a:t>Input: </a:t>
                </a:r>
                <a:r>
                  <a:rPr lang="en-US" dirty="0" smtClean="0"/>
                  <a:t>L</a:t>
                </a:r>
                <a:r>
                  <a:rPr lang="en-US" baseline="-25000" dirty="0" smtClean="0"/>
                  <a:t>i-1</a:t>
                </a:r>
                <a:r>
                  <a:rPr lang="en-US" dirty="0"/>
                  <a:t> and</a:t>
                </a:r>
                <a:r>
                  <a:rPr lang="en-US" dirty="0" smtClean="0"/>
                  <a:t> R</a:t>
                </a:r>
                <a:r>
                  <a:rPr lang="en-US" baseline="-25000" dirty="0" smtClean="0"/>
                  <a:t>i-1</a:t>
                </a:r>
                <a:r>
                  <a:rPr lang="en-US" dirty="0" smtClean="0"/>
                  <a:t> </a:t>
                </a:r>
              </a:p>
              <a:p>
                <a:pPr marL="0" indent="0">
                  <a:buNone/>
                </a:pPr>
                <a:r>
                  <a:rPr lang="en-US" b="1" dirty="0" smtClean="0"/>
                  <a:t>Output</a:t>
                </a:r>
                <a:r>
                  <a:rPr lang="en-US" b="1" dirty="0"/>
                  <a:t>: </a:t>
                </a:r>
                <a14:m>
                  <m:oMath xmlns:m="http://schemas.openxmlformats.org/officeDocument/2006/math">
                    <m:sSub>
                      <m:sSubPr>
                        <m:ctrlPr>
                          <a:rPr lang="en-US" i="1" dirty="0">
                            <a:latin typeface="Cambria Math" panose="02040503050406030204" pitchFamily="18" charset="0"/>
                          </a:rPr>
                        </m:ctrlPr>
                      </m:sSubPr>
                      <m:e>
                        <m:r>
                          <m:rPr>
                            <m:sty m:val="p"/>
                          </m:rPr>
                          <a:rPr lang="en-US" dirty="0">
                            <a:latin typeface="Cambria Math" panose="02040503050406030204" pitchFamily="18" charset="0"/>
                          </a:rPr>
                          <m:t>L</m:t>
                        </m:r>
                      </m:e>
                      <m:sub>
                        <m:r>
                          <m:rPr>
                            <m:sty m:val="p"/>
                          </m:rPr>
                          <a:rPr lang="en-US" dirty="0">
                            <a:latin typeface="Cambria Math" panose="02040503050406030204" pitchFamily="18" charset="0"/>
                          </a:rPr>
                          <m:t>i</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i</m:t>
                        </m:r>
                        <m:r>
                          <a:rPr lang="en-US" dirty="0">
                            <a:latin typeface="Cambria Math" panose="02040503050406030204" pitchFamily="18" charset="0"/>
                          </a:rPr>
                          <m:t>−1</m:t>
                        </m:r>
                      </m:sub>
                    </m:sSub>
                  </m:oMath>
                </a14:m>
                <a:r>
                  <a:rPr lang="en-US" dirty="0" smtClean="0"/>
                  <a:t>and </a:t>
                </a:r>
                <a14:m>
                  <m:oMath xmlns:m="http://schemas.openxmlformats.org/officeDocument/2006/math">
                    <m:r>
                      <m:rPr>
                        <m:nor/>
                      </m:rPr>
                      <a:rPr lang="en-US" dirty="0"/>
                      <m:t>R</m:t>
                    </m:r>
                    <m:r>
                      <m:rPr>
                        <m:nor/>
                      </m:rPr>
                      <a:rPr lang="en-US" baseline="-25000" dirty="0"/>
                      <m:t>i</m:t>
                    </m:r>
                    <m:r>
                      <m:rPr>
                        <m:nor/>
                      </m:rPr>
                      <a:rPr lang="en-US" b="0" i="0" dirty="0" smtClean="0">
                        <a:latin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L</m:t>
                        </m:r>
                      </m:e>
                      <m:sub>
                        <m:r>
                          <m:rPr>
                            <m:sty m:val="p"/>
                          </m:rPr>
                          <a:rPr lang="en-US" dirty="0">
                            <a:latin typeface="Cambria Math" panose="02040503050406030204" pitchFamily="18" charset="0"/>
                          </a:rPr>
                          <m:t>i</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𝐹</m:t>
                        </m:r>
                      </m:e>
                      <m:sub>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sub>
                    </m:sSub>
                    <m:d>
                      <m:dPr>
                        <m:ctrlPr>
                          <a:rPr lang="en-US" i="1" smtClean="0">
                            <a:latin typeface="Cambria Math" panose="02040503050406030204" pitchFamily="18" charset="0"/>
                          </a:rPr>
                        </m:ctrlPr>
                      </m:dPr>
                      <m:e>
                        <m:sSub>
                          <m:sSubPr>
                            <m:ctrlPr>
                              <a:rPr lang="en-US" i="1" dirty="0">
                                <a:latin typeface="Cambria Math" panose="02040503050406030204" pitchFamily="18" charset="0"/>
                              </a:rPr>
                            </m:ctrlPr>
                          </m:sSubPr>
                          <m:e>
                            <m:r>
                              <m:rPr>
                                <m:sty m:val="p"/>
                              </m:rPr>
                              <a:rPr lang="en-US" dirty="0">
                                <a:latin typeface="Cambria Math" panose="02040503050406030204" pitchFamily="18" charset="0"/>
                              </a:rPr>
                              <m:t>R</m:t>
                            </m:r>
                          </m:e>
                          <m:sub>
                            <m:r>
                              <m:rPr>
                                <m:sty m:val="p"/>
                              </m:rPr>
                              <a:rPr lang="en-US" dirty="0">
                                <a:latin typeface="Cambria Math" panose="02040503050406030204" pitchFamily="18" charset="0"/>
                              </a:rPr>
                              <m:t>i</m:t>
                            </m:r>
                            <m:r>
                              <a:rPr lang="en-US" dirty="0">
                                <a:latin typeface="Cambria Math" panose="02040503050406030204" pitchFamily="18" charset="0"/>
                              </a:rPr>
                              <m:t>−1</m:t>
                            </m:r>
                          </m:sub>
                        </m:sSub>
                      </m:e>
                    </m:d>
                  </m:oMath>
                </a14:m>
                <a:endParaRPr lang="en-US" dirty="0"/>
              </a:p>
              <a:p>
                <a:pPr marL="0" indent="0">
                  <a:buNone/>
                </a:pPr>
                <a:r>
                  <a:rPr lang="en-US" dirty="0" smtClean="0"/>
                  <a:t>Round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oMath>
                </a14:m>
                <a:endParaRPr lang="en-US" dirty="0" smtClean="0"/>
              </a:p>
              <a:p>
                <a:pPr marL="0" indent="0">
                  <a:buNone/>
                </a:pPr>
                <a:r>
                  <a:rPr lang="en-US" b="1" dirty="0" smtClean="0"/>
                  <a:t>Proposition</a:t>
                </a:r>
                <a:r>
                  <a:rPr lang="en-US" dirty="0" smtClean="0"/>
                  <a:t>: the function is </a:t>
                </a:r>
                <a:r>
                  <a:rPr lang="en-US" dirty="0" smtClean="0"/>
                  <a:t>invertible </a:t>
                </a:r>
                <a:r>
                  <a:rPr lang="en-US" dirty="0"/>
                  <a:t>	</a:t>
                </a:r>
                <a:r>
                  <a:rPr lang="en-US" dirty="0" smtClean="0"/>
                  <a:t>(even if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sub>
                    </m:sSub>
                  </m:oMath>
                </a14:m>
                <a:r>
                  <a:rPr lang="en-US" dirty="0" smtClean="0"/>
                  <a:t> is not!)</a:t>
                </a:r>
                <a:endParaRPr lang="en-US" dirty="0" smtClean="0"/>
              </a:p>
              <a:p>
                <a:pPr marL="0" indent="0">
                  <a:buNone/>
                </a:pPr>
                <a:r>
                  <a:rPr lang="en-US" dirty="0" smtClean="0"/>
                  <a:t>(In Reverse)</a:t>
                </a:r>
              </a:p>
              <a:p>
                <a:pPr marL="0" indent="0">
                  <a:buNone/>
                </a:pPr>
                <a:r>
                  <a:rPr lang="en-US" b="1" dirty="0"/>
                  <a:t>Input: </a:t>
                </a:r>
                <a:r>
                  <a:rPr lang="en-US" dirty="0" smtClean="0"/>
                  <a:t>L</a:t>
                </a:r>
                <a:r>
                  <a:rPr lang="en-US" baseline="-25000" dirty="0" smtClean="0"/>
                  <a:t>i</a:t>
                </a:r>
                <a:r>
                  <a:rPr lang="en-US" dirty="0" smtClean="0"/>
                  <a:t>, </a:t>
                </a:r>
                <a:r>
                  <a:rPr lang="en-US" dirty="0" err="1" smtClean="0"/>
                  <a:t>R</a:t>
                </a:r>
                <a:r>
                  <a:rPr lang="en-US" baseline="-25000" dirty="0" err="1" smtClean="0"/>
                  <a:t>i</a:t>
                </a:r>
                <a:r>
                  <a:rPr lang="en-US" dirty="0" smtClean="0"/>
                  <a:t> </a:t>
                </a:r>
                <a:endParaRPr lang="en-US" dirty="0"/>
              </a:p>
              <a:p>
                <a:pPr marL="0" indent="0">
                  <a:buNone/>
                </a:pPr>
                <a:r>
                  <a:rPr lang="en-US" b="1" dirty="0"/>
                  <a:t>Output</a:t>
                </a:r>
                <a:r>
                  <a:rPr lang="en-US" b="1" dirty="0"/>
                  <a:t>: </a:t>
                </a:r>
                <a14:m>
                  <m:oMath xmlns:m="http://schemas.openxmlformats.org/officeDocument/2006/math">
                    <m:sSub>
                      <m:sSubPr>
                        <m:ctrlPr>
                          <a:rPr lang="en-US" b="0" dirty="0" smtClean="0">
                            <a:latin typeface="Cambria Math" panose="02040503050406030204" pitchFamily="18" charset="0"/>
                          </a:rPr>
                        </m:ctrlPr>
                      </m:sSubPr>
                      <m:e>
                        <m:r>
                          <m:rPr>
                            <m:sty m:val="p"/>
                          </m:rPr>
                          <a:rPr lang="en-US" b="0" i="0" dirty="0" smtClean="0">
                            <a:latin typeface="Cambria Math" panose="02040503050406030204" pitchFamily="18" charset="0"/>
                          </a:rPr>
                          <m:t>L</m:t>
                        </m:r>
                      </m:e>
                      <m:sub>
                        <m:r>
                          <m:rPr>
                            <m:sty m:val="p"/>
                          </m:rPr>
                          <a:rPr lang="en-US" b="0" i="0" dirty="0" smtClean="0">
                            <a:latin typeface="Cambria Math" panose="02040503050406030204" pitchFamily="18" charset="0"/>
                          </a:rPr>
                          <m:t>i</m:t>
                        </m:r>
                        <m:r>
                          <a:rPr lang="en-US" b="0" i="0" dirty="0" smtClean="0">
                            <a:latin typeface="Cambria Math" panose="02040503050406030204" pitchFamily="18" charset="0"/>
                          </a:rPr>
                          <m:t>−1</m:t>
                        </m:r>
                      </m:sub>
                    </m:sSub>
                    <m:r>
                      <a:rPr lang="en-US" b="0" i="0" dirty="0" smtClean="0">
                        <a:latin typeface="Cambria Math" panose="02040503050406030204" pitchFamily="18" charset="0"/>
                      </a:rPr>
                      <m:t>≔</m:t>
                    </m:r>
                    <m:r>
                      <m:rPr>
                        <m:nor/>
                      </m:rPr>
                      <a:rPr lang="en-US" dirty="0"/>
                      <m:t>R</m:t>
                    </m:r>
                    <m:r>
                      <m:rPr>
                        <m:nor/>
                      </m:rPr>
                      <a:rPr lang="en-US" baseline="-25000" dirty="0"/>
                      <m:t>i</m:t>
                    </m:r>
                    <m:r>
                      <a:rPr lang="en-US" i="1" baseline="-25000" dirty="0"/>
                      <m:t> </m:t>
                    </m:r>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𝐹</m:t>
                        </m:r>
                      </m:e>
                      <m:sub>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sub>
                    </m:sSub>
                  </m:oMath>
                </a14:m>
                <a:r>
                  <a:rPr lang="en-US" dirty="0" smtClean="0"/>
                  <a:t> </a:t>
                </a:r>
                <a:r>
                  <a:rPr lang="en-US" dirty="0"/>
                  <a:t>and</a:t>
                </a:r>
                <a:r>
                  <a:rPr lang="en-US" dirty="0" smtClean="0"/>
                  <a:t> </a:t>
                </a:r>
                <a14:m>
                  <m:oMath xmlns:m="http://schemas.openxmlformats.org/officeDocument/2006/math">
                    <m:sSub>
                      <m:sSubPr>
                        <m:ctrlPr>
                          <a:rPr lang="en-US" i="1" dirty="0">
                            <a:latin typeface="Cambria Math" panose="02040503050406030204" pitchFamily="18" charset="0"/>
                          </a:rPr>
                        </m:ctrlPr>
                      </m:sSubPr>
                      <m:e>
                        <m:r>
                          <m:rPr>
                            <m:sty m:val="p"/>
                          </m:rPr>
                          <a:rPr lang="en-US" b="0" i="0" dirty="0" smtClean="0">
                            <a:latin typeface="Cambria Math" panose="02040503050406030204" pitchFamily="18" charset="0"/>
                          </a:rPr>
                          <m:t>R</m:t>
                        </m:r>
                      </m:e>
                      <m:sub>
                        <m:r>
                          <m:rPr>
                            <m:sty m:val="p"/>
                          </m:rPr>
                          <a:rPr lang="en-US" dirty="0">
                            <a:latin typeface="Cambria Math" panose="02040503050406030204" pitchFamily="18" charset="0"/>
                          </a:rPr>
                          <m:t>i</m:t>
                        </m:r>
                        <m:r>
                          <a:rPr lang="en-US" dirty="0">
                            <a:latin typeface="Cambria Math" panose="02040503050406030204" pitchFamily="18" charset="0"/>
                          </a:rPr>
                          <m:t>−1</m:t>
                        </m:r>
                      </m:sub>
                    </m:sSub>
                  </m:oMath>
                </a14:m>
                <a:r>
                  <a:rPr lang="en-US" baseline="-25000" dirty="0" smtClean="0"/>
                  <a:t> </a:t>
                </a:r>
                <a14:m>
                  <m:oMath xmlns:m="http://schemas.openxmlformats.org/officeDocument/2006/math">
                    <m:r>
                      <a:rPr lang="en-US" dirty="0">
                        <a:latin typeface="Cambria Math" panose="02040503050406030204" pitchFamily="18" charset="0"/>
                      </a:rPr>
                      <m:t>≔</m:t>
                    </m:r>
                    <m:sSub>
                      <m:sSubPr>
                        <m:ctrlPr>
                          <a:rPr lang="en-US" i="1" dirty="0">
                            <a:latin typeface="Cambria Math" panose="02040503050406030204" pitchFamily="18" charset="0"/>
                          </a:rPr>
                        </m:ctrlPr>
                      </m:sSubPr>
                      <m:e>
                        <m:r>
                          <m:rPr>
                            <m:sty m:val="p"/>
                          </m:rPr>
                          <a:rPr lang="en-US" dirty="0">
                            <a:latin typeface="Cambria Math" panose="02040503050406030204" pitchFamily="18" charset="0"/>
                          </a:rPr>
                          <m:t>L</m:t>
                        </m:r>
                      </m:e>
                      <m:sub>
                        <m:r>
                          <m:rPr>
                            <m:sty m:val="p"/>
                          </m:rPr>
                          <a:rPr lang="en-US" dirty="0">
                            <a:latin typeface="Cambria Math" panose="02040503050406030204" pitchFamily="18" charset="0"/>
                          </a:rPr>
                          <m:t>i</m:t>
                        </m:r>
                      </m:sub>
                    </m:sSub>
                  </m:oMath>
                </a14:m>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90941" y="1825625"/>
                <a:ext cx="7545653" cy="4351338"/>
              </a:xfrm>
              <a:blipFill>
                <a:blip r:embed="rId2"/>
                <a:stretch>
                  <a:fillRect l="-1616"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
        <p:nvSpPr>
          <p:cNvPr id="5" name="Rectangle 4"/>
          <p:cNvSpPr/>
          <p:nvPr/>
        </p:nvSpPr>
        <p:spPr>
          <a:xfrm>
            <a:off x="527125" y="1947134"/>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i-1</a:t>
            </a:r>
            <a:endParaRPr lang="en-US" baseline="-25000" dirty="0"/>
          </a:p>
        </p:txBody>
      </p:sp>
      <p:sp>
        <p:nvSpPr>
          <p:cNvPr id="7" name="Rectangle 6"/>
          <p:cNvSpPr/>
          <p:nvPr/>
        </p:nvSpPr>
        <p:spPr>
          <a:xfrm>
            <a:off x="2421028" y="1947133"/>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i-1</a:t>
            </a:r>
            <a:endParaRPr lang="en-US" baseline="-25000" dirty="0"/>
          </a:p>
        </p:txBody>
      </p:sp>
      <p:cxnSp>
        <p:nvCxnSpPr>
          <p:cNvPr id="8" name="Elbow Connector 7"/>
          <p:cNvCxnSpPr/>
          <p:nvPr/>
        </p:nvCxnSpPr>
        <p:spPr>
          <a:xfrm rot="5400000">
            <a:off x="1084109" y="2444399"/>
            <a:ext cx="1822870" cy="17534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67984" y="4001294"/>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i</a:t>
            </a:r>
            <a:endParaRPr lang="en-US" baseline="-25000" dirty="0"/>
          </a:p>
        </p:txBody>
      </p:sp>
      <p:sp>
        <p:nvSpPr>
          <p:cNvPr id="25" name="Rectangle 24"/>
          <p:cNvSpPr/>
          <p:nvPr/>
        </p:nvSpPr>
        <p:spPr>
          <a:xfrm>
            <a:off x="2480475" y="4001293"/>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a:t>
            </a:r>
            <a:r>
              <a:rPr lang="en-US" baseline="-25000" dirty="0" err="1" smtClean="0"/>
              <a:t>i</a:t>
            </a:r>
            <a:endParaRPr lang="en-US" baseline="-25000" dirty="0"/>
          </a:p>
        </p:txBody>
      </p:sp>
      <p:cxnSp>
        <p:nvCxnSpPr>
          <p:cNvPr id="27" name="Straight Arrow Connector 26"/>
          <p:cNvCxnSpPr/>
          <p:nvPr/>
        </p:nvCxnSpPr>
        <p:spPr>
          <a:xfrm flipH="1">
            <a:off x="2237591" y="2926080"/>
            <a:ext cx="645458" cy="30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p:cNvSpPr/>
              <p:nvPr/>
            </p:nvSpPr>
            <p:spPr>
              <a:xfrm>
                <a:off x="1635162" y="2666157"/>
                <a:ext cx="602429"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sub>
                      </m:sSub>
                    </m:oMath>
                  </m:oMathPara>
                </a14:m>
                <a:endParaRPr lang="en-US" dirty="0"/>
              </a:p>
            </p:txBody>
          </p:sp>
        </mc:Choice>
        <mc:Fallback>
          <p:sp>
            <p:nvSpPr>
              <p:cNvPr id="28" name="Rectangle 27"/>
              <p:cNvSpPr>
                <a:spLocks noRot="1" noChangeAspect="1" noMove="1" noResize="1" noEditPoints="1" noAdjustHandles="1" noChangeArrowheads="1" noChangeShapeType="1" noTextEdit="1"/>
              </p:cNvSpPr>
              <p:nvPr/>
            </p:nvSpPr>
            <p:spPr>
              <a:xfrm>
                <a:off x="1635162" y="2666157"/>
                <a:ext cx="602429" cy="462579"/>
              </a:xfrm>
              <a:prstGeom prst="rect">
                <a:avLst/>
              </a:prstGeom>
              <a:blipFill>
                <a:blip r:embed="rId3"/>
                <a:stretch>
                  <a:fillRect/>
                </a:stretch>
              </a:blipFill>
            </p:spPr>
            <p:txBody>
              <a:bodyPr/>
              <a:lstStyle/>
              <a:p>
                <a:r>
                  <a:rPr lang="en-US">
                    <a:noFill/>
                  </a:rPr>
                  <a:t> </a:t>
                </a:r>
              </a:p>
            </p:txBody>
          </p:sp>
        </mc:Fallback>
      </mc:AlternateContent>
      <p:cxnSp>
        <p:nvCxnSpPr>
          <p:cNvPr id="31" name="Straight Arrow Connector 30"/>
          <p:cNvCxnSpPr>
            <a:stCxn id="5" idx="2"/>
          </p:cNvCxnSpPr>
          <p:nvPr/>
        </p:nvCxnSpPr>
        <p:spPr>
          <a:xfrm flipH="1">
            <a:off x="1118795" y="2409713"/>
            <a:ext cx="1" cy="356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p:cNvSpPr txBox="1"/>
              <p:nvPr/>
            </p:nvSpPr>
            <p:spPr>
              <a:xfrm>
                <a:off x="870429" y="2649081"/>
                <a:ext cx="506549"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870429" y="2649081"/>
                <a:ext cx="506549" cy="553998"/>
              </a:xfrm>
              <a:prstGeom prst="rect">
                <a:avLst/>
              </a:prstGeom>
              <a:blipFill>
                <a:blip r:embed="rId4"/>
                <a:stretch>
                  <a:fillRect/>
                </a:stretch>
              </a:blipFill>
            </p:spPr>
            <p:txBody>
              <a:bodyPr/>
              <a:lstStyle/>
              <a:p>
                <a:r>
                  <a:rPr lang="en-US">
                    <a:noFill/>
                  </a:rPr>
                  <a:t> </a:t>
                </a:r>
              </a:p>
            </p:txBody>
          </p:sp>
        </mc:Fallback>
      </mc:AlternateContent>
      <p:cxnSp>
        <p:nvCxnSpPr>
          <p:cNvPr id="36" name="Straight Arrow Connector 35"/>
          <p:cNvCxnSpPr>
            <a:stCxn id="28" idx="1"/>
          </p:cNvCxnSpPr>
          <p:nvPr/>
        </p:nvCxnSpPr>
        <p:spPr>
          <a:xfrm flipH="1" flipV="1">
            <a:off x="1272091" y="2880163"/>
            <a:ext cx="363071" cy="17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81097" y="3125769"/>
            <a:ext cx="1548164" cy="875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834639" y="2884591"/>
            <a:ext cx="96819" cy="96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91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 Round (In Reverse)</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98274" y="1825625"/>
                <a:ext cx="5855525" cy="4351338"/>
              </a:xfrm>
            </p:spPr>
            <p:txBody>
              <a:bodyPr>
                <a:normAutofit fontScale="77500" lnSpcReduction="20000"/>
              </a:bodyPr>
              <a:lstStyle/>
              <a:p>
                <a:pPr marL="0" indent="0">
                  <a:buNone/>
                </a:pPr>
                <a:r>
                  <a:rPr lang="en-US" b="1" dirty="0" smtClean="0"/>
                  <a:t>Input: </a:t>
                </a:r>
                <a:r>
                  <a:rPr lang="en-US" dirty="0" smtClean="0"/>
                  <a:t>L</a:t>
                </a:r>
                <a:r>
                  <a:rPr lang="en-US" baseline="-25000" dirty="0" smtClean="0"/>
                  <a:t>i</a:t>
                </a:r>
                <a:r>
                  <a:rPr lang="en-US" dirty="0" smtClean="0"/>
                  <a:t>, </a:t>
                </a:r>
                <a:r>
                  <a:rPr lang="en-US" dirty="0" err="1" smtClean="0"/>
                  <a:t>R</a:t>
                </a:r>
                <a:r>
                  <a:rPr lang="en-US" baseline="-25000" dirty="0" err="1" smtClean="0"/>
                  <a:t>i</a:t>
                </a:r>
                <a:r>
                  <a:rPr lang="en-US" dirty="0" smtClean="0"/>
                  <a:t> </a:t>
                </a:r>
              </a:p>
              <a:p>
                <a:pPr marL="0" indent="0">
                  <a:buNone/>
                </a:pPr>
                <a:r>
                  <a:rPr lang="en-US" b="1" dirty="0" smtClean="0"/>
                  <a:t>Output</a:t>
                </a:r>
                <a:r>
                  <a:rPr lang="en-US" b="1" dirty="0"/>
                  <a:t>: </a:t>
                </a:r>
                <a:r>
                  <a:rPr lang="en-US" dirty="0" smtClean="0"/>
                  <a:t>L</a:t>
                </a:r>
                <a:r>
                  <a:rPr lang="en-US" baseline="-25000" dirty="0" smtClean="0"/>
                  <a:t>i-1</a:t>
                </a:r>
                <a:r>
                  <a:rPr lang="en-US" dirty="0" smtClean="0"/>
                  <a:t>, R</a:t>
                </a:r>
                <a:r>
                  <a:rPr lang="en-US" baseline="-25000" dirty="0" smtClean="0"/>
                  <a:t>i-1</a:t>
                </a:r>
                <a:endParaRPr lang="en-US" dirty="0"/>
              </a:p>
              <a:p>
                <a:pPr marL="0" indent="0">
                  <a:buNone/>
                </a:pPr>
                <a:r>
                  <a:rPr lang="en-US" b="1" dirty="0" smtClean="0"/>
                  <a:t>Round Update: </a:t>
                </a:r>
              </a:p>
              <a:p>
                <a:r>
                  <a:rPr lang="en-US" dirty="0" smtClean="0"/>
                  <a:t>R</a:t>
                </a:r>
                <a:r>
                  <a:rPr lang="en-US" baseline="-25000" dirty="0" smtClean="0"/>
                  <a:t>i-1</a:t>
                </a:r>
                <a:r>
                  <a:rPr lang="en-US" dirty="0"/>
                  <a:t> </a:t>
                </a:r>
                <a:r>
                  <a:rPr lang="en-US" dirty="0" smtClean="0"/>
                  <a:t>:=</a:t>
                </a:r>
                <a:r>
                  <a:rPr lang="en-US" dirty="0"/>
                  <a:t> L</a:t>
                </a:r>
                <a:r>
                  <a:rPr lang="en-US" baseline="-25000" dirty="0"/>
                  <a:t>i</a:t>
                </a:r>
                <a:r>
                  <a:rPr lang="en-US" dirty="0"/>
                  <a:t> </a:t>
                </a:r>
                <a:endParaRPr lang="en-US" baseline="-25000" dirty="0"/>
              </a:p>
              <a:p>
                <a14:m>
                  <m:oMath xmlns:m="http://schemas.openxmlformats.org/officeDocument/2006/math">
                    <m:r>
                      <m:rPr>
                        <m:nor/>
                      </m:rPr>
                      <a:rPr lang="en-US" dirty="0"/>
                      <m:t>R</m:t>
                    </m:r>
                    <m:r>
                      <m:rPr>
                        <m:nor/>
                      </m:rPr>
                      <a:rPr lang="en-US" baseline="-25000" dirty="0"/>
                      <m:t>i</m:t>
                    </m:r>
                    <m:r>
                      <a:rPr lang="en-US" i="1" baseline="-25000" dirty="0"/>
                      <m:t> </m:t>
                    </m:r>
                  </m:oMath>
                </a14:m>
                <a:r>
                  <a:rPr lang="en-US" dirty="0"/>
                  <a:t>:= L</a:t>
                </a:r>
                <a:r>
                  <a:rPr lang="en-US" baseline="-25000" dirty="0"/>
                  <a:t>i-1 </a:t>
                </a:r>
                <a14:m>
                  <m:oMath xmlns:m="http://schemas.openxmlformats.org/officeDocument/2006/math">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(R</a:t>
                </a:r>
                <a:r>
                  <a:rPr lang="en-US" baseline="-25000" dirty="0" smtClean="0"/>
                  <a:t>i-1</a:t>
                </a:r>
                <a:r>
                  <a:rPr lang="en-US" dirty="0" smtClean="0"/>
                  <a:t>)</a:t>
                </a:r>
              </a:p>
              <a:p>
                <a:r>
                  <a:rPr lang="en-US" dirty="0" smtClean="0"/>
                  <a:t>Round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oMath>
                </a14:m>
                <a:endParaRPr lang="en-US" dirty="0" smtClean="0"/>
              </a:p>
              <a:p>
                <a:endParaRPr lang="en-US" dirty="0"/>
              </a:p>
              <a:p>
                <a:pPr marL="0" indent="0">
                  <a:buNone/>
                </a:pPr>
                <a:r>
                  <a:rPr lang="en-US" b="1" dirty="0" smtClean="0"/>
                  <a:t>Proposition</a:t>
                </a:r>
                <a:r>
                  <a:rPr lang="en-US" dirty="0" smtClean="0"/>
                  <a:t>: the function is </a:t>
                </a:r>
                <a:r>
                  <a:rPr lang="en-US" dirty="0" smtClean="0"/>
                  <a:t>invertible.</a:t>
                </a:r>
              </a:p>
              <a:p>
                <a:pPr marL="0" indent="0">
                  <a:buNone/>
                </a:pPr>
                <a:r>
                  <a:rPr lang="en-US" dirty="0"/>
                  <a:t>	</a:t>
                </a:r>
                <a:r>
                  <a:rPr lang="en-US" dirty="0" smtClean="0"/>
                  <a:t>(even if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sub>
                    </m:sSub>
                  </m:oMath>
                </a14:m>
                <a:r>
                  <a:rPr lang="en-US" dirty="0" smtClean="0"/>
                  <a:t> is not!)</a:t>
                </a:r>
                <a:endParaRPr lang="en-US" dirty="0" smtClean="0"/>
              </a:p>
              <a:p>
                <a:pPr marL="0" indent="0">
                  <a:buNone/>
                </a:pPr>
                <a:endParaRPr lang="en-US" dirty="0"/>
              </a:p>
              <a:p>
                <a:pPr marL="0" indent="0">
                  <a:buNone/>
                </a:pPr>
                <a:r>
                  <a:rPr lang="en-US" dirty="0" smtClean="0"/>
                  <a:t>Data </a:t>
                </a:r>
                <a:r>
                  <a:rPr lang="en-US" dirty="0" smtClean="0"/>
                  <a:t>Encryption Standard (DES): 16-round </a:t>
                </a:r>
                <a:r>
                  <a:rPr lang="en-US" dirty="0" err="1" smtClean="0"/>
                  <a:t>Feistel</a:t>
                </a:r>
                <a:r>
                  <a:rPr lang="en-US" dirty="0" smtClean="0"/>
                  <a:t> Network. </a:t>
                </a:r>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1354" t="-2801" b="-2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
        <p:nvSpPr>
          <p:cNvPr id="5" name="Rectangle 4"/>
          <p:cNvSpPr/>
          <p:nvPr/>
        </p:nvSpPr>
        <p:spPr>
          <a:xfrm>
            <a:off x="527125" y="1947134"/>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i-1</a:t>
            </a:r>
            <a:endParaRPr lang="en-US" baseline="-25000" dirty="0"/>
          </a:p>
        </p:txBody>
      </p:sp>
      <p:sp>
        <p:nvSpPr>
          <p:cNvPr id="7" name="Rectangle 6"/>
          <p:cNvSpPr/>
          <p:nvPr/>
        </p:nvSpPr>
        <p:spPr>
          <a:xfrm>
            <a:off x="2421028" y="1947133"/>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i-1</a:t>
            </a:r>
            <a:endParaRPr lang="en-US" baseline="-25000" dirty="0"/>
          </a:p>
        </p:txBody>
      </p:sp>
      <p:cxnSp>
        <p:nvCxnSpPr>
          <p:cNvPr id="8" name="Elbow Connector 7"/>
          <p:cNvCxnSpPr/>
          <p:nvPr/>
        </p:nvCxnSpPr>
        <p:spPr>
          <a:xfrm rot="5400000">
            <a:off x="1084109" y="2444399"/>
            <a:ext cx="1822870" cy="17534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67984" y="4001294"/>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i</a:t>
            </a:r>
            <a:endParaRPr lang="en-US" baseline="-25000" dirty="0"/>
          </a:p>
        </p:txBody>
      </p:sp>
      <p:sp>
        <p:nvSpPr>
          <p:cNvPr id="25" name="Rectangle 24"/>
          <p:cNvSpPr/>
          <p:nvPr/>
        </p:nvSpPr>
        <p:spPr>
          <a:xfrm>
            <a:off x="2480475" y="4001293"/>
            <a:ext cx="1183341"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R</a:t>
            </a:r>
            <a:r>
              <a:rPr lang="en-US" baseline="-25000" smtClean="0"/>
              <a:t>i</a:t>
            </a:r>
            <a:endParaRPr lang="en-US" baseline="-25000" dirty="0"/>
          </a:p>
        </p:txBody>
      </p:sp>
      <p:cxnSp>
        <p:nvCxnSpPr>
          <p:cNvPr id="27" name="Straight Arrow Connector 26"/>
          <p:cNvCxnSpPr/>
          <p:nvPr/>
        </p:nvCxnSpPr>
        <p:spPr>
          <a:xfrm flipH="1">
            <a:off x="2237591" y="2926080"/>
            <a:ext cx="645458" cy="301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Rectangle 27"/>
              <p:cNvSpPr/>
              <p:nvPr/>
            </p:nvSpPr>
            <p:spPr>
              <a:xfrm>
                <a:off x="1635162" y="2666157"/>
                <a:ext cx="602429" cy="4625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𝑖</m:t>
                              </m:r>
                            </m:sub>
                          </m:sSub>
                        </m:sub>
                      </m:sSub>
                    </m:oMath>
                  </m:oMathPara>
                </a14:m>
                <a:endParaRPr lang="en-US" dirty="0"/>
              </a:p>
            </p:txBody>
          </p:sp>
        </mc:Choice>
        <mc:Fallback>
          <p:sp>
            <p:nvSpPr>
              <p:cNvPr id="28" name="Rectangle 27"/>
              <p:cNvSpPr>
                <a:spLocks noRot="1" noChangeAspect="1" noMove="1" noResize="1" noEditPoints="1" noAdjustHandles="1" noChangeArrowheads="1" noChangeShapeType="1" noTextEdit="1"/>
              </p:cNvSpPr>
              <p:nvPr/>
            </p:nvSpPr>
            <p:spPr>
              <a:xfrm>
                <a:off x="1635162" y="2666157"/>
                <a:ext cx="602429" cy="462579"/>
              </a:xfrm>
              <a:prstGeom prst="rect">
                <a:avLst/>
              </a:prstGeom>
              <a:blipFill>
                <a:blip r:embed="rId3"/>
                <a:stretch>
                  <a:fillRect/>
                </a:stretch>
              </a:blipFill>
            </p:spPr>
            <p:txBody>
              <a:bodyPr/>
              <a:lstStyle/>
              <a:p>
                <a:r>
                  <a:rPr lang="en-US">
                    <a:noFill/>
                  </a:rPr>
                  <a:t> </a:t>
                </a:r>
              </a:p>
            </p:txBody>
          </p:sp>
        </mc:Fallback>
      </mc:AlternateContent>
      <p:cxnSp>
        <p:nvCxnSpPr>
          <p:cNvPr id="31" name="Straight Arrow Connector 30"/>
          <p:cNvCxnSpPr>
            <a:stCxn id="5" idx="2"/>
          </p:cNvCxnSpPr>
          <p:nvPr/>
        </p:nvCxnSpPr>
        <p:spPr>
          <a:xfrm flipH="1">
            <a:off x="1118795" y="2409713"/>
            <a:ext cx="1" cy="3561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p:cNvSpPr txBox="1"/>
              <p:nvPr/>
            </p:nvSpPr>
            <p:spPr>
              <a:xfrm>
                <a:off x="870429" y="2649081"/>
                <a:ext cx="506549" cy="55399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870429" y="2649081"/>
                <a:ext cx="506549" cy="553998"/>
              </a:xfrm>
              <a:prstGeom prst="rect">
                <a:avLst/>
              </a:prstGeom>
              <a:blipFill>
                <a:blip r:embed="rId4"/>
                <a:stretch>
                  <a:fillRect/>
                </a:stretch>
              </a:blipFill>
            </p:spPr>
            <p:txBody>
              <a:bodyPr/>
              <a:lstStyle/>
              <a:p>
                <a:r>
                  <a:rPr lang="en-US">
                    <a:noFill/>
                  </a:rPr>
                  <a:t> </a:t>
                </a:r>
              </a:p>
            </p:txBody>
          </p:sp>
        </mc:Fallback>
      </mc:AlternateContent>
      <p:cxnSp>
        <p:nvCxnSpPr>
          <p:cNvPr id="36" name="Straight Arrow Connector 35"/>
          <p:cNvCxnSpPr>
            <a:stCxn id="28" idx="1"/>
          </p:cNvCxnSpPr>
          <p:nvPr/>
        </p:nvCxnSpPr>
        <p:spPr>
          <a:xfrm flipH="1" flipV="1">
            <a:off x="1272091" y="2880163"/>
            <a:ext cx="363071" cy="172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281097" y="3125769"/>
            <a:ext cx="1548164" cy="875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2834639" y="2884591"/>
            <a:ext cx="96819" cy="968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3846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498274" y="1825625"/>
                <a:ext cx="5855525" cy="4351338"/>
              </a:xfrm>
            </p:spPr>
            <p:txBody>
              <a:bodyPr>
                <a:normAutofit fontScale="77500" lnSpcReduction="20000"/>
              </a:bodyPr>
              <a:lstStyle/>
              <a:p>
                <a:pPr marL="0" indent="0">
                  <a:buNone/>
                </a:pPr>
                <a:r>
                  <a:rPr lang="en-US" b="1" dirty="0" smtClean="0"/>
                  <a:t>Input: </a:t>
                </a:r>
                <a:r>
                  <a:rPr lang="en-US" dirty="0" smtClean="0"/>
                  <a:t>L</a:t>
                </a:r>
                <a:r>
                  <a:rPr lang="en-US" baseline="-25000" dirty="0" smtClean="0"/>
                  <a:t>0</a:t>
                </a:r>
                <a:r>
                  <a:rPr lang="en-US" dirty="0" smtClean="0"/>
                  <a:t>,</a:t>
                </a:r>
                <a:r>
                  <a:rPr lang="en-US" dirty="0"/>
                  <a:t> </a:t>
                </a:r>
                <a:r>
                  <a:rPr lang="en-US" dirty="0" smtClean="0"/>
                  <a:t>R</a:t>
                </a:r>
                <a:r>
                  <a:rPr lang="en-US" baseline="-25000" dirty="0" smtClean="0"/>
                  <a:t>0</a:t>
                </a:r>
                <a:r>
                  <a:rPr lang="en-US" dirty="0" smtClean="0"/>
                  <a:t> </a:t>
                </a:r>
              </a:p>
              <a:p>
                <a:pPr marL="0" indent="0">
                  <a:buNone/>
                </a:pPr>
                <a:r>
                  <a:rPr lang="en-US" b="1" dirty="0" smtClean="0"/>
                  <a:t>Output</a:t>
                </a:r>
                <a:r>
                  <a:rPr lang="en-US" b="1" dirty="0"/>
                  <a:t>: </a:t>
                </a:r>
                <a:r>
                  <a:rPr lang="en-US" dirty="0" smtClean="0"/>
                  <a:t>L</a:t>
                </a:r>
                <a:r>
                  <a:rPr lang="en-US" baseline="-25000" dirty="0" smtClean="0"/>
                  <a:t>n+1</a:t>
                </a:r>
                <a:r>
                  <a:rPr lang="en-US" dirty="0" smtClean="0"/>
                  <a:t>, R</a:t>
                </a:r>
                <a:r>
                  <a:rPr lang="en-US" baseline="-25000" dirty="0" smtClean="0"/>
                  <a:t>n+1</a:t>
                </a:r>
                <a:r>
                  <a:rPr lang="en-US" dirty="0" smtClean="0"/>
                  <a:t>   (n= #rounds)</a:t>
                </a:r>
                <a:endParaRPr lang="en-US" dirty="0"/>
              </a:p>
              <a:p>
                <a:pPr marL="0" indent="0">
                  <a:buNone/>
                </a:pPr>
                <a:r>
                  <a:rPr lang="en-US" b="1" dirty="0" smtClean="0"/>
                  <a:t>Round Update: </a:t>
                </a:r>
              </a:p>
              <a:p>
                <a:r>
                  <a:rPr lang="en-US" dirty="0" smtClean="0"/>
                  <a:t>L</a:t>
                </a:r>
                <a:r>
                  <a:rPr lang="en-US" baseline="-25000" dirty="0" smtClean="0"/>
                  <a:t>i</a:t>
                </a:r>
                <a:r>
                  <a:rPr lang="en-US" dirty="0"/>
                  <a:t> </a:t>
                </a:r>
                <a:r>
                  <a:rPr lang="en-US" dirty="0" smtClean="0"/>
                  <a:t>:= </a:t>
                </a:r>
                <a:r>
                  <a:rPr lang="en-US" dirty="0"/>
                  <a:t>R</a:t>
                </a:r>
                <a:r>
                  <a:rPr lang="en-US" baseline="-25000" dirty="0"/>
                  <a:t>i-1</a:t>
                </a:r>
              </a:p>
              <a:p>
                <a14:m>
                  <m:oMath xmlns:m="http://schemas.openxmlformats.org/officeDocument/2006/math">
                    <m:r>
                      <m:rPr>
                        <m:nor/>
                      </m:rPr>
                      <a:rPr lang="en-US" dirty="0"/>
                      <m:t>R</m:t>
                    </m:r>
                    <m:r>
                      <m:rPr>
                        <m:nor/>
                      </m:rPr>
                      <a:rPr lang="en-US" baseline="-25000" dirty="0"/>
                      <m:t>i</m:t>
                    </m:r>
                    <m:r>
                      <a:rPr lang="en-US" i="1" baseline="-25000" dirty="0"/>
                      <m:t> </m:t>
                    </m:r>
                  </m:oMath>
                </a14:m>
                <a:r>
                  <a:rPr lang="en-US" dirty="0"/>
                  <a:t>:= L</a:t>
                </a:r>
                <a:r>
                  <a:rPr lang="en-US" baseline="-25000" dirty="0"/>
                  <a:t>i-1 </a:t>
                </a:r>
                <a14:m>
                  <m:oMath xmlns:m="http://schemas.openxmlformats.org/officeDocument/2006/math">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(R</a:t>
                </a:r>
                <a:r>
                  <a:rPr lang="en-US" baseline="-25000" dirty="0" smtClean="0"/>
                  <a:t>i-1</a:t>
                </a:r>
                <a:r>
                  <a:rPr lang="en-US" dirty="0" smtClean="0"/>
                  <a:t>)</a:t>
                </a:r>
              </a:p>
              <a:p>
                <a:r>
                  <a:rPr lang="en-US" dirty="0" smtClean="0"/>
                  <a:t>Round key: </a:t>
                </a:r>
                <a14:m>
                  <m:oMath xmlns:m="http://schemas.openxmlformats.org/officeDocument/2006/math">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oMath>
                </a14:m>
                <a:endParaRPr lang="en-US" dirty="0" smtClean="0"/>
              </a:p>
              <a:p>
                <a:endParaRPr lang="en-US" dirty="0"/>
              </a:p>
              <a:p>
                <a:pPr marL="0" indent="0">
                  <a:buNone/>
                </a:pPr>
                <a:r>
                  <a:rPr lang="en-US" b="1" dirty="0" smtClean="0"/>
                  <a:t>Proposition</a:t>
                </a:r>
                <a:r>
                  <a:rPr lang="en-US" dirty="0" smtClean="0"/>
                  <a:t>: the function is </a:t>
                </a:r>
                <a:r>
                  <a:rPr lang="en-US" dirty="0" smtClean="0"/>
                  <a:t>invertible.</a:t>
                </a:r>
              </a:p>
              <a:p>
                <a:pPr marL="0" indent="0">
                  <a:buNone/>
                </a:pPr>
                <a:r>
                  <a:rPr lang="en-US" dirty="0"/>
                  <a:t>	</a:t>
                </a:r>
                <a:r>
                  <a:rPr lang="en-US" dirty="0" smtClean="0"/>
                  <a:t>(even if </a:t>
                </a:r>
                <a14:m>
                  <m:oMath xmlns:m="http://schemas.openxmlformats.org/officeDocument/2006/math">
                    <m:sSub>
                      <m:sSubPr>
                        <m:ctrlPr>
                          <a:rPr lang="en-US" i="1">
                            <a:latin typeface="Cambria Math" panose="02040503050406030204" pitchFamily="18" charset="0"/>
                          </a:rPr>
                        </m:ctrlPr>
                      </m:sSubPr>
                      <m:e>
                        <m:r>
                          <a:rPr lang="en-US" i="1">
                            <a:latin typeface="Cambria Math"/>
                          </a:rPr>
                          <m:t>𝐹</m:t>
                        </m:r>
                      </m:e>
                      <m:sub>
                        <m:sSub>
                          <m:sSubPr>
                            <m:ctrlPr>
                              <a:rPr lang="en-US" i="1">
                                <a:latin typeface="Cambria Math" panose="02040503050406030204" pitchFamily="18" charset="0"/>
                              </a:rPr>
                            </m:ctrlPr>
                          </m:sSubPr>
                          <m:e>
                            <m:r>
                              <a:rPr lang="en-US" i="1">
                                <a:latin typeface="Cambria Math"/>
                              </a:rPr>
                              <m:t>𝑘</m:t>
                            </m:r>
                          </m:e>
                          <m:sub>
                            <m:r>
                              <a:rPr lang="en-US" i="1">
                                <a:latin typeface="Cambria Math"/>
                              </a:rPr>
                              <m:t>𝑖</m:t>
                            </m:r>
                          </m:sub>
                        </m:sSub>
                      </m:sub>
                    </m:sSub>
                  </m:oMath>
                </a14:m>
                <a:r>
                  <a:rPr lang="en-US" dirty="0" smtClean="0"/>
                  <a:t> is not!)</a:t>
                </a:r>
                <a:endParaRPr lang="en-US" dirty="0" smtClean="0"/>
              </a:p>
              <a:p>
                <a:pPr marL="0" indent="0">
                  <a:buNone/>
                </a:pPr>
                <a:endParaRPr lang="en-US" dirty="0"/>
              </a:p>
              <a:p>
                <a:pPr marL="0" indent="0">
                  <a:buNone/>
                </a:pPr>
                <a:r>
                  <a:rPr lang="en-US" dirty="0" smtClean="0"/>
                  <a:t>Data </a:t>
                </a:r>
                <a:r>
                  <a:rPr lang="en-US" dirty="0" smtClean="0"/>
                  <a:t>Encryption Standard (DES): 16-round </a:t>
                </a:r>
                <a:r>
                  <a:rPr lang="en-US" dirty="0" err="1" smtClean="0"/>
                  <a:t>Feistel</a:t>
                </a:r>
                <a:r>
                  <a:rPr lang="en-US" dirty="0" smtClean="0"/>
                  <a:t> Network. </a:t>
                </a:r>
                <a:endParaRPr lang="en-US" dirty="0"/>
              </a:p>
              <a:p>
                <a:pPr marL="0"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1354" t="-2801" b="-2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pic>
        <p:nvPicPr>
          <p:cNvPr id="2052"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4" y="237506"/>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1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8274" y="1825625"/>
                <a:ext cx="5855525" cy="4351338"/>
              </a:xfrm>
            </p:spPr>
            <p:txBody>
              <a:bodyPr>
                <a:normAutofit/>
              </a:bodyPr>
              <a:lstStyle/>
              <a:p>
                <a:r>
                  <a:rPr lang="en-US" dirty="0" smtClean="0"/>
                  <a:t>L</a:t>
                </a:r>
                <a:r>
                  <a:rPr lang="en-US" baseline="-25000" dirty="0" smtClean="0"/>
                  <a:t>i+1 </a:t>
                </a:r>
                <a:r>
                  <a:rPr lang="en-US" dirty="0"/>
                  <a:t>= </a:t>
                </a:r>
                <a:r>
                  <a:rPr lang="en-US" dirty="0" err="1" smtClean="0"/>
                  <a:t>R</a:t>
                </a:r>
                <a:r>
                  <a:rPr lang="en-US" baseline="-25000" dirty="0" err="1" smtClean="0"/>
                  <a:t>i</a:t>
                </a:r>
                <a:endParaRPr lang="en-US" baseline="-25000" dirty="0" smtClean="0"/>
              </a:p>
              <a:p>
                <a:r>
                  <a:rPr lang="en-US" dirty="0" smtClean="0"/>
                  <a:t>R</a:t>
                </a:r>
                <a:r>
                  <a:rPr lang="en-US" baseline="-25000" dirty="0" smtClean="0"/>
                  <a:t>i+1</a:t>
                </a:r>
                <a:r>
                  <a:rPr lang="en-US" dirty="0" smtClean="0"/>
                  <a:t>≔L</a:t>
                </a:r>
                <a14:m>
                  <m:oMath xmlns:m="http://schemas.openxmlformats.org/officeDocument/2006/math">
                    <m:r>
                      <m:rPr>
                        <m:nor/>
                      </m:rPr>
                      <a:rPr lang="en-US" baseline="-25000" dirty="0"/>
                      <m:t>i</m:t>
                    </m:r>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a:t>
                </a:r>
                <a:r>
                  <a:rPr lang="en-US" dirty="0" err="1" smtClean="0"/>
                  <a:t>R</a:t>
                </a:r>
                <a:r>
                  <a:rPr lang="en-US" baseline="-25000" dirty="0" err="1" smtClean="0"/>
                  <a:t>i</a:t>
                </a:r>
                <a:r>
                  <a:rPr lang="en-US" dirty="0" smtClean="0"/>
                  <a:t>)</a:t>
                </a:r>
              </a:p>
              <a:p>
                <a:endParaRPr lang="en-US" dirty="0"/>
              </a:p>
              <a:p>
                <a:pPr marL="0" indent="0">
                  <a:buNone/>
                </a:pPr>
                <a:r>
                  <a:rPr lang="en-US" b="1" dirty="0" smtClean="0"/>
                  <a:t>Proposition</a:t>
                </a:r>
                <a:r>
                  <a:rPr lang="en-US" dirty="0" smtClean="0"/>
                  <a:t>: the function is invertible.</a:t>
                </a:r>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2188"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pic>
        <p:nvPicPr>
          <p:cNvPr id="2052"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4" y="237506"/>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3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Encryption Standard</a:t>
            </a:r>
            <a:endParaRPr lang="en-US" dirty="0"/>
          </a:p>
        </p:txBody>
      </p:sp>
      <p:sp>
        <p:nvSpPr>
          <p:cNvPr id="3" name="Content Placeholder 2"/>
          <p:cNvSpPr>
            <a:spLocks noGrp="1"/>
          </p:cNvSpPr>
          <p:nvPr>
            <p:ph idx="1"/>
          </p:nvPr>
        </p:nvSpPr>
        <p:spPr/>
        <p:txBody>
          <a:bodyPr>
            <a:normAutofit/>
          </a:bodyPr>
          <a:lstStyle/>
          <a:p>
            <a:r>
              <a:rPr lang="en-US" dirty="0" smtClean="0"/>
              <a:t>Developed in 1970s by IBM (with help from NSA)</a:t>
            </a:r>
          </a:p>
          <a:p>
            <a:endParaRPr lang="en-US" dirty="0"/>
          </a:p>
          <a:p>
            <a:r>
              <a:rPr lang="en-US" dirty="0" smtClean="0"/>
              <a:t>Adopted in 1977 as Federal Information Processing Standard (US)</a:t>
            </a:r>
          </a:p>
          <a:p>
            <a:endParaRPr lang="en-US" dirty="0" smtClean="0"/>
          </a:p>
          <a:p>
            <a:r>
              <a:rPr lang="en-US" dirty="0" smtClean="0"/>
              <a:t>Data </a:t>
            </a:r>
            <a:r>
              <a:rPr lang="en-US" dirty="0"/>
              <a:t>Encryption Standard (DES): 16-round </a:t>
            </a:r>
            <a:r>
              <a:rPr lang="en-US" dirty="0" err="1"/>
              <a:t>Feistel</a:t>
            </a:r>
            <a:r>
              <a:rPr lang="en-US" dirty="0"/>
              <a:t> Network. </a:t>
            </a:r>
          </a:p>
          <a:p>
            <a:endParaRPr lang="en-US" dirty="0"/>
          </a:p>
          <a:p>
            <a:r>
              <a:rPr lang="en-US" dirty="0" smtClean="0"/>
              <a:t>Key Length: 56 bits</a:t>
            </a:r>
          </a:p>
          <a:p>
            <a:pPr lvl="1"/>
            <a:r>
              <a:rPr lang="en-US" dirty="0" smtClean="0"/>
              <a:t>Vulnerable to brute-force attacks in modern times</a:t>
            </a:r>
          </a:p>
          <a:p>
            <a:pPr lvl="1"/>
            <a:r>
              <a:rPr lang="en-US" dirty="0" smtClean="0"/>
              <a:t>1.5 hours at 14 trillion DES </a:t>
            </a:r>
            <a:r>
              <a:rPr lang="en-US" dirty="0" err="1" smtClean="0"/>
              <a:t>evals</a:t>
            </a:r>
            <a:r>
              <a:rPr lang="en-US" dirty="0" smtClean="0"/>
              <a:t>/second e.g., </a:t>
            </a:r>
            <a:r>
              <a:rPr lang="en-US" dirty="0" err="1" smtClean="0"/>
              <a:t>Antminer</a:t>
            </a:r>
            <a:r>
              <a:rPr lang="en-US" dirty="0" smtClean="0"/>
              <a:t> S9 runs at 14 TH/s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8768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Round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092" y="1708609"/>
            <a:ext cx="7916228" cy="4647741"/>
          </a:xfrm>
        </p:spPr>
      </p:pic>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
        <p:nvSpPr>
          <p:cNvPr id="6" name="Oval 5"/>
          <p:cNvSpPr/>
          <p:nvPr/>
        </p:nvSpPr>
        <p:spPr>
          <a:xfrm>
            <a:off x="3078480" y="2606040"/>
            <a:ext cx="3200400" cy="12954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6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41961" y="365125"/>
                <a:ext cx="11217040" cy="1325563"/>
              </a:xfrm>
            </p:spPr>
            <p:txBody>
              <a:bodyPr>
                <a:normAutofit/>
              </a:bodyPr>
              <a:lstStyle/>
              <a:p>
                <a:r>
                  <a:rPr lang="en-US" dirty="0" smtClean="0"/>
                  <a:t>Commitment Binding (</a:t>
                </a: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a:rPr>
                          <m:t>Binding</m:t>
                        </m:r>
                      </m:e>
                      <m:sub>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a:rPr>
                          <m:t>𝐶𝑜𝑚</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1961" y="365125"/>
                <a:ext cx="11217040" cy="1325563"/>
              </a:xfrm>
              <a:blipFill rotWithShape="1">
                <a:blip r:embed="rId3"/>
                <a:stretch>
                  <a:fillRect l="-22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2879" y="1451571"/>
            <a:ext cx="2652071" cy="1770148"/>
          </a:xfrm>
          <a:prstGeom prst="rect">
            <a:avLst/>
          </a:prstGeom>
        </p:spPr>
      </p:pic>
      <p:cxnSp>
        <p:nvCxnSpPr>
          <p:cNvPr id="35" name="Straight Arrow Connector 34"/>
          <p:cNvCxnSpPr/>
          <p:nvPr/>
        </p:nvCxnSpPr>
        <p:spPr>
          <a:xfrm>
            <a:off x="2477100" y="2198632"/>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824658" y="1520320"/>
            <a:ext cx="1992853" cy="584775"/>
          </a:xfrm>
          <a:prstGeom prst="rect">
            <a:avLst/>
          </a:prstGeom>
        </p:spPr>
        <p:txBody>
          <a:bodyPr wrap="none">
            <a:spAutoFit/>
          </a:bodyPr>
          <a:lstStyle/>
          <a:p>
            <a:r>
              <a:rPr lang="en-US" sz="3200" dirty="0" smtClean="0"/>
              <a:t>r</a:t>
            </a:r>
            <a:r>
              <a:rPr lang="en-US" sz="3200" baseline="-25000" dirty="0" smtClean="0"/>
              <a:t>0</a:t>
            </a:r>
            <a:r>
              <a:rPr lang="en-US" sz="3200" dirty="0" smtClean="0"/>
              <a:t>,r</a:t>
            </a:r>
            <a:r>
              <a:rPr lang="en-US" sz="3200" baseline="-25000" dirty="0" smtClean="0"/>
              <a:t>1</a:t>
            </a:r>
            <a:r>
              <a:rPr lang="en-US" sz="3200" dirty="0" smtClean="0"/>
              <a:t>,m</a:t>
            </a:r>
            <a:r>
              <a:rPr lang="en-US" sz="3200" baseline="-25000" dirty="0" smtClean="0"/>
              <a:t>0</a:t>
            </a:r>
            <a:r>
              <a:rPr lang="en-US" sz="3200" dirty="0" smtClean="0"/>
              <a:t>,m</a:t>
            </a:r>
            <a:r>
              <a:rPr lang="en-US" sz="3200" baseline="-25000" dirty="0" smtClean="0"/>
              <a:t>1</a:t>
            </a:r>
            <a:endParaRPr lang="en-US" sz="3200" baseline="-25000" dirty="0"/>
          </a:p>
        </p:txBody>
      </p:sp>
      <mc:AlternateContent xmlns:mc="http://schemas.openxmlformats.org/markup-compatibility/2006" xmlns:a14="http://schemas.microsoft.com/office/drawing/2010/main">
        <mc:Choice Requires="a14">
          <p:sp>
            <p:nvSpPr>
              <p:cNvPr id="7" name="Rectangle 6"/>
              <p:cNvSpPr/>
              <p:nvPr/>
            </p:nvSpPr>
            <p:spPr>
              <a:xfrm>
                <a:off x="-1013015" y="5376254"/>
                <a:ext cx="11795760" cy="1071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𝜇</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negligible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800" dirty="0">
                          <a:latin typeface="Cambria Math"/>
                        </a:rPr>
                        <m:t>Pr</m:t>
                      </m:r>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dirty="0">
                                  <a:latin typeface="Cambria Math" panose="02040503050406030204" pitchFamily="18" charset="0"/>
                                </a:rPr>
                              </m:ctrlPr>
                            </m:sSubPr>
                            <m:e>
                              <m:r>
                                <m:rPr>
                                  <m:sty m:val="p"/>
                                </m:rPr>
                                <a:rPr lang="en-US" sz="2800" dirty="0">
                                  <a:latin typeface="Cambria Math"/>
                                </a:rPr>
                                <m:t>Binding</m:t>
                              </m:r>
                            </m:e>
                            <m:sub>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a:rPr>
                                <m:t>𝐶𝑜𝑚</m:t>
                              </m:r>
                            </m:sub>
                          </m:sSub>
                          <m:d>
                            <m:dPr>
                              <m:ctrlPr>
                                <a:rPr lang="en-US" sz="2800" i="1" dirty="0">
                                  <a:latin typeface="Cambria Math" panose="02040503050406030204" pitchFamily="18" charset="0"/>
                                </a:rPr>
                              </m:ctrlPr>
                            </m:dPr>
                            <m:e>
                              <m:r>
                                <a:rPr lang="en-US" sz="2800" i="1" dirty="0">
                                  <a:latin typeface="Cambria Math" panose="02040503050406030204" pitchFamily="18" charset="0"/>
                                </a:rPr>
                                <m:t>𝑛</m:t>
                              </m:r>
                            </m:e>
                          </m:d>
                          <m:r>
                            <a:rPr lang="en-US" sz="2800" b="0" i="1" dirty="0" smtClean="0">
                              <a:latin typeface="Cambria Math"/>
                            </a:rPr>
                            <m:t>=1</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𝑛</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013015" y="5376254"/>
                <a:ext cx="11795760" cy="1071127"/>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2027479" y="3216994"/>
                <a:ext cx="8505342" cy="984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latin typeface="Cambria Math" panose="02040503050406030204" pitchFamily="18" charset="0"/>
                            </a:rPr>
                          </m:ctrlPr>
                        </m:sSubPr>
                        <m:e>
                          <m:r>
                            <m:rPr>
                              <m:sty m:val="p"/>
                            </m:rPr>
                            <a:rPr lang="en-US" sz="2600" b="0" i="0" dirty="0" smtClean="0">
                              <a:latin typeface="Cambria Math" panose="02040503050406030204" pitchFamily="18" charset="0"/>
                            </a:rPr>
                            <m:t>Bin</m:t>
                          </m:r>
                          <m:r>
                            <m:rPr>
                              <m:sty m:val="p"/>
                            </m:rPr>
                            <a:rPr lang="en-US" sz="2600" dirty="0">
                              <a:latin typeface="Cambria Math"/>
                            </a:rPr>
                            <m:t>ding</m:t>
                          </m:r>
                        </m:e>
                        <m:sub>
                          <m:r>
                            <a:rPr lang="en-US" sz="2600" i="1" dirty="0">
                              <a:latin typeface="Cambria Math" panose="02040503050406030204" pitchFamily="18" charset="0"/>
                            </a:rPr>
                            <m:t>𝐴</m:t>
                          </m:r>
                          <m:r>
                            <a:rPr lang="en-US" sz="2600" i="1" dirty="0">
                              <a:latin typeface="Cambria Math" panose="02040503050406030204" pitchFamily="18" charset="0"/>
                            </a:rPr>
                            <m:t>,</m:t>
                          </m:r>
                          <m:r>
                            <a:rPr lang="en-US" sz="2600" i="1" dirty="0">
                              <a:latin typeface="Cambria Math"/>
                            </a:rPr>
                            <m:t>𝐶𝑜𝑚</m:t>
                          </m:r>
                        </m:sub>
                      </m:sSub>
                      <m:r>
                        <a:rPr lang="en-US" sz="2600" i="1" dirty="0">
                          <a:latin typeface="Cambria Math" panose="02040503050406030204" pitchFamily="18" charset="0"/>
                        </a:rPr>
                        <m:t>(</m:t>
                      </m:r>
                      <m:r>
                        <a:rPr lang="en-US" sz="2600" i="1" dirty="0">
                          <a:latin typeface="Cambria Math" panose="02040503050406030204" pitchFamily="18" charset="0"/>
                        </a:rPr>
                        <m:t>𝑛</m:t>
                      </m:r>
                      <m:r>
                        <a:rPr lang="en-US" sz="2600" i="1" dirty="0">
                          <a:latin typeface="Cambria Math" panose="02040503050406030204" pitchFamily="18" charset="0"/>
                        </a:rPr>
                        <m:t>)</m:t>
                      </m:r>
                      <m:r>
                        <m:rPr>
                          <m:nor/>
                        </m:rPr>
                        <a:rPr lang="en-US" sz="2600" b="0" i="0" dirty="0" smtClean="0">
                          <a:latin typeface="Cambria Math" panose="02040503050406030204" pitchFamily="18" charset="0"/>
                        </a:rPr>
                        <m:t>=</m:t>
                      </m:r>
                      <m:d>
                        <m:dPr>
                          <m:begChr m:val="{"/>
                          <m:endChr m:val=""/>
                          <m:ctrlPr>
                            <a:rPr lang="en-US" sz="2600" i="1" dirty="0" smtClean="0">
                              <a:latin typeface="Cambria Math" panose="02040503050406030204" pitchFamily="18" charset="0"/>
                            </a:rPr>
                          </m:ctrlPr>
                        </m:dPr>
                        <m:e>
                          <m:eqArr>
                            <m:eqArrPr>
                              <m:ctrlPr>
                                <a:rPr lang="en-US" sz="2600" i="1" dirty="0" smtClean="0">
                                  <a:latin typeface="Cambria Math" panose="02040503050406030204" pitchFamily="18" charset="0"/>
                                </a:rPr>
                              </m:ctrlPr>
                            </m:eqArrPr>
                            <m:e>
                              <m:r>
                                <a:rPr lang="en-US" sz="2600" b="0" i="1" dirty="0" smtClean="0">
                                  <a:latin typeface="Cambria Math" panose="02040503050406030204" pitchFamily="18" charset="0"/>
                                </a:rPr>
                                <m:t>1     </m:t>
                              </m:r>
                              <m:r>
                                <m:rPr>
                                  <m:sty m:val="p"/>
                                </m:rPr>
                                <a:rPr lang="en-US" sz="2600" b="0" i="0" dirty="0" smtClean="0">
                                  <a:latin typeface="Cambria Math" panose="02040503050406030204" pitchFamily="18" charset="0"/>
                                </a:rPr>
                                <m:t>if</m:t>
                              </m:r>
                              <m:r>
                                <a:rPr lang="en-US" sz="2600" b="0" i="1" dirty="0" smtClean="0">
                                  <a:latin typeface="Cambria Math" panose="02040503050406030204" pitchFamily="18" charset="0"/>
                                </a:rPr>
                                <m:t> </m:t>
                              </m:r>
                              <m:r>
                                <m:rPr>
                                  <m:nor/>
                                </m:rPr>
                                <a:rPr lang="en-US" sz="2800" b="1" dirty="0"/>
                                <m:t>commit</m:t>
                              </m:r>
                              <m:r>
                                <m:rPr>
                                  <m:nor/>
                                </m:rPr>
                                <a:rPr lang="en-US" sz="2800" b="1" dirty="0"/>
                                <m:t>(</m:t>
                              </m:r>
                              <m:r>
                                <m:rPr>
                                  <m:nor/>
                                </m:rPr>
                                <a:rPr lang="en-US" sz="2800" b="1" dirty="0"/>
                                <m:t>m</m:t>
                              </m:r>
                              <m:r>
                                <m:rPr>
                                  <m:nor/>
                                </m:rPr>
                                <a:rPr lang="en-US" sz="2800" b="1" baseline="-25000" dirty="0"/>
                                <m:t>0</m:t>
                              </m:r>
                              <m:r>
                                <m:rPr>
                                  <m:nor/>
                                </m:rPr>
                                <a:rPr lang="en-US" sz="2800" b="1" i="0" dirty="0" smtClean="0"/>
                                <m:t>;</m:t>
                              </m:r>
                              <m:r>
                                <m:rPr>
                                  <m:nor/>
                                </m:rPr>
                                <a:rPr lang="en-US" sz="2800" b="1" dirty="0"/>
                                <m:t>r</m:t>
                              </m:r>
                              <m:r>
                                <m:rPr>
                                  <m:nor/>
                                </m:rPr>
                                <a:rPr lang="en-US" sz="2800" b="1" baseline="-25000" dirty="0"/>
                                <m:t>0</m:t>
                              </m:r>
                              <m:r>
                                <m:rPr>
                                  <m:nor/>
                                </m:rPr>
                                <a:rPr lang="en-US" sz="2800" b="1" dirty="0"/>
                                <m:t>)= </m:t>
                              </m:r>
                              <m:r>
                                <m:rPr>
                                  <m:nor/>
                                </m:rPr>
                                <a:rPr lang="en-US" sz="2800" b="1" dirty="0"/>
                                <m:t>commit</m:t>
                              </m:r>
                              <m:r>
                                <m:rPr>
                                  <m:nor/>
                                </m:rPr>
                                <a:rPr lang="en-US" sz="2800" b="1" dirty="0"/>
                                <m:t>(</m:t>
                              </m:r>
                              <m:r>
                                <m:rPr>
                                  <m:nor/>
                                </m:rPr>
                                <a:rPr lang="en-US" sz="2800" b="1" dirty="0"/>
                                <m:t>m</m:t>
                              </m:r>
                              <m:r>
                                <m:rPr>
                                  <m:nor/>
                                </m:rPr>
                                <a:rPr lang="en-US" sz="2800" b="1" baseline="-25000" dirty="0"/>
                                <m:t>1</m:t>
                              </m:r>
                              <m:r>
                                <m:rPr>
                                  <m:nor/>
                                </m:rPr>
                                <a:rPr lang="en-US" sz="2800" b="1" i="0" dirty="0" smtClean="0"/>
                                <m:t>;</m:t>
                              </m:r>
                              <m:r>
                                <m:rPr>
                                  <m:nor/>
                                </m:rPr>
                                <a:rPr lang="en-US" sz="2800" b="1" dirty="0"/>
                                <m:t>r</m:t>
                              </m:r>
                              <m:r>
                                <m:rPr>
                                  <m:nor/>
                                </m:rPr>
                                <a:rPr lang="en-US" sz="2800" b="1" baseline="-25000" dirty="0"/>
                                <m:t>1</m:t>
                              </m:r>
                              <m:r>
                                <m:rPr>
                                  <m:nor/>
                                </m:rPr>
                                <a:rPr lang="en-US" sz="2800" b="1" dirty="0"/>
                                <m:t>) </m:t>
                              </m:r>
                            </m:e>
                            <m:e>
                              <m:r>
                                <a:rPr lang="en-US" sz="2600" b="0" i="1" dirty="0" smtClean="0">
                                  <a:latin typeface="Cambria Math" panose="02040503050406030204" pitchFamily="18" charset="0"/>
                                </a:rPr>
                                <m:t>0     </m:t>
                              </m:r>
                              <m:r>
                                <a:rPr lang="en-US" sz="2600" b="0" i="1" dirty="0" smtClean="0">
                                  <a:latin typeface="Cambria Math" panose="02040503050406030204" pitchFamily="18" charset="0"/>
                                </a:rPr>
                                <m:t>𝑜𝑡h𝑒𝑟𝑤𝑖𝑠𝑒</m:t>
                              </m:r>
                              <m:r>
                                <a:rPr lang="en-US" sz="2600" b="0" i="1" dirty="0" smtClean="0">
                                  <a:latin typeface="Cambria Math" panose="02040503050406030204" pitchFamily="18" charset="0"/>
                                </a:rPr>
                                <m:t>                                              </m:t>
                              </m:r>
                            </m:e>
                          </m:eqArr>
                        </m:e>
                      </m:d>
                    </m:oMath>
                  </m:oMathPara>
                </a14:m>
                <a:endParaRPr lang="en-US" sz="2600" dirty="0"/>
              </a:p>
            </p:txBody>
          </p:sp>
        </mc:Choice>
        <mc:Fallback>
          <p:sp>
            <p:nvSpPr>
              <p:cNvPr id="11" name="Rectangle 10"/>
              <p:cNvSpPr>
                <a:spLocks noRot="1" noChangeAspect="1" noMove="1" noResize="1" noEditPoints="1" noAdjustHandles="1" noChangeArrowheads="1" noChangeShapeType="1" noTextEdit="1"/>
              </p:cNvSpPr>
              <p:nvPr/>
            </p:nvSpPr>
            <p:spPr>
              <a:xfrm>
                <a:off x="2027479" y="3216994"/>
                <a:ext cx="8505342" cy="984821"/>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9632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the Round Keys</a:t>
            </a:r>
            <a:endParaRPr lang="en-US" dirty="0"/>
          </a:p>
        </p:txBody>
      </p:sp>
      <p:sp>
        <p:nvSpPr>
          <p:cNvPr id="3" name="Content Placeholder 2"/>
          <p:cNvSpPr>
            <a:spLocks noGrp="1"/>
          </p:cNvSpPr>
          <p:nvPr>
            <p:ph idx="1"/>
          </p:nvPr>
        </p:nvSpPr>
        <p:spPr>
          <a:xfrm>
            <a:off x="838200" y="1825625"/>
            <a:ext cx="6456680" cy="4351338"/>
          </a:xfrm>
        </p:spPr>
        <p:txBody>
          <a:bodyPr/>
          <a:lstStyle/>
          <a:p>
            <a:r>
              <a:rPr lang="en-US" b="1" dirty="0" smtClean="0"/>
              <a:t>Initial Key: </a:t>
            </a:r>
            <a:r>
              <a:rPr lang="en-US" dirty="0" smtClean="0"/>
              <a:t>64 bits</a:t>
            </a:r>
          </a:p>
          <a:p>
            <a:r>
              <a:rPr lang="en-US" b="1" dirty="0" smtClean="0"/>
              <a:t>Effective Key Length: </a:t>
            </a:r>
            <a:r>
              <a:rPr lang="en-US" dirty="0" smtClean="0"/>
              <a:t>56 bits</a:t>
            </a:r>
          </a:p>
          <a:p>
            <a:r>
              <a:rPr lang="en-US" b="1" dirty="0" smtClean="0"/>
              <a:t>Round Key Length: </a:t>
            </a:r>
            <a:r>
              <a:rPr lang="en-US" dirty="0" smtClean="0"/>
              <a:t>48 bits (each)</a:t>
            </a:r>
          </a:p>
          <a:p>
            <a:endParaRPr lang="en-US" dirty="0"/>
          </a:p>
          <a:p>
            <a:endParaRPr lang="en-US" dirty="0" smtClean="0"/>
          </a:p>
          <a:p>
            <a:r>
              <a:rPr lang="en-US" b="1" dirty="0" smtClean="0"/>
              <a:t>16 round keys </a:t>
            </a:r>
            <a:r>
              <a:rPr lang="en-US" dirty="0" smtClean="0"/>
              <a:t>derived from initial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pic>
        <p:nvPicPr>
          <p:cNvPr id="1026" name="Picture 2" descr="Key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120" y="1473677"/>
            <a:ext cx="493268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102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17" y="1468795"/>
            <a:ext cx="6271001" cy="4708167"/>
          </a:xfrm>
          <a:prstGeom prst="rect">
            <a:avLst/>
          </a:prstGeom>
        </p:spPr>
      </p:pic>
      <p:sp>
        <p:nvSpPr>
          <p:cNvPr id="2" name="Title 1"/>
          <p:cNvSpPr>
            <a:spLocks noGrp="1"/>
          </p:cNvSpPr>
          <p:nvPr>
            <p:ph type="title"/>
          </p:nvPr>
        </p:nvSpPr>
        <p:spPr/>
        <p:txBody>
          <a:bodyPr/>
          <a:lstStyle/>
          <a:p>
            <a:r>
              <a:rPr lang="en-US" dirty="0" smtClean="0"/>
              <a:t>DES Mangle Function</a:t>
            </a:r>
            <a:endParaRPr lang="en-US" dirty="0"/>
          </a:p>
        </p:txBody>
      </p:sp>
      <p:sp>
        <p:nvSpPr>
          <p:cNvPr id="3" name="Content Placeholder 2"/>
          <p:cNvSpPr>
            <a:spLocks noGrp="1"/>
          </p:cNvSpPr>
          <p:nvPr>
            <p:ph idx="1"/>
          </p:nvPr>
        </p:nvSpPr>
        <p:spPr>
          <a:xfrm>
            <a:off x="838200" y="1825625"/>
            <a:ext cx="5486400" cy="4351338"/>
          </a:xfrm>
        </p:spPr>
        <p:txBody>
          <a:bodyPr/>
          <a:lstStyle/>
          <a:p>
            <a:r>
              <a:rPr lang="en-US" dirty="0" smtClean="0"/>
              <a:t>Expand E: 32-bit input </a:t>
            </a:r>
            <a:r>
              <a:rPr lang="en-US" dirty="0" smtClean="0">
                <a:sym typeface="Wingdings" panose="05000000000000000000" pitchFamily="2" charset="2"/>
              </a:rPr>
              <a:t> 48-bit output (duplicates 16 bits)</a:t>
            </a:r>
          </a:p>
          <a:p>
            <a:endParaRPr lang="en-US" dirty="0">
              <a:sym typeface="Wingdings" panose="05000000000000000000" pitchFamily="2" charset="2"/>
            </a:endParaRPr>
          </a:p>
          <a:p>
            <a:r>
              <a:rPr lang="en-US" dirty="0" smtClean="0">
                <a:sym typeface="Wingdings" panose="05000000000000000000" pitchFamily="2" charset="2"/>
              </a:rPr>
              <a:t>S-boxes: S</a:t>
            </a:r>
            <a:r>
              <a:rPr lang="en-US" baseline="-25000" dirty="0" smtClean="0">
                <a:sym typeface="Wingdings" panose="05000000000000000000" pitchFamily="2" charset="2"/>
              </a:rPr>
              <a:t>1</a:t>
            </a:r>
            <a:r>
              <a:rPr lang="en-US" dirty="0" smtClean="0">
                <a:sym typeface="Wingdings" panose="05000000000000000000" pitchFamily="2" charset="2"/>
              </a:rPr>
              <a:t>,…,S</a:t>
            </a:r>
            <a:r>
              <a:rPr lang="en-US" baseline="-25000" dirty="0" smtClean="0">
                <a:sym typeface="Wingdings" panose="05000000000000000000" pitchFamily="2" charset="2"/>
              </a:rPr>
              <a:t>8</a:t>
            </a:r>
          </a:p>
          <a:p>
            <a:pPr lvl="1"/>
            <a:r>
              <a:rPr lang="en-US" dirty="0" smtClean="0">
                <a:sym typeface="Wingdings" panose="05000000000000000000" pitchFamily="2" charset="2"/>
              </a:rPr>
              <a:t>Input: 6-bits</a:t>
            </a:r>
          </a:p>
          <a:p>
            <a:pPr lvl="1"/>
            <a:r>
              <a:rPr lang="en-US" dirty="0" smtClean="0">
                <a:sym typeface="Wingdings" panose="05000000000000000000" pitchFamily="2" charset="2"/>
              </a:rPr>
              <a:t>Output: 4 bits</a:t>
            </a:r>
          </a:p>
          <a:p>
            <a:pPr lvl="1"/>
            <a:r>
              <a:rPr lang="en-US" dirty="0" smtClean="0">
                <a:sym typeface="Wingdings" panose="05000000000000000000" pitchFamily="2" charset="2"/>
              </a:rPr>
              <a:t>Not a permutation!</a:t>
            </a:r>
          </a:p>
          <a:p>
            <a:r>
              <a:rPr lang="en-US" dirty="0" smtClean="0">
                <a:sym typeface="Wingdings" panose="05000000000000000000" pitchFamily="2" charset="2"/>
              </a:rPr>
              <a:t>4-to-1 function</a:t>
            </a:r>
            <a:endParaRPr lang="en-US" dirty="0">
              <a:sym typeface="Wingdings" panose="05000000000000000000" pitchFamily="2" charset="2"/>
            </a:endParaRPr>
          </a:p>
          <a:p>
            <a:pPr lvl="1"/>
            <a:r>
              <a:rPr lang="en-US" dirty="0" smtClean="0"/>
              <a:t>Exactly four inputs mapped to each possible output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38731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Mangle Function</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7424"/>
          <a:stretch/>
        </p:blipFill>
        <p:spPr>
          <a:xfrm>
            <a:off x="1107228" y="1583706"/>
            <a:ext cx="8295852" cy="5137769"/>
          </a:xfrm>
        </p:spPr>
      </p:pic>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
        <p:nvSpPr>
          <p:cNvPr id="6" name="TextBox 5"/>
          <p:cNvSpPr txBox="1"/>
          <p:nvPr/>
        </p:nvSpPr>
        <p:spPr>
          <a:xfrm>
            <a:off x="3124200" y="1399040"/>
            <a:ext cx="1290738" cy="369332"/>
          </a:xfrm>
          <a:prstGeom prst="rect">
            <a:avLst/>
          </a:prstGeom>
          <a:noFill/>
        </p:spPr>
        <p:txBody>
          <a:bodyPr wrap="none" rtlCol="0">
            <a:spAutoFit/>
          </a:bodyPr>
          <a:lstStyle/>
          <a:p>
            <a:r>
              <a:rPr lang="en-US" b="1" dirty="0" smtClean="0"/>
              <a:t>32 bit input</a:t>
            </a:r>
            <a:endParaRPr lang="en-US" b="1" dirty="0"/>
          </a:p>
        </p:txBody>
      </p:sp>
      <p:sp>
        <p:nvSpPr>
          <p:cNvPr id="7" name="TextBox 6"/>
          <p:cNvSpPr txBox="1"/>
          <p:nvPr/>
        </p:nvSpPr>
        <p:spPr>
          <a:xfrm>
            <a:off x="6730668" y="2211824"/>
            <a:ext cx="1519583" cy="369332"/>
          </a:xfrm>
          <a:prstGeom prst="rect">
            <a:avLst/>
          </a:prstGeom>
          <a:noFill/>
        </p:spPr>
        <p:txBody>
          <a:bodyPr wrap="none" rtlCol="0">
            <a:spAutoFit/>
          </a:bodyPr>
          <a:lstStyle/>
          <a:p>
            <a:r>
              <a:rPr lang="en-US" b="1" dirty="0" smtClean="0"/>
              <a:t>48-bit sub key</a:t>
            </a:r>
            <a:endParaRPr lang="en-US" b="1" dirty="0"/>
          </a:p>
        </p:txBody>
      </p:sp>
      <p:sp>
        <p:nvSpPr>
          <p:cNvPr id="8" name="TextBox 7"/>
          <p:cNvSpPr txBox="1"/>
          <p:nvPr/>
        </p:nvSpPr>
        <p:spPr>
          <a:xfrm>
            <a:off x="2548112" y="2333334"/>
            <a:ext cx="2442913" cy="369332"/>
          </a:xfrm>
          <a:prstGeom prst="rect">
            <a:avLst/>
          </a:prstGeom>
          <a:noFill/>
        </p:spPr>
        <p:txBody>
          <a:bodyPr wrap="none" rtlCol="0">
            <a:spAutoFit/>
          </a:bodyPr>
          <a:lstStyle/>
          <a:p>
            <a:r>
              <a:rPr lang="en-US" b="1" dirty="0" smtClean="0"/>
              <a:t>48 bit output of expand</a:t>
            </a:r>
            <a:endParaRPr lang="en-US" b="1" dirty="0"/>
          </a:p>
        </p:txBody>
      </p:sp>
      <p:cxnSp>
        <p:nvCxnSpPr>
          <p:cNvPr id="11" name="Straight Arrow Connector 10"/>
          <p:cNvCxnSpPr/>
          <p:nvPr/>
        </p:nvCxnSpPr>
        <p:spPr>
          <a:xfrm flipH="1" flipV="1">
            <a:off x="5577840" y="4130040"/>
            <a:ext cx="3825240" cy="76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03080" y="4130040"/>
            <a:ext cx="1829796" cy="646331"/>
          </a:xfrm>
          <a:prstGeom prst="rect">
            <a:avLst/>
          </a:prstGeom>
          <a:noFill/>
        </p:spPr>
        <p:txBody>
          <a:bodyPr wrap="none" rtlCol="0">
            <a:spAutoFit/>
          </a:bodyPr>
          <a:lstStyle/>
          <a:p>
            <a:r>
              <a:rPr lang="en-US" b="1" dirty="0" smtClean="0"/>
              <a:t>XOR block before</a:t>
            </a:r>
          </a:p>
          <a:p>
            <a:r>
              <a:rPr lang="en-US" b="1" dirty="0" smtClean="0"/>
              <a:t>Applying S-Boxes</a:t>
            </a:r>
          </a:p>
        </p:txBody>
      </p:sp>
      <p:cxnSp>
        <p:nvCxnSpPr>
          <p:cNvPr id="15" name="Straight Arrow Connector 14"/>
          <p:cNvCxnSpPr/>
          <p:nvPr/>
        </p:nvCxnSpPr>
        <p:spPr>
          <a:xfrm flipH="1">
            <a:off x="5288280" y="5370562"/>
            <a:ext cx="4190004" cy="19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78284" y="5294520"/>
            <a:ext cx="1829796" cy="646331"/>
          </a:xfrm>
          <a:prstGeom prst="rect">
            <a:avLst/>
          </a:prstGeom>
          <a:noFill/>
        </p:spPr>
        <p:txBody>
          <a:bodyPr wrap="square" rtlCol="0">
            <a:spAutoFit/>
          </a:bodyPr>
          <a:lstStyle/>
          <a:p>
            <a:r>
              <a:rPr lang="en-US" b="1" dirty="0" smtClean="0"/>
              <a:t>Each S-box outputs 4 bits</a:t>
            </a:r>
          </a:p>
        </p:txBody>
      </p:sp>
    </p:spTree>
    <p:extLst>
      <p:ext uri="{BB962C8B-B14F-4D97-AF65-F5344CB8AC3E}">
        <p14:creationId xmlns:p14="http://schemas.microsoft.com/office/powerpoint/2010/main" val="7162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S-Box Representation as Table</a:t>
            </a:r>
            <a:endParaRPr lang="en-US" dirty="0"/>
          </a:p>
        </p:txBody>
      </p:sp>
      <p:graphicFrame>
        <p:nvGraphicFramePr>
          <p:cNvPr id="5" name="Content Placeholder 4"/>
          <p:cNvGraphicFramePr>
            <a:graphicFrameLocks noGrp="1"/>
          </p:cNvGraphicFramePr>
          <p:nvPr>
            <p:ph idx="1"/>
            <p:extLst/>
          </p:nvPr>
        </p:nvGraphicFramePr>
        <p:xfrm>
          <a:off x="960119" y="1946910"/>
          <a:ext cx="10515600" cy="402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09082896"/>
                    </a:ext>
                  </a:extLst>
                </a:gridCol>
                <a:gridCol w="2103120">
                  <a:extLst>
                    <a:ext uri="{9D8B030D-6E8A-4147-A177-3AD203B41FA5}">
                      <a16:colId xmlns:a16="http://schemas.microsoft.com/office/drawing/2014/main" val="1049959847"/>
                    </a:ext>
                  </a:extLst>
                </a:gridCol>
                <a:gridCol w="2103120">
                  <a:extLst>
                    <a:ext uri="{9D8B030D-6E8A-4147-A177-3AD203B41FA5}">
                      <a16:colId xmlns:a16="http://schemas.microsoft.com/office/drawing/2014/main" val="2448144165"/>
                    </a:ext>
                  </a:extLst>
                </a:gridCol>
                <a:gridCol w="2103120">
                  <a:extLst>
                    <a:ext uri="{9D8B030D-6E8A-4147-A177-3AD203B41FA5}">
                      <a16:colId xmlns:a16="http://schemas.microsoft.com/office/drawing/2014/main" val="29192034"/>
                    </a:ext>
                  </a:extLst>
                </a:gridCol>
                <a:gridCol w="2103120">
                  <a:extLst>
                    <a:ext uri="{9D8B030D-6E8A-4147-A177-3AD203B41FA5}">
                      <a16:colId xmlns:a16="http://schemas.microsoft.com/office/drawing/2014/main" val="2435225032"/>
                    </a:ext>
                  </a:extLst>
                </a:gridCol>
              </a:tblGrid>
              <a:tr h="370840">
                <a:tc>
                  <a:txBody>
                    <a:bodyPr/>
                    <a:lstStyle/>
                    <a:p>
                      <a:endParaRPr lang="en-US" dirty="0"/>
                    </a:p>
                  </a:txBody>
                  <a:tcPr/>
                </a:tc>
                <a:tc>
                  <a:txBody>
                    <a:bodyPr/>
                    <a:lstStyle/>
                    <a:p>
                      <a:r>
                        <a:rPr lang="en-US" sz="2400" b="1" dirty="0" smtClean="0"/>
                        <a:t>00</a:t>
                      </a:r>
                      <a:endParaRPr lang="en-US" sz="2400" b="1" dirty="0"/>
                    </a:p>
                  </a:txBody>
                  <a:tcPr/>
                </a:tc>
                <a:tc>
                  <a:txBody>
                    <a:bodyPr/>
                    <a:lstStyle/>
                    <a:p>
                      <a:r>
                        <a:rPr lang="en-US" sz="2400" b="1" dirty="0" smtClean="0"/>
                        <a:t>01</a:t>
                      </a:r>
                      <a:endParaRPr lang="en-US" sz="2400" b="1" dirty="0"/>
                    </a:p>
                  </a:txBody>
                  <a:tcPr/>
                </a:tc>
                <a:tc>
                  <a:txBody>
                    <a:bodyPr/>
                    <a:lstStyle/>
                    <a:p>
                      <a:r>
                        <a:rPr lang="en-US" sz="2400" b="1" dirty="0" smtClean="0"/>
                        <a:t>10</a:t>
                      </a:r>
                      <a:endParaRPr lang="en-US" sz="2400" b="1" dirty="0"/>
                    </a:p>
                  </a:txBody>
                  <a:tcPr/>
                </a:tc>
                <a:tc>
                  <a:txBody>
                    <a:bodyPr/>
                    <a:lstStyle/>
                    <a:p>
                      <a:r>
                        <a:rPr lang="en-US" sz="2400" b="1" dirty="0" smtClean="0"/>
                        <a:t>11</a:t>
                      </a:r>
                      <a:endParaRPr lang="en-US" sz="2400" b="1" dirty="0"/>
                    </a:p>
                  </a:txBody>
                  <a:tcPr/>
                </a:tc>
                <a:extLst>
                  <a:ext uri="{0D108BD9-81ED-4DB2-BD59-A6C34878D82A}">
                    <a16:rowId xmlns:a16="http://schemas.microsoft.com/office/drawing/2014/main" val="1779212802"/>
                  </a:ext>
                </a:extLst>
              </a:tr>
              <a:tr h="370840">
                <a:tc>
                  <a:txBody>
                    <a:bodyPr/>
                    <a:lstStyle/>
                    <a:p>
                      <a:r>
                        <a:rPr lang="en-US" sz="2000" b="1" dirty="0" smtClean="0"/>
                        <a:t>0000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343412"/>
                  </a:ext>
                </a:extLst>
              </a:tr>
              <a:tr h="370840">
                <a:tc>
                  <a:txBody>
                    <a:bodyPr/>
                    <a:lstStyle/>
                    <a:p>
                      <a:r>
                        <a:rPr lang="en-US" sz="2000" b="1" dirty="0" smtClean="0"/>
                        <a:t>0001</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00378717"/>
                  </a:ext>
                </a:extLst>
              </a:tr>
              <a:tr h="370840">
                <a:tc>
                  <a:txBody>
                    <a:bodyPr/>
                    <a:lstStyle/>
                    <a:p>
                      <a:r>
                        <a:rPr lang="en-US" sz="2000" b="1" dirty="0" smtClean="0"/>
                        <a:t>0010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9138304"/>
                  </a:ext>
                </a:extLst>
              </a:tr>
              <a:tr h="370840">
                <a:tc>
                  <a:txBody>
                    <a:bodyPr/>
                    <a:lstStyle/>
                    <a:p>
                      <a:r>
                        <a:rPr lang="en-US" sz="2000" b="1" dirty="0" smtClean="0"/>
                        <a:t>0011</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3936456"/>
                  </a:ext>
                </a:extLst>
              </a:tr>
              <a:tr h="370840">
                <a:tc>
                  <a:txBody>
                    <a:bodyPr/>
                    <a:lstStyle/>
                    <a:p>
                      <a:r>
                        <a:rPr lang="en-US" sz="2000" b="1" dirty="0" smtClean="0"/>
                        <a:t>0100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92331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0101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91558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S(x)=1101</a:t>
                      </a:r>
                      <a:endParaRPr lang="en-US" dirty="0"/>
                    </a:p>
                  </a:txBody>
                  <a:tcPr/>
                </a:tc>
                <a:extLst>
                  <a:ext uri="{0D108BD9-81ED-4DB2-BD59-A6C34878D82A}">
                    <a16:rowId xmlns:a16="http://schemas.microsoft.com/office/drawing/2014/main" val="228880025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907357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1111</a:t>
                      </a:r>
                      <a:endParaRPr lang="en-US" sz="20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37471310"/>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
        <p:nvSpPr>
          <p:cNvPr id="6" name="TextBox 5"/>
          <p:cNvSpPr txBox="1"/>
          <p:nvPr/>
        </p:nvSpPr>
        <p:spPr>
          <a:xfrm>
            <a:off x="2219999" y="6002888"/>
            <a:ext cx="2004075" cy="584775"/>
          </a:xfrm>
          <a:prstGeom prst="rect">
            <a:avLst/>
          </a:prstGeom>
          <a:noFill/>
        </p:spPr>
        <p:txBody>
          <a:bodyPr wrap="none" rtlCol="0">
            <a:spAutoFit/>
          </a:bodyPr>
          <a:lstStyle/>
          <a:p>
            <a:r>
              <a:rPr lang="en-US" sz="3200" dirty="0" smtClean="0"/>
              <a:t>x =</a:t>
            </a:r>
            <a:r>
              <a:rPr lang="en-US" sz="3200" dirty="0" smtClean="0">
                <a:solidFill>
                  <a:srgbClr val="FF0000"/>
                </a:solidFill>
              </a:rPr>
              <a:t>1</a:t>
            </a:r>
            <a:r>
              <a:rPr lang="en-US" sz="3200" dirty="0" smtClean="0">
                <a:solidFill>
                  <a:srgbClr val="00B050"/>
                </a:solidFill>
              </a:rPr>
              <a:t>0110</a:t>
            </a:r>
            <a:r>
              <a:rPr lang="en-US" sz="3200" dirty="0" smtClean="0">
                <a:solidFill>
                  <a:srgbClr val="FF0000"/>
                </a:solidFill>
              </a:rPr>
              <a:t>1</a:t>
            </a:r>
            <a:r>
              <a:rPr lang="en-US" sz="3200" dirty="0" smtClean="0"/>
              <a:t> </a:t>
            </a:r>
            <a:endParaRPr lang="en-US" sz="3200" dirty="0"/>
          </a:p>
        </p:txBody>
      </p:sp>
      <p:sp>
        <p:nvSpPr>
          <p:cNvPr id="7" name="TextBox 6"/>
          <p:cNvSpPr txBox="1"/>
          <p:nvPr/>
        </p:nvSpPr>
        <p:spPr>
          <a:xfrm>
            <a:off x="5354428" y="6002889"/>
            <a:ext cx="3679212" cy="584775"/>
          </a:xfrm>
          <a:prstGeom prst="rect">
            <a:avLst/>
          </a:prstGeom>
          <a:noFill/>
        </p:spPr>
        <p:txBody>
          <a:bodyPr wrap="none" rtlCol="0">
            <a:spAutoFit/>
          </a:bodyPr>
          <a:lstStyle/>
          <a:p>
            <a:r>
              <a:rPr lang="en-US" sz="3200" dirty="0" smtClean="0"/>
              <a:t>S(x) = Table[</a:t>
            </a:r>
            <a:r>
              <a:rPr lang="en-US" sz="3200" dirty="0" smtClean="0">
                <a:solidFill>
                  <a:srgbClr val="00B050"/>
                </a:solidFill>
              </a:rPr>
              <a:t>0110</a:t>
            </a:r>
            <a:r>
              <a:rPr lang="en-US" sz="3200" dirty="0" smtClean="0"/>
              <a:t>,</a:t>
            </a:r>
            <a:r>
              <a:rPr lang="en-US" sz="3200" dirty="0" smtClean="0">
                <a:solidFill>
                  <a:srgbClr val="FF0000"/>
                </a:solidFill>
              </a:rPr>
              <a:t>11</a:t>
            </a:r>
            <a:r>
              <a:rPr lang="en-US" sz="3200" dirty="0" smtClean="0"/>
              <a:t>]</a:t>
            </a:r>
            <a:endParaRPr lang="en-US" sz="3200" dirty="0"/>
          </a:p>
        </p:txBody>
      </p:sp>
      <p:sp>
        <p:nvSpPr>
          <p:cNvPr id="9" name="TextBox 8"/>
          <p:cNvSpPr txBox="1"/>
          <p:nvPr/>
        </p:nvSpPr>
        <p:spPr>
          <a:xfrm>
            <a:off x="4760552" y="1312438"/>
            <a:ext cx="3142014" cy="584775"/>
          </a:xfrm>
          <a:prstGeom prst="rect">
            <a:avLst/>
          </a:prstGeom>
          <a:noFill/>
        </p:spPr>
        <p:txBody>
          <a:bodyPr wrap="none" rtlCol="0">
            <a:spAutoFit/>
          </a:bodyPr>
          <a:lstStyle/>
          <a:p>
            <a:r>
              <a:rPr lang="en-US" sz="3200" dirty="0" smtClean="0"/>
              <a:t>4 columns (</a:t>
            </a:r>
            <a:r>
              <a:rPr lang="en-US" sz="3200" dirty="0" smtClean="0">
                <a:solidFill>
                  <a:srgbClr val="FF0000"/>
                </a:solidFill>
              </a:rPr>
              <a:t>2 bits</a:t>
            </a:r>
            <a:r>
              <a:rPr lang="en-US" sz="3200" dirty="0" smtClean="0"/>
              <a:t>)</a:t>
            </a:r>
            <a:endParaRPr lang="en-US" sz="3200" dirty="0"/>
          </a:p>
        </p:txBody>
      </p:sp>
      <p:sp>
        <p:nvSpPr>
          <p:cNvPr id="10" name="TextBox 9"/>
          <p:cNvSpPr txBox="1"/>
          <p:nvPr/>
        </p:nvSpPr>
        <p:spPr>
          <a:xfrm rot="16200000">
            <a:off x="-1015408" y="3661123"/>
            <a:ext cx="3350404" cy="584775"/>
          </a:xfrm>
          <a:prstGeom prst="rect">
            <a:avLst/>
          </a:prstGeom>
          <a:noFill/>
        </p:spPr>
        <p:txBody>
          <a:bodyPr wrap="none" rtlCol="0">
            <a:spAutoFit/>
          </a:bodyPr>
          <a:lstStyle/>
          <a:p>
            <a:r>
              <a:rPr lang="en-US" sz="3200" dirty="0" smtClean="0"/>
              <a:t>16 columns (</a:t>
            </a:r>
            <a:r>
              <a:rPr lang="en-US" sz="3200" dirty="0" smtClean="0">
                <a:solidFill>
                  <a:srgbClr val="00B050"/>
                </a:solidFill>
              </a:rPr>
              <a:t>4 bits</a:t>
            </a:r>
            <a:r>
              <a:rPr lang="en-US" sz="3200" dirty="0" smtClean="0"/>
              <a:t>)</a:t>
            </a:r>
            <a:endParaRPr lang="en-US" sz="3200" dirty="0"/>
          </a:p>
        </p:txBody>
      </p:sp>
    </p:spTree>
    <p:extLst>
      <p:ext uri="{BB962C8B-B14F-4D97-AF65-F5344CB8AC3E}">
        <p14:creationId xmlns:p14="http://schemas.microsoft.com/office/powerpoint/2010/main" val="21966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S-Box Representation</a:t>
            </a:r>
            <a:endParaRPr lang="en-US" dirty="0"/>
          </a:p>
        </p:txBody>
      </p:sp>
      <p:graphicFrame>
        <p:nvGraphicFramePr>
          <p:cNvPr id="5" name="Content Placeholder 4"/>
          <p:cNvGraphicFramePr>
            <a:graphicFrameLocks noGrp="1"/>
          </p:cNvGraphicFramePr>
          <p:nvPr>
            <p:ph idx="1"/>
          </p:nvPr>
        </p:nvGraphicFramePr>
        <p:xfrm>
          <a:off x="960119" y="1946910"/>
          <a:ext cx="10515600" cy="402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09082896"/>
                    </a:ext>
                  </a:extLst>
                </a:gridCol>
                <a:gridCol w="2103120">
                  <a:extLst>
                    <a:ext uri="{9D8B030D-6E8A-4147-A177-3AD203B41FA5}">
                      <a16:colId xmlns:a16="http://schemas.microsoft.com/office/drawing/2014/main" val="1049959847"/>
                    </a:ext>
                  </a:extLst>
                </a:gridCol>
                <a:gridCol w="2103120">
                  <a:extLst>
                    <a:ext uri="{9D8B030D-6E8A-4147-A177-3AD203B41FA5}">
                      <a16:colId xmlns:a16="http://schemas.microsoft.com/office/drawing/2014/main" val="2448144165"/>
                    </a:ext>
                  </a:extLst>
                </a:gridCol>
                <a:gridCol w="2103120">
                  <a:extLst>
                    <a:ext uri="{9D8B030D-6E8A-4147-A177-3AD203B41FA5}">
                      <a16:colId xmlns:a16="http://schemas.microsoft.com/office/drawing/2014/main" val="29192034"/>
                    </a:ext>
                  </a:extLst>
                </a:gridCol>
                <a:gridCol w="2103120">
                  <a:extLst>
                    <a:ext uri="{9D8B030D-6E8A-4147-A177-3AD203B41FA5}">
                      <a16:colId xmlns:a16="http://schemas.microsoft.com/office/drawing/2014/main" val="2435225032"/>
                    </a:ext>
                  </a:extLst>
                </a:gridCol>
              </a:tblGrid>
              <a:tr h="370840">
                <a:tc>
                  <a:txBody>
                    <a:bodyPr/>
                    <a:lstStyle/>
                    <a:p>
                      <a:endParaRPr lang="en-US" dirty="0"/>
                    </a:p>
                  </a:txBody>
                  <a:tcPr/>
                </a:tc>
                <a:tc>
                  <a:txBody>
                    <a:bodyPr/>
                    <a:lstStyle/>
                    <a:p>
                      <a:r>
                        <a:rPr lang="en-US" sz="2400" b="1" dirty="0" smtClean="0"/>
                        <a:t>00</a:t>
                      </a:r>
                      <a:endParaRPr lang="en-US" sz="2400" b="1" dirty="0"/>
                    </a:p>
                  </a:txBody>
                  <a:tcPr/>
                </a:tc>
                <a:tc>
                  <a:txBody>
                    <a:bodyPr/>
                    <a:lstStyle/>
                    <a:p>
                      <a:r>
                        <a:rPr lang="en-US" sz="2400" b="1" dirty="0" smtClean="0"/>
                        <a:t>01</a:t>
                      </a:r>
                      <a:endParaRPr lang="en-US" sz="2400" b="1" dirty="0"/>
                    </a:p>
                  </a:txBody>
                  <a:tcPr/>
                </a:tc>
                <a:tc>
                  <a:txBody>
                    <a:bodyPr/>
                    <a:lstStyle/>
                    <a:p>
                      <a:r>
                        <a:rPr lang="en-US" sz="2400" b="1" dirty="0" smtClean="0"/>
                        <a:t>10</a:t>
                      </a:r>
                      <a:endParaRPr lang="en-US" sz="2400" b="1" dirty="0"/>
                    </a:p>
                  </a:txBody>
                  <a:tcPr/>
                </a:tc>
                <a:tc>
                  <a:txBody>
                    <a:bodyPr/>
                    <a:lstStyle/>
                    <a:p>
                      <a:r>
                        <a:rPr lang="en-US" sz="2400" b="1" dirty="0" smtClean="0"/>
                        <a:t>11</a:t>
                      </a:r>
                      <a:endParaRPr lang="en-US" sz="2400" b="1" dirty="0"/>
                    </a:p>
                  </a:txBody>
                  <a:tcPr/>
                </a:tc>
                <a:extLst>
                  <a:ext uri="{0D108BD9-81ED-4DB2-BD59-A6C34878D82A}">
                    <a16:rowId xmlns:a16="http://schemas.microsoft.com/office/drawing/2014/main" val="1779212802"/>
                  </a:ext>
                </a:extLst>
              </a:tr>
              <a:tr h="370840">
                <a:tc>
                  <a:txBody>
                    <a:bodyPr/>
                    <a:lstStyle/>
                    <a:p>
                      <a:r>
                        <a:rPr lang="en-US" sz="2000" b="1" dirty="0" smtClean="0"/>
                        <a:t>0000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343412"/>
                  </a:ext>
                </a:extLst>
              </a:tr>
              <a:tr h="370840">
                <a:tc>
                  <a:txBody>
                    <a:bodyPr/>
                    <a:lstStyle/>
                    <a:p>
                      <a:r>
                        <a:rPr lang="en-US" sz="2000" b="1" dirty="0" smtClean="0"/>
                        <a:t>0001</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00378717"/>
                  </a:ext>
                </a:extLst>
              </a:tr>
              <a:tr h="370840">
                <a:tc>
                  <a:txBody>
                    <a:bodyPr/>
                    <a:lstStyle/>
                    <a:p>
                      <a:r>
                        <a:rPr lang="en-US" sz="2000" b="1" dirty="0" smtClean="0"/>
                        <a:t>0010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9138304"/>
                  </a:ext>
                </a:extLst>
              </a:tr>
              <a:tr h="370840">
                <a:tc>
                  <a:txBody>
                    <a:bodyPr/>
                    <a:lstStyle/>
                    <a:p>
                      <a:r>
                        <a:rPr lang="en-US" sz="2000" b="1" dirty="0" smtClean="0"/>
                        <a:t>0011</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3936456"/>
                  </a:ext>
                </a:extLst>
              </a:tr>
              <a:tr h="370840">
                <a:tc>
                  <a:txBody>
                    <a:bodyPr/>
                    <a:lstStyle/>
                    <a:p>
                      <a:r>
                        <a:rPr lang="en-US" sz="2000" b="1" dirty="0" smtClean="0"/>
                        <a:t>0100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92331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0101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91558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S(x)=1101</a:t>
                      </a:r>
                      <a:endParaRPr lang="en-US" dirty="0"/>
                    </a:p>
                  </a:txBody>
                  <a:tcPr/>
                </a:tc>
                <a:extLst>
                  <a:ext uri="{0D108BD9-81ED-4DB2-BD59-A6C34878D82A}">
                    <a16:rowId xmlns:a16="http://schemas.microsoft.com/office/drawing/2014/main" val="228880025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907357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1111</a:t>
                      </a:r>
                      <a:endParaRPr lang="en-US" sz="20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37471310"/>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
        <p:nvSpPr>
          <p:cNvPr id="6" name="TextBox 5"/>
          <p:cNvSpPr txBox="1"/>
          <p:nvPr/>
        </p:nvSpPr>
        <p:spPr>
          <a:xfrm>
            <a:off x="2636520" y="6140223"/>
            <a:ext cx="2004075" cy="584775"/>
          </a:xfrm>
          <a:prstGeom prst="rect">
            <a:avLst/>
          </a:prstGeom>
          <a:noFill/>
        </p:spPr>
        <p:txBody>
          <a:bodyPr wrap="none" rtlCol="0">
            <a:spAutoFit/>
          </a:bodyPr>
          <a:lstStyle/>
          <a:p>
            <a:r>
              <a:rPr lang="en-US" sz="3200" dirty="0" smtClean="0"/>
              <a:t>x =</a:t>
            </a:r>
            <a:r>
              <a:rPr lang="en-US" sz="3200" dirty="0" smtClean="0">
                <a:solidFill>
                  <a:srgbClr val="FF0000"/>
                </a:solidFill>
              </a:rPr>
              <a:t>1</a:t>
            </a:r>
            <a:r>
              <a:rPr lang="en-US" sz="3200" dirty="0" smtClean="0">
                <a:solidFill>
                  <a:srgbClr val="00B050"/>
                </a:solidFill>
              </a:rPr>
              <a:t>0110</a:t>
            </a:r>
            <a:r>
              <a:rPr lang="en-US" sz="3200" dirty="0" smtClean="0">
                <a:solidFill>
                  <a:srgbClr val="FF0000"/>
                </a:solidFill>
              </a:rPr>
              <a:t>1</a:t>
            </a:r>
            <a:r>
              <a:rPr lang="en-US" sz="3200" dirty="0" smtClean="0"/>
              <a:t> </a:t>
            </a:r>
            <a:endParaRPr lang="en-US" sz="3200" dirty="0"/>
          </a:p>
        </p:txBody>
      </p:sp>
      <p:sp>
        <p:nvSpPr>
          <p:cNvPr id="7" name="TextBox 6"/>
          <p:cNvSpPr txBox="1"/>
          <p:nvPr/>
        </p:nvSpPr>
        <p:spPr>
          <a:xfrm>
            <a:off x="5354428" y="6002889"/>
            <a:ext cx="2999539" cy="584775"/>
          </a:xfrm>
          <a:prstGeom prst="rect">
            <a:avLst/>
          </a:prstGeom>
          <a:noFill/>
        </p:spPr>
        <p:txBody>
          <a:bodyPr wrap="none" rtlCol="0">
            <a:spAutoFit/>
          </a:bodyPr>
          <a:lstStyle/>
          <a:p>
            <a:r>
              <a:rPr lang="en-US" sz="3200" dirty="0" smtClean="0"/>
              <a:t>S(x) = T[</a:t>
            </a:r>
            <a:r>
              <a:rPr lang="en-US" sz="3200" dirty="0" smtClean="0">
                <a:solidFill>
                  <a:srgbClr val="00B050"/>
                </a:solidFill>
              </a:rPr>
              <a:t>0110</a:t>
            </a:r>
            <a:r>
              <a:rPr lang="en-US" sz="3200" dirty="0" smtClean="0"/>
              <a:t>,</a:t>
            </a:r>
            <a:r>
              <a:rPr lang="en-US" sz="3200" dirty="0" smtClean="0">
                <a:solidFill>
                  <a:srgbClr val="FF0000"/>
                </a:solidFill>
              </a:rPr>
              <a:t>11</a:t>
            </a:r>
            <a:r>
              <a:rPr lang="en-US" sz="3200" dirty="0" smtClean="0"/>
              <a:t>]</a:t>
            </a:r>
            <a:endParaRPr lang="en-US" sz="3200" dirty="0"/>
          </a:p>
        </p:txBody>
      </p:sp>
      <p:sp>
        <p:nvSpPr>
          <p:cNvPr id="9" name="TextBox 8"/>
          <p:cNvSpPr txBox="1"/>
          <p:nvPr/>
        </p:nvSpPr>
        <p:spPr>
          <a:xfrm>
            <a:off x="4760552" y="1312438"/>
            <a:ext cx="3142014" cy="584775"/>
          </a:xfrm>
          <a:prstGeom prst="rect">
            <a:avLst/>
          </a:prstGeom>
          <a:noFill/>
        </p:spPr>
        <p:txBody>
          <a:bodyPr wrap="none" rtlCol="0">
            <a:spAutoFit/>
          </a:bodyPr>
          <a:lstStyle/>
          <a:p>
            <a:r>
              <a:rPr lang="en-US" sz="3200" dirty="0" smtClean="0"/>
              <a:t>4 columns (</a:t>
            </a:r>
            <a:r>
              <a:rPr lang="en-US" sz="3200" dirty="0" smtClean="0">
                <a:solidFill>
                  <a:srgbClr val="FF0000"/>
                </a:solidFill>
              </a:rPr>
              <a:t>2 bits</a:t>
            </a:r>
            <a:r>
              <a:rPr lang="en-US" sz="3200" dirty="0" smtClean="0"/>
              <a:t>)</a:t>
            </a:r>
            <a:endParaRPr lang="en-US" sz="3200" dirty="0"/>
          </a:p>
        </p:txBody>
      </p:sp>
      <p:sp>
        <p:nvSpPr>
          <p:cNvPr id="10" name="TextBox 9"/>
          <p:cNvSpPr txBox="1"/>
          <p:nvPr/>
        </p:nvSpPr>
        <p:spPr>
          <a:xfrm rot="16200000">
            <a:off x="-1015408" y="3661123"/>
            <a:ext cx="3350404" cy="584775"/>
          </a:xfrm>
          <a:prstGeom prst="rect">
            <a:avLst/>
          </a:prstGeom>
          <a:noFill/>
        </p:spPr>
        <p:txBody>
          <a:bodyPr wrap="none" rtlCol="0">
            <a:spAutoFit/>
          </a:bodyPr>
          <a:lstStyle/>
          <a:p>
            <a:r>
              <a:rPr lang="en-US" sz="3200" dirty="0" smtClean="0"/>
              <a:t>16 columns (</a:t>
            </a:r>
            <a:r>
              <a:rPr lang="en-US" sz="3200" dirty="0" smtClean="0">
                <a:solidFill>
                  <a:srgbClr val="00B050"/>
                </a:solidFill>
              </a:rPr>
              <a:t>4 bits</a:t>
            </a:r>
            <a:r>
              <a:rPr lang="en-US" sz="3200" dirty="0" smtClean="0"/>
              <a:t>)</a:t>
            </a:r>
            <a:endParaRPr lang="en-US" sz="3200" dirty="0"/>
          </a:p>
        </p:txBody>
      </p:sp>
      <p:cxnSp>
        <p:nvCxnSpPr>
          <p:cNvPr id="8" name="Straight Arrow Connector 7"/>
          <p:cNvCxnSpPr/>
          <p:nvPr/>
        </p:nvCxnSpPr>
        <p:spPr>
          <a:xfrm>
            <a:off x="9311640" y="1027906"/>
            <a:ext cx="822960" cy="86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546144" y="1027906"/>
            <a:ext cx="117595" cy="82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46716" y="1027906"/>
            <a:ext cx="3903187" cy="82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6901" y="445212"/>
            <a:ext cx="4840043" cy="584775"/>
          </a:xfrm>
          <a:prstGeom prst="rect">
            <a:avLst/>
          </a:prstGeom>
          <a:noFill/>
        </p:spPr>
        <p:txBody>
          <a:bodyPr wrap="none" rtlCol="0">
            <a:spAutoFit/>
          </a:bodyPr>
          <a:lstStyle/>
          <a:p>
            <a:r>
              <a:rPr lang="en-US" sz="3200" dirty="0" smtClean="0"/>
              <a:t>Each column is permutation</a:t>
            </a:r>
            <a:endParaRPr lang="en-US" sz="3200" dirty="0"/>
          </a:p>
        </p:txBody>
      </p:sp>
    </p:spTree>
    <p:extLst>
      <p:ext uri="{BB962C8B-B14F-4D97-AF65-F5344CB8AC3E}">
        <p14:creationId xmlns:p14="http://schemas.microsoft.com/office/powerpoint/2010/main" val="40569033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 Requirements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Consider 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oMath>
                </a14:m>
                <a:endParaRPr lang="en-US" dirty="0"/>
              </a:p>
              <a:p>
                <a:endParaRPr lang="en-US" dirty="0" smtClean="0"/>
              </a:p>
              <a:p>
                <a:r>
                  <a:rPr lang="en-US" dirty="0" smtClean="0"/>
                  <a:t>Let inputs x and x’ differ on a single bit</a:t>
                </a:r>
              </a:p>
              <a:p>
                <a:endParaRPr lang="en-US" dirty="0"/>
              </a:p>
              <a:p>
                <a:r>
                  <a:rPr lang="en-US" dirty="0" smtClean="0"/>
                  <a:t>We expect outputs F(x) and F(x’) to differ on approximately half of their bits </a:t>
                </a:r>
              </a:p>
              <a:p>
                <a:pPr lvl="1"/>
                <a:r>
                  <a:rPr lang="en-US" dirty="0" smtClean="0"/>
                  <a:t>F(x) and F(x’) should be (essentially) independent.</a:t>
                </a:r>
                <a:endParaRPr lang="en-US" dirty="0"/>
              </a:p>
              <a:p>
                <a:r>
                  <a:rPr lang="en-US" dirty="0" smtClean="0"/>
                  <a:t>A pseudorandom permutation must exhibit the same behavior!</a:t>
                </a:r>
              </a:p>
              <a:p>
                <a:r>
                  <a:rPr lang="en-US" b="1" dirty="0" smtClean="0"/>
                  <a:t>Requirement</a:t>
                </a:r>
                <a:r>
                  <a:rPr lang="en-US" dirty="0" smtClean="0"/>
                  <a:t>: DES Avalanche Effect!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spTree>
    <p:extLst>
      <p:ext uri="{BB962C8B-B14F-4D97-AF65-F5344CB8AC3E}">
        <p14:creationId xmlns:p14="http://schemas.microsoft.com/office/powerpoint/2010/main" val="27433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Avalanche Effect</a:t>
            </a:r>
            <a:endParaRPr lang="en-US" dirty="0"/>
          </a:p>
        </p:txBody>
      </p:sp>
      <p:sp>
        <p:nvSpPr>
          <p:cNvPr id="3" name="Content Placeholder 2"/>
          <p:cNvSpPr>
            <a:spLocks noGrp="1"/>
          </p:cNvSpPr>
          <p:nvPr>
            <p:ph idx="1"/>
          </p:nvPr>
        </p:nvSpPr>
        <p:spPr/>
        <p:txBody>
          <a:bodyPr>
            <a:normAutofit/>
          </a:bodyPr>
          <a:lstStyle/>
          <a:p>
            <a:r>
              <a:rPr lang="en-US" sz="3600" dirty="0" smtClean="0"/>
              <a:t>Permutation the end of the mangle function helps to mix bits</a:t>
            </a:r>
          </a:p>
          <a:p>
            <a:endParaRPr lang="en-US" sz="3600" dirty="0"/>
          </a:p>
          <a:p>
            <a:r>
              <a:rPr lang="en-US" sz="3600" dirty="0" smtClean="0"/>
              <a:t>Special S-box property #1</a:t>
            </a:r>
          </a:p>
          <a:p>
            <a:pPr marL="0" indent="0">
              <a:buNone/>
            </a:pPr>
            <a:endParaRPr lang="en-US" sz="3600" dirty="0" smtClean="0"/>
          </a:p>
          <a:p>
            <a:pPr marL="0" indent="0" algn="ctr">
              <a:buNone/>
            </a:pPr>
            <a:r>
              <a:rPr lang="en-US" sz="3600" dirty="0" smtClean="0"/>
              <a:t>Let x and x’ differ on one bit then S</a:t>
            </a:r>
            <a:r>
              <a:rPr lang="en-US" sz="3600" baseline="-25000" dirty="0" smtClean="0"/>
              <a:t>i</a:t>
            </a:r>
            <a:r>
              <a:rPr lang="en-US" sz="3600" dirty="0" smtClean="0"/>
              <a:t>(x) differs from S</a:t>
            </a:r>
            <a:r>
              <a:rPr lang="en-US" sz="3600" baseline="-25000" dirty="0" smtClean="0"/>
              <a:t>i</a:t>
            </a:r>
            <a:r>
              <a:rPr lang="en-US" sz="3600" dirty="0" smtClean="0"/>
              <a:t>(x’) on two bits.</a:t>
            </a:r>
            <a:endParaRPr lang="en-US" sz="3600" dirty="0"/>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Tree>
    <p:extLst>
      <p:ext uri="{BB962C8B-B14F-4D97-AF65-F5344CB8AC3E}">
        <p14:creationId xmlns:p14="http://schemas.microsoft.com/office/powerpoint/2010/main" val="7642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Avalanche Effect Example</a:t>
            </a:r>
            <a:endParaRPr lang="en-US" dirty="0"/>
          </a:p>
        </p:txBody>
      </p:sp>
      <p:sp>
        <p:nvSpPr>
          <p:cNvPr id="3" name="Content Placeholder 2"/>
          <p:cNvSpPr>
            <a:spLocks noGrp="1"/>
          </p:cNvSpPr>
          <p:nvPr>
            <p:ph idx="1"/>
          </p:nvPr>
        </p:nvSpPr>
        <p:spPr>
          <a:xfrm>
            <a:off x="601249" y="1825624"/>
            <a:ext cx="5151120" cy="4351338"/>
          </a:xfrm>
        </p:spPr>
        <p:txBody>
          <a:bodyPr>
            <a:normAutofit fontScale="92500" lnSpcReduction="20000"/>
          </a:bodyPr>
          <a:lstStyle/>
          <a:p>
            <a:r>
              <a:rPr lang="en-US" dirty="0" smtClean="0"/>
              <a:t>Consider two 64 bit inputs</a:t>
            </a:r>
          </a:p>
          <a:p>
            <a:pPr lvl="1"/>
            <a:r>
              <a:rPr lang="en-US" dirty="0" smtClean="0"/>
              <a:t>(</a:t>
            </a:r>
            <a:r>
              <a:rPr lang="en-US" dirty="0" err="1" smtClean="0"/>
              <a:t>L</a:t>
            </a:r>
            <a:r>
              <a:rPr lang="en-US" baseline="-25000" dirty="0" err="1" smtClean="0"/>
              <a:t>n</a:t>
            </a:r>
            <a:r>
              <a:rPr lang="en-US" dirty="0" err="1" smtClean="0"/>
              <a:t>,R</a:t>
            </a:r>
            <a:r>
              <a:rPr lang="en-US" baseline="-25000" dirty="0" err="1" smtClean="0"/>
              <a:t>n</a:t>
            </a:r>
            <a:r>
              <a:rPr lang="en-US" dirty="0" smtClean="0"/>
              <a:t>) and (</a:t>
            </a:r>
            <a:r>
              <a:rPr lang="en-US" dirty="0"/>
              <a:t>L</a:t>
            </a:r>
            <a:r>
              <a:rPr lang="en-US" baseline="-25000" dirty="0"/>
              <a:t>n</a:t>
            </a:r>
            <a:r>
              <a:rPr lang="en-US" dirty="0"/>
              <a:t>’</a:t>
            </a:r>
            <a:r>
              <a:rPr lang="en-US" dirty="0" smtClean="0"/>
              <a:t>,</a:t>
            </a:r>
            <a:r>
              <a:rPr lang="en-US" dirty="0" err="1" smtClean="0"/>
              <a:t>R’</a:t>
            </a:r>
            <a:r>
              <a:rPr lang="en-US" baseline="-25000" dirty="0" err="1" smtClean="0"/>
              <a:t>n</a:t>
            </a:r>
            <a:r>
              <a:rPr lang="en-US" dirty="0" smtClean="0"/>
              <a:t>=</a:t>
            </a:r>
            <a:r>
              <a:rPr lang="en-US" dirty="0"/>
              <a:t>R</a:t>
            </a:r>
            <a:r>
              <a:rPr lang="en-US" baseline="-25000" dirty="0"/>
              <a:t>n</a:t>
            </a:r>
            <a:r>
              <a:rPr lang="en-US" dirty="0" smtClean="0"/>
              <a:t>)</a:t>
            </a:r>
          </a:p>
          <a:p>
            <a:pPr lvl="1"/>
            <a:r>
              <a:rPr lang="en-US" dirty="0" smtClean="0"/>
              <a:t>L</a:t>
            </a:r>
            <a:r>
              <a:rPr lang="en-US" baseline="-25000" dirty="0" smtClean="0"/>
              <a:t>n</a:t>
            </a:r>
            <a:r>
              <a:rPr lang="en-US" dirty="0" smtClean="0"/>
              <a:t> and L</a:t>
            </a:r>
            <a:r>
              <a:rPr lang="en-US" baseline="-25000" dirty="0" smtClean="0"/>
              <a:t>n</a:t>
            </a:r>
            <a:r>
              <a:rPr lang="en-US" dirty="0" smtClean="0"/>
              <a:t>’ differ on one bit</a:t>
            </a:r>
          </a:p>
          <a:p>
            <a:r>
              <a:rPr lang="en-US" dirty="0" smtClean="0"/>
              <a:t>This is worst case example</a:t>
            </a:r>
          </a:p>
          <a:p>
            <a:pPr lvl="1"/>
            <a:r>
              <a:rPr lang="en-US" dirty="0" smtClean="0"/>
              <a:t>L</a:t>
            </a:r>
            <a:r>
              <a:rPr lang="en-US" baseline="-25000" dirty="0" smtClean="0"/>
              <a:t>n+1</a:t>
            </a:r>
            <a:r>
              <a:rPr lang="en-US" dirty="0" smtClean="0"/>
              <a:t> = L</a:t>
            </a:r>
            <a:r>
              <a:rPr lang="en-US" baseline="-25000" dirty="0" smtClean="0"/>
              <a:t>n+1</a:t>
            </a:r>
            <a:r>
              <a:rPr lang="en-US" dirty="0" smtClean="0"/>
              <a:t>’=</a:t>
            </a:r>
            <a:r>
              <a:rPr lang="en-US" dirty="0"/>
              <a:t>R</a:t>
            </a:r>
            <a:r>
              <a:rPr lang="en-US" baseline="-25000" dirty="0"/>
              <a:t>n</a:t>
            </a:r>
            <a:endParaRPr lang="en-US" dirty="0" smtClean="0"/>
          </a:p>
          <a:p>
            <a:pPr lvl="1"/>
            <a:r>
              <a:rPr lang="en-US" dirty="0" smtClean="0"/>
              <a:t>But now R’</a:t>
            </a:r>
            <a:r>
              <a:rPr lang="en-US" baseline="-25000" dirty="0" smtClean="0"/>
              <a:t>n+1 </a:t>
            </a:r>
            <a:r>
              <a:rPr lang="en-US" dirty="0" smtClean="0"/>
              <a:t>and R</a:t>
            </a:r>
            <a:r>
              <a:rPr lang="en-US" baseline="-25000" dirty="0" smtClean="0"/>
              <a:t>n+1 </a:t>
            </a:r>
            <a:r>
              <a:rPr lang="en-US" dirty="0"/>
              <a:t>differ on one bit </a:t>
            </a:r>
            <a:endParaRPr lang="en-US" dirty="0" smtClean="0"/>
          </a:p>
          <a:p>
            <a:r>
              <a:rPr lang="en-US" dirty="0" smtClean="0"/>
              <a:t>Even if we are unlucky E(</a:t>
            </a:r>
            <a:r>
              <a:rPr lang="en-US" dirty="0"/>
              <a:t>R’</a:t>
            </a:r>
            <a:r>
              <a:rPr lang="en-US" baseline="-25000" dirty="0"/>
              <a:t>n+1</a:t>
            </a:r>
            <a:r>
              <a:rPr lang="en-US" dirty="0" smtClean="0"/>
              <a:t>) and E(</a:t>
            </a:r>
            <a:r>
              <a:rPr lang="en-US" dirty="0"/>
              <a:t>R</a:t>
            </a:r>
            <a:r>
              <a:rPr lang="en-US" baseline="-25000" dirty="0"/>
              <a:t>n+1</a:t>
            </a:r>
            <a:r>
              <a:rPr lang="en-US" dirty="0" smtClean="0"/>
              <a:t>) differ on 1 bit</a:t>
            </a:r>
          </a:p>
          <a:p>
            <a:r>
              <a:rPr lang="en-US" dirty="0" smtClean="0">
                <a:sym typeface="Wingdings" panose="05000000000000000000" pitchFamily="2" charset="2"/>
              </a:rPr>
              <a:t> </a:t>
            </a:r>
            <a:r>
              <a:rPr lang="en-US" dirty="0" smtClean="0"/>
              <a:t>R</a:t>
            </a:r>
            <a:r>
              <a:rPr lang="en-US" baseline="-25000" dirty="0" smtClean="0"/>
              <a:t>n+2 </a:t>
            </a:r>
            <a:r>
              <a:rPr lang="en-US" dirty="0" smtClean="0">
                <a:sym typeface="Wingdings" panose="05000000000000000000" pitchFamily="2" charset="2"/>
              </a:rPr>
              <a:t>and </a:t>
            </a:r>
            <a:r>
              <a:rPr lang="en-US" dirty="0" smtClean="0"/>
              <a:t>R’</a:t>
            </a:r>
            <a:r>
              <a:rPr lang="en-US" baseline="-25000" dirty="0" smtClean="0"/>
              <a:t>n+2</a:t>
            </a:r>
            <a:r>
              <a:rPr lang="en-US" dirty="0" smtClean="0">
                <a:sym typeface="Wingdings" panose="05000000000000000000" pitchFamily="2" charset="2"/>
              </a:rPr>
              <a:t> </a:t>
            </a:r>
            <a:r>
              <a:rPr lang="en-US" dirty="0">
                <a:sym typeface="Wingdings" panose="05000000000000000000" pitchFamily="2" charset="2"/>
              </a:rPr>
              <a:t>differ on two bits</a:t>
            </a:r>
            <a:endParaRPr lang="en-US" dirty="0" smtClean="0"/>
          </a:p>
          <a:p>
            <a:r>
              <a:rPr lang="en-US" dirty="0" smtClean="0">
                <a:sym typeface="Wingdings" panose="05000000000000000000" pitchFamily="2" charset="2"/>
              </a:rPr>
              <a:t> </a:t>
            </a:r>
            <a:r>
              <a:rPr lang="en-US" dirty="0" smtClean="0"/>
              <a:t>L</a:t>
            </a:r>
            <a:r>
              <a:rPr lang="en-US" baseline="-25000" dirty="0" smtClean="0"/>
              <a:t>n+2</a:t>
            </a:r>
            <a:r>
              <a:rPr lang="en-US" dirty="0" smtClean="0"/>
              <a:t> =</a:t>
            </a:r>
            <a:r>
              <a:rPr lang="en-US" dirty="0"/>
              <a:t> R’</a:t>
            </a:r>
            <a:r>
              <a:rPr lang="en-US" baseline="-25000" dirty="0"/>
              <a:t>n+1 </a:t>
            </a:r>
            <a:r>
              <a:rPr lang="en-US" dirty="0" smtClean="0"/>
              <a:t>and </a:t>
            </a:r>
            <a:r>
              <a:rPr lang="en-US" dirty="0"/>
              <a:t>L</a:t>
            </a:r>
            <a:r>
              <a:rPr lang="en-US" baseline="-25000" dirty="0"/>
              <a:t>n+2</a:t>
            </a:r>
            <a:r>
              <a:rPr lang="en-US" dirty="0"/>
              <a:t>’ = R’</a:t>
            </a:r>
            <a:r>
              <a:rPr lang="en-US" baseline="-25000" dirty="0"/>
              <a:t>n+1 </a:t>
            </a:r>
            <a:r>
              <a:rPr lang="en-US" dirty="0" smtClean="0"/>
              <a:t>differ in one bit</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657" y="1468795"/>
            <a:ext cx="6271001" cy="4708167"/>
          </a:xfrm>
          <a:prstGeom prst="rect">
            <a:avLst/>
          </a:prstGeom>
        </p:spPr>
      </p:pic>
    </p:spTree>
    <p:extLst>
      <p:ext uri="{BB962C8B-B14F-4D97-AF65-F5344CB8AC3E}">
        <p14:creationId xmlns:p14="http://schemas.microsoft.com/office/powerpoint/2010/main" val="18888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0957"/>
            <a:ext cx="6271001" cy="4708167"/>
          </a:xfrm>
          <a:prstGeom prst="rect">
            <a:avLst/>
          </a:prstGeom>
        </p:spPr>
      </p:pic>
      <p:sp>
        <p:nvSpPr>
          <p:cNvPr id="2" name="Title 1"/>
          <p:cNvSpPr>
            <a:spLocks noGrp="1"/>
          </p:cNvSpPr>
          <p:nvPr>
            <p:ph type="title"/>
          </p:nvPr>
        </p:nvSpPr>
        <p:spPr/>
        <p:txBody>
          <a:bodyPr/>
          <a:lstStyle/>
          <a:p>
            <a:r>
              <a:rPr lang="en-US" dirty="0" smtClean="0"/>
              <a:t>Avalanche Effect Example</a:t>
            </a:r>
            <a:endParaRPr lang="en-US" dirty="0"/>
          </a:p>
        </p:txBody>
      </p:sp>
      <p:sp>
        <p:nvSpPr>
          <p:cNvPr id="3" name="Content Placeholder 2"/>
          <p:cNvSpPr>
            <a:spLocks noGrp="1"/>
          </p:cNvSpPr>
          <p:nvPr>
            <p:ph idx="1"/>
          </p:nvPr>
        </p:nvSpPr>
        <p:spPr>
          <a:xfrm>
            <a:off x="396240" y="1310957"/>
            <a:ext cx="5875751" cy="5245736"/>
          </a:xfrm>
        </p:spPr>
        <p:txBody>
          <a:bodyPr>
            <a:normAutofit fontScale="55000" lnSpcReduction="20000"/>
          </a:bodyPr>
          <a:lstStyle/>
          <a:p>
            <a:r>
              <a:rPr lang="en-US" sz="5100" dirty="0" smtClean="0"/>
              <a:t>R</a:t>
            </a:r>
            <a:r>
              <a:rPr lang="en-US" sz="5100" baseline="-25000" dirty="0" smtClean="0"/>
              <a:t>n+2 </a:t>
            </a:r>
            <a:r>
              <a:rPr lang="en-US" sz="5100" dirty="0" smtClean="0">
                <a:sym typeface="Wingdings" panose="05000000000000000000" pitchFamily="2" charset="2"/>
              </a:rPr>
              <a:t>and </a:t>
            </a:r>
            <a:r>
              <a:rPr lang="en-US" sz="5100" dirty="0" smtClean="0"/>
              <a:t>R’</a:t>
            </a:r>
            <a:r>
              <a:rPr lang="en-US" sz="5100" baseline="-25000" dirty="0" smtClean="0"/>
              <a:t>n+2</a:t>
            </a:r>
            <a:r>
              <a:rPr lang="en-US" sz="5100" dirty="0" smtClean="0">
                <a:sym typeface="Wingdings" panose="05000000000000000000" pitchFamily="2" charset="2"/>
              </a:rPr>
              <a:t> </a:t>
            </a:r>
            <a:r>
              <a:rPr lang="en-US" sz="5100" dirty="0">
                <a:sym typeface="Wingdings" panose="05000000000000000000" pitchFamily="2" charset="2"/>
              </a:rPr>
              <a:t>differ on two bits</a:t>
            </a:r>
            <a:endParaRPr lang="en-US" sz="5100" dirty="0"/>
          </a:p>
          <a:p>
            <a:r>
              <a:rPr lang="en-US" sz="5100" dirty="0" smtClean="0"/>
              <a:t>L</a:t>
            </a:r>
            <a:r>
              <a:rPr lang="en-US" sz="5100" baseline="-25000" dirty="0" smtClean="0"/>
              <a:t>n+2</a:t>
            </a:r>
            <a:r>
              <a:rPr lang="en-US" sz="5100" dirty="0" smtClean="0"/>
              <a:t> </a:t>
            </a:r>
            <a:r>
              <a:rPr lang="en-US" sz="5100" dirty="0"/>
              <a:t>= </a:t>
            </a:r>
            <a:r>
              <a:rPr lang="en-US" sz="5100" dirty="0" smtClean="0"/>
              <a:t>R</a:t>
            </a:r>
            <a:r>
              <a:rPr lang="en-US" sz="5100" baseline="-25000" dirty="0" smtClean="0"/>
              <a:t>n+1 </a:t>
            </a:r>
            <a:r>
              <a:rPr lang="en-US" sz="5100" dirty="0"/>
              <a:t>and L</a:t>
            </a:r>
            <a:r>
              <a:rPr lang="en-US" sz="5100" baseline="-25000" dirty="0"/>
              <a:t>n+2</a:t>
            </a:r>
            <a:r>
              <a:rPr lang="en-US" sz="5100" dirty="0" smtClean="0"/>
              <a:t>’</a:t>
            </a:r>
            <a:r>
              <a:rPr lang="en-US" sz="5100" dirty="0"/>
              <a:t> = </a:t>
            </a:r>
            <a:r>
              <a:rPr lang="en-US" sz="5100" dirty="0" smtClean="0"/>
              <a:t>R’</a:t>
            </a:r>
            <a:r>
              <a:rPr lang="en-US" sz="5100" baseline="-25000" dirty="0" smtClean="0"/>
              <a:t>n+1</a:t>
            </a:r>
            <a:r>
              <a:rPr lang="en-US" sz="5100" dirty="0" smtClean="0"/>
              <a:t> </a:t>
            </a:r>
            <a:r>
              <a:rPr lang="en-US" sz="5100" dirty="0"/>
              <a:t>differ in one </a:t>
            </a:r>
            <a:r>
              <a:rPr lang="en-US" sz="5100" dirty="0" smtClean="0"/>
              <a:t>bit</a:t>
            </a:r>
          </a:p>
          <a:p>
            <a:endParaRPr lang="en-US" sz="5100" dirty="0"/>
          </a:p>
          <a:p>
            <a:pPr marL="0" indent="0">
              <a:buNone/>
            </a:pPr>
            <a:r>
              <a:rPr lang="en-US" sz="5100" dirty="0" smtClean="0">
                <a:sym typeface="Wingdings" panose="05000000000000000000" pitchFamily="2" charset="2"/>
              </a:rPr>
              <a:t></a:t>
            </a:r>
            <a:r>
              <a:rPr lang="en-US" sz="5100" dirty="0" smtClean="0"/>
              <a:t>R</a:t>
            </a:r>
            <a:r>
              <a:rPr lang="en-US" sz="5100" baseline="-25000" dirty="0" smtClean="0"/>
              <a:t>n+3 </a:t>
            </a:r>
            <a:r>
              <a:rPr lang="en-US" sz="5100" dirty="0">
                <a:sym typeface="Wingdings" panose="05000000000000000000" pitchFamily="2" charset="2"/>
              </a:rPr>
              <a:t>and </a:t>
            </a:r>
            <a:r>
              <a:rPr lang="en-US" sz="5100" dirty="0" smtClean="0"/>
              <a:t>R’</a:t>
            </a:r>
            <a:r>
              <a:rPr lang="en-US" sz="5100" baseline="-25000" dirty="0" smtClean="0"/>
              <a:t>n+3</a:t>
            </a:r>
            <a:r>
              <a:rPr lang="en-US" sz="5100" dirty="0" smtClean="0">
                <a:sym typeface="Wingdings" panose="05000000000000000000" pitchFamily="2" charset="2"/>
              </a:rPr>
              <a:t> </a:t>
            </a:r>
            <a:r>
              <a:rPr lang="en-US" sz="5100" dirty="0">
                <a:sym typeface="Wingdings" panose="05000000000000000000" pitchFamily="2" charset="2"/>
              </a:rPr>
              <a:t>differ on </a:t>
            </a:r>
            <a:r>
              <a:rPr lang="en-US" sz="5100" dirty="0" smtClean="0">
                <a:sym typeface="Wingdings" panose="05000000000000000000" pitchFamily="2" charset="2"/>
              </a:rPr>
              <a:t>four bits since we have different inputs to two of the S-boxes</a:t>
            </a:r>
          </a:p>
          <a:p>
            <a:pPr>
              <a:buFont typeface="Wingdings" panose="05000000000000000000" pitchFamily="2" charset="2"/>
              <a:buChar char="à"/>
            </a:pPr>
            <a:r>
              <a:rPr lang="en-US" sz="5100" dirty="0" smtClean="0"/>
              <a:t>L</a:t>
            </a:r>
            <a:r>
              <a:rPr lang="en-US" sz="5100" baseline="-25000" dirty="0" smtClean="0"/>
              <a:t>n+3</a:t>
            </a:r>
            <a:r>
              <a:rPr lang="en-US" sz="5100" dirty="0" smtClean="0"/>
              <a:t> </a:t>
            </a:r>
            <a:r>
              <a:rPr lang="en-US" sz="5100" dirty="0"/>
              <a:t>= </a:t>
            </a:r>
            <a:r>
              <a:rPr lang="en-US" sz="5100" dirty="0" smtClean="0"/>
              <a:t>R’</a:t>
            </a:r>
            <a:r>
              <a:rPr lang="en-US" sz="5100" baseline="-25000" dirty="0" smtClean="0"/>
              <a:t>n+2 </a:t>
            </a:r>
            <a:r>
              <a:rPr lang="en-US" sz="5100" dirty="0"/>
              <a:t>and L</a:t>
            </a:r>
            <a:r>
              <a:rPr lang="en-US" sz="5100" baseline="-25000" dirty="0"/>
              <a:t>n+2</a:t>
            </a:r>
            <a:r>
              <a:rPr lang="en-US" sz="5100" dirty="0" smtClean="0"/>
              <a:t>’</a:t>
            </a:r>
            <a:r>
              <a:rPr lang="en-US" sz="5100" dirty="0"/>
              <a:t> = R’</a:t>
            </a:r>
            <a:r>
              <a:rPr lang="en-US" sz="5100" baseline="-25000" dirty="0"/>
              <a:t>n+2</a:t>
            </a:r>
            <a:r>
              <a:rPr lang="en-US" sz="5100" dirty="0" smtClean="0"/>
              <a:t> now </a:t>
            </a:r>
            <a:r>
              <a:rPr lang="en-US" sz="5100" dirty="0" smtClean="0">
                <a:sym typeface="Wingdings" panose="05000000000000000000" pitchFamily="2" charset="2"/>
              </a:rPr>
              <a:t>differ </a:t>
            </a:r>
            <a:r>
              <a:rPr lang="en-US" sz="5100" dirty="0">
                <a:sym typeface="Wingdings" panose="05000000000000000000" pitchFamily="2" charset="2"/>
              </a:rPr>
              <a:t>on </a:t>
            </a:r>
            <a:r>
              <a:rPr lang="en-US" sz="5100" dirty="0" smtClean="0">
                <a:sym typeface="Wingdings" panose="05000000000000000000" pitchFamily="2" charset="2"/>
              </a:rPr>
              <a:t>two bits</a:t>
            </a:r>
          </a:p>
          <a:p>
            <a:r>
              <a:rPr lang="en-US" sz="5100" dirty="0" smtClean="0">
                <a:sym typeface="Wingdings" panose="05000000000000000000" pitchFamily="2" charset="2"/>
              </a:rPr>
              <a:t>Seven rounds we expect all 32 bits in right half to be “affected” by input change</a:t>
            </a:r>
            <a:endParaRPr lang="en-US" sz="5100" dirty="0">
              <a:sym typeface="Wingdings" panose="05000000000000000000" pitchFamily="2" charset="2"/>
            </a:endParaRPr>
          </a:p>
          <a:p>
            <a:pPr marL="0" indent="0">
              <a:buNone/>
            </a:pPr>
            <a:r>
              <a:rPr lang="en-US" sz="5100" dirty="0" smtClean="0">
                <a:sym typeface="Wingdings" panose="05000000000000000000" pitchFamily="2" charset="2"/>
              </a:rPr>
              <a:t>…</a:t>
            </a:r>
          </a:p>
          <a:p>
            <a:pPr marL="0" indent="0">
              <a:buNone/>
            </a:pPr>
            <a:r>
              <a:rPr lang="en-US" sz="5100" dirty="0" smtClean="0">
                <a:sym typeface="Wingdings" panose="05000000000000000000" pitchFamily="2" charset="2"/>
              </a:rPr>
              <a:t>DES has sixteen rounds</a:t>
            </a:r>
            <a:endParaRPr lang="en-US" sz="5100"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Tree>
    <p:extLst>
      <p:ext uri="{BB962C8B-B14F-4D97-AF65-F5344CB8AC3E}">
        <p14:creationId xmlns:p14="http://schemas.microsoft.com/office/powerpoint/2010/main" val="3396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One-Round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input output pair (</a:t>
                </a:r>
                <a:r>
                  <a:rPr lang="en-US" dirty="0" err="1" smtClean="0"/>
                  <a:t>x,y</a:t>
                </a:r>
                <a:r>
                  <a:rPr lang="en-US" dirty="0" smtClean="0"/>
                  <a:t>)</a:t>
                </a:r>
              </a:p>
              <a:p>
                <a:pPr lvl="1"/>
                <a:r>
                  <a:rPr lang="en-US" dirty="0" smtClean="0"/>
                  <a:t>y=(L</a:t>
                </a:r>
                <a:r>
                  <a:rPr lang="en-US" baseline="-25000" dirty="0" smtClean="0"/>
                  <a:t>1</a:t>
                </a:r>
                <a:r>
                  <a:rPr lang="en-US" dirty="0" smtClean="0"/>
                  <a:t>,R</a:t>
                </a:r>
                <a:r>
                  <a:rPr lang="en-US" baseline="-25000" dirty="0" smtClean="0"/>
                  <a:t>1</a:t>
                </a:r>
                <a:r>
                  <a:rPr lang="en-US" dirty="0" smtClean="0"/>
                  <a:t>)</a:t>
                </a:r>
              </a:p>
              <a:p>
                <a:pPr lvl="1"/>
                <a:r>
                  <a:rPr lang="en-US" dirty="0" smtClean="0"/>
                  <a:t>X=(L</a:t>
                </a:r>
                <a:r>
                  <a:rPr lang="en-US" baseline="-25000" dirty="0" smtClean="0"/>
                  <a:t>0</a:t>
                </a:r>
                <a:r>
                  <a:rPr lang="en-US" dirty="0" smtClean="0"/>
                  <a:t>,R</a:t>
                </a:r>
                <a:r>
                  <a:rPr lang="en-US" baseline="-25000" dirty="0" smtClean="0"/>
                  <a:t>0</a:t>
                </a:r>
                <a:r>
                  <a:rPr lang="en-US" dirty="0" smtClean="0"/>
                  <a:t>)</a:t>
                </a:r>
              </a:p>
              <a:p>
                <a:r>
                  <a:rPr lang="en-US" dirty="0" smtClean="0"/>
                  <a:t>Note: R</a:t>
                </a:r>
                <a:r>
                  <a:rPr lang="en-US" baseline="-25000" dirty="0" smtClean="0"/>
                  <a:t>0</a:t>
                </a:r>
                <a:r>
                  <a:rPr lang="en-US" dirty="0" smtClean="0"/>
                  <a:t>=L</a:t>
                </a:r>
                <a:r>
                  <a:rPr lang="en-US" baseline="-25000" dirty="0" smtClean="0"/>
                  <a:t>1</a:t>
                </a:r>
              </a:p>
              <a:p>
                <a:r>
                  <a:rPr lang="en-US" dirty="0"/>
                  <a:t>Note: </a:t>
                </a:r>
                <a:r>
                  <a:rPr lang="en-US" dirty="0" smtClean="0"/>
                  <a:t>R</a:t>
                </a:r>
                <a:r>
                  <a:rPr lang="en-US" baseline="-25000" dirty="0" smtClean="0"/>
                  <a:t>1</a:t>
                </a:r>
                <a:r>
                  <a:rPr lang="en-US" dirty="0" smtClean="0"/>
                  <a:t>=L</a:t>
                </a:r>
                <a:r>
                  <a:rPr lang="en-US" baseline="-25000" dirty="0" smtClean="0"/>
                  <a:t>0</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oMath>
                </a14:m>
                <a:r>
                  <a:rPr lang="en-US" dirty="0" smtClean="0"/>
                  <a:t>   where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oMath>
                </a14:m>
                <a:r>
                  <a:rPr lang="en-US" dirty="0" smtClean="0"/>
                  <a:t> is the Mangling Function with key k</a:t>
                </a:r>
                <a:r>
                  <a:rPr lang="en-US" baseline="-25000" dirty="0" smtClean="0"/>
                  <a:t>1</a:t>
                </a:r>
              </a:p>
              <a:p>
                <a:endParaRPr lang="en-US" baseline="-25000" dirty="0"/>
              </a:p>
              <a:p>
                <a:pPr marL="0" indent="0">
                  <a:buNone/>
                </a:pPr>
                <a:r>
                  <a:rPr lang="en-US" b="1" dirty="0" smtClean="0">
                    <a:latin typeface="Cambria Math" panose="02040503050406030204" pitchFamily="18" charset="0"/>
                    <a:ea typeface="Cambria Math" panose="02040503050406030204" pitchFamily="18" charset="0"/>
                  </a:rPr>
                  <a:t>Conclusion: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r>
                        <m:rPr>
                          <m:nor/>
                        </m:rPr>
                        <a:rPr lang="en-US" dirty="0"/>
                        <m:t>=</m:t>
                      </m:r>
                      <m:r>
                        <m:rPr>
                          <m:nor/>
                        </m:rPr>
                        <a:rPr lang="en-US" dirty="0"/>
                        <m:t>L</m:t>
                      </m:r>
                      <m:r>
                        <m:rPr>
                          <m:nor/>
                        </m:rPr>
                        <a:rPr lang="en-US" b="0" i="0" baseline="-25000" dirty="0" smtClean="0"/>
                        <m:t>0</m:t>
                      </m:r>
                      <m:r>
                        <a:rPr lang="en-US" i="1">
                          <a:latin typeface="Cambria Math" panose="02040503050406030204" pitchFamily="18" charset="0"/>
                          <a:ea typeface="Cambria Math" panose="02040503050406030204" pitchFamily="18" charset="0"/>
                        </a:rPr>
                        <m:t>⨁</m:t>
                      </m:r>
                      <m:r>
                        <m:rPr>
                          <m:nor/>
                        </m:rPr>
                        <a:rPr lang="en-US" dirty="0"/>
                        <m:t>R</m:t>
                      </m:r>
                      <m:r>
                        <m:rPr>
                          <m:nor/>
                        </m:rPr>
                        <a:rPr lang="en-US" baseline="-25000" dirty="0"/>
                        <m:t>1</m:t>
                      </m:r>
                    </m:oMath>
                  </m:oMathPara>
                </a14:m>
                <a:endParaRPr lang="en-US" baseline="-25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Tree>
    <p:extLst>
      <p:ext uri="{BB962C8B-B14F-4D97-AF65-F5344CB8AC3E}">
        <p14:creationId xmlns:p14="http://schemas.microsoft.com/office/powerpoint/2010/main" val="11841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Commitment Scheme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A secure commitment scheme is </a:t>
            </a:r>
            <a:r>
              <a:rPr lang="en-US" b="1" dirty="0" smtClean="0"/>
              <a:t>hiding</a:t>
            </a:r>
            <a:r>
              <a:rPr lang="en-US" dirty="0" smtClean="0"/>
              <a:t> and </a:t>
            </a:r>
            <a:r>
              <a:rPr lang="en-US" b="1" dirty="0" smtClean="0"/>
              <a:t>binding</a:t>
            </a:r>
          </a:p>
          <a:p>
            <a:r>
              <a:rPr lang="en-US" b="1" dirty="0" smtClean="0"/>
              <a:t>Hiding</a:t>
            </a:r>
          </a:p>
          <a:p>
            <a:endParaRPr lang="en-US" dirty="0"/>
          </a:p>
          <a:p>
            <a:endParaRPr lang="en-US" dirty="0" smtClean="0"/>
          </a:p>
          <a:p>
            <a:endParaRPr lang="en-US" dirty="0"/>
          </a:p>
          <a:p>
            <a:r>
              <a:rPr lang="en-US" b="1" dirty="0" smtClean="0"/>
              <a:t>Binding</a:t>
            </a:r>
            <a:endParaRPr lang="en-US" b="1"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mc:AlternateContent xmlns:mc="http://schemas.openxmlformats.org/markup-compatibility/2006" xmlns:a14="http://schemas.microsoft.com/office/drawing/2010/main">
        <mc:Choice Requires="a14">
          <p:sp>
            <p:nvSpPr>
              <p:cNvPr id="5" name="Rectangle 4"/>
              <p:cNvSpPr/>
              <p:nvPr/>
            </p:nvSpPr>
            <p:spPr>
              <a:xfrm>
                <a:off x="-407372" y="2751808"/>
                <a:ext cx="11795760" cy="15067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𝜇</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negligible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3200" dirty="0">
                          <a:latin typeface="Cambria Math"/>
                        </a:rPr>
                        <m:t>Pr</m:t>
                      </m:r>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dirty="0">
                                  <a:latin typeface="Cambria Math" panose="02040503050406030204" pitchFamily="18" charset="0"/>
                                </a:rPr>
                              </m:ctrlPr>
                            </m:sSubPr>
                            <m:e>
                              <m:r>
                                <m:rPr>
                                  <m:sty m:val="p"/>
                                </m:rPr>
                                <a:rPr lang="en-US" sz="3200" dirty="0">
                                  <a:latin typeface="Cambria Math"/>
                                </a:rPr>
                                <m:t>Hiding</m:t>
                              </m:r>
                            </m:e>
                            <m:sub>
                              <m:r>
                                <a:rPr lang="en-US" sz="3200" i="1" dirty="0">
                                  <a:latin typeface="Cambria Math" panose="02040503050406030204" pitchFamily="18" charset="0"/>
                                </a:rPr>
                                <m:t>𝐴</m:t>
                              </m:r>
                              <m:r>
                                <a:rPr lang="en-US" sz="3200" i="1" dirty="0">
                                  <a:latin typeface="Cambria Math" panose="02040503050406030204" pitchFamily="18" charset="0"/>
                                </a:rPr>
                                <m:t>,</m:t>
                              </m:r>
                              <m:r>
                                <a:rPr lang="en-US" sz="3200" i="1" dirty="0">
                                  <a:latin typeface="Cambria Math"/>
                                </a:rPr>
                                <m:t>𝐶𝑜𝑚</m:t>
                              </m:r>
                            </m:sub>
                          </m:sSub>
                          <m:d>
                            <m:dPr>
                              <m:ctrlPr>
                                <a:rPr lang="en-US" sz="3200" i="1" dirty="0">
                                  <a:latin typeface="Cambria Math" panose="02040503050406030204" pitchFamily="18" charset="0"/>
                                </a:rPr>
                              </m:ctrlPr>
                            </m:dPr>
                            <m:e>
                              <m:r>
                                <a:rPr lang="en-US" sz="3200" i="1" dirty="0">
                                  <a:latin typeface="Cambria Math" panose="02040503050406030204" pitchFamily="18" charset="0"/>
                                </a:rPr>
                                <m:t>𝑛</m:t>
                              </m:r>
                            </m:e>
                          </m:d>
                          <m:r>
                            <a:rPr lang="en-US" sz="3200" b="0" i="1" dirty="0" smtClean="0">
                              <a:latin typeface="Cambria Math"/>
                            </a:rPr>
                            <m:t>=1</m:t>
                          </m:r>
                        </m:e>
                      </m:d>
                      <m:r>
                        <a:rPr lang="en-US" sz="3200" i="1">
                          <a:latin typeface="Cambria Math" panose="02040503050406030204" pitchFamily="18" charset="0"/>
                          <a:ea typeface="Cambria Math" panose="02040503050406030204" pitchFamily="18" charset="0"/>
                        </a:rPr>
                        <m:t>≤</m:t>
                      </m:r>
                      <m:f>
                        <m:fPr>
                          <m:ctrlPr>
                            <a:rPr lang="en-US" sz="3200" i="1">
                              <a:latin typeface="Cambria Math" panose="02040503050406030204" pitchFamily="18" charset="0"/>
                              <a:ea typeface="Cambria Math" panose="02040503050406030204" pitchFamily="18" charset="0"/>
                            </a:rPr>
                          </m:ctrlPr>
                        </m:fPr>
                        <m:num>
                          <m:r>
                            <a:rPr lang="en-US" sz="3200" i="1">
                              <a:latin typeface="Cambria Math" panose="02040503050406030204" pitchFamily="18" charset="0"/>
                              <a:ea typeface="Cambria Math" panose="02040503050406030204" pitchFamily="18" charset="0"/>
                            </a:rPr>
                            <m:t>1</m:t>
                          </m:r>
                        </m:num>
                        <m:den>
                          <m:r>
                            <a:rPr lang="en-US" sz="3200" i="1">
                              <a:latin typeface="Cambria Math" panose="02040503050406030204" pitchFamily="18" charset="0"/>
                              <a:ea typeface="Cambria Math" panose="02040503050406030204" pitchFamily="18" charset="0"/>
                            </a:rPr>
                            <m:t>2</m:t>
                          </m:r>
                        </m:den>
                      </m:f>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𝜇</m:t>
                      </m:r>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𝑛</m:t>
                      </m:r>
                      <m:r>
                        <a:rPr lang="en-US" sz="3200" i="1">
                          <a:latin typeface="Cambria Math" panose="02040503050406030204" pitchFamily="18" charset="0"/>
                          <a:ea typeface="Cambria Math" panose="02040503050406030204" pitchFamily="18" charset="0"/>
                        </a:rPr>
                        <m:t>)</m:t>
                      </m:r>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407372" y="2751808"/>
                <a:ext cx="11795760" cy="150675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44881" y="4636717"/>
                <a:ext cx="11795760" cy="10711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𝜇</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negligible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2800" dirty="0">
                          <a:latin typeface="Cambria Math"/>
                        </a:rPr>
                        <m:t>Pr</m:t>
                      </m:r>
                      <m:d>
                        <m:dPr>
                          <m:begChr m:val="["/>
                          <m:endChr m:val="]"/>
                          <m:ctrlPr>
                            <a:rPr lang="en-US" sz="2800" i="1">
                              <a:latin typeface="Cambria Math" panose="02040503050406030204" pitchFamily="18" charset="0"/>
                              <a:ea typeface="Cambria Math" panose="02040503050406030204" pitchFamily="18" charset="0"/>
                            </a:rPr>
                          </m:ctrlPr>
                        </m:dPr>
                        <m:e>
                          <m:sSub>
                            <m:sSubPr>
                              <m:ctrlPr>
                                <a:rPr lang="en-US" sz="2800" i="1" dirty="0">
                                  <a:latin typeface="Cambria Math" panose="02040503050406030204" pitchFamily="18" charset="0"/>
                                </a:rPr>
                              </m:ctrlPr>
                            </m:sSubPr>
                            <m:e>
                              <m:r>
                                <m:rPr>
                                  <m:sty m:val="p"/>
                                </m:rPr>
                                <a:rPr lang="en-US" sz="2800" dirty="0">
                                  <a:latin typeface="Cambria Math"/>
                                </a:rPr>
                                <m:t>Binding</m:t>
                              </m:r>
                            </m:e>
                            <m:sub>
                              <m:r>
                                <a:rPr lang="en-US" sz="2800" i="1" dirty="0">
                                  <a:latin typeface="Cambria Math" panose="02040503050406030204" pitchFamily="18" charset="0"/>
                                </a:rPr>
                                <m:t>𝐴</m:t>
                              </m:r>
                              <m:r>
                                <a:rPr lang="en-US" sz="2800" i="1" dirty="0">
                                  <a:latin typeface="Cambria Math" panose="02040503050406030204" pitchFamily="18" charset="0"/>
                                </a:rPr>
                                <m:t>,</m:t>
                              </m:r>
                              <m:r>
                                <a:rPr lang="en-US" sz="2800" i="1" dirty="0">
                                  <a:latin typeface="Cambria Math"/>
                                </a:rPr>
                                <m:t>𝐶𝑜𝑚</m:t>
                              </m:r>
                            </m:sub>
                          </m:sSub>
                          <m:d>
                            <m:dPr>
                              <m:ctrlPr>
                                <a:rPr lang="en-US" sz="2800" i="1" dirty="0">
                                  <a:latin typeface="Cambria Math" panose="02040503050406030204" pitchFamily="18" charset="0"/>
                                </a:rPr>
                              </m:ctrlPr>
                            </m:dPr>
                            <m:e>
                              <m:r>
                                <a:rPr lang="en-US" sz="2800" i="1" dirty="0">
                                  <a:latin typeface="Cambria Math" panose="02040503050406030204" pitchFamily="18" charset="0"/>
                                </a:rPr>
                                <m:t>𝑛</m:t>
                              </m:r>
                            </m:e>
                          </m:d>
                          <m:r>
                            <a:rPr lang="en-US" sz="2800" b="0" i="1" dirty="0" smtClean="0">
                              <a:latin typeface="Cambria Math"/>
                            </a:rPr>
                            <m:t>=1</m:t>
                          </m:r>
                        </m:e>
                      </m:d>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r>
                        <a:rPr lang="en-US" sz="2800" i="1">
                          <a:latin typeface="Cambria Math" panose="02040503050406030204" pitchFamily="18" charset="0"/>
                          <a:ea typeface="Cambria Math" panose="02040503050406030204" pitchFamily="18" charset="0"/>
                        </a:rPr>
                        <m:t>(</m:t>
                      </m:r>
                      <m:r>
                        <a:rPr lang="en-US" sz="2800" i="1">
                          <a:latin typeface="Cambria Math" panose="02040503050406030204" pitchFamily="18" charset="0"/>
                          <a:ea typeface="Cambria Math" panose="02040503050406030204" pitchFamily="18" charset="0"/>
                        </a:rPr>
                        <m:t>𝑛</m:t>
                      </m:r>
                      <m:r>
                        <a:rPr lang="en-US" sz="2800" i="1">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644881" y="4636717"/>
                <a:ext cx="11795760" cy="107112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701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One-Round DES</a:t>
            </a:r>
            <a:endParaRPr lang="en-US" dirty="0"/>
          </a:p>
        </p:txBody>
      </p:sp>
      <p:sp>
        <p:nvSpPr>
          <p:cNvPr id="3" name="Content Placeholder 2"/>
          <p:cNvSpPr>
            <a:spLocks noGrp="1"/>
          </p:cNvSpPr>
          <p:nvPr>
            <p:ph idx="1"/>
          </p:nvPr>
        </p:nvSpPr>
        <p:spPr/>
        <p:txBody>
          <a:bodyPr/>
          <a:lstStyle/>
          <a:p>
            <a:endParaRPr lang="en-US" baseline="-250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7424"/>
          <a:stretch/>
        </p:blipFill>
        <p:spPr>
          <a:xfrm>
            <a:off x="1051224" y="1825625"/>
            <a:ext cx="7243689" cy="448614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986936" y="1429078"/>
                <a:ext cx="5838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m:t>R</m:t>
                      </m:r>
                      <m:r>
                        <m:rPr>
                          <m:nor/>
                        </m:rPr>
                        <a:rPr lang="en-US" sz="2800" baseline="-25000" dirty="0" smtClean="0"/>
                        <m:t>0</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986936" y="1429078"/>
                <a:ext cx="5838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35077" y="6069636"/>
                <a:ext cx="1287532" cy="573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b="1" dirty="0"/>
                        <m:t>L</m:t>
                      </m:r>
                      <m:r>
                        <m:rPr>
                          <m:nor/>
                        </m:rPr>
                        <a:rPr lang="en-US" sz="3200" b="1" i="0" baseline="-25000" dirty="0" smtClean="0"/>
                        <m:t>0</m:t>
                      </m:r>
                      <m:r>
                        <a:rPr lang="en-US" sz="3200" b="1" i="1">
                          <a:latin typeface="Cambria Math" panose="02040503050406030204" pitchFamily="18" charset="0"/>
                          <a:ea typeface="Cambria Math" panose="02040503050406030204" pitchFamily="18" charset="0"/>
                        </a:rPr>
                        <m:t>⨁</m:t>
                      </m:r>
                      <m:r>
                        <m:rPr>
                          <m:nor/>
                        </m:rPr>
                        <a:rPr lang="en-US" sz="3200" b="1" dirty="0"/>
                        <m:t>R</m:t>
                      </m:r>
                      <m:r>
                        <m:rPr>
                          <m:nor/>
                        </m:rPr>
                        <a:rPr lang="en-US" sz="3200" b="1" baseline="-25000" dirty="0"/>
                        <m:t>1</m:t>
                      </m:r>
                    </m:oMath>
                  </m:oMathPara>
                </a14:m>
                <a:endParaRPr lang="en-US" sz="3200" b="1" baseline="-25000" dirty="0"/>
              </a:p>
            </p:txBody>
          </p:sp>
        </mc:Choice>
        <mc:Fallback xmlns="">
          <p:sp>
            <p:nvSpPr>
              <p:cNvPr id="7" name="Rectangle 6"/>
              <p:cNvSpPr>
                <a:spLocks noRot="1" noChangeAspect="1" noMove="1" noResize="1" noEditPoints="1" noAdjustHandles="1" noChangeArrowheads="1" noChangeShapeType="1" noTextEdit="1"/>
              </p:cNvSpPr>
              <p:nvPr/>
            </p:nvSpPr>
            <p:spPr>
              <a:xfrm>
                <a:off x="2635077" y="6069636"/>
                <a:ext cx="1287532" cy="573427"/>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a:xfrm>
            <a:off x="1404257" y="2547257"/>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53293" y="4965190"/>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04257" y="3603625"/>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6"/>
          </p:cNvCxnSpPr>
          <p:nvPr/>
        </p:nvCxnSpPr>
        <p:spPr>
          <a:xfrm>
            <a:off x="2302329" y="3938361"/>
            <a:ext cx="6874328" cy="130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61120" y="3363160"/>
            <a:ext cx="3281869" cy="1446550"/>
          </a:xfrm>
          <a:prstGeom prst="rect">
            <a:avLst/>
          </a:prstGeom>
          <a:noFill/>
        </p:spPr>
        <p:txBody>
          <a:bodyPr wrap="square" rtlCol="0">
            <a:spAutoFit/>
          </a:bodyPr>
          <a:lstStyle/>
          <a:p>
            <a:r>
              <a:rPr lang="en-US" sz="2400" b="1" dirty="0" smtClean="0"/>
              <a:t>Four possible </a:t>
            </a:r>
            <a:r>
              <a:rPr lang="en-US" sz="2400" b="1" dirty="0" smtClean="0"/>
              <a:t>values</a:t>
            </a:r>
            <a:endParaRPr lang="en-US" sz="2400" b="1" dirty="0" smtClean="0"/>
          </a:p>
          <a:p>
            <a:endParaRPr lang="en-US" sz="2400" b="1" dirty="0"/>
          </a:p>
          <a:p>
            <a:r>
              <a:rPr lang="en-US" sz="2400" b="1" dirty="0" smtClean="0"/>
              <a:t>Possible Keys: 4</a:t>
            </a:r>
            <a:r>
              <a:rPr lang="en-US" sz="2400" b="1" baseline="30000" dirty="0" smtClean="0"/>
              <a:t>8</a:t>
            </a:r>
            <a:r>
              <a:rPr lang="en-US" sz="2400" b="1" dirty="0" smtClean="0"/>
              <a:t> &lt;&lt; 2</a:t>
            </a:r>
            <a:r>
              <a:rPr lang="en-US" sz="2400" b="1" baseline="30000" dirty="0" smtClean="0"/>
              <a:t>48</a:t>
            </a:r>
          </a:p>
          <a:p>
            <a:endParaRPr lang="en-US" sz="2400" b="1" baseline="30000" dirty="0"/>
          </a:p>
        </p:txBody>
      </p:sp>
      <p:sp>
        <p:nvSpPr>
          <p:cNvPr id="14" name="Oval 13"/>
          <p:cNvSpPr/>
          <p:nvPr/>
        </p:nvSpPr>
        <p:spPr>
          <a:xfrm>
            <a:off x="4673068" y="2543998"/>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5433333" y="3148301"/>
            <a:ext cx="3845190" cy="85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1752" y="5418803"/>
            <a:ext cx="6874328" cy="395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63726" y="3054296"/>
            <a:ext cx="7204884" cy="2684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466184" y="5449996"/>
            <a:ext cx="2384307" cy="461665"/>
          </a:xfrm>
          <a:prstGeom prst="rect">
            <a:avLst/>
          </a:prstGeom>
          <a:noFill/>
        </p:spPr>
        <p:txBody>
          <a:bodyPr wrap="none" rtlCol="0">
            <a:spAutoFit/>
          </a:bodyPr>
          <a:lstStyle/>
          <a:p>
            <a:r>
              <a:rPr lang="en-US" sz="2400" b="1" dirty="0" smtClean="0"/>
              <a:t>Trivial to Recover</a:t>
            </a:r>
            <a:endParaRPr lang="en-US" sz="2400" b="1" dirty="0"/>
          </a:p>
        </p:txBody>
      </p:sp>
      <p:sp>
        <p:nvSpPr>
          <p:cNvPr id="11" name="Rectangle 10"/>
          <p:cNvSpPr/>
          <p:nvPr/>
        </p:nvSpPr>
        <p:spPr>
          <a:xfrm>
            <a:off x="8166455" y="1540665"/>
            <a:ext cx="3990772" cy="646331"/>
          </a:xfrm>
          <a:prstGeom prst="rect">
            <a:avLst/>
          </a:prstGeom>
        </p:spPr>
        <p:txBody>
          <a:bodyPr wrap="none">
            <a:spAutoFit/>
          </a:bodyPr>
          <a:lstStyle/>
          <a:p>
            <a:r>
              <a:rPr lang="en-US" b="1" dirty="0"/>
              <a:t>Second </a:t>
            </a:r>
            <a:r>
              <a:rPr lang="en-US" b="1" dirty="0" err="1" smtClean="0"/>
              <a:t>Input/Output</a:t>
            </a:r>
            <a:r>
              <a:rPr lang="en-US" b="1" dirty="0" smtClean="0"/>
              <a:t> Pair would (likely)</a:t>
            </a:r>
          </a:p>
          <a:p>
            <a:r>
              <a:rPr lang="en-US" b="1" dirty="0" smtClean="0"/>
              <a:t>allow us to narrow down to 1 Key</a:t>
            </a:r>
            <a:endParaRPr lang="en-US" b="1" dirty="0"/>
          </a:p>
        </p:txBody>
      </p:sp>
    </p:spTree>
    <p:extLst>
      <p:ext uri="{BB962C8B-B14F-4D97-AF65-F5344CB8AC3E}">
        <p14:creationId xmlns:p14="http://schemas.microsoft.com/office/powerpoint/2010/main" val="30418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animBg="1"/>
      <p:bldP spid="21"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Two-Round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9138920" cy="4351338"/>
              </a:xfrm>
            </p:spPr>
            <p:txBody>
              <a:bodyPr>
                <a:normAutofit lnSpcReduction="10000"/>
              </a:bodyPr>
              <a:lstStyle/>
              <a:p>
                <a:r>
                  <a:rPr lang="en-US" dirty="0" smtClean="0"/>
                  <a:t>Output y =(L</a:t>
                </a:r>
                <a:r>
                  <a:rPr lang="en-US" baseline="-25000" dirty="0" smtClean="0"/>
                  <a:t>2</a:t>
                </a:r>
                <a:r>
                  <a:rPr lang="en-US" dirty="0" smtClean="0"/>
                  <a:t>,R</a:t>
                </a:r>
                <a:r>
                  <a:rPr lang="en-US" baseline="-25000" dirty="0" smtClean="0"/>
                  <a:t>2</a:t>
                </a:r>
                <a:r>
                  <a:rPr lang="en-US" dirty="0" smtClean="0"/>
                  <a:t>)</a:t>
                </a:r>
              </a:p>
              <a:p>
                <a:r>
                  <a:rPr lang="en-US" dirty="0" smtClean="0"/>
                  <a:t>Note</a:t>
                </a:r>
                <a:r>
                  <a:rPr lang="en-US" dirty="0"/>
                  <a:t>: </a:t>
                </a:r>
                <a14:m>
                  <m:oMath xmlns:m="http://schemas.openxmlformats.org/officeDocument/2006/math">
                    <m:r>
                      <m:rPr>
                        <m:nor/>
                      </m:rPr>
                      <a:rPr lang="en-US" dirty="0"/>
                      <m:t>R</m:t>
                    </m:r>
                    <m:r>
                      <m:rPr>
                        <m:nor/>
                      </m:rPr>
                      <a:rPr lang="en-US" baseline="-25000" dirty="0"/>
                      <m:t>1</m:t>
                    </m:r>
                    <m:r>
                      <m:rPr>
                        <m:nor/>
                      </m:rPr>
                      <a:rPr lang="en-US" dirty="0"/>
                      <m:t>=</m:t>
                    </m:r>
                    <m:r>
                      <m:rPr>
                        <m:nor/>
                      </m:rPr>
                      <a:rPr lang="en-US" dirty="0"/>
                      <m:t>L</m:t>
                    </m:r>
                    <m:r>
                      <m:rPr>
                        <m:nor/>
                      </m:rPr>
                      <a:rPr lang="en-US" baseline="-25000" dirty="0"/>
                      <m:t>0</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oMath>
                </a14:m>
                <a:endParaRPr lang="en-US" dirty="0" smtClean="0"/>
              </a:p>
              <a:p>
                <a:pPr lvl="1"/>
                <a:r>
                  <a:rPr lang="en-US" dirty="0" smtClean="0"/>
                  <a:t>Also,</a:t>
                </a:r>
                <a14:m>
                  <m:oMath xmlns:m="http://schemas.openxmlformats.org/officeDocument/2006/math">
                    <m:r>
                      <m:rPr>
                        <m:nor/>
                      </m:rPr>
                      <a:rPr lang="en-US" dirty="0"/>
                      <m:t>R</m:t>
                    </m:r>
                    <m:r>
                      <m:rPr>
                        <m:nor/>
                      </m:rPr>
                      <a:rPr lang="en-US" baseline="-25000" dirty="0"/>
                      <m:t>1</m:t>
                    </m:r>
                    <m:r>
                      <m:rPr>
                        <m:nor/>
                      </m:rPr>
                      <a:rPr lang="en-US" dirty="0"/>
                      <m:t>=</m:t>
                    </m:r>
                  </m:oMath>
                </a14:m>
                <a:r>
                  <a:rPr lang="en-US" dirty="0"/>
                  <a:t> </a:t>
                </a:r>
                <a14:m>
                  <m:oMath xmlns:m="http://schemas.openxmlformats.org/officeDocument/2006/math">
                    <m:r>
                      <m:rPr>
                        <m:nor/>
                      </m:rPr>
                      <a:rPr lang="en-US" dirty="0"/>
                      <m:t>L</m:t>
                    </m:r>
                    <m:r>
                      <m:rPr>
                        <m:nor/>
                      </m:rPr>
                      <a:rPr lang="en-US" baseline="-25000" dirty="0"/>
                      <m:t>2</m:t>
                    </m:r>
                  </m:oMath>
                </a14:m>
                <a:endParaRPr lang="en-US" b="0" baseline="-25000" dirty="0" smtClean="0"/>
              </a:p>
              <a:p>
                <a:pPr lvl="1"/>
                <a:r>
                  <a:rPr lang="en-US" dirty="0" smtClean="0"/>
                  <a:t>Thus,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r>
                      <m:rPr>
                        <m:nor/>
                      </m:rPr>
                      <a:rPr lang="en-US" dirty="0"/>
                      <m:t>=</m:t>
                    </m:r>
                    <m:r>
                      <m:rPr>
                        <m:nor/>
                      </m:rPr>
                      <a:rPr lang="en-US" dirty="0"/>
                      <m:t>L</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dirty="0"/>
                      <m:t>L</m:t>
                    </m:r>
                    <m:r>
                      <m:rPr>
                        <m:nor/>
                      </m:rPr>
                      <a:rPr lang="en-US" baseline="-25000" dirty="0"/>
                      <m:t>0</m:t>
                    </m:r>
                  </m:oMath>
                </a14:m>
                <a:endParaRPr lang="en-US" dirty="0" smtClean="0"/>
              </a:p>
              <a:p>
                <a:pPr marL="228600" lvl="1">
                  <a:spcBef>
                    <a:spcPts val="1000"/>
                  </a:spcBef>
                </a:pPr>
                <a:r>
                  <a:rPr lang="en-US" dirty="0" smtClean="0"/>
                  <a:t>So we can still attack the first round key k1 as before as </a:t>
                </a:r>
                <a14:m>
                  <m:oMath xmlns:m="http://schemas.openxmlformats.org/officeDocument/2006/math">
                    <m:r>
                      <m:rPr>
                        <m:nor/>
                      </m:rPr>
                      <a:rPr lang="en-US" dirty="0"/>
                      <m:t>R</m:t>
                    </m:r>
                    <m:r>
                      <m:rPr>
                        <m:nor/>
                      </m:rPr>
                      <a:rPr lang="en-US" baseline="-25000" dirty="0"/>
                      <m:t>0</m:t>
                    </m:r>
                  </m:oMath>
                </a14:m>
                <a:r>
                  <a:rPr lang="en-US" dirty="0" smtClean="0"/>
                  <a:t> and </a:t>
                </a:r>
                <a14:m>
                  <m:oMath xmlns:m="http://schemas.openxmlformats.org/officeDocument/2006/math">
                    <m:r>
                      <m:rPr>
                        <m:nor/>
                      </m:rPr>
                      <a:rPr lang="en-US" dirty="0"/>
                      <m:t>L</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dirty="0"/>
                      <m:t>L</m:t>
                    </m:r>
                    <m:r>
                      <m:rPr>
                        <m:nor/>
                      </m:rPr>
                      <a:rPr lang="en-US" baseline="-25000" dirty="0"/>
                      <m:t>0</m:t>
                    </m:r>
                  </m:oMath>
                </a14:m>
                <a:r>
                  <a:rPr lang="en-US" dirty="0" smtClean="0"/>
                  <a:t> are known</a:t>
                </a:r>
                <a:endParaRPr lang="en-US" dirty="0"/>
              </a:p>
              <a:p>
                <a:r>
                  <a:rPr lang="en-US" dirty="0"/>
                  <a:t>Note:</a:t>
                </a:r>
                <a14:m>
                  <m:oMath xmlns:m="http://schemas.openxmlformats.org/officeDocument/2006/math">
                    <m:r>
                      <m:rPr>
                        <m:nor/>
                      </m:rPr>
                      <a:rPr lang="en-US" dirty="0"/>
                      <m:t>R</m:t>
                    </m:r>
                    <m:r>
                      <m:rPr>
                        <m:nor/>
                      </m:rPr>
                      <a:rPr lang="en-US" baseline="-25000" dirty="0"/>
                      <m:t>2</m:t>
                    </m:r>
                    <m:r>
                      <m:rPr>
                        <m:nor/>
                      </m:rPr>
                      <a:rPr lang="en-US" dirty="0"/>
                      <m:t>=</m:t>
                    </m:r>
                    <m:r>
                      <m:rPr>
                        <m:nor/>
                      </m:rPr>
                      <a:rPr lang="en-US" dirty="0"/>
                      <m:t>L</m:t>
                    </m:r>
                    <m:r>
                      <m:rPr>
                        <m:nor/>
                      </m:rPr>
                      <a:rPr lang="en-US" baseline="-25000" dirty="0"/>
                      <m:t>1</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0" i="0" baseline="-25000" dirty="0" smtClean="0"/>
                          <m:t>1</m:t>
                        </m:r>
                      </m:e>
                    </m:d>
                  </m:oMath>
                </a14:m>
                <a:endParaRPr lang="en-US" dirty="0" smtClean="0"/>
              </a:p>
              <a:p>
                <a:pPr marL="685800" lvl="2">
                  <a:spcBef>
                    <a:spcPts val="1000"/>
                  </a:spcBef>
                </a:pPr>
                <a:r>
                  <a:rPr lang="en-US" dirty="0"/>
                  <a:t>Also,</a:t>
                </a:r>
                <a14:m>
                  <m:oMath xmlns:m="http://schemas.openxmlformats.org/officeDocument/2006/math">
                    <m:r>
                      <m:rPr>
                        <m:nor/>
                      </m:rPr>
                      <a:rPr lang="en-US" b="0" i="0" dirty="0" smtClean="0"/>
                      <m:t>L</m:t>
                    </m:r>
                    <m:r>
                      <m:rPr>
                        <m:nor/>
                      </m:rPr>
                      <a:rPr lang="en-US" baseline="-25000" dirty="0"/>
                      <m:t>1</m:t>
                    </m:r>
                    <m:r>
                      <m:rPr>
                        <m:nor/>
                      </m:rPr>
                      <a:rPr lang="en-US" dirty="0"/>
                      <m:t>=</m:t>
                    </m:r>
                    <m:r>
                      <m:rPr>
                        <m:nor/>
                      </m:rPr>
                      <a:rPr lang="en-US" b="0" i="0" dirty="0" smtClean="0"/>
                      <m:t>R</m:t>
                    </m:r>
                    <m:r>
                      <m:rPr>
                        <m:nor/>
                      </m:rPr>
                      <a:rPr lang="en-US" b="0" i="0" baseline="-25000" dirty="0" smtClean="0"/>
                      <m:t>0 </m:t>
                    </m:r>
                  </m:oMath>
                </a14:m>
                <a:r>
                  <a:rPr lang="en-US" dirty="0" smtClean="0"/>
                  <a:t>and </a:t>
                </a:r>
                <a14:m>
                  <m:oMath xmlns:m="http://schemas.openxmlformats.org/officeDocument/2006/math">
                    <m:r>
                      <m:rPr>
                        <m:nor/>
                      </m:rPr>
                      <a:rPr lang="en-US" dirty="0"/>
                      <m:t>R</m:t>
                    </m:r>
                    <m:r>
                      <m:rPr>
                        <m:nor/>
                      </m:rPr>
                      <a:rPr lang="en-US" baseline="-25000" dirty="0"/>
                      <m:t>1</m:t>
                    </m:r>
                    <m:r>
                      <m:rPr>
                        <m:nor/>
                      </m:rPr>
                      <a:rPr lang="en-US" dirty="0"/>
                      <m:t>=</m:t>
                    </m:r>
                  </m:oMath>
                </a14:m>
                <a:r>
                  <a:rPr lang="en-US" dirty="0"/>
                  <a:t> </a:t>
                </a:r>
                <a14:m>
                  <m:oMath xmlns:m="http://schemas.openxmlformats.org/officeDocument/2006/math">
                    <m:r>
                      <m:rPr>
                        <m:nor/>
                      </m:rPr>
                      <a:rPr lang="en-US" dirty="0"/>
                      <m:t>L</m:t>
                    </m:r>
                    <m:r>
                      <m:rPr>
                        <m:nor/>
                      </m:rPr>
                      <a:rPr lang="en-US" baseline="-25000" dirty="0"/>
                      <m:t>2</m:t>
                    </m:r>
                  </m:oMath>
                </a14:m>
                <a:endParaRPr lang="en-US" baseline="-25000" dirty="0"/>
              </a:p>
              <a:p>
                <a:pPr marL="685800" lvl="2">
                  <a:spcBef>
                    <a:spcPts val="1000"/>
                  </a:spcBef>
                </a:pPr>
                <a:r>
                  <a:rPr lang="en-US" dirty="0" smtClean="0"/>
                  <a:t>Thus</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m:rPr>
                            <m:nor/>
                          </m:rPr>
                          <a:rPr lang="en-US" dirty="0"/>
                          <m:t>L</m:t>
                        </m:r>
                        <m:r>
                          <m:rPr>
                            <m:nor/>
                          </m:rPr>
                          <a:rPr lang="en-US" baseline="-25000" dirty="0"/>
                          <m:t>2 </m:t>
                        </m:r>
                      </m:e>
                    </m:d>
                    <m:r>
                      <m:rPr>
                        <m:nor/>
                      </m:rPr>
                      <a:rPr lang="en-US" dirty="0"/>
                      <m:t>=</m:t>
                    </m:r>
                    <m:r>
                      <m:rPr>
                        <m:nor/>
                      </m:rPr>
                      <a:rPr lang="en-US" b="0" i="0" dirty="0" smtClean="0"/>
                      <m:t>R</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b="0" i="0" dirty="0" smtClean="0"/>
                      <m:t>R</m:t>
                    </m:r>
                    <m:r>
                      <m:rPr>
                        <m:nor/>
                      </m:rPr>
                      <a:rPr lang="en-US" baseline="-25000" dirty="0"/>
                      <m:t>0</m:t>
                    </m:r>
                  </m:oMath>
                </a14:m>
                <a:endParaRPr lang="en-US" dirty="0"/>
              </a:p>
              <a:p>
                <a:pPr marL="228600" lvl="1">
                  <a:spcBef>
                    <a:spcPts val="1000"/>
                  </a:spcBef>
                </a:pPr>
                <a:r>
                  <a:rPr lang="en-US" dirty="0"/>
                  <a:t>So we can </a:t>
                </a:r>
                <a:r>
                  <a:rPr lang="en-US" dirty="0" smtClean="0"/>
                  <a:t>attack </a:t>
                </a:r>
                <a:r>
                  <a:rPr lang="en-US" dirty="0"/>
                  <a:t>the </a:t>
                </a:r>
                <a:r>
                  <a:rPr lang="en-US" dirty="0" smtClean="0"/>
                  <a:t>second </a:t>
                </a:r>
                <a:r>
                  <a:rPr lang="en-US" dirty="0"/>
                  <a:t>round key </a:t>
                </a:r>
                <a:r>
                  <a:rPr lang="en-US" dirty="0" smtClean="0"/>
                  <a:t>k2 </a:t>
                </a:r>
                <a:r>
                  <a:rPr lang="en-US" dirty="0"/>
                  <a:t>as before as </a:t>
                </a:r>
                <a14:m>
                  <m:oMath xmlns:m="http://schemas.openxmlformats.org/officeDocument/2006/math">
                    <m:r>
                      <m:rPr>
                        <m:nor/>
                      </m:rPr>
                      <a:rPr lang="en-US" dirty="0"/>
                      <m:t>L</m:t>
                    </m:r>
                    <m:r>
                      <m:rPr>
                        <m:nor/>
                      </m:rPr>
                      <a:rPr lang="en-US" baseline="-25000" dirty="0"/>
                      <m:t>2</m:t>
                    </m:r>
                    <m:r>
                      <a:rPr lang="en-US" i="1" baseline="-25000" dirty="0">
                        <a:latin typeface="Cambria Math" panose="02040503050406030204" pitchFamily="18" charset="0"/>
                      </a:rPr>
                      <m:t> </m:t>
                    </m:r>
                  </m:oMath>
                </a14:m>
                <a:r>
                  <a:rPr lang="en-US" dirty="0" smtClean="0"/>
                  <a:t>and </a:t>
                </a:r>
                <a14:m>
                  <m:oMath xmlns:m="http://schemas.openxmlformats.org/officeDocument/2006/math">
                    <m:r>
                      <m:rPr>
                        <m:nor/>
                      </m:rPr>
                      <a:rPr lang="en-US" dirty="0"/>
                      <m:t>R</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b="0" i="0" dirty="0" smtClean="0"/>
                      <m:t>R</m:t>
                    </m:r>
                    <m:r>
                      <m:rPr>
                        <m:nor/>
                      </m:rPr>
                      <a:rPr lang="en-US" baseline="-25000" dirty="0"/>
                      <m:t>0</m:t>
                    </m:r>
                  </m:oMath>
                </a14:m>
                <a:r>
                  <a:rPr lang="en-US" dirty="0"/>
                  <a:t> are known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9138920" cy="4351338"/>
              </a:xfrm>
              <a:blipFill>
                <a:blip r:embed="rId2"/>
                <a:stretch>
                  <a:fillRect l="-1201" t="-3081"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sp>
        <p:nvSpPr>
          <p:cNvPr id="6" name="Rectangle 5"/>
          <p:cNvSpPr/>
          <p:nvPr/>
        </p:nvSpPr>
        <p:spPr>
          <a:xfrm>
            <a:off x="9764110" y="903890"/>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0</a:t>
            </a:r>
            <a:endParaRPr lang="en-US" baseline="-25000" dirty="0"/>
          </a:p>
        </p:txBody>
      </p:sp>
      <p:sp>
        <p:nvSpPr>
          <p:cNvPr id="7" name="Rectangle 6"/>
          <p:cNvSpPr/>
          <p:nvPr/>
        </p:nvSpPr>
        <p:spPr>
          <a:xfrm>
            <a:off x="10957034" y="903890"/>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0</a:t>
            </a:r>
            <a:endParaRPr lang="en-US" baseline="-25000" dirty="0"/>
          </a:p>
        </p:txBody>
      </p:sp>
      <p:sp>
        <p:nvSpPr>
          <p:cNvPr id="8" name="Oval 7"/>
          <p:cNvSpPr/>
          <p:nvPr/>
        </p:nvSpPr>
        <p:spPr>
          <a:xfrm>
            <a:off x="10353521" y="1525766"/>
            <a:ext cx="918342" cy="4647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r>
              <a:rPr lang="en-US" baseline="-25000" dirty="0" smtClean="0"/>
              <a:t>1</a:t>
            </a:r>
            <a:endParaRPr lang="en-US" baseline="-25000" dirty="0"/>
          </a:p>
        </p:txBody>
      </p:sp>
      <p:sp>
        <p:nvSpPr>
          <p:cNvPr id="9" name="Rectangle 8"/>
          <p:cNvSpPr/>
          <p:nvPr/>
        </p:nvSpPr>
        <p:spPr>
          <a:xfrm>
            <a:off x="10573407" y="2169934"/>
            <a:ext cx="472965" cy="4624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F</a:t>
            </a:r>
            <a:endParaRPr lang="en-US" dirty="0">
              <a:solidFill>
                <a:srgbClr val="FFC000"/>
              </a:solidFill>
            </a:endParaRPr>
          </a:p>
        </p:txBody>
      </p:sp>
      <p:cxnSp>
        <p:nvCxnSpPr>
          <p:cNvPr id="11" name="Straight Arrow Connector 10"/>
          <p:cNvCxnSpPr>
            <a:stCxn id="8" idx="4"/>
            <a:endCxn id="9" idx="0"/>
          </p:cNvCxnSpPr>
          <p:nvPr/>
        </p:nvCxnSpPr>
        <p:spPr>
          <a:xfrm flipH="1">
            <a:off x="10809890" y="1990547"/>
            <a:ext cx="2802" cy="179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2"/>
          </p:cNvCxnSpPr>
          <p:nvPr/>
        </p:nvCxnSpPr>
        <p:spPr>
          <a:xfrm>
            <a:off x="10263352" y="1334814"/>
            <a:ext cx="7795" cy="1034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0213603" y="3079531"/>
            <a:ext cx="1272475" cy="3504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p:cNvCxnSpPr>
            <a:endCxn id="9" idx="3"/>
          </p:cNvCxnSpPr>
          <p:nvPr/>
        </p:nvCxnSpPr>
        <p:spPr>
          <a:xfrm flipH="1">
            <a:off x="11046372" y="2401161"/>
            <a:ext cx="4302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2"/>
          </p:cNvCxnSpPr>
          <p:nvPr/>
        </p:nvCxnSpPr>
        <p:spPr>
          <a:xfrm>
            <a:off x="11456276" y="1334814"/>
            <a:ext cx="29801" cy="17447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1"/>
          </p:cNvCxnSpPr>
          <p:nvPr/>
        </p:nvCxnSpPr>
        <p:spPr>
          <a:xfrm flipH="1">
            <a:off x="10340449" y="2401162"/>
            <a:ext cx="232958" cy="88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0045735" y="2305188"/>
                <a:ext cx="4379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oMath>
                  </m:oMathPara>
                </a14:m>
                <a:endParaRPr lang="en-US"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0045735" y="2305188"/>
                <a:ext cx="437940" cy="369332"/>
              </a:xfrm>
              <a:prstGeom prst="rect">
                <a:avLst/>
              </a:prstGeom>
              <a:blipFill>
                <a:blip r:embed="rId3"/>
                <a:stretch>
                  <a:fillRect b="-1639"/>
                </a:stretch>
              </a:blipFill>
            </p:spPr>
            <p:txBody>
              <a:bodyPr/>
              <a:lstStyle/>
              <a:p>
                <a:r>
                  <a:rPr lang="en-US">
                    <a:noFill/>
                  </a:rPr>
                  <a:t> </a:t>
                </a:r>
              </a:p>
            </p:txBody>
          </p:sp>
        </mc:Fallback>
      </mc:AlternateContent>
      <p:sp>
        <p:nvSpPr>
          <p:cNvPr id="39" name="Rectangle 38"/>
          <p:cNvSpPr/>
          <p:nvPr/>
        </p:nvSpPr>
        <p:spPr>
          <a:xfrm>
            <a:off x="9713135" y="3463718"/>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1</a:t>
            </a:r>
            <a:endParaRPr lang="en-US" baseline="-25000" dirty="0"/>
          </a:p>
        </p:txBody>
      </p:sp>
      <p:sp>
        <p:nvSpPr>
          <p:cNvPr id="40" name="Rectangle 39"/>
          <p:cNvSpPr/>
          <p:nvPr/>
        </p:nvSpPr>
        <p:spPr>
          <a:xfrm>
            <a:off x="10906059" y="3463718"/>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1</a:t>
            </a:r>
            <a:endParaRPr lang="en-US" baseline="-25000" dirty="0"/>
          </a:p>
        </p:txBody>
      </p:sp>
      <p:sp>
        <p:nvSpPr>
          <p:cNvPr id="41" name="Oval 40"/>
          <p:cNvSpPr/>
          <p:nvPr/>
        </p:nvSpPr>
        <p:spPr>
          <a:xfrm>
            <a:off x="10302546" y="4085594"/>
            <a:ext cx="918342" cy="46478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t>
            </a:r>
            <a:r>
              <a:rPr lang="en-US" baseline="-25000" dirty="0" smtClean="0"/>
              <a:t>2</a:t>
            </a:r>
            <a:endParaRPr lang="en-US" baseline="-25000" dirty="0"/>
          </a:p>
        </p:txBody>
      </p:sp>
      <p:sp>
        <p:nvSpPr>
          <p:cNvPr id="42" name="Rectangle 41"/>
          <p:cNvSpPr/>
          <p:nvPr/>
        </p:nvSpPr>
        <p:spPr>
          <a:xfrm>
            <a:off x="10522432" y="4729762"/>
            <a:ext cx="472965" cy="4624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rPr>
              <a:t>F</a:t>
            </a:r>
            <a:endParaRPr lang="en-US" dirty="0">
              <a:solidFill>
                <a:srgbClr val="FFC000"/>
              </a:solidFill>
            </a:endParaRPr>
          </a:p>
        </p:txBody>
      </p:sp>
      <p:cxnSp>
        <p:nvCxnSpPr>
          <p:cNvPr id="43" name="Straight Arrow Connector 42"/>
          <p:cNvCxnSpPr>
            <a:stCxn id="41" idx="4"/>
            <a:endCxn id="42" idx="0"/>
          </p:cNvCxnSpPr>
          <p:nvPr/>
        </p:nvCxnSpPr>
        <p:spPr>
          <a:xfrm flipH="1">
            <a:off x="10758915" y="4550375"/>
            <a:ext cx="2802" cy="1793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9" idx="2"/>
          </p:cNvCxnSpPr>
          <p:nvPr/>
        </p:nvCxnSpPr>
        <p:spPr>
          <a:xfrm>
            <a:off x="10212377" y="3894642"/>
            <a:ext cx="7795" cy="10342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2" idx="3"/>
          </p:cNvCxnSpPr>
          <p:nvPr/>
        </p:nvCxnSpPr>
        <p:spPr>
          <a:xfrm flipH="1">
            <a:off x="10995397" y="4960989"/>
            <a:ext cx="4302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1"/>
          </p:cNvCxnSpPr>
          <p:nvPr/>
        </p:nvCxnSpPr>
        <p:spPr>
          <a:xfrm flipH="1">
            <a:off x="10289474" y="4960990"/>
            <a:ext cx="232958" cy="88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9994760" y="4865016"/>
                <a:ext cx="43794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9994760" y="4865016"/>
                <a:ext cx="437940" cy="369332"/>
              </a:xfrm>
              <a:prstGeom prst="rect">
                <a:avLst/>
              </a:prstGeom>
              <a:blipFill>
                <a:blip r:embed="rId4"/>
                <a:stretch>
                  <a:fillRect b="-1639"/>
                </a:stretch>
              </a:blipFill>
            </p:spPr>
            <p:txBody>
              <a:bodyPr/>
              <a:lstStyle/>
              <a:p>
                <a:r>
                  <a:rPr lang="en-US">
                    <a:noFill/>
                  </a:rPr>
                  <a:t> </a:t>
                </a:r>
              </a:p>
            </p:txBody>
          </p:sp>
        </mc:Fallback>
      </mc:AlternateContent>
      <p:cxnSp>
        <p:nvCxnSpPr>
          <p:cNvPr id="48" name="Straight Arrow Connector 47"/>
          <p:cNvCxnSpPr>
            <a:stCxn id="34" idx="2"/>
            <a:endCxn id="40" idx="0"/>
          </p:cNvCxnSpPr>
          <p:nvPr/>
        </p:nvCxnSpPr>
        <p:spPr>
          <a:xfrm>
            <a:off x="10264705" y="2674520"/>
            <a:ext cx="1140596" cy="789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a:endCxn id="55" idx="0"/>
          </p:cNvCxnSpPr>
          <p:nvPr/>
        </p:nvCxnSpPr>
        <p:spPr>
          <a:xfrm>
            <a:off x="10259537" y="5156537"/>
            <a:ext cx="1347277" cy="769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11418614" y="3834958"/>
            <a:ext cx="16959" cy="1640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7" idx="0"/>
          </p:cNvCxnSpPr>
          <p:nvPr/>
        </p:nvCxnSpPr>
        <p:spPr>
          <a:xfrm flipH="1">
            <a:off x="10269714" y="5469754"/>
            <a:ext cx="1177608" cy="4481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Rectangle 54"/>
          <p:cNvSpPr/>
          <p:nvPr/>
        </p:nvSpPr>
        <p:spPr>
          <a:xfrm>
            <a:off x="11107572" y="5925820"/>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t>
            </a:r>
            <a:r>
              <a:rPr lang="en-US" baseline="-25000" dirty="0" smtClean="0"/>
              <a:t>2</a:t>
            </a:r>
            <a:endParaRPr lang="en-US" baseline="-25000" dirty="0"/>
          </a:p>
        </p:txBody>
      </p:sp>
      <p:sp>
        <p:nvSpPr>
          <p:cNvPr id="57" name="Rectangle 56"/>
          <p:cNvSpPr/>
          <p:nvPr/>
        </p:nvSpPr>
        <p:spPr>
          <a:xfrm>
            <a:off x="9770472" y="5917925"/>
            <a:ext cx="998483"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t>
            </a:r>
            <a:r>
              <a:rPr lang="en-US" baseline="-25000" dirty="0" smtClean="0"/>
              <a:t>2</a:t>
            </a:r>
            <a:endParaRPr lang="en-US" baseline="-25000" dirty="0"/>
          </a:p>
        </p:txBody>
      </p:sp>
      <mc:AlternateContent xmlns:mc="http://schemas.openxmlformats.org/markup-compatibility/2006" xmlns:a14="http://schemas.microsoft.com/office/drawing/2010/main">
        <mc:Choice Requires="a14">
          <p:sp>
            <p:nvSpPr>
              <p:cNvPr id="59" name="Rectangle 58"/>
              <p:cNvSpPr/>
              <p:nvPr/>
            </p:nvSpPr>
            <p:spPr>
              <a:xfrm>
                <a:off x="8172778" y="2267411"/>
                <a:ext cx="1955472"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1</m:t>
                          </m:r>
                        </m:sub>
                      </m:sSub>
                      <m:d>
                        <m:dPr>
                          <m:ctrlPr>
                            <a:rPr lang="en-US" i="1">
                              <a:solidFill>
                                <a:srgbClr val="FF0000"/>
                              </a:solidFill>
                              <a:latin typeface="Cambria Math" panose="02040503050406030204" pitchFamily="18" charset="0"/>
                              <a:ea typeface="Cambria Math" panose="02040503050406030204" pitchFamily="18" charset="0"/>
                            </a:rPr>
                          </m:ctrlPr>
                        </m:dPr>
                        <m:e>
                          <m:r>
                            <m:rPr>
                              <m:nor/>
                            </m:rPr>
                            <a:rPr lang="en-US" dirty="0">
                              <a:solidFill>
                                <a:srgbClr val="FF0000"/>
                              </a:solidFill>
                            </a:rPr>
                            <m:t>R</m:t>
                          </m:r>
                          <m:r>
                            <m:rPr>
                              <m:nor/>
                            </m:rPr>
                            <a:rPr lang="en-US" baseline="-25000" dirty="0">
                              <a:solidFill>
                                <a:srgbClr val="FF0000"/>
                              </a:solidFill>
                            </a:rPr>
                            <m:t>0</m:t>
                          </m:r>
                        </m:e>
                      </m:d>
                      <m:r>
                        <m:rPr>
                          <m:nor/>
                        </m:rPr>
                        <a:rPr lang="en-US" dirty="0">
                          <a:solidFill>
                            <a:srgbClr val="FF0000"/>
                          </a:solidFill>
                        </a:rPr>
                        <m:t>=</m:t>
                      </m:r>
                      <m:r>
                        <m:rPr>
                          <m:nor/>
                        </m:rPr>
                        <a:rPr lang="en-US" dirty="0">
                          <a:solidFill>
                            <a:srgbClr val="FF0000"/>
                          </a:solidFill>
                        </a:rPr>
                        <m:t>L</m:t>
                      </m:r>
                      <m:r>
                        <m:rPr>
                          <m:nor/>
                        </m:rPr>
                        <a:rPr lang="en-US" baseline="-25000" dirty="0">
                          <a:solidFill>
                            <a:srgbClr val="FF0000"/>
                          </a:solidFill>
                        </a:rPr>
                        <m:t>2</m:t>
                      </m:r>
                      <m:r>
                        <a:rPr lang="en-US" i="1">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rPr>
                        <m:t>L</m:t>
                      </m:r>
                      <m:r>
                        <m:rPr>
                          <m:nor/>
                        </m:rPr>
                        <a:rPr lang="en-US" baseline="-25000" dirty="0">
                          <a:solidFill>
                            <a:srgbClr val="FF0000"/>
                          </a:solidFill>
                        </a:rPr>
                        <m:t>0</m:t>
                      </m:r>
                    </m:oMath>
                  </m:oMathPara>
                </a14:m>
                <a:endParaRPr lang="en-US" dirty="0">
                  <a:solidFill>
                    <a:srgbClr val="FF0000"/>
                  </a:solidFill>
                </a:endParaRPr>
              </a:p>
            </p:txBody>
          </p:sp>
        </mc:Choice>
        <mc:Fallback xmlns="">
          <p:sp>
            <p:nvSpPr>
              <p:cNvPr id="59" name="Rectangle 58"/>
              <p:cNvSpPr>
                <a:spLocks noRot="1" noChangeAspect="1" noMove="1" noResize="1" noEditPoints="1" noAdjustHandles="1" noChangeArrowheads="1" noChangeShapeType="1" noTextEdit="1"/>
              </p:cNvSpPr>
              <p:nvPr/>
            </p:nvSpPr>
            <p:spPr>
              <a:xfrm>
                <a:off x="8172778" y="2267411"/>
                <a:ext cx="1955472" cy="369332"/>
              </a:xfrm>
              <a:prstGeom prst="rect">
                <a:avLst/>
              </a:prstGeom>
              <a:blipFill>
                <a:blip r:embed="rId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8122394" y="4787205"/>
                <a:ext cx="1955472"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𝑓</m:t>
                          </m:r>
                        </m:e>
                        <m:sub>
                          <m:r>
                            <a:rPr lang="en-US" b="0" i="1" smtClean="0">
                              <a:solidFill>
                                <a:srgbClr val="FF0000"/>
                              </a:solidFill>
                              <a:latin typeface="Cambria Math" panose="02040503050406030204" pitchFamily="18" charset="0"/>
                              <a:ea typeface="Cambria Math" panose="02040503050406030204" pitchFamily="18" charset="0"/>
                            </a:rPr>
                            <m:t>2</m:t>
                          </m:r>
                        </m:sub>
                      </m:sSub>
                      <m:d>
                        <m:dPr>
                          <m:ctrlPr>
                            <a:rPr lang="en-US" i="1">
                              <a:solidFill>
                                <a:srgbClr val="FF0000"/>
                              </a:solidFill>
                              <a:latin typeface="Cambria Math" panose="02040503050406030204" pitchFamily="18" charset="0"/>
                              <a:ea typeface="Cambria Math" panose="02040503050406030204" pitchFamily="18" charset="0"/>
                            </a:rPr>
                          </m:ctrlPr>
                        </m:dPr>
                        <m:e>
                          <m:r>
                            <m:rPr>
                              <m:nor/>
                            </m:rPr>
                            <a:rPr lang="en-US" dirty="0">
                              <a:solidFill>
                                <a:srgbClr val="FF0000"/>
                              </a:solidFill>
                            </a:rPr>
                            <m:t>R</m:t>
                          </m:r>
                          <m:r>
                            <m:rPr>
                              <m:nor/>
                            </m:rPr>
                            <a:rPr lang="en-US" baseline="-25000" dirty="0">
                              <a:solidFill>
                                <a:srgbClr val="FF0000"/>
                              </a:solidFill>
                            </a:rPr>
                            <m:t>0</m:t>
                          </m:r>
                        </m:e>
                      </m:d>
                      <m:r>
                        <m:rPr>
                          <m:nor/>
                        </m:rPr>
                        <a:rPr lang="en-US" dirty="0">
                          <a:solidFill>
                            <a:srgbClr val="FF0000"/>
                          </a:solidFill>
                        </a:rPr>
                        <m:t>=</m:t>
                      </m:r>
                      <m:r>
                        <m:rPr>
                          <m:nor/>
                        </m:rPr>
                        <a:rPr lang="en-US" dirty="0">
                          <a:solidFill>
                            <a:srgbClr val="FF0000"/>
                          </a:solidFill>
                        </a:rPr>
                        <m:t>L</m:t>
                      </m:r>
                      <m:r>
                        <m:rPr>
                          <m:nor/>
                        </m:rPr>
                        <a:rPr lang="en-US" baseline="-25000" dirty="0">
                          <a:solidFill>
                            <a:srgbClr val="FF0000"/>
                          </a:solidFill>
                        </a:rPr>
                        <m:t>2</m:t>
                      </m:r>
                      <m:r>
                        <a:rPr lang="en-US" i="1">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rPr>
                        <m:t>L</m:t>
                      </m:r>
                      <m:r>
                        <m:rPr>
                          <m:nor/>
                        </m:rPr>
                        <a:rPr lang="en-US" baseline="-25000" dirty="0">
                          <a:solidFill>
                            <a:srgbClr val="FF0000"/>
                          </a:solidFill>
                        </a:rPr>
                        <m:t>0</m:t>
                      </m:r>
                    </m:oMath>
                  </m:oMathPara>
                </a14:m>
                <a:endParaRPr lang="en-US" dirty="0">
                  <a:solidFill>
                    <a:srgbClr val="FF0000"/>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8122394" y="4787205"/>
                <a:ext cx="1955472" cy="369332"/>
              </a:xfrm>
              <a:prstGeom prst="rect">
                <a:avLst/>
              </a:prstGeom>
              <a:blipFill>
                <a:blip r:embed="rId6"/>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28595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Three-Round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b="1" dirty="0"/>
                            <m:t>R</m:t>
                          </m:r>
                          <m:r>
                            <m:rPr>
                              <m:nor/>
                            </m:rPr>
                            <a:rPr lang="en-US" b="1" i="0" baseline="-25000" dirty="0" smtClean="0"/>
                            <m:t>0</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3</m:t>
                          </m:r>
                        </m:sub>
                      </m:sSub>
                      <m:d>
                        <m:dPr>
                          <m:ctrlPr>
                            <a:rPr lang="en-US" i="1">
                              <a:latin typeface="Cambria Math" panose="02040503050406030204" pitchFamily="18" charset="0"/>
                              <a:ea typeface="Cambria Math" panose="02040503050406030204" pitchFamily="18" charset="0"/>
                            </a:rPr>
                          </m:ctrlPr>
                        </m:dPr>
                        <m:e>
                          <m:r>
                            <m:rPr>
                              <m:nor/>
                            </m:rPr>
                            <a:rPr lang="en-US" b="1" dirty="0"/>
                            <m:t>R</m:t>
                          </m:r>
                          <m:r>
                            <m:rPr>
                              <m:nor/>
                            </m:rPr>
                            <a:rPr lang="en-US" b="1" i="0" baseline="-25000" dirty="0" smtClean="0"/>
                            <m:t>2</m:t>
                          </m:r>
                        </m:e>
                      </m:d>
                      <m:r>
                        <m:rPr>
                          <m:nor/>
                        </m:rPr>
                        <a:rPr lang="en-US" dirty="0"/>
                        <m:t>=</m:t>
                      </m:r>
                      <m:d>
                        <m:dPr>
                          <m:ctrlPr>
                            <a:rPr lang="en-US" i="1" dirty="0">
                              <a:latin typeface="Cambria Math" panose="02040503050406030204" pitchFamily="18" charset="0"/>
                            </a:rPr>
                          </m:ctrlPr>
                        </m:dPr>
                        <m:e>
                          <m:r>
                            <m:rPr>
                              <m:nor/>
                            </m:rPr>
                            <a:rPr lang="en-US" dirty="0"/>
                            <m:t>L</m:t>
                          </m:r>
                          <m:r>
                            <m:rPr>
                              <m:nor/>
                            </m:rPr>
                            <a:rPr lang="en-US" b="0" i="0" baseline="-25000" dirty="0" smtClean="0"/>
                            <m:t>0</m:t>
                          </m:r>
                          <m:r>
                            <a:rPr lang="en-US" i="1">
                              <a:latin typeface="Cambria Math" panose="02040503050406030204" pitchFamily="18" charset="0"/>
                              <a:ea typeface="Cambria Math" panose="02040503050406030204" pitchFamily="18" charset="0"/>
                            </a:rPr>
                            <m:t>⨁</m:t>
                          </m:r>
                          <m:r>
                            <m:rPr>
                              <m:nor/>
                            </m:rPr>
                            <a:rPr lang="en-US" dirty="0"/>
                            <m:t>L</m:t>
                          </m:r>
                          <m:r>
                            <a:rPr lang="en-US" b="0" i="1" baseline="-25000" dirty="0" smtClean="0">
                              <a:latin typeface="Cambria Math" panose="02040503050406030204" pitchFamily="18" charset="0"/>
                            </a:rPr>
                            <m:t>2</m:t>
                          </m:r>
                        </m:e>
                      </m:d>
                      <m:r>
                        <a:rPr lang="en-US" i="1" smtClean="0">
                          <a:latin typeface="Cambria Math" panose="02040503050406030204" pitchFamily="18" charset="0"/>
                          <a:ea typeface="Cambria Math" panose="02040503050406030204" pitchFamily="18" charset="0"/>
                        </a:rPr>
                        <m:t>⨁</m:t>
                      </m:r>
                      <m:d>
                        <m:dPr>
                          <m:ctrlPr>
                            <a:rPr lang="en-US" i="1" dirty="0" smtClean="0">
                              <a:latin typeface="Cambria Math" panose="02040503050406030204" pitchFamily="18" charset="0"/>
                            </a:rPr>
                          </m:ctrlPr>
                        </m:dPr>
                        <m:e>
                          <m:r>
                            <m:rPr>
                              <m:nor/>
                            </m:rPr>
                            <a:rPr lang="en-US" dirty="0"/>
                            <m:t>L</m:t>
                          </m:r>
                          <m:r>
                            <m:rPr>
                              <m:nor/>
                            </m:rPr>
                            <a:rPr lang="en-US" b="0" i="0" baseline="-25000" dirty="0" smtClean="0"/>
                            <m:t>2</m:t>
                          </m:r>
                          <m:r>
                            <a:rPr lang="en-US" i="1">
                              <a:latin typeface="Cambria Math" panose="02040503050406030204" pitchFamily="18" charset="0"/>
                              <a:ea typeface="Cambria Math" panose="02040503050406030204" pitchFamily="18" charset="0"/>
                            </a:rPr>
                            <m:t>⨁</m:t>
                          </m:r>
                          <m:r>
                            <m:rPr>
                              <m:nor/>
                            </m:rPr>
                            <a:rPr lang="en-US" b="0" i="0" dirty="0" smtClean="0"/>
                            <m:t>R</m:t>
                          </m:r>
                          <m:r>
                            <a:rPr lang="en-US" b="0" i="1" baseline="-25000" dirty="0" smtClean="0">
                              <a:latin typeface="Cambria Math" panose="02040503050406030204" pitchFamily="18" charset="0"/>
                            </a:rPr>
                            <m:t>3</m:t>
                          </m:r>
                        </m:e>
                      </m:d>
                    </m:oMath>
                  </m:oMathPara>
                </a14:m>
                <a:endParaRPr lang="en-US" dirty="0" smtClean="0"/>
              </a:p>
              <a:p>
                <a:pPr marL="0" indent="0">
                  <a:buNone/>
                </a:pPr>
                <a:r>
                  <a:rPr lang="en-US" dirty="0" smtClean="0"/>
                  <a:t>                                                           </a:t>
                </a:r>
                <a14:m>
                  <m:oMath xmlns:m="http://schemas.openxmlformats.org/officeDocument/2006/math">
                    <m:r>
                      <m:rPr>
                        <m:nor/>
                      </m:rPr>
                      <a:rPr lang="en-US" dirty="0"/>
                      <m:t>=</m:t>
                    </m:r>
                  </m:oMath>
                </a14:m>
                <a:r>
                  <a:rPr lang="en-US" dirty="0" smtClean="0"/>
                  <a:t> </a:t>
                </a:r>
                <a14:m>
                  <m:oMath xmlns:m="http://schemas.openxmlformats.org/officeDocument/2006/math">
                    <m:r>
                      <m:rPr>
                        <m:nor/>
                      </m:rPr>
                      <a:rPr lang="en-US" dirty="0"/>
                      <m:t>L</m:t>
                    </m:r>
                    <m:r>
                      <m:rPr>
                        <m:nor/>
                      </m:rPr>
                      <a:rPr lang="en-US" baseline="-25000" dirty="0"/>
                      <m:t>0</m:t>
                    </m:r>
                    <m:r>
                      <a:rPr lang="en-US" i="1">
                        <a:latin typeface="Cambria Math" panose="02040503050406030204" pitchFamily="18" charset="0"/>
                        <a:ea typeface="Cambria Math" panose="02040503050406030204" pitchFamily="18" charset="0"/>
                      </a:rPr>
                      <m:t>⨁</m:t>
                    </m:r>
                    <m:r>
                      <m:rPr>
                        <m:nor/>
                      </m:rPr>
                      <a:rPr lang="en-US" dirty="0"/>
                      <m:t>R</m:t>
                    </m:r>
                    <m:r>
                      <a:rPr lang="en-US" i="1" baseline="-25000" dirty="0">
                        <a:latin typeface="Cambria Math" panose="02040503050406030204" pitchFamily="18" charset="0"/>
                      </a:rPr>
                      <m:t>3</m:t>
                    </m:r>
                  </m:oMath>
                </a14:m>
                <a:endParaRPr lang="en-US" baseline="-25000" dirty="0" smtClean="0"/>
              </a:p>
              <a:p>
                <a:pPr marL="0" indent="0">
                  <a:buNone/>
                </a:pPr>
                <a:r>
                  <a:rPr lang="en-US" dirty="0" smtClean="0"/>
                  <a:t>We </a:t>
                </a:r>
                <a:r>
                  <a:rPr lang="en-US" b="1" dirty="0" smtClean="0"/>
                  <a:t>know all of the values</a:t>
                </a:r>
                <a:r>
                  <a:rPr lang="en-US" dirty="0" smtClean="0"/>
                  <a:t> </a:t>
                </a:r>
                <a14:m>
                  <m:oMath xmlns:m="http://schemas.openxmlformats.org/officeDocument/2006/math">
                    <m:r>
                      <m:rPr>
                        <m:nor/>
                      </m:rPr>
                      <a:rPr lang="en-US" dirty="0"/>
                      <m:t>L</m:t>
                    </m:r>
                    <m:r>
                      <m:rPr>
                        <m:nor/>
                      </m:rPr>
                      <a:rPr lang="en-US" baseline="-25000" dirty="0"/>
                      <m:t>0</m:t>
                    </m:r>
                    <m:r>
                      <m:rPr>
                        <m:nor/>
                      </m:rPr>
                      <a:rPr lang="en-US" dirty="0"/>
                      <m:t>,</m:t>
                    </m:r>
                    <m:r>
                      <m:rPr>
                        <m:nor/>
                      </m:rPr>
                      <a:rPr lang="en-US" dirty="0"/>
                      <m:t>R</m:t>
                    </m:r>
                    <m:r>
                      <m:rPr>
                        <m:nor/>
                      </m:rPr>
                      <a:rPr lang="en-US" baseline="-25000" dirty="0"/>
                      <m:t>0</m:t>
                    </m:r>
                  </m:oMath>
                </a14:m>
                <a:r>
                  <a:rPr lang="en-US" dirty="0" smtClean="0"/>
                  <a:t>,</a:t>
                </a:r>
                <a:r>
                  <a:rPr lang="en-US" dirty="0"/>
                  <a:t> </a:t>
                </a:r>
                <a14:m>
                  <m:oMath xmlns:m="http://schemas.openxmlformats.org/officeDocument/2006/math">
                    <m:r>
                      <m:rPr>
                        <m:nor/>
                      </m:rPr>
                      <a:rPr lang="en-US" dirty="0"/>
                      <m:t>R</m:t>
                    </m:r>
                    <m:r>
                      <a:rPr lang="en-US" i="1" baseline="-25000" dirty="0">
                        <a:latin typeface="Cambria Math" panose="02040503050406030204" pitchFamily="18" charset="0"/>
                      </a:rPr>
                      <m:t>3</m:t>
                    </m:r>
                  </m:oMath>
                </a14:m>
                <a:r>
                  <a:rPr lang="en-US" dirty="0" smtClean="0"/>
                  <a:t> and </a:t>
                </a:r>
                <a14:m>
                  <m:oMath xmlns:m="http://schemas.openxmlformats.org/officeDocument/2006/math">
                    <m:r>
                      <m:rPr>
                        <m:nor/>
                      </m:rPr>
                      <a:rPr lang="en-US" b="0" i="0" dirty="0" smtClean="0"/>
                      <m:t>L</m:t>
                    </m:r>
                    <m:r>
                      <a:rPr lang="en-US" i="1" baseline="-25000" dirty="0">
                        <a:latin typeface="Cambria Math" panose="02040503050406030204" pitchFamily="18" charset="0"/>
                      </a:rPr>
                      <m:t>3</m:t>
                    </m:r>
                    <m:r>
                      <a:rPr lang="en-US" b="0" i="0" dirty="0" smtClean="0">
                        <a:latin typeface="Cambria Math" panose="02040503050406030204" pitchFamily="18" charset="0"/>
                      </a:rPr>
                      <m:t>=</m:t>
                    </m:r>
                    <m:r>
                      <m:rPr>
                        <m:nor/>
                      </m:rPr>
                      <a:rPr lang="en-US" dirty="0"/>
                      <m:t>R</m:t>
                    </m:r>
                    <m:r>
                      <m:rPr>
                        <m:nor/>
                      </m:rPr>
                      <a:rPr lang="en-US" baseline="-25000" dirty="0"/>
                      <m:t>2</m:t>
                    </m:r>
                  </m:oMath>
                </a14:m>
                <a:r>
                  <a:rPr lang="en-US" dirty="0" smtClean="0"/>
                  <a:t>.</a:t>
                </a:r>
              </a:p>
              <a:p>
                <a:pPr marL="0" indent="0">
                  <a:buNone/>
                </a:pPr>
                <a:endParaRPr lang="en-US" dirty="0"/>
              </a:p>
              <a:p>
                <a:pPr marL="0" indent="0">
                  <a:buNone/>
                </a:pPr>
                <a:r>
                  <a:rPr lang="en-US" dirty="0" smtClean="0"/>
                  <a:t>Leads to attack in time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2</a:t>
                </a:r>
                <a:r>
                  <a:rPr lang="en-US" baseline="30000" dirty="0" smtClean="0"/>
                  <a:t>n/2</a:t>
                </a:r>
              </a:p>
              <a:p>
                <a:pPr marL="0" indent="0">
                  <a:buNone/>
                </a:pPr>
                <a:endParaRPr lang="en-US" baseline="30000" dirty="0"/>
              </a:p>
              <a:p>
                <a:pPr marL="0" indent="0">
                  <a:buNone/>
                </a:pPr>
                <a:r>
                  <a:rPr lang="en-US" baseline="30000" dirty="0" smtClean="0"/>
                  <a:t>(See details in textbook)</a:t>
                </a:r>
              </a:p>
              <a:p>
                <a:pPr marL="0" indent="0">
                  <a:buNone/>
                </a:pPr>
                <a:endParaRPr lang="en-US" baseline="30000" dirty="0"/>
              </a:p>
              <a:p>
                <a:pPr marL="0" indent="0">
                  <a:buNone/>
                </a:pPr>
                <a:r>
                  <a:rPr lang="en-US" sz="3600" baseline="30000" dirty="0" smtClean="0"/>
                  <a:t>Remember that DES is 16 rounds</a:t>
                </a:r>
                <a:endParaRPr lang="en-US" sz="3600"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pic>
        <p:nvPicPr>
          <p:cNvPr id="5"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538" y="115868"/>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7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Best Known attack is brute-force 2</a:t>
            </a:r>
            <a:r>
              <a:rPr lang="en-US" baseline="30000" dirty="0" smtClean="0"/>
              <a:t>56</a:t>
            </a:r>
          </a:p>
          <a:p>
            <a:pPr lvl="1"/>
            <a:r>
              <a:rPr lang="en-US" dirty="0" smtClean="0"/>
              <a:t>Except under unrealistic conditions (e.g., 2</a:t>
            </a:r>
            <a:r>
              <a:rPr lang="en-US" baseline="30000" dirty="0" smtClean="0"/>
              <a:t>43</a:t>
            </a:r>
            <a:r>
              <a:rPr lang="en-US" dirty="0" smtClean="0"/>
              <a:t> known plaintexts)</a:t>
            </a:r>
            <a:endParaRPr lang="en-US" baseline="30000" dirty="0" smtClean="0"/>
          </a:p>
          <a:p>
            <a:r>
              <a:rPr lang="en-US" dirty="0" smtClean="0"/>
              <a:t>Brute force is not too difficult on modern hardware</a:t>
            </a:r>
          </a:p>
          <a:p>
            <a:pPr lvl="1"/>
            <a:endParaRPr lang="en-US" baseline="30000" dirty="0"/>
          </a:p>
          <a:p>
            <a:r>
              <a:rPr lang="en-US" dirty="0" smtClean="0"/>
              <a:t>Attack can be accelerated further after precomputation</a:t>
            </a:r>
          </a:p>
          <a:p>
            <a:pPr lvl="1"/>
            <a:r>
              <a:rPr lang="en-US" dirty="0" smtClean="0"/>
              <a:t>Output is a few terabytes</a:t>
            </a:r>
          </a:p>
          <a:p>
            <a:pPr lvl="1"/>
            <a:r>
              <a:rPr lang="en-US" dirty="0" smtClean="0"/>
              <a:t>Subsequently keys are cracked in 2</a:t>
            </a:r>
            <a:r>
              <a:rPr lang="en-US" baseline="30000" dirty="0" smtClean="0"/>
              <a:t>38 </a:t>
            </a:r>
            <a:r>
              <a:rPr lang="en-US" dirty="0"/>
              <a:t>DES evaluations </a:t>
            </a:r>
            <a:r>
              <a:rPr lang="en-US" dirty="0" smtClean="0"/>
              <a:t>(minutes</a:t>
            </a:r>
            <a:r>
              <a:rPr lang="en-US" dirty="0"/>
              <a:t>) </a:t>
            </a:r>
            <a:endParaRPr lang="en-US" baseline="30000" dirty="0"/>
          </a:p>
          <a:p>
            <a:r>
              <a:rPr lang="en-US" dirty="0" smtClean="0"/>
              <a:t>Precomputation costs amortize over number of DES keys cracked</a:t>
            </a:r>
            <a:endParaRPr lang="en-US" dirty="0"/>
          </a:p>
          <a:p>
            <a:endParaRPr lang="en-US" baseline="30000" dirty="0"/>
          </a:p>
          <a:p>
            <a:endParaRPr lang="en-US" baseline="30000" dirty="0"/>
          </a:p>
          <a:p>
            <a:r>
              <a:rPr lang="en-US" dirty="0" smtClean="0"/>
              <a:t>Even in 1970 there were objections to the short key length for DES</a:t>
            </a:r>
            <a:endParaRPr lang="en-US"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63</a:t>
            </a:fld>
            <a:endParaRPr lang="en-US"/>
          </a:p>
        </p:txBody>
      </p:sp>
    </p:spTree>
    <p:extLst>
      <p:ext uri="{BB962C8B-B14F-4D97-AF65-F5344CB8AC3E}">
        <p14:creationId xmlns:p14="http://schemas.microsoft.com/office/powerpoint/2010/main" val="38991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dirty="0"/>
              </a:p>
              <a:p>
                <a:r>
                  <a:rPr lang="en-US" dirty="0" smtClean="0"/>
                  <a:t>Can you think of an attack better than brute-force?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64</a:t>
            </a:fld>
            <a:endParaRPr lang="en-US"/>
          </a:p>
        </p:txBody>
      </p:sp>
    </p:spTree>
    <p:extLst>
      <p:ext uri="{BB962C8B-B14F-4D97-AF65-F5344CB8AC3E}">
        <p14:creationId xmlns:p14="http://schemas.microsoft.com/office/powerpoint/2010/main" val="2779702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the Middle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66120" cy="4351338"/>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b="1" dirty="0" smtClean="0"/>
              </a:p>
              <a:p>
                <a:pPr marL="0" indent="0">
                  <a:buNone/>
                </a:pPr>
                <a:r>
                  <a:rPr lang="en-US" b="1" dirty="0" smtClean="0"/>
                  <a:t>Goal</a:t>
                </a:r>
                <a:r>
                  <a:rPr lang="en-US" dirty="0"/>
                  <a:t>: Given (x,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try to find secret key </a:t>
                </a:r>
                <a:r>
                  <a:rPr lang="en-US" dirty="0" smtClean="0"/>
                  <a:t>k in time and space </a:t>
                </a:r>
                <a14:m>
                  <m:oMath xmlns:m="http://schemas.openxmlformats.org/officeDocument/2006/math">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smtClean="0"/>
                  <a:t>.</a:t>
                </a:r>
                <a:endParaRPr lang="en-US" dirty="0"/>
              </a:p>
              <a:p>
                <a:pPr marL="0" indent="0">
                  <a:buNone/>
                </a:pPr>
                <a:endParaRPr lang="en-US" dirty="0"/>
              </a:p>
              <a:p>
                <a:r>
                  <a:rPr lang="en-US" b="1" dirty="0" smtClean="0"/>
                  <a:t>Solution? </a:t>
                </a:r>
              </a:p>
              <a:p>
                <a:pPr lvl="1"/>
                <a:r>
                  <a:rPr lang="en-US" b="1" dirty="0" smtClean="0"/>
                  <a:t>Key Observation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m:oMathPara>
                </a14:m>
                <a:endParaRPr lang="en-US" b="1" dirty="0" smtClean="0"/>
              </a:p>
              <a:p>
                <a:pPr lvl="1"/>
                <a:r>
                  <a:rPr lang="en-US" b="1" dirty="0" smtClean="0"/>
                  <a:t>Compute</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and</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𝐹</m:t>
                        </m:r>
                      </m:e>
                      <m:sub>
                        <m:r>
                          <a:rPr lang="en-US" b="0" i="1" smtClean="0">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1" dirty="0" smtClean="0"/>
                  <a:t> for each potential n-bit key K and store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𝑲</m:t>
                        </m:r>
                        <m:r>
                          <a:rPr lang="en-US" b="1"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smtClean="0">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e>
                    </m:d>
                  </m:oMath>
                </a14:m>
                <a:r>
                  <a:rPr lang="en-US" b="1" dirty="0" smtClean="0"/>
                  <a:t> and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𝑲</m:t>
                        </m:r>
                        <m:r>
                          <a:rPr lang="en-US" b="1"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b="0" i="0" smtClean="0">
                                <a:latin typeface="Cambria Math" panose="02040503050406030204" pitchFamily="18" charset="0"/>
                              </a:rPr>
                              <m:t>x</m:t>
                            </m:r>
                          </m:e>
                        </m:d>
                      </m:e>
                    </m:d>
                  </m:oMath>
                </a14:m>
                <a:endParaRPr lang="en-US" b="1" dirty="0" smtClean="0"/>
              </a:p>
              <a:p>
                <a:pPr lvl="1"/>
                <a:r>
                  <a:rPr lang="en-US" b="1" dirty="0" smtClean="0"/>
                  <a:t>Sort each list of pairs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or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a:latin typeface="Cambria Math" panose="02040503050406030204" pitchFamily="18" charset="0"/>
                          </a:rPr>
                          <m:t>x</m:t>
                        </m:r>
                      </m:e>
                    </m:d>
                  </m:oMath>
                </a14:m>
                <a:r>
                  <a:rPr lang="en-US" b="1" dirty="0" smtClean="0"/>
                  <a:t>) to find K</a:t>
                </a:r>
                <a:r>
                  <a:rPr lang="en-US" b="1" baseline="-25000" dirty="0" smtClean="0"/>
                  <a:t>1</a:t>
                </a:r>
                <a:r>
                  <a:rPr lang="en-US" b="1" dirty="0" smtClean="0"/>
                  <a:t> and K</a:t>
                </a:r>
                <a:r>
                  <a:rPr lang="en-US" b="1" baseline="-25000" dirty="0" smtClean="0"/>
                  <a:t>2</a:t>
                </a:r>
                <a:r>
                  <a:rPr lang="en-US" b="1" dirty="0" smtClean="0"/>
                  <a:t>.</a:t>
                </a:r>
              </a:p>
              <a:p>
                <a:pPr lvl="1"/>
                <a:endParaRPr lang="en-US" b="1" dirty="0"/>
              </a:p>
              <a:p>
                <a:pPr marL="457200" lvl="1" indent="0">
                  <a:buNone/>
                </a:pPr>
                <a:endParaRPr lang="en-US" b="1" dirty="0" smtClean="0"/>
              </a:p>
              <a:p>
                <a:pPr lvl="1"/>
                <a:endParaRPr lang="en-US" b="1" dirty="0" smtClean="0"/>
              </a:p>
              <a:p>
                <a:pPr lvl="1"/>
                <a:endParaRPr lang="en-US" b="1" dirty="0" smtClean="0"/>
              </a:p>
              <a:p>
                <a:pPr lvl="1"/>
                <a:endParaRPr lang="en-US" b="1" dirty="0" smtClean="0"/>
              </a:p>
              <a:p>
                <a:pPr lvl="1"/>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66120" cy="4351338"/>
              </a:xfrm>
              <a:blipFill>
                <a:blip r:embed="rId2"/>
                <a:stretch>
                  <a:fillRect l="-1010" b="-19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65</a:t>
            </a:fld>
            <a:endParaRPr lang="en-US"/>
          </a:p>
        </p:txBody>
      </p:sp>
    </p:spTree>
    <p:extLst>
      <p:ext uri="{BB962C8B-B14F-4D97-AF65-F5344CB8AC3E}">
        <p14:creationId xmlns:p14="http://schemas.microsoft.com/office/powerpoint/2010/main" val="19166219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a:t>
                </a:r>
                <a:r>
                  <a:rPr lang="en-US" dirty="0" smtClean="0"/>
                  <a:t>3n </a:t>
                </a:r>
                <a:r>
                  <a:rPr lang="en-US" dirty="0" smtClean="0"/>
                  <a:t>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66</a:t>
            </a:fld>
            <a:endParaRPr lang="en-US"/>
          </a:p>
        </p:txBody>
      </p:sp>
    </p:spTree>
    <p:extLst>
      <p:ext uri="{BB962C8B-B14F-4D97-AF65-F5344CB8AC3E}">
        <p14:creationId xmlns:p14="http://schemas.microsoft.com/office/powerpoint/2010/main" val="40756447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67</a:t>
            </a:fld>
            <a:endParaRPr lang="en-US"/>
          </a:p>
        </p:txBody>
      </p:sp>
      <p:sp>
        <p:nvSpPr>
          <p:cNvPr id="5" name="Oval 4"/>
          <p:cNvSpPr/>
          <p:nvPr/>
        </p:nvSpPr>
        <p:spPr>
          <a:xfrm>
            <a:off x="5965372" y="3575662"/>
            <a:ext cx="853440"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547758" y="1870075"/>
            <a:ext cx="1159328" cy="180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4814" y="949384"/>
            <a:ext cx="4098471" cy="830997"/>
          </a:xfrm>
          <a:prstGeom prst="rect">
            <a:avLst/>
          </a:prstGeom>
          <a:noFill/>
        </p:spPr>
        <p:txBody>
          <a:bodyPr wrap="square" rtlCol="0">
            <a:spAutoFit/>
          </a:bodyPr>
          <a:lstStyle/>
          <a:p>
            <a:r>
              <a:rPr lang="en-US" sz="2400" b="1" dirty="0" smtClean="0"/>
              <a:t>Allows backward compatibility with DES by setting k</a:t>
            </a:r>
            <a:r>
              <a:rPr lang="en-US" sz="2400" b="1" baseline="-25000" dirty="0" smtClean="0"/>
              <a:t>1</a:t>
            </a:r>
            <a:r>
              <a:rPr lang="en-US" sz="2400" b="1" dirty="0" smtClean="0"/>
              <a:t>=k</a:t>
            </a:r>
            <a:r>
              <a:rPr lang="en-US" sz="2400" b="1" baseline="-25000" dirty="0" smtClean="0"/>
              <a:t>2</a:t>
            </a:r>
            <a:r>
              <a:rPr lang="en-US" sz="2400" b="1" dirty="0" smtClean="0"/>
              <a:t>=k</a:t>
            </a:r>
            <a:r>
              <a:rPr lang="en-US" sz="2400" b="1" baseline="-25000" dirty="0" smtClean="0"/>
              <a:t>3</a:t>
            </a:r>
            <a:endParaRPr lang="en-US" sz="2400" b="1" baseline="-25000" dirty="0"/>
          </a:p>
        </p:txBody>
      </p:sp>
    </p:spTree>
    <p:extLst>
      <p:ext uri="{BB962C8B-B14F-4D97-AF65-F5344CB8AC3E}">
        <p14:creationId xmlns:p14="http://schemas.microsoft.com/office/powerpoint/2010/main" val="40304425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still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smtClean="0"/>
              </a:p>
              <a:p>
                <a:pPr lvl="1"/>
                <a:r>
                  <a:rPr lang="en-US" dirty="0" smtClean="0"/>
                  <a:t>Brute force is more efficient: time is still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r>
                  <a:rPr lang="en-US" dirty="0" smtClean="0"/>
                  <a:t>, but space usage is constant</a:t>
                </a:r>
              </a:p>
              <a:p>
                <a:endParaRPr lang="en-US" dirty="0"/>
              </a:p>
              <a:p>
                <a:r>
                  <a:rPr lang="en-US" dirty="0" smtClean="0"/>
                  <a:t>Key length is still just 112 bits (NIST recommends 128+ bits)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68</a:t>
            </a:fld>
            <a:endParaRPr lang="en-US"/>
          </a:p>
        </p:txBody>
      </p:sp>
      <p:sp>
        <p:nvSpPr>
          <p:cNvPr id="5" name="Oval 4"/>
          <p:cNvSpPr/>
          <p:nvPr/>
        </p:nvSpPr>
        <p:spPr>
          <a:xfrm>
            <a:off x="5953846" y="2375495"/>
            <a:ext cx="1415142"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94764" y="1749714"/>
            <a:ext cx="1216479" cy="90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1143" y="1296491"/>
            <a:ext cx="4098471" cy="461665"/>
          </a:xfrm>
          <a:prstGeom prst="rect">
            <a:avLst/>
          </a:prstGeom>
          <a:noFill/>
        </p:spPr>
        <p:txBody>
          <a:bodyPr wrap="square" rtlCol="0">
            <a:spAutoFit/>
          </a:bodyPr>
          <a:lstStyle/>
          <a:p>
            <a:r>
              <a:rPr lang="en-US" sz="2400" b="1" dirty="0" smtClean="0"/>
              <a:t>Just two keys!</a:t>
            </a:r>
            <a:endParaRPr lang="en-US" sz="2400" b="1" baseline="-25000" dirty="0"/>
          </a:p>
        </p:txBody>
      </p:sp>
    </p:spTree>
    <p:extLst>
      <p:ext uri="{BB962C8B-B14F-4D97-AF65-F5344CB8AC3E}">
        <p14:creationId xmlns:p14="http://schemas.microsoft.com/office/powerpoint/2010/main" val="27312211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Standardized in 1999</a:t>
                </a:r>
              </a:p>
              <a:p>
                <a:endParaRPr lang="en-US" dirty="0"/>
              </a:p>
              <a:p>
                <a:r>
                  <a:rPr lang="en-US" dirty="0" smtClean="0"/>
                  <a:t>Still widely used, but it is relatively slow (three block cipher operations)</a:t>
                </a:r>
              </a:p>
              <a:p>
                <a:endParaRPr lang="en-US" dirty="0"/>
              </a:p>
              <a:p>
                <a:r>
                  <a:rPr lang="en-US" dirty="0" smtClean="0"/>
                  <a:t>Current gold standard: AES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69</a:t>
            </a:fld>
            <a:endParaRPr lang="en-US"/>
          </a:p>
        </p:txBody>
      </p:sp>
    </p:spTree>
    <p:extLst>
      <p:ext uri="{BB962C8B-B14F-4D97-AF65-F5344CB8AC3E}">
        <p14:creationId xmlns:p14="http://schemas.microsoft.com/office/powerpoint/2010/main" val="1373387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Commitment Scheme in Random Oracle Model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14:m>
                  <m:oMath xmlns:m="http://schemas.openxmlformats.org/officeDocument/2006/math">
                    <m:r>
                      <a:rPr lang="en-US" b="1" i="0" smtClean="0">
                        <a:latin typeface="Cambria Math" panose="02040503050406030204" pitchFamily="18" charset="0"/>
                        <a:ea typeface="Cambria Math"/>
                      </a:rPr>
                      <m:t>𝐂𝐨𝐦𝐦𝐢𝐭</m:t>
                    </m:r>
                    <m:r>
                      <a:rPr lang="en-US" b="0" i="0" smtClean="0">
                        <a:latin typeface="Cambria Math" panose="02040503050406030204" pitchFamily="18" charset="0"/>
                        <a:ea typeface="Cambria Math"/>
                      </a:rPr>
                      <m:t>(</m:t>
                    </m:r>
                    <m:r>
                      <m:rPr>
                        <m:sty m:val="p"/>
                      </m:rPr>
                      <a:rPr lang="en-US">
                        <a:latin typeface="Cambria Math" panose="02040503050406030204" pitchFamily="18" charset="0"/>
                        <a:ea typeface="Cambria Math"/>
                      </a:rPr>
                      <m:t>m</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r</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H</m:t>
                    </m:r>
                    <m:d>
                      <m:dPr>
                        <m:ctrlPr>
                          <a:rPr lang="en-US" i="1">
                            <a:latin typeface="Cambria Math" panose="02040503050406030204" pitchFamily="18" charset="0"/>
                            <a:ea typeface="Cambria Math"/>
                          </a:rPr>
                        </m:ctrlPr>
                      </m:dPr>
                      <m:e>
                        <m:r>
                          <a:rPr lang="en-US" b="0" i="1" smtClean="0">
                            <a:latin typeface="Cambria Math" panose="02040503050406030204" pitchFamily="18" charset="0"/>
                            <a:ea typeface="Cambria Math"/>
                          </a:rPr>
                          <m:t>𝑟</m:t>
                        </m:r>
                        <m:r>
                          <a:rPr lang="en-US" i="1">
                            <a:latin typeface="Cambria Math"/>
                            <a:ea typeface="Cambria Math"/>
                          </a:rPr>
                          <m:t>∥</m:t>
                        </m:r>
                        <m:r>
                          <a:rPr lang="en-US" b="0" i="1" smtClean="0">
                            <a:latin typeface="Cambria Math" panose="02040503050406030204" pitchFamily="18" charset="0"/>
                            <a:ea typeface="Cambria Math"/>
                          </a:rPr>
                          <m:t>𝑚</m:t>
                        </m:r>
                      </m:e>
                    </m:d>
                  </m:oMath>
                </a14:m>
                <a:endParaRPr lang="en-US" dirty="0" smtClean="0"/>
              </a:p>
              <a:p>
                <a:pPr lvl="1"/>
                <a:r>
                  <a:rPr lang="en-US" dirty="0" smtClean="0"/>
                  <a:t>Note: the length of m can be arbitrary, but the length of r needs to be fixed.</a:t>
                </a:r>
                <a:endParaRPr lang="en-US" dirty="0"/>
              </a:p>
              <a:p>
                <a14:m>
                  <m:oMath xmlns:m="http://schemas.openxmlformats.org/officeDocument/2006/math">
                    <m:r>
                      <a:rPr lang="en-US" b="1" i="0" smtClean="0">
                        <a:latin typeface="Cambria Math" panose="02040503050406030204" pitchFamily="18" charset="0"/>
                        <a:ea typeface="Cambria Math"/>
                      </a:rPr>
                      <m:t>𝐑𝐞𝐯𝐞𝐚𝐥</m:t>
                    </m:r>
                    <m:r>
                      <a:rPr lang="en-US" b="0" i="0" smtClean="0">
                        <a:latin typeface="Cambria Math" panose="02040503050406030204" pitchFamily="18" charset="0"/>
                        <a:ea typeface="Cambria Math"/>
                      </a:rPr>
                      <m:t>(</m:t>
                    </m:r>
                    <m:r>
                      <m:rPr>
                        <m:sty m:val="p"/>
                      </m:rPr>
                      <a:rPr lang="en-US" b="0" i="0" smtClean="0">
                        <a:latin typeface="Cambria Math" panose="02040503050406030204" pitchFamily="18" charset="0"/>
                        <a:ea typeface="Cambria Math"/>
                      </a:rPr>
                      <m:t>c</m:t>
                    </m:r>
                    <m:r>
                      <a:rPr lang="en-US" b="0" i="0" smtClean="0">
                        <a:latin typeface="Cambria Math" panose="02040503050406030204" pitchFamily="18" charset="0"/>
                        <a:ea typeface="Cambria Math"/>
                      </a:rPr>
                      <m:t>)≔(</m:t>
                    </m:r>
                    <m:r>
                      <m:rPr>
                        <m:sty m:val="p"/>
                      </m:rPr>
                      <a:rPr lang="en-US">
                        <a:latin typeface="Cambria Math" panose="02040503050406030204" pitchFamily="18" charset="0"/>
                        <a:ea typeface="Cambria Math"/>
                      </a:rPr>
                      <m:t>r</m:t>
                    </m:r>
                    <m:r>
                      <a:rPr lang="en-US">
                        <a:latin typeface="Cambria Math" panose="02040503050406030204" pitchFamily="18" charset="0"/>
                        <a:ea typeface="Cambria Math"/>
                      </a:rPr>
                      <m:t>,</m:t>
                    </m:r>
                    <m:r>
                      <m:rPr>
                        <m:sty m:val="p"/>
                      </m:rPr>
                      <a:rPr lang="en-US">
                        <a:latin typeface="Cambria Math" panose="02040503050406030204" pitchFamily="18" charset="0"/>
                        <a:ea typeface="Cambria Math"/>
                      </a:rPr>
                      <m:t>m</m:t>
                    </m:r>
                    <m:r>
                      <a:rPr lang="en-US">
                        <a:latin typeface="Cambria Math" panose="02040503050406030204" pitchFamily="18" charset="0"/>
                        <a:ea typeface="Cambria Math"/>
                      </a:rPr>
                      <m:t>)</m:t>
                    </m:r>
                  </m:oMath>
                </a14:m>
                <a:endParaRPr lang="en-US" dirty="0"/>
              </a:p>
              <a:p>
                <a:pPr marL="0" indent="0">
                  <a:buNone/>
                </a:pPr>
                <a:r>
                  <a:rPr lang="en-US" b="1" dirty="0" smtClean="0"/>
                  <a:t>Theorem</a:t>
                </a:r>
                <a:r>
                  <a:rPr lang="en-US" dirty="0" smtClean="0"/>
                  <a:t>: In the random oracle model this is a secure  commitment scheme. </a:t>
                </a:r>
              </a:p>
              <a:p>
                <a:pPr marL="0" indent="0">
                  <a:buNone/>
                </a:pPr>
                <a:endParaRPr lang="en-US" dirty="0" smtClean="0"/>
              </a:p>
              <a:p>
                <a:pPr marL="0" indent="0">
                  <a:buNone/>
                </a:pPr>
                <a:r>
                  <a:rPr lang="en-US" b="1" dirty="0" smtClean="0"/>
                  <a:t>Binding: </a:t>
                </a:r>
              </a:p>
              <a:p>
                <a:pPr marL="0" indent="0">
                  <a:buNone/>
                </a:pPr>
                <a14:m>
                  <m:oMathPara xmlns:m="http://schemas.openxmlformats.org/officeDocument/2006/math">
                    <m:oMathParaPr>
                      <m:jc m:val="centerGroup"/>
                    </m:oMathParaPr>
                    <m:oMath xmlns:m="http://schemas.openxmlformats.org/officeDocument/2006/math">
                      <m:r>
                        <m:rPr>
                          <m:nor/>
                        </m:rPr>
                        <a:rPr lang="en-US" b="1" dirty="0"/>
                        <m:t>commit</m:t>
                      </m:r>
                      <m:r>
                        <m:rPr>
                          <m:nor/>
                        </m:rPr>
                        <a:rPr lang="en-US" b="1" dirty="0"/>
                        <m:t>(</m:t>
                      </m:r>
                      <m:r>
                        <m:rPr>
                          <m:nor/>
                        </m:rPr>
                        <a:rPr lang="en-US" b="1" dirty="0"/>
                        <m:t>m</m:t>
                      </m:r>
                      <m:r>
                        <m:rPr>
                          <m:nor/>
                        </m:rPr>
                        <a:rPr lang="en-US" b="1" baseline="-25000" dirty="0"/>
                        <m:t>0</m:t>
                      </m:r>
                      <m:r>
                        <m:rPr>
                          <m:nor/>
                        </m:rPr>
                        <a:rPr lang="en-US" b="1" i="0" dirty="0" smtClean="0"/>
                        <m:t>;</m:t>
                      </m:r>
                      <m:r>
                        <m:rPr>
                          <m:nor/>
                        </m:rPr>
                        <a:rPr lang="en-US" b="1" dirty="0"/>
                        <m:t>r</m:t>
                      </m:r>
                      <m:r>
                        <m:rPr>
                          <m:nor/>
                        </m:rPr>
                        <a:rPr lang="en-US" b="1" baseline="-25000" dirty="0"/>
                        <m:t>0</m:t>
                      </m:r>
                      <m:r>
                        <m:rPr>
                          <m:nor/>
                        </m:rPr>
                        <a:rPr lang="en-US" b="1" dirty="0"/>
                        <m:t>)= </m:t>
                      </m:r>
                      <m:r>
                        <m:rPr>
                          <m:nor/>
                        </m:rPr>
                        <a:rPr lang="en-US" b="1" dirty="0"/>
                        <m:t>commit</m:t>
                      </m:r>
                      <m:r>
                        <m:rPr>
                          <m:nor/>
                        </m:rPr>
                        <a:rPr lang="en-US" b="1" dirty="0"/>
                        <m:t>(</m:t>
                      </m:r>
                      <m:r>
                        <m:rPr>
                          <m:nor/>
                        </m:rPr>
                        <a:rPr lang="en-US" b="1" dirty="0"/>
                        <m:t>m</m:t>
                      </m:r>
                      <m:r>
                        <m:rPr>
                          <m:nor/>
                        </m:rPr>
                        <a:rPr lang="en-US" b="1" baseline="-25000" dirty="0"/>
                        <m:t>1</m:t>
                      </m:r>
                      <m:r>
                        <m:rPr>
                          <m:nor/>
                        </m:rPr>
                        <a:rPr lang="en-US" b="1" i="0" dirty="0" smtClean="0"/>
                        <m:t>;</m:t>
                      </m:r>
                      <m:r>
                        <m:rPr>
                          <m:nor/>
                        </m:rPr>
                        <a:rPr lang="en-US" b="1" dirty="0"/>
                        <m:t>r</m:t>
                      </m:r>
                      <m:r>
                        <m:rPr>
                          <m:nor/>
                        </m:rPr>
                        <a:rPr lang="en-US" b="1" baseline="-25000" dirty="0"/>
                        <m:t>1</m:t>
                      </m:r>
                      <m:r>
                        <m:rPr>
                          <m:nor/>
                        </m:rPr>
                        <a:rPr lang="en-US" b="1" dirty="0"/>
                        <m:t>) </m:t>
                      </m:r>
                      <m:r>
                        <a:rPr lang="en-US" i="1">
                          <a:latin typeface="Cambria Math" panose="02040503050406030204" pitchFamily="18" charset="0"/>
                          <a:ea typeface="Cambria Math" panose="02040503050406030204" pitchFamily="18" charset="0"/>
                          <a:sym typeface="Wingdings" panose="05000000000000000000" pitchFamily="2" charset="2"/>
                        </a:rPr>
                        <m:t>↔</m:t>
                      </m:r>
                      <m:r>
                        <m:rPr>
                          <m:nor/>
                        </m:rPr>
                        <a:rPr lang="en-US" dirty="0"/>
                        <m:t>H</m:t>
                      </m:r>
                      <m:r>
                        <m:rPr>
                          <m:nor/>
                        </m:rPr>
                        <a:rPr lang="en-US" dirty="0"/>
                        <m:t>(</m:t>
                      </m:r>
                      <m:r>
                        <m:rPr>
                          <m:nor/>
                        </m:rPr>
                        <a:rPr lang="en-US" b="1" dirty="0"/>
                        <m:t>r</m:t>
                      </m:r>
                      <m:r>
                        <m:rPr>
                          <m:nor/>
                        </m:rPr>
                        <a:rPr lang="en-US" b="1" baseline="-25000" dirty="0"/>
                        <m:t>0</m:t>
                      </m:r>
                      <m:r>
                        <a:rPr lang="en-US" i="1">
                          <a:latin typeface="Cambria Math"/>
                          <a:ea typeface="Cambria Math"/>
                        </a:rPr>
                        <m:t>∥</m:t>
                      </m:r>
                      <m:r>
                        <m:rPr>
                          <m:nor/>
                        </m:rPr>
                        <a:rPr lang="en-US" b="1" i="0" dirty="0" smtClean="0"/>
                        <m:t>m</m:t>
                      </m:r>
                      <m:r>
                        <m:rPr>
                          <m:nor/>
                        </m:rPr>
                        <a:rPr lang="en-US" b="1" baseline="-25000" dirty="0"/>
                        <m:t>0</m:t>
                      </m:r>
                      <m:r>
                        <m:rPr>
                          <m:nor/>
                        </m:rPr>
                        <a:rPr lang="en-US" dirty="0"/>
                        <m:t>)</m:t>
                      </m:r>
                      <m:r>
                        <m:rPr>
                          <m:nor/>
                        </m:rPr>
                        <a:rPr lang="en-US" b="0" i="0" dirty="0" smtClean="0"/>
                        <m:t>=</m:t>
                      </m:r>
                      <m:r>
                        <m:rPr>
                          <m:nor/>
                        </m:rPr>
                        <a:rPr lang="en-US" dirty="0"/>
                        <m:t>H</m:t>
                      </m:r>
                      <m:r>
                        <m:rPr>
                          <m:nor/>
                        </m:rPr>
                        <a:rPr lang="en-US" dirty="0"/>
                        <m:t>(</m:t>
                      </m:r>
                      <m:r>
                        <m:rPr>
                          <m:nor/>
                        </m:rPr>
                        <a:rPr lang="en-US" b="1" dirty="0"/>
                        <m:t>r</m:t>
                      </m:r>
                      <m:r>
                        <m:rPr>
                          <m:nor/>
                        </m:rPr>
                        <a:rPr lang="en-US" b="1" baseline="-25000" dirty="0"/>
                        <m:t>1</m:t>
                      </m:r>
                      <m:r>
                        <a:rPr lang="en-US" i="1">
                          <a:latin typeface="Cambria Math"/>
                          <a:ea typeface="Cambria Math"/>
                        </a:rPr>
                        <m:t>∥</m:t>
                      </m:r>
                      <m:r>
                        <m:rPr>
                          <m:nor/>
                        </m:rPr>
                        <a:rPr lang="en-US" b="1" dirty="0"/>
                        <m:t>m</m:t>
                      </m:r>
                      <m:r>
                        <m:rPr>
                          <m:nor/>
                        </m:rPr>
                        <a:rPr lang="en-US" b="1" baseline="-25000" dirty="0"/>
                        <m:t>1</m:t>
                      </m:r>
                      <m:r>
                        <m:rPr>
                          <m:nor/>
                        </m:rPr>
                        <a:rPr lang="en-US" dirty="0"/>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Tree>
    <p:extLst>
      <p:ext uri="{BB962C8B-B14F-4D97-AF65-F5344CB8AC3E}">
        <p14:creationId xmlns:p14="http://schemas.microsoft.com/office/powerpoint/2010/main" val="32755880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Read Katz and Lindell 6.2.5-6.3</a:t>
            </a:r>
          </a:p>
          <a:p>
            <a:r>
              <a:rPr lang="en-US" dirty="0" smtClean="0"/>
              <a:t>AES &amp; </a:t>
            </a:r>
            <a:r>
              <a:rPr lang="en-US" smtClean="0"/>
              <a:t>Differential Cryptanalysis</a:t>
            </a:r>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70</a:t>
            </a:fld>
            <a:endParaRPr lang="en-US"/>
          </a:p>
        </p:txBody>
      </p:sp>
    </p:spTree>
    <p:extLst>
      <p:ext uri="{BB962C8B-B14F-4D97-AF65-F5344CB8AC3E}">
        <p14:creationId xmlns:p14="http://schemas.microsoft.com/office/powerpoint/2010/main" val="3462846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smtClean="0"/>
              <a:t>CS 555:Week 6: Topic 2</a:t>
            </a:r>
            <a:br>
              <a:rPr lang="en-US" dirty="0" smtClean="0"/>
            </a:br>
            <a:r>
              <a:rPr lang="en-US" dirty="0" smtClean="0"/>
              <a:t>Stream Ciphers</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71</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00716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05313" y="4779479"/>
            <a:ext cx="2139547" cy="1397609"/>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06750" y="3403005"/>
                <a:ext cx="11066055" cy="4351338"/>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ea typeface="Cambria Math" panose="02040503050406030204" pitchFamily="18" charset="0"/>
                        </a:rPr>
                        <m:t>∀</m:t>
                      </m:r>
                      <m:m>
                        <m:mPr>
                          <m:mcs>
                            <m:mc>
                              <m:mcPr>
                                <m:count m:val="2"/>
                                <m:mcJc m:val="center"/>
                              </m:mcPr>
                            </m:mc>
                          </m:mcs>
                          <m:ctrlPr>
                            <a:rPr lang="en-US" sz="4000" i="1" smtClean="0">
                              <a:latin typeface="Cambria Math" panose="02040503050406030204" pitchFamily="18" charset="0"/>
                              <a:ea typeface="Cambria Math" panose="02040503050406030204" pitchFamily="18" charset="0"/>
                            </a:rPr>
                          </m:ctrlPr>
                        </m:mPr>
                        <m:mr>
                          <m:e/>
                          <m:e/>
                        </m:mr>
                        <m:mr>
                          <m:e/>
                          <m:e/>
                        </m:mr>
                        <m:mr>
                          <m:e/>
                          <m:e/>
                        </m:mr>
                      </m:m>
                      <m:r>
                        <a:rPr lang="en-US" sz="4000" b="0" i="1" smtClean="0">
                          <a:latin typeface="Cambria Math" panose="02040503050406030204" pitchFamily="18" charset="0"/>
                          <a:ea typeface="Cambria Math" panose="02040503050406030204" pitchFamily="18" charset="0"/>
                        </a:rPr>
                        <m:t>   </m:t>
                      </m:r>
                      <m:r>
                        <a:rPr lang="en-US" sz="4000" b="0" i="0" smtClean="0">
                          <a:latin typeface="Cambria Math" panose="02040503050406030204" pitchFamily="18" charset="0"/>
                          <a:ea typeface="Cambria Math" panose="02040503050406030204" pitchFamily="18" charset="0"/>
                        </a:rPr>
                        <m:t>  </m:t>
                      </m:r>
                      <m:r>
                        <m:rPr>
                          <m:sty m:val="p"/>
                        </m:rPr>
                        <a:rPr lang="en-US" sz="4000" b="0" i="0" smtClean="0">
                          <a:latin typeface="Cambria Math" panose="02040503050406030204" pitchFamily="18" charset="0"/>
                          <a:ea typeface="Cambria Math" panose="02040503050406030204" pitchFamily="18" charset="0"/>
                        </a:rPr>
                        <m:t>Pr</m:t>
                      </m:r>
                      <m:d>
                        <m:dPr>
                          <m:begChr m:val="["/>
                          <m:endChr m:val="]"/>
                          <m:ctrlPr>
                            <a:rPr lang="en-US" sz="4000" b="0" i="1" smtClean="0">
                              <a:latin typeface="Cambria Math" panose="02040503050406030204" pitchFamily="18" charset="0"/>
                              <a:ea typeface="Cambria Math" panose="02040503050406030204" pitchFamily="18" charset="0"/>
                            </a:rPr>
                          </m:ctrlPr>
                        </m:dPr>
                        <m:e>
                          <m:m>
                            <m:mPr>
                              <m:mcs>
                                <m:mc>
                                  <m:mcPr>
                                    <m:count m:val="2"/>
                                    <m:mcJc m:val="center"/>
                                  </m:mcPr>
                                </m:mc>
                              </m:mcs>
                              <m:ctrlPr>
                                <a:rPr lang="en-US" sz="4000" b="0" i="1" smtClean="0">
                                  <a:latin typeface="Cambria Math" panose="02040503050406030204" pitchFamily="18" charset="0"/>
                                  <a:ea typeface="Cambria Math" panose="02040503050406030204" pitchFamily="18" charset="0"/>
                                </a:rPr>
                              </m:ctrlPr>
                            </m:mPr>
                            <m:mr>
                              <m:e/>
                              <m:e/>
                            </m:mr>
                            <m:mr>
                              <m:e/>
                              <m:e/>
                            </m:mr>
                          </m:m>
                          <m:r>
                            <a:rPr lang="en-US" sz="4000" b="0" i="1" smtClean="0">
                              <a:latin typeface="Cambria Math" panose="02040503050406030204" pitchFamily="18" charset="0"/>
                              <a:ea typeface="Cambria Math" panose="02040503050406030204" pitchFamily="18" charset="0"/>
                            </a:rPr>
                            <m:t>  </m:t>
                          </m:r>
                          <m:r>
                            <a:rPr lang="en-US" sz="4000" b="0" i="1" smtClean="0">
                              <a:latin typeface="Cambria Math" panose="02040503050406030204" pitchFamily="18" charset="0"/>
                              <a:ea typeface="Cambria Math" panose="02040503050406030204" pitchFamily="18" charset="0"/>
                            </a:rPr>
                            <m:t>𝐺𝑢𝑒𝑠𝑠𝑒𝑠</m:t>
                          </m:r>
                          <m:r>
                            <a:rPr lang="en-US" sz="4000" b="0" i="1" smtClean="0">
                              <a:latin typeface="Cambria Math" panose="02040503050406030204" pitchFamily="18" charset="0"/>
                              <a:ea typeface="Cambria Math" panose="02040503050406030204" pitchFamily="18" charset="0"/>
                            </a:rPr>
                            <m:t> </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𝑏</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𝑏</m:t>
                          </m:r>
                        </m:e>
                      </m:d>
                      <m:r>
                        <a:rPr lang="en-US" sz="4000" b="0" i="1" smtClean="0">
                          <a:latin typeface="Cambria Math" panose="02040503050406030204" pitchFamily="18" charset="0"/>
                          <a:ea typeface="Cambria Math" panose="02040503050406030204" pitchFamily="18" charset="0"/>
                        </a:rPr>
                        <m:t>≤</m:t>
                      </m:r>
                      <m:f>
                        <m:fPr>
                          <m:ctrlPr>
                            <a:rPr lang="en-US" sz="4000" b="0" i="1" smtClean="0">
                              <a:latin typeface="Cambria Math" panose="02040503050406030204" pitchFamily="18" charset="0"/>
                              <a:ea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1</m:t>
                          </m:r>
                        </m:num>
                        <m:den>
                          <m:r>
                            <a:rPr lang="en-US" sz="4000" b="0" i="1" smtClean="0">
                              <a:latin typeface="Cambria Math" panose="02040503050406030204" pitchFamily="18" charset="0"/>
                              <a:ea typeface="Cambria Math" panose="02040503050406030204" pitchFamily="18" charset="0"/>
                            </a:rPr>
                            <m:t>2</m:t>
                          </m:r>
                        </m:den>
                      </m:f>
                      <m:r>
                        <a:rPr lang="en-US" sz="4000" b="0" i="1" smtClean="0">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𝜇</m:t>
                      </m:r>
                      <m:r>
                        <a:rPr lang="en-US" sz="4000" b="0" i="1" smtClean="0">
                          <a:solidFill>
                            <a:srgbClr val="FF0000"/>
                          </a:solidFill>
                          <a:latin typeface="Cambria Math" panose="02040503050406030204" pitchFamily="18" charset="0"/>
                          <a:ea typeface="Cambria Math" panose="02040503050406030204" pitchFamily="18" charset="0"/>
                        </a:rPr>
                        <m:t>(</m:t>
                      </m:r>
                      <m:r>
                        <a:rPr lang="en-US" sz="4000" b="0" i="1" smtClean="0">
                          <a:solidFill>
                            <a:srgbClr val="FF0000"/>
                          </a:solidFill>
                          <a:latin typeface="Cambria Math" panose="02040503050406030204" pitchFamily="18" charset="0"/>
                          <a:ea typeface="Cambria Math" panose="02040503050406030204" pitchFamily="18" charset="0"/>
                        </a:rPr>
                        <m:t>𝑛</m:t>
                      </m:r>
                      <m:r>
                        <a:rPr lang="en-US" sz="4000" b="0" i="1" smtClean="0">
                          <a:solidFill>
                            <a:srgbClr val="FF0000"/>
                          </a:solidFill>
                          <a:latin typeface="Cambria Math" panose="02040503050406030204" pitchFamily="18" charset="0"/>
                          <a:ea typeface="Cambria Math" panose="02040503050406030204" pitchFamily="18" charset="0"/>
                        </a:rPr>
                        <m:t>)</m:t>
                      </m:r>
                    </m:oMath>
                  </m:oMathPara>
                </a14:m>
                <a:endParaRPr lang="en-US" dirty="0" smtClean="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06750" y="3403005"/>
                <a:ext cx="11066055" cy="4351338"/>
              </a:xfrm>
              <a:blipFill>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PRG Security as a Game</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72</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06750" y="1698825"/>
            <a:ext cx="2422486" cy="158243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46371" y="1690688"/>
            <a:ext cx="2528457" cy="168764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844008" y="436285"/>
            <a:ext cx="1228181" cy="1261945"/>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9918756" y="1626567"/>
                <a:ext cx="2299540" cy="3137590"/>
              </a:xfrm>
              <a:prstGeom prst="rect">
                <a:avLst/>
              </a:prstGeom>
              <a:noFill/>
            </p:spPr>
            <p:txBody>
              <a:bodyPr wrap="none" rtlCol="0">
                <a:spAutoFit/>
              </a:bodyPr>
              <a:lstStyle/>
              <a:p>
                <a:r>
                  <a:rPr lang="en-US" sz="2800" b="1" dirty="0" smtClean="0"/>
                  <a:t>Random bit b</a:t>
                </a:r>
              </a:p>
              <a:p>
                <a:r>
                  <a:rPr lang="en-US" sz="2800" b="1" dirty="0" smtClean="0"/>
                  <a:t>If b=1</a:t>
                </a:r>
              </a:p>
              <a:p>
                <a14:m>
                  <m:oMath xmlns:m="http://schemas.openxmlformats.org/officeDocument/2006/math">
                    <m:r>
                      <a:rPr lang="en-US" sz="2800" b="0" i="0"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r</m:t>
                    </m:r>
                    <m:r>
                      <a:rPr lang="en-US" sz="2800" i="1">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b="0" i="1" smtClean="0">
                            <a:latin typeface="Cambria Math" panose="02040503050406030204" pitchFamily="18" charset="0"/>
                            <a:ea typeface="Cambria Math" panose="02040503050406030204" pitchFamily="18" charset="0"/>
                          </a:rPr>
                          <m:t>𝑛</m:t>
                        </m:r>
                      </m:sup>
                    </m:sSup>
                  </m:oMath>
                </a14:m>
                <a:r>
                  <a:rPr lang="en-US" sz="2800" b="1" dirty="0" smtClean="0"/>
                  <a:t>   </a:t>
                </a:r>
              </a:p>
              <a:p>
                <a:r>
                  <a:rPr lang="en-US" sz="2800" b="1" dirty="0" smtClean="0"/>
                  <a:t>  </a:t>
                </a:r>
                <a:r>
                  <a:rPr lang="en-US" sz="2800" dirty="0" smtClean="0"/>
                  <a:t>R = G(r)</a:t>
                </a:r>
              </a:p>
              <a:p>
                <a:r>
                  <a:rPr lang="en-US" sz="2800" b="1" dirty="0" smtClean="0"/>
                  <a:t>Else </a:t>
                </a:r>
              </a:p>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𝑅</m:t>
                      </m:r>
                      <m:r>
                        <a:rPr lang="en-US" sz="2800" i="1" smtClean="0">
                          <a:latin typeface="Cambria Math" panose="02040503050406030204" pitchFamily="18" charset="0"/>
                          <a:ea typeface="Cambria Math" panose="02040503050406030204" pitchFamily="18" charset="0"/>
                        </a:rPr>
                        <m:t>←</m:t>
                      </m:r>
                      <m:sSup>
                        <m:sSupPr>
                          <m:ctrlPr>
                            <a:rPr lang="en-US" sz="2800" i="1">
                              <a:latin typeface="Cambria Math" panose="02040503050406030204" pitchFamily="18" charset="0"/>
                              <a:ea typeface="Cambria Math" panose="02040503050406030204" pitchFamily="18" charset="0"/>
                            </a:rPr>
                          </m:ctrlPr>
                        </m:sSupPr>
                        <m:e>
                          <m:d>
                            <m:dPr>
                              <m:begChr m:val="{"/>
                              <m:endChr m:val="}"/>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0,1</m:t>
                              </m:r>
                            </m:e>
                          </m:d>
                        </m:e>
                        <m:sup>
                          <m:r>
                            <a:rPr lang="en-US" sz="2800" i="1">
                              <a:latin typeface="Cambria Math" panose="02040503050406030204" pitchFamily="18" charset="0"/>
                              <a:ea typeface="Cambria Math" panose="02040503050406030204" pitchFamily="18" charset="0"/>
                            </a:rPr>
                            <m:t>ℓ</m:t>
                          </m:r>
                          <m:d>
                            <m:dPr>
                              <m:ctrlPr>
                                <a:rPr lang="en-US" sz="2800" i="1">
                                  <a:latin typeface="Cambria Math" panose="02040503050406030204" pitchFamily="18" charset="0"/>
                                  <a:ea typeface="Cambria Math" panose="02040503050406030204" pitchFamily="18" charset="0"/>
                                </a:rPr>
                              </m:ctrlPr>
                            </m:dPr>
                            <m:e>
                              <m:r>
                                <a:rPr lang="en-US" sz="2800" i="1">
                                  <a:latin typeface="Cambria Math" panose="02040503050406030204" pitchFamily="18" charset="0"/>
                                  <a:ea typeface="Cambria Math" panose="02040503050406030204" pitchFamily="18" charset="0"/>
                                </a:rPr>
                                <m:t>𝑛</m:t>
                              </m:r>
                            </m:e>
                          </m:d>
                        </m:sup>
                      </m:sSup>
                    </m:oMath>
                  </m:oMathPara>
                </a14:m>
                <a:endParaRPr lang="en-US" sz="2800" b="1" dirty="0"/>
              </a:p>
              <a:p>
                <a:r>
                  <a:rPr lang="en-US" sz="2800" b="1" dirty="0"/>
                  <a:t> </a:t>
                </a:r>
                <a:r>
                  <a:rPr lang="en-US" sz="2800" b="1" dirty="0" smtClean="0"/>
                  <a:t>  </a:t>
                </a:r>
                <a:endParaRPr lang="en-US"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9918756" y="1626567"/>
                <a:ext cx="2299540" cy="3137590"/>
              </a:xfrm>
              <a:prstGeom prst="rect">
                <a:avLst/>
              </a:prstGeom>
              <a:blipFill>
                <a:blip r:embed="rId8"/>
                <a:stretch>
                  <a:fillRect l="-5305" t="-1942"/>
                </a:stretch>
              </a:blipFill>
            </p:spPr>
            <p:txBody>
              <a:bodyPr/>
              <a:lstStyle/>
              <a:p>
                <a:r>
                  <a:rPr lang="en-US">
                    <a:noFill/>
                  </a:rPr>
                  <a:t> </a:t>
                </a:r>
              </a:p>
            </p:txBody>
          </p:sp>
        </mc:Fallback>
      </mc:AlternateContent>
      <p:cxnSp>
        <p:nvCxnSpPr>
          <p:cNvPr id="12" name="Straight Arrow Connector 11"/>
          <p:cNvCxnSpPr/>
          <p:nvPr/>
        </p:nvCxnSpPr>
        <p:spPr>
          <a:xfrm flipH="1" flipV="1">
            <a:off x="2142818" y="1934746"/>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118360" y="3230874"/>
            <a:ext cx="5120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05722" y="2827728"/>
            <a:ext cx="423514" cy="461665"/>
          </a:xfrm>
          <a:prstGeom prst="rect">
            <a:avLst/>
          </a:prstGeom>
          <a:noFill/>
        </p:spPr>
        <p:txBody>
          <a:bodyPr wrap="none" rtlCol="0">
            <a:spAutoFit/>
          </a:bodyPr>
          <a:lstStyle/>
          <a:p>
            <a:r>
              <a:rPr lang="en-US" sz="2400" dirty="0" smtClean="0"/>
              <a:t>b’</a:t>
            </a:r>
            <a:endParaRPr lang="en-US" sz="2400" dirty="0"/>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3457330" y="5096200"/>
            <a:ext cx="1619739" cy="105805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2118360" y="3624231"/>
                <a:ext cx="4297680" cy="911190"/>
              </a:xfrm>
              <a:prstGeom prst="wedgeRectCallout">
                <a:avLst>
                  <a:gd name="adj1" fmla="val -66223"/>
                  <a:gd name="adj2" fmla="val 77553"/>
                </a:avLst>
              </a:prstGeom>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algn="ct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𝑝𝑝𝑡</m:t>
                      </m:r>
                      <m:r>
                        <a:rPr lang="en-US" sz="2400" b="0" i="1" smtClean="0">
                          <a:solidFill>
                            <a:srgbClr val="FF0000"/>
                          </a:solidFill>
                          <a:latin typeface="Cambria Math" panose="02040503050406030204" pitchFamily="18" charset="0"/>
                        </a:rPr>
                        <m:t> </m:t>
                      </m:r>
                      <m:r>
                        <a:rPr lang="en-US" sz="2400" b="0" i="1" smtClean="0">
                          <a:solidFill>
                            <a:srgbClr val="FF0000"/>
                          </a:solidFill>
                          <a:latin typeface="Cambria Math" panose="02040503050406030204" pitchFamily="18" charset="0"/>
                        </a:rPr>
                        <m:t>𝑎𝑡𝑡𝑎𝑐𝑘𝑒𝑟</m:t>
                      </m:r>
                    </m:oMath>
                  </m:oMathPara>
                </a14:m>
                <a:endParaRPr lang="en-US" sz="2400" dirty="0">
                  <a:solidFill>
                    <a:srgbClr val="FF0000"/>
                  </a:solidFill>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2118360" y="3624231"/>
                <a:ext cx="4297680" cy="911190"/>
              </a:xfrm>
              <a:prstGeom prst="wedgeRectCallout">
                <a:avLst>
                  <a:gd name="adj1" fmla="val -66223"/>
                  <a:gd name="adj2" fmla="val 77553"/>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ular Callout 17"/>
              <p:cNvSpPr/>
              <p:nvPr/>
            </p:nvSpPr>
            <p:spPr>
              <a:xfrm>
                <a:off x="6695582" y="3740385"/>
                <a:ext cx="4297680" cy="911190"/>
              </a:xfrm>
              <a:prstGeom prst="wedgeRectCallout">
                <a:avLst>
                  <a:gd name="adj1" fmla="val 42642"/>
                  <a:gd name="adj2" fmla="val 1327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𝑛𝑒𝑔𝑙𝑖𝑔𝑖𝑏𝑙𝑒</m:t>
                      </m:r>
                      <m:r>
                        <a:rPr lang="en-US" sz="2800" b="0" i="1" smtClean="0">
                          <a:solidFill>
                            <a:srgbClr val="FF0000"/>
                          </a:solidFill>
                          <a:latin typeface="Cambria Math" panose="02040503050406030204" pitchFamily="18" charset="0"/>
                        </a:rPr>
                        <m:t> </m:t>
                      </m:r>
                      <m:r>
                        <a:rPr lang="en-US" sz="2800" b="0" i="1" smtClean="0">
                          <a:solidFill>
                            <a:srgbClr val="FF0000"/>
                          </a:solidFill>
                          <a:latin typeface="Cambria Math" panose="02040503050406030204" pitchFamily="18" charset="0"/>
                        </a:rPr>
                        <m:t>𝑓𝑢𝑛𝑐𝑡𝑖𝑜𝑛</m:t>
                      </m:r>
                    </m:oMath>
                  </m:oMathPara>
                </a14:m>
                <a:endParaRPr lang="en-US" sz="2800" dirty="0">
                  <a:solidFill>
                    <a:srgbClr val="FF0000"/>
                  </a:solidFill>
                </a:endParaRPr>
              </a:p>
            </p:txBody>
          </p:sp>
        </mc:Choice>
        <mc:Fallback xmlns="">
          <p:sp>
            <p:nvSpPr>
              <p:cNvPr id="18" name="Rectangular Callout 17"/>
              <p:cNvSpPr>
                <a:spLocks noRot="1" noChangeAspect="1" noMove="1" noResize="1" noEditPoints="1" noAdjustHandles="1" noChangeArrowheads="1" noChangeShapeType="1" noTextEdit="1"/>
              </p:cNvSpPr>
              <p:nvPr/>
            </p:nvSpPr>
            <p:spPr>
              <a:xfrm>
                <a:off x="6695582" y="3740385"/>
                <a:ext cx="4297680" cy="911190"/>
              </a:xfrm>
              <a:prstGeom prst="wedgeRectCallout">
                <a:avLst>
                  <a:gd name="adj1" fmla="val 42642"/>
                  <a:gd name="adj2" fmla="val 132747"/>
                </a:avLst>
              </a:prstGeom>
              <a:blipFill>
                <a:blip r:embed="rId11"/>
                <a:stretch>
                  <a:fillRect/>
                </a:stretch>
              </a:blipFill>
            </p:spPr>
            <p:txBody>
              <a:bodyPr/>
              <a:lstStyle/>
              <a:p>
                <a:r>
                  <a:rPr lang="en-US">
                    <a:noFill/>
                  </a:rPr>
                  <a:t> </a:t>
                </a:r>
              </a:p>
            </p:txBody>
          </p:sp>
        </mc:Fallback>
      </mc:AlternateContent>
      <p:sp>
        <p:nvSpPr>
          <p:cNvPr id="19" name="TextBox 18"/>
          <p:cNvSpPr txBox="1"/>
          <p:nvPr/>
        </p:nvSpPr>
        <p:spPr>
          <a:xfrm>
            <a:off x="6758355" y="1485046"/>
            <a:ext cx="351378" cy="461665"/>
          </a:xfrm>
          <a:prstGeom prst="rect">
            <a:avLst/>
          </a:prstGeom>
          <a:noFill/>
        </p:spPr>
        <p:txBody>
          <a:bodyPr wrap="none" rtlCol="0">
            <a:spAutoFit/>
          </a:bodyPr>
          <a:lstStyle/>
          <a:p>
            <a:r>
              <a:rPr lang="en-US" sz="2400" dirty="0" smtClean="0"/>
              <a:t>R</a:t>
            </a:r>
            <a:endParaRPr lang="en-US" sz="2400" dirty="0"/>
          </a:p>
        </p:txBody>
      </p:sp>
    </p:spTree>
    <p:extLst>
      <p:ext uri="{BB962C8B-B14F-4D97-AF65-F5344CB8AC3E}">
        <p14:creationId xmlns:p14="http://schemas.microsoft.com/office/powerpoint/2010/main" val="95391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11022E-16 0 L -0.35182 -0.00347 " pathEditMode="relative" rAng="0" ptsTypes="AA">
                                      <p:cBhvr>
                                        <p:cTn id="10" dur="2000" fill="hold"/>
                                        <p:tgtEl>
                                          <p:spTgt spid="19"/>
                                        </p:tgtEl>
                                        <p:attrNameLst>
                                          <p:attrName>ppt_x</p:attrName>
                                          <p:attrName>ppt_y</p:attrName>
                                        </p:attrNameLst>
                                      </p:cBhvr>
                                      <p:rCtr x="-17591" y="-185"/>
                                    </p:animMotion>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976 -3.33333E-6 L 0.32539 0.00162 " pathEditMode="relative" rAng="0" ptsTypes="AA">
                                      <p:cBhvr>
                                        <p:cTn id="22" dur="2000" fill="hold"/>
                                        <p:tgtEl>
                                          <p:spTgt spid="20"/>
                                        </p:tgtEl>
                                        <p:attrNameLst>
                                          <p:attrName>ppt_x</p:attrName>
                                          <p:attrName>ppt_y</p:attrName>
                                        </p:attrNameLst>
                                      </p:cBhvr>
                                      <p:rCtr x="15781" y="69"/>
                                    </p:animMotion>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7" grpId="0" animBg="1"/>
      <p:bldP spid="18" grpId="0" animBg="1"/>
      <p:bldP spid="19" grpId="0"/>
      <p:bldP spid="19"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Cipher vs PRG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PRG pseudorandom bits output all at once</a:t>
                </a:r>
              </a:p>
              <a:p>
                <a:endParaRPr lang="en-US" dirty="0"/>
              </a:p>
              <a:p>
                <a:r>
                  <a:rPr lang="en-US" dirty="0" smtClean="0"/>
                  <a:t>Stream Cipher</a:t>
                </a:r>
              </a:p>
              <a:p>
                <a:pPr lvl="1"/>
                <a:r>
                  <a:rPr lang="en-US" dirty="0" smtClean="0"/>
                  <a:t>Pseudorandom bits can be output as a stream</a:t>
                </a:r>
              </a:p>
              <a:p>
                <a:pPr lvl="1"/>
                <a:r>
                  <a:rPr lang="en-US" dirty="0" smtClean="0"/>
                  <a:t>RC4, RC5 (Ron’s Code)</a:t>
                </a:r>
              </a:p>
              <a:p>
                <a:pPr lvl="1"/>
                <a:endParaRPr lang="en-US" dirty="0"/>
              </a:p>
              <a:p>
                <a:pPr marL="0" indent="0">
                  <a:buNone/>
                </a:pPr>
                <a:r>
                  <a:rPr lang="en-US" dirty="0" smtClean="0"/>
                  <a:t>           st</a:t>
                </a:r>
                <a:r>
                  <a:rPr lang="en-US" baseline="-25000" dirty="0" smtClean="0"/>
                  <a:t>0</a:t>
                </a:r>
                <a:r>
                  <a:rPr lang="en-US" dirty="0" smtClean="0"/>
                  <a:t> </a:t>
                </a:r>
                <a:r>
                  <a:rPr lang="en-US" dirty="0"/>
                  <a:t>:=</a:t>
                </a:r>
                <a:r>
                  <a:rPr lang="en-US" dirty="0" smtClean="0"/>
                  <a:t> </a:t>
                </a:r>
                <a:r>
                  <a:rPr lang="en-US" dirty="0" err="1" smtClean="0"/>
                  <a:t>Init</a:t>
                </a:r>
                <a:r>
                  <a:rPr lang="en-US" dirty="0" smtClean="0"/>
                  <a:t>(s)</a:t>
                </a:r>
              </a:p>
              <a:p>
                <a:pPr marL="0" indent="0">
                  <a:buNone/>
                </a:pPr>
                <a:r>
                  <a:rPr lang="en-US" b="1" dirty="0" smtClean="0"/>
                  <a:t>           For</a:t>
                </a:r>
                <a:r>
                  <a:rPr lang="en-US" dirty="0" smtClean="0"/>
                  <a:t> </a:t>
                </a:r>
                <a:r>
                  <a:rPr lang="en-US" dirty="0" err="1" smtClean="0"/>
                  <a:t>i</a:t>
                </a:r>
                <a:r>
                  <a:rPr lang="en-US" dirty="0" smtClean="0"/>
                  <a:t>=1 to </a:t>
                </a:r>
                <a14:m>
                  <m:oMath xmlns:m="http://schemas.openxmlformats.org/officeDocument/2006/math">
                    <m:r>
                      <a:rPr lang="en-US" i="1">
                        <a:latin typeface="Cambria Math" panose="02040503050406030204" pitchFamily="18" charset="0"/>
                        <a:ea typeface="Cambria Math" panose="02040503050406030204" pitchFamily="18" charset="0"/>
                      </a:rPr>
                      <m:t>ℓ</m:t>
                    </m:r>
                  </m:oMath>
                </a14:m>
                <a:r>
                  <a:rPr lang="en-US" dirty="0" smtClean="0"/>
                  <a:t>:  </a:t>
                </a:r>
              </a:p>
              <a:p>
                <a:pPr marL="457200" lvl="1" indent="0">
                  <a:buNone/>
                </a:pPr>
                <a:r>
                  <a:rPr lang="en-US" sz="2800" dirty="0" smtClean="0"/>
                  <a:t>            (</a:t>
                </a:r>
                <a:r>
                  <a:rPr lang="en-US" sz="2800" dirty="0" err="1" smtClean="0"/>
                  <a:t>y</a:t>
                </a:r>
                <a:r>
                  <a:rPr lang="en-US" sz="2800" baseline="-25000" dirty="0" err="1" smtClean="0"/>
                  <a:t>i</a:t>
                </a:r>
                <a:r>
                  <a:rPr lang="en-US" sz="2800" dirty="0" err="1" smtClean="0"/>
                  <a:t>,st</a:t>
                </a:r>
                <a:r>
                  <a:rPr lang="en-US" sz="2800" baseline="-25000" dirty="0" err="1" smtClean="0"/>
                  <a:t>i</a:t>
                </a:r>
                <a:r>
                  <a:rPr lang="en-US" sz="2800" dirty="0" smtClean="0"/>
                  <a:t>):=</a:t>
                </a:r>
                <a:r>
                  <a:rPr lang="en-US" sz="2800" dirty="0" err="1" smtClean="0"/>
                  <a:t>GetBits</a:t>
                </a:r>
                <a:r>
                  <a:rPr lang="en-US" sz="2800" dirty="0" smtClean="0"/>
                  <a:t>(st</a:t>
                </a:r>
                <a:r>
                  <a:rPr lang="en-US" sz="2800" baseline="-25000" dirty="0" smtClean="0"/>
                  <a:t>i-1</a:t>
                </a:r>
                <a:r>
                  <a:rPr lang="en-US" sz="2800" dirty="0" smtClean="0"/>
                  <a:t>)</a:t>
                </a:r>
              </a:p>
              <a:p>
                <a:pPr marL="0" indent="0">
                  <a:buNone/>
                </a:pPr>
                <a:r>
                  <a:rPr lang="en-US" b="1" dirty="0" smtClean="0"/>
                  <a:t>          Output</a:t>
                </a:r>
                <a:r>
                  <a:rPr lang="en-US" dirty="0" smtClean="0"/>
                  <a:t>: y</a:t>
                </a:r>
                <a:r>
                  <a:rPr lang="en-US" baseline="-25000" dirty="0" smtClean="0"/>
                  <a:t>1</a:t>
                </a:r>
                <a:r>
                  <a:rPr lang="en-US" dirty="0" smtClean="0"/>
                  <a:t>,…,y</a:t>
                </a:r>
                <a14:m>
                  <m:oMath xmlns:m="http://schemas.openxmlformats.org/officeDocument/2006/math">
                    <m:r>
                      <a:rPr lang="en-US" i="1" baseline="-25000">
                        <a:latin typeface="Cambria Math" panose="02040503050406030204" pitchFamily="18" charset="0"/>
                        <a:ea typeface="Cambria Math" panose="02040503050406030204" pitchFamily="18" charset="0"/>
                      </a:rPr>
                      <m:t>ℓ</m:t>
                    </m:r>
                  </m:oMath>
                </a14:m>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18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73</a:t>
            </a:fld>
            <a:endParaRPr lang="en-US"/>
          </a:p>
        </p:txBody>
      </p:sp>
    </p:spTree>
    <p:extLst>
      <p:ext uri="{BB962C8B-B14F-4D97-AF65-F5344CB8AC3E}">
        <p14:creationId xmlns:p14="http://schemas.microsoft.com/office/powerpoint/2010/main" val="23245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74</a:t>
            </a:fld>
            <a:endParaRPr lang="en-US"/>
          </a:p>
        </p:txBody>
      </p:sp>
      <p:pic>
        <p:nvPicPr>
          <p:cNvPr id="1026" name="Picture 2" descr="Image result for linear feedback shift regist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13459" y="1690688"/>
            <a:ext cx="9509771" cy="277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927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State at time t:</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0</m:t>
                        </m:r>
                      </m:sub>
                      <m:sup>
                        <m:r>
                          <a:rPr lang="en-US" i="1">
                            <a:latin typeface="Cambria Math" panose="02040503050406030204" pitchFamily="18" charset="0"/>
                          </a:rPr>
                          <m:t>𝑡</m:t>
                        </m:r>
                      </m:sup>
                    </m:sSubSup>
                  </m:oMath>
                </a14:m>
                <a:r>
                  <a:rPr lang="en-US" dirty="0" smtClean="0"/>
                  <a:t>  (</a:t>
                </a:r>
                <a:r>
                  <a:rPr lang="en-US" dirty="0"/>
                  <a:t>n registers) </a:t>
                </a:r>
                <a:endParaRPr lang="en-US" dirty="0" smtClean="0"/>
              </a:p>
              <a:p>
                <a:r>
                  <a:rPr lang="en-US" dirty="0" smtClean="0"/>
                  <a:t>Feedback Coefficients: </a:t>
                </a:r>
                <a14:m>
                  <m:oMath xmlns:m="http://schemas.openxmlformats.org/officeDocument/2006/math">
                    <m:r>
                      <a:rPr lang="en-US" b="1" i="0" smtClean="0">
                        <a:solidFill>
                          <a:srgbClr val="00B0F0"/>
                        </a:solidFill>
                        <a:latin typeface="Cambria Math" panose="02040503050406030204" pitchFamily="18" charset="0"/>
                        <a:ea typeface="Cambria Math" panose="02040503050406030204" pitchFamily="18" charset="0"/>
                      </a:rPr>
                      <m:t>𝐒</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𝑛</m:t>
                        </m:r>
                      </m:e>
                    </m:d>
                  </m:oMath>
                </a14:m>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75</a:t>
            </a:fld>
            <a:endParaRPr lang="en-US"/>
          </a:p>
        </p:txBody>
      </p:sp>
      <p:pic>
        <p:nvPicPr>
          <p:cNvPr id="6" name="Picture 2" descr="Image result for linear feedback shift regis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1579" y="2958148"/>
            <a:ext cx="9509771" cy="2776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3966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47850"/>
                <a:ext cx="10515600" cy="4351338"/>
              </a:xfrm>
            </p:spPr>
            <p:txBody>
              <a:bodyPr/>
              <a:lstStyle/>
              <a:p>
                <a:r>
                  <a:rPr lang="en-US" dirty="0" smtClean="0"/>
                  <a:t>State at time t:</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m:t>
                    </m:r>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i="1">
                            <a:solidFill>
                              <a:srgbClr val="00B050"/>
                            </a:solidFill>
                            <a:latin typeface="Cambria Math" panose="02040503050406030204" pitchFamily="18" charset="0"/>
                          </a:rPr>
                          <m:t>𝑠</m:t>
                        </m:r>
                      </m:e>
                      <m:sub>
                        <m:r>
                          <a:rPr lang="en-US" b="0" i="1" smtClean="0">
                            <a:solidFill>
                              <a:srgbClr val="00B050"/>
                            </a:solidFill>
                            <a:latin typeface="Cambria Math" panose="02040503050406030204" pitchFamily="18" charset="0"/>
                          </a:rPr>
                          <m:t>0</m:t>
                        </m:r>
                      </m:sub>
                      <m:sup>
                        <m:r>
                          <a:rPr lang="en-US" i="1">
                            <a:solidFill>
                              <a:srgbClr val="00B050"/>
                            </a:solidFill>
                            <a:latin typeface="Cambria Math" panose="02040503050406030204" pitchFamily="18" charset="0"/>
                          </a:rPr>
                          <m:t>𝑡</m:t>
                        </m:r>
                      </m:sup>
                    </m:sSubSup>
                  </m:oMath>
                </a14:m>
                <a:r>
                  <a:rPr lang="en-US" dirty="0" smtClean="0"/>
                  <a:t>  (</a:t>
                </a:r>
                <a:r>
                  <a:rPr lang="en-US" dirty="0"/>
                  <a:t>n registers) </a:t>
                </a:r>
                <a:endParaRPr lang="en-US" dirty="0" smtClean="0"/>
              </a:p>
              <a:p>
                <a:r>
                  <a:rPr lang="en-US" dirty="0" smtClean="0"/>
                  <a:t>Feedback Coefficients: </a:t>
                </a:r>
                <a14:m>
                  <m:oMath xmlns:m="http://schemas.openxmlformats.org/officeDocument/2006/math">
                    <m:r>
                      <a:rPr lang="en-US" b="1" i="0" smtClean="0">
                        <a:solidFill>
                          <a:srgbClr val="00B0F0"/>
                        </a:solidFill>
                        <a:latin typeface="Cambria Math" panose="02040503050406030204" pitchFamily="18" charset="0"/>
                        <a:ea typeface="Cambria Math" panose="02040503050406030204" pitchFamily="18" charset="0"/>
                      </a:rPr>
                      <m:t>𝐒</m:t>
                    </m:r>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e>
                    </m:d>
                  </m:oMath>
                </a14:m>
                <a:r>
                  <a:rPr lang="en-US" dirty="0" smtClean="0"/>
                  <a:t> </a:t>
                </a:r>
              </a:p>
              <a:p>
                <a:r>
                  <a:rPr lang="en-US" b="1" dirty="0" smtClean="0"/>
                  <a:t>State at time t+1:</a:t>
                </a:r>
                <a14:m>
                  <m:oMath xmlns:m="http://schemas.openxmlformats.org/officeDocument/2006/math">
                    <m:sSubSup>
                      <m:sSubSupPr>
                        <m:ctrlPr>
                          <a:rPr lang="en-US" i="1">
                            <a:latin typeface="Cambria Math" panose="02040503050406030204" pitchFamily="18" charset="0"/>
                          </a:rPr>
                        </m:ctrlPr>
                      </m:sSubSupPr>
                      <m:e>
                        <m:sSub>
                          <m:sSubPr>
                            <m:ctrlPr>
                              <a:rPr lang="en-US" i="1">
                                <a:latin typeface="Cambria Math" panose="02040503050406030204" pitchFamily="18" charset="0"/>
                                <a:ea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m:t>
                            </m:r>
                          </m:e>
                          <m:sub>
                            <m:r>
                              <a:rPr lang="en-US" i="1" smtClean="0">
                                <a:solidFill>
                                  <a:srgbClr val="00B0F0"/>
                                </a:solidFill>
                                <a:latin typeface="Cambria Math" panose="02040503050406030204" pitchFamily="18" charset="0"/>
                                <a:ea typeface="Cambria Math" panose="02040503050406030204" pitchFamily="18" charset="0"/>
                              </a:rPr>
                              <m:t>𝑖</m:t>
                            </m:r>
                            <m:r>
                              <a:rPr lang="en-US" i="1" smtClean="0">
                                <a:solidFill>
                                  <a:srgbClr val="00B0F0"/>
                                </a:solidFill>
                                <a:latin typeface="Cambria Math" panose="02040503050406030204" pitchFamily="18" charset="0"/>
                                <a:ea typeface="Cambria Math" panose="02040503050406030204" pitchFamily="18" charset="0"/>
                              </a:rPr>
                              <m:t>∈</m:t>
                            </m:r>
                            <m:r>
                              <a:rPr lang="en-US" i="1" smtClean="0">
                                <a:solidFill>
                                  <a:srgbClr val="00B0F0"/>
                                </a:solidFill>
                                <a:latin typeface="Cambria Math" panose="02040503050406030204" pitchFamily="18" charset="0"/>
                                <a:ea typeface="Cambria Math" panose="02040503050406030204" pitchFamily="18" charset="0"/>
                              </a:rPr>
                              <m:t>𝑆</m:t>
                            </m:r>
                          </m:sub>
                        </m:sSub>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𝑡</m:t>
                            </m:r>
                          </m:sup>
                        </m:sSubSup>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𝑡</m:t>
                        </m:r>
                      </m:sup>
                    </m:sSubSup>
                    <m:r>
                      <a:rPr lang="en-US" i="1">
                        <a:latin typeface="Cambria Math" panose="02040503050406030204" pitchFamily="18" charset="0"/>
                      </a:rPr>
                      <m:t>,</m:t>
                    </m:r>
                  </m:oMath>
                </a14:m>
                <a:endParaRPr lang="en-US" i="1"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r>
                            <a:rPr lang="en-US" i="1">
                              <a:latin typeface="Cambria Math" panose="02040503050406030204" pitchFamily="18" charset="0"/>
                            </a:rPr>
                            <m:t>+1</m:t>
                          </m:r>
                        </m:sup>
                      </m:sSubSup>
                      <m:r>
                        <a:rPr lang="en-US" b="0" i="1" smtClean="0">
                          <a:latin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m:t>
                          </m:r>
                        </m:e>
                        <m:sub>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sub>
                      </m:sSub>
                      <m:sSubSup>
                        <m:sSubSupPr>
                          <m:ctrlPr>
                            <a:rPr lang="en-US" i="1">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𝑡</m:t>
                          </m:r>
                        </m:sup>
                      </m:sSubSup>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and</m:t>
                      </m:r>
                      <m:r>
                        <a:rPr lang="en-US" b="0" i="1" smtClean="0">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𝑖</m:t>
                          </m:r>
                        </m:sub>
                        <m:sup>
                          <m:r>
                            <a:rPr lang="en-US" i="1">
                              <a:latin typeface="Cambria Math" panose="02040503050406030204" pitchFamily="18" charset="0"/>
                            </a:rPr>
                            <m:t>𝑡</m:t>
                          </m:r>
                          <m:r>
                            <a:rPr lang="en-US" b="0" i="1" smtClean="0">
                              <a:latin typeface="Cambria Math" panose="02040503050406030204" pitchFamily="18" charset="0"/>
                            </a:rPr>
                            <m:t>+1</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smtClean="0">
                              <a:latin typeface="Cambria Math" panose="02040503050406030204" pitchFamily="18" charset="0"/>
                            </a:rPr>
                            <m:t> </m:t>
                          </m:r>
                          <m:r>
                            <a:rPr lang="en-US" i="1">
                              <a:latin typeface="Cambria Math" panose="02040503050406030204" pitchFamily="18" charset="0"/>
                            </a:rPr>
                            <m:t>𝑠</m:t>
                          </m:r>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i="1">
                              <a:latin typeface="Cambria Math" panose="02040503050406030204" pitchFamily="18" charset="0"/>
                            </a:rPr>
                            <m:t>𝑡</m:t>
                          </m:r>
                        </m:sup>
                      </m:sSubSup>
                      <m:r>
                        <a:rPr lang="en-US" b="0" i="1" smtClean="0">
                          <a:latin typeface="Cambria Math" panose="02040503050406030204" pitchFamily="18" charset="0"/>
                        </a:rPr>
                        <m:t> </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i</m:t>
                      </m:r>
                      <m:r>
                        <a:rPr lang="en-US" b="0" i="0" smtClean="0">
                          <a:latin typeface="Cambria Math" panose="02040503050406030204" pitchFamily="18" charset="0"/>
                        </a:rPr>
                        <m:t>&lt;</m:t>
                      </m:r>
                      <m:r>
                        <m:rPr>
                          <m:sty m:val="p"/>
                        </m:rPr>
                        <a:rPr lang="en-US" b="0" i="0" smtClean="0">
                          <a:latin typeface="Cambria Math" panose="02040503050406030204" pitchFamily="18" charset="0"/>
                        </a:rPr>
                        <m:t>n</m:t>
                      </m:r>
                      <m:r>
                        <a:rPr lang="en-US" b="0" i="0" smtClean="0">
                          <a:latin typeface="Cambria Math" panose="02040503050406030204" pitchFamily="18" charset="0"/>
                        </a:rPr>
                        <m:t>−1</m:t>
                      </m:r>
                    </m:oMath>
                  </m:oMathPara>
                </a14:m>
                <a:endParaRPr lang="en-US" dirty="0" smtClean="0"/>
              </a:p>
              <a:p>
                <a:pPr marL="0" indent="0">
                  <a:buNone/>
                </a:pPr>
                <a:endParaRPr lang="en-US" dirty="0"/>
              </a:p>
              <a:p>
                <a:pPr marL="0" indent="0">
                  <a:buNone/>
                </a:pPr>
                <a:r>
                  <a:rPr lang="en-US" b="1" dirty="0" smtClean="0"/>
                  <a:t>Output at </a:t>
                </a:r>
                <a:r>
                  <a:rPr lang="en-US" b="1" dirty="0"/>
                  <a:t>time </a:t>
                </a:r>
                <a:r>
                  <a:rPr lang="en-US" b="1" dirty="0" smtClean="0"/>
                  <a:t>t+1: </a:t>
                </a:r>
                <a14:m>
                  <m:oMath xmlns:m="http://schemas.openxmlformats.org/officeDocument/2006/math">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𝒚</m:t>
                        </m:r>
                      </m:e>
                      <m:sub>
                        <m:r>
                          <a:rPr lang="en-US" b="1" i="1" smtClean="0">
                            <a:solidFill>
                              <a:srgbClr val="00B050"/>
                            </a:solidFill>
                            <a:latin typeface="Cambria Math" panose="02040503050406030204" pitchFamily="18" charset="0"/>
                          </a:rPr>
                          <m:t>𝒕</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𝟏</m:t>
                        </m:r>
                      </m:sub>
                    </m:sSub>
                    <m:sSubSup>
                      <m:sSubSupPr>
                        <m:ctrlPr>
                          <a:rPr lang="en-US" b="1" i="1" smtClean="0">
                            <a:solidFill>
                              <a:srgbClr val="00B050"/>
                            </a:solidFill>
                            <a:latin typeface="Cambria Math" panose="02040503050406030204" pitchFamily="18" charset="0"/>
                          </a:rPr>
                        </m:ctrlPr>
                      </m:sSubSupPr>
                      <m:e>
                        <m:r>
                          <a:rPr lang="en-US" b="1" i="1" smtClean="0">
                            <a:solidFill>
                              <a:srgbClr val="00B050"/>
                            </a:solidFill>
                            <a:latin typeface="Cambria Math" panose="02040503050406030204" pitchFamily="18" charset="0"/>
                          </a:rPr>
                          <m:t>=</m:t>
                        </m:r>
                        <m:r>
                          <a:rPr lang="en-US" b="1" i="1">
                            <a:solidFill>
                              <a:srgbClr val="00B050"/>
                            </a:solidFill>
                            <a:latin typeface="Cambria Math" panose="02040503050406030204" pitchFamily="18" charset="0"/>
                          </a:rPr>
                          <m:t>𝒔</m:t>
                        </m:r>
                      </m:e>
                      <m:sub>
                        <m:r>
                          <a:rPr lang="en-US" b="1" i="1">
                            <a:solidFill>
                              <a:srgbClr val="00B050"/>
                            </a:solidFill>
                            <a:latin typeface="Cambria Math" panose="02040503050406030204" pitchFamily="18" charset="0"/>
                          </a:rPr>
                          <m:t>𝟎</m:t>
                        </m:r>
                      </m:sub>
                      <m:sup>
                        <m:r>
                          <a:rPr lang="en-US" b="1" i="1">
                            <a:solidFill>
                              <a:srgbClr val="00B050"/>
                            </a:solidFill>
                            <a:latin typeface="Cambria Math" panose="02040503050406030204" pitchFamily="18" charset="0"/>
                          </a:rPr>
                          <m:t>𝒕</m:t>
                        </m:r>
                      </m:sup>
                    </m:sSubSup>
                  </m:oMath>
                </a14:m>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47850"/>
                <a:ext cx="10515600" cy="4351338"/>
              </a:xfrm>
              <a:blipFill>
                <a:blip r:embed="rId2"/>
                <a:stretch>
                  <a:fillRect l="-1217"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76</a:t>
            </a:fld>
            <a:endParaRPr lang="en-US"/>
          </a:p>
        </p:txBody>
      </p:sp>
      <p:pic>
        <p:nvPicPr>
          <p:cNvPr id="6" name="Picture 2" descr="Image result for linear feedback shift regis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47359" y="4440564"/>
            <a:ext cx="5511801" cy="160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721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Observation 1</a:t>
                </a:r>
                <a:r>
                  <a:rPr lang="en-US" dirty="0" smtClean="0"/>
                  <a:t>: First n bits of output reveal initial state</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0</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oMath>
                  </m:oMathPara>
                </a14:m>
                <a:endParaRPr lang="en-US" dirty="0" smtClean="0"/>
              </a:p>
              <a:p>
                <a:pPr marL="0" indent="0">
                  <a:buNone/>
                </a:pPr>
                <a:endParaRPr lang="en-US" dirty="0"/>
              </a:p>
              <a:p>
                <a:r>
                  <a:rPr lang="en-US" b="1" dirty="0"/>
                  <a:t>Observation </a:t>
                </a:r>
                <a:r>
                  <a:rPr lang="en-US" b="1" dirty="0" smtClean="0"/>
                  <a:t>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77</a:t>
            </a:fld>
            <a:endParaRPr lang="en-US"/>
          </a:p>
        </p:txBody>
      </p:sp>
    </p:spTree>
    <p:extLst>
      <p:ext uri="{BB962C8B-B14F-4D97-AF65-F5344CB8AC3E}">
        <p14:creationId xmlns:p14="http://schemas.microsoft.com/office/powerpoint/2010/main" val="151247033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dirty="0" smtClean="0"/>
                  <a:t>Observation 1</a:t>
                </a:r>
                <a:r>
                  <a:rPr lang="en-US" dirty="0" smtClean="0"/>
                  <a:t>: First n bits of output reveal initial state</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0</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𝑛</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0</m:t>
                          </m:r>
                        </m:sup>
                      </m:sSubSup>
                    </m:oMath>
                  </m:oMathPara>
                </a14:m>
                <a:endParaRPr lang="en-US" dirty="0" smtClean="0"/>
              </a:p>
              <a:p>
                <a:pPr marL="0" indent="0">
                  <a:buNone/>
                </a:pPr>
                <a:endParaRPr lang="en-US" dirty="0"/>
              </a:p>
              <a:p>
                <a:r>
                  <a:rPr lang="en-US" b="1" dirty="0"/>
                  <a:t>Observation </a:t>
                </a:r>
                <a:r>
                  <a:rPr lang="en-US" b="1" dirty="0" smtClean="0"/>
                  <a:t>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r>
                        <a:rPr lang="en-US" b="0" i="1" smtClean="0">
                          <a:solidFill>
                            <a:srgbClr val="00B0F0"/>
                          </a:solidFill>
                          <a:latin typeface="Cambria Math" panose="02040503050406030204" pitchFamily="18" charset="0"/>
                        </a:rPr>
                        <m:t> </m:t>
                      </m:r>
                      <m:r>
                        <m:rPr>
                          <m:nor/>
                        </m:rPr>
                        <a:rPr lang="en-US" dirty="0"/>
                        <m:t>mod</m:t>
                      </m:r>
                      <m:r>
                        <m:rPr>
                          <m:nor/>
                        </m:rPr>
                        <a:rPr lang="en-US" dirty="0"/>
                        <m:t> 2</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78</a:t>
            </a:fld>
            <a:endParaRPr lang="en-US"/>
          </a:p>
        </p:txBody>
      </p:sp>
    </p:spTree>
    <p:extLst>
      <p:ext uri="{BB962C8B-B14F-4D97-AF65-F5344CB8AC3E}">
        <p14:creationId xmlns:p14="http://schemas.microsoft.com/office/powerpoint/2010/main" val="37820940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Feedback Shift Register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scene3d>
                  <a:camera prst="orthographicFront">
                    <a:rot lat="0" lon="0" rev="0"/>
                  </a:camera>
                  <a:lightRig rig="threePt" dir="t"/>
                </a:scene3d>
              </a:bodyPr>
              <a:lstStyle/>
              <a:p>
                <a:r>
                  <a:rPr lang="en-US" b="1" dirty="0" smtClean="0"/>
                  <a:t>Observation 2</a:t>
                </a:r>
                <a:r>
                  <a:rPr lang="en-US" dirty="0" smtClean="0"/>
                  <a:t>: Next n bits allow us to solve for n unknowns </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𝑖</m:t>
                          </m:r>
                        </m:sub>
                      </m:sSub>
                      <m:r>
                        <a:rPr lang="en-US" b="0" i="1" smtClean="0">
                          <a:solidFill>
                            <a:schemeClr val="tx1"/>
                          </a:solidFill>
                          <a:latin typeface="Cambria Math" panose="02040503050406030204" pitchFamily="18" charset="0"/>
                        </a:rPr>
                        <m:t>=</m:t>
                      </m:r>
                      <m:d>
                        <m:dPr>
                          <m:begChr m:val="{"/>
                          <m:endChr m:val=""/>
                          <m:ctrlPr>
                            <a:rPr lang="en-US" i="1" dirty="0">
                              <a:latin typeface="Cambria Math" panose="02040503050406030204" pitchFamily="18" charset="0"/>
                            </a:rPr>
                          </m:ctrlPr>
                        </m:dPr>
                        <m:e>
                          <m:eqArr>
                            <m:eqArrPr>
                              <m:ctrlPr>
                                <a:rPr lang="en-US" i="1" dirty="0">
                                  <a:latin typeface="Cambria Math" panose="02040503050406030204" pitchFamily="18" charset="0"/>
                                </a:rPr>
                              </m:ctrlPr>
                            </m:eqArrPr>
                            <m:e>
                              <m:r>
                                <a:rPr lang="en-US" i="1" dirty="0">
                                  <a:latin typeface="Cambria Math" panose="02040503050406030204" pitchFamily="18" charset="0"/>
                                </a:rPr>
                                <m:t>1</m:t>
                              </m:r>
                              <m:r>
                                <a:rPr lang="en-US" b="0" i="1" dirty="0" smtClean="0">
                                  <a:latin typeface="Cambria Math" panose="02040503050406030204" pitchFamily="18" charset="0"/>
                                </a:rPr>
                                <m:t> </m:t>
                              </m:r>
                              <m:r>
                                <a:rPr lang="en-US" i="1" dirty="0">
                                  <a:latin typeface="Cambria Math" panose="02040503050406030204" pitchFamily="18" charset="0"/>
                                </a:rPr>
                                <m:t> </m:t>
                              </m:r>
                              <m:r>
                                <a:rPr lang="en-US" b="0" i="1" dirty="0" smtClean="0">
                                  <a:latin typeface="Cambria Math" panose="02040503050406030204" pitchFamily="18" charset="0"/>
                                </a:rPr>
                                <m:t>    </m:t>
                              </m:r>
                              <m:r>
                                <m:rPr>
                                  <m:sty m:val="p"/>
                                </m:rPr>
                                <a:rPr lang="en-US" i="0" dirty="0">
                                  <a:latin typeface="Cambria Math" panose="02040503050406030204" pitchFamily="18" charset="0"/>
                                </a:rPr>
                                <m:t>if</m:t>
                              </m:r>
                              <m:r>
                                <a:rPr lang="en-US" b="0" i="1" dirty="0" smtClean="0">
                                  <a:latin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𝑖</m:t>
                              </m:r>
                              <m:r>
                                <a:rPr lang="en-US" i="1">
                                  <a:solidFill>
                                    <a:srgbClr val="00B0F0"/>
                                  </a:solidFill>
                                  <a:latin typeface="Cambria Math" panose="02040503050406030204" pitchFamily="18" charset="0"/>
                                  <a:ea typeface="Cambria Math" panose="02040503050406030204" pitchFamily="18" charset="0"/>
                                </a:rPr>
                                <m:t>∈</m:t>
                              </m:r>
                              <m:r>
                                <a:rPr lang="en-US" i="1">
                                  <a:solidFill>
                                    <a:srgbClr val="00B0F0"/>
                                  </a:solidFill>
                                  <a:latin typeface="Cambria Math" panose="02040503050406030204" pitchFamily="18" charset="0"/>
                                  <a:ea typeface="Cambria Math" panose="02040503050406030204" pitchFamily="18" charset="0"/>
                                </a:rPr>
                                <m:t>𝑆</m:t>
                              </m:r>
                              <m:r>
                                <a:rPr lang="en-US" b="0" i="1" smtClean="0">
                                  <a:solidFill>
                                    <a:srgbClr val="00B0F0"/>
                                  </a:solidFill>
                                  <a:latin typeface="Cambria Math" panose="02040503050406030204" pitchFamily="18" charset="0"/>
                                  <a:ea typeface="Cambria Math" panose="02040503050406030204" pitchFamily="18" charset="0"/>
                                </a:rPr>
                                <m:t>            </m:t>
                              </m:r>
                            </m:e>
                            <m:e>
                              <m:r>
                                <a:rPr lang="en-US" i="1" dirty="0">
                                  <a:latin typeface="Cambria Math" panose="02040503050406030204" pitchFamily="18" charset="0"/>
                                </a:rPr>
                                <m:t>0  </m:t>
                              </m:r>
                              <m:r>
                                <a:rPr lang="en-US" b="0" i="1" dirty="0" smtClean="0">
                                  <a:latin typeface="Cambria Math" panose="02040503050406030204" pitchFamily="18" charset="0"/>
                                </a:rPr>
                                <m:t> </m:t>
                              </m:r>
                              <m:r>
                                <a:rPr lang="en-US" i="1" dirty="0">
                                  <a:latin typeface="Cambria Math" panose="02040503050406030204" pitchFamily="18" charset="0"/>
                                </a:rPr>
                                <m:t>   </m:t>
                              </m:r>
                              <m:r>
                                <a:rPr lang="en-US" i="1" dirty="0">
                                  <a:latin typeface="Cambria Math" panose="02040503050406030204" pitchFamily="18" charset="0"/>
                                </a:rPr>
                                <m:t>𝑜𝑡h𝑒𝑟𝑤𝑖𝑠𝑒</m:t>
                              </m:r>
                              <m:r>
                                <a:rPr lang="en-US" i="1" dirty="0">
                                  <a:latin typeface="Cambria Math" panose="02040503050406030204" pitchFamily="18" charset="0"/>
                                </a:rPr>
                                <m:t> </m:t>
                              </m:r>
                            </m:e>
                          </m:eqArr>
                        </m:e>
                      </m:d>
                    </m:oMath>
                  </m:oMathPara>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𝑛</m:t>
                          </m:r>
                          <m:r>
                            <a:rPr lang="en-US" b="0" i="1" smtClean="0">
                              <a:solidFill>
                                <a:srgbClr val="00B0F0"/>
                              </a:solidFill>
                              <a:latin typeface="Cambria Math" panose="02040503050406030204" pitchFamily="18" charset="0"/>
                            </a:rPr>
                            <m:t>−1</m:t>
                          </m:r>
                        </m:sub>
                      </m:sSub>
                      <m:r>
                        <a:rPr lang="en-US" i="1" dirty="0">
                          <a:latin typeface="Cambria Math" panose="02040503050406030204" pitchFamily="18" charset="0"/>
                        </a:rPr>
                        <m:t>+</m:t>
                      </m:r>
                      <m:r>
                        <a:rPr lang="en-US" b="0" i="1" dirty="0" smtClean="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b="0" i="1" smtClean="0">
                              <a:solidFill>
                                <a:srgbClr val="00B0F0"/>
                              </a:solidFill>
                              <a:latin typeface="Cambria Math" panose="02040503050406030204" pitchFamily="18" charset="0"/>
                            </a:rPr>
                            <m:t>0</m:t>
                          </m:r>
                        </m:sub>
                      </m:sSub>
                      <m:r>
                        <a:rPr lang="en-US" b="0" i="1" smtClean="0">
                          <a:solidFill>
                            <a:srgbClr val="00B0F0"/>
                          </a:solidFill>
                          <a:latin typeface="Cambria Math" panose="02040503050406030204" pitchFamily="18" charset="0"/>
                        </a:rPr>
                        <m:t> </m:t>
                      </m:r>
                      <m:r>
                        <m:rPr>
                          <m:nor/>
                        </m:rPr>
                        <a:rPr lang="en-US" dirty="0"/>
                        <m:t>mod</m:t>
                      </m:r>
                      <m:r>
                        <m:rPr>
                          <m:nor/>
                        </m:rPr>
                        <a:rPr lang="en-US" dirty="0"/>
                        <m:t> 2       </m:t>
                      </m:r>
                    </m:oMath>
                  </m:oMathPara>
                </a14:m>
                <a:endParaRPr lang="en-US" dirty="0" smtClean="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𝑛</m:t>
                          </m:r>
                        </m:sub>
                      </m:sSub>
                      <m:r>
                        <a:rPr lang="en-US" i="1">
                          <a:solidFill>
                            <a:srgbClr val="00B050"/>
                          </a:solidFill>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2</m:t>
                          </m:r>
                          <m:r>
                            <a:rPr lang="en-US" i="1">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−1</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i="1">
                              <a:solidFill>
                                <a:srgbClr val="00B0F0"/>
                              </a:solidFill>
                              <a:latin typeface="Cambria Math" panose="02040503050406030204" pitchFamily="18" charset="0"/>
                            </a:rPr>
                            <m:t>𝑛</m:t>
                          </m:r>
                          <m:r>
                            <a:rPr lang="en-US" i="1">
                              <a:solidFill>
                                <a:srgbClr val="00B0F0"/>
                              </a:solidFill>
                              <a:latin typeface="Cambria Math" panose="02040503050406030204" pitchFamily="18" charset="0"/>
                            </a:rPr>
                            <m:t>−1</m:t>
                          </m:r>
                        </m:sub>
                      </m:sSub>
                      <m:r>
                        <a:rPr lang="en-US" i="1" dirty="0">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𝑦</m:t>
                          </m:r>
                        </m:e>
                        <m:sub>
                          <m:r>
                            <a:rPr lang="en-US" b="0" i="1" smtClean="0">
                              <a:solidFill>
                                <a:srgbClr val="00B050"/>
                              </a:solidFill>
                              <a:latin typeface="Cambria Math" panose="02040503050406030204" pitchFamily="18" charset="0"/>
                            </a:rPr>
                            <m:t>𝑛</m:t>
                          </m:r>
                        </m:sub>
                      </m:sSub>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𝑥</m:t>
                          </m:r>
                        </m:e>
                        <m:sub>
                          <m:r>
                            <a:rPr lang="en-US" i="1">
                              <a:solidFill>
                                <a:srgbClr val="00B0F0"/>
                              </a:solidFill>
                              <a:latin typeface="Cambria Math" panose="02040503050406030204" pitchFamily="18" charset="0"/>
                            </a:rPr>
                            <m:t>0</m:t>
                          </m:r>
                        </m:sub>
                      </m:sSub>
                      <m:r>
                        <a:rPr lang="en-US" i="1">
                          <a:solidFill>
                            <a:srgbClr val="00B0F0"/>
                          </a:solidFill>
                          <a:latin typeface="Cambria Math" panose="02040503050406030204" pitchFamily="18" charset="0"/>
                        </a:rPr>
                        <m:t> </m:t>
                      </m:r>
                      <m:r>
                        <m:rPr>
                          <m:nor/>
                        </m:rPr>
                        <a:rPr lang="en-US" dirty="0"/>
                        <m:t>mod</m:t>
                      </m:r>
                      <m:r>
                        <m:rPr>
                          <m:nor/>
                        </m:rPr>
                        <a:rPr lang="en-US" dirty="0"/>
                        <m:t> 2</m:t>
                      </m:r>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79</a:t>
            </a:fld>
            <a:endParaRPr lang="en-US"/>
          </a:p>
        </p:txBody>
      </p:sp>
      <p:sp>
        <p:nvSpPr>
          <p:cNvPr id="5" name="Rectangle 4"/>
          <p:cNvSpPr/>
          <p:nvPr/>
        </p:nvSpPr>
        <p:spPr>
          <a:xfrm rot="5400000">
            <a:off x="4109201" y="4250176"/>
            <a:ext cx="468398" cy="584775"/>
          </a:xfrm>
          <a:prstGeom prst="rect">
            <a:avLst/>
          </a:prstGeom>
        </p:spPr>
        <p:txBody>
          <a:bodyPr wrap="none">
            <a:spAutoFit/>
          </a:bodyPr>
          <a:lstStyle/>
          <a:p>
            <a:pPr algn="ctr"/>
            <a:r>
              <a:rPr lang="en-US" sz="3200" dirty="0"/>
              <a:t>…</a:t>
            </a:r>
          </a:p>
        </p:txBody>
      </p:sp>
      <p:sp>
        <p:nvSpPr>
          <p:cNvPr id="6" name="Right Brace 5"/>
          <p:cNvSpPr/>
          <p:nvPr/>
        </p:nvSpPr>
        <p:spPr>
          <a:xfrm>
            <a:off x="8793480" y="3216683"/>
            <a:ext cx="289560" cy="26517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3043085">
            <a:off x="8564409" y="4048134"/>
            <a:ext cx="3601692" cy="707886"/>
          </a:xfrm>
          <a:prstGeom prst="rect">
            <a:avLst/>
          </a:prstGeom>
          <a:noFill/>
        </p:spPr>
        <p:txBody>
          <a:bodyPr wrap="none" rtlCol="0">
            <a:spAutoFit/>
          </a:bodyPr>
          <a:lstStyle/>
          <a:p>
            <a:r>
              <a:rPr lang="en-US" sz="2000" dirty="0" smtClean="0"/>
              <a:t>         N unknowns &amp;</a:t>
            </a:r>
          </a:p>
          <a:p>
            <a:r>
              <a:rPr lang="en-US" sz="2000" dirty="0" smtClean="0"/>
              <a:t>N linear independent constraints</a:t>
            </a:r>
            <a:endParaRPr lang="en-US" sz="2000" dirty="0"/>
          </a:p>
        </p:txBody>
      </p:sp>
    </p:spTree>
    <p:extLst>
      <p:ext uri="{BB962C8B-B14F-4D97-AF65-F5344CB8AC3E}">
        <p14:creationId xmlns:p14="http://schemas.microsoft.com/office/powerpoint/2010/main" val="199540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41961" y="365125"/>
                <a:ext cx="11217040" cy="1325563"/>
              </a:xfrm>
            </p:spPr>
            <p:txBody>
              <a:bodyPr>
                <a:normAutofit/>
              </a:bodyPr>
              <a:lstStyle/>
              <a:p>
                <a:r>
                  <a:rPr lang="en-US" dirty="0" smtClean="0"/>
                  <a:t>Commitment Hiding  (</a:t>
                </a: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a:rPr>
                          <m:t>Hiding</m:t>
                        </m:r>
                      </m:e>
                      <m:sub>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a:rPr>
                          <m:t>𝐶𝑜𝑚</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1961" y="365125"/>
                <a:ext cx="11217040" cy="1325563"/>
              </a:xfrm>
              <a:blipFill rotWithShape="1">
                <a:blip r:embed="rId4"/>
                <a:stretch>
                  <a:fillRect l="-22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sp>
        <p:nvSpPr>
          <p:cNvPr id="11" name="TextBox 10"/>
          <p:cNvSpPr txBox="1"/>
          <p:nvPr/>
        </p:nvSpPr>
        <p:spPr>
          <a:xfrm>
            <a:off x="8524563" y="4467175"/>
            <a:ext cx="1579278" cy="954107"/>
          </a:xfrm>
          <a:prstGeom prst="rect">
            <a:avLst/>
          </a:prstGeom>
          <a:noFill/>
        </p:spPr>
        <p:txBody>
          <a:bodyPr wrap="none" rtlCol="0">
            <a:spAutoFit/>
          </a:bodyPr>
          <a:lstStyle/>
          <a:p>
            <a:r>
              <a:rPr lang="en-US" sz="2800" b="1" dirty="0" smtClean="0"/>
              <a:t>r = Gen(.)</a:t>
            </a:r>
          </a:p>
          <a:p>
            <a:r>
              <a:rPr lang="en-US" sz="2800" b="1" dirty="0" smtClean="0"/>
              <a:t>Bit b</a:t>
            </a:r>
          </a:p>
        </p:txBody>
      </p:sp>
      <p:cxnSp>
        <p:nvCxnSpPr>
          <p:cNvPr id="35" name="Straight Arrow Connector 34"/>
          <p:cNvCxnSpPr/>
          <p:nvPr/>
        </p:nvCxnSpPr>
        <p:spPr>
          <a:xfrm>
            <a:off x="2307147" y="179116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270760" y="138334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cxnSp>
        <p:nvCxnSpPr>
          <p:cNvPr id="38" name="Straight Arrow Connector 37"/>
          <p:cNvCxnSpPr/>
          <p:nvPr/>
        </p:nvCxnSpPr>
        <p:spPr>
          <a:xfrm flipH="1" flipV="1">
            <a:off x="2230947" y="220362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789588" y="1783968"/>
                <a:ext cx="15983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ea typeface="Cambria Math"/>
                        </a:rPr>
                        <m:t>H</m:t>
                      </m:r>
                      <m:d>
                        <m:dPr>
                          <m:ctrlPr>
                            <a:rPr lang="en-US" sz="2400" i="1">
                              <a:latin typeface="Cambria Math" panose="02040503050406030204" pitchFamily="18" charset="0"/>
                              <a:ea typeface="Cambria Math"/>
                            </a:rPr>
                          </m:ctrlPr>
                        </m:dPr>
                        <m:e>
                          <m:r>
                            <a:rPr lang="en-US" sz="2400" i="1">
                              <a:latin typeface="Cambria Math" panose="02040503050406030204" pitchFamily="18" charset="0"/>
                              <a:ea typeface="Cambria Math"/>
                            </a:rPr>
                            <m:t>𝑟</m:t>
                          </m:r>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𝑚</m:t>
                              </m:r>
                            </m:e>
                            <m:sub>
                              <m:r>
                                <a:rPr lang="en-US" sz="2400" i="1">
                                  <a:latin typeface="Cambria Math" panose="02040503050406030204" pitchFamily="18" charset="0"/>
                                  <a:ea typeface="Cambria Math"/>
                                </a:rPr>
                                <m:t>𝑏</m:t>
                              </m:r>
                            </m:sub>
                          </m:sSub>
                        </m:e>
                      </m:d>
                    </m:oMath>
                  </m:oMathPara>
                </a14:m>
                <a:endParaRPr lang="en-US" sz="2400" b="1" dirty="0"/>
              </a:p>
            </p:txBody>
          </p:sp>
        </mc:Choice>
        <mc:Fallback xmlns="">
          <p:sp>
            <p:nvSpPr>
              <p:cNvPr id="39" name="Rectangle 38"/>
              <p:cNvSpPr>
                <a:spLocks noRot="1" noChangeAspect="1" noMove="1" noResize="1" noEditPoints="1" noAdjustHandles="1" noChangeArrowheads="1" noChangeShapeType="1" noTextEdit="1"/>
              </p:cNvSpPr>
              <p:nvPr/>
            </p:nvSpPr>
            <p:spPr>
              <a:xfrm>
                <a:off x="5789588" y="1783968"/>
                <a:ext cx="1598386" cy="461665"/>
              </a:xfrm>
              <a:prstGeom prst="rect">
                <a:avLst/>
              </a:prstGeom>
              <a:blipFill>
                <a:blip r:embed="rId7"/>
                <a:stretch>
                  <a:fillRect b="-4000"/>
                </a:stretch>
              </a:blipFill>
            </p:spPr>
            <p:txBody>
              <a:bodyPr/>
              <a:lstStyle/>
              <a:p>
                <a:r>
                  <a:rPr lang="en-US">
                    <a:noFill/>
                  </a:rPr>
                  <a:t> </a:t>
                </a:r>
              </a:p>
            </p:txBody>
          </p:sp>
        </mc:Fallback>
      </mc:AlternateContent>
      <p:cxnSp>
        <p:nvCxnSpPr>
          <p:cNvPr id="40" name="Straight Arrow Connector 39"/>
          <p:cNvCxnSpPr/>
          <p:nvPr/>
        </p:nvCxnSpPr>
        <p:spPr>
          <a:xfrm>
            <a:off x="2307147" y="2621753"/>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461747" y="2197755"/>
            <a:ext cx="423514" cy="461665"/>
          </a:xfrm>
          <a:prstGeom prst="rect">
            <a:avLst/>
          </a:prstGeom>
        </p:spPr>
        <p:txBody>
          <a:bodyPr wrap="none">
            <a:spAutoFit/>
          </a:bodyPr>
          <a:lstStyle/>
          <a:p>
            <a:r>
              <a:rPr lang="en-US" sz="2400" dirty="0"/>
              <a:t>b</a:t>
            </a:r>
            <a:r>
              <a:rPr lang="en-US" sz="2400" dirty="0" smtClean="0"/>
              <a:t>’</a:t>
            </a:r>
            <a:endParaRPr lang="en-US" sz="2400" baseline="-25000" dirty="0"/>
          </a:p>
        </p:txBody>
      </p:sp>
      <mc:AlternateContent xmlns:mc="http://schemas.openxmlformats.org/markup-compatibility/2006" xmlns:a14="http://schemas.microsoft.com/office/drawing/2010/main">
        <mc:Choice Requires="a14">
          <p:sp>
            <p:nvSpPr>
              <p:cNvPr id="7" name="Rectangle 6"/>
              <p:cNvSpPr/>
              <p:nvPr/>
            </p:nvSpPr>
            <p:spPr>
              <a:xfrm>
                <a:off x="-1106613" y="5147176"/>
                <a:ext cx="11795760" cy="15678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trike="sngStrike"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𝑚𝑎𝑘𝑖𝑛𝑔</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𝑞</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𝑞𝑢𝑒𝑟𝑖𝑒𝑠</m:t>
                      </m:r>
                      <m:r>
                        <a:rPr lang="en-US" sz="3200" i="1" smtClean="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3200" dirty="0">
                          <a:latin typeface="Cambria Math"/>
                        </a:rPr>
                        <m:t>Pr</m:t>
                      </m:r>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dirty="0">
                                  <a:latin typeface="Cambria Math" panose="02040503050406030204" pitchFamily="18" charset="0"/>
                                </a:rPr>
                              </m:ctrlPr>
                            </m:sSubPr>
                            <m:e>
                              <m:r>
                                <m:rPr>
                                  <m:sty m:val="p"/>
                                </m:rPr>
                                <a:rPr lang="en-US" sz="3200" dirty="0">
                                  <a:latin typeface="Cambria Math"/>
                                </a:rPr>
                                <m:t>Hiding</m:t>
                              </m:r>
                            </m:e>
                            <m:sub>
                              <m:r>
                                <a:rPr lang="en-US" sz="3200" i="1" dirty="0">
                                  <a:latin typeface="Cambria Math" panose="02040503050406030204" pitchFamily="18" charset="0"/>
                                </a:rPr>
                                <m:t>𝐴</m:t>
                              </m:r>
                              <m:r>
                                <a:rPr lang="en-US" sz="3200" i="1" dirty="0">
                                  <a:latin typeface="Cambria Math" panose="02040503050406030204" pitchFamily="18" charset="0"/>
                                </a:rPr>
                                <m:t>,</m:t>
                              </m:r>
                              <m:r>
                                <a:rPr lang="en-US" sz="3200" i="1" dirty="0">
                                  <a:latin typeface="Cambria Math"/>
                                </a:rPr>
                                <m:t>𝐶𝑜𝑚</m:t>
                              </m:r>
                            </m:sub>
                          </m:sSub>
                          <m:d>
                            <m:dPr>
                              <m:ctrlPr>
                                <a:rPr lang="en-US" sz="3200" i="1" dirty="0">
                                  <a:latin typeface="Cambria Math" panose="02040503050406030204" pitchFamily="18" charset="0"/>
                                </a:rPr>
                              </m:ctrlPr>
                            </m:dPr>
                            <m:e>
                              <m:r>
                                <a:rPr lang="en-US" sz="3200" i="1" dirty="0">
                                  <a:latin typeface="Cambria Math" panose="02040503050406030204" pitchFamily="18" charset="0"/>
                                </a:rPr>
                                <m:t>𝑛</m:t>
                              </m:r>
                            </m:e>
                          </m:d>
                          <m:r>
                            <a:rPr lang="en-US" sz="3200" b="0" i="1" dirty="0" smtClean="0">
                              <a:latin typeface="Cambria Math"/>
                            </a:rPr>
                            <m:t>=1</m:t>
                          </m:r>
                        </m:e>
                      </m:d>
                      <m:r>
                        <a:rPr lang="en-US" sz="3200" i="1">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2</m:t>
                          </m:r>
                        </m:den>
                      </m:f>
                      <m:r>
                        <a:rPr lang="en-US" sz="3200" b="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𝑞</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m:t>
                          </m:r>
                        </m:num>
                        <m:den>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2</m:t>
                              </m:r>
                            </m:e>
                            <m:sup>
                              <m:d>
                                <m:dPr>
                                  <m:begChr m:val="|"/>
                                  <m:endChr m:val="|"/>
                                  <m:ctrlPr>
                                    <a:rPr lang="en-US" sz="320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𝑟</m:t>
                                  </m:r>
                                </m:e>
                              </m:d>
                            </m:sup>
                          </m:sSup>
                        </m:den>
                      </m:f>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106613" y="5147176"/>
                <a:ext cx="11795760" cy="1567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07519" y="3055121"/>
                <a:ext cx="5923801" cy="984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latin typeface="Cambria Math" panose="02040503050406030204" pitchFamily="18" charset="0"/>
                            </a:rPr>
                          </m:ctrlPr>
                        </m:sSubPr>
                        <m:e>
                          <m:r>
                            <m:rPr>
                              <m:sty m:val="p"/>
                            </m:rPr>
                            <a:rPr lang="en-US" sz="2600" dirty="0">
                              <a:latin typeface="Cambria Math"/>
                            </a:rPr>
                            <m:t>Hiding</m:t>
                          </m:r>
                        </m:e>
                        <m:sub>
                          <m:r>
                            <a:rPr lang="en-US" sz="2600" i="1" dirty="0">
                              <a:latin typeface="Cambria Math" panose="02040503050406030204" pitchFamily="18" charset="0"/>
                            </a:rPr>
                            <m:t>𝐴</m:t>
                          </m:r>
                          <m:r>
                            <a:rPr lang="en-US" sz="2600" i="1" dirty="0">
                              <a:latin typeface="Cambria Math" panose="02040503050406030204" pitchFamily="18" charset="0"/>
                            </a:rPr>
                            <m:t>,</m:t>
                          </m:r>
                          <m:r>
                            <a:rPr lang="en-US" sz="2600" i="1" dirty="0">
                              <a:latin typeface="Cambria Math"/>
                            </a:rPr>
                            <m:t>𝐶𝑜𝑚</m:t>
                          </m:r>
                        </m:sub>
                      </m:sSub>
                      <m:r>
                        <a:rPr lang="en-US" sz="2600" i="1" dirty="0">
                          <a:latin typeface="Cambria Math" panose="02040503050406030204" pitchFamily="18" charset="0"/>
                        </a:rPr>
                        <m:t>(</m:t>
                      </m:r>
                      <m:r>
                        <a:rPr lang="en-US" sz="2600" i="1" dirty="0">
                          <a:latin typeface="Cambria Math" panose="02040503050406030204" pitchFamily="18" charset="0"/>
                        </a:rPr>
                        <m:t>𝑛</m:t>
                      </m:r>
                      <m:r>
                        <a:rPr lang="en-US" sz="2600" i="1" dirty="0">
                          <a:latin typeface="Cambria Math" panose="02040503050406030204" pitchFamily="18" charset="0"/>
                        </a:rPr>
                        <m:t>)</m:t>
                      </m:r>
                      <m:r>
                        <m:rPr>
                          <m:nor/>
                        </m:rPr>
                        <a:rPr lang="en-US" sz="2600" b="0" i="0" dirty="0" smtClean="0">
                          <a:latin typeface="Cambria Math" panose="02040503050406030204" pitchFamily="18" charset="0"/>
                        </a:rPr>
                        <m:t>=</m:t>
                      </m:r>
                      <m:d>
                        <m:dPr>
                          <m:begChr m:val="{"/>
                          <m:endChr m:val=""/>
                          <m:ctrlPr>
                            <a:rPr lang="en-US" sz="2600" i="1" dirty="0" smtClean="0">
                              <a:latin typeface="Cambria Math" panose="02040503050406030204" pitchFamily="18" charset="0"/>
                            </a:rPr>
                          </m:ctrlPr>
                        </m:dPr>
                        <m:e>
                          <m:eqArr>
                            <m:eqArrPr>
                              <m:ctrlPr>
                                <a:rPr lang="en-US" sz="2600" i="1" dirty="0" smtClean="0">
                                  <a:latin typeface="Cambria Math" panose="02040503050406030204" pitchFamily="18" charset="0"/>
                                </a:rPr>
                              </m:ctrlPr>
                            </m:eqArrPr>
                            <m:e>
                              <m:r>
                                <a:rPr lang="en-US" sz="2600" b="0" i="1" dirty="0" smtClean="0">
                                  <a:latin typeface="Cambria Math" panose="02040503050406030204" pitchFamily="18" charset="0"/>
                                </a:rPr>
                                <m:t>1     </m:t>
                              </m:r>
                              <m:r>
                                <a:rPr lang="en-US" sz="2600" b="0" i="1" dirty="0" smtClean="0">
                                  <a:latin typeface="Cambria Math" panose="02040503050406030204" pitchFamily="18" charset="0"/>
                                </a:rPr>
                                <m:t>𝑖𝑓𝑏</m:t>
                              </m:r>
                              <m:r>
                                <a:rPr lang="en-US" sz="2600" b="0" i="1" dirty="0" smtClean="0">
                                  <a:latin typeface="Cambria Math" panose="02040503050406030204" pitchFamily="18" charset="0"/>
                                </a:rPr>
                                <m:t>=</m:t>
                              </m:r>
                              <m:sSup>
                                <m:sSupPr>
                                  <m:ctrlPr>
                                    <a:rPr lang="en-US" sz="2600" b="0" i="1" dirty="0" smtClean="0">
                                      <a:latin typeface="Cambria Math" panose="02040503050406030204" pitchFamily="18" charset="0"/>
                                    </a:rPr>
                                  </m:ctrlPr>
                                </m:sSupPr>
                                <m:e>
                                  <m:r>
                                    <a:rPr lang="en-US" sz="2600" b="0" i="1" dirty="0" smtClean="0">
                                      <a:latin typeface="Cambria Math" panose="02040503050406030204" pitchFamily="18" charset="0"/>
                                    </a:rPr>
                                    <m:t>𝑏</m:t>
                                  </m:r>
                                </m:e>
                                <m:sup>
                                  <m:r>
                                    <a:rPr lang="en-US" sz="2600" b="0" i="1" dirty="0" smtClean="0">
                                      <a:latin typeface="Cambria Math" panose="02040503050406030204" pitchFamily="18" charset="0"/>
                                    </a:rPr>
                                    <m:t>′</m:t>
                                  </m:r>
                                </m:sup>
                              </m:sSup>
                              <m:r>
                                <a:rPr lang="en-US" sz="2600" b="0" i="1" dirty="0" smtClean="0">
                                  <a:latin typeface="Cambria Math" panose="02040503050406030204" pitchFamily="18" charset="0"/>
                                </a:rPr>
                                <m:t>          </m:t>
                              </m:r>
                              <m:r>
                                <a:rPr lang="en-US" sz="2600" b="0" i="1" smtClean="0">
                                  <a:latin typeface="Cambria Math" panose="02040503050406030204" pitchFamily="18" charset="0"/>
                                </a:rPr>
                                <m:t>       </m:t>
                              </m:r>
                            </m:e>
                            <m:e>
                              <m:r>
                                <a:rPr lang="en-US" sz="2600" b="0" i="1" dirty="0" smtClean="0">
                                  <a:latin typeface="Cambria Math" panose="02040503050406030204" pitchFamily="18" charset="0"/>
                                </a:rPr>
                                <m:t>0     </m:t>
                              </m:r>
                              <m:r>
                                <a:rPr lang="en-US" sz="2600" b="0" i="1" dirty="0" smtClean="0">
                                  <a:latin typeface="Cambria Math" panose="02040503050406030204" pitchFamily="18" charset="0"/>
                                </a:rPr>
                                <m:t>𝑜𝑡h𝑒𝑟𝑤𝑖𝑠𝑒</m:t>
                              </m:r>
                              <m:r>
                                <a:rPr lang="en-US" sz="2600" b="0" i="1" dirty="0" smtClean="0">
                                  <a:latin typeface="Cambria Math" panose="02040503050406030204" pitchFamily="18" charset="0"/>
                                </a:rPr>
                                <m:t>             </m:t>
                              </m:r>
                            </m:e>
                          </m:eqArr>
                        </m:e>
                      </m:d>
                    </m:oMath>
                  </m:oMathPara>
                </a14:m>
                <a:endParaRPr lang="en-US" sz="2600" dirty="0"/>
              </a:p>
            </p:txBody>
          </p:sp>
        </mc:Choice>
        <mc:Fallback xmlns="">
          <p:sp>
            <p:nvSpPr>
              <p:cNvPr id="15" name="Rectangle 14"/>
              <p:cNvSpPr>
                <a:spLocks noRot="1" noChangeAspect="1" noMove="1" noResize="1" noEditPoints="1" noAdjustHandles="1" noChangeArrowheads="1" noChangeShapeType="1" noTextEdit="1"/>
              </p:cNvSpPr>
              <p:nvPr/>
            </p:nvSpPr>
            <p:spPr>
              <a:xfrm>
                <a:off x="2107519" y="3055121"/>
                <a:ext cx="5923801" cy="984821"/>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374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7"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Linearity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Attacks exploited linear relationship between state and output bits</a:t>
                </a:r>
              </a:p>
              <a:p>
                <a:endParaRPr lang="en-US" dirty="0"/>
              </a:p>
              <a:p>
                <a:r>
                  <a:rPr lang="en-US" b="1" dirty="0" smtClean="0"/>
                  <a:t>Nonlinear Feedback:</a:t>
                </a:r>
              </a:p>
              <a:p>
                <a:pPr marL="0" indent="0">
                  <a:buNone/>
                </a:pPr>
                <a14:m>
                  <m:oMathPara xmlns:m="http://schemas.openxmlformats.org/officeDocument/2006/math">
                    <m:oMathParaPr>
                      <m:jc m:val="centerGroup"/>
                    </m:oMathParaPr>
                    <m:oMath xmlns:m="http://schemas.openxmlformats.org/officeDocument/2006/math">
                      <m:sSubSup>
                        <m:sSubSupPr>
                          <m:ctrlPr>
                            <a:rPr lang="en-US" i="1" strike="sngStrike">
                              <a:latin typeface="Cambria Math" panose="02040503050406030204" pitchFamily="18" charset="0"/>
                            </a:rPr>
                          </m:ctrlPr>
                        </m:sSubSupPr>
                        <m:e>
                          <m:r>
                            <a:rPr lang="en-US" i="1" strike="sngStrike">
                              <a:latin typeface="Cambria Math" panose="02040503050406030204" pitchFamily="18" charset="0"/>
                            </a:rPr>
                            <m:t> </m:t>
                          </m:r>
                          <m:r>
                            <a:rPr lang="en-US" i="1" strike="sngStrike">
                              <a:latin typeface="Cambria Math" panose="02040503050406030204" pitchFamily="18" charset="0"/>
                            </a:rPr>
                            <m:t>𝑠</m:t>
                          </m:r>
                        </m:e>
                        <m:sub>
                          <m:r>
                            <a:rPr lang="en-US" i="1" strike="sngStrike">
                              <a:latin typeface="Cambria Math" panose="02040503050406030204" pitchFamily="18" charset="0"/>
                            </a:rPr>
                            <m:t>𝑛</m:t>
                          </m:r>
                          <m:r>
                            <a:rPr lang="en-US" i="1" strike="sngStrike">
                              <a:latin typeface="Cambria Math" panose="02040503050406030204" pitchFamily="18" charset="0"/>
                            </a:rPr>
                            <m:t>−1</m:t>
                          </m:r>
                        </m:sub>
                        <m:sup>
                          <m:r>
                            <a:rPr lang="en-US" i="1" strike="sngStrike">
                              <a:latin typeface="Cambria Math" panose="02040503050406030204" pitchFamily="18" charset="0"/>
                            </a:rPr>
                            <m:t>𝑡</m:t>
                          </m:r>
                          <m:r>
                            <a:rPr lang="en-US" i="1" strike="sngStrike">
                              <a:latin typeface="Cambria Math" panose="02040503050406030204" pitchFamily="18" charset="0"/>
                            </a:rPr>
                            <m:t>+1</m:t>
                          </m:r>
                        </m:sup>
                      </m:sSubSup>
                      <m:r>
                        <a:rPr lang="en-US" i="1" strike="sngStrike">
                          <a:latin typeface="Cambria Math" panose="02040503050406030204" pitchFamily="18" charset="0"/>
                        </a:rPr>
                        <m:t>=</m:t>
                      </m:r>
                      <m:sSub>
                        <m:sSubPr>
                          <m:ctrlPr>
                            <a:rPr lang="en-US" i="1" strike="sngStrike">
                              <a:latin typeface="Cambria Math" panose="02040503050406030204" pitchFamily="18" charset="0"/>
                              <a:ea typeface="Cambria Math" panose="02040503050406030204" pitchFamily="18" charset="0"/>
                            </a:rPr>
                          </m:ctrlPr>
                        </m:sSubPr>
                        <m:e>
                          <m:r>
                            <a:rPr lang="en-US" i="1" strike="sngStrike">
                              <a:solidFill>
                                <a:srgbClr val="FF0000"/>
                              </a:solidFill>
                              <a:latin typeface="Cambria Math" panose="02040503050406030204" pitchFamily="18" charset="0"/>
                              <a:ea typeface="Cambria Math" panose="02040503050406030204" pitchFamily="18" charset="0"/>
                            </a:rPr>
                            <m:t>⨁</m:t>
                          </m:r>
                        </m:e>
                        <m:sub>
                          <m:r>
                            <a:rPr lang="en-US" i="1" strike="sngStrike">
                              <a:solidFill>
                                <a:srgbClr val="00B0F0"/>
                              </a:solidFill>
                              <a:latin typeface="Cambria Math" panose="02040503050406030204" pitchFamily="18" charset="0"/>
                              <a:ea typeface="Cambria Math" panose="02040503050406030204" pitchFamily="18" charset="0"/>
                            </a:rPr>
                            <m:t>𝑖</m:t>
                          </m:r>
                          <m:r>
                            <a:rPr lang="en-US" i="1" strike="sngStrike">
                              <a:solidFill>
                                <a:srgbClr val="00B0F0"/>
                              </a:solidFill>
                              <a:latin typeface="Cambria Math" panose="02040503050406030204" pitchFamily="18" charset="0"/>
                              <a:ea typeface="Cambria Math" panose="02040503050406030204" pitchFamily="18" charset="0"/>
                            </a:rPr>
                            <m:t>∈</m:t>
                          </m:r>
                          <m:r>
                            <a:rPr lang="en-US" i="1" strike="sngStrike">
                              <a:solidFill>
                                <a:srgbClr val="00B0F0"/>
                              </a:solidFill>
                              <a:latin typeface="Cambria Math" panose="02040503050406030204" pitchFamily="18" charset="0"/>
                              <a:ea typeface="Cambria Math" panose="02040503050406030204" pitchFamily="18" charset="0"/>
                            </a:rPr>
                            <m:t>𝑆</m:t>
                          </m:r>
                        </m:sub>
                      </m:sSub>
                      <m:sSubSup>
                        <m:sSubSupPr>
                          <m:ctrlPr>
                            <a:rPr lang="en-US" i="1" strike="sngStrike">
                              <a:latin typeface="Cambria Math" panose="02040503050406030204" pitchFamily="18" charset="0"/>
                              <a:ea typeface="Cambria Math" panose="02040503050406030204" pitchFamily="18" charset="0"/>
                            </a:rPr>
                          </m:ctrlPr>
                        </m:sSubSupPr>
                        <m:e>
                          <m:r>
                            <a:rPr lang="en-US" i="1" strike="sngStrike">
                              <a:latin typeface="Cambria Math" panose="02040503050406030204" pitchFamily="18" charset="0"/>
                              <a:ea typeface="Cambria Math" panose="02040503050406030204" pitchFamily="18" charset="0"/>
                            </a:rPr>
                            <m:t>𝑠</m:t>
                          </m:r>
                        </m:e>
                        <m:sub>
                          <m:r>
                            <a:rPr lang="en-US" i="1" strike="sngStrike">
                              <a:latin typeface="Cambria Math" panose="02040503050406030204" pitchFamily="18" charset="0"/>
                              <a:ea typeface="Cambria Math" panose="02040503050406030204" pitchFamily="18" charset="0"/>
                            </a:rPr>
                            <m:t>𝑖</m:t>
                          </m:r>
                        </m:sub>
                        <m:sup>
                          <m:r>
                            <a:rPr lang="en-US" i="1" strike="sngStrike">
                              <a:latin typeface="Cambria Math" panose="02040503050406030204" pitchFamily="18" charset="0"/>
                              <a:ea typeface="Cambria Math" panose="02040503050406030204" pitchFamily="18" charset="0"/>
                            </a:rPr>
                            <m:t>𝑡</m:t>
                          </m:r>
                        </m:sup>
                      </m:sSubSup>
                      <m:r>
                        <a:rPr lang="en-US" i="1" strike="sngStrike">
                          <a:latin typeface="Cambria Math" panose="02040503050406030204" pitchFamily="18" charset="0"/>
                          <a:ea typeface="Cambria Math" panose="02040503050406030204" pitchFamily="18" charset="0"/>
                        </a:rPr>
                        <m:t>, </m:t>
                      </m:r>
                    </m:oMath>
                  </m:oMathPara>
                </a14:m>
                <a:endParaRPr lang="en-US" strike="sngStrike" dirty="0" smtClean="0"/>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i="1">
                              <a:latin typeface="Cambria Math" panose="02040503050406030204" pitchFamily="18" charset="0"/>
                            </a:rPr>
                            <m:t>𝑡</m:t>
                          </m:r>
                          <m:r>
                            <a:rPr lang="en-US" i="1">
                              <a:latin typeface="Cambria Math" panose="02040503050406030204" pitchFamily="18" charset="0"/>
                            </a:rPr>
                            <m:t>+1</m:t>
                          </m:r>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𝑔</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r>
                        <a:rPr lang="en-US" i="1">
                          <a:latin typeface="Cambria Math" panose="02040503050406030204" pitchFamily="18" charset="0"/>
                          <a:ea typeface="Cambria Math" panose="02040503050406030204" pitchFamily="18" charset="0"/>
                        </a:rPr>
                        <m:t> </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80</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5071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Linearity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Attacks exploited linear relationship between state and output bits</a:t>
                </a:r>
              </a:p>
              <a:p>
                <a:endParaRPr lang="en-US" dirty="0"/>
              </a:p>
              <a:p>
                <a:r>
                  <a:rPr lang="en-US" b="1" dirty="0" smtClean="0"/>
                  <a:t>Nonlinear Combination:</a:t>
                </a:r>
              </a:p>
              <a:p>
                <a:pPr marL="0" indent="0">
                  <a:buNone/>
                </a:pPr>
                <a14:m>
                  <m:oMathPara xmlns:m="http://schemas.openxmlformats.org/officeDocument/2006/math">
                    <m:oMathParaPr>
                      <m:jc m:val="centerGroup"/>
                    </m:oMathParaPr>
                    <m:oMath xmlns:m="http://schemas.openxmlformats.org/officeDocument/2006/math">
                      <m:sSub>
                        <m:sSubPr>
                          <m:ctrlPr>
                            <a:rPr lang="en-US" b="1" i="1" strike="sngStrike">
                              <a:solidFill>
                                <a:srgbClr val="00B050"/>
                              </a:solidFill>
                              <a:latin typeface="Cambria Math" panose="02040503050406030204" pitchFamily="18" charset="0"/>
                            </a:rPr>
                          </m:ctrlPr>
                        </m:sSubPr>
                        <m:e>
                          <m:r>
                            <a:rPr lang="en-US" b="1" i="1" strike="sngStrike">
                              <a:solidFill>
                                <a:srgbClr val="00B050"/>
                              </a:solidFill>
                              <a:latin typeface="Cambria Math" panose="02040503050406030204" pitchFamily="18" charset="0"/>
                            </a:rPr>
                            <m:t>𝒚</m:t>
                          </m:r>
                        </m:e>
                        <m:sub>
                          <m:r>
                            <a:rPr lang="en-US" b="1" i="1" strike="sngStrike">
                              <a:solidFill>
                                <a:srgbClr val="00B050"/>
                              </a:solidFill>
                              <a:latin typeface="Cambria Math" panose="02040503050406030204" pitchFamily="18" charset="0"/>
                            </a:rPr>
                            <m:t>𝒕</m:t>
                          </m:r>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𝟏</m:t>
                          </m:r>
                        </m:sub>
                      </m:sSub>
                      <m:sSubSup>
                        <m:sSubSupPr>
                          <m:ctrlPr>
                            <a:rPr lang="en-US" b="1" i="1" strike="sngStrike">
                              <a:solidFill>
                                <a:srgbClr val="00B050"/>
                              </a:solidFill>
                              <a:latin typeface="Cambria Math" panose="02040503050406030204" pitchFamily="18" charset="0"/>
                            </a:rPr>
                          </m:ctrlPr>
                        </m:sSubSupPr>
                        <m:e>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𝒔</m:t>
                          </m:r>
                        </m:e>
                        <m:sub>
                          <m:r>
                            <a:rPr lang="en-US" b="1" i="1" strike="sngStrike">
                              <a:solidFill>
                                <a:srgbClr val="00B050"/>
                              </a:solidFill>
                              <a:latin typeface="Cambria Math" panose="02040503050406030204" pitchFamily="18" charset="0"/>
                            </a:rPr>
                            <m:t>𝟎</m:t>
                          </m:r>
                        </m:sub>
                        <m:sup>
                          <m:r>
                            <a:rPr lang="en-US" b="1" i="1" strike="sngStrike">
                              <a:solidFill>
                                <a:srgbClr val="00B050"/>
                              </a:solidFill>
                              <a:latin typeface="Cambria Math" panose="02040503050406030204" pitchFamily="18" charset="0"/>
                            </a:rPr>
                            <m:t>𝒕</m:t>
                          </m:r>
                        </m:sup>
                      </m:sSubSup>
                    </m:oMath>
                  </m:oMathPara>
                </a14:m>
                <a:endParaRPr lang="en-US" i="1" strike="sngStrike"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𝑡</m:t>
                          </m:r>
                          <m:r>
                            <a:rPr lang="en-US" i="1">
                              <a:solidFill>
                                <a:srgbClr val="00B050"/>
                              </a:solidFill>
                              <a:latin typeface="Cambria Math" panose="02040503050406030204" pitchFamily="18" charset="0"/>
                            </a:rPr>
                            <m:t>+1</m:t>
                          </m:r>
                        </m:sub>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oMath>
                  </m:oMathPara>
                </a14:m>
                <a:endParaRPr lang="en-US" b="0" i="1" dirty="0" smtClean="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b="1" dirty="0" smtClean="0"/>
                  <a:t>Important</a:t>
                </a:r>
                <a:r>
                  <a:rPr lang="en-US" dirty="0" smtClean="0"/>
                  <a:t>: f must be balanced!</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81</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13198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r>
              <a:rPr lang="en-US" dirty="0" smtClean="0"/>
              <a:t>Won the </a:t>
            </a:r>
            <a:r>
              <a:rPr lang="en-US" dirty="0" err="1" smtClean="0"/>
              <a:t>eSTREAM</a:t>
            </a:r>
            <a:r>
              <a:rPr lang="en-US" dirty="0" smtClean="0"/>
              <a:t> competition</a:t>
            </a:r>
          </a:p>
          <a:p>
            <a:r>
              <a:rPr lang="en-US" dirty="0" smtClean="0"/>
              <a:t>Currently, no known attacks are better than brute force</a:t>
            </a:r>
          </a:p>
          <a:p>
            <a:r>
              <a:rPr lang="en-US" dirty="0" smtClean="0"/>
              <a:t>Couples Output from three nonlinear Feedback Shift Registers</a:t>
            </a:r>
          </a:p>
          <a:p>
            <a:r>
              <a:rPr lang="en-US" dirty="0" smtClean="0"/>
              <a:t>First 4*288 “output bits” are </a:t>
            </a:r>
            <a:r>
              <a:rPr lang="en-US" dirty="0" err="1" smtClean="0"/>
              <a:t>discared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82</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8" y="3968637"/>
            <a:ext cx="3543298" cy="262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485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83</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0817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84</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8610601" y="772805"/>
            <a:ext cx="2142119" cy="696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3491719">
            <a:off x="10406913" y="868525"/>
            <a:ext cx="1800493" cy="369332"/>
          </a:xfrm>
          <a:prstGeom prst="rect">
            <a:avLst/>
          </a:prstGeom>
          <a:noFill/>
        </p:spPr>
        <p:txBody>
          <a:bodyPr wrap="none" rtlCol="0">
            <a:spAutoFit/>
          </a:bodyPr>
          <a:lstStyle/>
          <a:p>
            <a:r>
              <a:rPr lang="en-US" dirty="0" smtClean="0"/>
              <a:t>AND (Non-linear)</a:t>
            </a:r>
            <a:endParaRPr lang="en-US" dirty="0"/>
          </a:p>
        </p:txBody>
      </p:sp>
      <p:cxnSp>
        <p:nvCxnSpPr>
          <p:cNvPr id="9" name="Straight Arrow Connector 8"/>
          <p:cNvCxnSpPr/>
          <p:nvPr/>
        </p:nvCxnSpPr>
        <p:spPr>
          <a:xfrm flipH="1">
            <a:off x="8440625" y="1101727"/>
            <a:ext cx="2564832" cy="276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610600" y="1463676"/>
            <a:ext cx="2569029" cy="4545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5595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207329" y="-244362"/>
            <a:ext cx="10515600" cy="1325563"/>
          </a:xfrm>
        </p:spPr>
        <p:txBody>
          <a:bodyPr/>
          <a:lstStyle/>
          <a:p>
            <a:r>
              <a:rPr lang="en-US" dirty="0" err="1" smtClean="0"/>
              <a:t>Trivium</a:t>
            </a:r>
            <a:r>
              <a:rPr lang="en-US" dirty="0" smtClean="0"/>
              <a:t> (2008)</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85</a:t>
            </a:fld>
            <a:endParaRPr lang="en-US"/>
          </a:p>
        </p:txBody>
      </p:sp>
      <p:pic>
        <p:nvPicPr>
          <p:cNvPr id="2050" name="Picture 2" descr="Image result for trivium cip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228" y="89920"/>
            <a:ext cx="8699517" cy="64489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2334986" y="772805"/>
            <a:ext cx="8417735" cy="105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3491719">
            <a:off x="10107682" y="933575"/>
            <a:ext cx="2318070" cy="369332"/>
          </a:xfrm>
          <a:prstGeom prst="rect">
            <a:avLst/>
          </a:prstGeom>
          <a:noFill/>
        </p:spPr>
        <p:txBody>
          <a:bodyPr wrap="none" rtlCol="0">
            <a:spAutoFit/>
          </a:bodyPr>
          <a:lstStyle/>
          <a:p>
            <a:r>
              <a:rPr lang="en-US" dirty="0" smtClean="0"/>
              <a:t> (Non-linear) Feedback</a:t>
            </a:r>
            <a:endParaRPr lang="en-US" dirty="0"/>
          </a:p>
        </p:txBody>
      </p:sp>
      <p:cxnSp>
        <p:nvCxnSpPr>
          <p:cNvPr id="11" name="Straight Arrow Connector 10"/>
          <p:cNvCxnSpPr/>
          <p:nvPr/>
        </p:nvCxnSpPr>
        <p:spPr>
          <a:xfrm flipH="1">
            <a:off x="9748157" y="1463676"/>
            <a:ext cx="1431473" cy="4713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826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 Generator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Attacks exploited linear relationship between state and output bits</a:t>
                </a:r>
              </a:p>
              <a:p>
                <a:endParaRPr lang="en-US" dirty="0"/>
              </a:p>
              <a:p>
                <a:r>
                  <a:rPr lang="en-US" b="1" dirty="0" smtClean="0"/>
                  <a:t>Nonlinear Combination:</a:t>
                </a:r>
              </a:p>
              <a:p>
                <a:pPr marL="0" indent="0">
                  <a:buNone/>
                </a:pPr>
                <a14:m>
                  <m:oMathPara xmlns:m="http://schemas.openxmlformats.org/officeDocument/2006/math">
                    <m:oMathParaPr>
                      <m:jc m:val="centerGroup"/>
                    </m:oMathParaPr>
                    <m:oMath xmlns:m="http://schemas.openxmlformats.org/officeDocument/2006/math">
                      <m:sSub>
                        <m:sSubPr>
                          <m:ctrlPr>
                            <a:rPr lang="en-US" b="1" i="1" strike="sngStrike">
                              <a:solidFill>
                                <a:srgbClr val="00B050"/>
                              </a:solidFill>
                              <a:latin typeface="Cambria Math" panose="02040503050406030204" pitchFamily="18" charset="0"/>
                            </a:rPr>
                          </m:ctrlPr>
                        </m:sSubPr>
                        <m:e>
                          <m:r>
                            <a:rPr lang="en-US" b="1" i="1" strike="sngStrike">
                              <a:solidFill>
                                <a:srgbClr val="00B050"/>
                              </a:solidFill>
                              <a:latin typeface="Cambria Math" panose="02040503050406030204" pitchFamily="18" charset="0"/>
                            </a:rPr>
                            <m:t>𝒚</m:t>
                          </m:r>
                        </m:e>
                        <m:sub>
                          <m:r>
                            <a:rPr lang="en-US" b="1" i="1" strike="sngStrike">
                              <a:solidFill>
                                <a:srgbClr val="00B050"/>
                              </a:solidFill>
                              <a:latin typeface="Cambria Math" panose="02040503050406030204" pitchFamily="18" charset="0"/>
                            </a:rPr>
                            <m:t>𝒕</m:t>
                          </m:r>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𝟏</m:t>
                          </m:r>
                        </m:sub>
                      </m:sSub>
                      <m:sSubSup>
                        <m:sSubSupPr>
                          <m:ctrlPr>
                            <a:rPr lang="en-US" b="1" i="1" strike="sngStrike">
                              <a:solidFill>
                                <a:srgbClr val="00B050"/>
                              </a:solidFill>
                              <a:latin typeface="Cambria Math" panose="02040503050406030204" pitchFamily="18" charset="0"/>
                            </a:rPr>
                          </m:ctrlPr>
                        </m:sSubSupPr>
                        <m:e>
                          <m:r>
                            <a:rPr lang="en-US" b="1" i="1" strike="sngStrike">
                              <a:solidFill>
                                <a:srgbClr val="00B050"/>
                              </a:solidFill>
                              <a:latin typeface="Cambria Math" panose="02040503050406030204" pitchFamily="18" charset="0"/>
                            </a:rPr>
                            <m:t>=</m:t>
                          </m:r>
                          <m:r>
                            <a:rPr lang="en-US" b="1" i="1" strike="sngStrike">
                              <a:solidFill>
                                <a:srgbClr val="00B050"/>
                              </a:solidFill>
                              <a:latin typeface="Cambria Math" panose="02040503050406030204" pitchFamily="18" charset="0"/>
                            </a:rPr>
                            <m:t>𝒔</m:t>
                          </m:r>
                        </m:e>
                        <m:sub>
                          <m:r>
                            <a:rPr lang="en-US" b="1" i="1" strike="sngStrike">
                              <a:solidFill>
                                <a:srgbClr val="00B050"/>
                              </a:solidFill>
                              <a:latin typeface="Cambria Math" panose="02040503050406030204" pitchFamily="18" charset="0"/>
                            </a:rPr>
                            <m:t>𝟎</m:t>
                          </m:r>
                        </m:sub>
                        <m:sup>
                          <m:r>
                            <a:rPr lang="en-US" b="1" i="1" strike="sngStrike">
                              <a:solidFill>
                                <a:srgbClr val="00B050"/>
                              </a:solidFill>
                              <a:latin typeface="Cambria Math" panose="02040503050406030204" pitchFamily="18" charset="0"/>
                            </a:rPr>
                            <m:t>𝒕</m:t>
                          </m:r>
                        </m:sup>
                      </m:sSubSup>
                    </m:oMath>
                  </m:oMathPara>
                </a14:m>
                <a:endParaRPr lang="en-US" i="1" strike="sngStrike" dirty="0" smtClean="0">
                  <a:latin typeface="Cambria Math" panose="02040503050406030204" pitchFamily="18" charset="0"/>
                </a:endParaRPr>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smtClean="0">
                              <a:solidFill>
                                <a:srgbClr val="00B050"/>
                              </a:solidFill>
                              <a:latin typeface="Cambria Math" panose="02040503050406030204" pitchFamily="18" charset="0"/>
                            </a:rPr>
                          </m:ctrlPr>
                        </m:sSubSupPr>
                        <m:e>
                          <m:r>
                            <a:rPr lang="en-US" i="1">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𝑦</m:t>
                          </m:r>
                        </m:e>
                        <m:sub>
                          <m:r>
                            <a:rPr lang="en-US" i="1">
                              <a:solidFill>
                                <a:srgbClr val="00B050"/>
                              </a:solidFill>
                              <a:latin typeface="Cambria Math" panose="02040503050406030204" pitchFamily="18" charset="0"/>
                            </a:rPr>
                            <m:t>𝑡</m:t>
                          </m:r>
                          <m:r>
                            <a:rPr lang="en-US" i="1">
                              <a:solidFill>
                                <a:srgbClr val="00B050"/>
                              </a:solidFill>
                              <a:latin typeface="Cambria Math" panose="02040503050406030204" pitchFamily="18" charset="0"/>
                            </a:rPr>
                            <m:t>+1</m:t>
                          </m:r>
                        </m:sub>
                        <m:sup/>
                      </m:sSubSup>
                      <m:r>
                        <a:rPr lang="en-US" i="1">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0</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𝑠</m:t>
                              </m:r>
                            </m:e>
                            <m:sub>
                              <m:r>
                                <a:rPr lang="en-US" i="1">
                                  <a:latin typeface="Cambria Math" panose="02040503050406030204" pitchFamily="18" charset="0"/>
                                </a:rPr>
                                <m:t>1</m:t>
                              </m:r>
                            </m:sub>
                            <m:sup>
                              <m:r>
                                <a:rPr lang="en-US" b="0" i="1" smtClean="0">
                                  <a:latin typeface="Cambria Math" panose="02040503050406030204" pitchFamily="18" charset="0"/>
                                </a:rPr>
                                <m:t>𝑡</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up>
                              <m:r>
                                <a:rPr lang="en-US" b="0" i="1" smtClean="0">
                                  <a:latin typeface="Cambria Math" panose="02040503050406030204" pitchFamily="18" charset="0"/>
                                </a:rPr>
                                <m:t>𝑡</m:t>
                              </m:r>
                            </m:sup>
                          </m:sSubSup>
                        </m:e>
                      </m:d>
                    </m:oMath>
                  </m:oMathPara>
                </a14:m>
                <a:endParaRPr lang="en-US" b="0" i="1" dirty="0" smtClean="0">
                  <a:latin typeface="Cambria Math" panose="02040503050406030204" pitchFamily="18" charset="0"/>
                  <a:ea typeface="Cambria Math" panose="02040503050406030204" pitchFamily="18" charset="0"/>
                </a:endParaRPr>
              </a:p>
              <a:p>
                <a:pPr marL="0" indent="0">
                  <a:buNone/>
                </a:pPr>
                <a:endParaRPr lang="en-US" i="1" dirty="0" smtClean="0">
                  <a:latin typeface="Cambria Math" panose="02040503050406030204" pitchFamily="18" charset="0"/>
                  <a:ea typeface="Cambria Math" panose="02040503050406030204" pitchFamily="18" charset="0"/>
                </a:endParaRPr>
              </a:p>
              <a:p>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b="1" dirty="0" smtClean="0"/>
                  <a:t>Important</a:t>
                </a:r>
                <a:r>
                  <a:rPr lang="en-US" dirty="0" smtClean="0"/>
                  <a:t>: f must be balanced!</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Pr</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86</a:t>
            </a:fld>
            <a:endParaRPr lang="en-US"/>
          </a:p>
        </p:txBody>
      </p:sp>
      <p:cxnSp>
        <p:nvCxnSpPr>
          <p:cNvPr id="6" name="Straight Arrow Connector 5"/>
          <p:cNvCxnSpPr/>
          <p:nvPr/>
        </p:nvCxnSpPr>
        <p:spPr>
          <a:xfrm flipH="1">
            <a:off x="7135586" y="3118757"/>
            <a:ext cx="1355271"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490857" y="2866623"/>
            <a:ext cx="2036135" cy="369332"/>
          </a:xfrm>
          <a:prstGeom prst="rect">
            <a:avLst/>
          </a:prstGeom>
          <a:noFill/>
        </p:spPr>
        <p:txBody>
          <a:bodyPr wrap="none" rtlCol="0">
            <a:spAutoFit/>
          </a:bodyPr>
          <a:lstStyle/>
          <a:p>
            <a:r>
              <a:rPr lang="en-US" b="1" dirty="0" smtClean="0"/>
              <a:t>Non linear function</a:t>
            </a:r>
            <a:endParaRPr lang="en-US" b="1" dirty="0"/>
          </a:p>
        </p:txBody>
      </p:sp>
    </p:spTree>
    <p:extLst>
      <p:ext uri="{BB962C8B-B14F-4D97-AF65-F5344CB8AC3E}">
        <p14:creationId xmlns:p14="http://schemas.microsoft.com/office/powerpoint/2010/main" val="16962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Shift Registers</a:t>
            </a:r>
            <a:endParaRPr lang="en-US" dirty="0"/>
          </a:p>
        </p:txBody>
      </p:sp>
      <p:sp>
        <p:nvSpPr>
          <p:cNvPr id="3" name="Content Placeholder 2"/>
          <p:cNvSpPr>
            <a:spLocks noGrp="1"/>
          </p:cNvSpPr>
          <p:nvPr>
            <p:ph idx="1"/>
          </p:nvPr>
        </p:nvSpPr>
        <p:spPr>
          <a:xfrm>
            <a:off x="493161" y="1825625"/>
            <a:ext cx="11455684" cy="4351338"/>
          </a:xfrm>
        </p:spPr>
        <p:txBody>
          <a:bodyPr/>
          <a:lstStyle/>
          <a:p>
            <a:r>
              <a:rPr lang="en-US" dirty="0" smtClean="0"/>
              <a:t>Good performance in hardware</a:t>
            </a:r>
          </a:p>
          <a:p>
            <a:endParaRPr lang="en-US" dirty="0"/>
          </a:p>
          <a:p>
            <a:r>
              <a:rPr lang="en-US" dirty="0" smtClean="0"/>
              <a:t>Performance is less ideal for software</a:t>
            </a:r>
          </a:p>
          <a:p>
            <a:endParaRPr lang="en-US" dirty="0"/>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87</a:t>
            </a:fld>
            <a:endParaRPr lang="en-US"/>
          </a:p>
        </p:txBody>
      </p:sp>
    </p:spTree>
    <p:extLst>
      <p:ext uri="{BB962C8B-B14F-4D97-AF65-F5344CB8AC3E}">
        <p14:creationId xmlns:p14="http://schemas.microsoft.com/office/powerpoint/2010/main" val="17163645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CS555</a:t>
            </a:r>
            <a:endParaRPr lang="en-US">
              <a:solidFill>
                <a:schemeClr val="tx1"/>
              </a:solidFill>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16F488-4742-4B3F-8465-C16BAF701369}" type="slidenum">
              <a:rPr lang="en-US" altLang="en-US" sz="1400">
                <a:solidFill>
                  <a:srgbClr val="254C9C"/>
                </a:solidFill>
                <a:latin typeface="Arial" panose="020B0604020202020204" pitchFamily="34" charset="0"/>
              </a:rPr>
              <a:pPr eaLnBrk="1" hangingPunct="1"/>
              <a:t>88</a:t>
            </a:fld>
            <a:endParaRPr lang="en-US" altLang="en-US" sz="1400">
              <a:latin typeface="Arial" panose="020B0604020202020204" pitchFamily="34" charset="0"/>
            </a:endParaRPr>
          </a:p>
        </p:txBody>
      </p:sp>
      <p:sp>
        <p:nvSpPr>
          <p:cNvPr id="23557" name="Rectangle 2"/>
          <p:cNvSpPr>
            <a:spLocks noGrp="1" noChangeArrowheads="1"/>
          </p:cNvSpPr>
          <p:nvPr>
            <p:ph type="title"/>
          </p:nvPr>
        </p:nvSpPr>
        <p:spPr/>
        <p:txBody>
          <a:bodyPr/>
          <a:lstStyle/>
          <a:p>
            <a:pPr eaLnBrk="1" hangingPunct="1"/>
            <a:r>
              <a:rPr lang="en-US" altLang="en-US" dirty="0" smtClean="0"/>
              <a:t>Stream Ciphers</a:t>
            </a:r>
            <a:endParaRPr lang="en-AU" altLang="en-US" dirty="0" smtClean="0"/>
          </a:p>
        </p:txBody>
      </p:sp>
      <mc:AlternateContent xmlns:mc="http://schemas.openxmlformats.org/markup-compatibility/2006" xmlns:a14="http://schemas.microsoft.com/office/drawing/2010/main">
        <mc:Choice Requires="a14">
          <p:sp>
            <p:nvSpPr>
              <p:cNvPr id="23558" name="Rectangle 3"/>
              <p:cNvSpPr>
                <a:spLocks noGrp="1" noChangeArrowheads="1"/>
              </p:cNvSpPr>
              <p:nvPr>
                <p:ph type="body" idx="1"/>
              </p:nvPr>
            </p:nvSpPr>
            <p:spPr>
              <a:xfrm>
                <a:off x="1130157" y="1524000"/>
                <a:ext cx="10366625" cy="3962400"/>
              </a:xfrm>
            </p:spPr>
            <p:txBody>
              <a:bodyPr>
                <a:normAutofit/>
              </a:bodyPr>
              <a:lstStyle/>
              <a:p>
                <a:pPr eaLnBrk="1" hangingPunct="1"/>
                <a:r>
                  <a:rPr lang="en-AU" altLang="en-US" sz="2400" dirty="0" smtClean="0"/>
                  <a:t>RC4</a:t>
                </a:r>
              </a:p>
              <a:p>
                <a:pPr lvl="1"/>
                <a:r>
                  <a:rPr lang="en-AU" altLang="en-US" sz="2000" dirty="0" smtClean="0"/>
                  <a:t>A </a:t>
                </a:r>
                <a:r>
                  <a:rPr lang="en-AU" altLang="en-US" sz="2000" dirty="0"/>
                  <a:t>proprietary cipher owned by RSA, designed by Ron Rivest in </a:t>
                </a:r>
                <a:r>
                  <a:rPr lang="en-AU" altLang="en-US" sz="2000" dirty="0" smtClean="0"/>
                  <a:t>1987 (public 1994)</a:t>
                </a:r>
              </a:p>
              <a:p>
                <a:pPr lvl="1"/>
                <a:r>
                  <a:rPr lang="en-AU" altLang="en-US" dirty="0"/>
                  <a:t>Widely used (web SSL/TLS, wireless WEP). </a:t>
                </a:r>
              </a:p>
              <a:p>
                <a:pPr lvl="1"/>
                <a:r>
                  <a:rPr lang="en-AU" altLang="en-US" sz="2400" dirty="0" smtClean="0"/>
                  <a:t>Distinguishable from random stream </a:t>
                </a:r>
              </a:p>
              <a:p>
                <a:pPr lvl="2"/>
                <a:r>
                  <a:rPr lang="en-US" dirty="0"/>
                  <a:t>Second byte of output is 0 with probability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256</m:t>
                        </m:r>
                      </m:den>
                    </m:f>
                  </m:oMath>
                </a14:m>
                <a:r>
                  <a:rPr lang="en-US" dirty="0"/>
                  <a:t>  (vs. </a:t>
                </a:r>
                <a14:m>
                  <m:oMath xmlns:m="http://schemas.openxmlformats.org/officeDocument/2006/math">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256</m:t>
                        </m:r>
                      </m:den>
                    </m:f>
                  </m:oMath>
                </a14:m>
                <a:r>
                  <a:rPr lang="en-US" dirty="0"/>
                  <a:t> for a truly random stream)</a:t>
                </a:r>
              </a:p>
              <a:p>
                <a:pPr lvl="2"/>
                <a:endParaRPr lang="en-AU" altLang="en-US" dirty="0"/>
              </a:p>
              <a:p>
                <a:r>
                  <a:rPr lang="en-AU" altLang="en-US" sz="2400" b="1" dirty="0"/>
                  <a:t>Newer Versions</a:t>
                </a:r>
                <a:r>
                  <a:rPr lang="en-AU" altLang="en-US" sz="2400" dirty="0"/>
                  <a:t>: RC5 and RC6</a:t>
                </a:r>
              </a:p>
              <a:p>
                <a:pPr eaLnBrk="1" hangingPunct="1"/>
                <a:r>
                  <a:rPr lang="en-AU" altLang="en-US" sz="2400" b="1" dirty="0" smtClean="0"/>
                  <a:t>Salsa20</a:t>
                </a:r>
              </a:p>
              <a:p>
                <a:pPr eaLnBrk="1" hangingPunct="1"/>
                <a:r>
                  <a:rPr lang="en-AU" altLang="en-US" sz="2400" b="1" dirty="0" err="1" smtClean="0"/>
                  <a:t>Rijndael</a:t>
                </a:r>
                <a:r>
                  <a:rPr lang="en-AU" altLang="en-US" sz="2400" dirty="0" smtClean="0"/>
                  <a:t> selected by NIST as AES in 2000</a:t>
                </a:r>
                <a:endParaRPr lang="en-AU" altLang="en-US" sz="2400" dirty="0"/>
              </a:p>
            </p:txBody>
          </p:sp>
        </mc:Choice>
        <mc:Fallback xmlns="">
          <p:sp>
            <p:nvSpPr>
              <p:cNvPr id="23558" name="Rectangle 3"/>
              <p:cNvSpPr>
                <a:spLocks noGrp="1" noRot="1" noChangeAspect="1" noMove="1" noResize="1" noEditPoints="1" noAdjustHandles="1" noChangeArrowheads="1" noChangeShapeType="1" noTextEdit="1"/>
              </p:cNvSpPr>
              <p:nvPr>
                <p:ph type="body" idx="1"/>
              </p:nvPr>
            </p:nvSpPr>
            <p:spPr>
              <a:xfrm>
                <a:off x="1130157" y="1524000"/>
                <a:ext cx="10366625" cy="3962400"/>
              </a:xfrm>
              <a:blipFill>
                <a:blip r:embed="rId3"/>
                <a:stretch>
                  <a:fillRect l="-764" t="-2154"/>
                </a:stretch>
              </a:blipFill>
            </p:spPr>
            <p:txBody>
              <a:bodyPr/>
              <a:lstStyle/>
              <a:p>
                <a:r>
                  <a:rPr lang="en-US">
                    <a:noFill/>
                  </a:rPr>
                  <a:t> </a:t>
                </a:r>
              </a:p>
            </p:txBody>
          </p:sp>
        </mc:Fallback>
      </mc:AlternateContent>
    </p:spTree>
    <p:extLst>
      <p:ext uri="{BB962C8B-B14F-4D97-AF65-F5344CB8AC3E}">
        <p14:creationId xmlns:p14="http://schemas.microsoft.com/office/powerpoint/2010/main" val="310966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89</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The RC4 Cipher</a:t>
            </a:r>
          </a:p>
        </p:txBody>
      </p:sp>
      <p:sp>
        <p:nvSpPr>
          <p:cNvPr id="24581" name="Rectangle 3"/>
          <p:cNvSpPr>
            <a:spLocks noGrp="1" noChangeArrowheads="1"/>
          </p:cNvSpPr>
          <p:nvPr>
            <p:ph type="body" idx="1"/>
          </p:nvPr>
        </p:nvSpPr>
        <p:spPr>
          <a:xfrm>
            <a:off x="1981200" y="1524000"/>
            <a:ext cx="8305800" cy="4724400"/>
          </a:xfrm>
        </p:spPr>
        <p:txBody>
          <a:bodyPr/>
          <a:lstStyle/>
          <a:p>
            <a:pPr>
              <a:lnSpc>
                <a:spcPct val="90000"/>
              </a:lnSpc>
            </a:pPr>
            <a:r>
              <a:rPr lang="en-US" altLang="en-US" dirty="0" smtClean="0"/>
              <a:t>The cipher internal state consists of </a:t>
            </a:r>
          </a:p>
          <a:p>
            <a:pPr lvl="1">
              <a:lnSpc>
                <a:spcPct val="90000"/>
              </a:lnSpc>
            </a:pPr>
            <a:r>
              <a:rPr lang="en-US" altLang="en-US" dirty="0" smtClean="0"/>
              <a:t>a 256-byte array S, which contains a permutation of 0 to 255</a:t>
            </a:r>
          </a:p>
          <a:p>
            <a:pPr lvl="2">
              <a:lnSpc>
                <a:spcPct val="90000"/>
              </a:lnSpc>
            </a:pPr>
            <a:r>
              <a:rPr lang="en-AU" altLang="en-US" dirty="0" smtClean="0"/>
              <a:t>total number of possible states is 256! </a:t>
            </a:r>
            <a:r>
              <a:rPr lang="en-AU" altLang="en-US" dirty="0" smtClean="0">
                <a:sym typeface="Symbol" panose="05050102010706020507" pitchFamily="18" charset="2"/>
              </a:rPr>
              <a:t></a:t>
            </a:r>
            <a:r>
              <a:rPr lang="en-AU" altLang="en-US" dirty="0" smtClean="0"/>
              <a:t> 2</a:t>
            </a:r>
            <a:r>
              <a:rPr lang="en-AU" altLang="en-US" baseline="30000" dirty="0" smtClean="0"/>
              <a:t>1700</a:t>
            </a:r>
          </a:p>
          <a:p>
            <a:pPr lvl="1">
              <a:lnSpc>
                <a:spcPct val="90000"/>
              </a:lnSpc>
            </a:pPr>
            <a:r>
              <a:rPr lang="en-US" altLang="en-US" dirty="0" smtClean="0"/>
              <a:t>two indexes: </a:t>
            </a:r>
            <a:r>
              <a:rPr lang="en-US" altLang="en-US" dirty="0" err="1" smtClean="0"/>
              <a:t>i</a:t>
            </a:r>
            <a:r>
              <a:rPr lang="en-US" altLang="en-US" dirty="0" smtClean="0"/>
              <a:t>, j</a:t>
            </a:r>
          </a:p>
          <a:p>
            <a:pPr lvl="1">
              <a:lnSpc>
                <a:spcPct val="90000"/>
              </a:lnSpc>
              <a:buFontTx/>
              <a:buNone/>
            </a:pPr>
            <a:r>
              <a:rPr lang="en-AU" altLang="en-US" sz="2200" b="1" dirty="0" err="1">
                <a:solidFill>
                  <a:srgbClr val="CC0099"/>
                </a:solidFill>
                <a:latin typeface="Courier" pitchFamily="49" charset="0"/>
              </a:rPr>
              <a:t>i</a:t>
            </a:r>
            <a:r>
              <a:rPr lang="en-AU" altLang="en-US" sz="2200" b="1" dirty="0">
                <a:solidFill>
                  <a:srgbClr val="CC0099"/>
                </a:solidFill>
                <a:latin typeface="Courier" pitchFamily="49" charset="0"/>
              </a:rPr>
              <a:t> = j = 0 </a:t>
            </a:r>
          </a:p>
          <a:p>
            <a:pPr lvl="1">
              <a:lnSpc>
                <a:spcPct val="90000"/>
              </a:lnSpc>
              <a:buFontTx/>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lnSpc>
                <a:spcPct val="90000"/>
              </a:lnSpc>
              <a:buFontTx/>
              <a:buNone/>
            </a:pP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+ 1) (mod 256)</a:t>
            </a:r>
          </a:p>
          <a:p>
            <a:pPr lvl="2">
              <a:lnSpc>
                <a:spcPct val="90000"/>
              </a:lnSpc>
              <a:buFontTx/>
              <a:buNone/>
            </a:pPr>
            <a:r>
              <a:rPr lang="en-AU" altLang="en-US" b="1" dirty="0" smtClean="0">
                <a:solidFill>
                  <a:srgbClr val="CC0099"/>
                </a:solidFill>
                <a:latin typeface="Courier" pitchFamily="49" charset="0"/>
              </a:rPr>
              <a:t>j = (j + 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(mod 256)</a:t>
            </a:r>
          </a:p>
          <a:p>
            <a:pPr lvl="2">
              <a:lnSpc>
                <a:spcPct val="90000"/>
              </a:lnSpc>
              <a:buFontTx/>
              <a:buNone/>
            </a:pPr>
            <a:r>
              <a:rPr lang="en-AU" altLang="en-US" b="1" dirty="0" smtClean="0">
                <a:solidFill>
                  <a:srgbClr val="CC0099"/>
                </a:solidFill>
                <a:latin typeface="Courier" pitchFamily="49" charset="0"/>
              </a:rPr>
              <a:t>swap(S[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S[j])</a:t>
            </a:r>
          </a:p>
          <a:p>
            <a:pPr lvl="2">
              <a:lnSpc>
                <a:spcPct val="90000"/>
              </a:lnSpc>
              <a:buFontTx/>
              <a:buNone/>
            </a:pPr>
            <a:r>
              <a:rPr lang="en-AU" altLang="en-US" b="1" dirty="0" smtClean="0">
                <a:solidFill>
                  <a:srgbClr val="CC0099"/>
                </a:solidFill>
                <a:latin typeface="Courier" pitchFamily="49" charset="0"/>
              </a:rPr>
              <a:t>output S[S[</a:t>
            </a:r>
            <a:r>
              <a:rPr lang="en-AU" altLang="en-US" b="1" dirty="0" err="1" smtClean="0">
                <a:solidFill>
                  <a:srgbClr val="CC0099"/>
                </a:solidFill>
                <a:latin typeface="Courier" pitchFamily="49" charset="0"/>
              </a:rPr>
              <a:t>i</a:t>
            </a:r>
            <a:r>
              <a:rPr lang="en-AU" altLang="en-US" b="1" dirty="0" smtClean="0">
                <a:solidFill>
                  <a:srgbClr val="CC0099"/>
                </a:solidFill>
                <a:latin typeface="Courier" pitchFamily="49" charset="0"/>
              </a:rPr>
              <a:t>] + S[j] (mod 256)] </a:t>
            </a:r>
          </a:p>
          <a:p>
            <a:pPr lvl="1">
              <a:lnSpc>
                <a:spcPct val="90000"/>
              </a:lnSpc>
              <a:buFontTx/>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101671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2745" y="4489455"/>
            <a:ext cx="1228181" cy="1261945"/>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441961" y="365125"/>
                <a:ext cx="11217040" cy="1325563"/>
              </a:xfrm>
            </p:spPr>
            <p:txBody>
              <a:bodyPr>
                <a:normAutofit/>
              </a:bodyPr>
              <a:lstStyle/>
              <a:p>
                <a:r>
                  <a:rPr lang="en-US" dirty="0" smtClean="0"/>
                  <a:t>Commitment Hiding  (</a:t>
                </a:r>
                <a14:m>
                  <m:oMath xmlns:m="http://schemas.openxmlformats.org/officeDocument/2006/math">
                    <m:sSub>
                      <m:sSubPr>
                        <m:ctrlPr>
                          <a:rPr lang="en-US" i="1" dirty="0" smtClean="0">
                            <a:latin typeface="Cambria Math" panose="02040503050406030204" pitchFamily="18" charset="0"/>
                          </a:rPr>
                        </m:ctrlPr>
                      </m:sSubPr>
                      <m:e>
                        <m:r>
                          <m:rPr>
                            <m:sty m:val="p"/>
                          </m:rPr>
                          <a:rPr lang="en-US" b="0" i="0" dirty="0" smtClean="0">
                            <a:latin typeface="Cambria Math"/>
                          </a:rPr>
                          <m:t>Hiding</m:t>
                        </m:r>
                      </m:e>
                      <m:sub>
                        <m:r>
                          <a:rPr lang="en-US" b="0" i="1" dirty="0" smtClean="0">
                            <a:latin typeface="Cambria Math" panose="02040503050406030204" pitchFamily="18" charset="0"/>
                          </a:rPr>
                          <m:t>𝐴</m:t>
                        </m:r>
                        <m:r>
                          <a:rPr lang="en-US" b="0" i="1" dirty="0" smtClean="0">
                            <a:latin typeface="Cambria Math" panose="02040503050406030204" pitchFamily="18" charset="0"/>
                          </a:rPr>
                          <m:t>,</m:t>
                        </m:r>
                        <m:r>
                          <a:rPr lang="en-US" b="0" i="1" dirty="0" smtClean="0">
                            <a:latin typeface="Cambria Math"/>
                          </a:rPr>
                          <m:t>𝐶𝑜𝑚</m:t>
                        </m:r>
                      </m:sub>
                    </m:sSub>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oMath>
                </a14:m>
                <a:r>
                  <a:rPr lang="en-US" dirty="0" smtClean="0"/>
                  <a:t>)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41961" y="365125"/>
                <a:ext cx="11217040" cy="1325563"/>
              </a:xfrm>
              <a:blipFill rotWithShape="1">
                <a:blip r:embed="rId4"/>
                <a:stretch>
                  <a:fillRect l="-22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4773" y="1897809"/>
            <a:ext cx="2538598" cy="236196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468" y="1700766"/>
            <a:ext cx="4103533" cy="2738938"/>
          </a:xfrm>
          <a:prstGeom prst="rect">
            <a:avLst/>
          </a:prstGeom>
        </p:spPr>
      </p:pic>
      <p:sp>
        <p:nvSpPr>
          <p:cNvPr id="11" name="TextBox 10"/>
          <p:cNvSpPr txBox="1"/>
          <p:nvPr/>
        </p:nvSpPr>
        <p:spPr>
          <a:xfrm>
            <a:off x="8524563" y="4467175"/>
            <a:ext cx="1858201" cy="954107"/>
          </a:xfrm>
          <a:prstGeom prst="rect">
            <a:avLst/>
          </a:prstGeom>
          <a:noFill/>
        </p:spPr>
        <p:txBody>
          <a:bodyPr wrap="none" rtlCol="0">
            <a:spAutoFit/>
          </a:bodyPr>
          <a:lstStyle/>
          <a:p>
            <a:r>
              <a:rPr lang="en-US" sz="2800" b="1" dirty="0" smtClean="0"/>
              <a:t>r = </a:t>
            </a:r>
            <a:r>
              <a:rPr lang="en-US" sz="2800" b="1" dirty="0" smtClean="0"/>
              <a:t>Gen(1</a:t>
            </a:r>
            <a:r>
              <a:rPr lang="en-US" sz="2800" b="1" baseline="30000" dirty="0" smtClean="0"/>
              <a:t>n</a:t>
            </a:r>
            <a:r>
              <a:rPr lang="en-US" sz="2800" b="1" dirty="0" smtClean="0"/>
              <a:t>)</a:t>
            </a:r>
            <a:endParaRPr lang="en-US" sz="2800" b="1" dirty="0" smtClean="0"/>
          </a:p>
          <a:p>
            <a:r>
              <a:rPr lang="en-US" sz="2800" b="1" dirty="0" smtClean="0"/>
              <a:t>Bit b</a:t>
            </a:r>
          </a:p>
        </p:txBody>
      </p:sp>
      <p:cxnSp>
        <p:nvCxnSpPr>
          <p:cNvPr id="35" name="Straight Arrow Connector 34"/>
          <p:cNvCxnSpPr/>
          <p:nvPr/>
        </p:nvCxnSpPr>
        <p:spPr>
          <a:xfrm>
            <a:off x="2307147" y="1791167"/>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270760" y="1383344"/>
            <a:ext cx="960519" cy="461665"/>
          </a:xfrm>
          <a:prstGeom prst="rect">
            <a:avLst/>
          </a:prstGeom>
        </p:spPr>
        <p:txBody>
          <a:bodyPr wrap="none">
            <a:spAutoFit/>
          </a:bodyPr>
          <a:lstStyle/>
          <a:p>
            <a:r>
              <a:rPr lang="en-US" sz="2400" dirty="0" smtClean="0"/>
              <a:t>m</a:t>
            </a:r>
            <a:r>
              <a:rPr lang="en-US" sz="2400" baseline="-25000" dirty="0" smtClean="0"/>
              <a:t>0</a:t>
            </a:r>
            <a:r>
              <a:rPr lang="en-US" sz="2400" dirty="0" smtClean="0"/>
              <a:t>,m</a:t>
            </a:r>
            <a:r>
              <a:rPr lang="en-US" sz="2400" baseline="-25000" dirty="0" smtClean="0"/>
              <a:t>1</a:t>
            </a:r>
            <a:endParaRPr lang="en-US" sz="2400" baseline="-25000" dirty="0"/>
          </a:p>
        </p:txBody>
      </p:sp>
      <p:cxnSp>
        <p:nvCxnSpPr>
          <p:cNvPr id="38" name="Straight Arrow Connector 37"/>
          <p:cNvCxnSpPr/>
          <p:nvPr/>
        </p:nvCxnSpPr>
        <p:spPr>
          <a:xfrm flipH="1" flipV="1">
            <a:off x="2230947" y="2203624"/>
            <a:ext cx="51206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5789588" y="1783968"/>
                <a:ext cx="159838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smtClean="0">
                          <a:latin typeface="Cambria Math" panose="02040503050406030204" pitchFamily="18" charset="0"/>
                          <a:ea typeface="Cambria Math"/>
                        </a:rPr>
                        <m:t>H</m:t>
                      </m:r>
                      <m:d>
                        <m:dPr>
                          <m:ctrlPr>
                            <a:rPr lang="en-US" sz="2400" i="1">
                              <a:latin typeface="Cambria Math" panose="02040503050406030204" pitchFamily="18" charset="0"/>
                              <a:ea typeface="Cambria Math"/>
                            </a:rPr>
                          </m:ctrlPr>
                        </m:dPr>
                        <m:e>
                          <m:r>
                            <a:rPr lang="en-US" sz="2400" i="1">
                              <a:latin typeface="Cambria Math" panose="02040503050406030204" pitchFamily="18" charset="0"/>
                              <a:ea typeface="Cambria Math"/>
                            </a:rPr>
                            <m:t>𝑟</m:t>
                          </m:r>
                          <m:r>
                            <a:rPr lang="en-US" sz="2400" i="1">
                              <a:latin typeface="Cambria Math"/>
                              <a:ea typeface="Cambria Math"/>
                            </a:rPr>
                            <m:t>∥</m:t>
                          </m:r>
                          <m:sSub>
                            <m:sSubPr>
                              <m:ctrlPr>
                                <a:rPr lang="en-US" sz="2400" i="1">
                                  <a:latin typeface="Cambria Math" panose="02040503050406030204" pitchFamily="18" charset="0"/>
                                  <a:ea typeface="Cambria Math"/>
                                </a:rPr>
                              </m:ctrlPr>
                            </m:sSubPr>
                            <m:e>
                              <m:r>
                                <a:rPr lang="en-US" sz="2400" i="1">
                                  <a:latin typeface="Cambria Math" panose="02040503050406030204" pitchFamily="18" charset="0"/>
                                  <a:ea typeface="Cambria Math"/>
                                </a:rPr>
                                <m:t>𝑚</m:t>
                              </m:r>
                            </m:e>
                            <m:sub>
                              <m:r>
                                <a:rPr lang="en-US" sz="2400" i="1">
                                  <a:latin typeface="Cambria Math" panose="02040503050406030204" pitchFamily="18" charset="0"/>
                                  <a:ea typeface="Cambria Math"/>
                                </a:rPr>
                                <m:t>𝑏</m:t>
                              </m:r>
                            </m:sub>
                          </m:sSub>
                        </m:e>
                      </m:d>
                    </m:oMath>
                  </m:oMathPara>
                </a14:m>
                <a:endParaRPr lang="en-US" sz="2400" b="1" dirty="0"/>
              </a:p>
            </p:txBody>
          </p:sp>
        </mc:Choice>
        <mc:Fallback xmlns="">
          <p:sp>
            <p:nvSpPr>
              <p:cNvPr id="39" name="Rectangle 38"/>
              <p:cNvSpPr>
                <a:spLocks noRot="1" noChangeAspect="1" noMove="1" noResize="1" noEditPoints="1" noAdjustHandles="1" noChangeArrowheads="1" noChangeShapeType="1" noTextEdit="1"/>
              </p:cNvSpPr>
              <p:nvPr/>
            </p:nvSpPr>
            <p:spPr>
              <a:xfrm>
                <a:off x="5789588" y="1783968"/>
                <a:ext cx="1598386" cy="461665"/>
              </a:xfrm>
              <a:prstGeom prst="rect">
                <a:avLst/>
              </a:prstGeom>
              <a:blipFill>
                <a:blip r:embed="rId7"/>
                <a:stretch>
                  <a:fillRect b="-4000"/>
                </a:stretch>
              </a:blipFill>
            </p:spPr>
            <p:txBody>
              <a:bodyPr/>
              <a:lstStyle/>
              <a:p>
                <a:r>
                  <a:rPr lang="en-US">
                    <a:noFill/>
                  </a:rPr>
                  <a:t> </a:t>
                </a:r>
              </a:p>
            </p:txBody>
          </p:sp>
        </mc:Fallback>
      </mc:AlternateContent>
      <p:cxnSp>
        <p:nvCxnSpPr>
          <p:cNvPr id="40" name="Straight Arrow Connector 39"/>
          <p:cNvCxnSpPr/>
          <p:nvPr/>
        </p:nvCxnSpPr>
        <p:spPr>
          <a:xfrm>
            <a:off x="2307147" y="2621753"/>
            <a:ext cx="4968240" cy="15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461747" y="2197755"/>
            <a:ext cx="423514" cy="461665"/>
          </a:xfrm>
          <a:prstGeom prst="rect">
            <a:avLst/>
          </a:prstGeom>
        </p:spPr>
        <p:txBody>
          <a:bodyPr wrap="none">
            <a:spAutoFit/>
          </a:bodyPr>
          <a:lstStyle/>
          <a:p>
            <a:r>
              <a:rPr lang="en-US" sz="2400" dirty="0"/>
              <a:t>b</a:t>
            </a:r>
            <a:r>
              <a:rPr lang="en-US" sz="2400" dirty="0" smtClean="0"/>
              <a:t>’</a:t>
            </a:r>
            <a:endParaRPr lang="en-US" sz="2400" baseline="-25000" dirty="0"/>
          </a:p>
        </p:txBody>
      </p:sp>
      <mc:AlternateContent xmlns:mc="http://schemas.openxmlformats.org/markup-compatibility/2006">
        <mc:Choice xmlns:a14="http://schemas.microsoft.com/office/drawing/2010/main" Requires="a14">
          <p:sp>
            <p:nvSpPr>
              <p:cNvPr id="7" name="Rectangle 6"/>
              <p:cNvSpPr/>
              <p:nvPr/>
            </p:nvSpPr>
            <p:spPr>
              <a:xfrm>
                <a:off x="-1106613" y="5147176"/>
                <a:ext cx="11795760" cy="15678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m:t>
                      </m:r>
                      <m:r>
                        <a:rPr lang="en-US" sz="3200" i="1" strike="sngStrike" smtClean="0">
                          <a:latin typeface="Cambria Math" panose="02040503050406030204" pitchFamily="18" charset="0"/>
                          <a:ea typeface="Cambria Math" panose="02040503050406030204" pitchFamily="18" charset="0"/>
                        </a:rPr>
                        <m:t>𝑃𝑃𝑇</m:t>
                      </m:r>
                      <m:r>
                        <a:rPr lang="en-US" sz="3200" i="1" smtClean="0">
                          <a:latin typeface="Cambria Math" panose="02040503050406030204" pitchFamily="18" charset="0"/>
                          <a:ea typeface="Cambria Math" panose="02040503050406030204" pitchFamily="18" charset="0"/>
                        </a:rPr>
                        <m:t> </m:t>
                      </m:r>
                      <m:r>
                        <a:rPr lang="en-US" sz="3200" i="1" smtClean="0">
                          <a:latin typeface="Cambria Math" panose="02040503050406030204" pitchFamily="18" charset="0"/>
                          <a:ea typeface="Cambria Math" panose="02040503050406030204" pitchFamily="18" charset="0"/>
                        </a:rPr>
                        <m:t>𝐴</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𝑚𝑎𝑘𝑖𝑛𝑔</m:t>
                      </m:r>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𝑞</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𝑛</m:t>
                          </m:r>
                        </m:e>
                      </m:d>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𝑞𝑢𝑒𝑟𝑖𝑒𝑠</m:t>
                      </m:r>
                      <m:r>
                        <a:rPr lang="en-US" sz="3200" i="1" smtClean="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m:t>
                      </m:r>
                      <m:r>
                        <a:rPr lang="en-US" sz="3200">
                          <a:latin typeface="Cambria Math" panose="02040503050406030204" pitchFamily="18" charset="0"/>
                          <a:ea typeface="Cambria Math" panose="02040503050406030204" pitchFamily="18" charset="0"/>
                        </a:rPr>
                        <m:t>.</m:t>
                      </m:r>
                      <m:r>
                        <m:rPr>
                          <m:sty m:val="p"/>
                        </m:rPr>
                        <a:rPr lang="en-US" sz="3200">
                          <a:latin typeface="Cambria Math" panose="02040503050406030204" pitchFamily="18" charset="0"/>
                          <a:ea typeface="Cambria Math" panose="02040503050406030204" pitchFamily="18" charset="0"/>
                        </a:rPr>
                        <m:t>t</m:t>
                      </m:r>
                      <m:r>
                        <a:rPr lang="en-US" sz="3200">
                          <a:latin typeface="Cambria Math" panose="02040503050406030204" pitchFamily="18" charset="0"/>
                          <a:ea typeface="Cambria Math" panose="02040503050406030204" pitchFamily="18" charset="0"/>
                        </a:rPr>
                        <m:t> </m:t>
                      </m:r>
                    </m:oMath>
                  </m:oMathPara>
                </a14:m>
                <a:endParaRPr lang="en-US" sz="3200"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en-US" sz="3200" dirty="0">
                          <a:latin typeface="Cambria Math"/>
                        </a:rPr>
                        <m:t>Pr</m:t>
                      </m:r>
                      <m:d>
                        <m:dPr>
                          <m:begChr m:val="["/>
                          <m:endChr m:val="]"/>
                          <m:ctrlPr>
                            <a:rPr lang="en-US" sz="3200" i="1">
                              <a:latin typeface="Cambria Math" panose="02040503050406030204" pitchFamily="18" charset="0"/>
                              <a:ea typeface="Cambria Math" panose="02040503050406030204" pitchFamily="18" charset="0"/>
                            </a:rPr>
                          </m:ctrlPr>
                        </m:dPr>
                        <m:e>
                          <m:sSub>
                            <m:sSubPr>
                              <m:ctrlPr>
                                <a:rPr lang="en-US" sz="3200" i="1" dirty="0">
                                  <a:latin typeface="Cambria Math" panose="02040503050406030204" pitchFamily="18" charset="0"/>
                                </a:rPr>
                              </m:ctrlPr>
                            </m:sSubPr>
                            <m:e>
                              <m:r>
                                <m:rPr>
                                  <m:sty m:val="p"/>
                                </m:rPr>
                                <a:rPr lang="en-US" sz="3200" dirty="0">
                                  <a:latin typeface="Cambria Math"/>
                                </a:rPr>
                                <m:t>Hiding</m:t>
                              </m:r>
                            </m:e>
                            <m:sub>
                              <m:r>
                                <a:rPr lang="en-US" sz="3200" i="1" dirty="0">
                                  <a:latin typeface="Cambria Math" panose="02040503050406030204" pitchFamily="18" charset="0"/>
                                </a:rPr>
                                <m:t>𝐴</m:t>
                              </m:r>
                              <m:r>
                                <a:rPr lang="en-US" sz="3200" i="1" dirty="0">
                                  <a:latin typeface="Cambria Math" panose="02040503050406030204" pitchFamily="18" charset="0"/>
                                </a:rPr>
                                <m:t>,</m:t>
                              </m:r>
                              <m:r>
                                <a:rPr lang="en-US" sz="3200" i="1" dirty="0">
                                  <a:latin typeface="Cambria Math"/>
                                </a:rPr>
                                <m:t>𝐶𝑜𝑚</m:t>
                              </m:r>
                            </m:sub>
                          </m:sSub>
                          <m:d>
                            <m:dPr>
                              <m:ctrlPr>
                                <a:rPr lang="en-US" sz="3200" i="1" dirty="0">
                                  <a:latin typeface="Cambria Math" panose="02040503050406030204" pitchFamily="18" charset="0"/>
                                </a:rPr>
                              </m:ctrlPr>
                            </m:dPr>
                            <m:e>
                              <m:r>
                                <a:rPr lang="en-US" sz="3200" i="1" dirty="0">
                                  <a:latin typeface="Cambria Math" panose="02040503050406030204" pitchFamily="18" charset="0"/>
                                </a:rPr>
                                <m:t>𝑛</m:t>
                              </m:r>
                            </m:e>
                          </m:d>
                          <m:r>
                            <a:rPr lang="en-US" sz="3200" b="0" i="1" dirty="0" smtClean="0">
                              <a:latin typeface="Cambria Math"/>
                            </a:rPr>
                            <m:t>=1</m:t>
                          </m:r>
                        </m:e>
                      </m:d>
                      <m:r>
                        <a:rPr lang="en-US" sz="3200" i="1">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1</m:t>
                          </m:r>
                        </m:num>
                        <m:den>
                          <m:r>
                            <a:rPr lang="en-US" sz="3200" b="0" i="1" smtClean="0">
                              <a:latin typeface="Cambria Math" panose="02040503050406030204" pitchFamily="18" charset="0"/>
                              <a:ea typeface="Cambria Math" panose="02040503050406030204" pitchFamily="18" charset="0"/>
                            </a:rPr>
                            <m:t>2</m:t>
                          </m:r>
                        </m:den>
                      </m:f>
                      <m:r>
                        <a:rPr lang="en-US" sz="3200" b="0" i="1" smtClean="0">
                          <a:latin typeface="Cambria Math" panose="02040503050406030204" pitchFamily="18" charset="0"/>
                          <a:ea typeface="Cambria Math" panose="02040503050406030204" pitchFamily="18" charset="0"/>
                        </a:rPr>
                        <m:t>+</m:t>
                      </m:r>
                      <m:f>
                        <m:fPr>
                          <m:ctrlPr>
                            <a:rPr lang="en-US" sz="3200" i="1" smtClean="0">
                              <a:latin typeface="Cambria Math" panose="02040503050406030204" pitchFamily="18" charset="0"/>
                              <a:ea typeface="Cambria Math" panose="02040503050406030204" pitchFamily="18" charset="0"/>
                            </a:rPr>
                          </m:ctrlPr>
                        </m:fPr>
                        <m:num>
                          <m:r>
                            <a:rPr lang="en-US" sz="3200" b="0" i="1" smtClean="0">
                              <a:latin typeface="Cambria Math" panose="02040503050406030204" pitchFamily="18" charset="0"/>
                              <a:ea typeface="Cambria Math" panose="02040503050406030204" pitchFamily="18" charset="0"/>
                            </a:rPr>
                            <m:t>𝑞</m:t>
                          </m:r>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𝑛</m:t>
                          </m:r>
                          <m:r>
                            <a:rPr lang="en-US" sz="3200" b="0" i="1" smtClean="0">
                              <a:latin typeface="Cambria Math" panose="02040503050406030204" pitchFamily="18" charset="0"/>
                              <a:ea typeface="Cambria Math" panose="02040503050406030204" pitchFamily="18" charset="0"/>
                            </a:rPr>
                            <m:t>)</m:t>
                          </m:r>
                        </m:num>
                        <m:den>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2</m:t>
                              </m:r>
                            </m:e>
                            <m:sup>
                              <m:r>
                                <a:rPr lang="en-US" sz="3200" i="1" smtClean="0">
                                  <a:latin typeface="Cambria Math" panose="02040503050406030204" pitchFamily="18" charset="0"/>
                                  <a:ea typeface="Cambria Math" panose="02040503050406030204" pitchFamily="18" charset="0"/>
                                </a:rPr>
                                <m:t>𝑛</m:t>
                              </m:r>
                            </m:sup>
                          </m:sSup>
                        </m:den>
                      </m:f>
                    </m:oMath>
                  </m:oMathPara>
                </a14:m>
                <a:endParaRPr lang="en-US" sz="3200" dirty="0"/>
              </a:p>
            </p:txBody>
          </p:sp>
        </mc:Choice>
        <mc:Fallback>
          <p:sp>
            <p:nvSpPr>
              <p:cNvPr id="7" name="Rectangle 6"/>
              <p:cNvSpPr>
                <a:spLocks noRot="1" noChangeAspect="1" noMove="1" noResize="1" noEditPoints="1" noAdjustHandles="1" noChangeArrowheads="1" noChangeShapeType="1" noTextEdit="1"/>
              </p:cNvSpPr>
              <p:nvPr/>
            </p:nvSpPr>
            <p:spPr>
              <a:xfrm>
                <a:off x="-1106613" y="5147176"/>
                <a:ext cx="11795760" cy="1567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07519" y="3055121"/>
                <a:ext cx="5923801" cy="9848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dirty="0" smtClean="0">
                              <a:latin typeface="Cambria Math" panose="02040503050406030204" pitchFamily="18" charset="0"/>
                            </a:rPr>
                          </m:ctrlPr>
                        </m:sSubPr>
                        <m:e>
                          <m:r>
                            <m:rPr>
                              <m:sty m:val="p"/>
                            </m:rPr>
                            <a:rPr lang="en-US" sz="2600" dirty="0">
                              <a:latin typeface="Cambria Math"/>
                            </a:rPr>
                            <m:t>Hiding</m:t>
                          </m:r>
                        </m:e>
                        <m:sub>
                          <m:r>
                            <a:rPr lang="en-US" sz="2600" i="1" dirty="0">
                              <a:latin typeface="Cambria Math" panose="02040503050406030204" pitchFamily="18" charset="0"/>
                            </a:rPr>
                            <m:t>𝐴</m:t>
                          </m:r>
                          <m:r>
                            <a:rPr lang="en-US" sz="2600" i="1" dirty="0">
                              <a:latin typeface="Cambria Math" panose="02040503050406030204" pitchFamily="18" charset="0"/>
                            </a:rPr>
                            <m:t>,</m:t>
                          </m:r>
                          <m:r>
                            <a:rPr lang="en-US" sz="2600" i="1" dirty="0">
                              <a:latin typeface="Cambria Math"/>
                            </a:rPr>
                            <m:t>𝐶𝑜𝑚</m:t>
                          </m:r>
                        </m:sub>
                      </m:sSub>
                      <m:r>
                        <a:rPr lang="en-US" sz="2600" i="1" dirty="0">
                          <a:latin typeface="Cambria Math" panose="02040503050406030204" pitchFamily="18" charset="0"/>
                        </a:rPr>
                        <m:t>(</m:t>
                      </m:r>
                      <m:r>
                        <a:rPr lang="en-US" sz="2600" i="1" dirty="0">
                          <a:latin typeface="Cambria Math" panose="02040503050406030204" pitchFamily="18" charset="0"/>
                        </a:rPr>
                        <m:t>𝑛</m:t>
                      </m:r>
                      <m:r>
                        <a:rPr lang="en-US" sz="2600" i="1" dirty="0">
                          <a:latin typeface="Cambria Math" panose="02040503050406030204" pitchFamily="18" charset="0"/>
                        </a:rPr>
                        <m:t>)</m:t>
                      </m:r>
                      <m:r>
                        <m:rPr>
                          <m:nor/>
                        </m:rPr>
                        <a:rPr lang="en-US" sz="2600" b="0" i="0" dirty="0" smtClean="0">
                          <a:latin typeface="Cambria Math" panose="02040503050406030204" pitchFamily="18" charset="0"/>
                        </a:rPr>
                        <m:t>=</m:t>
                      </m:r>
                      <m:d>
                        <m:dPr>
                          <m:begChr m:val="{"/>
                          <m:endChr m:val=""/>
                          <m:ctrlPr>
                            <a:rPr lang="en-US" sz="2600" i="1" dirty="0" smtClean="0">
                              <a:latin typeface="Cambria Math" panose="02040503050406030204" pitchFamily="18" charset="0"/>
                            </a:rPr>
                          </m:ctrlPr>
                        </m:dPr>
                        <m:e>
                          <m:eqArr>
                            <m:eqArrPr>
                              <m:ctrlPr>
                                <a:rPr lang="en-US" sz="2600" i="1" dirty="0" smtClean="0">
                                  <a:latin typeface="Cambria Math" panose="02040503050406030204" pitchFamily="18" charset="0"/>
                                </a:rPr>
                              </m:ctrlPr>
                            </m:eqArrPr>
                            <m:e>
                              <m:r>
                                <a:rPr lang="en-US" sz="2600" b="0" i="1" dirty="0" smtClean="0">
                                  <a:latin typeface="Cambria Math" panose="02040503050406030204" pitchFamily="18" charset="0"/>
                                </a:rPr>
                                <m:t>1     </m:t>
                              </m:r>
                              <m:r>
                                <a:rPr lang="en-US" sz="2600" b="0" i="1" dirty="0" smtClean="0">
                                  <a:latin typeface="Cambria Math" panose="02040503050406030204" pitchFamily="18" charset="0"/>
                                </a:rPr>
                                <m:t>𝑖𝑓𝑏</m:t>
                              </m:r>
                              <m:r>
                                <a:rPr lang="en-US" sz="2600" b="0" i="1" dirty="0" smtClean="0">
                                  <a:latin typeface="Cambria Math" panose="02040503050406030204" pitchFamily="18" charset="0"/>
                                </a:rPr>
                                <m:t>=</m:t>
                              </m:r>
                              <m:sSup>
                                <m:sSupPr>
                                  <m:ctrlPr>
                                    <a:rPr lang="en-US" sz="2600" b="0" i="1" dirty="0" smtClean="0">
                                      <a:latin typeface="Cambria Math" panose="02040503050406030204" pitchFamily="18" charset="0"/>
                                    </a:rPr>
                                  </m:ctrlPr>
                                </m:sSupPr>
                                <m:e>
                                  <m:r>
                                    <a:rPr lang="en-US" sz="2600" b="0" i="1" dirty="0" smtClean="0">
                                      <a:latin typeface="Cambria Math" panose="02040503050406030204" pitchFamily="18" charset="0"/>
                                    </a:rPr>
                                    <m:t>𝑏</m:t>
                                  </m:r>
                                </m:e>
                                <m:sup>
                                  <m:r>
                                    <a:rPr lang="en-US" sz="2600" b="0" i="1" dirty="0" smtClean="0">
                                      <a:latin typeface="Cambria Math" panose="02040503050406030204" pitchFamily="18" charset="0"/>
                                    </a:rPr>
                                    <m:t>′</m:t>
                                  </m:r>
                                </m:sup>
                              </m:sSup>
                              <m:r>
                                <a:rPr lang="en-US" sz="2600" b="0" i="1" dirty="0" smtClean="0">
                                  <a:latin typeface="Cambria Math" panose="02040503050406030204" pitchFamily="18" charset="0"/>
                                </a:rPr>
                                <m:t>          </m:t>
                              </m:r>
                              <m:r>
                                <a:rPr lang="en-US" sz="2600" b="0" i="1" smtClean="0">
                                  <a:latin typeface="Cambria Math" panose="02040503050406030204" pitchFamily="18" charset="0"/>
                                </a:rPr>
                                <m:t>       </m:t>
                              </m:r>
                            </m:e>
                            <m:e>
                              <m:r>
                                <a:rPr lang="en-US" sz="2600" b="0" i="1" dirty="0" smtClean="0">
                                  <a:latin typeface="Cambria Math" panose="02040503050406030204" pitchFamily="18" charset="0"/>
                                </a:rPr>
                                <m:t>0     </m:t>
                              </m:r>
                              <m:r>
                                <a:rPr lang="en-US" sz="2600" b="0" i="1" dirty="0" smtClean="0">
                                  <a:latin typeface="Cambria Math" panose="02040503050406030204" pitchFamily="18" charset="0"/>
                                </a:rPr>
                                <m:t>𝑜𝑡h𝑒𝑟𝑤𝑖𝑠𝑒</m:t>
                              </m:r>
                              <m:r>
                                <a:rPr lang="en-US" sz="2600" b="0" i="1" dirty="0" smtClean="0">
                                  <a:latin typeface="Cambria Math" panose="02040503050406030204" pitchFamily="18" charset="0"/>
                                </a:rPr>
                                <m:t>             </m:t>
                              </m:r>
                            </m:e>
                          </m:eqArr>
                        </m:e>
                      </m:d>
                    </m:oMath>
                  </m:oMathPara>
                </a14:m>
                <a:endParaRPr lang="en-US" sz="2600" dirty="0"/>
              </a:p>
            </p:txBody>
          </p:sp>
        </mc:Choice>
        <mc:Fallback xmlns="">
          <p:sp>
            <p:nvSpPr>
              <p:cNvPr id="15" name="Rectangle 14"/>
              <p:cNvSpPr>
                <a:spLocks noRot="1" noChangeAspect="1" noMove="1" noResize="1" noEditPoints="1" noAdjustHandles="1" noChangeArrowheads="1" noChangeShapeType="1" noTextEdit="1"/>
              </p:cNvSpPr>
              <p:nvPr/>
            </p:nvSpPr>
            <p:spPr>
              <a:xfrm>
                <a:off x="2107519" y="3055121"/>
                <a:ext cx="5923801" cy="98482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Oval Callout 2"/>
              <p:cNvSpPr/>
              <p:nvPr/>
            </p:nvSpPr>
            <p:spPr>
              <a:xfrm>
                <a:off x="1312460" y="2226063"/>
                <a:ext cx="7586716" cy="2629327"/>
              </a:xfrm>
              <a:prstGeom prst="wedgeEllipseCallout">
                <a:avLst>
                  <a:gd name="adj1" fmla="val 27036"/>
                  <a:gd name="adj2" fmla="val 86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If attacker never makes query of the form </a:t>
                </a:r>
                <a14:m>
                  <m:oMath xmlns:m="http://schemas.openxmlformats.org/officeDocument/2006/math">
                    <m:r>
                      <m:rPr>
                        <m:sty m:val="p"/>
                      </m:rPr>
                      <a:rPr lang="en-US" sz="3200">
                        <a:latin typeface="Cambria Math" panose="02040503050406030204" pitchFamily="18" charset="0"/>
                        <a:ea typeface="Cambria Math"/>
                      </a:rPr>
                      <m:t>H</m:t>
                    </m:r>
                    <m:d>
                      <m:dPr>
                        <m:ctrlPr>
                          <a:rPr lang="en-US" sz="3200" i="1">
                            <a:latin typeface="Cambria Math" panose="02040503050406030204" pitchFamily="18" charset="0"/>
                            <a:ea typeface="Cambria Math"/>
                          </a:rPr>
                        </m:ctrlPr>
                      </m:dPr>
                      <m:e>
                        <m:r>
                          <a:rPr lang="en-US" sz="3200" i="1">
                            <a:latin typeface="Cambria Math" panose="02040503050406030204" pitchFamily="18" charset="0"/>
                            <a:ea typeface="Cambria Math"/>
                          </a:rPr>
                          <m:t>𝑟</m:t>
                        </m:r>
                        <m:r>
                          <a:rPr lang="en-US" sz="3200" i="1">
                            <a:latin typeface="Cambria Math"/>
                            <a:ea typeface="Cambria Math"/>
                          </a:rPr>
                          <m:t>∥</m:t>
                        </m:r>
                        <m:r>
                          <a:rPr lang="en-US" sz="3200" b="0" i="1" smtClean="0">
                            <a:latin typeface="Cambria Math" panose="02040503050406030204" pitchFamily="18" charset="0"/>
                            <a:ea typeface="Cambria Math"/>
                          </a:rPr>
                          <m:t>___</m:t>
                        </m:r>
                      </m:e>
                    </m:d>
                  </m:oMath>
                </a14:m>
                <a:r>
                  <a:rPr lang="en-US" sz="3200" dirty="0" smtClean="0"/>
                  <a:t> then bit b is information theoretically </a:t>
                </a:r>
                <a:r>
                  <a:rPr lang="en-US" sz="3200" dirty="0"/>
                  <a:t>hidden</a:t>
                </a:r>
              </a:p>
            </p:txBody>
          </p:sp>
        </mc:Choice>
        <mc:Fallback>
          <p:sp>
            <p:nvSpPr>
              <p:cNvPr id="3" name="Oval Callout 2"/>
              <p:cNvSpPr>
                <a:spLocks noRot="1" noChangeAspect="1" noMove="1" noResize="1" noEditPoints="1" noAdjustHandles="1" noChangeArrowheads="1" noChangeShapeType="1" noTextEdit="1"/>
              </p:cNvSpPr>
              <p:nvPr/>
            </p:nvSpPr>
            <p:spPr>
              <a:xfrm>
                <a:off x="1312460" y="2226063"/>
                <a:ext cx="7586716" cy="2629327"/>
              </a:xfrm>
              <a:prstGeom prst="wedgeEllipseCallout">
                <a:avLst>
                  <a:gd name="adj1" fmla="val 27036"/>
                  <a:gd name="adj2" fmla="val 86726"/>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43859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90</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Distinguishing Attack</a:t>
            </a:r>
          </a:p>
        </p:txBody>
      </p:sp>
      <mc:AlternateContent xmlns:mc="http://schemas.openxmlformats.org/markup-compatibility/2006" xmlns:a14="http://schemas.microsoft.com/office/drawing/2010/main">
        <mc:Choice Requires="a14">
          <p:sp>
            <p:nvSpPr>
              <p:cNvPr id="24581" name="Rectangle 3"/>
              <p:cNvSpPr>
                <a:spLocks noGrp="1" noChangeArrowheads="1"/>
              </p:cNvSpPr>
              <p:nvPr>
                <p:ph type="body" idx="1"/>
              </p:nvPr>
            </p:nvSpPr>
            <p:spPr>
              <a:xfrm>
                <a:off x="1981200" y="1524000"/>
                <a:ext cx="8305800" cy="4724400"/>
              </a:xfrm>
            </p:spPr>
            <p:txBody>
              <a:bodyPr>
                <a:normAutofit fontScale="92500" lnSpcReduction="10000"/>
              </a:bodyPr>
              <a:lstStyle/>
              <a:p>
                <a:r>
                  <a:rPr lang="en-US" altLang="en-US" dirty="0" smtClean="0"/>
                  <a:t>Let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smtClean="0"/>
                  <a:t> denote initial state </a:t>
                </a:r>
              </a:p>
              <a:p>
                <a:r>
                  <a:rPr lang="en-US" altLang="en-US" dirty="0" smtClean="0"/>
                  <a:t>Suppose that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a:t>[</a:t>
                </a:r>
                <a:r>
                  <a:rPr lang="en-US" altLang="en-US" dirty="0" smtClean="0"/>
                  <a:t>2]=0 and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[1]</a:t>
                </a:r>
                <a14:m>
                  <m:oMath xmlns:m="http://schemas.openxmlformats.org/officeDocument/2006/math">
                    <m:r>
                      <a:rPr lang="en-US" altLang="en-US" b="0" i="0" smtClean="0">
                        <a:latin typeface="Cambria Math" panose="02040503050406030204" pitchFamily="18" charset="0"/>
                        <a:ea typeface="Cambria Math" panose="02040503050406030204" pitchFamily="18" charset="0"/>
                      </a:rPr>
                      <m:t>=</m:t>
                    </m:r>
                    <m:r>
                      <m:rPr>
                        <m:sty m:val="p"/>
                      </m:rPr>
                      <a:rPr lang="en-US" altLang="en-US" b="0" i="0" smtClean="0">
                        <a:latin typeface="Cambria Math" panose="02040503050406030204" pitchFamily="18" charset="0"/>
                        <a:ea typeface="Cambria Math" panose="02040503050406030204" pitchFamily="18" charset="0"/>
                      </a:rPr>
                      <m:t>X</m:t>
                    </m:r>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endParaRPr lang="en-US" altLang="en-US" b="0" dirty="0" smtClean="0">
                  <a:ea typeface="Cambria Math" panose="02040503050406030204" pitchFamily="18" charset="0"/>
                </a:endParaRPr>
              </a:p>
              <a:p>
                <a:endParaRPr lang="en-US" altLang="en-US" b="0" dirty="0" smtClean="0">
                  <a:ea typeface="Cambria Math" panose="02040503050406030204" pitchFamily="18" charset="0"/>
                </a:endParaRPr>
              </a:p>
              <a:p>
                <a:endParaRPr lang="en-US" altLang="en-US" dirty="0" smtClean="0"/>
              </a:p>
              <a:p>
                <a:pPr lvl="1">
                  <a:buNone/>
                </a:pPr>
                <a:endParaRPr lang="en-AU" altLang="en-US" sz="2200" b="1" dirty="0" smtClean="0">
                  <a:solidFill>
                    <a:srgbClr val="CC0099"/>
                  </a:solidFill>
                  <a:latin typeface="Courier" pitchFamily="49" charset="0"/>
                </a:endParaRPr>
              </a:p>
              <a:p>
                <a:pPr lvl="1">
                  <a:buNone/>
                </a:pPr>
                <a:endParaRPr lang="en-AU" altLang="en-US" sz="2200" b="1" dirty="0">
                  <a:solidFill>
                    <a:srgbClr val="CC0099"/>
                  </a:solidFill>
                  <a:latin typeface="Courier" pitchFamily="49" charset="0"/>
                </a:endParaRPr>
              </a:p>
              <a:p>
                <a:pPr lvl="1">
                  <a:buNone/>
                </a:pPr>
                <a:r>
                  <a:rPr lang="en-AU" altLang="en-US" sz="2200" b="1" dirty="0" err="1" smtClean="0">
                    <a:solidFill>
                      <a:srgbClr val="CC0099"/>
                    </a:solidFill>
                    <a:latin typeface="Courier" pitchFamily="49" charset="0"/>
                  </a:rPr>
                  <a:t>i</a:t>
                </a:r>
                <a:r>
                  <a:rPr lang="en-AU" altLang="en-US" sz="2200" b="1" dirty="0" smtClean="0">
                    <a:solidFill>
                      <a:srgbClr val="CC0099"/>
                    </a:solidFill>
                    <a:latin typeface="Courier" pitchFamily="49" charset="0"/>
                  </a:rPr>
                  <a:t> </a:t>
                </a:r>
                <a:r>
                  <a:rPr lang="en-AU" altLang="en-US" sz="2200" b="1" dirty="0">
                    <a:solidFill>
                      <a:srgbClr val="CC0099"/>
                    </a:solidFill>
                    <a:latin typeface="Courier" pitchFamily="49" charset="0"/>
                  </a:rPr>
                  <a:t>= j = 0 </a:t>
                </a:r>
              </a:p>
              <a:p>
                <a:pPr lvl="1">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buNone/>
                </a:pP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+ 1) (mod 256)</a:t>
                </a:r>
              </a:p>
              <a:p>
                <a:pPr lvl="2">
                  <a:buNone/>
                </a:pPr>
                <a:r>
                  <a:rPr lang="en-AU" altLang="en-US" b="1" dirty="0">
                    <a:solidFill>
                      <a:srgbClr val="CC0099"/>
                    </a:solidFill>
                    <a:latin typeface="Courier" pitchFamily="49" charset="0"/>
                  </a:rPr>
                  <a:t>j = (j + 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(mod 256)</a:t>
                </a:r>
              </a:p>
              <a:p>
                <a:pPr lvl="2">
                  <a:buNone/>
                </a:pPr>
                <a:r>
                  <a:rPr lang="en-AU" altLang="en-US" b="1" dirty="0">
                    <a:solidFill>
                      <a:srgbClr val="CC0099"/>
                    </a:solidFill>
                    <a:latin typeface="Courier" pitchFamily="49" charset="0"/>
                  </a:rPr>
                  <a:t>swap(S[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S[j])</a:t>
                </a:r>
              </a:p>
              <a:p>
                <a:pPr lvl="2">
                  <a:buNone/>
                </a:pPr>
                <a:r>
                  <a:rPr lang="en-AU" altLang="en-US" b="1" dirty="0">
                    <a:solidFill>
                      <a:srgbClr val="CC0099"/>
                    </a:solidFill>
                    <a:latin typeface="Courier" pitchFamily="49" charset="0"/>
                  </a:rPr>
                  <a:t>output S[S[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S[j] (mod 256)] </a:t>
                </a:r>
              </a:p>
              <a:p>
                <a:pPr lvl="1">
                  <a:buNone/>
                </a:pPr>
                <a:r>
                  <a:rPr lang="en-AU" altLang="en-US" sz="2200" b="1" dirty="0" smtClean="0">
                    <a:solidFill>
                      <a:srgbClr val="CC0099"/>
                    </a:solidFill>
                    <a:latin typeface="Courier" pitchFamily="49" charset="0"/>
                  </a:rPr>
                  <a:t>End </a:t>
                </a:r>
                <a:r>
                  <a:rPr lang="en-AU" altLang="en-US" sz="2200" b="1" dirty="0">
                    <a:solidFill>
                      <a:srgbClr val="CC0099"/>
                    </a:solidFill>
                    <a:latin typeface="Courier" pitchFamily="49" charset="0"/>
                  </a:rPr>
                  <a:t>Loop</a:t>
                </a:r>
                <a:endParaRPr lang="en-US" altLang="en-US" sz="2200" b="1" dirty="0">
                  <a:solidFill>
                    <a:srgbClr val="CC0099"/>
                  </a:solidFill>
                  <a:latin typeface="Courier" pitchFamily="49" charset="0"/>
                </a:endParaRPr>
              </a:p>
              <a:p>
                <a:endParaRPr lang="en-US" altLang="en-US" dirty="0" smtClean="0"/>
              </a:p>
              <a:p>
                <a:pPr>
                  <a:lnSpc>
                    <a:spcPct val="90000"/>
                  </a:lnSpc>
                </a:pPr>
                <a:endParaRPr lang="en-US" altLang="en-US" sz="2200" b="1" dirty="0">
                  <a:solidFill>
                    <a:srgbClr val="CC0099"/>
                  </a:solidFill>
                  <a:latin typeface="Courier" pitchFamily="49" charset="0"/>
                </a:endParaRPr>
              </a:p>
            </p:txBody>
          </p:sp>
        </mc:Choice>
        <mc:Fallback xmlns="">
          <p:sp>
            <p:nvSpPr>
              <p:cNvPr id="24581" name="Rectangle 3"/>
              <p:cNvSpPr>
                <a:spLocks noGrp="1" noRot="1" noChangeAspect="1" noMove="1" noResize="1" noEditPoints="1" noAdjustHandles="1" noChangeArrowheads="1" noChangeShapeType="1" noTextEdit="1"/>
              </p:cNvSpPr>
              <p:nvPr>
                <p:ph type="body" idx="1"/>
              </p:nvPr>
            </p:nvSpPr>
            <p:spPr>
              <a:xfrm>
                <a:off x="1981200" y="1524000"/>
                <a:ext cx="8305800" cy="4724400"/>
              </a:xfrm>
              <a:blipFill>
                <a:blip r:embed="rId2"/>
                <a:stretch>
                  <a:fillRect l="-1101" t="-2581"/>
                </a:stretch>
              </a:blipFill>
            </p:spPr>
            <p:txBody>
              <a:bodyPr/>
              <a:lstStyle/>
              <a:p>
                <a:r>
                  <a:rPr lang="en-US">
                    <a:noFill/>
                  </a:rPr>
                  <a:t> </a:t>
                </a:r>
              </a:p>
            </p:txBody>
          </p:sp>
        </mc:Fallback>
      </mc:AlternateContent>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444172" y="2400301"/>
              <a:ext cx="8128000" cy="132864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016000">
                      <a:extLst>
                        <a:ext uri="{9D8B030D-6E8A-4147-A177-3AD203B41FA5}">
                          <a16:colId xmlns:a16="http://schemas.microsoft.com/office/drawing/2014/main" val="3984185877"/>
                        </a:ext>
                      </a:extLst>
                    </a:gridCol>
                    <a:gridCol w="1016000">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58696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dirty="0" smtClean="0"/>
                            <a:t>X</a:t>
                          </a:r>
                          <a:endParaRPr lang="en-US"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m:oMathPara>
                          </a14:m>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[1]</a:t>
                          </a:r>
                          <a14:m>
                            <m:oMath xmlns:m="http://schemas.openxmlformats.org/officeDocument/2006/math">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endParaRPr lang="en-US" dirty="0"/>
                        </a:p>
                      </a:txBody>
                      <a:tcPr/>
                    </a:tc>
                    <a:tc>
                      <a:txBody>
                        <a:bodyPr/>
                        <a:lstStyle/>
                        <a:p>
                          <a:r>
                            <a:rPr lang="en-US" dirty="0" smtClean="0"/>
                            <a:t>0</a:t>
                          </a:r>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[X]</a:t>
                          </a:r>
                          <a:endParaRPr lang="en-US"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8202783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833866247"/>
                  </p:ext>
                </p:extLst>
              </p:nvPr>
            </p:nvGraphicFramePr>
            <p:xfrm>
              <a:off x="1444172" y="2400301"/>
              <a:ext cx="8128000" cy="132864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016000">
                      <a:extLst>
                        <a:ext uri="{9D8B030D-6E8A-4147-A177-3AD203B41FA5}">
                          <a16:colId xmlns:a16="http://schemas.microsoft.com/office/drawing/2014/main" val="3984185877"/>
                        </a:ext>
                      </a:extLst>
                    </a:gridCol>
                    <a:gridCol w="1016000">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58696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dirty="0" smtClean="0"/>
                            <a:t>X</a:t>
                          </a:r>
                          <a:endParaRPr lang="en-US"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endParaRPr lang="en-US"/>
                        </a:p>
                      </a:txBody>
                      <a:tcPr>
                        <a:blipFill>
                          <a:blip r:embed="rId3"/>
                          <a:stretch>
                            <a:fillRect l="-599" t="-167213" r="-701796" b="-103279"/>
                          </a:stretch>
                        </a:blipFill>
                      </a:tcPr>
                    </a:tc>
                    <a:tc>
                      <a:txBody>
                        <a:bodyPr/>
                        <a:lstStyle/>
                        <a:p>
                          <a:endParaRPr lang="en-US"/>
                        </a:p>
                      </a:txBody>
                      <a:tcPr>
                        <a:blipFill>
                          <a:blip r:embed="rId3"/>
                          <a:stretch>
                            <a:fillRect l="-90323" t="-167213" r="-530108" b="-103279"/>
                          </a:stretch>
                        </a:blipFill>
                      </a:tcPr>
                    </a:tc>
                    <a:tc>
                      <a:txBody>
                        <a:bodyPr/>
                        <a:lstStyle/>
                        <a:p>
                          <a:r>
                            <a:rPr lang="en-US" dirty="0" smtClean="0"/>
                            <a:t>0</a:t>
                          </a:r>
                          <a:endParaRPr lang="en-US" dirty="0"/>
                        </a:p>
                      </a:txBody>
                      <a:tcPr/>
                    </a:tc>
                    <a:tc>
                      <a:txBody>
                        <a:bodyPr/>
                        <a:lstStyle/>
                        <a:p>
                          <a:endParaRPr lang="en-US"/>
                        </a:p>
                      </a:txBody>
                      <a:tcPr>
                        <a:blipFill>
                          <a:blip r:embed="rId3"/>
                          <a:stretch>
                            <a:fillRect l="-300599" t="-167213" r="-401796" b="-103279"/>
                          </a:stretch>
                        </a:blipFill>
                      </a:tcPr>
                    </a:tc>
                    <a:tc>
                      <a:txBody>
                        <a:bodyPr/>
                        <a:lstStyle/>
                        <a:p>
                          <a:endParaRPr lang="en-US"/>
                        </a:p>
                      </a:txBody>
                      <a:tcPr/>
                    </a:tc>
                    <a:tc>
                      <a:txBody>
                        <a:bodyPr/>
                        <a:lstStyle/>
                        <a:p>
                          <a:endParaRPr lang="en-US"/>
                        </a:p>
                      </a:txBody>
                      <a:tcPr>
                        <a:blipFill>
                          <a:blip r:embed="rId3"/>
                          <a:stretch>
                            <a:fillRect l="-500000" t="-167213" r="-202395" b="-103279"/>
                          </a:stretch>
                        </a:blipFill>
                      </a:tcPr>
                    </a:tc>
                    <a:tc>
                      <a:txBody>
                        <a:bodyPr/>
                        <a:lstStyle/>
                        <a:p>
                          <a:endParaRPr lang="en-US" dirty="0"/>
                        </a:p>
                      </a:txBody>
                      <a:tcPr/>
                    </a:tc>
                    <a:tc>
                      <a:txBody>
                        <a:bodyPr/>
                        <a:lstStyle/>
                        <a:p>
                          <a:endParaRPr lang="en-US"/>
                        </a:p>
                      </a:txBody>
                      <a:tcPr>
                        <a:blipFill>
                          <a:blip r:embed="rId3"/>
                          <a:stretch>
                            <a:fillRect l="-700000" t="-167213" r="-2395" b="-103279"/>
                          </a:stretch>
                        </a:blipFill>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82027839"/>
                      </a:ext>
                    </a:extLst>
                  </a:tr>
                </a:tbl>
              </a:graphicData>
            </a:graphic>
          </p:graphicFrame>
        </mc:Fallback>
      </mc:AlternateContent>
    </p:spTree>
    <p:extLst>
      <p:ext uri="{BB962C8B-B14F-4D97-AF65-F5344CB8AC3E}">
        <p14:creationId xmlns:p14="http://schemas.microsoft.com/office/powerpoint/2010/main" val="104842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91</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Distinguishing Attack</a:t>
            </a:r>
          </a:p>
        </p:txBody>
      </p:sp>
      <mc:AlternateContent xmlns:mc="http://schemas.openxmlformats.org/markup-compatibility/2006" xmlns:a14="http://schemas.microsoft.com/office/drawing/2010/main">
        <mc:Choice Requires="a14">
          <p:sp>
            <p:nvSpPr>
              <p:cNvPr id="24581" name="Rectangle 3"/>
              <p:cNvSpPr>
                <a:spLocks noGrp="1" noChangeArrowheads="1"/>
              </p:cNvSpPr>
              <p:nvPr>
                <p:ph type="body" idx="1"/>
              </p:nvPr>
            </p:nvSpPr>
            <p:spPr>
              <a:xfrm>
                <a:off x="1981200" y="1524000"/>
                <a:ext cx="8305800" cy="4724400"/>
              </a:xfrm>
            </p:spPr>
            <p:txBody>
              <a:bodyPr>
                <a:normAutofit fontScale="92500" lnSpcReduction="10000"/>
              </a:bodyPr>
              <a:lstStyle/>
              <a:p>
                <a:r>
                  <a:rPr lang="en-US" altLang="en-US" dirty="0" smtClean="0"/>
                  <a:t>Let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smtClean="0"/>
                  <a:t> denote initial state </a:t>
                </a:r>
              </a:p>
              <a:p>
                <a:r>
                  <a:rPr lang="en-US" altLang="en-US" dirty="0" smtClean="0"/>
                  <a:t>Suppose that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a:t>[</a:t>
                </a:r>
                <a:r>
                  <a:rPr lang="en-US" altLang="en-US" dirty="0" smtClean="0"/>
                  <a:t>2]=0 and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[1]</a:t>
                </a:r>
                <a14:m>
                  <m:oMath xmlns:m="http://schemas.openxmlformats.org/officeDocument/2006/math">
                    <m:r>
                      <a:rPr lang="en-US" altLang="en-US" b="0" i="0" smtClean="0">
                        <a:latin typeface="Cambria Math" panose="02040503050406030204" pitchFamily="18" charset="0"/>
                        <a:ea typeface="Cambria Math" panose="02040503050406030204" pitchFamily="18" charset="0"/>
                      </a:rPr>
                      <m:t>=</m:t>
                    </m:r>
                    <m:r>
                      <m:rPr>
                        <m:sty m:val="p"/>
                      </m:rPr>
                      <a:rPr lang="en-US" altLang="en-US" b="0" i="0" smtClean="0">
                        <a:latin typeface="Cambria Math" panose="02040503050406030204" pitchFamily="18" charset="0"/>
                        <a:ea typeface="Cambria Math" panose="02040503050406030204" pitchFamily="18" charset="0"/>
                      </a:rPr>
                      <m:t>X</m:t>
                    </m:r>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endParaRPr lang="en-US" altLang="en-US" b="0" dirty="0" smtClean="0">
                  <a:ea typeface="Cambria Math" panose="02040503050406030204" pitchFamily="18" charset="0"/>
                </a:endParaRPr>
              </a:p>
              <a:p>
                <a:endParaRPr lang="en-US" altLang="en-US" b="0" dirty="0" smtClean="0">
                  <a:ea typeface="Cambria Math" panose="02040503050406030204" pitchFamily="18" charset="0"/>
                </a:endParaRPr>
              </a:p>
              <a:p>
                <a:endParaRPr lang="en-US" altLang="en-US" dirty="0" smtClean="0"/>
              </a:p>
              <a:p>
                <a:pPr lvl="1">
                  <a:buNone/>
                </a:pPr>
                <a:endParaRPr lang="en-AU" altLang="en-US" sz="2200" b="1" dirty="0" smtClean="0">
                  <a:solidFill>
                    <a:srgbClr val="CC0099"/>
                  </a:solidFill>
                  <a:latin typeface="Courier" pitchFamily="49" charset="0"/>
                </a:endParaRPr>
              </a:p>
              <a:p>
                <a:pPr lvl="1">
                  <a:buNone/>
                </a:pPr>
                <a:endParaRPr lang="en-AU" altLang="en-US" sz="2200" b="1" dirty="0">
                  <a:solidFill>
                    <a:srgbClr val="CC0099"/>
                  </a:solidFill>
                  <a:latin typeface="Courier" pitchFamily="49" charset="0"/>
                </a:endParaRPr>
              </a:p>
              <a:p>
                <a:pPr lvl="1">
                  <a:buNone/>
                </a:pPr>
                <a:r>
                  <a:rPr lang="en-AU" altLang="en-US" sz="2200" b="1" dirty="0" err="1" smtClean="0">
                    <a:solidFill>
                      <a:srgbClr val="CC0099"/>
                    </a:solidFill>
                    <a:latin typeface="Courier" pitchFamily="49" charset="0"/>
                  </a:rPr>
                  <a:t>i</a:t>
                </a:r>
                <a:r>
                  <a:rPr lang="en-AU" altLang="en-US" sz="2200" b="1" dirty="0" smtClean="0">
                    <a:solidFill>
                      <a:srgbClr val="CC0099"/>
                    </a:solidFill>
                    <a:latin typeface="Courier" pitchFamily="49" charset="0"/>
                  </a:rPr>
                  <a:t> </a:t>
                </a:r>
                <a:r>
                  <a:rPr lang="en-AU" altLang="en-US" sz="2200" b="1" dirty="0">
                    <a:solidFill>
                      <a:srgbClr val="CC0099"/>
                    </a:solidFill>
                    <a:latin typeface="Courier" pitchFamily="49" charset="0"/>
                  </a:rPr>
                  <a:t>= j = 0 </a:t>
                </a:r>
              </a:p>
              <a:p>
                <a:pPr lvl="1">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buNone/>
                </a:pP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+ 1) (mod 256)</a:t>
                </a:r>
              </a:p>
              <a:p>
                <a:pPr lvl="2">
                  <a:buNone/>
                </a:pPr>
                <a:r>
                  <a:rPr lang="en-AU" altLang="en-US" b="1" dirty="0">
                    <a:solidFill>
                      <a:srgbClr val="CC0099"/>
                    </a:solidFill>
                    <a:latin typeface="Courier" pitchFamily="49" charset="0"/>
                  </a:rPr>
                  <a:t>j = (j + 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(mod 256)</a:t>
                </a:r>
              </a:p>
              <a:p>
                <a:pPr lvl="2">
                  <a:buNone/>
                </a:pPr>
                <a:r>
                  <a:rPr lang="en-AU" altLang="en-US" b="1" dirty="0">
                    <a:solidFill>
                      <a:srgbClr val="CC0099"/>
                    </a:solidFill>
                    <a:latin typeface="Courier" pitchFamily="49" charset="0"/>
                  </a:rPr>
                  <a:t>swap(S[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S[j])</a:t>
                </a:r>
              </a:p>
              <a:p>
                <a:pPr lvl="2">
                  <a:buNone/>
                </a:pPr>
                <a:r>
                  <a:rPr lang="en-AU" altLang="en-US" b="1" dirty="0">
                    <a:solidFill>
                      <a:srgbClr val="CC0099"/>
                    </a:solidFill>
                    <a:latin typeface="Courier" pitchFamily="49" charset="0"/>
                  </a:rPr>
                  <a:t>output S[S[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S[j] (mod 256)] </a:t>
                </a:r>
              </a:p>
              <a:p>
                <a:pPr lvl="1">
                  <a:buNone/>
                </a:pPr>
                <a:r>
                  <a:rPr lang="en-AU" altLang="en-US" sz="2200" b="1" dirty="0">
                    <a:solidFill>
                      <a:srgbClr val="CC0099"/>
                    </a:solidFill>
                    <a:latin typeface="Courier" pitchFamily="49" charset="0"/>
                  </a:rPr>
                  <a:t>End Loop</a:t>
                </a:r>
                <a:endParaRPr lang="en-US" altLang="en-US" sz="2200" b="1" dirty="0">
                  <a:solidFill>
                    <a:srgbClr val="CC0099"/>
                  </a:solidFill>
                  <a:latin typeface="Courier" pitchFamily="49" charset="0"/>
                </a:endParaRPr>
              </a:p>
              <a:p>
                <a:endParaRPr lang="en-US" altLang="en-US" dirty="0" smtClean="0"/>
              </a:p>
              <a:p>
                <a:pPr>
                  <a:lnSpc>
                    <a:spcPct val="90000"/>
                  </a:lnSpc>
                </a:pPr>
                <a:endParaRPr lang="en-US" altLang="en-US" sz="2200" b="1" dirty="0">
                  <a:solidFill>
                    <a:srgbClr val="CC0099"/>
                  </a:solidFill>
                  <a:latin typeface="Courier" pitchFamily="49" charset="0"/>
                </a:endParaRPr>
              </a:p>
            </p:txBody>
          </p:sp>
        </mc:Choice>
        <mc:Fallback xmlns="">
          <p:sp>
            <p:nvSpPr>
              <p:cNvPr id="24581" name="Rectangle 3"/>
              <p:cNvSpPr>
                <a:spLocks noGrp="1" noRot="1" noChangeAspect="1" noMove="1" noResize="1" noEditPoints="1" noAdjustHandles="1" noChangeArrowheads="1" noChangeShapeType="1" noTextEdit="1"/>
              </p:cNvSpPr>
              <p:nvPr>
                <p:ph type="body" idx="1"/>
              </p:nvPr>
            </p:nvSpPr>
            <p:spPr>
              <a:xfrm>
                <a:off x="1981200" y="1524000"/>
                <a:ext cx="8305800" cy="4724400"/>
              </a:xfrm>
              <a:blipFill>
                <a:blip r:embed="rId2"/>
                <a:stretch>
                  <a:fillRect l="-1101" t="-2581"/>
                </a:stretch>
              </a:blipFill>
            </p:spPr>
            <p:txBody>
              <a:bodyPr/>
              <a:lstStyle/>
              <a:p>
                <a:r>
                  <a:rPr lang="en-US">
                    <a:noFill/>
                  </a:rPr>
                  <a:t> </a:t>
                </a:r>
              </a:p>
            </p:txBody>
          </p:sp>
        </mc:Fallback>
      </mc:AlternateContent>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444172" y="2400301"/>
              <a:ext cx="8128000" cy="132864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016000">
                      <a:extLst>
                        <a:ext uri="{9D8B030D-6E8A-4147-A177-3AD203B41FA5}">
                          <a16:colId xmlns:a16="http://schemas.microsoft.com/office/drawing/2014/main" val="3984185877"/>
                        </a:ext>
                      </a:extLst>
                    </a:gridCol>
                    <a:gridCol w="1016000">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58696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txBody>
                      <a:tcPr/>
                    </a:tc>
                    <a:tc>
                      <a:txBody>
                        <a:bodyPr/>
                        <a:lstStyle/>
                        <a:p>
                          <a:r>
                            <a:rPr lang="en-US" dirty="0" smtClean="0"/>
                            <a:t>0</a:t>
                          </a:r>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𝑺</m:t>
                                  </m:r>
                                </m:e>
                                <m:sub>
                                  <m:r>
                                    <a:rPr lang="en-US" altLang="en-US" b="1" i="1" smtClean="0">
                                      <a:latin typeface="Cambria Math" panose="02040503050406030204" pitchFamily="18" charset="0"/>
                                    </a:rPr>
                                    <m:t>𝟎</m:t>
                                  </m:r>
                                </m:sub>
                              </m:sSub>
                            </m:oMath>
                          </a14:m>
                          <a:r>
                            <a:rPr lang="en-US" altLang="en-US" b="1" dirty="0" smtClean="0"/>
                            <a:t>[X]</a:t>
                          </a:r>
                          <a:endParaRPr lang="en-US" b="1"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8202783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551644196"/>
                  </p:ext>
                </p:extLst>
              </p:nvPr>
            </p:nvGraphicFramePr>
            <p:xfrm>
              <a:off x="1444172" y="2400301"/>
              <a:ext cx="8128000" cy="132864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016000">
                      <a:extLst>
                        <a:ext uri="{9D8B030D-6E8A-4147-A177-3AD203B41FA5}">
                          <a16:colId xmlns:a16="http://schemas.microsoft.com/office/drawing/2014/main" val="3984185877"/>
                        </a:ext>
                      </a:extLst>
                    </a:gridCol>
                    <a:gridCol w="1016000">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58696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endParaRPr lang="en-US"/>
                        </a:p>
                      </a:txBody>
                      <a:tcPr>
                        <a:blipFill>
                          <a:blip r:embed="rId3"/>
                          <a:stretch>
                            <a:fillRect l="-599" t="-167213" r="-701796" b="-103279"/>
                          </a:stretch>
                        </a:blipFill>
                      </a:tcPr>
                    </a:tc>
                    <a:tc>
                      <a:txBody>
                        <a:bodyPr/>
                        <a:lstStyle/>
                        <a:p>
                          <a:endParaRPr lang="en-US"/>
                        </a:p>
                      </a:txBody>
                      <a:tcPr>
                        <a:blipFill>
                          <a:blip r:embed="rId3"/>
                          <a:stretch>
                            <a:fillRect l="-90323" t="-167213" r="-530108" b="-103279"/>
                          </a:stretch>
                        </a:blipFill>
                      </a:tcPr>
                    </a:tc>
                    <a:tc>
                      <a:txBody>
                        <a:bodyPr/>
                        <a:lstStyle/>
                        <a:p>
                          <a:r>
                            <a:rPr lang="en-US" dirty="0" smtClean="0"/>
                            <a:t>0</a:t>
                          </a:r>
                          <a:endParaRPr lang="en-US" dirty="0"/>
                        </a:p>
                      </a:txBody>
                      <a:tcPr/>
                    </a:tc>
                    <a:tc>
                      <a:txBody>
                        <a:bodyPr/>
                        <a:lstStyle/>
                        <a:p>
                          <a:endParaRPr lang="en-US"/>
                        </a:p>
                      </a:txBody>
                      <a:tcPr>
                        <a:blipFill>
                          <a:blip r:embed="rId3"/>
                          <a:stretch>
                            <a:fillRect l="-300599" t="-167213" r="-401796" b="-103279"/>
                          </a:stretch>
                        </a:blipFill>
                      </a:tcPr>
                    </a:tc>
                    <a:tc>
                      <a:txBody>
                        <a:bodyPr/>
                        <a:lstStyle/>
                        <a:p>
                          <a:endParaRPr lang="en-US"/>
                        </a:p>
                      </a:txBody>
                      <a:tcPr/>
                    </a:tc>
                    <a:tc>
                      <a:txBody>
                        <a:bodyPr/>
                        <a:lstStyle/>
                        <a:p>
                          <a:endParaRPr lang="en-US"/>
                        </a:p>
                      </a:txBody>
                      <a:tcPr>
                        <a:blipFill>
                          <a:blip r:embed="rId3"/>
                          <a:stretch>
                            <a:fillRect l="-500000" t="-167213" r="-202395" b="-103279"/>
                          </a:stretch>
                        </a:blipFill>
                      </a:tcPr>
                    </a:tc>
                    <a:tc>
                      <a:txBody>
                        <a:bodyPr/>
                        <a:lstStyle/>
                        <a:p>
                          <a:endParaRPr lang="en-US" dirty="0"/>
                        </a:p>
                      </a:txBody>
                      <a:tcPr/>
                    </a:tc>
                    <a:tc>
                      <a:txBody>
                        <a:bodyPr/>
                        <a:lstStyle/>
                        <a:p>
                          <a:endParaRPr lang="en-US"/>
                        </a:p>
                      </a:txBody>
                      <a:tcPr>
                        <a:blipFill>
                          <a:blip r:embed="rId3"/>
                          <a:stretch>
                            <a:fillRect l="-700000" t="-167213" r="-2395" b="-103279"/>
                          </a:stretch>
                        </a:blipFill>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82027839"/>
                      </a:ext>
                    </a:extLst>
                  </a:tr>
                </a:tbl>
              </a:graphicData>
            </a:graphic>
          </p:graphicFrame>
        </mc:Fallback>
      </mc:AlternateContent>
      <p:sp>
        <p:nvSpPr>
          <p:cNvPr id="4" name="TextBox 3"/>
          <p:cNvSpPr txBox="1"/>
          <p:nvPr/>
        </p:nvSpPr>
        <p:spPr>
          <a:xfrm>
            <a:off x="9775491" y="2909731"/>
            <a:ext cx="939681" cy="369332"/>
          </a:xfrm>
          <a:prstGeom prst="rect">
            <a:avLst/>
          </a:prstGeom>
          <a:noFill/>
        </p:spPr>
        <p:txBody>
          <a:bodyPr wrap="none" rtlCol="0">
            <a:spAutoFit/>
          </a:bodyPr>
          <a:lstStyle/>
          <a:p>
            <a:r>
              <a:rPr lang="en-US" b="1" dirty="0" err="1" smtClean="0"/>
              <a:t>i</a:t>
            </a:r>
            <a:r>
              <a:rPr lang="en-US" b="1" dirty="0" smtClean="0"/>
              <a:t>=1, j =X</a:t>
            </a:r>
            <a:endParaRPr lang="en-US" b="1" dirty="0"/>
          </a:p>
        </p:txBody>
      </p:sp>
    </p:spTree>
    <p:extLst>
      <p:ext uri="{BB962C8B-B14F-4D97-AF65-F5344CB8AC3E}">
        <p14:creationId xmlns:p14="http://schemas.microsoft.com/office/powerpoint/2010/main" val="2776634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92</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Distinguishing Attack</a:t>
            </a:r>
          </a:p>
        </p:txBody>
      </p:sp>
      <mc:AlternateContent xmlns:mc="http://schemas.openxmlformats.org/markup-compatibility/2006" xmlns:a14="http://schemas.microsoft.com/office/drawing/2010/main">
        <mc:Choice Requires="a14">
          <p:sp>
            <p:nvSpPr>
              <p:cNvPr id="24581" name="Rectangle 3"/>
              <p:cNvSpPr>
                <a:spLocks noGrp="1" noChangeArrowheads="1"/>
              </p:cNvSpPr>
              <p:nvPr>
                <p:ph type="body" idx="1"/>
              </p:nvPr>
            </p:nvSpPr>
            <p:spPr>
              <a:xfrm>
                <a:off x="1981200" y="1524000"/>
                <a:ext cx="8305800" cy="4724400"/>
              </a:xfrm>
            </p:spPr>
            <p:txBody>
              <a:bodyPr>
                <a:normAutofit fontScale="92500" lnSpcReduction="10000"/>
              </a:bodyPr>
              <a:lstStyle/>
              <a:p>
                <a:r>
                  <a:rPr lang="en-US" altLang="en-US" dirty="0" smtClean="0"/>
                  <a:t>Let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smtClean="0"/>
                  <a:t> denote initial state </a:t>
                </a:r>
              </a:p>
              <a:p>
                <a:r>
                  <a:rPr lang="en-US" altLang="en-US" dirty="0" smtClean="0"/>
                  <a:t>Suppose that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a:t>[</a:t>
                </a:r>
                <a:r>
                  <a:rPr lang="en-US" altLang="en-US" dirty="0" smtClean="0"/>
                  <a:t>2]=0 and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[1]</a:t>
                </a:r>
                <a14:m>
                  <m:oMath xmlns:m="http://schemas.openxmlformats.org/officeDocument/2006/math">
                    <m:r>
                      <a:rPr lang="en-US" altLang="en-US" b="0" i="0" smtClean="0">
                        <a:latin typeface="Cambria Math" panose="02040503050406030204" pitchFamily="18" charset="0"/>
                        <a:ea typeface="Cambria Math" panose="02040503050406030204" pitchFamily="18" charset="0"/>
                      </a:rPr>
                      <m:t>=</m:t>
                    </m:r>
                    <m:r>
                      <m:rPr>
                        <m:sty m:val="p"/>
                      </m:rPr>
                      <a:rPr lang="en-US" altLang="en-US" b="0" i="0" smtClean="0">
                        <a:latin typeface="Cambria Math" panose="02040503050406030204" pitchFamily="18" charset="0"/>
                        <a:ea typeface="Cambria Math" panose="02040503050406030204" pitchFamily="18" charset="0"/>
                      </a:rPr>
                      <m:t>X</m:t>
                    </m:r>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endParaRPr lang="en-US" altLang="en-US" b="0" dirty="0" smtClean="0">
                  <a:ea typeface="Cambria Math" panose="02040503050406030204" pitchFamily="18" charset="0"/>
                </a:endParaRPr>
              </a:p>
              <a:p>
                <a:endParaRPr lang="en-US" altLang="en-US" b="0" dirty="0" smtClean="0">
                  <a:ea typeface="Cambria Math" panose="02040503050406030204" pitchFamily="18" charset="0"/>
                </a:endParaRPr>
              </a:p>
              <a:p>
                <a:endParaRPr lang="en-US" altLang="en-US" dirty="0" smtClean="0"/>
              </a:p>
              <a:p>
                <a:pPr lvl="1">
                  <a:buNone/>
                </a:pPr>
                <a:endParaRPr lang="en-AU" altLang="en-US" sz="2200" b="1" dirty="0" smtClean="0">
                  <a:solidFill>
                    <a:srgbClr val="CC0099"/>
                  </a:solidFill>
                  <a:latin typeface="Courier" pitchFamily="49" charset="0"/>
                </a:endParaRPr>
              </a:p>
              <a:p>
                <a:pPr lvl="1">
                  <a:buNone/>
                </a:pPr>
                <a:endParaRPr lang="en-AU" altLang="en-US" sz="2200" b="1" dirty="0">
                  <a:solidFill>
                    <a:srgbClr val="CC0099"/>
                  </a:solidFill>
                  <a:latin typeface="Courier" pitchFamily="49" charset="0"/>
                </a:endParaRPr>
              </a:p>
              <a:p>
                <a:pPr lvl="1">
                  <a:buNone/>
                </a:pPr>
                <a:r>
                  <a:rPr lang="en-AU" altLang="en-US" sz="2200" b="1" dirty="0" err="1" smtClean="0">
                    <a:solidFill>
                      <a:srgbClr val="CC0099"/>
                    </a:solidFill>
                    <a:latin typeface="Courier" pitchFamily="49" charset="0"/>
                  </a:rPr>
                  <a:t>i</a:t>
                </a:r>
                <a:r>
                  <a:rPr lang="en-AU" altLang="en-US" sz="2200" b="1" dirty="0" smtClean="0">
                    <a:solidFill>
                      <a:srgbClr val="CC0099"/>
                    </a:solidFill>
                    <a:latin typeface="Courier" pitchFamily="49" charset="0"/>
                  </a:rPr>
                  <a:t> </a:t>
                </a:r>
                <a:r>
                  <a:rPr lang="en-AU" altLang="en-US" sz="2200" b="1" dirty="0">
                    <a:solidFill>
                      <a:srgbClr val="CC0099"/>
                    </a:solidFill>
                    <a:latin typeface="Courier" pitchFamily="49" charset="0"/>
                  </a:rPr>
                  <a:t>= j = 0 </a:t>
                </a:r>
              </a:p>
              <a:p>
                <a:pPr lvl="1">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buNone/>
                </a:pP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+ 1) (mod 256)</a:t>
                </a:r>
              </a:p>
              <a:p>
                <a:pPr lvl="2">
                  <a:buNone/>
                </a:pPr>
                <a:r>
                  <a:rPr lang="en-AU" altLang="en-US" b="1" dirty="0">
                    <a:solidFill>
                      <a:srgbClr val="CC0099"/>
                    </a:solidFill>
                    <a:latin typeface="Courier" pitchFamily="49" charset="0"/>
                  </a:rPr>
                  <a:t>j = (j + 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(mod 256)</a:t>
                </a:r>
              </a:p>
              <a:p>
                <a:pPr lvl="2">
                  <a:buNone/>
                </a:pPr>
                <a:r>
                  <a:rPr lang="en-AU" altLang="en-US" b="1" dirty="0">
                    <a:solidFill>
                      <a:srgbClr val="CC0099"/>
                    </a:solidFill>
                    <a:latin typeface="Courier" pitchFamily="49" charset="0"/>
                  </a:rPr>
                  <a:t>swap(S[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S[j])</a:t>
                </a:r>
              </a:p>
              <a:p>
                <a:pPr lvl="2">
                  <a:buNone/>
                </a:pPr>
                <a:r>
                  <a:rPr lang="en-AU" altLang="en-US" b="1" dirty="0">
                    <a:solidFill>
                      <a:srgbClr val="CC0099"/>
                    </a:solidFill>
                    <a:latin typeface="Courier" pitchFamily="49" charset="0"/>
                  </a:rPr>
                  <a:t>output S[S[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S[j] (mod 256)] </a:t>
                </a:r>
              </a:p>
              <a:p>
                <a:pPr lvl="1">
                  <a:buNone/>
                </a:pPr>
                <a:r>
                  <a:rPr lang="en-AU" altLang="en-US" sz="2200" b="1" dirty="0" smtClean="0">
                    <a:solidFill>
                      <a:srgbClr val="CC0099"/>
                    </a:solidFill>
                    <a:latin typeface="Courier" pitchFamily="49" charset="0"/>
                  </a:rPr>
                  <a:t>End </a:t>
                </a:r>
                <a:r>
                  <a:rPr lang="en-AU" altLang="en-US" sz="2200" b="1" dirty="0">
                    <a:solidFill>
                      <a:srgbClr val="CC0099"/>
                    </a:solidFill>
                    <a:latin typeface="Courier" pitchFamily="49" charset="0"/>
                  </a:rPr>
                  <a:t>Loop</a:t>
                </a:r>
                <a:endParaRPr lang="en-US" altLang="en-US" sz="2200" b="1" dirty="0">
                  <a:solidFill>
                    <a:srgbClr val="CC0099"/>
                  </a:solidFill>
                  <a:latin typeface="Courier" pitchFamily="49" charset="0"/>
                </a:endParaRPr>
              </a:p>
              <a:p>
                <a:endParaRPr lang="en-US" altLang="en-US" dirty="0" smtClean="0"/>
              </a:p>
              <a:p>
                <a:pPr>
                  <a:lnSpc>
                    <a:spcPct val="90000"/>
                  </a:lnSpc>
                </a:pPr>
                <a:endParaRPr lang="en-US" altLang="en-US" sz="2200" b="1" dirty="0">
                  <a:solidFill>
                    <a:srgbClr val="CC0099"/>
                  </a:solidFill>
                  <a:latin typeface="Courier" pitchFamily="49" charset="0"/>
                </a:endParaRPr>
              </a:p>
            </p:txBody>
          </p:sp>
        </mc:Choice>
        <mc:Fallback xmlns="">
          <p:sp>
            <p:nvSpPr>
              <p:cNvPr id="24581" name="Rectangle 3"/>
              <p:cNvSpPr>
                <a:spLocks noGrp="1" noRot="1" noChangeAspect="1" noMove="1" noResize="1" noEditPoints="1" noAdjustHandles="1" noChangeArrowheads="1" noChangeShapeType="1" noTextEdit="1"/>
              </p:cNvSpPr>
              <p:nvPr>
                <p:ph type="body" idx="1"/>
              </p:nvPr>
            </p:nvSpPr>
            <p:spPr>
              <a:xfrm>
                <a:off x="1981200" y="1524000"/>
                <a:ext cx="8305800" cy="4724400"/>
              </a:xfrm>
              <a:blipFill>
                <a:blip r:embed="rId3"/>
                <a:stretch>
                  <a:fillRect l="-1101" t="-2581"/>
                </a:stretch>
              </a:blipFill>
            </p:spPr>
            <p:txBody>
              <a:bodyPr/>
              <a:lstStyle/>
              <a:p>
                <a:r>
                  <a:rPr lang="en-US">
                    <a:noFill/>
                  </a:rPr>
                  <a:t> </a:t>
                </a:r>
              </a:p>
            </p:txBody>
          </p:sp>
        </mc:Fallback>
      </mc:AlternateContent>
      <p:sp>
        <p:nvSpPr>
          <p:cNvPr id="2" name="Date Placeholder 1"/>
          <p:cNvSpPr>
            <a:spLocks noGrp="1"/>
          </p:cNvSpPr>
          <p:nvPr>
            <p:ph type="dt" sz="quarter" idx="10"/>
          </p:nvPr>
        </p:nvSpPr>
        <p:spPr/>
        <p:txBody>
          <a:bodyPr/>
          <a:lstStyle/>
          <a:p>
            <a:pPr>
              <a:defRPr/>
            </a:pPr>
            <a:r>
              <a:rPr lang="en-US" dirty="0"/>
              <a:t>CS555</a:t>
            </a:r>
            <a:endParaRPr lang="en-US" dirty="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040271" y="1507529"/>
              <a:ext cx="8128000" cy="163455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117599">
                      <a:extLst>
                        <a:ext uri="{9D8B030D-6E8A-4147-A177-3AD203B41FA5}">
                          <a16:colId xmlns:a16="http://schemas.microsoft.com/office/drawing/2014/main" val="3984185877"/>
                        </a:ext>
                      </a:extLst>
                    </a:gridCol>
                    <a:gridCol w="914401">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62363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txBody>
                      <a:tcPr/>
                    </a:tc>
                    <a:tc>
                      <a:txBody>
                        <a:bodyPr/>
                        <a:lstStyle/>
                        <a:p>
                          <a:r>
                            <a:rPr lang="en-US" dirty="0" smtClean="0"/>
                            <a:t>0</a:t>
                          </a:r>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𝑺</m:t>
                                  </m:r>
                                </m:e>
                                <m:sub>
                                  <m:r>
                                    <a:rPr lang="en-US" altLang="en-US" b="1" i="1" smtClean="0">
                                      <a:latin typeface="Cambria Math" panose="02040503050406030204" pitchFamily="18" charset="0"/>
                                    </a:rPr>
                                    <m:t>𝟎</m:t>
                                  </m:r>
                                </m:sub>
                              </m:sSub>
                            </m:oMath>
                          </a14:m>
                          <a:r>
                            <a:rPr lang="en-US" altLang="en-US" b="1" dirty="0" smtClean="0"/>
                            <a:t>[X]</a:t>
                          </a:r>
                          <a:endParaRPr lang="en-US" b="1"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b="0" i="1" smtClean="0">
                                        <a:latin typeface="Cambria Math" panose="02040503050406030204" pitchFamily="18" charset="0"/>
                                      </a:rPr>
                                      <m:t>1</m:t>
                                    </m:r>
                                  </m:sub>
                                </m:sSub>
                              </m:oMath>
                            </m:oMathPara>
                          </a14:m>
                          <a:endParaRPr lang="en-US" dirty="0"/>
                        </a:p>
                      </a:txBody>
                      <a:tcPr/>
                    </a:tc>
                    <a:tc>
                      <a:txBody>
                        <a:bodyPr/>
                        <a:lstStyle/>
                        <a:p>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𝑺</m:t>
                                  </m:r>
                                </m:e>
                                <m:sub>
                                  <m:r>
                                    <a:rPr lang="en-US" altLang="en-US" b="1" i="1" smtClean="0">
                                      <a:latin typeface="Cambria Math" panose="02040503050406030204" pitchFamily="18" charset="0"/>
                                    </a:rPr>
                                    <m:t>𝟎</m:t>
                                  </m:r>
                                </m:sub>
                              </m:sSub>
                            </m:oMath>
                          </a14:m>
                          <a:r>
                            <a:rPr lang="en-US" altLang="en-US" b="1" dirty="0" smtClean="0"/>
                            <a:t>[X]</a:t>
                          </a:r>
                          <a:endParaRPr lang="en-US" b="1" dirty="0"/>
                        </a:p>
                      </a:txBody>
                      <a:tcPr/>
                    </a:tc>
                    <a:tc>
                      <a:txBody>
                        <a:bodyPr/>
                        <a:lstStyle/>
                        <a:p>
                          <a:r>
                            <a:rPr lang="en-US" dirty="0" smtClean="0"/>
                            <a:t>0</a:t>
                          </a:r>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4082027839"/>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51738495"/>
                  </p:ext>
                </p:extLst>
              </p:nvPr>
            </p:nvGraphicFramePr>
            <p:xfrm>
              <a:off x="1040271" y="1507529"/>
              <a:ext cx="8128000" cy="163455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117599">
                      <a:extLst>
                        <a:ext uri="{9D8B030D-6E8A-4147-A177-3AD203B41FA5}">
                          <a16:colId xmlns:a16="http://schemas.microsoft.com/office/drawing/2014/main" val="3984185877"/>
                        </a:ext>
                      </a:extLst>
                    </a:gridCol>
                    <a:gridCol w="914401">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62363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endParaRPr lang="en-US"/>
                        </a:p>
                      </a:txBody>
                      <a:tcPr>
                        <a:blipFill>
                          <a:blip r:embed="rId4"/>
                          <a:stretch>
                            <a:fillRect l="-599" t="-177049" r="-701796" b="-175410"/>
                          </a:stretch>
                        </a:blipFill>
                      </a:tcPr>
                    </a:tc>
                    <a:tc>
                      <a:txBody>
                        <a:bodyPr/>
                        <a:lstStyle/>
                        <a:p>
                          <a:endParaRPr lang="en-US"/>
                        </a:p>
                      </a:txBody>
                      <a:tcPr>
                        <a:blipFill>
                          <a:blip r:embed="rId4"/>
                          <a:stretch>
                            <a:fillRect l="-90323" t="-177049" r="-530108" b="-175410"/>
                          </a:stretch>
                        </a:blipFill>
                      </a:tcPr>
                    </a:tc>
                    <a:tc>
                      <a:txBody>
                        <a:bodyPr/>
                        <a:lstStyle/>
                        <a:p>
                          <a:r>
                            <a:rPr lang="en-US" dirty="0" smtClean="0"/>
                            <a:t>0</a:t>
                          </a:r>
                          <a:endParaRPr lang="en-US" dirty="0"/>
                        </a:p>
                      </a:txBody>
                      <a:tcPr/>
                    </a:tc>
                    <a:tc>
                      <a:txBody>
                        <a:bodyPr/>
                        <a:lstStyle/>
                        <a:p>
                          <a:endParaRPr lang="en-US"/>
                        </a:p>
                      </a:txBody>
                      <a:tcPr>
                        <a:blipFill>
                          <a:blip r:embed="rId4"/>
                          <a:stretch>
                            <a:fillRect l="-300000" t="-177049" r="-402395" b="-175410"/>
                          </a:stretch>
                        </a:blipFill>
                      </a:tcPr>
                    </a:tc>
                    <a:tc>
                      <a:txBody>
                        <a:bodyPr/>
                        <a:lstStyle/>
                        <a:p>
                          <a:endParaRPr lang="en-US" dirty="0"/>
                        </a:p>
                      </a:txBody>
                      <a:tcPr/>
                    </a:tc>
                    <a:tc>
                      <a:txBody>
                        <a:bodyPr/>
                        <a:lstStyle/>
                        <a:p>
                          <a:endParaRPr lang="en-US"/>
                        </a:p>
                      </a:txBody>
                      <a:tcPr>
                        <a:blipFill>
                          <a:blip r:embed="rId4"/>
                          <a:stretch>
                            <a:fillRect l="-456284" t="-177049" r="-175956" b="-175410"/>
                          </a:stretch>
                        </a:blipFill>
                      </a:tcPr>
                    </a:tc>
                    <a:tc>
                      <a:txBody>
                        <a:bodyPr/>
                        <a:lstStyle/>
                        <a:p>
                          <a:endParaRPr lang="en-US" dirty="0"/>
                        </a:p>
                      </a:txBody>
                      <a:tcPr/>
                    </a:tc>
                    <a:tc>
                      <a:txBody>
                        <a:bodyPr/>
                        <a:lstStyle/>
                        <a:p>
                          <a:endParaRPr lang="en-US"/>
                        </a:p>
                      </a:txBody>
                      <a:tcPr>
                        <a:blipFill>
                          <a:blip r:embed="rId4"/>
                          <a:stretch>
                            <a:fillRect l="-699401" t="-177049" r="-2994" b="-175410"/>
                          </a:stretch>
                        </a:blipFill>
                      </a:tcPr>
                    </a:tc>
                    <a:extLst>
                      <a:ext uri="{0D108BD9-81ED-4DB2-BD59-A6C34878D82A}">
                        <a16:rowId xmlns:a16="http://schemas.microsoft.com/office/drawing/2014/main" val="281619986"/>
                      </a:ext>
                    </a:extLst>
                  </a:tr>
                  <a:tr h="640080">
                    <a:tc>
                      <a:txBody>
                        <a:bodyPr/>
                        <a:lstStyle/>
                        <a:p>
                          <a:endParaRPr lang="en-US"/>
                        </a:p>
                      </a:txBody>
                      <a:tcPr>
                        <a:blipFill>
                          <a:blip r:embed="rId4"/>
                          <a:stretch>
                            <a:fillRect l="-599" t="-160952" r="-701796" b="-1905"/>
                          </a:stretch>
                        </a:blipFill>
                      </a:tcPr>
                    </a:tc>
                    <a:tc>
                      <a:txBody>
                        <a:bodyPr/>
                        <a:lstStyle/>
                        <a:p>
                          <a:endParaRPr lang="en-US"/>
                        </a:p>
                      </a:txBody>
                      <a:tcPr>
                        <a:blipFill>
                          <a:blip r:embed="rId4"/>
                          <a:stretch>
                            <a:fillRect l="-90323" t="-160952" r="-530108" b="-1905"/>
                          </a:stretch>
                        </a:blipFill>
                      </a:tcPr>
                    </a:tc>
                    <a:tc>
                      <a:txBody>
                        <a:bodyPr/>
                        <a:lstStyle/>
                        <a:p>
                          <a:r>
                            <a:rPr lang="en-US" dirty="0" smtClean="0"/>
                            <a:t>0</a:t>
                          </a:r>
                          <a:endParaRPr lang="en-US" dirty="0"/>
                        </a:p>
                      </a:txBody>
                      <a:tcPr/>
                    </a:tc>
                    <a:tc>
                      <a:txBody>
                        <a:bodyPr/>
                        <a:lstStyle/>
                        <a:p>
                          <a:endParaRPr lang="en-US"/>
                        </a:p>
                      </a:txBody>
                      <a:tcPr>
                        <a:blipFill>
                          <a:blip r:embed="rId4"/>
                          <a:stretch>
                            <a:fillRect l="-300000" t="-160952" r="-402395" b="-1905"/>
                          </a:stretch>
                        </a:blipFill>
                      </a:tcPr>
                    </a:tc>
                    <a:tc>
                      <a:txBody>
                        <a:bodyPr/>
                        <a:lstStyle/>
                        <a:p>
                          <a:endParaRPr lang="en-US" dirty="0"/>
                        </a:p>
                      </a:txBody>
                      <a:tcPr/>
                    </a:tc>
                    <a:tc>
                      <a:txBody>
                        <a:bodyPr/>
                        <a:lstStyle/>
                        <a:p>
                          <a:endParaRPr lang="en-US"/>
                        </a:p>
                      </a:txBody>
                      <a:tcPr>
                        <a:blipFill>
                          <a:blip r:embed="rId4"/>
                          <a:stretch>
                            <a:fillRect l="-456284" t="-160952" r="-175956" b="-1905"/>
                          </a:stretch>
                        </a:blipFill>
                      </a:tcPr>
                    </a:tc>
                    <a:tc>
                      <a:txBody>
                        <a:bodyPr/>
                        <a:lstStyle/>
                        <a:p>
                          <a:endParaRPr lang="en-US" dirty="0"/>
                        </a:p>
                      </a:txBody>
                      <a:tcPr/>
                    </a:tc>
                    <a:tc>
                      <a:txBody>
                        <a:bodyPr/>
                        <a:lstStyle/>
                        <a:p>
                          <a:endParaRPr lang="en-US"/>
                        </a:p>
                      </a:txBody>
                      <a:tcPr>
                        <a:blipFill>
                          <a:blip r:embed="rId4"/>
                          <a:stretch>
                            <a:fillRect l="-699401" t="-160952" r="-2994" b="-1905"/>
                          </a:stretch>
                        </a:blipFill>
                      </a:tcPr>
                    </a:tc>
                    <a:extLst>
                      <a:ext uri="{0D108BD9-81ED-4DB2-BD59-A6C34878D82A}">
                        <a16:rowId xmlns:a16="http://schemas.microsoft.com/office/drawing/2014/main" val="4082027839"/>
                      </a:ext>
                    </a:extLst>
                  </a:tr>
                </a:tbl>
              </a:graphicData>
            </a:graphic>
          </p:graphicFrame>
        </mc:Fallback>
      </mc:AlternateContent>
      <p:sp>
        <p:nvSpPr>
          <p:cNvPr id="8" name="TextBox 7"/>
          <p:cNvSpPr txBox="1"/>
          <p:nvPr/>
        </p:nvSpPr>
        <p:spPr>
          <a:xfrm>
            <a:off x="9416415" y="2594810"/>
            <a:ext cx="939681" cy="369332"/>
          </a:xfrm>
          <a:prstGeom prst="rect">
            <a:avLst/>
          </a:prstGeom>
          <a:noFill/>
        </p:spPr>
        <p:txBody>
          <a:bodyPr wrap="none" rtlCol="0">
            <a:spAutoFit/>
          </a:bodyPr>
          <a:lstStyle/>
          <a:p>
            <a:r>
              <a:rPr lang="en-US" b="1" dirty="0" err="1" smtClean="0"/>
              <a:t>i</a:t>
            </a:r>
            <a:r>
              <a:rPr lang="en-US" b="1" dirty="0" smtClean="0"/>
              <a:t>=2, j =X</a:t>
            </a:r>
            <a:endParaRPr lang="en-US" b="1" dirty="0"/>
          </a:p>
        </p:txBody>
      </p:sp>
      <mc:AlternateContent xmlns:mc="http://schemas.openxmlformats.org/markup-compatibility/2006" xmlns:a14="http://schemas.microsoft.com/office/drawing/2010/main">
        <mc:Choice Requires="a14">
          <p:sp>
            <p:nvSpPr>
              <p:cNvPr id="10" name="TextBox 9"/>
              <p:cNvSpPr txBox="1"/>
              <p:nvPr/>
            </p:nvSpPr>
            <p:spPr>
              <a:xfrm>
                <a:off x="9416415" y="2171503"/>
                <a:ext cx="2389308" cy="369332"/>
              </a:xfrm>
              <a:prstGeom prst="rect">
                <a:avLst/>
              </a:prstGeom>
              <a:noFill/>
            </p:spPr>
            <p:txBody>
              <a:bodyPr wrap="none" rtlCol="0">
                <a:spAutoFit/>
              </a:bodyPr>
              <a:lstStyle/>
              <a:p>
                <a:pPr>
                  <a:defRPr/>
                </a:pPr>
                <a:r>
                  <a:rPr lang="en-US" b="1" dirty="0" smtClean="0"/>
                  <a:t>Output y</a:t>
                </a:r>
                <a:r>
                  <a:rPr lang="en-US" b="1" baseline="-25000" dirty="0" smtClean="0"/>
                  <a:t>1</a:t>
                </a:r>
                <a:r>
                  <a:rPr lang="en-US" b="1" dirty="0" smtClean="0"/>
                  <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1</m:t>
                        </m:r>
                      </m:sub>
                    </m:sSub>
                  </m:oMath>
                </a14:m>
                <a:r>
                  <a:rPr lang="en-US" dirty="0" smtClean="0"/>
                  <a:t>[S[</a:t>
                </a:r>
                <a:r>
                  <a:rPr lang="en-US" dirty="0" err="1" smtClean="0"/>
                  <a:t>i</a:t>
                </a:r>
                <a:r>
                  <a:rPr lang="en-US" dirty="0" smtClean="0"/>
                  <a:t>]+S[j]]</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416415" y="2171503"/>
                <a:ext cx="2389308" cy="369332"/>
              </a:xfrm>
              <a:prstGeom prst="rect">
                <a:avLst/>
              </a:prstGeom>
              <a:blipFill>
                <a:blip r:embed="rId5"/>
                <a:stretch>
                  <a:fillRect l="-2296" t="-8197" r="-255" b="-24590"/>
                </a:stretch>
              </a:blipFill>
            </p:spPr>
            <p:txBody>
              <a:bodyPr/>
              <a:lstStyle/>
              <a:p>
                <a:r>
                  <a:rPr lang="en-US">
                    <a:noFill/>
                  </a:rPr>
                  <a:t> </a:t>
                </a:r>
              </a:p>
            </p:txBody>
          </p:sp>
        </mc:Fallback>
      </mc:AlternateContent>
      <p:sp>
        <p:nvSpPr>
          <p:cNvPr id="11" name="TextBox 10"/>
          <p:cNvSpPr txBox="1"/>
          <p:nvPr/>
        </p:nvSpPr>
        <p:spPr>
          <a:xfrm>
            <a:off x="9439671" y="1740855"/>
            <a:ext cx="939681" cy="369332"/>
          </a:xfrm>
          <a:prstGeom prst="rect">
            <a:avLst/>
          </a:prstGeom>
          <a:noFill/>
        </p:spPr>
        <p:txBody>
          <a:bodyPr wrap="none" rtlCol="0">
            <a:spAutoFit/>
          </a:bodyPr>
          <a:lstStyle/>
          <a:p>
            <a:r>
              <a:rPr lang="en-US" b="1" dirty="0" err="1" smtClean="0"/>
              <a:t>i</a:t>
            </a:r>
            <a:r>
              <a:rPr lang="en-US" b="1" dirty="0" smtClean="0"/>
              <a:t>=1, j =X</a:t>
            </a:r>
            <a:endParaRPr lang="en-US" b="1" dirty="0"/>
          </a:p>
        </p:txBody>
      </p:sp>
    </p:spTree>
    <p:extLst>
      <p:ext uri="{BB962C8B-B14F-4D97-AF65-F5344CB8AC3E}">
        <p14:creationId xmlns:p14="http://schemas.microsoft.com/office/powerpoint/2010/main" val="277087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93</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Distinguishing Attack</a:t>
            </a:r>
          </a:p>
        </p:txBody>
      </p:sp>
      <mc:AlternateContent xmlns:mc="http://schemas.openxmlformats.org/markup-compatibility/2006" xmlns:a14="http://schemas.microsoft.com/office/drawing/2010/main">
        <mc:Choice Requires="a14">
          <p:sp>
            <p:nvSpPr>
              <p:cNvPr id="24581" name="Rectangle 3"/>
              <p:cNvSpPr>
                <a:spLocks noGrp="1" noChangeArrowheads="1"/>
              </p:cNvSpPr>
              <p:nvPr>
                <p:ph type="body" idx="1"/>
              </p:nvPr>
            </p:nvSpPr>
            <p:spPr>
              <a:xfrm>
                <a:off x="1981200" y="1524000"/>
                <a:ext cx="8305800" cy="4724400"/>
              </a:xfrm>
            </p:spPr>
            <p:txBody>
              <a:bodyPr>
                <a:normAutofit fontScale="92500" lnSpcReduction="10000"/>
              </a:bodyPr>
              <a:lstStyle/>
              <a:p>
                <a:r>
                  <a:rPr lang="en-US" altLang="en-US" dirty="0" smtClean="0"/>
                  <a:t>Let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smtClean="0"/>
                  <a:t> denote initial state </a:t>
                </a:r>
              </a:p>
              <a:p>
                <a:r>
                  <a:rPr lang="en-US" altLang="en-US" dirty="0" smtClean="0"/>
                  <a:t>Suppose that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a14:m>
                <a:r>
                  <a:rPr lang="en-US" altLang="en-US" dirty="0"/>
                  <a:t>[</a:t>
                </a:r>
                <a:r>
                  <a:rPr lang="en-US" altLang="en-US" dirty="0" smtClean="0"/>
                  <a:t>2]=0 and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[1]</a:t>
                </a:r>
                <a14:m>
                  <m:oMath xmlns:m="http://schemas.openxmlformats.org/officeDocument/2006/math">
                    <m:r>
                      <a:rPr lang="en-US" altLang="en-US" b="0" i="0" smtClean="0">
                        <a:latin typeface="Cambria Math" panose="02040503050406030204" pitchFamily="18" charset="0"/>
                        <a:ea typeface="Cambria Math" panose="02040503050406030204" pitchFamily="18" charset="0"/>
                      </a:rPr>
                      <m:t>=</m:t>
                    </m:r>
                    <m:r>
                      <m:rPr>
                        <m:sty m:val="p"/>
                      </m:rPr>
                      <a:rPr lang="en-US" altLang="en-US" b="0" i="0" smtClean="0">
                        <a:latin typeface="Cambria Math" panose="02040503050406030204" pitchFamily="18" charset="0"/>
                        <a:ea typeface="Cambria Math" panose="02040503050406030204" pitchFamily="18" charset="0"/>
                      </a:rPr>
                      <m:t>X</m:t>
                    </m:r>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endParaRPr lang="en-US" altLang="en-US" b="0" dirty="0" smtClean="0">
                  <a:ea typeface="Cambria Math" panose="02040503050406030204" pitchFamily="18" charset="0"/>
                </a:endParaRPr>
              </a:p>
              <a:p>
                <a:endParaRPr lang="en-US" altLang="en-US" b="0" dirty="0" smtClean="0">
                  <a:ea typeface="Cambria Math" panose="02040503050406030204" pitchFamily="18" charset="0"/>
                </a:endParaRPr>
              </a:p>
              <a:p>
                <a:endParaRPr lang="en-US" altLang="en-US" dirty="0" smtClean="0"/>
              </a:p>
              <a:p>
                <a:pPr lvl="1">
                  <a:buNone/>
                </a:pPr>
                <a:endParaRPr lang="en-AU" altLang="en-US" sz="2200" b="1" dirty="0" smtClean="0">
                  <a:solidFill>
                    <a:srgbClr val="CC0099"/>
                  </a:solidFill>
                  <a:latin typeface="Courier" pitchFamily="49" charset="0"/>
                </a:endParaRPr>
              </a:p>
              <a:p>
                <a:pPr lvl="1">
                  <a:buNone/>
                </a:pPr>
                <a:endParaRPr lang="en-AU" altLang="en-US" sz="2200" b="1" dirty="0">
                  <a:solidFill>
                    <a:srgbClr val="CC0099"/>
                  </a:solidFill>
                  <a:latin typeface="Courier" pitchFamily="49" charset="0"/>
                </a:endParaRPr>
              </a:p>
              <a:p>
                <a:pPr lvl="1">
                  <a:buNone/>
                </a:pPr>
                <a:r>
                  <a:rPr lang="en-AU" altLang="en-US" sz="2200" b="1" dirty="0" err="1" smtClean="0">
                    <a:solidFill>
                      <a:srgbClr val="CC0099"/>
                    </a:solidFill>
                    <a:latin typeface="Courier" pitchFamily="49" charset="0"/>
                  </a:rPr>
                  <a:t>i</a:t>
                </a:r>
                <a:r>
                  <a:rPr lang="en-AU" altLang="en-US" sz="2200" b="1" dirty="0" smtClean="0">
                    <a:solidFill>
                      <a:srgbClr val="CC0099"/>
                    </a:solidFill>
                    <a:latin typeface="Courier" pitchFamily="49" charset="0"/>
                  </a:rPr>
                  <a:t> </a:t>
                </a:r>
                <a:r>
                  <a:rPr lang="en-AU" altLang="en-US" sz="2200" b="1" dirty="0">
                    <a:solidFill>
                      <a:srgbClr val="CC0099"/>
                    </a:solidFill>
                    <a:latin typeface="Courier" pitchFamily="49" charset="0"/>
                  </a:rPr>
                  <a:t>= j = 0 </a:t>
                </a:r>
              </a:p>
              <a:p>
                <a:pPr lvl="1">
                  <a:buNone/>
                </a:pPr>
                <a:r>
                  <a:rPr lang="en-AU" altLang="en-US" sz="2200" b="1" dirty="0">
                    <a:solidFill>
                      <a:srgbClr val="CC0099"/>
                    </a:solidFill>
                    <a:latin typeface="Courier" pitchFamily="49" charset="0"/>
                  </a:rPr>
                  <a:t>Loop</a:t>
                </a:r>
                <a:endParaRPr lang="en-AU" altLang="en-US" sz="2200" b="1" baseline="-25000" dirty="0">
                  <a:solidFill>
                    <a:srgbClr val="CC0099"/>
                  </a:solidFill>
                  <a:latin typeface="Courier" pitchFamily="49" charset="0"/>
                </a:endParaRPr>
              </a:p>
              <a:p>
                <a:pPr lvl="2">
                  <a:buNone/>
                </a:pP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+ 1) (mod 256)</a:t>
                </a:r>
              </a:p>
              <a:p>
                <a:pPr lvl="2">
                  <a:buNone/>
                </a:pPr>
                <a:r>
                  <a:rPr lang="en-AU" altLang="en-US" b="1" dirty="0">
                    <a:solidFill>
                      <a:srgbClr val="CC0099"/>
                    </a:solidFill>
                    <a:latin typeface="Courier" pitchFamily="49" charset="0"/>
                  </a:rPr>
                  <a:t>j = (j + 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(mod 256)</a:t>
                </a:r>
              </a:p>
              <a:p>
                <a:pPr lvl="2">
                  <a:buNone/>
                </a:pPr>
                <a:r>
                  <a:rPr lang="en-AU" altLang="en-US" b="1" dirty="0">
                    <a:solidFill>
                      <a:srgbClr val="CC0099"/>
                    </a:solidFill>
                    <a:latin typeface="Courier" pitchFamily="49" charset="0"/>
                  </a:rPr>
                  <a:t>swap(S[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S[j])</a:t>
                </a:r>
              </a:p>
              <a:p>
                <a:pPr lvl="2">
                  <a:buNone/>
                </a:pPr>
                <a:r>
                  <a:rPr lang="en-AU" altLang="en-US" b="1" dirty="0">
                    <a:solidFill>
                      <a:srgbClr val="CC0099"/>
                    </a:solidFill>
                    <a:latin typeface="Courier" pitchFamily="49" charset="0"/>
                  </a:rPr>
                  <a:t>output S[S[</a:t>
                </a:r>
                <a:r>
                  <a:rPr lang="en-AU" altLang="en-US" b="1" dirty="0" err="1">
                    <a:solidFill>
                      <a:srgbClr val="CC0099"/>
                    </a:solidFill>
                    <a:latin typeface="Courier" pitchFamily="49" charset="0"/>
                  </a:rPr>
                  <a:t>i</a:t>
                </a:r>
                <a:r>
                  <a:rPr lang="en-AU" altLang="en-US" b="1" dirty="0">
                    <a:solidFill>
                      <a:srgbClr val="CC0099"/>
                    </a:solidFill>
                    <a:latin typeface="Courier" pitchFamily="49" charset="0"/>
                  </a:rPr>
                  <a:t>] + S[j] (mod 256)] </a:t>
                </a:r>
              </a:p>
              <a:p>
                <a:pPr lvl="1">
                  <a:buNone/>
                </a:pPr>
                <a:r>
                  <a:rPr lang="en-AU" altLang="en-US" sz="2200" b="1" dirty="0" smtClean="0">
                    <a:solidFill>
                      <a:srgbClr val="CC0099"/>
                    </a:solidFill>
                    <a:latin typeface="Courier" pitchFamily="49" charset="0"/>
                  </a:rPr>
                  <a:t>End </a:t>
                </a:r>
                <a:r>
                  <a:rPr lang="en-AU" altLang="en-US" sz="2200" b="1" dirty="0">
                    <a:solidFill>
                      <a:srgbClr val="CC0099"/>
                    </a:solidFill>
                    <a:latin typeface="Courier" pitchFamily="49" charset="0"/>
                  </a:rPr>
                  <a:t>Loop</a:t>
                </a:r>
                <a:endParaRPr lang="en-US" altLang="en-US" sz="2200" b="1" dirty="0">
                  <a:solidFill>
                    <a:srgbClr val="CC0099"/>
                  </a:solidFill>
                  <a:latin typeface="Courier" pitchFamily="49" charset="0"/>
                </a:endParaRPr>
              </a:p>
              <a:p>
                <a:endParaRPr lang="en-US" altLang="en-US" dirty="0" smtClean="0"/>
              </a:p>
              <a:p>
                <a:pPr>
                  <a:lnSpc>
                    <a:spcPct val="90000"/>
                  </a:lnSpc>
                </a:pPr>
                <a:endParaRPr lang="en-US" altLang="en-US" sz="2200" b="1" dirty="0">
                  <a:solidFill>
                    <a:srgbClr val="CC0099"/>
                  </a:solidFill>
                  <a:latin typeface="Courier" pitchFamily="49" charset="0"/>
                </a:endParaRPr>
              </a:p>
            </p:txBody>
          </p:sp>
        </mc:Choice>
        <mc:Fallback xmlns="">
          <p:sp>
            <p:nvSpPr>
              <p:cNvPr id="24581" name="Rectangle 3"/>
              <p:cNvSpPr>
                <a:spLocks noGrp="1" noRot="1" noChangeAspect="1" noMove="1" noResize="1" noEditPoints="1" noAdjustHandles="1" noChangeArrowheads="1" noChangeShapeType="1" noTextEdit="1"/>
              </p:cNvSpPr>
              <p:nvPr>
                <p:ph type="body" idx="1"/>
              </p:nvPr>
            </p:nvSpPr>
            <p:spPr>
              <a:xfrm>
                <a:off x="1981200" y="1524000"/>
                <a:ext cx="8305800" cy="4724400"/>
              </a:xfrm>
              <a:blipFill>
                <a:blip r:embed="rId2"/>
                <a:stretch>
                  <a:fillRect l="-1101" t="-2581"/>
                </a:stretch>
              </a:blipFill>
            </p:spPr>
            <p:txBody>
              <a:bodyPr/>
              <a:lstStyle/>
              <a:p>
                <a:r>
                  <a:rPr lang="en-US">
                    <a:noFill/>
                  </a:rPr>
                  <a:t> </a:t>
                </a:r>
              </a:p>
            </p:txBody>
          </p:sp>
        </mc:Fallback>
      </mc:AlternateContent>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040271" y="1507529"/>
              <a:ext cx="8128000" cy="200539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117599">
                      <a:extLst>
                        <a:ext uri="{9D8B030D-6E8A-4147-A177-3AD203B41FA5}">
                          <a16:colId xmlns:a16="http://schemas.microsoft.com/office/drawing/2014/main" val="3984185877"/>
                        </a:ext>
                      </a:extLst>
                    </a:gridCol>
                    <a:gridCol w="914401">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62363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txBody>
                      <a:tcPr/>
                    </a:tc>
                    <a:tc>
                      <a:txBody>
                        <a:bodyPr/>
                        <a:lstStyle/>
                        <a:p>
                          <a:r>
                            <a:rPr lang="en-US" dirty="0" smtClean="0"/>
                            <a:t>0</a:t>
                          </a:r>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en-US" b="1" i="1" smtClean="0">
                                      <a:latin typeface="Cambria Math" panose="02040503050406030204" pitchFamily="18" charset="0"/>
                                    </a:rPr>
                                  </m:ctrlPr>
                                </m:sSubPr>
                                <m:e>
                                  <m:r>
                                    <a:rPr lang="en-US" altLang="en-US" b="1" i="1" smtClean="0">
                                      <a:latin typeface="Cambria Math" panose="02040503050406030204" pitchFamily="18" charset="0"/>
                                    </a:rPr>
                                    <m:t>𝑺</m:t>
                                  </m:r>
                                </m:e>
                                <m:sub>
                                  <m:r>
                                    <a:rPr lang="en-US" altLang="en-US" b="1" i="1" smtClean="0">
                                      <a:latin typeface="Cambria Math" panose="02040503050406030204" pitchFamily="18" charset="0"/>
                                    </a:rPr>
                                    <m:t>𝟎</m:t>
                                  </m:r>
                                </m:sub>
                              </m:sSub>
                            </m:oMath>
                          </a14:m>
                          <a:r>
                            <a:rPr lang="en-US" altLang="en-US" b="1" dirty="0" smtClean="0"/>
                            <a:t>[X]</a:t>
                          </a:r>
                          <a:endParaRPr lang="en-US" b="1"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281619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b="0" i="1" smtClean="0">
                                        <a:latin typeface="Cambria Math" panose="02040503050406030204" pitchFamily="18" charset="0"/>
                                      </a:rPr>
                                      <m:t>1</m:t>
                                    </m:r>
                                  </m:sub>
                                </m:sSub>
                              </m:oMath>
                            </m:oMathPara>
                          </a14:m>
                          <a:endParaRPr lang="en-US" dirty="0"/>
                        </a:p>
                      </a:txBody>
                      <a:tcPr/>
                    </a:tc>
                    <a:tc>
                      <a:txBody>
                        <a:bodyPr/>
                        <a:lstStyle/>
                        <a:p>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b="0" dirty="0" smtClean="0"/>
                            <a:t>[X]</a:t>
                          </a:r>
                          <a:endParaRPr lang="en-US" b="0" dirty="0"/>
                        </a:p>
                      </a:txBody>
                      <a:tcPr/>
                    </a:tc>
                    <a:tc>
                      <a:txBody>
                        <a:bodyPr/>
                        <a:lstStyle/>
                        <a:p>
                          <a:r>
                            <a:rPr lang="en-US" b="1" dirty="0" smtClean="0"/>
                            <a:t>0</a:t>
                          </a:r>
                          <a:endParaRPr lang="en-US" b="1"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txBody>
                      <a:tcPr/>
                    </a:tc>
                    <a:tc>
                      <a:txBody>
                        <a:bodyPr/>
                        <a:lstStyle/>
                        <a:p>
                          <a:endParaRPr lang="en-US"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[255]</a:t>
                          </a:r>
                          <a:endParaRPr lang="en-US" dirty="0"/>
                        </a:p>
                      </a:txBody>
                      <a:tcPr/>
                    </a:tc>
                    <a:extLst>
                      <a:ext uri="{0D108BD9-81ED-4DB2-BD59-A6C34878D82A}">
                        <a16:rowId xmlns:a16="http://schemas.microsoft.com/office/drawing/2014/main" val="408202783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a:rPr lang="en-US" altLang="en-US" i="1">
                                        <a:latin typeface="Cambria Math" panose="02040503050406030204" pitchFamily="18" charset="0"/>
                                      </a:rPr>
                                      <m:t>𝑆</m:t>
                                    </m:r>
                                  </m:e>
                                  <m:sub>
                                    <m:r>
                                      <a:rPr lang="en-US" altLang="en-US" b="0" i="1" smtClean="0">
                                        <a:latin typeface="Cambria Math" panose="02040503050406030204" pitchFamily="18" charset="0"/>
                                      </a:rPr>
                                      <m:t>2</m:t>
                                    </m:r>
                                  </m:sub>
                                </m:sSub>
                              </m:oMath>
                            </m:oMathPara>
                          </a14:m>
                          <a:endParaRPr lang="en-US" dirty="0"/>
                        </a:p>
                      </a:txBody>
                      <a:tcPr/>
                    </a:tc>
                    <a:tc>
                      <a:txBody>
                        <a:bodyPr/>
                        <a:lstStyle/>
                        <a:p>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b="0" dirty="0" smtClean="0"/>
                            <a:t>[X]</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en-US" b="1" i="1" smtClean="0">
                                    <a:latin typeface="Cambria Math" panose="02040503050406030204" pitchFamily="18" charset="0"/>
                                  </a:rPr>
                                  <m:t>𝑿</m:t>
                                </m:r>
                                <m:r>
                                  <a:rPr lang="en-US" altLang="en-US" b="1" i="1" smtClean="0">
                                    <a:latin typeface="Cambria Math" panose="02040503050406030204" pitchFamily="18" charset="0"/>
                                    <a:ea typeface="Cambria Math" panose="02040503050406030204" pitchFamily="18" charset="0"/>
                                  </a:rPr>
                                  <m:t>≠</m:t>
                                </m:r>
                                <m:r>
                                  <a:rPr lang="en-US" altLang="en-US" b="1" i="1" smtClean="0">
                                    <a:latin typeface="Cambria Math" panose="02040503050406030204" pitchFamily="18" charset="0"/>
                                    <a:ea typeface="Cambria Math" panose="02040503050406030204" pitchFamily="18" charset="0"/>
                                  </a:rPr>
                                  <m:t>𝟎</m:t>
                                </m:r>
                              </m:oMath>
                            </m:oMathPara>
                          </a14:m>
                          <a:endParaRPr lang="en-US" b="1" dirty="0"/>
                        </a:p>
                      </a:txBody>
                      <a:tcPr/>
                    </a:tc>
                    <a:tc>
                      <a:txBody>
                        <a:bodyPr/>
                        <a:lstStyle/>
                        <a:p>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𝑆</m:t>
                                  </m:r>
                                </m:e>
                                <m:sub>
                                  <m:r>
                                    <a:rPr lang="en-US" altLang="en-US" b="0" i="1" smtClean="0">
                                      <a:latin typeface="Cambria Math" panose="02040503050406030204" pitchFamily="18" charset="0"/>
                                    </a:rPr>
                                    <m:t>0</m:t>
                                  </m:r>
                                </m:sub>
                              </m:sSub>
                            </m:oMath>
                          </a14:m>
                          <a:r>
                            <a:rPr lang="en-US" altLang="en-US" dirty="0" smtClean="0"/>
                            <a:t>[3]</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a:t>
                          </a:r>
                          <a:endParaRPr lang="en-US" b="1"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608976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639513823"/>
                  </p:ext>
                </p:extLst>
              </p:nvPr>
            </p:nvGraphicFramePr>
            <p:xfrm>
              <a:off x="1040271" y="1507529"/>
              <a:ext cx="8128000" cy="2005398"/>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531737825"/>
                        </a:ext>
                      </a:extLst>
                    </a:gridCol>
                    <a:gridCol w="1132114">
                      <a:extLst>
                        <a:ext uri="{9D8B030D-6E8A-4147-A177-3AD203B41FA5}">
                          <a16:colId xmlns:a16="http://schemas.microsoft.com/office/drawing/2014/main" val="298078496"/>
                        </a:ext>
                      </a:extLst>
                    </a:gridCol>
                    <a:gridCol w="899886">
                      <a:extLst>
                        <a:ext uri="{9D8B030D-6E8A-4147-A177-3AD203B41FA5}">
                          <a16:colId xmlns:a16="http://schemas.microsoft.com/office/drawing/2014/main" val="638748877"/>
                        </a:ext>
                      </a:extLst>
                    </a:gridCol>
                    <a:gridCol w="1016000">
                      <a:extLst>
                        <a:ext uri="{9D8B030D-6E8A-4147-A177-3AD203B41FA5}">
                          <a16:colId xmlns:a16="http://schemas.microsoft.com/office/drawing/2014/main" val="2958000576"/>
                        </a:ext>
                      </a:extLst>
                    </a:gridCol>
                    <a:gridCol w="1016000">
                      <a:extLst>
                        <a:ext uri="{9D8B030D-6E8A-4147-A177-3AD203B41FA5}">
                          <a16:colId xmlns:a16="http://schemas.microsoft.com/office/drawing/2014/main" val="2125599202"/>
                        </a:ext>
                      </a:extLst>
                    </a:gridCol>
                    <a:gridCol w="1117599">
                      <a:extLst>
                        <a:ext uri="{9D8B030D-6E8A-4147-A177-3AD203B41FA5}">
                          <a16:colId xmlns:a16="http://schemas.microsoft.com/office/drawing/2014/main" val="3984185877"/>
                        </a:ext>
                      </a:extLst>
                    </a:gridCol>
                    <a:gridCol w="914401">
                      <a:extLst>
                        <a:ext uri="{9D8B030D-6E8A-4147-A177-3AD203B41FA5}">
                          <a16:colId xmlns:a16="http://schemas.microsoft.com/office/drawing/2014/main" val="1794241160"/>
                        </a:ext>
                      </a:extLst>
                    </a:gridCol>
                    <a:gridCol w="1016000">
                      <a:extLst>
                        <a:ext uri="{9D8B030D-6E8A-4147-A177-3AD203B41FA5}">
                          <a16:colId xmlns:a16="http://schemas.microsoft.com/office/drawing/2014/main" val="1065597366"/>
                        </a:ext>
                      </a:extLst>
                    </a:gridCol>
                  </a:tblGrid>
                  <a:tr h="623638">
                    <a:tc>
                      <a:txBody>
                        <a:bodyPr/>
                        <a:lstStyle/>
                        <a:p>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a:t>
                          </a:r>
                          <a:endParaRPr lang="en-US" dirty="0"/>
                        </a:p>
                      </a:txBody>
                      <a:tcPr/>
                    </a:tc>
                    <a:tc>
                      <a:txBody>
                        <a:bodyPr/>
                        <a:lstStyle/>
                        <a:p>
                          <a:r>
                            <a:rPr lang="en-US" b="1" dirty="0" smtClean="0"/>
                            <a:t>X</a:t>
                          </a:r>
                          <a:endParaRPr lang="en-US" b="1" dirty="0"/>
                        </a:p>
                      </a:txBody>
                      <a:tcPr/>
                    </a:tc>
                    <a:tc>
                      <a:txBody>
                        <a:bodyPr/>
                        <a:lstStyle/>
                        <a:p>
                          <a:r>
                            <a:rPr lang="en-US" dirty="0" smtClean="0"/>
                            <a:t>…</a:t>
                          </a:r>
                          <a:endParaRPr lang="en-US" dirty="0"/>
                        </a:p>
                      </a:txBody>
                      <a:tcPr/>
                    </a:tc>
                    <a:tc>
                      <a:txBody>
                        <a:bodyPr/>
                        <a:lstStyle/>
                        <a:p>
                          <a:r>
                            <a:rPr lang="en-US" dirty="0" smtClean="0"/>
                            <a:t>255</a:t>
                          </a:r>
                          <a:endParaRPr lang="en-US" dirty="0"/>
                        </a:p>
                      </a:txBody>
                      <a:tcPr/>
                    </a:tc>
                    <a:extLst>
                      <a:ext uri="{0D108BD9-81ED-4DB2-BD59-A6C34878D82A}">
                        <a16:rowId xmlns:a16="http://schemas.microsoft.com/office/drawing/2014/main" val="1241309536"/>
                      </a:ext>
                    </a:extLst>
                  </a:tr>
                  <a:tr h="370840">
                    <a:tc>
                      <a:txBody>
                        <a:bodyPr/>
                        <a:lstStyle/>
                        <a:p>
                          <a:endParaRPr lang="en-US"/>
                        </a:p>
                      </a:txBody>
                      <a:tcPr>
                        <a:blipFill>
                          <a:blip r:embed="rId3"/>
                          <a:stretch>
                            <a:fillRect l="-599" t="-177049" r="-701796" b="-295082"/>
                          </a:stretch>
                        </a:blipFill>
                      </a:tcPr>
                    </a:tc>
                    <a:tc>
                      <a:txBody>
                        <a:bodyPr/>
                        <a:lstStyle/>
                        <a:p>
                          <a:endParaRPr lang="en-US"/>
                        </a:p>
                      </a:txBody>
                      <a:tcPr>
                        <a:blipFill>
                          <a:blip r:embed="rId3"/>
                          <a:stretch>
                            <a:fillRect l="-90323" t="-177049" r="-530108" b="-295082"/>
                          </a:stretch>
                        </a:blipFill>
                      </a:tcPr>
                    </a:tc>
                    <a:tc>
                      <a:txBody>
                        <a:bodyPr/>
                        <a:lstStyle/>
                        <a:p>
                          <a:r>
                            <a:rPr lang="en-US" dirty="0" smtClean="0"/>
                            <a:t>0</a:t>
                          </a:r>
                          <a:endParaRPr lang="en-US" dirty="0"/>
                        </a:p>
                      </a:txBody>
                      <a:tcPr/>
                    </a:tc>
                    <a:tc>
                      <a:txBody>
                        <a:bodyPr/>
                        <a:lstStyle/>
                        <a:p>
                          <a:endParaRPr lang="en-US"/>
                        </a:p>
                      </a:txBody>
                      <a:tcPr>
                        <a:blipFill>
                          <a:blip r:embed="rId3"/>
                          <a:stretch>
                            <a:fillRect l="-300000" t="-177049" r="-402395" b="-295082"/>
                          </a:stretch>
                        </a:blipFill>
                      </a:tcPr>
                    </a:tc>
                    <a:tc>
                      <a:txBody>
                        <a:bodyPr/>
                        <a:lstStyle/>
                        <a:p>
                          <a:endParaRPr lang="en-US" dirty="0"/>
                        </a:p>
                      </a:txBody>
                      <a:tcPr/>
                    </a:tc>
                    <a:tc>
                      <a:txBody>
                        <a:bodyPr/>
                        <a:lstStyle/>
                        <a:p>
                          <a:endParaRPr lang="en-US"/>
                        </a:p>
                      </a:txBody>
                      <a:tcPr>
                        <a:blipFill>
                          <a:blip r:embed="rId3"/>
                          <a:stretch>
                            <a:fillRect l="-456284" t="-177049" r="-175956" b="-295082"/>
                          </a:stretch>
                        </a:blipFill>
                      </a:tcPr>
                    </a:tc>
                    <a:tc>
                      <a:txBody>
                        <a:bodyPr/>
                        <a:lstStyle/>
                        <a:p>
                          <a:endParaRPr lang="en-US" dirty="0"/>
                        </a:p>
                      </a:txBody>
                      <a:tcPr/>
                    </a:tc>
                    <a:tc>
                      <a:txBody>
                        <a:bodyPr/>
                        <a:lstStyle/>
                        <a:p>
                          <a:endParaRPr lang="en-US"/>
                        </a:p>
                      </a:txBody>
                      <a:tcPr>
                        <a:blipFill>
                          <a:blip r:embed="rId3"/>
                          <a:stretch>
                            <a:fillRect l="-699401" t="-177049" r="-2994" b="-295082"/>
                          </a:stretch>
                        </a:blipFill>
                      </a:tcPr>
                    </a:tc>
                    <a:extLst>
                      <a:ext uri="{0D108BD9-81ED-4DB2-BD59-A6C34878D82A}">
                        <a16:rowId xmlns:a16="http://schemas.microsoft.com/office/drawing/2014/main" val="281619986"/>
                      </a:ext>
                    </a:extLst>
                  </a:tr>
                  <a:tr h="640080">
                    <a:tc>
                      <a:txBody>
                        <a:bodyPr/>
                        <a:lstStyle/>
                        <a:p>
                          <a:endParaRPr lang="en-US"/>
                        </a:p>
                      </a:txBody>
                      <a:tcPr>
                        <a:blipFill>
                          <a:blip r:embed="rId3"/>
                          <a:stretch>
                            <a:fillRect l="-599" t="-160952" r="-701796" b="-71429"/>
                          </a:stretch>
                        </a:blipFill>
                      </a:tcPr>
                    </a:tc>
                    <a:tc>
                      <a:txBody>
                        <a:bodyPr/>
                        <a:lstStyle/>
                        <a:p>
                          <a:endParaRPr lang="en-US"/>
                        </a:p>
                      </a:txBody>
                      <a:tcPr>
                        <a:blipFill>
                          <a:blip r:embed="rId3"/>
                          <a:stretch>
                            <a:fillRect l="-90323" t="-160952" r="-530108" b="-71429"/>
                          </a:stretch>
                        </a:blipFill>
                      </a:tcPr>
                    </a:tc>
                    <a:tc>
                      <a:txBody>
                        <a:bodyPr/>
                        <a:lstStyle/>
                        <a:p>
                          <a:r>
                            <a:rPr lang="en-US" b="1" dirty="0" smtClean="0"/>
                            <a:t>0</a:t>
                          </a:r>
                          <a:endParaRPr lang="en-US" b="1" dirty="0"/>
                        </a:p>
                      </a:txBody>
                      <a:tcPr/>
                    </a:tc>
                    <a:tc>
                      <a:txBody>
                        <a:bodyPr/>
                        <a:lstStyle/>
                        <a:p>
                          <a:endParaRPr lang="en-US"/>
                        </a:p>
                      </a:txBody>
                      <a:tcPr>
                        <a:blipFill>
                          <a:blip r:embed="rId3"/>
                          <a:stretch>
                            <a:fillRect l="-300000" t="-160952" r="-402395" b="-71429"/>
                          </a:stretch>
                        </a:blipFill>
                      </a:tcPr>
                    </a:tc>
                    <a:tc>
                      <a:txBody>
                        <a:bodyPr/>
                        <a:lstStyle/>
                        <a:p>
                          <a:endParaRPr lang="en-US" dirty="0"/>
                        </a:p>
                      </a:txBody>
                      <a:tcPr/>
                    </a:tc>
                    <a:tc>
                      <a:txBody>
                        <a:bodyPr/>
                        <a:lstStyle/>
                        <a:p>
                          <a:endParaRPr lang="en-US"/>
                        </a:p>
                      </a:txBody>
                      <a:tcPr>
                        <a:blipFill>
                          <a:blip r:embed="rId3"/>
                          <a:stretch>
                            <a:fillRect l="-456284" t="-160952" r="-175956" b="-71429"/>
                          </a:stretch>
                        </a:blipFill>
                      </a:tcPr>
                    </a:tc>
                    <a:tc>
                      <a:txBody>
                        <a:bodyPr/>
                        <a:lstStyle/>
                        <a:p>
                          <a:endParaRPr lang="en-US" dirty="0"/>
                        </a:p>
                      </a:txBody>
                      <a:tcPr/>
                    </a:tc>
                    <a:tc>
                      <a:txBody>
                        <a:bodyPr/>
                        <a:lstStyle/>
                        <a:p>
                          <a:endParaRPr lang="en-US"/>
                        </a:p>
                      </a:txBody>
                      <a:tcPr>
                        <a:blipFill>
                          <a:blip r:embed="rId3"/>
                          <a:stretch>
                            <a:fillRect l="-699401" t="-160952" r="-2994" b="-71429"/>
                          </a:stretch>
                        </a:blipFill>
                      </a:tcPr>
                    </a:tc>
                    <a:extLst>
                      <a:ext uri="{0D108BD9-81ED-4DB2-BD59-A6C34878D82A}">
                        <a16:rowId xmlns:a16="http://schemas.microsoft.com/office/drawing/2014/main" val="4082027839"/>
                      </a:ext>
                    </a:extLst>
                  </a:tr>
                  <a:tr h="370840">
                    <a:tc>
                      <a:txBody>
                        <a:bodyPr/>
                        <a:lstStyle/>
                        <a:p>
                          <a:endParaRPr lang="en-US"/>
                        </a:p>
                      </a:txBody>
                      <a:tcPr>
                        <a:blipFill>
                          <a:blip r:embed="rId3"/>
                          <a:stretch>
                            <a:fillRect l="-599" t="-449180" r="-701796" b="-22951"/>
                          </a:stretch>
                        </a:blipFill>
                      </a:tcPr>
                    </a:tc>
                    <a:tc>
                      <a:txBody>
                        <a:bodyPr/>
                        <a:lstStyle/>
                        <a:p>
                          <a:endParaRPr lang="en-US"/>
                        </a:p>
                      </a:txBody>
                      <a:tcPr>
                        <a:blipFill>
                          <a:blip r:embed="rId3"/>
                          <a:stretch>
                            <a:fillRect l="-90323" t="-449180" r="-530108" b="-22951"/>
                          </a:stretch>
                        </a:blipFill>
                      </a:tcPr>
                    </a:tc>
                    <a:tc>
                      <a:txBody>
                        <a:bodyPr/>
                        <a:lstStyle/>
                        <a:p>
                          <a:endParaRPr lang="en-US"/>
                        </a:p>
                      </a:txBody>
                      <a:tcPr>
                        <a:blipFill>
                          <a:blip r:embed="rId3"/>
                          <a:stretch>
                            <a:fillRect l="-240816" t="-449180" r="-570748" b="-22951"/>
                          </a:stretch>
                        </a:blipFill>
                      </a:tcPr>
                    </a:tc>
                    <a:tc>
                      <a:txBody>
                        <a:bodyPr/>
                        <a:lstStyle/>
                        <a:p>
                          <a:endParaRPr lang="en-US"/>
                        </a:p>
                      </a:txBody>
                      <a:tcPr>
                        <a:blipFill>
                          <a:blip r:embed="rId3"/>
                          <a:stretch>
                            <a:fillRect l="-300000" t="-449180" r="-402395" b="-22951"/>
                          </a:stretch>
                        </a:blipFill>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a:t>
                          </a:r>
                          <a:endParaRPr lang="en-US" b="1"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56089762"/>
                      </a:ext>
                    </a:extLst>
                  </a:tr>
                </a:tbl>
              </a:graphicData>
            </a:graphic>
          </p:graphicFrame>
        </mc:Fallback>
      </mc:AlternateContent>
      <p:sp>
        <p:nvSpPr>
          <p:cNvPr id="8" name="TextBox 7"/>
          <p:cNvSpPr txBox="1"/>
          <p:nvPr/>
        </p:nvSpPr>
        <p:spPr>
          <a:xfrm>
            <a:off x="9416415" y="2594810"/>
            <a:ext cx="939681" cy="369332"/>
          </a:xfrm>
          <a:prstGeom prst="rect">
            <a:avLst/>
          </a:prstGeom>
          <a:noFill/>
        </p:spPr>
        <p:txBody>
          <a:bodyPr wrap="none" rtlCol="0">
            <a:spAutoFit/>
          </a:bodyPr>
          <a:lstStyle/>
          <a:p>
            <a:r>
              <a:rPr lang="en-US" b="1" dirty="0" err="1" smtClean="0"/>
              <a:t>i</a:t>
            </a:r>
            <a:r>
              <a:rPr lang="en-US" b="1" dirty="0" smtClean="0"/>
              <a:t>=2, j =X</a:t>
            </a:r>
            <a:endParaRPr lang="en-US" b="1" dirty="0"/>
          </a:p>
        </p:txBody>
      </p:sp>
      <p:sp>
        <p:nvSpPr>
          <p:cNvPr id="9" name="TextBox 8"/>
          <p:cNvSpPr txBox="1"/>
          <p:nvPr/>
        </p:nvSpPr>
        <p:spPr>
          <a:xfrm>
            <a:off x="7110335" y="3813472"/>
            <a:ext cx="3706464" cy="1569660"/>
          </a:xfrm>
          <a:prstGeom prst="rect">
            <a:avLst/>
          </a:prstGeom>
          <a:noFill/>
        </p:spPr>
        <p:txBody>
          <a:bodyPr wrap="none" rtlCol="0">
            <a:spAutoFit/>
          </a:bodyPr>
          <a:lstStyle/>
          <a:p>
            <a:r>
              <a:rPr lang="en-US" sz="2400" b="1" dirty="0" smtClean="0"/>
              <a:t>Output: </a:t>
            </a:r>
          </a:p>
          <a:p>
            <a:r>
              <a:rPr lang="en-US" sz="2400" b="1" dirty="0"/>
              <a:t> </a:t>
            </a:r>
            <a:r>
              <a:rPr lang="en-US" sz="2400" b="1" dirty="0" smtClean="0"/>
              <a:t>               y</a:t>
            </a:r>
            <a:r>
              <a:rPr lang="en-US" sz="2400" b="1" baseline="-25000" dirty="0" smtClean="0"/>
              <a:t>2</a:t>
            </a:r>
            <a:r>
              <a:rPr lang="en-US" sz="2400" b="1" dirty="0" smtClean="0"/>
              <a:t>= S</a:t>
            </a:r>
            <a:r>
              <a:rPr lang="en-US" sz="2400" b="1" baseline="-25000" dirty="0" smtClean="0"/>
              <a:t>2</a:t>
            </a:r>
            <a:r>
              <a:rPr lang="en-US" sz="2400" b="1" dirty="0" smtClean="0"/>
              <a:t>[</a:t>
            </a:r>
            <a:r>
              <a:rPr lang="en-US" sz="2400" b="1" dirty="0"/>
              <a:t>S</a:t>
            </a:r>
            <a:r>
              <a:rPr lang="en-US" sz="2400" b="1" baseline="-25000" dirty="0"/>
              <a:t>2</a:t>
            </a:r>
            <a:r>
              <a:rPr lang="en-US" sz="2400" b="1" dirty="0" smtClean="0"/>
              <a:t>[2]+S</a:t>
            </a:r>
            <a:r>
              <a:rPr lang="en-US" sz="2400" b="1" baseline="-25000" dirty="0" smtClean="0"/>
              <a:t>2</a:t>
            </a:r>
            <a:r>
              <a:rPr lang="en-US" sz="2400" b="1" dirty="0" smtClean="0"/>
              <a:t>[X]]</a:t>
            </a:r>
          </a:p>
          <a:p>
            <a:r>
              <a:rPr lang="en-US" sz="2400" b="1" dirty="0"/>
              <a:t> </a:t>
            </a:r>
            <a:r>
              <a:rPr lang="en-US" sz="2400" b="1" dirty="0" smtClean="0"/>
              <a:t>                    = S</a:t>
            </a:r>
            <a:r>
              <a:rPr lang="en-US" sz="2400" b="1" baseline="-25000" dirty="0" smtClean="0"/>
              <a:t>2</a:t>
            </a:r>
            <a:r>
              <a:rPr lang="en-US" sz="2400" b="1" dirty="0" smtClean="0"/>
              <a:t>[0+X]</a:t>
            </a:r>
          </a:p>
          <a:p>
            <a:r>
              <a:rPr lang="en-US" sz="2400" b="1" dirty="0"/>
              <a:t> </a:t>
            </a:r>
            <a:r>
              <a:rPr lang="en-US" sz="2400" b="1" dirty="0" smtClean="0"/>
              <a:t>                    =0</a:t>
            </a:r>
            <a:endParaRPr lang="en-US" sz="2400" b="1" dirty="0"/>
          </a:p>
        </p:txBody>
      </p:sp>
    </p:spTree>
    <p:extLst>
      <p:ext uri="{BB962C8B-B14F-4D97-AF65-F5344CB8AC3E}">
        <p14:creationId xmlns:p14="http://schemas.microsoft.com/office/powerpoint/2010/main" val="304529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94</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Distinguishing Attack</a:t>
            </a:r>
          </a:p>
        </p:txBody>
      </p:sp>
      <mc:AlternateContent xmlns:mc="http://schemas.openxmlformats.org/markup-compatibility/2006" xmlns:a14="http://schemas.microsoft.com/office/drawing/2010/main">
        <mc:Choice Requires="a14">
          <p:sp>
            <p:nvSpPr>
              <p:cNvPr id="24581" name="Rectangle 3"/>
              <p:cNvSpPr>
                <a:spLocks noGrp="1" noChangeArrowheads="1"/>
              </p:cNvSpPr>
              <p:nvPr>
                <p:ph type="body" idx="1"/>
              </p:nvPr>
            </p:nvSpPr>
            <p:spPr>
              <a:xfrm>
                <a:off x="0" y="1524000"/>
                <a:ext cx="11353800" cy="4724400"/>
              </a:xfrm>
            </p:spPr>
            <p:txBody>
              <a:bodyPr>
                <a:normAutofit/>
              </a:bodyPr>
              <a:lstStyle/>
              <a:p>
                <a:pPr marL="0" indent="0">
                  <a:buNone/>
                </a:pPr>
                <a:r>
                  <a:rPr lang="en-US" altLang="en-US" b="0" dirty="0" smtClean="0"/>
                  <a:t>Let </a:t>
                </a:r>
                <a14:m>
                  <m:oMath xmlns:m="http://schemas.openxmlformats.org/officeDocument/2006/math">
                    <m:r>
                      <m:rPr>
                        <m:sty m:val="p"/>
                      </m:rPr>
                      <a:rPr lang="en-US" altLang="en-US" b="0" i="0" smtClean="0">
                        <a:latin typeface="Cambria Math" panose="02040503050406030204" pitchFamily="18" charset="0"/>
                      </a:rPr>
                      <m:t>p</m:t>
                    </m:r>
                    <m:r>
                      <a:rPr lang="en-US" altLang="en-US" b="0" i="0" smtClean="0">
                        <a:latin typeface="Cambria Math" panose="02040503050406030204" pitchFamily="18" charset="0"/>
                      </a:rPr>
                      <m:t>=</m:t>
                    </m:r>
                    <m:r>
                      <m:rPr>
                        <m:sty m:val="p"/>
                      </m:rPr>
                      <a:rPr lang="en-US" altLang="en-US" b="0" i="0" smtClean="0">
                        <a:latin typeface="Cambria Math" panose="02040503050406030204" pitchFamily="18" charset="0"/>
                      </a:rPr>
                      <m:t>Pr</m:t>
                    </m:r>
                    <m:d>
                      <m:dPr>
                        <m:begChr m:val="["/>
                        <m:endChr m:val="]"/>
                        <m:ctrlPr>
                          <a:rPr lang="en-US" altLang="en-US" b="0" i="1" smtClean="0">
                            <a:latin typeface="Cambria Math" panose="02040503050406030204" pitchFamily="18" charset="0"/>
                          </a:rPr>
                        </m:ctrlPr>
                      </m:dPr>
                      <m:e>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r>
                          <m:rPr>
                            <m:nor/>
                          </m:rPr>
                          <a:rPr lang="en-US" altLang="en-US" dirty="0"/>
                          <m:t>[2]=0 </m:t>
                        </m:r>
                        <m:r>
                          <m:rPr>
                            <m:nor/>
                          </m:rPr>
                          <a:rPr lang="en-US" altLang="en-US" dirty="0"/>
                          <m:t>and</m:t>
                        </m:r>
                        <m:r>
                          <m:rPr>
                            <m:nor/>
                          </m:rPr>
                          <a:rPr lang="en-US" altLang="en-US" dirty="0"/>
                          <m:t> </m:t>
                        </m:r>
                        <m:sSub>
                          <m:sSubPr>
                            <m:ctrlPr>
                              <a:rPr lang="en-US" altLang="en-US" i="1">
                                <a:latin typeface="Cambria Math" panose="02040503050406030204" pitchFamily="18" charset="0"/>
                              </a:rPr>
                            </m:ctrlPr>
                          </m:sSubPr>
                          <m:e>
                            <m:r>
                              <a:rPr lang="en-US" altLang="en-US" i="1">
                                <a:latin typeface="Cambria Math" panose="02040503050406030204" pitchFamily="18" charset="0"/>
                              </a:rPr>
                              <m:t>𝑆</m:t>
                            </m:r>
                          </m:e>
                          <m:sub>
                            <m:r>
                              <a:rPr lang="en-US" altLang="en-US" i="1">
                                <a:latin typeface="Cambria Math" panose="02040503050406030204" pitchFamily="18" charset="0"/>
                              </a:rPr>
                              <m:t>0</m:t>
                            </m:r>
                          </m:sub>
                        </m:sSub>
                        <m:r>
                          <m:rPr>
                            <m:nor/>
                          </m:rPr>
                          <a:rPr lang="en-US" altLang="en-US" dirty="0"/>
                          <m:t>[1]</m:t>
                        </m:r>
                        <m:r>
                          <a:rPr lang="en-US" altLang="en-US" i="1" smtClean="0">
                            <a:latin typeface="Cambria Math" panose="02040503050406030204" pitchFamily="18" charset="0"/>
                            <a:ea typeface="Cambria Math" panose="02040503050406030204" pitchFamily="18" charset="0"/>
                          </a:rPr>
                          <m:t> </m:t>
                        </m:r>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2</m:t>
                        </m:r>
                      </m:e>
                    </m:d>
                  </m:oMath>
                </a14:m>
                <a:endParaRPr lang="en-US" alt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𝑝</m:t>
                      </m:r>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256</m:t>
                          </m:r>
                        </m:den>
                      </m:f>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1−</m:t>
                          </m:r>
                          <m:f>
                            <m:fPr>
                              <m:ctrlPr>
                                <a:rPr lang="en-US" altLang="en-US" i="1">
                                  <a:latin typeface="Cambria Math" panose="02040503050406030204" pitchFamily="18" charset="0"/>
                                </a:rPr>
                              </m:ctrlPr>
                            </m:fPr>
                            <m:num>
                              <m:r>
                                <a:rPr lang="en-US" altLang="en-US" i="1">
                                  <a:latin typeface="Cambria Math" panose="02040503050406030204" pitchFamily="18" charset="0"/>
                                </a:rPr>
                                <m:t>1</m:t>
                              </m:r>
                            </m:num>
                            <m:den>
                              <m:r>
                                <a:rPr lang="en-US" altLang="en-US" i="1">
                                  <a:latin typeface="Cambria Math" panose="02040503050406030204" pitchFamily="18" charset="0"/>
                                </a:rPr>
                                <m:t>25</m:t>
                              </m:r>
                              <m:r>
                                <a:rPr lang="en-US" altLang="en-US" b="0" i="1" smtClean="0">
                                  <a:latin typeface="Cambria Math" panose="02040503050406030204" pitchFamily="18" charset="0"/>
                                </a:rPr>
                                <m:t>5</m:t>
                              </m:r>
                            </m:den>
                          </m:f>
                        </m:e>
                      </m:d>
                    </m:oMath>
                  </m:oMathPara>
                </a14:m>
                <a:endParaRPr lang="en-US" altLang="en-US" dirty="0" smtClean="0"/>
              </a:p>
              <a:p>
                <a:r>
                  <a:rPr lang="en-US" altLang="en-US" sz="2400" dirty="0"/>
                  <a:t>Probability second output byte is </a:t>
                </a:r>
                <a:r>
                  <a:rPr lang="en-US" altLang="en-US" sz="2400" dirty="0" smtClean="0"/>
                  <a:t>0</a:t>
                </a:r>
              </a:p>
              <a:p>
                <a:endParaRPr lang="en-US" altLang="en-US" sz="2400" dirty="0"/>
              </a:p>
              <a:p>
                <a:pPr marL="0" indent="0">
                  <a:buNone/>
                </a:pPr>
                <a14:m>
                  <m:oMathPara xmlns:m="http://schemas.openxmlformats.org/officeDocument/2006/math">
                    <m:oMathParaPr>
                      <m:jc m:val="centerGroup"/>
                    </m:oMathParaPr>
                    <m:oMath xmlns:m="http://schemas.openxmlformats.org/officeDocument/2006/math">
                      <m:r>
                        <m:rPr>
                          <m:sty m:val="p"/>
                        </m:rPr>
                        <a:rPr lang="en-US" altLang="en-US" sz="2400">
                          <a:latin typeface="Cambria Math" panose="02040503050406030204" pitchFamily="18" charset="0"/>
                        </a:rPr>
                        <m:t>Pr</m:t>
                      </m:r>
                      <m:d>
                        <m:dPr>
                          <m:begChr m:val="["/>
                          <m:endChr m:val="]"/>
                          <m:ctrlPr>
                            <a:rPr lang="en-US" altLang="en-US" sz="2400" i="1">
                              <a:latin typeface="Cambria Math" panose="02040503050406030204" pitchFamily="18" charset="0"/>
                            </a:rPr>
                          </m:ctrlPr>
                        </m:dPr>
                        <m:e>
                          <m:r>
                            <a:rPr lang="en-US" altLang="en-US" sz="2400" b="0" i="1" smtClean="0">
                              <a:latin typeface="Cambria Math" panose="02040503050406030204" pitchFamily="18" charset="0"/>
                            </a:rPr>
                            <m:t>𝑦</m:t>
                          </m:r>
                          <m:r>
                            <a:rPr lang="en-US" altLang="en-US" sz="2400" b="0" i="1" baseline="-25000" smtClean="0">
                              <a:latin typeface="Cambria Math" panose="02040503050406030204" pitchFamily="18" charset="0"/>
                            </a:rPr>
                            <m:t>2</m:t>
                          </m:r>
                          <m:r>
                            <a:rPr lang="en-US" altLang="en-US" sz="2400" b="0" i="1" smtClean="0">
                              <a:latin typeface="Cambria Math" panose="02040503050406030204" pitchFamily="18" charset="0"/>
                            </a:rPr>
                            <m:t>=0</m:t>
                          </m:r>
                          <m:sSub>
                            <m:sSubPr>
                              <m:ctrlPr>
                                <a:rPr lang="en-US" altLang="en-US" sz="2400" i="1">
                                  <a:latin typeface="Cambria Math" panose="02040503050406030204" pitchFamily="18" charset="0"/>
                                </a:rPr>
                              </m:ctrlPr>
                            </m:sSubPr>
                            <m:e>
                              <m:r>
                                <a:rPr lang="en-US" altLang="en-US" sz="2400" b="0" i="1" smtClean="0">
                                  <a:latin typeface="Cambria Math" panose="02040503050406030204" pitchFamily="18" charset="0"/>
                                </a:rPr>
                                <m:t> | </m:t>
                              </m:r>
                              <m:r>
                                <a:rPr lang="en-US" altLang="en-US" sz="2400" i="1">
                                  <a:latin typeface="Cambria Math" panose="02040503050406030204" pitchFamily="18" charset="0"/>
                                </a:rPr>
                                <m:t>𝑆</m:t>
                              </m:r>
                            </m:e>
                            <m:sub>
                              <m:r>
                                <a:rPr lang="en-US" altLang="en-US" sz="2400" i="1">
                                  <a:latin typeface="Cambria Math" panose="02040503050406030204" pitchFamily="18" charset="0"/>
                                </a:rPr>
                                <m:t>0</m:t>
                              </m:r>
                            </m:sub>
                          </m:sSub>
                          <m:r>
                            <m:rPr>
                              <m:nor/>
                            </m:rPr>
                            <a:rPr lang="en-US" altLang="en-US" sz="2400" dirty="0"/>
                            <m:t>[2]=0 </m:t>
                          </m:r>
                          <m:r>
                            <m:rPr>
                              <m:nor/>
                            </m:rPr>
                            <a:rPr lang="en-US" altLang="en-US" sz="2400" dirty="0"/>
                            <m:t>and</m:t>
                          </m:r>
                          <m:r>
                            <m:rPr>
                              <m:nor/>
                            </m:rPr>
                            <a:rPr lang="en-US" altLang="en-US" sz="2400" dirty="0"/>
                            <m:t> </m:t>
                          </m:r>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𝑆</m:t>
                              </m:r>
                            </m:e>
                            <m:sub>
                              <m:r>
                                <a:rPr lang="en-US" altLang="en-US" sz="2400" i="1">
                                  <a:latin typeface="Cambria Math" panose="02040503050406030204" pitchFamily="18" charset="0"/>
                                </a:rPr>
                                <m:t>0</m:t>
                              </m:r>
                            </m:sub>
                          </m:sSub>
                          <m:r>
                            <m:rPr>
                              <m:nor/>
                            </m:rPr>
                            <a:rPr lang="en-US" altLang="en-US" sz="2400" dirty="0"/>
                            <m:t>[1]</m:t>
                          </m:r>
                          <m:r>
                            <a:rPr lang="en-US" altLang="en-US" sz="2400" i="1">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2</m:t>
                          </m:r>
                        </m:e>
                      </m:d>
                      <m:r>
                        <a:rPr lang="en-US" altLang="en-US" sz="2400" b="0" i="1" smtClean="0">
                          <a:latin typeface="Cambria Math" panose="02040503050406030204" pitchFamily="18" charset="0"/>
                          <a:ea typeface="Cambria Math" panose="02040503050406030204" pitchFamily="18" charset="0"/>
                        </a:rPr>
                        <m:t>𝑝</m:t>
                      </m:r>
                      <m:r>
                        <a:rPr lang="en-US" altLang="en-US" sz="2400" b="0" i="1" smtClean="0">
                          <a:latin typeface="Cambria Math" panose="02040503050406030204" pitchFamily="18" charset="0"/>
                          <a:ea typeface="Cambria Math" panose="02040503050406030204" pitchFamily="18" charset="0"/>
                        </a:rPr>
                        <m:t>+</m:t>
                      </m:r>
                      <m:r>
                        <m:rPr>
                          <m:sty m:val="p"/>
                        </m:rPr>
                        <a:rPr lang="en-US" altLang="en-US" sz="2400">
                          <a:latin typeface="Cambria Math" panose="02040503050406030204" pitchFamily="18" charset="0"/>
                        </a:rPr>
                        <m:t>Pr</m:t>
                      </m:r>
                      <m:d>
                        <m:dPr>
                          <m:begChr m:val="["/>
                          <m:endChr m:val="]"/>
                          <m:ctrlPr>
                            <a:rPr lang="en-US" altLang="en-US" sz="2400" i="1">
                              <a:latin typeface="Cambria Math" panose="02040503050406030204" pitchFamily="18" charset="0"/>
                            </a:rPr>
                          </m:ctrlPr>
                        </m:dPr>
                        <m:e>
                          <m:r>
                            <a:rPr lang="en-US" altLang="en-US" sz="2400" i="1">
                              <a:latin typeface="Cambria Math" panose="02040503050406030204" pitchFamily="18" charset="0"/>
                            </a:rPr>
                            <m:t>𝑦</m:t>
                          </m:r>
                          <m:r>
                            <a:rPr lang="en-US" altLang="en-US" sz="2400" i="1" baseline="-25000">
                              <a:latin typeface="Cambria Math" panose="02040503050406030204" pitchFamily="18" charset="0"/>
                            </a:rPr>
                            <m:t>2</m:t>
                          </m:r>
                          <m:r>
                            <a:rPr lang="en-US" altLang="en-US" sz="2400" i="1">
                              <a:latin typeface="Cambria Math" panose="02040503050406030204" pitchFamily="18" charset="0"/>
                            </a:rPr>
                            <m:t>=0</m:t>
                          </m:r>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 | </m:t>
                              </m:r>
                              <m:r>
                                <a:rPr lang="en-US" altLang="en-US" sz="2400" i="1">
                                  <a:latin typeface="Cambria Math" panose="02040503050406030204" pitchFamily="18" charset="0"/>
                                </a:rPr>
                                <m:t>𝑆</m:t>
                              </m:r>
                            </m:e>
                            <m:sub>
                              <m:r>
                                <a:rPr lang="en-US" altLang="en-US" sz="2400" i="1">
                                  <a:latin typeface="Cambria Math" panose="02040503050406030204" pitchFamily="18" charset="0"/>
                                </a:rPr>
                                <m:t>0</m:t>
                              </m:r>
                            </m:sub>
                          </m:sSub>
                          <m:r>
                            <m:rPr>
                              <m:nor/>
                            </m:rPr>
                            <a:rPr lang="en-US" altLang="en-US" sz="2400" dirty="0"/>
                            <m:t>[2]</m:t>
                          </m:r>
                          <m:r>
                            <a:rPr lang="en-US" altLang="en-US" sz="2400" i="1">
                              <a:latin typeface="Cambria Math" panose="02040503050406030204" pitchFamily="18" charset="0"/>
                              <a:ea typeface="Cambria Math" panose="02040503050406030204" pitchFamily="18" charset="0"/>
                            </a:rPr>
                            <m:t>≠</m:t>
                          </m:r>
                          <m:r>
                            <m:rPr>
                              <m:nor/>
                            </m:rPr>
                            <a:rPr lang="en-US" altLang="en-US" sz="2400" dirty="0"/>
                            <m:t>0 </m:t>
                          </m:r>
                          <m:r>
                            <m:rPr>
                              <m:nor/>
                            </m:rPr>
                            <a:rPr lang="en-US" altLang="en-US" sz="2400" b="0" i="0" dirty="0" smtClean="0"/>
                            <m:t>or</m:t>
                          </m:r>
                          <m:r>
                            <m:rPr>
                              <m:nor/>
                            </m:rPr>
                            <a:rPr lang="en-US" altLang="en-US" sz="2400" dirty="0"/>
                            <m:t> </m:t>
                          </m:r>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𝑆</m:t>
                              </m:r>
                            </m:e>
                            <m:sub>
                              <m:r>
                                <a:rPr lang="en-US" altLang="en-US" sz="2400" i="1">
                                  <a:latin typeface="Cambria Math" panose="02040503050406030204" pitchFamily="18" charset="0"/>
                                </a:rPr>
                                <m:t>0</m:t>
                              </m:r>
                            </m:sub>
                          </m:sSub>
                          <m:r>
                            <m:rPr>
                              <m:nor/>
                            </m:rPr>
                            <a:rPr lang="en-US" altLang="en-US" sz="2400" dirty="0"/>
                            <m:t>[1]</m:t>
                          </m:r>
                          <m:r>
                            <a:rPr lang="en-US" altLang="en-US" sz="2400" b="0" i="1" smtClean="0">
                              <a:latin typeface="Cambria Math" panose="02040503050406030204" pitchFamily="18" charset="0"/>
                              <a:ea typeface="Cambria Math" panose="02040503050406030204" pitchFamily="18" charset="0"/>
                            </a:rPr>
                            <m:t>=2</m:t>
                          </m:r>
                        </m:e>
                      </m:d>
                      <m:r>
                        <a:rPr lang="en-US" altLang="en-US" sz="2400" b="0" i="1" smtClean="0">
                          <a:latin typeface="Cambria Math" panose="02040503050406030204" pitchFamily="18" charset="0"/>
                          <a:ea typeface="Cambria Math" panose="02040503050406030204" pitchFamily="18" charset="0"/>
                        </a:rPr>
                        <m:t>(1−</m:t>
                      </m:r>
                      <m:r>
                        <a:rPr lang="en-US" altLang="en-US" sz="2400" b="0" i="1" smtClean="0">
                          <a:latin typeface="Cambria Math" panose="02040503050406030204" pitchFamily="18" charset="0"/>
                          <a:ea typeface="Cambria Math" panose="02040503050406030204" pitchFamily="18" charset="0"/>
                        </a:rPr>
                        <m:t>𝑝</m:t>
                      </m:r>
                      <m:r>
                        <a:rPr lang="en-US" altLang="en-US" sz="2400" b="0" i="1" smtClean="0">
                          <a:latin typeface="Cambria Math" panose="02040503050406030204" pitchFamily="18" charset="0"/>
                          <a:ea typeface="Cambria Math" panose="02040503050406030204" pitchFamily="18" charset="0"/>
                        </a:rPr>
                        <m:t>)</m:t>
                      </m:r>
                    </m:oMath>
                  </m:oMathPara>
                </a14:m>
                <a:endParaRPr lang="en-US" altLang="en-US" sz="2400" dirty="0"/>
              </a:p>
              <a:p>
                <a:pPr marL="0" indent="0">
                  <a:buNone/>
                </a:pPr>
                <a14:m>
                  <m:oMathPara xmlns:m="http://schemas.openxmlformats.org/officeDocument/2006/math">
                    <m:oMathParaPr>
                      <m:jc m:val="centerGroup"/>
                    </m:oMathParaPr>
                    <m:oMath xmlns:m="http://schemas.openxmlformats.org/officeDocument/2006/math">
                      <m:r>
                        <a:rPr lang="en-US" altLang="en-US" sz="2200" b="0" i="1" smtClean="0">
                          <a:solidFill>
                            <a:schemeClr val="tx1"/>
                          </a:solidFill>
                          <a:latin typeface="Cambria Math" panose="02040503050406030204" pitchFamily="18" charset="0"/>
                        </a:rPr>
                        <m:t>=</m:t>
                      </m:r>
                      <m:r>
                        <a:rPr lang="en-US" altLang="en-US" sz="2200" b="0" i="1" smtClean="0">
                          <a:solidFill>
                            <a:schemeClr val="tx1"/>
                          </a:solidFill>
                          <a:latin typeface="Cambria Math" panose="02040503050406030204" pitchFamily="18" charset="0"/>
                        </a:rPr>
                        <m:t>𝑝</m:t>
                      </m:r>
                      <m:r>
                        <a:rPr lang="en-US" altLang="en-US" sz="2200" b="0" i="1" smtClean="0">
                          <a:solidFill>
                            <a:schemeClr val="tx1"/>
                          </a:solidFill>
                          <a:latin typeface="Cambria Math" panose="02040503050406030204" pitchFamily="18" charset="0"/>
                        </a:rPr>
                        <m:t>+</m:t>
                      </m:r>
                      <m:d>
                        <m:dPr>
                          <m:ctrlPr>
                            <a:rPr lang="en-US" altLang="en-US" sz="2200" i="1" smtClean="0">
                              <a:solidFill>
                                <a:schemeClr val="tx1"/>
                              </a:solidFill>
                              <a:latin typeface="Cambria Math" panose="02040503050406030204" pitchFamily="18" charset="0"/>
                            </a:rPr>
                          </m:ctrlPr>
                        </m:dPr>
                        <m:e>
                          <m:r>
                            <a:rPr lang="en-US" altLang="en-US" sz="2200" b="0" i="1" smtClean="0">
                              <a:solidFill>
                                <a:schemeClr val="tx1"/>
                              </a:solidFill>
                              <a:latin typeface="Cambria Math" panose="02040503050406030204" pitchFamily="18" charset="0"/>
                            </a:rPr>
                            <m:t>1−</m:t>
                          </m:r>
                          <m:r>
                            <a:rPr lang="en-US" altLang="en-US" sz="2200" b="0" i="1" smtClean="0">
                              <a:solidFill>
                                <a:schemeClr val="tx1"/>
                              </a:solidFill>
                              <a:latin typeface="Cambria Math" panose="02040503050406030204" pitchFamily="18" charset="0"/>
                            </a:rPr>
                            <m:t>𝑝</m:t>
                          </m:r>
                        </m:e>
                      </m:d>
                      <m:f>
                        <m:fPr>
                          <m:ctrlPr>
                            <a:rPr lang="en-US" altLang="en-US" sz="2200" i="1" smtClean="0">
                              <a:solidFill>
                                <a:schemeClr val="tx1"/>
                              </a:solidFill>
                              <a:latin typeface="Cambria Math" panose="02040503050406030204" pitchFamily="18" charset="0"/>
                            </a:rPr>
                          </m:ctrlPr>
                        </m:fPr>
                        <m:num>
                          <m:r>
                            <a:rPr lang="en-US" altLang="en-US" sz="2200" b="0" i="1" smtClean="0">
                              <a:solidFill>
                                <a:schemeClr val="tx1"/>
                              </a:solidFill>
                              <a:latin typeface="Cambria Math" panose="02040503050406030204" pitchFamily="18" charset="0"/>
                            </a:rPr>
                            <m:t>1</m:t>
                          </m:r>
                        </m:num>
                        <m:den>
                          <m:r>
                            <a:rPr lang="en-US" altLang="en-US" sz="2200" b="0" i="1" smtClean="0">
                              <a:solidFill>
                                <a:schemeClr val="tx1"/>
                              </a:solidFill>
                              <a:latin typeface="Cambria Math" panose="02040503050406030204" pitchFamily="18" charset="0"/>
                            </a:rPr>
                            <m:t>256</m:t>
                          </m:r>
                        </m:den>
                      </m:f>
                    </m:oMath>
                  </m:oMathPara>
                </a14:m>
                <a:endParaRPr lang="en-US" altLang="en-US" sz="2200" i="1" dirty="0" smtClean="0">
                  <a:solidFill>
                    <a:srgbClr val="CC0099"/>
                  </a:solidFill>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en-US" sz="2200" b="1" i="1" smtClean="0">
                          <a:solidFill>
                            <a:schemeClr val="tx1"/>
                          </a:solidFill>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256</m:t>
                          </m:r>
                        </m:den>
                      </m:f>
                      <m:d>
                        <m:dPr>
                          <m:ctrlPr>
                            <a:rPr lang="en-US" altLang="en-US" sz="2400" i="1">
                              <a:latin typeface="Cambria Math" panose="02040503050406030204" pitchFamily="18" charset="0"/>
                            </a:rPr>
                          </m:ctrlPr>
                        </m:dPr>
                        <m:e>
                          <m:r>
                            <a:rPr lang="en-US" altLang="en-US" sz="2400" i="1">
                              <a:latin typeface="Cambria Math" panose="02040503050406030204" pitchFamily="18" charset="0"/>
                            </a:rPr>
                            <m:t>1−</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255</m:t>
                              </m:r>
                            </m:den>
                          </m:f>
                        </m:e>
                      </m:d>
                      <m:r>
                        <a:rPr lang="en-US" altLang="en-US" sz="2400" b="0" i="1" smtClean="0">
                          <a:latin typeface="Cambria Math" panose="02040503050406030204" pitchFamily="18" charset="0"/>
                        </a:rPr>
                        <m:t>+</m:t>
                      </m:r>
                      <m:d>
                        <m:dPr>
                          <m:ctrlPr>
                            <a:rPr lang="en-US" altLang="en-US" sz="2400" i="1">
                              <a:latin typeface="Cambria Math" panose="02040503050406030204" pitchFamily="18" charset="0"/>
                            </a:rPr>
                          </m:ctrlPr>
                        </m:dPr>
                        <m:e>
                          <m:r>
                            <a:rPr lang="en-US" altLang="en-US" sz="2400" b="0" i="1" smtClean="0">
                              <a:latin typeface="Cambria Math" panose="02040503050406030204" pitchFamily="18" charset="0"/>
                            </a:rPr>
                            <m:t>1−</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256</m:t>
                              </m:r>
                            </m:den>
                          </m:f>
                          <m:r>
                            <a:rPr lang="en-US" altLang="en-US" sz="2400" b="0" i="1" smtClean="0">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256</m:t>
                              </m:r>
                            </m:den>
                          </m:f>
                          <m:f>
                            <m:fPr>
                              <m:ctrlPr>
                                <a:rPr lang="en-US" altLang="en-US" sz="2400" i="1">
                                  <a:latin typeface="Cambria Math" panose="02040503050406030204" pitchFamily="18" charset="0"/>
                                </a:rPr>
                              </m:ctrlPr>
                            </m:fPr>
                            <m:num>
                              <m:r>
                                <a:rPr lang="en-US" altLang="en-US" sz="2400" i="1">
                                  <a:latin typeface="Cambria Math" panose="02040503050406030204" pitchFamily="18" charset="0"/>
                                </a:rPr>
                                <m:t>1</m:t>
                              </m:r>
                            </m:num>
                            <m:den>
                              <m:r>
                                <a:rPr lang="en-US" altLang="en-US" sz="2400" i="1">
                                  <a:latin typeface="Cambria Math" panose="02040503050406030204" pitchFamily="18" charset="0"/>
                                </a:rPr>
                                <m:t>255</m:t>
                              </m:r>
                            </m:den>
                          </m:f>
                        </m:e>
                      </m:d>
                      <m:f>
                        <m:fPr>
                          <m:ctrlPr>
                            <a:rPr lang="en-US" altLang="en-US" sz="2000" i="1">
                              <a:latin typeface="Cambria Math" panose="02040503050406030204" pitchFamily="18" charset="0"/>
                            </a:rPr>
                          </m:ctrlPr>
                        </m:fPr>
                        <m:num>
                          <m:r>
                            <a:rPr lang="en-US" altLang="en-US" sz="2000" i="1">
                              <a:latin typeface="Cambria Math" panose="02040503050406030204" pitchFamily="18" charset="0"/>
                            </a:rPr>
                            <m:t>1</m:t>
                          </m:r>
                        </m:num>
                        <m:den>
                          <m:r>
                            <a:rPr lang="en-US" altLang="en-US" sz="2000" i="1">
                              <a:latin typeface="Cambria Math" panose="02040503050406030204" pitchFamily="18" charset="0"/>
                            </a:rPr>
                            <m:t>256</m:t>
                          </m:r>
                        </m:den>
                      </m:f>
                    </m:oMath>
                  </m:oMathPara>
                </a14:m>
                <a:endParaRPr lang="en-US" altLang="en-US" sz="200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en-US" sz="2000" i="1" smtClean="0">
                          <a:latin typeface="Cambria Math" panose="02040503050406030204" pitchFamily="18" charset="0"/>
                          <a:ea typeface="Cambria Math" panose="02040503050406030204" pitchFamily="18" charset="0"/>
                        </a:rPr>
                        <m:t>≈</m:t>
                      </m:r>
                      <m:f>
                        <m:fPr>
                          <m:ctrlPr>
                            <a:rPr lang="en-US" altLang="en-US" sz="2000" i="1">
                              <a:latin typeface="Cambria Math" panose="02040503050406030204" pitchFamily="18" charset="0"/>
                            </a:rPr>
                          </m:ctrlPr>
                        </m:fPr>
                        <m:num>
                          <m:r>
                            <a:rPr lang="en-US" altLang="en-US" sz="2000" b="0" i="1" smtClean="0">
                              <a:latin typeface="Cambria Math" panose="02040503050406030204" pitchFamily="18" charset="0"/>
                            </a:rPr>
                            <m:t>2</m:t>
                          </m:r>
                        </m:num>
                        <m:den>
                          <m:r>
                            <a:rPr lang="en-US" altLang="en-US" sz="2000" i="1">
                              <a:latin typeface="Cambria Math" panose="02040503050406030204" pitchFamily="18" charset="0"/>
                            </a:rPr>
                            <m:t>256</m:t>
                          </m:r>
                        </m:den>
                      </m:f>
                    </m:oMath>
                  </m:oMathPara>
                </a14:m>
                <a:endParaRPr lang="en-US" altLang="en-US" sz="2200" b="1" dirty="0">
                  <a:solidFill>
                    <a:srgbClr val="CC0099"/>
                  </a:solidFill>
                  <a:latin typeface="Courier" pitchFamily="49" charset="0"/>
                </a:endParaRPr>
              </a:p>
            </p:txBody>
          </p:sp>
        </mc:Choice>
        <mc:Fallback xmlns="">
          <p:sp>
            <p:nvSpPr>
              <p:cNvPr id="24581" name="Rectangle 3"/>
              <p:cNvSpPr>
                <a:spLocks noGrp="1" noRot="1" noChangeAspect="1" noMove="1" noResize="1" noEditPoints="1" noAdjustHandles="1" noChangeArrowheads="1" noChangeShapeType="1" noTextEdit="1"/>
              </p:cNvSpPr>
              <p:nvPr>
                <p:ph type="body" idx="1"/>
              </p:nvPr>
            </p:nvSpPr>
            <p:spPr>
              <a:xfrm>
                <a:off x="0" y="1524000"/>
                <a:ext cx="11353800" cy="4724400"/>
              </a:xfrm>
              <a:blipFill>
                <a:blip r:embed="rId2"/>
                <a:stretch>
                  <a:fillRect l="-1074" t="-2065"/>
                </a:stretch>
              </a:blipFill>
            </p:spPr>
            <p:txBody>
              <a:bodyPr/>
              <a:lstStyle/>
              <a:p>
                <a:r>
                  <a:rPr lang="en-US">
                    <a:noFill/>
                  </a:rPr>
                  <a:t> </a:t>
                </a:r>
              </a:p>
            </p:txBody>
          </p:sp>
        </mc:Fallback>
      </mc:AlternateContent>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3218365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DFE69E0-A9F0-47C5-A44D-B4FF0C9E0147}" type="slidenum">
              <a:rPr lang="en-US" altLang="en-US" sz="1400">
                <a:solidFill>
                  <a:srgbClr val="254C9C"/>
                </a:solidFill>
                <a:latin typeface="Arial" panose="020B0604020202020204" pitchFamily="34" charset="0"/>
              </a:rPr>
              <a:pPr eaLnBrk="1" hangingPunct="1"/>
              <a:t>95</a:t>
            </a:fld>
            <a:endParaRPr lang="en-US" altLang="en-US" sz="1400">
              <a:latin typeface="Arial" panose="020B0604020202020204" pitchFamily="34" charset="0"/>
            </a:endParaRPr>
          </a:p>
        </p:txBody>
      </p:sp>
      <p:sp>
        <p:nvSpPr>
          <p:cNvPr id="24580" name="Rectangle 2"/>
          <p:cNvSpPr>
            <a:spLocks noGrp="1" noChangeArrowheads="1"/>
          </p:cNvSpPr>
          <p:nvPr>
            <p:ph type="title"/>
          </p:nvPr>
        </p:nvSpPr>
        <p:spPr/>
        <p:txBody>
          <a:bodyPr/>
          <a:lstStyle/>
          <a:p>
            <a:r>
              <a:rPr lang="en-US" altLang="en-US" dirty="0" smtClean="0"/>
              <a:t>RC4 Attacks</a:t>
            </a:r>
          </a:p>
        </p:txBody>
      </p:sp>
      <p:sp>
        <p:nvSpPr>
          <p:cNvPr id="24581" name="Rectangle 3"/>
          <p:cNvSpPr>
            <a:spLocks noGrp="1" noChangeArrowheads="1"/>
          </p:cNvSpPr>
          <p:nvPr>
            <p:ph type="body" idx="1"/>
          </p:nvPr>
        </p:nvSpPr>
        <p:spPr>
          <a:xfrm>
            <a:off x="256854" y="1513726"/>
            <a:ext cx="11353800" cy="4724400"/>
          </a:xfrm>
        </p:spPr>
        <p:txBody>
          <a:bodyPr>
            <a:normAutofit/>
          </a:bodyPr>
          <a:lstStyle/>
          <a:p>
            <a:r>
              <a:rPr lang="en-US" altLang="en-US" b="0" dirty="0" smtClean="0"/>
              <a:t>Wired Equivalent Privacy (WEP) encryption used RC4 with an initialization vector</a:t>
            </a:r>
          </a:p>
          <a:p>
            <a:endParaRPr lang="en-US" altLang="en-US" dirty="0"/>
          </a:p>
          <a:p>
            <a:r>
              <a:rPr lang="en-US" altLang="en-US" b="0" dirty="0" smtClean="0"/>
              <a:t>Description of RC4 doesn’t involve initialization vector…</a:t>
            </a:r>
          </a:p>
          <a:p>
            <a:pPr lvl="1"/>
            <a:r>
              <a:rPr lang="en-US" altLang="en-US" dirty="0" smtClean="0"/>
              <a:t>But WEP imposes an initialization vector</a:t>
            </a:r>
            <a:endParaRPr lang="en-US" altLang="en-US" dirty="0"/>
          </a:p>
          <a:p>
            <a:pPr lvl="1"/>
            <a:r>
              <a:rPr lang="en-US" altLang="en-US" b="0" dirty="0" smtClean="0"/>
              <a:t>K=IV || K’</a:t>
            </a:r>
          </a:p>
          <a:p>
            <a:pPr lvl="1"/>
            <a:r>
              <a:rPr lang="en-US" altLang="en-US" dirty="0" smtClean="0"/>
              <a:t>Since IV is transmitted attacker may have first few bytes of the secret key K!</a:t>
            </a:r>
          </a:p>
          <a:p>
            <a:pPr lvl="1"/>
            <a:r>
              <a:rPr lang="en-US" altLang="en-US" dirty="0" smtClean="0"/>
              <a:t>Giving the attacker partial knowledge of K often allows recovery of the entire key K’ over time!</a:t>
            </a:r>
            <a:endParaRPr lang="en-US" altLang="en-US" b="0" dirty="0" smtClean="0"/>
          </a:p>
          <a:p>
            <a:pPr marL="0" indent="0">
              <a:buNone/>
            </a:pPr>
            <a:endParaRPr lang="en-US" altLang="en-US" sz="2200" dirty="0">
              <a:solidFill>
                <a:srgbClr val="CC0099"/>
              </a:solidFill>
              <a:latin typeface="Courier" pitchFamily="49" charset="0"/>
            </a:endParaRPr>
          </a:p>
          <a:p>
            <a:pPr marL="0" indent="0">
              <a:buNone/>
            </a:pPr>
            <a:endParaRPr lang="en-US" altLang="en-US" sz="2200" b="1" dirty="0">
              <a:solidFill>
                <a:srgbClr val="CC0099"/>
              </a:solidFill>
              <a:latin typeface="Courier" pitchFamily="49" charset="0"/>
            </a:endParaRPr>
          </a:p>
        </p:txBody>
      </p:sp>
      <p:sp>
        <p:nvSpPr>
          <p:cNvPr id="2" name="Date Placeholder 1"/>
          <p:cNvSpPr>
            <a:spLocks noGrp="1"/>
          </p:cNvSpPr>
          <p:nvPr>
            <p:ph type="dt" sz="quarter" idx="10"/>
          </p:nvPr>
        </p:nvSpPr>
        <p:spPr/>
        <p:txBody>
          <a:bodyPr/>
          <a:lstStyle/>
          <a:p>
            <a:pPr>
              <a:defRPr/>
            </a:pPr>
            <a:r>
              <a:rPr lang="en-US"/>
              <a:t>CS555</a:t>
            </a:r>
            <a:endParaRPr lang="en-US">
              <a:solidFill>
                <a:schemeClr val="tx1"/>
              </a:solidFill>
            </a:endParaRPr>
          </a:p>
        </p:txBody>
      </p:sp>
    </p:spTree>
    <p:extLst>
      <p:ext uri="{BB962C8B-B14F-4D97-AF65-F5344CB8AC3E}">
        <p14:creationId xmlns:p14="http://schemas.microsoft.com/office/powerpoint/2010/main" val="33842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8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8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Functions from Block Ciphers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Davies-Meyer Construction from block cipher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𝐾</m:t>
                        </m:r>
                      </m:sub>
                    </m:sSub>
                  </m:oMath>
                </a14:m>
                <a:endParaRPr lang="en-US" dirty="0" smtClean="0"/>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𝐾</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oMath>
                  </m:oMathPara>
                </a14:m>
                <a:endParaRPr lang="en-US" dirty="0"/>
              </a:p>
              <a:p>
                <a:endParaRPr lang="en-US" dirty="0" smtClean="0"/>
              </a:p>
              <a:p>
                <a:pPr marL="0" indent="0">
                  <a:buNone/>
                </a:pPr>
                <a:r>
                  <a:rPr lang="en-US" b="1" dirty="0" smtClean="0"/>
                  <a:t>Theorem: </a:t>
                </a:r>
                <a:r>
                  <a:rPr lang="en-US" dirty="0" smtClean="0"/>
                  <a:t>If </a:t>
                </a:r>
                <a14:m>
                  <m:oMath xmlns:m="http://schemas.openxmlformats.org/officeDocument/2006/math">
                    <m:r>
                      <a:rPr lang="en-US" i="1" smtClean="0">
                        <a:latin typeface="Cambria Math" panose="02040503050406030204" pitchFamily="18" charset="0"/>
                      </a:rPr>
                      <m:t>𝐹</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𝜆</m:t>
                        </m:r>
                      </m:sup>
                    </m:sSup>
                  </m:oMath>
                </a14:m>
                <a:r>
                  <a:rPr lang="en-US" dirty="0" smtClean="0"/>
                  <a:t> is modeled as an ideal block cipher then Davies-Meyer construction is a collision-resistant hash function </a:t>
                </a:r>
              </a:p>
              <a:p>
                <a:pPr marL="0" indent="0">
                  <a:buNone/>
                </a:pPr>
                <a:r>
                  <a:rPr lang="en-US" dirty="0" smtClean="0"/>
                  <a:t>(</a:t>
                </a:r>
                <a:r>
                  <a:rPr lang="en-US" b="1" dirty="0" smtClean="0"/>
                  <a:t>Concrete: </a:t>
                </a:r>
                <a:r>
                  <a:rPr lang="en-US" dirty="0" smtClean="0"/>
                  <a:t>Need roughly </a:t>
                </a:r>
                <a14:m>
                  <m:oMath xmlns:m="http://schemas.openxmlformats.org/officeDocument/2006/math">
                    <m:r>
                      <m:rPr>
                        <m:sty m:val="p"/>
                      </m:rPr>
                      <a:rPr lang="en-US" b="0" i="0" smtClean="0">
                        <a:latin typeface="Cambria Math" panose="02040503050406030204" pitchFamily="18" charset="0"/>
                      </a:rPr>
                      <m:t>q</m:t>
                    </m:r>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i="1">
                            <a:latin typeface="Cambria Math" panose="02040503050406030204" pitchFamily="18" charset="0"/>
                            <a:ea typeface="Cambria Math" panose="02040503050406030204" pitchFamily="18" charset="0"/>
                          </a:rPr>
                          <m:t>𝜆</m:t>
                        </m:r>
                        <m:r>
                          <a:rPr lang="en-US" b="0" i="1" smtClean="0">
                            <a:latin typeface="Cambria Math" panose="02040503050406030204" pitchFamily="18" charset="0"/>
                            <a:ea typeface="Cambria Math" panose="02040503050406030204" pitchFamily="18" charset="0"/>
                          </a:rPr>
                          <m:t>/2</m:t>
                        </m:r>
                      </m:sup>
                    </m:sSup>
                  </m:oMath>
                </a14:m>
                <a:r>
                  <a:rPr lang="en-US" dirty="0" smtClean="0"/>
                  <a:t> queries to find collision)</a:t>
                </a:r>
                <a:endParaRPr lang="en-US" dirty="0"/>
              </a:p>
              <a:p>
                <a:endParaRPr lang="en-US" dirty="0" smtClean="0"/>
              </a:p>
              <a:p>
                <a:pPr marL="0" indent="0">
                  <a:buNone/>
                </a:pPr>
                <a:r>
                  <a:rPr lang="en-US" b="1" dirty="0" smtClean="0"/>
                  <a:t>Ideal Cipher Model: </a:t>
                </a:r>
                <a:r>
                  <a:rPr lang="en-US" dirty="0" smtClean="0"/>
                  <a:t>For each key K model F</a:t>
                </a:r>
                <a:r>
                  <a:rPr lang="en-US" baseline="-25000" dirty="0" smtClean="0"/>
                  <a:t>K</a:t>
                </a:r>
                <a:r>
                  <a:rPr lang="en-US" dirty="0" smtClean="0"/>
                  <a:t> as a truly random permutation which may only be accessed in black box manner.</a:t>
                </a:r>
              </a:p>
              <a:p>
                <a:pPr lvl="1"/>
                <a:r>
                  <a:rPr lang="en-US" dirty="0" smtClean="0"/>
                  <a:t>(Equivalent to Random Oracle Model)</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96</a:t>
            </a:fld>
            <a:endParaRPr lang="en-US"/>
          </a:p>
        </p:txBody>
      </p:sp>
    </p:spTree>
    <p:extLst>
      <p:ext uri="{BB962C8B-B14F-4D97-AF65-F5344CB8AC3E}">
        <p14:creationId xmlns:p14="http://schemas.microsoft.com/office/powerpoint/2010/main" val="149671058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(1997) US National Institute of Standards and Technology (NIST) announces competition for new block cipher to replace DES</a:t>
            </a:r>
          </a:p>
          <a:p>
            <a:endParaRPr lang="en-US" dirty="0"/>
          </a:p>
          <a:p>
            <a:r>
              <a:rPr lang="en-US" dirty="0" smtClean="0"/>
              <a:t>Fifteen algorithms were submitted from all over the world</a:t>
            </a:r>
          </a:p>
          <a:p>
            <a:pPr lvl="1"/>
            <a:r>
              <a:rPr lang="en-US" dirty="0" smtClean="0"/>
              <a:t>Analyzed by NIST</a:t>
            </a:r>
            <a:endParaRPr lang="en-US" dirty="0"/>
          </a:p>
          <a:p>
            <a:r>
              <a:rPr lang="en-US" dirty="0" smtClean="0"/>
              <a:t>Contestants given a chance to break competitors schemes</a:t>
            </a:r>
          </a:p>
          <a:p>
            <a:endParaRPr lang="en-US" dirty="0"/>
          </a:p>
          <a:p>
            <a:r>
              <a:rPr lang="en-US" dirty="0" smtClean="0"/>
              <a:t>October, 2000 NIST announces a winner </a:t>
            </a:r>
            <a:r>
              <a:rPr lang="en-US" dirty="0" err="1" smtClean="0"/>
              <a:t>Rijndael</a:t>
            </a:r>
            <a:endParaRPr lang="en-US" dirty="0" smtClean="0"/>
          </a:p>
          <a:p>
            <a:pPr lvl="1"/>
            <a:r>
              <a:rPr lang="en-US" dirty="0" smtClean="0"/>
              <a:t>Vincent </a:t>
            </a:r>
            <a:r>
              <a:rPr lang="en-US" dirty="0" err="1" smtClean="0"/>
              <a:t>Rijmen</a:t>
            </a:r>
            <a:r>
              <a:rPr lang="en-US" dirty="0" smtClean="0"/>
              <a:t> and Joan </a:t>
            </a:r>
            <a:r>
              <a:rPr lang="en-US" dirty="0" err="1" smtClean="0"/>
              <a:t>Daemen</a:t>
            </a:r>
            <a:endParaRPr lang="en-US" dirty="0" smtClean="0"/>
          </a:p>
          <a:p>
            <a:pPr lvl="1"/>
            <a:r>
              <a:rPr lang="en-US" dirty="0" smtClean="0"/>
              <a:t>No serious vulnerabilities found in four other finalists</a:t>
            </a:r>
          </a:p>
          <a:p>
            <a:pPr lvl="1"/>
            <a:r>
              <a:rPr lang="en-US" dirty="0" err="1" smtClean="0"/>
              <a:t>Rijndael</a:t>
            </a:r>
            <a:r>
              <a:rPr lang="en-US" dirty="0" smtClean="0"/>
              <a:t> was selected for efficiency, hardware performance, flexibility etc…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97</a:t>
            </a:fld>
            <a:endParaRPr lang="en-US"/>
          </a:p>
        </p:txBody>
      </p:sp>
    </p:spTree>
    <p:extLst>
      <p:ext uri="{BB962C8B-B14F-4D97-AF65-F5344CB8AC3E}">
        <p14:creationId xmlns:p14="http://schemas.microsoft.com/office/powerpoint/2010/main" val="60087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a:bodyPr>
          <a:lstStyle/>
          <a:p>
            <a:r>
              <a:rPr lang="en-US" b="1" dirty="0" smtClean="0"/>
              <a:t>Block Size: </a:t>
            </a:r>
            <a:r>
              <a:rPr lang="en-US" dirty="0" smtClean="0"/>
              <a:t>128 bits (viewed as 4x4 byte array)</a:t>
            </a:r>
          </a:p>
          <a:p>
            <a:r>
              <a:rPr lang="en-US" b="1" dirty="0" smtClean="0"/>
              <a:t>Key Size: </a:t>
            </a:r>
            <a:r>
              <a:rPr lang="en-US" dirty="0" smtClean="0"/>
              <a:t>128, 192 or 256</a:t>
            </a:r>
          </a:p>
          <a:p>
            <a:endParaRPr lang="en-US" dirty="0" smtClean="0"/>
          </a:p>
          <a:p>
            <a:r>
              <a:rPr lang="en-US" dirty="0" smtClean="0"/>
              <a:t>Essentially a Substitution Permutation Network</a:t>
            </a:r>
          </a:p>
          <a:p>
            <a:pPr lvl="1"/>
            <a:r>
              <a:rPr lang="en-US" b="1" dirty="0" err="1" smtClean="0"/>
              <a:t>AddRoundKey</a:t>
            </a:r>
            <a:r>
              <a:rPr lang="en-US" b="1" dirty="0" smtClean="0"/>
              <a:t>:</a:t>
            </a:r>
            <a:r>
              <a:rPr lang="en-US" dirty="0" smtClean="0"/>
              <a:t> Generate 128-bit sub-key from master key XOR with current state</a:t>
            </a:r>
          </a:p>
          <a:p>
            <a:pPr lvl="1"/>
            <a:r>
              <a:rPr lang="en-US" b="1" dirty="0" err="1" smtClean="0"/>
              <a:t>SubBytes</a:t>
            </a:r>
            <a:r>
              <a:rPr lang="en-US" b="1" dirty="0" smtClean="0"/>
              <a:t>: </a:t>
            </a:r>
            <a:r>
              <a:rPr lang="en-US" dirty="0" smtClean="0"/>
              <a:t>Each byte of state array (16 bytes) is replaced by another byte according </a:t>
            </a:r>
            <a:r>
              <a:rPr lang="en-US" dirty="0" smtClean="0"/>
              <a:t>to </a:t>
            </a:r>
            <a:r>
              <a:rPr lang="en-US" dirty="0" smtClean="0"/>
              <a:t>a single S-box (lookup table)</a:t>
            </a:r>
          </a:p>
          <a:p>
            <a:pPr lvl="1"/>
            <a:r>
              <a:rPr lang="en-US" b="1" dirty="0" err="1" smtClean="0"/>
              <a:t>ShiftRows</a:t>
            </a:r>
            <a:r>
              <a:rPr lang="en-US" b="1" dirty="0" smtClean="0"/>
              <a:t> – </a:t>
            </a:r>
            <a:r>
              <a:rPr lang="en-US" dirty="0" smtClean="0"/>
              <a:t>shift </a:t>
            </a:r>
            <a:r>
              <a:rPr lang="en-US" dirty="0" err="1" smtClean="0"/>
              <a:t>ith</a:t>
            </a:r>
            <a:r>
              <a:rPr lang="en-US" dirty="0" smtClean="0"/>
              <a:t> row by </a:t>
            </a:r>
            <a:r>
              <a:rPr lang="en-US" dirty="0" err="1" smtClean="0"/>
              <a:t>i</a:t>
            </a:r>
            <a:r>
              <a:rPr lang="en-US" dirty="0" smtClean="0"/>
              <a:t> bytes</a:t>
            </a:r>
          </a:p>
          <a:p>
            <a:pPr lvl="1"/>
            <a:r>
              <a:rPr lang="en-US" b="1" dirty="0" err="1" smtClean="0"/>
              <a:t>MixColumns</a:t>
            </a:r>
            <a:r>
              <a:rPr lang="en-US" b="1" dirty="0" smtClean="0"/>
              <a:t> – </a:t>
            </a:r>
            <a:r>
              <a:rPr lang="en-US" dirty="0" smtClean="0"/>
              <a:t>permute the bits in each column</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98</a:t>
            </a:fld>
            <a:endParaRPr lang="en-US"/>
          </a:p>
        </p:txBody>
      </p:sp>
    </p:spTree>
    <p:extLst>
      <p:ext uri="{BB962C8B-B14F-4D97-AF65-F5344CB8AC3E}">
        <p14:creationId xmlns:p14="http://schemas.microsoft.com/office/powerpoint/2010/main" val="125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pPr marL="0" indent="0">
                  <a:buNone/>
                </a:pPr>
                <a:r>
                  <a:rPr lang="en-US" b="1" dirty="0" smtClean="0"/>
                  <a:t>Input to round: </a:t>
                </a:r>
                <a:r>
                  <a:rPr lang="en-US" dirty="0" smtClean="0"/>
                  <a:t>x, k </a:t>
                </a:r>
                <a:r>
                  <a:rPr lang="en-US" dirty="0"/>
                  <a:t>(k  is </a:t>
                </a:r>
                <a:r>
                  <a:rPr lang="en-US" dirty="0" err="1"/>
                  <a:t>subkey</a:t>
                </a:r>
                <a:r>
                  <a:rPr lang="en-US" dirty="0"/>
                  <a:t> for current round)</a:t>
                </a:r>
              </a:p>
              <a:p>
                <a:pPr marL="514350" indent="-514350">
                  <a:buFont typeface="+mj-lt"/>
                  <a:buAutoNum type="arabicPeriod"/>
                </a:pPr>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pPr marL="514350" indent="-514350">
                  <a:buFont typeface="+mj-lt"/>
                  <a:buAutoNum type="arabicPeriod"/>
                </a:pPr>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pPr marL="514350" indent="-514350">
                  <a:buFont typeface="+mj-lt"/>
                  <a:buAutoNum type="arabicPeriod"/>
                </a:pPr>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99</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379198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38391</TotalTime>
  <Words>10220</Words>
  <Application>Microsoft Office PowerPoint</Application>
  <PresentationFormat>Widescreen</PresentationFormat>
  <Paragraphs>1314</Paragraphs>
  <Slides>113</Slides>
  <Notes>14</Notes>
  <HiddenSlides>11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113</vt:i4>
      </vt:variant>
    </vt:vector>
  </HeadingPairs>
  <TitlesOfParts>
    <vt:vector size="121" baseType="lpstr">
      <vt:lpstr>Arial</vt:lpstr>
      <vt:lpstr>Calibri</vt:lpstr>
      <vt:lpstr>Calibri Light</vt:lpstr>
      <vt:lpstr>Cambria Math</vt:lpstr>
      <vt:lpstr>Courier</vt:lpstr>
      <vt:lpstr>Symbol</vt:lpstr>
      <vt:lpstr>Wingdings</vt:lpstr>
      <vt:lpstr>Office Theme</vt:lpstr>
      <vt:lpstr>Cryptography CS 555</vt:lpstr>
      <vt:lpstr>Recap</vt:lpstr>
      <vt:lpstr>Commitment Schemes</vt:lpstr>
      <vt:lpstr>Commitment Hiding  (Hiding_(A,Com) (n)) </vt:lpstr>
      <vt:lpstr>Commitment Binding (Binding_(A,Com) (n)) </vt:lpstr>
      <vt:lpstr>Secure Commitment Scheme</vt:lpstr>
      <vt:lpstr>Commitment Scheme in Random Oracle Model</vt:lpstr>
      <vt:lpstr>Commitment Hiding  (Hiding_(A,Com) (n)) </vt:lpstr>
      <vt:lpstr>Commitment Hiding  (Hiding_(A,Com) (n)) </vt:lpstr>
      <vt:lpstr>Ideal Cipher Model</vt:lpstr>
      <vt:lpstr>Hash Functions from Ideal Block Ciphers</vt:lpstr>
      <vt:lpstr>Hash Functions from Block Ciphers</vt:lpstr>
      <vt:lpstr>Hash Functions from Block Ciphers</vt:lpstr>
      <vt:lpstr>A Broken Attempt</vt:lpstr>
      <vt:lpstr>Other Applications</vt:lpstr>
      <vt:lpstr>CS 555: Week 6: Topic 1 Block Ciphers</vt:lpstr>
      <vt:lpstr>An Existential Crisis?</vt:lpstr>
      <vt:lpstr>Recap</vt:lpstr>
      <vt:lpstr>Pseudorandom Permutation</vt:lpstr>
      <vt:lpstr>Pseudorandom Permutation</vt:lpstr>
      <vt:lpstr>How many permutations? </vt:lpstr>
      <vt:lpstr>How many bits to store permutations? </vt:lpstr>
      <vt:lpstr>Attempt 1: Pseudorandom Permutation</vt:lpstr>
      <vt:lpstr>Attempt 1: Pseudorandom Permutation</vt:lpstr>
      <vt:lpstr>Pseudorandom Permutation Requirements</vt:lpstr>
      <vt:lpstr>Confusion-Diffusion Paradigm</vt:lpstr>
      <vt:lpstr>Attempt 1: Pseudorandom Permutation</vt:lpstr>
      <vt:lpstr>Confusion-Diffusion Paradigm</vt:lpstr>
      <vt:lpstr>Example Mixing Function</vt:lpstr>
      <vt:lpstr>Are We Done?</vt:lpstr>
      <vt:lpstr>Substitution Permutation Networks</vt:lpstr>
      <vt:lpstr>Substitution Permutation Networks</vt:lpstr>
      <vt:lpstr>Remarks</vt:lpstr>
      <vt:lpstr>Remarks</vt:lpstr>
      <vt:lpstr>Attacking Lower Round SPNs</vt:lpstr>
      <vt:lpstr>Attacking Lower Round SPNs</vt:lpstr>
      <vt:lpstr>Attacking Lower Round SPNs</vt:lpstr>
      <vt:lpstr>Attacking Lower Round SPNs</vt:lpstr>
      <vt:lpstr>Attacking Lower Round SPNs</vt:lpstr>
      <vt:lpstr>Feistel Networks</vt:lpstr>
      <vt:lpstr>PowerPoint Presentation</vt:lpstr>
      <vt:lpstr>CS 555: Week 6: Topic 2  DES, 3DES </vt:lpstr>
      <vt:lpstr>Feistel Networks</vt:lpstr>
      <vt:lpstr>Feistel Network Round</vt:lpstr>
      <vt:lpstr>Feistel Network Round (In Reverse)</vt:lpstr>
      <vt:lpstr>PowerPoint Presentation</vt:lpstr>
      <vt:lpstr>PowerPoint Presentation</vt:lpstr>
      <vt:lpstr>Data Encryption Standard</vt:lpstr>
      <vt:lpstr>DES Round</vt:lpstr>
      <vt:lpstr>Generating the Round Keys</vt:lpstr>
      <vt:lpstr>DES Mangle Function</vt:lpstr>
      <vt:lpstr>Mangle Function</vt:lpstr>
      <vt:lpstr>S-Box Representation as Table</vt:lpstr>
      <vt:lpstr>S-Box Representation</vt:lpstr>
      <vt:lpstr>Pseudorandom Permutation Requirements</vt:lpstr>
      <vt:lpstr>DES Avalanche Effect</vt:lpstr>
      <vt:lpstr>Avalanche Effect Example</vt:lpstr>
      <vt:lpstr>Avalanche Effect Example</vt:lpstr>
      <vt:lpstr>Attack on One-Round DES</vt:lpstr>
      <vt:lpstr>Attack on One-Round DES</vt:lpstr>
      <vt:lpstr>Attack on Two-Round DES</vt:lpstr>
      <vt:lpstr>Attack on Three-Round DES</vt:lpstr>
      <vt:lpstr>DES Security</vt:lpstr>
      <vt:lpstr>Double DES</vt:lpstr>
      <vt:lpstr>Meet in the Middle Attack</vt:lpstr>
      <vt:lpstr>Triple DES Variant 1</vt:lpstr>
      <vt:lpstr>Triple DES Variant 1</vt:lpstr>
      <vt:lpstr>Triple DES Variant 2</vt:lpstr>
      <vt:lpstr>Triple DES Variant 1</vt:lpstr>
      <vt:lpstr>Next Class</vt:lpstr>
      <vt:lpstr> CS 555:Week 6: Topic 2 Stream Ciphers</vt:lpstr>
      <vt:lpstr>PRG Security as a Game</vt:lpstr>
      <vt:lpstr>Stream Cipher vs PRG</vt:lpstr>
      <vt:lpstr>Linear Feedback Shift Register</vt:lpstr>
      <vt:lpstr>Linear Feedback Shift Register</vt:lpstr>
      <vt:lpstr>Linear Feedback Shift Register</vt:lpstr>
      <vt:lpstr>Linear Feedback Shift Register</vt:lpstr>
      <vt:lpstr>Linear Feedback Shift Register</vt:lpstr>
      <vt:lpstr>Linear Feedback Shift Register</vt:lpstr>
      <vt:lpstr>Removing Linearity</vt:lpstr>
      <vt:lpstr>Removing Linearity</vt:lpstr>
      <vt:lpstr>Trivium (2008)</vt:lpstr>
      <vt:lpstr>Trivium (2008)</vt:lpstr>
      <vt:lpstr>Trivium (2008)</vt:lpstr>
      <vt:lpstr>Trivium (2008)</vt:lpstr>
      <vt:lpstr>Combination Generator</vt:lpstr>
      <vt:lpstr>Feedback Shift Registers</vt:lpstr>
      <vt:lpstr>Stream Ciphers</vt:lpstr>
      <vt:lpstr>The RC4 Cipher</vt:lpstr>
      <vt:lpstr>Distinguishing Attack</vt:lpstr>
      <vt:lpstr>Distinguishing Attack</vt:lpstr>
      <vt:lpstr>Distinguishing Attack</vt:lpstr>
      <vt:lpstr>Distinguishing Attack</vt:lpstr>
      <vt:lpstr>Distinguishing Attack</vt:lpstr>
      <vt:lpstr>RC4 Attacks</vt:lpstr>
      <vt:lpstr>Hash Functions from Block Ciphers</vt:lpstr>
      <vt:lpstr>Advanced Encryption Standard (AES)</vt:lpstr>
      <vt:lpstr>Advanced Encryption Standard</vt:lpstr>
      <vt:lpstr>Substitution Permutation Networks</vt:lpstr>
      <vt:lpstr>Recap: Substitution Permutation Networks</vt:lpstr>
      <vt:lpstr>Advanced Encryption Standard</vt:lpstr>
      <vt:lpstr>PowerPoint Presentation</vt:lpstr>
      <vt:lpstr>PowerPoint Presentation</vt:lpstr>
      <vt:lpstr>PowerPoint Presentation</vt:lpstr>
      <vt:lpstr>PowerPoint Presentation</vt:lpstr>
      <vt:lpstr>AES</vt:lpstr>
      <vt:lpstr>Announcements</vt:lpstr>
      <vt:lpstr>Recap</vt:lpstr>
      <vt:lpstr>AES Attacks?</vt:lpstr>
      <vt:lpstr>NIST Recommendations</vt:lpstr>
      <vt:lpstr>Linear Cryptanalysis</vt:lpstr>
      <vt:lpstr>Linear Cryptanalysis</vt:lpstr>
      <vt:lpstr>Differential Cryptanalysis</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238</cp:revision>
  <dcterms:created xsi:type="dcterms:W3CDTF">2016-12-31T20:38:01Z</dcterms:created>
  <dcterms:modified xsi:type="dcterms:W3CDTF">2021-02-25T19:32:44Z</dcterms:modified>
</cp:coreProperties>
</file>