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4"/>
  </p:notesMasterIdLst>
  <p:sldIdLst>
    <p:sldId id="439" r:id="rId5"/>
    <p:sldId id="615" r:id="rId6"/>
    <p:sldId id="256" r:id="rId7"/>
    <p:sldId id="524" r:id="rId8"/>
    <p:sldId id="525" r:id="rId9"/>
    <p:sldId id="526" r:id="rId10"/>
    <p:sldId id="617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616" r:id="rId19"/>
    <p:sldId id="534" r:id="rId20"/>
    <p:sldId id="619" r:id="rId21"/>
    <p:sldId id="535" r:id="rId22"/>
    <p:sldId id="592" r:id="rId23"/>
    <p:sldId id="536" r:id="rId24"/>
    <p:sldId id="537" r:id="rId25"/>
    <p:sldId id="538" r:id="rId26"/>
    <p:sldId id="539" r:id="rId27"/>
    <p:sldId id="540" r:id="rId28"/>
    <p:sldId id="618" r:id="rId29"/>
    <p:sldId id="611" r:id="rId30"/>
    <p:sldId id="541" r:id="rId31"/>
    <p:sldId id="620" r:id="rId32"/>
    <p:sldId id="542" r:id="rId33"/>
    <p:sldId id="543" r:id="rId34"/>
    <p:sldId id="544" r:id="rId35"/>
    <p:sldId id="545" r:id="rId36"/>
    <p:sldId id="546" r:id="rId37"/>
    <p:sldId id="599" r:id="rId38"/>
    <p:sldId id="613" r:id="rId39"/>
    <p:sldId id="547" r:id="rId40"/>
    <p:sldId id="598" r:id="rId41"/>
    <p:sldId id="614" r:id="rId42"/>
    <p:sldId id="621" r:id="rId43"/>
    <p:sldId id="548" r:id="rId44"/>
    <p:sldId id="551" r:id="rId45"/>
    <p:sldId id="549" r:id="rId46"/>
    <p:sldId id="550" r:id="rId47"/>
    <p:sldId id="552" r:id="rId48"/>
    <p:sldId id="622" r:id="rId49"/>
    <p:sldId id="601" r:id="rId50"/>
    <p:sldId id="602" r:id="rId51"/>
    <p:sldId id="603" r:id="rId52"/>
    <p:sldId id="607" r:id="rId53"/>
    <p:sldId id="609" r:id="rId54"/>
    <p:sldId id="624" r:id="rId55"/>
    <p:sldId id="625" r:id="rId56"/>
    <p:sldId id="623" r:id="rId57"/>
    <p:sldId id="626" r:id="rId58"/>
    <p:sldId id="627" r:id="rId59"/>
    <p:sldId id="628" r:id="rId60"/>
    <p:sldId id="629" r:id="rId61"/>
    <p:sldId id="612" r:id="rId62"/>
    <p:sldId id="606" r:id="rId63"/>
    <p:sldId id="610" r:id="rId64"/>
    <p:sldId id="605" r:id="rId65"/>
    <p:sldId id="557" r:id="rId66"/>
    <p:sldId id="559" r:id="rId67"/>
    <p:sldId id="560" r:id="rId68"/>
    <p:sldId id="561" r:id="rId69"/>
    <p:sldId id="562" r:id="rId70"/>
    <p:sldId id="563" r:id="rId71"/>
    <p:sldId id="564" r:id="rId72"/>
    <p:sldId id="565" r:id="rId73"/>
    <p:sldId id="566" r:id="rId74"/>
    <p:sldId id="567" r:id="rId75"/>
    <p:sldId id="568" r:id="rId76"/>
    <p:sldId id="569" r:id="rId77"/>
    <p:sldId id="570" r:id="rId78"/>
    <p:sldId id="571" r:id="rId79"/>
    <p:sldId id="572" r:id="rId80"/>
    <p:sldId id="573" r:id="rId81"/>
    <p:sldId id="630" r:id="rId82"/>
    <p:sldId id="575" r:id="rId83"/>
    <p:sldId id="574" r:id="rId84"/>
    <p:sldId id="576" r:id="rId85"/>
    <p:sldId id="577" r:id="rId86"/>
    <p:sldId id="578" r:id="rId87"/>
    <p:sldId id="579" r:id="rId88"/>
    <p:sldId id="580" r:id="rId89"/>
    <p:sldId id="581" r:id="rId90"/>
    <p:sldId id="582" r:id="rId91"/>
    <p:sldId id="583" r:id="rId92"/>
    <p:sldId id="584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144" autoAdjust="0"/>
  </p:normalViewPr>
  <p:slideViewPr>
    <p:cSldViewPr snapToGrid="0">
      <p:cViewPr varScale="1">
        <p:scale>
          <a:sx n="86" d="100"/>
          <a:sy n="86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commentAuthors" Target="commentAuthor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70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include r in the hash? Brute-force attack</a:t>
            </a:r>
            <a:r>
              <a:rPr lang="en-US" baseline="0" dirty="0"/>
              <a:t> if message space is small…attacker can quickly learn message is not 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7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when attacker submits query H(</a:t>
            </a:r>
            <a:r>
              <a:rPr lang="en-US" dirty="0" err="1"/>
              <a:t>r’|m</a:t>
            </a:r>
            <a:r>
              <a:rPr lang="en-US" dirty="0"/>
              <a:t>’) we tell him that r’ is correct/incorrect. As long as r’ is incorrect the attacker learns</a:t>
            </a:r>
            <a:r>
              <a:rPr lang="en-US" baseline="0" dirty="0"/>
              <a:t> nothing in an information theoretic sense. The probability of submitting r’=r is at most (1/2^|r|)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9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16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6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1" dirty="0" smtClean="0"/>
                  <a:t>Information Theoretic Guarantee </a:t>
                </a:r>
                <a:r>
                  <a:rPr lang="en-US" sz="3600" dirty="0"/>
                  <a:t>against any attacker with q queries to H </a:t>
                </a:r>
                <a:endParaRPr lang="en-US" sz="3600" dirty="0" smtClean="0"/>
              </a:p>
              <a:p>
                <a:pPr lvl="1"/>
                <a:r>
                  <a:rPr lang="en-US" sz="3200" dirty="0" smtClean="0"/>
                  <a:t>Let BAD event that attacker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200" dirty="0" smtClean="0"/>
                  <a:t> for any message m’ on any of q queries</a:t>
                </a:r>
              </a:p>
              <a:p>
                <a:pPr lvl="1"/>
                <a:r>
                  <a:rPr lang="en-US" sz="3200" dirty="0"/>
                  <a:t>As long as the event BAD never occurs Bob learns nothing about m (in an information theoretic sense)</a:t>
                </a:r>
              </a:p>
              <a:p>
                <a:pPr lvl="1"/>
                <a:r>
                  <a:rPr lang="en-US" sz="3200" b="0" dirty="0" smtClean="0">
                    <a:ea typeface="Cambria Math"/>
                  </a:rPr>
                  <a:t>If r is a random n-bit string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/>
                          </a:rPr>
                          <m:t>BAD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/>
                          </a:rPr>
                          <m:t>q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 i="0" baseline="30000" smtClean="0">
                            <a:latin typeface="Cambria Math" panose="02040503050406030204" pitchFamily="18" charset="0"/>
                            <a:ea typeface="Cambria Math"/>
                          </a:rPr>
                          <m:t>n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8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1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Disadvage</a:t>
            </a:r>
            <a:r>
              <a:rPr lang="en-US" baseline="0" dirty="0"/>
              <a:t> for not using randomized construction. </a:t>
            </a:r>
          </a:p>
          <a:p>
            <a:r>
              <a:rPr lang="en-US" baseline="0" dirty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Disadvage</a:t>
            </a:r>
            <a:r>
              <a:rPr lang="en-US" baseline="0" dirty="0"/>
              <a:t> for not using randomized construction. </a:t>
            </a:r>
          </a:p>
          <a:p>
            <a:r>
              <a:rPr lang="en-US" baseline="0" dirty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2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joke,</a:t>
            </a:r>
            <a:r>
              <a:rPr lang="en-US" baseline="0" dirty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4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joke,</a:t>
            </a:r>
            <a:r>
              <a:rPr lang="en-US" baseline="0" dirty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j denote the length of the chain before the cycle starts (3) in the example</a:t>
            </a:r>
            <a:r>
              <a:rPr lang="en-US" baseline="0" dirty="0"/>
              <a:t> and let c denote the length of the cycle</a:t>
            </a:r>
            <a:endParaRPr lang="en-US" dirty="0"/>
          </a:p>
          <a:p>
            <a:r>
              <a:rPr lang="en-US" dirty="0"/>
              <a:t>Let c</a:t>
            </a:r>
            <a:r>
              <a:rPr lang="en-US" baseline="0" dirty="0"/>
              <a:t> denote length of cycle and suppose that x_{2i} = </a:t>
            </a:r>
            <a:r>
              <a:rPr lang="en-US" baseline="0" dirty="0" err="1"/>
              <a:t>x_i</a:t>
            </a:r>
            <a:r>
              <a:rPr lang="en-US" baseline="0" dirty="0"/>
              <a:t> then we have 2i-j=</a:t>
            </a:r>
            <a:r>
              <a:rPr lang="en-US" baseline="0" dirty="0" err="1"/>
              <a:t>i</a:t>
            </a:r>
            <a:r>
              <a:rPr lang="en-US" baseline="0" dirty="0"/>
              <a:t>-j mod c. Implies that 2i=</a:t>
            </a:r>
            <a:r>
              <a:rPr lang="en-US" baseline="0" dirty="0" err="1"/>
              <a:t>c+i</a:t>
            </a:r>
            <a:r>
              <a:rPr lang="en-US" baseline="0" dirty="0"/>
              <a:t>.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en-US" baseline="0" dirty="0"/>
              <a:t> have h(x_{j-1}) = h(x_{j+c-1}), </a:t>
            </a:r>
          </a:p>
          <a:p>
            <a:r>
              <a:rPr lang="en-US" baseline="0" dirty="0"/>
              <a:t>X reaches x_{j-1} in j-1 steps and x’ reaches x_{j+c-1}=x_{j+2c-1} in j-1 – steps (since we start at j)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15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j denote the length of the chain before the cycle starts (3) in the example</a:t>
            </a:r>
            <a:r>
              <a:rPr lang="en-US" baseline="0" dirty="0"/>
              <a:t> and let c denote the length of the cycle</a:t>
            </a:r>
            <a:endParaRPr lang="en-US" dirty="0"/>
          </a:p>
          <a:p>
            <a:r>
              <a:rPr lang="en-US" dirty="0"/>
              <a:t>Let c</a:t>
            </a:r>
            <a:r>
              <a:rPr lang="en-US" baseline="0" dirty="0"/>
              <a:t> denote length of cycle and suppose that x_{2i} = </a:t>
            </a:r>
            <a:r>
              <a:rPr lang="en-US" baseline="0" dirty="0" err="1"/>
              <a:t>x_i</a:t>
            </a:r>
            <a:r>
              <a:rPr lang="en-US" baseline="0" dirty="0"/>
              <a:t> then we have 2i-j=</a:t>
            </a:r>
            <a:r>
              <a:rPr lang="en-US" baseline="0" dirty="0" err="1"/>
              <a:t>i</a:t>
            </a:r>
            <a:r>
              <a:rPr lang="en-US" baseline="0" dirty="0"/>
              <a:t>-j mod c. Implies that 2i=</a:t>
            </a:r>
            <a:r>
              <a:rPr lang="en-US" baseline="0" dirty="0" err="1"/>
              <a:t>c+i</a:t>
            </a:r>
            <a:r>
              <a:rPr lang="en-US" baseline="0" dirty="0"/>
              <a:t>.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en-US" baseline="0" dirty="0"/>
              <a:t> have h(x_{j-1}) = h(x_{j+c-1}), </a:t>
            </a:r>
          </a:p>
          <a:p>
            <a:r>
              <a:rPr lang="en-US" baseline="0" dirty="0"/>
              <a:t>X reaches x_{j-1} in j-1 steps and x’ reaches x_{j+c-1}=x_{j+2c-1} in j-1 – steps (since we start at j)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9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72.png"/><Relationship Id="rId4" Type="http://schemas.openxmlformats.org/officeDocument/2006/relationships/image" Target="../media/image1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7.png"/><Relationship Id="rId18" Type="http://schemas.openxmlformats.org/officeDocument/2006/relationships/image" Target="../media/image73.png"/><Relationship Id="rId21" Type="http://schemas.openxmlformats.org/officeDocument/2006/relationships/image" Target="../media/image86.png"/><Relationship Id="rId7" Type="http://schemas.openxmlformats.org/officeDocument/2006/relationships/image" Target="../media/image18.png"/><Relationship Id="rId12" Type="http://schemas.openxmlformats.org/officeDocument/2006/relationships/image" Target="../media/image5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15" Type="http://schemas.openxmlformats.org/officeDocument/2006/relationships/image" Target="../media/image69.png"/><Relationship Id="rId10" Type="http://schemas.openxmlformats.org/officeDocument/2006/relationships/image" Target="../media/image53.png"/><Relationship Id="rId19" Type="http://schemas.openxmlformats.org/officeDocument/2006/relationships/image" Target="../media/image83.png"/><Relationship Id="rId9" Type="http://schemas.openxmlformats.org/officeDocument/2006/relationships/image" Target="../media/image52.png"/><Relationship Id="rId1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1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5.png"/><Relationship Id="rId3" Type="http://schemas.openxmlformats.org/officeDocument/2006/relationships/image" Target="../media/image381.png"/><Relationship Id="rId17" Type="http://schemas.openxmlformats.org/officeDocument/2006/relationships/image" Target="../media/image64.png"/><Relationship Id="rId2" Type="http://schemas.openxmlformats.org/officeDocument/2006/relationships/image" Target="../media/image370.png"/><Relationship Id="rId16" Type="http://schemas.openxmlformats.org/officeDocument/2006/relationships/image" Target="../media/image63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5" Type="http://schemas.openxmlformats.org/officeDocument/2006/relationships/image" Target="../media/image40.png"/><Relationship Id="rId28" Type="http://schemas.openxmlformats.org/officeDocument/2006/relationships/image" Target="../media/image109.png"/><Relationship Id="rId15" Type="http://schemas.openxmlformats.org/officeDocument/2006/relationships/image" Target="../media/image62.png"/><Relationship Id="rId10" Type="http://schemas.openxmlformats.org/officeDocument/2006/relationships/image" Target="../media/image55.png"/><Relationship Id="rId19" Type="http://schemas.openxmlformats.org/officeDocument/2006/relationships/image" Target="../media/image66.png"/><Relationship Id="rId27" Type="http://schemas.openxmlformats.org/officeDocument/2006/relationships/image" Target="../media/image108.png"/><Relationship Id="rId1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8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106.png"/><Relationship Id="rId5" Type="http://schemas.openxmlformats.org/officeDocument/2006/relationships/image" Target="../media/image76.png"/><Relationship Id="rId15" Type="http://schemas.openxmlformats.org/officeDocument/2006/relationships/image" Target="../media/image380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371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3" Type="http://schemas.openxmlformats.org/officeDocument/2006/relationships/image" Target="../media/image74.png"/><Relationship Id="rId12" Type="http://schemas.openxmlformats.org/officeDocument/2006/relationships/image" Target="../media/image1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9.png"/><Relationship Id="rId5" Type="http://schemas.openxmlformats.org/officeDocument/2006/relationships/image" Target="../media/image76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75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3.png"/><Relationship Id="rId18" Type="http://schemas.openxmlformats.org/officeDocument/2006/relationships/image" Target="../media/image391.png"/><Relationship Id="rId3" Type="http://schemas.openxmlformats.org/officeDocument/2006/relationships/image" Target="../media/image55.png"/><Relationship Id="rId7" Type="http://schemas.openxmlformats.org/officeDocument/2006/relationships/image" Target="../media/image40.png"/><Relationship Id="rId12" Type="http://schemas.openxmlformats.org/officeDocument/2006/relationships/image" Target="../media/image62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59.png"/><Relationship Id="rId5" Type="http://schemas.openxmlformats.org/officeDocument/2006/relationships/image" Target="../media/image381.png"/><Relationship Id="rId15" Type="http://schemas.openxmlformats.org/officeDocument/2006/relationships/image" Target="../media/image65.png"/><Relationship Id="rId10" Type="http://schemas.openxmlformats.org/officeDocument/2006/relationships/image" Target="../media/image58.png"/><Relationship Id="rId19" Type="http://schemas.openxmlformats.org/officeDocument/2006/relationships/image" Target="../media/image42.png"/><Relationship Id="rId4" Type="http://schemas.openxmlformats.org/officeDocument/2006/relationships/image" Target="../media/image370.png"/><Relationship Id="rId9" Type="http://schemas.openxmlformats.org/officeDocument/2006/relationships/image" Target="../media/image109.png"/><Relationship Id="rId1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63.png"/><Relationship Id="rId3" Type="http://schemas.openxmlformats.org/officeDocument/2006/relationships/image" Target="../media/image370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43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5" Type="http://schemas.openxmlformats.org/officeDocument/2006/relationships/image" Target="../media/image165.png"/><Relationship Id="rId10" Type="http://schemas.openxmlformats.org/officeDocument/2006/relationships/image" Target="../media/image157.png"/><Relationship Id="rId4" Type="http://schemas.openxmlformats.org/officeDocument/2006/relationships/image" Target="../media/image44.png"/><Relationship Id="rId9" Type="http://schemas.openxmlformats.org/officeDocument/2006/relationships/image" Target="../media/image156.png"/><Relationship Id="rId14" Type="http://schemas.openxmlformats.org/officeDocument/2006/relationships/image" Target="../media/image16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63.png"/><Relationship Id="rId18" Type="http://schemas.openxmlformats.org/officeDocument/2006/relationships/image" Target="../media/image89.png"/><Relationship Id="rId3" Type="http://schemas.openxmlformats.org/officeDocument/2006/relationships/image" Target="../media/image370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87.png"/><Relationship Id="rId2" Type="http://schemas.openxmlformats.org/officeDocument/2006/relationships/image" Target="../media/image47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5" Type="http://schemas.openxmlformats.org/officeDocument/2006/relationships/image" Target="../media/image165.png"/><Relationship Id="rId10" Type="http://schemas.openxmlformats.org/officeDocument/2006/relationships/image" Target="../media/image157.png"/><Relationship Id="rId4" Type="http://schemas.openxmlformats.org/officeDocument/2006/relationships/image" Target="../media/image48.png"/><Relationship Id="rId9" Type="http://schemas.openxmlformats.org/officeDocument/2006/relationships/image" Target="../media/image156.png"/><Relationship Id="rId14" Type="http://schemas.openxmlformats.org/officeDocument/2006/relationships/image" Target="../media/image16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3.png"/><Relationship Id="rId18" Type="http://schemas.openxmlformats.org/officeDocument/2006/relationships/image" Target="../media/image96.png"/><Relationship Id="rId3" Type="http://schemas.openxmlformats.org/officeDocument/2006/relationships/image" Target="../media/image370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3900.png"/><Relationship Id="rId2" Type="http://schemas.openxmlformats.org/officeDocument/2006/relationships/image" Target="../media/image95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5" Type="http://schemas.openxmlformats.org/officeDocument/2006/relationships/image" Target="../media/image165.png"/><Relationship Id="rId10" Type="http://schemas.openxmlformats.org/officeDocument/2006/relationships/image" Target="../media/image157.png"/><Relationship Id="rId19" Type="http://schemas.openxmlformats.org/officeDocument/2006/relationships/image" Target="../media/image97.png"/><Relationship Id="rId4" Type="http://schemas.openxmlformats.org/officeDocument/2006/relationships/image" Target="../media/image44.png"/><Relationship Id="rId9" Type="http://schemas.openxmlformats.org/officeDocument/2006/relationships/image" Target="../media/image156.png"/><Relationship Id="rId14" Type="http://schemas.openxmlformats.org/officeDocument/2006/relationships/image" Target="../media/image1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1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6.png"/><Relationship Id="rId3" Type="http://schemas.openxmlformats.org/officeDocument/2006/relationships/image" Target="../media/image370.png"/><Relationship Id="rId25" Type="http://schemas.openxmlformats.org/officeDocument/2006/relationships/image" Target="../media/image155.png"/><Relationship Id="rId33" Type="http://schemas.openxmlformats.org/officeDocument/2006/relationships/image" Target="../media/image166.png"/><Relationship Id="rId17" Type="http://schemas.openxmlformats.org/officeDocument/2006/relationships/image" Target="../media/image390.png"/><Relationship Id="rId2" Type="http://schemas.openxmlformats.org/officeDocument/2006/relationships/image" Target="../media/image55.png"/><Relationship Id="rId29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24" Type="http://schemas.openxmlformats.org/officeDocument/2006/relationships/image" Target="../media/image154.png"/><Relationship Id="rId32" Type="http://schemas.openxmlformats.org/officeDocument/2006/relationships/image" Target="../media/image165.png"/><Relationship Id="rId23" Type="http://schemas.openxmlformats.org/officeDocument/2006/relationships/image" Target="../media/image153.png"/><Relationship Id="rId28" Type="http://schemas.openxmlformats.org/officeDocument/2006/relationships/image" Target="../media/image158.png"/><Relationship Id="rId31" Type="http://schemas.openxmlformats.org/officeDocument/2006/relationships/image" Target="../media/image164.png"/><Relationship Id="rId22" Type="http://schemas.openxmlformats.org/officeDocument/2006/relationships/image" Target="../media/image152.png"/><Relationship Id="rId27" Type="http://schemas.openxmlformats.org/officeDocument/2006/relationships/image" Target="../media/image157.png"/><Relationship Id="rId30" Type="http://schemas.openxmlformats.org/officeDocument/2006/relationships/image" Target="../media/image163.png"/><Relationship Id="rId35" Type="http://schemas.openxmlformats.org/officeDocument/2006/relationships/image" Target="../media/image177.png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4.png"/><Relationship Id="rId7" Type="http://schemas.openxmlformats.org/officeDocument/2006/relationships/image" Target="../media/image78.png"/><Relationship Id="rId25" Type="http://schemas.openxmlformats.org/officeDocument/2006/relationships/image" Target="../media/image178.png"/><Relationship Id="rId2" Type="http://schemas.openxmlformats.org/officeDocument/2006/relationships/image" Target="../media/image84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26.png"/><Relationship Id="rId5" Type="http://schemas.openxmlformats.org/officeDocument/2006/relationships/image" Target="../media/image76.png"/><Relationship Id="rId28" Type="http://schemas.openxmlformats.org/officeDocument/2006/relationships/image" Target="../media/image116.png"/><Relationship Id="rId31" Type="http://schemas.openxmlformats.org/officeDocument/2006/relationships/image" Target="../media/image186.png"/><Relationship Id="rId4" Type="http://schemas.openxmlformats.org/officeDocument/2006/relationships/image" Target="../media/image75.png"/><Relationship Id="rId27" Type="http://schemas.openxmlformats.org/officeDocument/2006/relationships/image" Target="../media/image115.png"/><Relationship Id="rId22" Type="http://schemas.openxmlformats.org/officeDocument/2006/relationships/image" Target="../media/image144.png"/><Relationship Id="rId30" Type="http://schemas.openxmlformats.org/officeDocument/2006/relationships/image" Target="../media/image18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78.png"/><Relationship Id="rId12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129.png"/><Relationship Id="rId4" Type="http://schemas.openxmlformats.org/officeDocument/2006/relationships/image" Target="../media/image75.png"/><Relationship Id="rId9" Type="http://schemas.openxmlformats.org/officeDocument/2006/relationships/image" Target="../media/image12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1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9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43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0.png"/><Relationship Id="rId4" Type="http://schemas.openxmlformats.org/officeDocument/2006/relationships/image" Target="../media/image10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.jpe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32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.jpe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32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4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/>
              <a:t>Cryptography</a:t>
            </a:r>
            <a:br>
              <a:rPr lang="en-US" dirty="0"/>
            </a:br>
            <a:r>
              <a:rPr lang="en-US" dirty="0"/>
              <a:t>CS 555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900" b="1" dirty="0"/>
              <a:t>Week 5: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Cryptographic Hash Functions</a:t>
            </a:r>
            <a:endParaRPr lang="en-US" sz="2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/>
              <a:t>HMACs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/>
              <a:t>Generic Attacks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/>
              <a:t>Random Oracle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/>
              <a:t>Applications of Hashing</a:t>
            </a:r>
          </a:p>
          <a:p>
            <a:pPr algn="l"/>
            <a:r>
              <a:rPr lang="en-US" sz="2900" b="1" dirty="0"/>
              <a:t>Readings: </a:t>
            </a:r>
            <a:r>
              <a:rPr lang="en-US" sz="2900" dirty="0"/>
              <a:t>Katz and Lindell Chapter 5, Appendix A.4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Spring 2021</a:t>
            </a:r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Weaker Requirements for Cryptographic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Preimage Resistance (One-</a:t>
            </a:r>
            <a:r>
              <a:rPr lang="en-US" dirty="0" err="1"/>
              <a:t>Wayness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3" y="298492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8" y="258816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271587" y="329074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48427" y="2829079"/>
                <a:ext cx="633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s,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27" y="2829079"/>
                <a:ext cx="633956" cy="461665"/>
              </a:xfrm>
              <a:prstGeom prst="rect">
                <a:avLst/>
              </a:prstGeom>
              <a:blipFill>
                <a:blip r:embed="rId5"/>
                <a:stretch>
                  <a:fillRect l="-14423" t="-10526" r="-96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2502387" y="3887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4011" y="3420761"/>
                <a:ext cx="36420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/>
                        <m:t>x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11" y="3420761"/>
                <a:ext cx="364202" cy="45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05094" y="511429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78300" y="4306481"/>
                <a:ext cx="5449505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Hash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PreImgRes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00" y="4306481"/>
                <a:ext cx="5449505" cy="77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6479" y="5434222"/>
            <a:ext cx="722869" cy="742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379" y="6015348"/>
            <a:ext cx="1179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Question: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Why is collision resistance stronger?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81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1178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Most cryptographic hash functions accept fixed length inputs</a:t>
                </a:r>
              </a:p>
              <a:p>
                <a:endParaRPr lang="en-US" dirty="0"/>
              </a:p>
              <a:p>
                <a:r>
                  <a:rPr lang="en-US" dirty="0"/>
                  <a:t>What if we want to hash arbitrary length strings?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Construction: </a:t>
                </a:r>
                <a:r>
                  <a:rPr lang="en-US" dirty="0"/>
                  <a:t>Suppose (</a:t>
                </a:r>
                <a:r>
                  <a:rPr lang="en-US" dirty="0" err="1"/>
                  <a:t>Gen,h</a:t>
                </a:r>
                <a:r>
                  <a:rPr lang="en-US" dirty="0"/>
                  <a:t>) fixed length hash function from 2n bits to n bits,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as follows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 baseline="-25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1178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Construction: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/>
                  <a:t>) fixed length hash function from 2n bits to n bits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/>
                  <a:t> =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Break x into n bit segments x</a:t>
                </a:r>
                <a:r>
                  <a:rPr lang="en-US" b="0" baseline="-25000" dirty="0"/>
                  <a:t>1</a:t>
                </a:r>
                <a:r>
                  <a:rPr lang="en-US" b="0" dirty="0"/>
                  <a:t>,..,x</a:t>
                </a:r>
                <a:r>
                  <a:rPr lang="en-US" b="0" baseline="-25000" dirty="0"/>
                  <a:t>d</a:t>
                </a:r>
                <a:r>
                  <a:rPr lang="en-US" b="0" dirty="0"/>
                  <a:t> (pad last block by 0’s)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(initialization)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 to d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i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encodes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as an n-bit string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If (</a:t>
                </a:r>
                <a:r>
                  <a:rPr lang="en-US" dirty="0" err="1"/>
                  <a:t>Gen,h</a:t>
                </a:r>
                <a:r>
                  <a:rPr lang="en-US" dirty="0"/>
                  <a:t>) is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Show that any collision in H</a:t>
                </a:r>
                <a:r>
                  <a:rPr lang="en-US" baseline="30000" dirty="0"/>
                  <a:t>s</a:t>
                </a:r>
                <a:r>
                  <a:rPr lang="en-US" dirty="0"/>
                  <a:t> yields a collision in </a:t>
                </a:r>
                <a:r>
                  <a:rPr lang="en-US" dirty="0" err="1"/>
                  <a:t>h</a:t>
                </a:r>
                <a:r>
                  <a:rPr lang="en-US" baseline="30000" dirty="0" err="1"/>
                  <a:t>s</a:t>
                </a:r>
                <a:r>
                  <a:rPr lang="en-US" dirty="0"/>
                  <a:t>. Thus a PPT attacker A</a:t>
                </a:r>
                <a:r>
                  <a:rPr lang="en-US" baseline="-25000" dirty="0"/>
                  <a:t>H</a:t>
                </a:r>
                <a:r>
                  <a:rPr lang="en-US" dirty="0"/>
                  <a:t> for (</a:t>
                </a:r>
                <a:r>
                  <a:rPr lang="en-US" dirty="0" err="1"/>
                  <a:t>Gen,H</a:t>
                </a:r>
                <a:r>
                  <a:rPr lang="en-US" dirty="0"/>
                  <a:t>) can be transformed into PPT attacker A</a:t>
                </a:r>
                <a:r>
                  <a:rPr lang="en-US" baseline="-25000" dirty="0"/>
                  <a:t>h</a:t>
                </a:r>
                <a:r>
                  <a:rPr lang="en-US" dirty="0"/>
                  <a:t> for (</a:t>
                </a:r>
                <a:r>
                  <a:rPr lang="en-US" dirty="0" err="1"/>
                  <a:t>Gen,h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that  A</a:t>
                </a:r>
                <a:r>
                  <a:rPr lang="en-US" baseline="-25000" dirty="0"/>
                  <a:t>H</a:t>
                </a:r>
                <a:r>
                  <a:rPr lang="en-US" dirty="0"/>
                  <a:t> finds a collision i.e., distinct x and x’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(note x and x’ may have different lengths)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 r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If (</a:t>
                </a:r>
                <a:r>
                  <a:rPr lang="en-US" dirty="0" err="1"/>
                  <a:t>Gen,h</a:t>
                </a:r>
                <a:r>
                  <a:rPr lang="en-US" dirty="0"/>
                  <a:t>) is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We will extract a collision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Case 1: L=|x|=|x’|=L’  (proof for case two is similar)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8289" y="4359296"/>
                <a:ext cx="9877961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89" y="4359296"/>
                <a:ext cx="9877961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03620" y="515951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?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3845" y="5279411"/>
                <a:ext cx="30278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 </a:t>
                </a:r>
                <a:r>
                  <a:rPr lang="en-US" b="1" dirty="0">
                    <a:sym typeface="Wingdings" panose="05000000000000000000" pitchFamily="2" charset="2"/>
                  </a:rPr>
                  <a:t> Found collision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45" y="5279411"/>
                <a:ext cx="3027880" cy="646331"/>
              </a:xfrm>
              <a:prstGeom prst="rect">
                <a:avLst/>
              </a:prstGeom>
              <a:blipFill>
                <a:blip r:embed="rId5"/>
                <a:stretch>
                  <a:fillRect l="-1815" t="-566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12478" y="5590402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86769" y="5925742"/>
                <a:ext cx="7176003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69" y="5925742"/>
                <a:ext cx="7176003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205807" y="5417911"/>
            <a:ext cx="605918" cy="7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56724" y="5512517"/>
            <a:ext cx="1067671" cy="12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If (</a:t>
                </a:r>
                <a:r>
                  <a:rPr lang="en-US" dirty="0" err="1"/>
                  <a:t>Gen,h</a:t>
                </a:r>
                <a:r>
                  <a:rPr lang="en-US" dirty="0"/>
                  <a:t>) is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 S</a:t>
                </a:r>
                <a:r>
                  <a:rPr lang="en-US" dirty="0"/>
                  <a:t>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Case 1: L=|x|=|x’|=L’  (proof for case two is similar)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91151" y="4351131"/>
                <a:ext cx="7265772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151" y="4351131"/>
                <a:ext cx="7265772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03620" y="515951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?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51961" y="5405736"/>
                <a:ext cx="35871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 </a:t>
                </a:r>
                <a:r>
                  <a:rPr lang="en-US" b="1" dirty="0">
                    <a:sym typeface="Wingdings" panose="05000000000000000000" pitchFamily="2" charset="2"/>
                  </a:rPr>
                  <a:t> Found collision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961" y="5405736"/>
                <a:ext cx="3587136" cy="646331"/>
              </a:xfrm>
              <a:prstGeom prst="rect">
                <a:avLst/>
              </a:prstGeom>
              <a:blipFill>
                <a:blip r:embed="rId5"/>
                <a:stretch>
                  <a:fillRect l="-1358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12478" y="5590402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86769" y="6091009"/>
                <a:ext cx="7969489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69" y="6091009"/>
                <a:ext cx="7969489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205807" y="5417911"/>
            <a:ext cx="605918" cy="7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25910" y="5503063"/>
            <a:ext cx="1067671" cy="12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8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If (</a:t>
                </a:r>
                <a:r>
                  <a:rPr lang="en-US" dirty="0" err="1"/>
                  <a:t>Gen,h</a:t>
                </a:r>
                <a:r>
                  <a:rPr lang="en-US" dirty="0"/>
                  <a:t>) is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Suppose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Case 1: |x|=|x’|  (proof for case two is similar)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8289" y="435929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6921" y="4359296"/>
                <a:ext cx="10676919" cy="1385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If for some </a:t>
                </a:r>
                <a:r>
                  <a:rPr lang="en-US" sz="2800" dirty="0" err="1">
                    <a:ea typeface="Cambria Math" panose="02040503050406030204" pitchFamily="18" charset="0"/>
                  </a:rPr>
                  <a:t>i</a:t>
                </a:r>
                <a:r>
                  <a:rPr lang="en-US" sz="2800" dirty="0">
                    <a:ea typeface="Cambria Math" panose="02040503050406030204" pitchFamily="18" charset="0"/>
                  </a:rPr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then we will find a collision</a:t>
                </a:r>
              </a:p>
              <a:p>
                <a:endParaRPr lang="en-US" sz="2800" b="1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But x and x’ are different so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!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21" y="4359296"/>
                <a:ext cx="10676919" cy="1385507"/>
              </a:xfrm>
              <a:prstGeom prst="rect">
                <a:avLst/>
              </a:prstGeom>
              <a:blipFill>
                <a:blip r:embed="rId3"/>
                <a:stretch>
                  <a:fillRect l="-1199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5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(Concrete Version): </a:t>
                </a:r>
                <a:r>
                  <a:rPr lang="en-US" dirty="0"/>
                  <a:t>If (</a:t>
                </a:r>
                <a:r>
                  <a:rPr lang="en-US" dirty="0" err="1"/>
                  <a:t>Gen,h</a:t>
                </a:r>
                <a:r>
                  <a:rPr lang="en-US" dirty="0"/>
                  <a:t>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-collision resistant then (</a:t>
                </a:r>
                <a:r>
                  <a:rPr lang="en-US" dirty="0" err="1"/>
                  <a:t>Gen,H</a:t>
                </a:r>
                <a:r>
                  <a:rPr lang="en-US" dirty="0"/>
                  <a:t>) is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-collision resistant for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Analysis: </a:t>
                </a:r>
                <a:r>
                  <a:rPr lang="en-US" dirty="0"/>
                  <a:t>Run attacker A</a:t>
                </a:r>
                <a:r>
                  <a:rPr lang="en-US" baseline="-25000" dirty="0"/>
                  <a:t>H</a:t>
                </a:r>
                <a:r>
                  <a:rPr lang="en-US" dirty="0"/>
                  <a:t> to get pair x and x’ (time t), then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 values to extract collision.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8289" y="4359296"/>
                <a:ext cx="9877961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89" y="4359296"/>
                <a:ext cx="9877961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03620" y="515951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?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3845" y="5279411"/>
                <a:ext cx="30278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 </a:t>
                </a:r>
                <a:r>
                  <a:rPr lang="en-US" b="1" dirty="0">
                    <a:sym typeface="Wingdings" panose="05000000000000000000" pitchFamily="2" charset="2"/>
                  </a:rPr>
                  <a:t> Found collision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45" y="5279411"/>
                <a:ext cx="3027880" cy="646331"/>
              </a:xfrm>
              <a:prstGeom prst="rect">
                <a:avLst/>
              </a:prstGeom>
              <a:blipFill>
                <a:blip r:embed="rId5"/>
                <a:stretch>
                  <a:fillRect l="-1815" t="-566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12478" y="5590402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86769" y="5925742"/>
                <a:ext cx="7176003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69" y="5925742"/>
                <a:ext cx="7176003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205807" y="5417911"/>
            <a:ext cx="605918" cy="7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56724" y="5512517"/>
            <a:ext cx="1067671" cy="12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8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/>
          </a:bodyPr>
          <a:lstStyle/>
          <a:p>
            <a:r>
              <a:rPr lang="en-US" dirty="0"/>
              <a:t>Week 5: Topic 2: </a:t>
            </a:r>
            <a:br>
              <a:rPr lang="en-US" dirty="0"/>
            </a:br>
            <a:r>
              <a:rPr lang="en-US" dirty="0"/>
              <a:t>HMACs and Generic Attacks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Keyed Hash Function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600" dirty="0"/>
                  <a:t>Two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/>
                  <a:t> (Key-generation algorithm)</a:t>
                </a:r>
              </a:p>
              <a:p>
                <a:pPr lvl="2"/>
                <a:r>
                  <a:rPr lang="en-US" sz="2800" b="1" dirty="0"/>
                  <a:t>Input:</a:t>
                </a:r>
                <a:r>
                  <a:rPr lang="en-US" sz="2800" dirty="0"/>
                  <a:t> Random Bits R</a:t>
                </a:r>
              </a:p>
              <a:p>
                <a:pPr lvl="2"/>
                <a:r>
                  <a:rPr lang="en-US" sz="2800" b="1" dirty="0"/>
                  <a:t>Output:</a:t>
                </a:r>
                <a:r>
                  <a:rPr lang="en-US" sz="2800" dirty="0"/>
                  <a:t> </a:t>
                </a:r>
                <a:r>
                  <a:rPr lang="en-US" sz="2800" strike="sngStrike" dirty="0"/>
                  <a:t>Secret</a:t>
                </a:r>
                <a:r>
                  <a:rPr lang="en-US" sz="2800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/>
                  <a:t> (Hashing Algorithm)</a:t>
                </a:r>
              </a:p>
              <a:p>
                <a:pPr lvl="2"/>
                <a:r>
                  <a:rPr lang="en-US" sz="2800" b="1" dirty="0"/>
                  <a:t>Input: </a:t>
                </a:r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  </a:t>
                </a:r>
              </a:p>
              <a:p>
                <a:pPr lvl="2"/>
                <a:r>
                  <a:rPr lang="en-US" sz="2800" b="1" dirty="0"/>
                  <a:t>Output:</a:t>
                </a:r>
                <a:r>
                  <a:rPr lang="en-US" sz="2800" dirty="0"/>
                  <a:t> 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Authenticated Encryption + CCA-Security</a:t>
                </a:r>
              </a:p>
              <a:p>
                <a:pPr lvl="1"/>
                <a:r>
                  <a:rPr lang="en-US" strike="sngStrike" dirty="0">
                    <a:solidFill>
                      <a:srgbClr val="FF0000"/>
                    </a:solidFill>
                  </a:rPr>
                  <a:t>Encrypt and Authenticate [SSL]</a:t>
                </a:r>
              </a:p>
              <a:p>
                <a:pPr lvl="1"/>
                <a:r>
                  <a:rPr lang="en-US" dirty="0">
                    <a:solidFill>
                      <a:srgbClr val="FFC000"/>
                    </a:solidFill>
                  </a:rPr>
                  <a:t>Authenticate then Encrypt [TLS] (Caution Required)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Encrypt </a:t>
                </a:r>
                <a:r>
                  <a:rPr lang="en-US" b="1" dirty="0">
                    <a:solidFill>
                      <a:srgbClr val="00B050"/>
                    </a:solidFill>
                  </a:rPr>
                  <a:t>then</a:t>
                </a:r>
                <a:r>
                  <a:rPr lang="en-US" dirty="0">
                    <a:solidFill>
                      <a:srgbClr val="00B050"/>
                    </a:solidFill>
                  </a:rPr>
                  <a:t> Authenticate!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Secure Communication</a:t>
                </a:r>
              </a:p>
              <a:p>
                <a:pPr lvl="1"/>
                <a:r>
                  <a:rPr lang="en-US" dirty="0"/>
                  <a:t>Attacks: Reflection/Replay/Reordering + Defenses</a:t>
                </a:r>
              </a:p>
              <a:p>
                <a:pPr lvl="1"/>
                <a:r>
                  <a:rPr lang="en-US" dirty="0"/>
                  <a:t>AES-GCM</a:t>
                </a:r>
              </a:p>
              <a:p>
                <a:r>
                  <a:rPr lang="en-US" dirty="0"/>
                  <a:t>Cryptographic Hash Functions</a:t>
                </a:r>
              </a:p>
              <a:p>
                <a:pPr lvl="1"/>
                <a:r>
                  <a:rPr lang="en-US" dirty="0"/>
                  <a:t>Definitional Challenges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6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 for Arbitrary Length Messages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Mac</a:t>
                </a:r>
                <a:r>
                  <a:rPr lang="en-US" sz="3200" baseline="-25000" dirty="0" err="1"/>
                  <a:t>K</a:t>
                </a:r>
                <a:r>
                  <a:rPr lang="en-US" sz="3200" dirty="0"/>
                  <a:t>(m)=</a:t>
                </a:r>
              </a:p>
              <a:p>
                <a:pPr lvl="1"/>
                <a:r>
                  <a:rPr lang="en-US" sz="3200" dirty="0"/>
                  <a:t>Select random n/4 bit string r</a:t>
                </a:r>
              </a:p>
              <a:p>
                <a:pPr lvl="1"/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for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=1,…,d </a:t>
                </a:r>
              </a:p>
              <a:p>
                <a:pPr lvl="2"/>
                <a:r>
                  <a:rPr lang="en-US" sz="2800" dirty="0"/>
                  <a:t>(Note: encode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 as n/4 bit strings)</a:t>
                </a:r>
              </a:p>
              <a:p>
                <a:pPr lvl="1"/>
                <a:r>
                  <a:rPr lang="en-US" sz="3200" b="1" dirty="0"/>
                  <a:t>Output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4.8: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7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 for Arbitrary Length Messages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Mac</a:t>
                </a:r>
                <a:r>
                  <a:rPr lang="en-US" sz="3200" baseline="-25000" dirty="0" err="1"/>
                  <a:t>K</a:t>
                </a:r>
                <a:r>
                  <a:rPr lang="en-US" sz="3200" dirty="0"/>
                  <a:t>(m)=</a:t>
                </a:r>
              </a:p>
              <a:p>
                <a:pPr lvl="1"/>
                <a:r>
                  <a:rPr lang="en-US" sz="3200" dirty="0"/>
                  <a:t>Select random n/4 bit string r</a:t>
                </a:r>
              </a:p>
              <a:p>
                <a:pPr lvl="1"/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for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=1,…,d </a:t>
                </a:r>
              </a:p>
              <a:p>
                <a:pPr lvl="2"/>
                <a:r>
                  <a:rPr lang="en-US" sz="2800" dirty="0"/>
                  <a:t>(Note: encode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 as n/4 bit strings)</a:t>
                </a:r>
              </a:p>
              <a:p>
                <a:pPr lvl="1"/>
                <a:r>
                  <a:rPr lang="en-US" sz="3200" b="1" dirty="0"/>
                  <a:t>Output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4.8: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-121920" y="1027906"/>
            <a:ext cx="5821122" cy="2608202"/>
          </a:xfrm>
          <a:prstGeom prst="wedgeEllipseCallout">
            <a:avLst>
              <a:gd name="adj1" fmla="val 23424"/>
              <a:gd name="adj2" fmla="val 6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Disadvantage 1: Long output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3474720" y="4113273"/>
            <a:ext cx="8290002" cy="2608202"/>
          </a:xfrm>
          <a:prstGeom prst="wedgeEllipseCallout">
            <a:avLst>
              <a:gd name="adj1" fmla="val -53643"/>
              <a:gd name="adj2" fmla="val -44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Randomized Construction (no canonical verification). Disadvantage?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699202" y="365125"/>
            <a:ext cx="6279438" cy="3931951"/>
          </a:xfrm>
          <a:prstGeom prst="cloudCallout">
            <a:avLst>
              <a:gd name="adj1" fmla="val 21091"/>
              <a:gd name="adj2" fmla="val 745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Disadvantages: Lose Strong-MAC Guarantee</a:t>
            </a:r>
          </a:p>
          <a:p>
            <a:pPr algn="ctr"/>
            <a:r>
              <a:rPr lang="en-US" sz="3200" dirty="0"/>
              <a:t>(Multiple valid MACs of same message)</a:t>
            </a:r>
          </a:p>
        </p:txBody>
      </p:sp>
    </p:spTree>
    <p:extLst>
      <p:ext uri="{BB962C8B-B14F-4D97-AF65-F5344CB8AC3E}">
        <p14:creationId xmlns:p14="http://schemas.microsoft.com/office/powerpoint/2010/main" val="2307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and 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998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300" dirty="0"/>
                  <a:t>Start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sz="3300" dirty="0"/>
                  <a:t>, a secure MAC for messages of fixed length, and (</a:t>
                </a:r>
                <a:r>
                  <a:rPr lang="en-US" sz="3300" dirty="0" err="1"/>
                  <a:t>Gen</a:t>
                </a:r>
                <a:r>
                  <a:rPr lang="en-US" sz="3300" baseline="-25000" dirty="0" err="1"/>
                  <a:t>H</a:t>
                </a:r>
                <a:r>
                  <a:rPr lang="en-US" sz="3300" dirty="0" err="1"/>
                  <a:t>,H</a:t>
                </a:r>
                <a:r>
                  <a:rPr lang="en-US" sz="3300" dirty="0"/>
                  <a:t>) a collision resistant hash function and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3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3500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500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500" dirty="0"/>
              </a:p>
              <a:p>
                <a:pPr marL="0" indent="0">
                  <a:buNone/>
                </a:pPr>
                <a:endParaRPr lang="en-US" sz="3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𝑉𝑟𝑓𝑦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3500" i="1" baseline="-250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𝑉𝑟𝑓𝑦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500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300" b="1" dirty="0"/>
                  <a:t>Theorem 5.6: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300" dirty="0"/>
                  <a:t> is a secure MAC for arbitrary length message assuming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300" dirty="0"/>
                  <a:t> is a secure MAC and (</a:t>
                </a:r>
                <a:r>
                  <a:rPr lang="en-US" sz="3300" dirty="0" err="1"/>
                  <a:t>Gen</a:t>
                </a:r>
                <a:r>
                  <a:rPr lang="en-US" sz="3300" baseline="-25000" dirty="0" err="1"/>
                  <a:t>H</a:t>
                </a:r>
                <a:r>
                  <a:rPr lang="en-US" sz="3300" dirty="0" err="1"/>
                  <a:t>,H</a:t>
                </a:r>
                <a:r>
                  <a:rPr lang="en-US" sz="3300" dirty="0"/>
                  <a:t>) is collision resistant.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Note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canonical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canonical.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99800" cy="4351338"/>
              </a:xfrm>
              <a:blipFill>
                <a:blip r:embed="rId2"/>
                <a:stretch>
                  <a:fillRect l="-989" t="-3501" r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and 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Start with (</a:t>
                </a:r>
                <a:r>
                  <a:rPr lang="en-US" dirty="0" err="1"/>
                  <a:t>Mac,Vrfy</a:t>
                </a:r>
                <a:r>
                  <a:rPr lang="en-US" dirty="0"/>
                  <a:t>) a MAC for messages of fixed length and (</a:t>
                </a:r>
                <a:r>
                  <a:rPr lang="en-US" dirty="0" err="1"/>
                  <a:t>Gen</a:t>
                </a:r>
                <a:r>
                  <a:rPr lang="en-US" baseline="-25000" dirty="0" err="1"/>
                  <a:t>H</a:t>
                </a:r>
                <a:r>
                  <a:rPr lang="en-US" dirty="0" err="1"/>
                  <a:t>,H</a:t>
                </a:r>
                <a:r>
                  <a:rPr lang="en-US" dirty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5.6: </a:t>
                </a:r>
                <a:r>
                  <a:rPr lang="en-US" dirty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 Intuition: </a:t>
                </a:r>
                <a:r>
                  <a:rPr lang="en-US" dirty="0"/>
                  <a:t>If attacker successfully forges a valid MAC tag t’ for unseen message m’ then either</a:t>
                </a:r>
              </a:p>
              <a:p>
                <a:r>
                  <a:rPr lang="en-US" b="1" dirty="0"/>
                  <a:t>Case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some previously requested message m</a:t>
                </a:r>
                <a:r>
                  <a:rPr lang="en-US" baseline="-25000" dirty="0"/>
                  <a:t>i</a:t>
                </a:r>
              </a:p>
              <a:p>
                <a:r>
                  <a:rPr lang="en-US" b="1" dirty="0"/>
                  <a:t>Case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every previously requested message m</a:t>
                </a:r>
                <a:r>
                  <a:rPr lang="en-US" baseline="-25000" dirty="0"/>
                  <a:t>i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and 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 5.6: </a:t>
                </a:r>
                <a:r>
                  <a:rPr lang="en-US" dirty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 Intuition: </a:t>
                </a:r>
                <a:r>
                  <a:rPr lang="en-US" dirty="0"/>
                  <a:t>If attacker successfully forges a valid MAC tag t’ for unseen message m’ then either</a:t>
                </a:r>
              </a:p>
              <a:p>
                <a:r>
                  <a:rPr lang="en-US" b="1" dirty="0"/>
                  <a:t>Case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some previously requested message m</a:t>
                </a:r>
                <a:r>
                  <a:rPr lang="en-US" baseline="-25000" dirty="0"/>
                  <a:t>i</a:t>
                </a:r>
              </a:p>
              <a:p>
                <a:pPr lvl="1"/>
                <a:r>
                  <a:rPr lang="en-US" sz="2800" b="1" dirty="0">
                    <a:solidFill>
                      <a:srgbClr val="FF0000"/>
                    </a:solidFill>
                  </a:rPr>
                  <a:t>Attacker can find hash collisions!</a:t>
                </a:r>
              </a:p>
              <a:p>
                <a:r>
                  <a:rPr lang="en-US" b="1" dirty="0"/>
                  <a:t>Case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every previously requested message m</a:t>
                </a:r>
                <a:r>
                  <a:rPr lang="en-US" baseline="-25000" dirty="0"/>
                  <a:t>i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Attacker forged a valid new tag on the “new message”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Violates security of the original fixed length MAC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and 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Start with (</a:t>
                </a:r>
                <a:r>
                  <a:rPr lang="en-US" dirty="0" err="1"/>
                  <a:t>Mac,Vrfy</a:t>
                </a:r>
                <a:r>
                  <a:rPr lang="en-US" dirty="0"/>
                  <a:t>) a MAC for messages of fixed length and (</a:t>
                </a:r>
                <a:r>
                  <a:rPr lang="en-US" dirty="0" err="1"/>
                  <a:t>Gen</a:t>
                </a:r>
                <a:r>
                  <a:rPr lang="en-US" baseline="-25000" dirty="0" err="1"/>
                  <a:t>H</a:t>
                </a:r>
                <a:r>
                  <a:rPr lang="en-US" dirty="0" err="1"/>
                  <a:t>,H</a:t>
                </a:r>
                <a:r>
                  <a:rPr lang="en-US" dirty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b="1" dirty="0"/>
                  <a:t>Theorem 5.6 (Concrete Version):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secure</m:t>
                    </m:r>
                  </m:oMath>
                </a14:m>
                <a:r>
                  <a:rPr lang="en-US" dirty="0"/>
                  <a:t> and (</a:t>
                </a:r>
                <a:r>
                  <a:rPr lang="en-US" dirty="0" err="1"/>
                  <a:t>Gen</a:t>
                </a:r>
                <a:r>
                  <a:rPr lang="en-US" baseline="-25000" dirty="0" err="1"/>
                  <a:t>H</a:t>
                </a:r>
                <a:r>
                  <a:rPr lang="en-US" dirty="0" err="1"/>
                  <a:t>,H</a:t>
                </a:r>
                <a:r>
                  <a:rPr lang="en-US" dirty="0"/>
                  <a:t>)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𝐻𝑎𝑠h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collision resistant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𝐻𝑎𝑠h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𝑠𝑒𝑐𝑢𝑟𝑒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 Intuition: </a:t>
                </a:r>
                <a:r>
                  <a:rPr lang="en-US" dirty="0"/>
                  <a:t>When A succeeds we either get a hash collision (case 1) or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forgery (case 2)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case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we could violate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secure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Simulate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attacker A</a:t>
                </a:r>
              </a:p>
              <a:p>
                <a:pPr marL="0" indent="0">
                  <a:buNone/>
                </a:pPr>
                <a:r>
                  <a:rPr lang="en-US" dirty="0"/>
                  <a:t>     when attacker makes a query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</a:t>
                </a:r>
              </a:p>
              <a:p>
                <a:pPr marL="0" indent="0">
                  <a:buNone/>
                </a:pPr>
                <a:r>
                  <a:rPr lang="en-US" dirty="0"/>
                  <a:t>      1. compute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</a:p>
              <a:p>
                <a:pPr marL="0" indent="0">
                  <a:buNone/>
                </a:pPr>
                <a:r>
                  <a:rPr lang="en-US" dirty="0"/>
                  <a:t>      2. forward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oracle to get back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/>
                  <a:t>     A’s tag yields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forgery for new message with probability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case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𝑀𝐴𝐶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/>
                  <a:t>Similar argument I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case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𝐻𝐴𝑆𝐻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we could violate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𝐻𝑎𝑠h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collision resistance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/>
                  <a:t>Therefore, A succeeds with probability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𝐻𝑎𝑠h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2" t="-15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66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Collision Resistant Hash Functions (</a:t>
            </a:r>
            <a:r>
              <a:rPr lang="en-US" dirty="0" err="1"/>
              <a:t>Gen,H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Definitional challenges</a:t>
            </a:r>
          </a:p>
          <a:p>
            <a:pPr lvl="1"/>
            <a:r>
              <a:rPr lang="en-US" dirty="0"/>
              <a:t>Gen(1</a:t>
            </a:r>
            <a:r>
              <a:rPr lang="en-US" baseline="30000" dirty="0"/>
              <a:t>n</a:t>
            </a:r>
            <a:r>
              <a:rPr lang="en-US" dirty="0"/>
              <a:t>) outputs a public seed. </a:t>
            </a:r>
          </a:p>
          <a:p>
            <a:endParaRPr lang="en-US" dirty="0"/>
          </a:p>
          <a:p>
            <a:r>
              <a:rPr lang="en-US" dirty="0" err="1"/>
              <a:t>Merkle-Damgård</a:t>
            </a:r>
            <a:r>
              <a:rPr lang="en-US" dirty="0"/>
              <a:t> construction to hash arbitrary length strings</a:t>
            </a:r>
          </a:p>
          <a:p>
            <a:pPr lvl="1"/>
            <a:r>
              <a:rPr lang="en-US" dirty="0"/>
              <a:t>Proof of correctness</a:t>
            </a:r>
          </a:p>
          <a:p>
            <a:endParaRPr lang="en-US" dirty="0"/>
          </a:p>
          <a:p>
            <a:r>
              <a:rPr lang="en-US" dirty="0"/>
              <a:t>Hash and MAC construction</a:t>
            </a:r>
          </a:p>
          <a:p>
            <a:pPr lvl="1"/>
            <a:r>
              <a:rPr lang="en-US" dirty="0"/>
              <a:t>Proof of correctness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6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from Collision Resistant 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Failed Attempt: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Broken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uses </a:t>
                </a:r>
                <a:r>
                  <a:rPr lang="en-US" dirty="0" err="1"/>
                  <a:t>Merkle-Damgård</a:t>
                </a:r>
                <a:r>
                  <a:rPr lang="en-US" dirty="0"/>
                  <a:t> Transform.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encode length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encode the length of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i="1" baseline="30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 baseline="-250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-25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𝑀𝑎𝑐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Why does this 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𝑴𝒂𝒄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sub>
                      <m:sup/>
                    </m:sSubSup>
                  </m:oMath>
                </a14:m>
                <a:r>
                  <a:rPr lang="en-US" b="1" dirty="0"/>
                  <a:t> is broken?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  <a:blipFill>
                <a:blip r:embed="rId2"/>
                <a:stretch>
                  <a:fillRect l="-94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674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from Collision Resistant 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Failed Attempt: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Broken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uses </a:t>
                </a:r>
                <a:r>
                  <a:rPr lang="en-US" dirty="0" err="1"/>
                  <a:t>Merkle-Damgård</a:t>
                </a:r>
                <a:r>
                  <a:rPr lang="en-US" dirty="0"/>
                  <a:t> Transform.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encode length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i="1" baseline="30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 baseline="-250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-25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𝑀𝑎𝑐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Why does this 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𝑴𝒂𝒄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sub>
                      <m:sup/>
                    </m:sSubSup>
                  </m:oMath>
                </a14:m>
                <a:r>
                  <a:rPr lang="en-US" b="1" dirty="0"/>
                  <a:t> is broken?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Attacker asks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𝛕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Attacker computes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𝛕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b="1" dirty="0"/>
                  <a:t> which is a forgery for the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  <a:blipFill>
                <a:blip r:embed="rId2"/>
                <a:stretch>
                  <a:fillRect l="-94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30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Image result for ipad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814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en-US" dirty="0"/>
              <a:t>Week 5: Topic 1: </a:t>
            </a:r>
            <a:br>
              <a:rPr lang="en-US" dirty="0"/>
            </a:br>
            <a:r>
              <a:rPr lang="en-US" dirty="0"/>
              <a:t>Cryptographic Hash Functions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inner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outer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Both </a:t>
                </a:r>
                <a:r>
                  <a:rPr lang="en-US" sz="3600" dirty="0" err="1">
                    <a:ea typeface="Cambria Math" panose="02040503050406030204" pitchFamily="18" charset="0"/>
                  </a:rPr>
                  <a:t>ipad</a:t>
                </a:r>
                <a:r>
                  <a:rPr lang="en-US" sz="3600" dirty="0">
                    <a:ea typeface="Cambria Math" panose="02040503050406030204" pitchFamily="18" charset="0"/>
                  </a:rPr>
                  <a:t> and </a:t>
                </a:r>
                <a:r>
                  <a:rPr lang="en-US" sz="3600" dirty="0" err="1">
                    <a:ea typeface="Cambria Math" panose="02040503050406030204" pitchFamily="18" charset="0"/>
                  </a:rPr>
                  <a:t>opad</a:t>
                </a:r>
                <a:r>
                  <a:rPr lang="en-US" sz="3600" dirty="0">
                    <a:ea typeface="Cambria Math" panose="02040503050406030204" pitchFamily="18" charset="0"/>
                  </a:rPr>
                  <a:t> are fixed constants.</a:t>
                </a: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Why use key twice?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	Allows us to prove security from </a:t>
                </a:r>
                <a:r>
                  <a:rPr lang="en-US" sz="3600" i="1" dirty="0">
                    <a:ea typeface="Cambria Math" panose="02040503050406030204" pitchFamily="18" charset="0"/>
                  </a:rPr>
                  <a:t>weak collision resistance</a:t>
                </a:r>
                <a:r>
                  <a:rPr lang="en-US" sz="3600" dirty="0">
                    <a:ea typeface="Cambria Math" panose="02040503050406030204" pitchFamily="18" charset="0"/>
                  </a:rPr>
                  <a:t> of H</a:t>
                </a:r>
                <a:r>
                  <a:rPr lang="en-US" sz="3600" baseline="30000" dirty="0">
                    <a:ea typeface="Cambria Math" panose="02040503050406030204" pitchFamily="18" charset="0"/>
                  </a:rPr>
                  <a:t>s</a:t>
                </a:r>
              </a:p>
              <a:p>
                <a:pPr marL="0" indent="0">
                  <a:buNone/>
                </a:pPr>
                <a:endParaRPr lang="en-US" sz="36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12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ipad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(Informal)</a:t>
                </a:r>
                <a:r>
                  <a:rPr lang="en-US" dirty="0"/>
                  <a:t>: Assuming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is weakly collision resistant and that (certain other plausible assumptions hold) this is a secure MAC.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Weak Collision Resistance: </a:t>
                </a:r>
                <a:r>
                  <a:rPr lang="en-US" dirty="0"/>
                  <a:t>Give attacker oracle access 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(secret key k remains hidden).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Attacker Goal: </a:t>
                </a:r>
                <a:r>
                  <a:rPr lang="en-US" dirty="0"/>
                  <a:t>Find distinct m</a:t>
                </a:r>
                <a:r>
                  <a:rPr lang="en-US" dirty="0" smtClean="0"/>
                  <a:t>, m</a:t>
                </a:r>
                <a:r>
                  <a:rPr lang="en-US" dirty="0"/>
                  <a:t>’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0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89640" cy="4351338"/>
          </a:xfrm>
        </p:spPr>
        <p:txBody>
          <a:bodyPr>
            <a:normAutofit/>
          </a:bodyPr>
          <a:lstStyle/>
          <a:p>
            <a:r>
              <a:rPr lang="en-US" dirty="0"/>
              <a:t>MD5 can no longer be viewed as collision resistant</a:t>
            </a:r>
          </a:p>
          <a:p>
            <a:endParaRPr lang="en-US" dirty="0"/>
          </a:p>
          <a:p>
            <a:r>
              <a:rPr lang="en-US" dirty="0"/>
              <a:t>However, HMAC-MD5 remained unbroken after MD5 was broken</a:t>
            </a:r>
          </a:p>
          <a:p>
            <a:pPr lvl="1"/>
            <a:r>
              <a:rPr lang="en-US" dirty="0"/>
              <a:t>Gave developers time to replace HMAC-MD5</a:t>
            </a:r>
          </a:p>
          <a:p>
            <a:pPr lvl="1"/>
            <a:r>
              <a:rPr lang="en-US" dirty="0"/>
              <a:t>Nevertheless, don’t use HMAC-MD5!</a:t>
            </a:r>
          </a:p>
          <a:p>
            <a:r>
              <a:rPr lang="en-US" dirty="0"/>
              <a:t>HMAC-SHA1 still seems to be okay (temporarily), despite collision</a:t>
            </a:r>
          </a:p>
          <a:p>
            <a:r>
              <a:rPr lang="en-US" dirty="0"/>
              <a:t>HMAC is efficient and unbroken</a:t>
            </a:r>
          </a:p>
          <a:p>
            <a:pPr lvl="1"/>
            <a:r>
              <a:rPr lang="en-US" dirty="0"/>
              <a:t>CBC-MAC was not widely deployed because it is “too slow”</a:t>
            </a:r>
          </a:p>
          <a:p>
            <a:pPr lvl="1"/>
            <a:r>
              <a:rPr lang="en-US" dirty="0"/>
              <a:t>Instead practitioners often used heuristic constructions (which were breakable)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6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Attack 1:</a:t>
                </a:r>
                <a:r>
                  <a:rPr lang="en-US" dirty="0"/>
                  <a:t> Evaluate H(.) on 2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+1 distinct inputs.</a:t>
                </a:r>
              </a:p>
              <a:p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2" descr="Image result for pigeon hole princi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14" y="4064000"/>
            <a:ext cx="3686303" cy="24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822322" y="1690688"/>
            <a:ext cx="3749918" cy="3448497"/>
          </a:xfrm>
          <a:prstGeom prst="wedgeEllipseCallout">
            <a:avLst>
              <a:gd name="adj1" fmla="val -79019"/>
              <a:gd name="adj2" fmla="val 35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4328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 for 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1212088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Attack 2:</a:t>
                </a:r>
                <a:r>
                  <a:rPr lang="en-US" dirty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distinct inputs x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q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Collision</m:t>
                          </m:r>
                        </m:e>
                      </m:d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i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j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=</m:t>
                      </m:r>
                      <m:r>
                        <m:rPr>
                          <m:sty m:val="p"/>
                        </m:rPr>
                        <a:rPr lang="en-US" sz="3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𝒆𝒗𝒆𝒏𝒕</m:t>
                      </m:r>
                      <m:r>
                        <a:rPr lang="en-US" sz="3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𝒕𝒉𝒂𝒕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3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12120880" cy="5032375"/>
              </a:xfrm>
              <a:blipFill>
                <a:blip r:embed="rId2"/>
                <a:stretch>
                  <a:fillRect l="-905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87258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6960" y="3601184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14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 for 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12192000" cy="489585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Attack 2:</a:t>
                </a:r>
                <a:r>
                  <a:rPr lang="en-US" dirty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distinct inputs x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q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i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j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limUpp>
                        <m:limUpp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3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lim>
                      </m:limUpp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limUpp>
                        <m:limUppPr>
                          <m:ctrlPr>
                            <a:rPr lang="en-US" sz="3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lim>
                      </m:limUpp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limUpp>
                        <m:limUpp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3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  <m:r>
                                                <a:rPr lang="en-US" sz="3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/2</m:t>
                                              </m:r>
                                            </m:e>
                                          </m:d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𝒒</m:t>
                                      </m:r>
                                      <m: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lim>
                      </m:limUpp>
                    </m:oMath>
                  </m:oMathPara>
                </a14:m>
                <a:endParaRPr lang="en-US" sz="3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12192000" cy="4895851"/>
              </a:xfrm>
              <a:blipFill>
                <a:blip r:embed="rId2"/>
                <a:stretch>
                  <a:fillRect l="-900" t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4968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6960" y="3601184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65791" y="4611130"/>
                <a:ext cx="784178" cy="1084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lim>
                      </m:limUp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791" y="4611130"/>
                <a:ext cx="784178" cy="1084079"/>
              </a:xfrm>
              <a:prstGeom prst="rect">
                <a:avLst/>
              </a:prstGeom>
              <a:blipFill>
                <a:blip r:embed="rId4"/>
                <a:stretch>
                  <a:fillRect r="-110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933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 for 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Attack 2:</a:t>
                </a:r>
                <a:r>
                  <a:rPr lang="en-US" dirty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distinct inputs x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q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i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j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  <a:blipFill>
                <a:blip r:embed="rId2"/>
                <a:stretch>
                  <a:fillRect l="-755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37154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6960" y="3601184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52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 for 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Attack 2:</a:t>
                </a:r>
                <a:r>
                  <a:rPr lang="en-US" dirty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distinct inputs x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q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i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j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  <a:blipFill>
                <a:blip r:embed="rId2"/>
                <a:stretch>
                  <a:fillRect l="-905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62206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32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 for 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Attack 2:</a:t>
                </a:r>
                <a:r>
                  <a:rPr lang="en-US" dirty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distinct inputs x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q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i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j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  <a:blipFill>
                <a:blip r:embed="rId2"/>
                <a:stretch>
                  <a:fillRect l="-905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62206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3331924" y="1410322"/>
                <a:ext cx="7928975" cy="2354893"/>
              </a:xfrm>
              <a:prstGeom prst="wedgeRectCallout">
                <a:avLst>
                  <a:gd name="adj1" fmla="val -37500"/>
                  <a:gd name="adj2" fmla="val 1071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ℓ+1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ℓ+1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</m:func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24" y="1410322"/>
                <a:ext cx="7928975" cy="2354893"/>
              </a:xfrm>
              <a:prstGeom prst="wedgeRectCallout">
                <a:avLst>
                  <a:gd name="adj1" fmla="val -37500"/>
                  <a:gd name="adj2" fmla="val 107181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789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Collision Resistant Hash Functions</a:t>
                </a:r>
              </a:p>
              <a:p>
                <a:r>
                  <a:rPr lang="en-US" dirty="0" err="1" smtClean="0"/>
                  <a:t>Merkle</a:t>
                </a:r>
                <a:r>
                  <a:rPr lang="en-US" dirty="0" smtClean="0"/>
                  <a:t>–</a:t>
                </a:r>
                <a:r>
                  <a:rPr lang="en-US" dirty="0" err="1" smtClean="0"/>
                  <a:t>Damgård</a:t>
                </a:r>
                <a:r>
                  <a:rPr lang="en-US" dirty="0" smtClean="0"/>
                  <a:t> Construction</a:t>
                </a:r>
              </a:p>
              <a:p>
                <a:r>
                  <a:rPr lang="en-US" dirty="0" smtClean="0"/>
                  <a:t>Applications to MACs</a:t>
                </a:r>
              </a:p>
              <a:p>
                <a:pPr lvl="1"/>
                <a:r>
                  <a:rPr lang="en-US" dirty="0" smtClean="0"/>
                  <a:t>Hash and MAC</a:t>
                </a:r>
              </a:p>
              <a:p>
                <a:pPr lvl="1"/>
                <a:r>
                  <a:rPr lang="en-US" dirty="0" smtClean="0"/>
                  <a:t>Failed MAC: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HMAC</a:t>
                </a:r>
              </a:p>
              <a:p>
                <a:r>
                  <a:rPr lang="en-US" dirty="0" smtClean="0"/>
                  <a:t>Birthday Attack: Finds collision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(and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Reminder: </a:t>
                </a:r>
                <a:r>
                  <a:rPr lang="en-US" dirty="0" smtClean="0"/>
                  <a:t>Homework 2 Due Tonight</a:t>
                </a:r>
              </a:p>
              <a:p>
                <a:r>
                  <a:rPr lang="en-US" b="1" dirty="0" smtClean="0"/>
                  <a:t>Final Exam: </a:t>
                </a:r>
                <a:r>
                  <a:rPr lang="en-US" dirty="0" smtClean="0"/>
                  <a:t>Monday, May 3 at 10:30AM (FRNY B124)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6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Keyed Hash Function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b="1" dirty="0"/>
                  <a:t>Input:</a:t>
                </a:r>
                <a:r>
                  <a:rPr lang="en-US" dirty="0"/>
                  <a:t> Random Bits R</a:t>
                </a:r>
              </a:p>
              <a:p>
                <a:pPr lvl="2"/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(Hashing Algorithm)</a:t>
                </a:r>
              </a:p>
              <a:p>
                <a:pPr lvl="2"/>
                <a:r>
                  <a:rPr lang="en-US" b="1" dirty="0"/>
                  <a:t>Input: </a:t>
                </a:r>
                <a:r>
                  <a:rPr lang="en-US" dirty="0"/>
                  <a:t>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 (unbounded length)</a:t>
                </a:r>
              </a:p>
              <a:p>
                <a:pPr lvl="2"/>
                <a:r>
                  <a:rPr lang="en-US" b="1" dirty="0"/>
                  <a:t>Output: </a:t>
                </a:r>
                <a:r>
                  <a:rPr lang="en-US" dirty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3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 for 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/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sz="3200" b="1" dirty="0"/>
                  <a:t>Attack 2:</a:t>
                </a:r>
                <a:r>
                  <a:rPr lang="en-US" sz="3200" dirty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/>
                  <a:t> distinct inputs x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,…,</a:t>
                </a:r>
                <a:r>
                  <a:rPr lang="en-US" sz="3200" dirty="0" err="1"/>
                  <a:t>x</a:t>
                </a:r>
                <a:r>
                  <a:rPr lang="en-US" sz="3200" baseline="-25000" dirty="0" err="1"/>
                  <a:t>q</a:t>
                </a:r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Store values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dirty="0"/>
                          <m:t>x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i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x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i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 in a hash table of size q</a:t>
                </a:r>
              </a:p>
              <a:p>
                <a:pPr lvl="1"/>
                <a:r>
                  <a:rPr lang="en-US" sz="2800" dirty="0"/>
                  <a:t>Requires time/space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Can we do better?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2"/>
                <a:stretch>
                  <a:fillRect l="-115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62206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Cycle Finding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78413"/>
            <a:ext cx="10515600" cy="1460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-25000" dirty="0"/>
          </a:p>
          <a:p>
            <a:r>
              <a:rPr lang="en-US" dirty="0"/>
              <a:t>Analogy: Cycle detection in linked list </a:t>
            </a:r>
          </a:p>
          <a:p>
            <a:r>
              <a:rPr lang="en-US" dirty="0"/>
              <a:t>Can traverse “linked list” by computing H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0" y="-152922"/>
                <a:ext cx="584375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aseline="-25000" dirty="0"/>
              </a:p>
              <a:p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endParaRPr lang="en-US" baseline="-25000" dirty="0"/>
              </a:p>
              <a:p>
                <a:r>
                  <a:rPr lang="en-US" dirty="0"/>
                  <a:t>A cycle denotes a hash </a:t>
                </a:r>
                <a:r>
                  <a:rPr lang="en-US" dirty="0" smtClean="0"/>
                  <a:t>collision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FF0000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FF00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</a:rPr>
                      <m:t>12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Occurs </a:t>
                </a:r>
                <a:r>
                  <a:rPr lang="en-US" dirty="0"/>
                  <a:t>after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steps by birthday paradox</a:t>
                </a:r>
              </a:p>
              <a:p>
                <a:r>
                  <a:rPr lang="en-US" dirty="0"/>
                  <a:t>First attack phase detects cycle</a:t>
                </a:r>
              </a:p>
              <a:p>
                <a:r>
                  <a:rPr lang="en-US" dirty="0"/>
                  <a:t>Second phase identifies collision</a:t>
                </a:r>
              </a:p>
              <a:p>
                <a:endParaRPr lang="en-US" baseline="-25000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-152922"/>
                <a:ext cx="5843752" cy="4351338"/>
              </a:xfrm>
              <a:prstGeom prst="rect">
                <a:avLst/>
              </a:prstGeom>
              <a:blipFill>
                <a:blip r:embed="rId6"/>
                <a:stretch>
                  <a:fillRect l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3951285"/>
            <a:ext cx="2994978" cy="26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rtoise and hare floy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1310947"/>
            <a:ext cx="6065060" cy="40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82962" y="629436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962" y="6294369"/>
                <a:ext cx="4154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56093" y="557214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93" y="5572144"/>
                <a:ext cx="4154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54298" y="50202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298" y="5020249"/>
                <a:ext cx="41549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57852" y="4420184"/>
                <a:ext cx="13672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3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FF0000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FF0000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FF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FF0000"/>
                          </a:solidFill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52" y="4420184"/>
                <a:ext cx="1367246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29986" y="3757786"/>
                <a:ext cx="12942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4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3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86" y="3757786"/>
                <a:ext cx="1294265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40775" y="359523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75" y="3595235"/>
                <a:ext cx="41549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20002" y="37586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002" y="3758684"/>
                <a:ext cx="4154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226398" y="416717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398" y="4167179"/>
                <a:ext cx="4154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397822" y="481953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22" y="4819532"/>
                <a:ext cx="41549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82324" y="545942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9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324" y="5459420"/>
                <a:ext cx="41549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488154" y="5836687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154" y="5836687"/>
                <a:ext cx="49404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733510" y="587146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11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510" y="5871469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173033" y="5386953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033" y="5386953"/>
                <a:ext cx="49404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8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Space Birthday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Attack 2:</a:t>
                </a:r>
                <a:r>
                  <a:rPr lang="en-US" sz="3200" dirty="0"/>
                  <a:t> Select random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r>
                  <a:rPr lang="en-US" sz="3200" dirty="0"/>
                  <a:t>,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−1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Initialize</m:t>
                    </m:r>
                    <m:r>
                      <m:rPr>
                        <m:nor/>
                      </m:rPr>
                      <a:rPr lang="en-US" b="0" i="0" dirty="0" smtClean="0"/>
                      <m:t>: 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Repeat for </a:t>
                </a:r>
                <a:r>
                  <a:rPr lang="en-US" dirty="0" err="1"/>
                  <a:t>i</a:t>
                </a:r>
                <a:r>
                  <a:rPr lang="en-US" dirty="0"/>
                  <a:t>=1,2,…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: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)                </m:t>
                    </m:r>
                    <m:r>
                      <m:rPr>
                        <m:nor/>
                      </m:rPr>
                      <a:rPr lang="en-US" b="0" i="0" dirty="0" smtClean="0"/>
                      <m:t>now</m:t>
                    </m:r>
                    <m:r>
                      <m:rPr>
                        <m:nor/>
                      </m:rPr>
                      <a:rPr lang="en-US" b="0" i="0" dirty="0" smtClean="0"/>
                      <m:t> 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′:=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′))</m:t>
                    </m:r>
                  </m:oMath>
                </a14:m>
                <a:r>
                  <a:rPr lang="en-US" b="0" dirty="0"/>
                  <a:t>        now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x=x’ then break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Reset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remember </a:t>
                </a:r>
                <a:r>
                  <a:rPr lang="en-US" dirty="0" err="1" smtClean="0"/>
                  <a:t>i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Repeat </a:t>
                </a:r>
                <a:r>
                  <a:rPr lang="en-US" dirty="0"/>
                  <a:t>for j=1 to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lvl="2"/>
                <a:r>
                  <a:rPr lang="en-US" dirty="0"/>
                  <a:t>If H(x) = H(x’) then  output </a:t>
                </a:r>
                <a:r>
                  <a:rPr lang="en-US" dirty="0" err="1"/>
                  <a:t>x,x</a:t>
                </a:r>
                <a:r>
                  <a:rPr lang="en-US" dirty="0"/>
                  <a:t>’</a:t>
                </a:r>
              </a:p>
              <a:p>
                <a:pPr lvl="2"/>
                <a:r>
                  <a:rPr lang="en-US" dirty="0"/>
                  <a:t>Else x:= H(x), x’ = H(x)                     Now x=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2"/>
                <a:stretch>
                  <a:fillRect l="-115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08542" y="6413142"/>
            <a:ext cx="2743200" cy="365125"/>
          </a:xfrm>
        </p:spPr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46" y="177236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891811" y="2366760"/>
                <a:ext cx="611193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b="1" dirty="0" smtClean="0">
                    <a:solidFill>
                      <a:srgbClr val="FF0000"/>
                    </a:solidFill>
                  </a:rPr>
                  <a:t>Claim: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the collision is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rgbClr val="FF0000"/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FF0000"/>
                        </a:solidFill>
                      </a:rPr>
                      <m:t>)=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sz="2400" b="1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Let C be length of cycle, </a:t>
                </a:r>
              </a:p>
              <a:p>
                <a:pPr lvl="1"/>
                <a:r>
                  <a:rPr lang="en-US" sz="2400" dirty="0" smtClean="0">
                    <a:solidFill>
                      <a:srgbClr val="FF0000"/>
                    </a:solidFill>
                  </a:rPr>
                  <a:t>Let k= #steps before cycle</a:t>
                </a:r>
              </a:p>
              <a:p>
                <a:pPr lvl="1"/>
                <a:r>
                  <a:rPr lang="en-US" sz="2400" dirty="0" smtClean="0">
                    <a:solidFill>
                      <a:srgbClr val="FF0000"/>
                    </a:solidFill>
                  </a:rPr>
                  <a:t>2i-k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-k mod C </a:t>
                </a:r>
                <a:r>
                  <a:rPr lang="en-US" sz="2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sz="24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sz="2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= mod C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11" y="2366760"/>
                <a:ext cx="6111930" cy="2308324"/>
              </a:xfrm>
              <a:prstGeom prst="rect">
                <a:avLst/>
              </a:prstGeom>
              <a:blipFill>
                <a:blip r:embed="rId4"/>
                <a:stretch>
                  <a:fillRect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10" idx="1"/>
          </p:cNvCxnSpPr>
          <p:nvPr/>
        </p:nvCxnSpPr>
        <p:spPr>
          <a:xfrm>
            <a:off x="7683053" y="4204330"/>
            <a:ext cx="949676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949373" y="4157030"/>
            <a:ext cx="62753" cy="37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32729" y="4204330"/>
            <a:ext cx="3419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Tortoise takes </a:t>
            </a:r>
            <a:r>
              <a:rPr lang="en-US" dirty="0" err="1" smtClean="0"/>
              <a:t>i</a:t>
            </a:r>
            <a:r>
              <a:rPr lang="en-US" dirty="0" smtClean="0"/>
              <a:t>-k steps inside cycle</a:t>
            </a:r>
          </a:p>
          <a:p>
            <a:r>
              <a:rPr lang="en-US" dirty="0"/>
              <a:t> </a:t>
            </a:r>
            <a:r>
              <a:rPr lang="en-US" dirty="0" smtClean="0"/>
              <a:t>(equivalent to k backwards steps)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05785" y="4406535"/>
            <a:ext cx="252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Hare takes 2i-k total steps inside cycle, looping around </a:t>
            </a:r>
            <a:r>
              <a:rPr lang="en-US" dirty="0" smtClean="0"/>
              <a:t>before </a:t>
            </a:r>
            <a:r>
              <a:rPr lang="en-US" dirty="0" smtClean="0"/>
              <a:t>ending in same </a:t>
            </a:r>
            <a:r>
              <a:rPr lang="en-US" dirty="0" smtClean="0"/>
              <a:t>place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758388" y="5006699"/>
                <a:ext cx="285003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Initially, for phase 2 we have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</a:rPr>
                      <m:t>i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after j=k-1 steps we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x</m:t>
                      </m:r>
                      <m:r>
                        <m:rPr>
                          <m:nor/>
                        </m:rPr>
                        <a:rPr lang="en-US" dirty="0"/>
                        <m:t>′=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K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-1=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k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388" y="5006699"/>
                <a:ext cx="2850032" cy="1754326"/>
              </a:xfrm>
              <a:prstGeom prst="rect">
                <a:avLst/>
              </a:prstGeom>
              <a:blipFill>
                <a:blip r:embed="rId5"/>
                <a:stretch>
                  <a:fillRect l="-1927" t="-1736" r="-4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9726705" y="4812371"/>
            <a:ext cx="201707" cy="272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952108" y="2698376"/>
            <a:ext cx="428283" cy="164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4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Space Birthday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/>
                  <a:t>Attack 2:</a:t>
                </a:r>
                <a:r>
                  <a:rPr lang="en-US" sz="3200" dirty="0"/>
                  <a:t> Select random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r>
                  <a:rPr lang="en-US" sz="3200" dirty="0"/>
                  <a:t>,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−1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Initialize</m:t>
                    </m:r>
                    <m:r>
                      <m:rPr>
                        <m:nor/>
                      </m:rPr>
                      <a:rPr lang="en-US" b="0" i="0" dirty="0" smtClean="0"/>
                      <m:t>: 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Repeat for </a:t>
                </a:r>
                <a:r>
                  <a:rPr lang="en-US" dirty="0" err="1"/>
                  <a:t>i</a:t>
                </a:r>
                <a:r>
                  <a:rPr lang="en-US" dirty="0"/>
                  <a:t>=1,2,…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: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)                </m:t>
                    </m:r>
                    <m:r>
                      <m:rPr>
                        <m:nor/>
                      </m:rPr>
                      <a:rPr lang="en-US" b="0" i="0" dirty="0" smtClean="0"/>
                      <m:t>now</m:t>
                    </m:r>
                    <m:r>
                      <m:rPr>
                        <m:nor/>
                      </m:rPr>
                      <a:rPr lang="en-US" b="0" i="0" dirty="0" smtClean="0"/>
                      <m:t> 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′:=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′))</m:t>
                    </m:r>
                  </m:oMath>
                </a14:m>
                <a:r>
                  <a:rPr lang="en-US" b="0" dirty="0"/>
                  <a:t>        now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x=x’ then break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Reset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Repeat </a:t>
                </a:r>
                <a:r>
                  <a:rPr lang="en-US" dirty="0"/>
                  <a:t>for j=1 to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lvl="2"/>
                <a:r>
                  <a:rPr lang="en-US" dirty="0"/>
                  <a:t>If H(x) = H(x’) then  output </a:t>
                </a:r>
                <a:r>
                  <a:rPr lang="en-US" dirty="0" err="1"/>
                  <a:t>x,x</a:t>
                </a:r>
                <a:r>
                  <a:rPr lang="en-US" dirty="0"/>
                  <a:t>’</a:t>
                </a:r>
              </a:p>
              <a:p>
                <a:pPr lvl="2"/>
                <a:r>
                  <a:rPr lang="en-US" dirty="0"/>
                  <a:t>Else x:= H(x), x’ = H(x)                     Now x=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6"/>
                <a:stretch>
                  <a:fillRect l="-115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12" y="122936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/>
              <p:cNvSpPr/>
              <p:nvPr/>
            </p:nvSpPr>
            <p:spPr>
              <a:xfrm>
                <a:off x="7466722" y="1638711"/>
                <a:ext cx="4435718" cy="3448497"/>
              </a:xfrm>
              <a:prstGeom prst="wedgeEllipseCallout">
                <a:avLst>
                  <a:gd name="adj1" fmla="val -129044"/>
                  <a:gd name="adj2" fmla="val 283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Finds collision after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ℓ/2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steps in expectation</a:t>
                </a:r>
              </a:p>
            </p:txBody>
          </p:sp>
        </mc:Choice>
        <mc:Fallback xmlns="">
          <p:sp>
            <p:nvSpPr>
              <p:cNvPr id="6" name="Oval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22" y="1638711"/>
                <a:ext cx="4435718" cy="3448497"/>
              </a:xfrm>
              <a:prstGeom prst="wedgeEllipseCallout">
                <a:avLst>
                  <a:gd name="adj1" fmla="val -129044"/>
                  <a:gd name="adj2" fmla="val 2832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4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Space Birthday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Can be adapted to find “meaningful collisions” if we have a large message space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Example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Set of positive recommendation letters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Set of negative recommendation letters</a:t>
                </a:r>
              </a:p>
              <a:p>
                <a:endParaRPr lang="en-US" dirty="0"/>
              </a:p>
              <a:p>
                <a:r>
                  <a:rPr lang="en-US" b="1" dirty="0"/>
                  <a:t>Goal</a:t>
                </a:r>
                <a:r>
                  <a:rPr lang="en-US" dirty="0"/>
                  <a:t>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such that H(z</a:t>
                </a:r>
                <a:r>
                  <a:rPr lang="en-US" baseline="-25000" dirty="0"/>
                  <a:t>1</a:t>
                </a:r>
                <a:r>
                  <a:rPr lang="en-US" dirty="0"/>
                  <a:t>) = H(z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Can adapt previous attack </a:t>
                </a:r>
                <a:r>
                  <a:rPr lang="en-US" dirty="0" smtClean="0"/>
                  <a:t>by defining an injective mapping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x</m:t>
                      </m:r>
                      <m:r>
                        <m:rPr>
                          <m:nor/>
                        </m:rPr>
                        <a:rPr lang="en-US" baseline="-25000" dirty="0"/>
                        <m:t>i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B05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solidFill>
                                  <a:srgbClr val="00B050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solidFill>
                                  <a:srgbClr val="00B050"/>
                                </a:solidFill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B05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solidFill>
                                  <a:srgbClr val="00B050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b="0" i="0" baseline="-25000" dirty="0" smtClean="0">
                                <a:solidFill>
                                  <a:srgbClr val="00B050"/>
                                </a:solidFill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b="0" i="0" baseline="-25000" dirty="0" smtClean="0">
                                <a:solidFill>
                                  <a:srgbClr val="00B050"/>
                                </a:solidFill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solidFill>
                                  <a:srgbClr val="00B050"/>
                                </a:solidFill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anose="05000000000000000000" pitchFamily="2" charset="2"/>
                  </a:rPr>
                  <a:t> Colliding inputs are both in S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322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7988" cy="1325563"/>
          </a:xfrm>
        </p:spPr>
        <p:txBody>
          <a:bodyPr/>
          <a:lstStyle/>
          <a:p>
            <a:r>
              <a:rPr lang="en-US" dirty="0" smtClean="0"/>
              <a:t>Pre-Computation Attacks for Targeted Collision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Challenger: </a:t>
                </a:r>
                <a:r>
                  <a:rPr lang="en-US" dirty="0" smtClean="0"/>
                  <a:t>Picks random x and sends y=H(x) to attacker</a:t>
                </a:r>
              </a:p>
              <a:p>
                <a:r>
                  <a:rPr lang="en-US" b="1" dirty="0" smtClean="0"/>
                  <a:t>Attacker’s Goal: </a:t>
                </a:r>
                <a:r>
                  <a:rPr lang="en-US" dirty="0" smtClean="0"/>
                  <a:t>Find some x’ (not necessarily x)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y=H(x’)</a:t>
                </a:r>
              </a:p>
              <a:p>
                <a:r>
                  <a:rPr lang="en-US" b="1" dirty="0" smtClean="0"/>
                  <a:t>Brute-Force Attack: </a:t>
                </a:r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queries to H on average.</a:t>
                </a:r>
              </a:p>
              <a:p>
                <a:r>
                  <a:rPr lang="en-US" b="1" dirty="0" smtClean="0"/>
                  <a:t>Pre-Computation Attack: </a:t>
                </a:r>
                <a:r>
                  <a:rPr lang="en-US" dirty="0" smtClean="0"/>
                  <a:t>What if we know we will need to do this multiple times?</a:t>
                </a:r>
              </a:p>
              <a:p>
                <a:pPr lvl="1"/>
                <a:r>
                  <a:rPr lang="en-US" dirty="0" smtClean="0"/>
                  <a:t>Pre-Processing Cost (one-time cost):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Post-Processing Cost: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(is this possible?)</a:t>
                </a:r>
              </a:p>
              <a:p>
                <a:r>
                  <a:rPr lang="en-US" b="1" dirty="0" smtClean="0"/>
                  <a:t>Applications:</a:t>
                </a:r>
              </a:p>
              <a:p>
                <a:pPr lvl="1"/>
                <a:r>
                  <a:rPr lang="en-US" dirty="0" smtClean="0"/>
                  <a:t>Targeted Hash Inversion, MAC forgery, Signature Forgery, Key-Recovery, Password Cracking etc…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5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635" cy="1325563"/>
          </a:xfrm>
        </p:spPr>
        <p:txBody>
          <a:bodyPr/>
          <a:lstStyle/>
          <a:p>
            <a:r>
              <a:rPr lang="en-US" dirty="0"/>
              <a:t>Pre-Computation Attacks for Targeted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0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>
            <a:off x="1623060" y="4056221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3556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8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8" grpId="1" animBg="1"/>
      <p:bldP spid="35" grpId="0"/>
      <p:bldP spid="36" grpId="0"/>
      <p:bldP spid="38" grpId="0" animBg="1"/>
      <p:bldP spid="41" grpId="0" animBg="1"/>
      <p:bldP spid="45" grpId="0"/>
      <p:bldP spid="46" grpId="0"/>
      <p:bldP spid="47" grpId="0" animBg="1"/>
      <p:bldP spid="48" grpId="0" animBg="1"/>
      <p:bldP spid="49" grpId="0" animBg="1"/>
      <p:bldP spid="51" grpId="0" animBg="1"/>
      <p:bldP spid="52" grpId="0" animBg="1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6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1367" y="336534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30980" y="45731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70755" y="48347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Goal: </a:t>
                </a:r>
                <a:r>
                  <a:rPr lang="en-US" dirty="0"/>
                  <a:t>Find collision for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  <a:blipFill>
                <a:blip r:embed="rId11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5" idx="4"/>
            <a:endCxn id="66" idx="0"/>
          </p:cNvCxnSpPr>
          <p:nvPr/>
        </p:nvCxnSpPr>
        <p:spPr>
          <a:xfrm>
            <a:off x="8509355" y="4068443"/>
            <a:ext cx="0" cy="1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292789" y="47033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92789" y="56109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635" cy="1325563"/>
          </a:xfrm>
        </p:spPr>
        <p:txBody>
          <a:bodyPr/>
          <a:lstStyle/>
          <a:p>
            <a:r>
              <a:rPr lang="en-US" dirty="0"/>
              <a:t>Pre-Computation Attacks for Targeted Collision</a:t>
            </a:r>
          </a:p>
        </p:txBody>
      </p:sp>
    </p:spTree>
    <p:extLst>
      <p:ext uri="{BB962C8B-B14F-4D97-AF65-F5344CB8AC3E}">
        <p14:creationId xmlns:p14="http://schemas.microsoft.com/office/powerpoint/2010/main" val="11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  <p:bldP spid="43" grpId="0"/>
      <p:bldP spid="50" grpId="0"/>
      <p:bldP spid="66" grpId="0" animBg="1"/>
      <p:bldP spid="68" grpId="0" animBg="1"/>
      <p:bldP spid="69" grpId="0" animBg="1"/>
      <p:bldP spid="70" grpId="0"/>
      <p:bldP spid="7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1367" y="336534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30980" y="45731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70755" y="48347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Goal: </a:t>
                </a:r>
                <a:r>
                  <a:rPr lang="en-US" dirty="0"/>
                  <a:t>Find collision for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5" idx="4"/>
            <a:endCxn id="66" idx="0"/>
          </p:cNvCxnSpPr>
          <p:nvPr/>
        </p:nvCxnSpPr>
        <p:spPr>
          <a:xfrm>
            <a:off x="8509355" y="4068443"/>
            <a:ext cx="0" cy="1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292789" y="47033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92789" y="56109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2171048" y="2899272"/>
                <a:ext cx="3888828" cy="1565797"/>
              </a:xfrm>
              <a:prstGeom prst="wedgeRectCallout">
                <a:avLst>
                  <a:gd name="adj1" fmla="val 72140"/>
                  <a:gd name="adj2" fmla="val -116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What We Hope is True: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b="1" dirty="0">
                    <a:solidFill>
                      <a:schemeClr val="tx1"/>
                    </a:solidFill>
                  </a:rPr>
                  <a:t>good chance that </a:t>
                </a:r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8" y="2899272"/>
                <a:ext cx="3888828" cy="1565797"/>
              </a:xfrm>
              <a:prstGeom prst="wedgeRectCallout">
                <a:avLst>
                  <a:gd name="adj1" fmla="val 72140"/>
                  <a:gd name="adj2" fmla="val -1162"/>
                </a:avLst>
              </a:prstGeom>
              <a:blipFill>
                <a:blip r:embed="rId1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29"/>
              <p:cNvSpPr/>
              <p:nvPr/>
            </p:nvSpPr>
            <p:spPr>
              <a:xfrm>
                <a:off x="1978572" y="4842886"/>
                <a:ext cx="4437042" cy="1565797"/>
              </a:xfrm>
              <a:prstGeom prst="wedgeRectCallout">
                <a:avLst>
                  <a:gd name="adj1" fmla="val 11280"/>
                  <a:gd name="adj2" fmla="val -7432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… Not quite true…chains can intersect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and may not represent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distinct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points</a:t>
                </a:r>
              </a:p>
            </p:txBody>
          </p:sp>
        </mc:Choice>
        <mc:Fallback xmlns="">
          <p:sp>
            <p:nvSpPr>
              <p:cNvPr id="30" name="Rectangular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572" y="4842886"/>
                <a:ext cx="4437042" cy="1565797"/>
              </a:xfrm>
              <a:prstGeom prst="wedgeRectCallout">
                <a:avLst>
                  <a:gd name="adj1" fmla="val 11280"/>
                  <a:gd name="adj2" fmla="val -7432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635" cy="1325563"/>
          </a:xfrm>
        </p:spPr>
        <p:txBody>
          <a:bodyPr/>
          <a:lstStyle/>
          <a:p>
            <a:r>
              <a:rPr lang="en-US" dirty="0"/>
              <a:t>Pre-Computation Attacks for Targeted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176524" y="605167"/>
                <a:ext cx="4232529" cy="1650981"/>
              </a:xfrm>
              <a:prstGeom prst="wedgeRectCallout">
                <a:avLst>
                  <a:gd name="adj1" fmla="val -13867"/>
                  <a:gd name="adj2" fmla="val 11578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bSup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𝒔𝒑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(takes t steps to recover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from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𝒔𝒑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24" y="605167"/>
                <a:ext cx="4232529" cy="1650981"/>
              </a:xfrm>
              <a:prstGeom prst="wedgeRectCallout">
                <a:avLst>
                  <a:gd name="adj1" fmla="val -13867"/>
                  <a:gd name="adj2" fmla="val 115788"/>
                </a:avLst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7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Intersecting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Oval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/>
              <p:cNvSpPr/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1" name="Oval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/>
              <p:cNvSpPr/>
              <p:nvPr/>
            </p:nvSpPr>
            <p:spPr>
              <a:xfrm>
                <a:off x="5415177" y="3197025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Oval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77" y="3197025"/>
                <a:ext cx="301752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>
            <a:off x="6923937" y="3013192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>
              <a:xfrm>
                <a:off x="6176340" y="2252465"/>
                <a:ext cx="1890699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40" y="2252465"/>
                <a:ext cx="1890699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H="1">
            <a:off x="6776720" y="3928545"/>
            <a:ext cx="69242" cy="22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0" idx="6"/>
          </p:cNvCxnSpPr>
          <p:nvPr/>
        </p:nvCxnSpPr>
        <p:spPr>
          <a:xfrm flipV="1">
            <a:off x="3620162" y="6192995"/>
            <a:ext cx="794651" cy="1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631379" y="582437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/>
              <p:cNvSpPr/>
              <p:nvPr/>
            </p:nvSpPr>
            <p:spPr>
              <a:xfrm>
                <a:off x="5242560" y="5811203"/>
                <a:ext cx="2965432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Oval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60" y="5811203"/>
                <a:ext cx="2965432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60154" y="394448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/>
              <p:cNvSpPr/>
              <p:nvPr/>
            </p:nvSpPr>
            <p:spPr>
              <a:xfrm>
                <a:off x="5513869" y="4338876"/>
                <a:ext cx="3096732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3" name="Oval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69" y="4338876"/>
                <a:ext cx="3096732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83" idx="2"/>
            <a:endCxn id="71" idx="6"/>
          </p:cNvCxnSpPr>
          <p:nvPr/>
        </p:nvCxnSpPr>
        <p:spPr>
          <a:xfrm flipH="1">
            <a:off x="4115462" y="4704636"/>
            <a:ext cx="1398407" cy="33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 rot="20825358">
                <a:off x="3910536" y="4310075"/>
                <a:ext cx="1592744" cy="550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25358">
                <a:off x="3910536" y="4310075"/>
                <a:ext cx="1592744" cy="5503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ular Callout 84"/>
              <p:cNvSpPr/>
              <p:nvPr/>
            </p:nvSpPr>
            <p:spPr>
              <a:xfrm>
                <a:off x="7997043" y="1950253"/>
                <a:ext cx="3888828" cy="1565797"/>
              </a:xfrm>
              <a:prstGeom prst="wedgeRectCallout">
                <a:avLst>
                  <a:gd name="adj1" fmla="val -50130"/>
                  <a:gd name="adj2" fmla="val 9681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Intersecting chains contain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distinct points. </a:t>
                </a:r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85" name="Rectangular Callout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043" y="1950253"/>
                <a:ext cx="3888828" cy="1565797"/>
              </a:xfrm>
              <a:prstGeom prst="wedgeRectCallout">
                <a:avLst>
                  <a:gd name="adj1" fmla="val -50130"/>
                  <a:gd name="adj2" fmla="val 9681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ular Callout 27"/>
          <p:cNvSpPr/>
          <p:nvPr/>
        </p:nvSpPr>
        <p:spPr>
          <a:xfrm>
            <a:off x="8610600" y="4107932"/>
            <a:ext cx="3305958" cy="923465"/>
          </a:xfrm>
          <a:prstGeom prst="wedgeRectCallout">
            <a:avLst>
              <a:gd name="adj1" fmla="val -4070"/>
              <a:gd name="adj2" fmla="val -1137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After initial intersection the chains merge together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69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,x</a:t>
            </a:r>
            <a:r>
              <a:rPr lang="en-US" sz="2400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0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>
            <a:off x="1623060" y="4056221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3556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7464972" y="1212091"/>
                <a:ext cx="3888828" cy="1565797"/>
              </a:xfrm>
              <a:prstGeom prst="wedgeRectCallout">
                <a:avLst>
                  <a:gd name="adj1" fmla="val -70203"/>
                  <a:gd name="adj2" fmla="val 9112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Fact: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then chains contain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distinct</a:t>
                </a:r>
                <a:r>
                  <a:rPr lang="en-US" b="1" dirty="0">
                    <a:solidFill>
                      <a:schemeClr val="tx1"/>
                    </a:solidFill>
                  </a:rPr>
                  <a:t> points, but then 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err="1" smtClean="0">
                    <a:solidFill>
                      <a:schemeClr val="tx1"/>
                    </a:solidFill>
                  </a:rPr>
                  <a:t>Pr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[y </a:t>
                </a:r>
                <a:r>
                  <a:rPr lang="en-US" b="1" dirty="0">
                    <a:solidFill>
                      <a:schemeClr val="tx1"/>
                    </a:solidFill>
                  </a:rPr>
                  <a:t>in CHAIN]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972" y="1212091"/>
                <a:ext cx="3888828" cy="1565797"/>
              </a:xfrm>
              <a:prstGeom prst="wedgeRectCallout">
                <a:avLst>
                  <a:gd name="adj1" fmla="val -70203"/>
                  <a:gd name="adj2" fmla="val 91120"/>
                </a:avLst>
              </a:prstGeom>
              <a:blipFill>
                <a:blip r:embed="rId18"/>
                <a:stretch>
                  <a:fillRect r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ular Callout 49"/>
              <p:cNvSpPr/>
              <p:nvPr/>
            </p:nvSpPr>
            <p:spPr>
              <a:xfrm>
                <a:off x="1073150" y="4027114"/>
                <a:ext cx="7482670" cy="2231169"/>
              </a:xfrm>
              <a:prstGeom prst="wedgeRectCallout">
                <a:avLst>
                  <a:gd name="adj1" fmla="val 63876"/>
                  <a:gd name="adj2" fmla="val -10641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Solution: Repeat T=O(t</a:t>
                </a:r>
                <a:r>
                  <a:rPr lang="en-US" sz="3200" b="1" dirty="0"/>
                  <a:t>) </a:t>
                </a:r>
                <a:r>
                  <a:rPr lang="en-US" sz="3200" b="1" dirty="0" smtClean="0"/>
                  <a:t>times using different H</a:t>
                </a:r>
                <a:r>
                  <a:rPr lang="en-US" sz="3200" b="1" baseline="-25000" dirty="0" smtClean="0"/>
                  <a:t>1</a:t>
                </a:r>
                <a:r>
                  <a:rPr lang="en-US" sz="3200" b="1" dirty="0"/>
                  <a:t>,…, H</a:t>
                </a:r>
                <a:r>
                  <a:rPr lang="en-US" sz="3200" b="1" baseline="-25000" dirty="0"/>
                  <a:t>T </a:t>
                </a:r>
                <a:r>
                  <a:rPr lang="en-US" sz="3200" b="1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800" baseline="-25000" dirty="0"/>
              </a:p>
              <a:p>
                <a:pPr algn="ctr"/>
                <a:r>
                  <a:rPr lang="en-US" sz="2800" dirty="0" smtClean="0"/>
                  <a:t>s chains for each </a:t>
                </a:r>
                <a:r>
                  <a:rPr lang="en-US" sz="2800" b="1" dirty="0" err="1" smtClean="0"/>
                  <a:t>H</a:t>
                </a:r>
                <a:r>
                  <a:rPr lang="en-US" sz="2800" b="1" baseline="-25000" dirty="0" err="1" smtClean="0"/>
                  <a:t>j</a:t>
                </a:r>
                <a:r>
                  <a:rPr lang="en-US" sz="2800" b="1" baseline="-25000" dirty="0" smtClean="0"/>
                  <a:t> 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 </a:t>
                </a:r>
                <a:r>
                  <a:rPr lang="en-US" sz="2800" dirty="0" smtClean="0"/>
                  <a:t>(</a:t>
                </a:r>
                <a:r>
                  <a:rPr lang="en-US" sz="2800" dirty="0" err="1" smtClean="0"/>
                  <a:t>sT</a:t>
                </a:r>
                <a:r>
                  <a:rPr lang="en-US" sz="2800" dirty="0" smtClean="0"/>
                  <a:t> chains total) </a:t>
                </a:r>
                <a:endParaRPr lang="en-US" sz="2800" dirty="0"/>
              </a:p>
            </p:txBody>
          </p:sp>
        </mc:Choice>
        <mc:Fallback xmlns=""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50" y="4027114"/>
                <a:ext cx="7482670" cy="2231169"/>
              </a:xfrm>
              <a:prstGeom prst="wedgeRectCallout">
                <a:avLst>
                  <a:gd name="adj1" fmla="val 63876"/>
                  <a:gd name="adj2" fmla="val -106410"/>
                </a:avLst>
              </a:prstGeom>
              <a:blipFill>
                <a:blip r:embed="rId19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2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𝑠𝑡𝑇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steps,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300" y="3324701"/>
                <a:ext cx="353948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324701"/>
                <a:ext cx="3539488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260984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 flipH="1">
            <a:off x="1623060" y="4056221"/>
            <a:ext cx="260984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211454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840394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840394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𝑡𝑇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0" y="3324701"/>
                <a:ext cx="365378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4701"/>
                <a:ext cx="3653788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203834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 flipH="1">
            <a:off x="1623060" y="4056221"/>
            <a:ext cx="203834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211454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0999" y="4628712"/>
                <a:ext cx="3751595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999" y="4628712"/>
                <a:ext cx="3751595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7760343" y="273011"/>
                <a:ext cx="3472629" cy="1306152"/>
              </a:xfrm>
              <a:prstGeom prst="wedgeRectCallout">
                <a:avLst>
                  <a:gd name="adj1" fmla="val -31476"/>
                  <a:gd name="adj2" fmla="val 1899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343" y="273011"/>
                <a:ext cx="3472629" cy="1306152"/>
              </a:xfrm>
              <a:prstGeom prst="wedgeRectCallout">
                <a:avLst>
                  <a:gd name="adj1" fmla="val -31476"/>
                  <a:gd name="adj2" fmla="val 189949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ular Callout 49"/>
              <p:cNvSpPr/>
              <p:nvPr/>
            </p:nvSpPr>
            <p:spPr>
              <a:xfrm>
                <a:off x="1014505" y="203752"/>
                <a:ext cx="3802822" cy="1306152"/>
              </a:xfrm>
              <a:prstGeom prst="wedgeRectCallout">
                <a:avLst>
                  <a:gd name="adj1" fmla="val -36378"/>
                  <a:gd name="adj2" fmla="val 11823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Repeat for each starting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05" y="203752"/>
                <a:ext cx="3802822" cy="1306152"/>
              </a:xfrm>
              <a:prstGeom prst="wedgeRectCallout">
                <a:avLst>
                  <a:gd name="adj1" fmla="val -36378"/>
                  <a:gd name="adj2" fmla="val 118235"/>
                </a:avLst>
              </a:prstGeom>
              <a:blipFill>
                <a:blip r:embed="rId18"/>
                <a:stretch>
                  <a:fillRect l="-2396" r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7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299" y="3324701"/>
                <a:ext cx="353948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" y="3324701"/>
                <a:ext cx="3539489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260984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 flipH="1">
            <a:off x="1623060" y="4056221"/>
            <a:ext cx="260984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211454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6057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605700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6555291" y="1188720"/>
                <a:ext cx="3472629" cy="1306152"/>
              </a:xfrm>
              <a:prstGeom prst="wedgeRectCallout">
                <a:avLst>
                  <a:gd name="adj1" fmla="val -176584"/>
                  <a:gd name="adj2" fmla="val 2134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91" y="1188720"/>
                <a:ext cx="3472629" cy="1306152"/>
              </a:xfrm>
              <a:prstGeom prst="wedgeRectCallout">
                <a:avLst>
                  <a:gd name="adj1" fmla="val -176584"/>
                  <a:gd name="adj2" fmla="val 213469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3785433" y="3414771"/>
                <a:ext cx="7776815" cy="1073626"/>
              </a:xfrm>
              <a:prstGeom prst="wedgeRectCallout">
                <a:avLst>
                  <a:gd name="adj1" fmla="val 1834"/>
                  <a:gd name="adj2" fmla="val -1318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Chains </a:t>
                </a:r>
                <a:r>
                  <a:rPr lang="en-US" sz="3200" dirty="0"/>
                  <a:t>Contain: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e>
                    </m:d>
                  </m:oMath>
                </a14:m>
                <a:r>
                  <a:rPr lang="en-US" sz="3200" dirty="0"/>
                  <a:t> distinct points</a:t>
                </a:r>
              </a:p>
              <a:p>
                <a:pPr algn="ctr"/>
                <a:r>
                  <a:rPr lang="en-US" sz="3200" dirty="0" smtClean="0"/>
                  <a:t>As long as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433" y="3414771"/>
                <a:ext cx="7776815" cy="1073626"/>
              </a:xfrm>
              <a:prstGeom prst="wedgeRectCallout">
                <a:avLst>
                  <a:gd name="adj1" fmla="val 1834"/>
                  <a:gd name="adj2" fmla="val -131834"/>
                </a:avLst>
              </a:prstGeom>
              <a:blipFill>
                <a:blip r:embed="rId18"/>
                <a:stretch>
                  <a:fillRect l="-782" r="-70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ular Callout 63"/>
              <p:cNvSpPr/>
              <p:nvPr/>
            </p:nvSpPr>
            <p:spPr>
              <a:xfrm>
                <a:off x="3855950" y="4573765"/>
                <a:ext cx="7627450" cy="2257368"/>
              </a:xfrm>
              <a:prstGeom prst="wedgeRectCallout">
                <a:avLst>
                  <a:gd name="adj1" fmla="val -6694"/>
                  <a:gd name="adj2" fmla="val -602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Untangling Chains: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won’t remain tangled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chains </a:t>
                </a:r>
              </a:p>
              <a:p>
                <a:pPr algn="ctr"/>
                <a:r>
                  <a:rPr lang="en-US" sz="2800" dirty="0" smtClean="0">
                    <a:sym typeface="Wingdings" panose="05000000000000000000" pitchFamily="2" charset="2"/>
                  </a:rPr>
                  <a:t> all chains cover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𝑡𝑇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points</a:t>
                </a:r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64" name="Rectangular Callou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50" y="4573765"/>
                <a:ext cx="7627450" cy="2257368"/>
              </a:xfrm>
              <a:prstGeom prst="wedgeRectCallout">
                <a:avLst>
                  <a:gd name="adj1" fmla="val -6694"/>
                  <a:gd name="adj2" fmla="val -60260"/>
                </a:avLst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Input: y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Compute T chains of length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    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Start each chain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b="1" dirty="0" smtClean="0"/>
                  <a:t>For each</a:t>
                </a:r>
                <a:r>
                  <a:rPr lang="en-US" dirty="0" smtClean="0"/>
                  <a:t> k’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recompute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chain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:r>
                  <a:rPr lang="en-US" b="1" dirty="0" smtClean="0"/>
                  <a:t>For </a:t>
                </a:r>
                <a:r>
                  <a:rPr lang="en-US" b="1" dirty="0"/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</a:t>
                </a:r>
                <a:r>
                  <a:rPr lang="en-US" b="1" dirty="0" smtClean="0"/>
                  <a:t>If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659134" y="301263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9134" y="392024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51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Input: y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Compute T chains of length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    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Start each chain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b="1" dirty="0" smtClean="0"/>
                  <a:t>For each</a:t>
                </a:r>
                <a:r>
                  <a:rPr lang="en-US" dirty="0" smtClean="0"/>
                  <a:t> k’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recompute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chain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:r>
                  <a:rPr lang="en-US" b="1" dirty="0" smtClean="0"/>
                  <a:t>For </a:t>
                </a:r>
                <a:r>
                  <a:rPr lang="en-US" b="1" dirty="0"/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</a:t>
                </a:r>
                <a:r>
                  <a:rPr lang="en-US" b="1" dirty="0" smtClean="0"/>
                  <a:t>If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659134" y="301263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9134" y="392024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7464971" y="641131"/>
                <a:ext cx="4232529" cy="1650981"/>
              </a:xfrm>
              <a:prstGeom prst="wedgeRectCallout">
                <a:avLst>
                  <a:gd name="adj1" fmla="val -84289"/>
                  <a:gd name="adj2" fmla="val 15995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Observation 1: If y is on any of the chains i.e.,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for </a:t>
                </a:r>
                <a:r>
                  <a:rPr lang="en-US" b="1" dirty="0">
                    <a:solidFill>
                      <a:schemeClr val="tx1"/>
                    </a:solidFill>
                  </a:rPr>
                  <a:t>some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We will hit the endpoint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We will find a pre-image of y</a:t>
                </a:r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971" y="641131"/>
                <a:ext cx="4232529" cy="1650981"/>
              </a:xfrm>
              <a:prstGeom prst="wedgeRectCallout">
                <a:avLst>
                  <a:gd name="adj1" fmla="val -84289"/>
                  <a:gd name="adj2" fmla="val 159956"/>
                </a:avLst>
              </a:prstGeom>
              <a:blipFill>
                <a:blip r:embed="rId7"/>
                <a:stretch>
                  <a:fillRect r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0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Input: y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Compute T chains of length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    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Start each chain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b="1" dirty="0" smtClean="0"/>
                  <a:t>For each</a:t>
                </a:r>
                <a:r>
                  <a:rPr lang="en-US" dirty="0" smtClean="0"/>
                  <a:t> k’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recompute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chain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:r>
                  <a:rPr lang="en-US" b="1" dirty="0" smtClean="0"/>
                  <a:t>For </a:t>
                </a:r>
                <a:r>
                  <a:rPr lang="en-US" b="1" dirty="0"/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</a:t>
                </a:r>
                <a:r>
                  <a:rPr lang="en-US" b="1" dirty="0" smtClean="0"/>
                  <a:t>If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659134" y="301263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9134" y="392024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7464971" y="178421"/>
                <a:ext cx="4277263" cy="3741828"/>
              </a:xfrm>
              <a:prstGeom prst="wedgeRectCallout">
                <a:avLst>
                  <a:gd name="adj1" fmla="val -100294"/>
                  <a:gd name="adj2" fmla="val 5472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Observation 2: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when y is not on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chain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then we waste t steps checking this chain. 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be an indicator random variable for the event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even though y is not on the chain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Let Z be total number of false positives</a:t>
                </a:r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𝑠𝑡𝑇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971" y="178421"/>
                <a:ext cx="4277263" cy="3741828"/>
              </a:xfrm>
              <a:prstGeom prst="wedgeRectCallout">
                <a:avLst>
                  <a:gd name="adj1" fmla="val -100294"/>
                  <a:gd name="adj2" fmla="val 54726"/>
                </a:avLst>
              </a:prstGeom>
              <a:blipFill>
                <a:blip r:embed="rId7"/>
                <a:stretch>
                  <a:fillRect r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4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Input: y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Compute T chains of length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    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Start each chain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b="1" dirty="0" smtClean="0"/>
                  <a:t>For each</a:t>
                </a:r>
                <a:r>
                  <a:rPr lang="en-US" dirty="0" smtClean="0"/>
                  <a:t> k’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recompute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chain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:r>
                  <a:rPr lang="en-US" b="1" dirty="0" smtClean="0"/>
                  <a:t>For </a:t>
                </a:r>
                <a:r>
                  <a:rPr lang="en-US" b="1" dirty="0"/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</a:t>
                </a:r>
                <a:r>
                  <a:rPr lang="en-US" b="1" dirty="0" smtClean="0"/>
                  <a:t>If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659134" y="301263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9134" y="392024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7359963" y="178421"/>
                <a:ext cx="4277263" cy="3741828"/>
              </a:xfrm>
              <a:prstGeom prst="wedgeRectCallout">
                <a:avLst>
                  <a:gd name="adj1" fmla="val -100294"/>
                  <a:gd name="adj2" fmla="val 5472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Let Z be total number of false positives</a:t>
                </a:r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𝑠𝑡𝑇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Total Running Time: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𝑻𝒕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𝑻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then total running time is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63" y="178421"/>
                <a:ext cx="4277263" cy="3741828"/>
              </a:xfrm>
              <a:prstGeom prst="wedgeRectCallout">
                <a:avLst>
                  <a:gd name="adj1" fmla="val -100294"/>
                  <a:gd name="adj2" fmla="val 5472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3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300" y="3324701"/>
                <a:ext cx="3216172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324701"/>
                <a:ext cx="3216172" cy="731520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99326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 flipH="1">
            <a:off x="1623060" y="4056221"/>
            <a:ext cx="99326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211454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6057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605700" cy="731520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6555291" y="1188720"/>
                <a:ext cx="3472629" cy="1306152"/>
              </a:xfrm>
              <a:prstGeom prst="wedgeRectCallout">
                <a:avLst>
                  <a:gd name="adj1" fmla="val -176584"/>
                  <a:gd name="adj2" fmla="val 2134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91" y="1188720"/>
                <a:ext cx="3472629" cy="1306152"/>
              </a:xfrm>
              <a:prstGeom prst="wedgeRectCallout">
                <a:avLst>
                  <a:gd name="adj1" fmla="val -176584"/>
                  <a:gd name="adj2" fmla="val 213469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3748435" y="3388211"/>
                <a:ext cx="7776815" cy="1073626"/>
              </a:xfrm>
              <a:prstGeom prst="wedgeRectCallout">
                <a:avLst>
                  <a:gd name="adj1" fmla="val 1834"/>
                  <a:gd name="adj2" fmla="val -1318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Ensures Chains Contain: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e>
                    </m:d>
                  </m:oMath>
                </a14:m>
                <a:r>
                  <a:rPr lang="en-US" sz="3200" dirty="0"/>
                  <a:t> distinct points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𝑠𝑚𝑎𝑙𝑙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𝑜𝑣𝑒𝑟𝑙𝑎𝑝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𝑐h𝑎𝑖𝑛𝑠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35" y="3388211"/>
                <a:ext cx="7776815" cy="1073626"/>
              </a:xfrm>
              <a:prstGeom prst="wedgeRectCallout">
                <a:avLst>
                  <a:gd name="adj1" fmla="val 1834"/>
                  <a:gd name="adj2" fmla="val -131834"/>
                </a:avLst>
              </a:prstGeom>
              <a:blipFill>
                <a:blip r:embed="rId35"/>
                <a:stretch>
                  <a:fillRect l="-861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3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1367" y="336534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30980" y="45731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550333" y="4669352"/>
                <a:ext cx="394342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3" y="4669352"/>
                <a:ext cx="3943426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70755" y="48347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Goal: </a:t>
                </a:r>
                <a:r>
                  <a:rPr lang="en-US" dirty="0"/>
                  <a:t>Find collision for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7000594" y="4191792"/>
                <a:ext cx="3270287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4" y="4191792"/>
                <a:ext cx="3270287" cy="731520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5" idx="4"/>
            <a:endCxn id="66" idx="0"/>
          </p:cNvCxnSpPr>
          <p:nvPr/>
        </p:nvCxnSpPr>
        <p:spPr>
          <a:xfrm>
            <a:off x="8509355" y="4068443"/>
            <a:ext cx="126383" cy="1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7000595" y="5152583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5152583"/>
                <a:ext cx="3825060" cy="731520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292789" y="47033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92789" y="56109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464971" y="641131"/>
                <a:ext cx="4232529" cy="1650981"/>
              </a:xfrm>
              <a:prstGeom prst="wedgeRectCallout">
                <a:avLst>
                  <a:gd name="adj1" fmla="val -29752"/>
                  <a:gd name="adj2" fmla="val 11470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(takes t steps to recover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from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𝒔𝒑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971" y="641131"/>
                <a:ext cx="4232529" cy="1650981"/>
              </a:xfrm>
              <a:prstGeom prst="wedgeRectCallout">
                <a:avLst>
                  <a:gd name="adj1" fmla="val -29752"/>
                  <a:gd name="adj2" fmla="val 114702"/>
                </a:avLst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2415689" y="2357229"/>
                <a:ext cx="3888828" cy="1250222"/>
              </a:xfrm>
              <a:prstGeom prst="wedgeRectCallout">
                <a:avLst>
                  <a:gd name="adj1" fmla="val 72140"/>
                  <a:gd name="adj2" fmla="val -116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b="1" dirty="0">
                    <a:solidFill>
                      <a:schemeClr val="tx1"/>
                    </a:solidFill>
                  </a:rPr>
                  <a:t>good chance that </a:t>
                </a:r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689" y="2357229"/>
                <a:ext cx="3888828" cy="1250222"/>
              </a:xfrm>
              <a:prstGeom prst="wedgeRectCallout">
                <a:avLst>
                  <a:gd name="adj1" fmla="val 72140"/>
                  <a:gd name="adj2" fmla="val -1162"/>
                </a:avLst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ular Callout 28"/>
              <p:cNvSpPr/>
              <p:nvPr/>
            </p:nvSpPr>
            <p:spPr>
              <a:xfrm>
                <a:off x="1518580" y="3791284"/>
                <a:ext cx="5086864" cy="2982555"/>
              </a:xfrm>
              <a:prstGeom prst="wedgeRectCallout">
                <a:avLst>
                  <a:gd name="adj1" fmla="val 71308"/>
                  <a:gd name="adj2" fmla="val 196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𝑭𝒂𝒍𝒔𝒆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𝑷𝒐𝒔𝒊𝒕𝒊𝒗𝒆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What happens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b="1" i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ep</a:t>
                </a:r>
                <a:r>
                  <a:rPr lang="en-US" b="1" i="1" baseline="-25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j</a:t>
                </a:r>
                <a:r>
                  <a:rPr lang="en-US" b="1" i="1" baseline="-250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’</a:t>
                </a:r>
                <a:endParaRPr lang="en-US" b="1" i="1" baseline="-25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Even though y was not on chain j’? </a:t>
                </a: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Answer: We will waste t steps to discover the error. 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Analysis: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is a false positive with probability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. Expected #false positives =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times since we compute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chains of length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Total Running </a:t>
                </a:r>
                <a:r>
                  <a:rPr lang="en-US" b="1" dirty="0">
                    <a:solidFill>
                      <a:schemeClr val="tx1"/>
                    </a:solidFill>
                  </a:rPr>
                  <a:t>Time: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den>
                        </m:f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29" name="Rectangular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80" y="3791284"/>
                <a:ext cx="5086864" cy="2982555"/>
              </a:xfrm>
              <a:prstGeom prst="wedgeRectCallout">
                <a:avLst>
                  <a:gd name="adj1" fmla="val 71308"/>
                  <a:gd name="adj2" fmla="val 1963"/>
                </a:avLst>
              </a:prstGeom>
              <a:blipFill>
                <a:blip r:embed="rId31"/>
                <a:stretch>
                  <a:fillRect l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,x</a:t>
            </a:r>
            <a:r>
              <a:rPr lang="en-US" sz="2400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7809162" y="1696251"/>
            <a:ext cx="4369678" cy="3448497"/>
          </a:xfrm>
          <a:prstGeom prst="wedgeEllipseCallout">
            <a:avLst>
              <a:gd name="adj1" fmla="val -96225"/>
              <a:gd name="adj2" fmla="val -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Key is not key secret (just random)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564271" y="1536960"/>
            <a:ext cx="5821122" cy="2929512"/>
          </a:xfrm>
          <a:prstGeom prst="wedgeEllipseCallout">
            <a:avLst>
              <a:gd name="adj1" fmla="val -11658"/>
              <a:gd name="adj2" fmla="val 72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For simplicity we will sometimes just say that H (or H</a:t>
            </a:r>
            <a:r>
              <a:rPr lang="en-US" sz="2800" baseline="30000" dirty="0">
                <a:ea typeface="Cambria Math" panose="02040503050406030204" pitchFamily="18" charset="0"/>
              </a:rPr>
              <a:t>s</a:t>
            </a:r>
            <a:r>
              <a:rPr lang="en-US" sz="2800" dirty="0">
                <a:ea typeface="Cambria Math" panose="02040503050406030204" pitchFamily="18" charset="0"/>
              </a:rPr>
              <a:t>) is a collision resistant hash 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9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1367" y="336534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30980" y="45731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550333" y="4669352"/>
                <a:ext cx="394342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3" y="4669352"/>
                <a:ext cx="3943426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70755" y="48347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Goal: </a:t>
                </a:r>
                <a:r>
                  <a:rPr lang="en-US" dirty="0"/>
                  <a:t>Find collision for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5" idx="4"/>
            <a:endCxn id="66" idx="0"/>
          </p:cNvCxnSpPr>
          <p:nvPr/>
        </p:nvCxnSpPr>
        <p:spPr>
          <a:xfrm>
            <a:off x="8509355" y="4068443"/>
            <a:ext cx="0" cy="1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7000595" y="5152583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5152583"/>
                <a:ext cx="382506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292789" y="47033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92789" y="56109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29"/>
              <p:cNvSpPr/>
              <p:nvPr/>
            </p:nvSpPr>
            <p:spPr>
              <a:xfrm>
                <a:off x="494499" y="2658886"/>
                <a:ext cx="6780416" cy="3913043"/>
              </a:xfrm>
              <a:prstGeom prst="wedgeRectCallout">
                <a:avLst>
                  <a:gd name="adj1" fmla="val 76988"/>
                  <a:gd name="adj2" fmla="val -4548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0" dirty="0" smtClean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3600" b="1" dirty="0">
                  <a:solidFill>
                    <a:schemeClr val="tx1"/>
                  </a:solidFill>
                </a:endParaRPr>
              </a:p>
              <a:p>
                <a:r>
                  <a:rPr lang="en-US" sz="3600" b="1" dirty="0">
                    <a:solidFill>
                      <a:schemeClr val="tx1"/>
                    </a:solidFill>
                  </a:rPr>
                  <a:t>Precomputation: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sz="3600" b="1" dirty="0">
                  <a:solidFill>
                    <a:schemeClr val="tx1"/>
                  </a:solidFill>
                </a:endParaRPr>
              </a:p>
              <a:p>
                <a:r>
                  <a:rPr lang="en-US" sz="3600" b="1" dirty="0">
                    <a:solidFill>
                      <a:schemeClr val="tx1"/>
                    </a:solidFill>
                  </a:rPr>
                  <a:t>Space: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lang="en-US" sz="3600" b="1" dirty="0">
                  <a:solidFill>
                    <a:schemeClr val="tx1"/>
                  </a:solidFill>
                </a:endParaRPr>
              </a:p>
              <a:p>
                <a:r>
                  <a:rPr lang="en-US" sz="3600" b="1" dirty="0" smtClean="0">
                    <a:solidFill>
                      <a:schemeClr val="tx1"/>
                    </a:solidFill>
                  </a:rPr>
                  <a:t>Targeted Collision 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Search: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ular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99" y="2658886"/>
                <a:ext cx="6780416" cy="3913043"/>
              </a:xfrm>
              <a:prstGeom prst="wedgeRectCallout">
                <a:avLst>
                  <a:gd name="adj1" fmla="val 76988"/>
                  <a:gd name="adj2" fmla="val -45482"/>
                </a:avLst>
              </a:prstGeom>
              <a:blipFill>
                <a:blip r:embed="rId12"/>
                <a:stretch>
                  <a:fillRect l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ular Callout 30"/>
              <p:cNvSpPr/>
              <p:nvPr/>
            </p:nvSpPr>
            <p:spPr>
              <a:xfrm>
                <a:off x="7488424" y="3924652"/>
                <a:ext cx="4334543" cy="2252311"/>
              </a:xfrm>
              <a:prstGeom prst="wedgeRectCallout">
                <a:avLst>
                  <a:gd name="adj1" fmla="val -62034"/>
                  <a:gd name="adj2" fmla="val 3836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chemeClr val="tx1"/>
                    </a:solidFill>
                  </a:rPr>
                  <a:t>Total Cost </a:t>
                </a:r>
                <a:r>
                  <a:rPr lang="en-US" sz="3600" dirty="0">
                    <a:solidFill>
                      <a:schemeClr val="tx1"/>
                    </a:solidFill>
                  </a:rPr>
                  <a:t>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targeted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collisions is just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Rectangular Callou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424" y="3924652"/>
                <a:ext cx="4334543" cy="2252311"/>
              </a:xfrm>
              <a:prstGeom prst="wedgeRectCallout">
                <a:avLst>
                  <a:gd name="adj1" fmla="val -62034"/>
                  <a:gd name="adj2" fmla="val 38365"/>
                </a:avLst>
              </a:prstGeom>
              <a:blipFill>
                <a:blip r:embed="rId13"/>
                <a:stretch>
                  <a:fillRect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1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Key-Recovery Attacks on Block Cipher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Pre-Computation: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Crack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dirty="0"/>
                  <a:t>  secret keys in total time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with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Run prior attack with “hash function”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for some random (fixed)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Password Cracking</a:t>
                </a:r>
              </a:p>
              <a:p>
                <a:pPr lvl="1"/>
                <a:r>
                  <a:rPr lang="en-US" dirty="0"/>
                  <a:t>Attacker is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passwords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𝒫𝒲𝒟𝓈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Goal: </a:t>
                </a:r>
                <a:r>
                  <a:rPr lang="en-US" dirty="0"/>
                  <a:t>Recover passwords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crack </a:t>
                </a:r>
                <a:r>
                  <a:rPr lang="en-US" b="1" dirty="0"/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𝒫𝒲𝒟𝓈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/>
                  <a:t> passwords in total time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𝒫𝒲𝒟𝓈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with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𝒫𝒲𝒟𝓈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Challenge: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𝒫𝒲𝒟𝓈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𝒫𝒲𝒟𝓈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aseline="30000" dirty="0"/>
              </a:p>
              <a:p>
                <a:pPr lvl="2"/>
                <a:r>
                  <a:rPr lang="en-US" dirty="0"/>
                  <a:t>Define (pseudo)random mapping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Run prior attack with “hash function”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80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Week 5: Topic 3:</a:t>
            </a:r>
            <a:br>
              <a:rPr lang="en-US" dirty="0"/>
            </a:br>
            <a:r>
              <a:rPr lang="en-US" dirty="0"/>
              <a:t>Random Oracle Model +  Hashing Applications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(Recap) Collision-Resistant Hash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Intuition</a:t>
                </a:r>
                <a:r>
                  <a:rPr lang="en-US" dirty="0"/>
                  <a:t>: Hard for computationally bounded attacker to find </a:t>
                </a:r>
                <a:r>
                  <a:rPr lang="en-US" dirty="0" err="1"/>
                  <a:t>x,y</a:t>
                </a:r>
                <a:r>
                  <a:rPr lang="en-US" dirty="0"/>
                  <a:t> s.t.</a:t>
                </a:r>
              </a:p>
              <a:p>
                <a:pPr marL="0" indent="0">
                  <a:buNone/>
                </a:pPr>
                <a:r>
                  <a:rPr lang="en-US" dirty="0"/>
                  <a:t>H(x) = H(y)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to formalize this intuition?</a:t>
                </a:r>
              </a:p>
              <a:p>
                <a:r>
                  <a:rPr lang="en-US" b="1" dirty="0"/>
                  <a:t>Attempt 1:</a:t>
                </a:r>
                <a:r>
                  <a:rPr lang="en-US" dirty="0"/>
                  <a:t> For all PPT A,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The Problem: </a:t>
                </a:r>
                <a:r>
                  <a:rPr lang="en-US" dirty="0"/>
                  <a:t>Let </a:t>
                </a:r>
                <a:r>
                  <a:rPr lang="en-US" dirty="0" err="1"/>
                  <a:t>x,y</a:t>
                </a:r>
                <a:r>
                  <a:rPr lang="en-US" dirty="0"/>
                  <a:t> be given s.t. H(x)=H(y)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are assuming that |x| &gt; |H(x)|. Why?</a:t>
                </a:r>
              </a:p>
              <a:p>
                <a:pPr lvl="1"/>
                <a:r>
                  <a:rPr lang="en-US" dirty="0"/>
                  <a:t>H(x)=x is perfectly collision resistant! (but with no compression)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(Recap) Keyed Hash Function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(Hashing Algorithm)</a:t>
                </a:r>
              </a:p>
              <a:p>
                <a:pPr lvl="2"/>
                <a:r>
                  <a:rPr lang="en-US" dirty="0"/>
                  <a:t>Input: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 (unbounded length)</a:t>
                </a:r>
              </a:p>
              <a:p>
                <a:pPr lvl="2"/>
                <a:r>
                  <a:rPr lang="en-US" dirty="0"/>
                  <a:t>Output: 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Collision Resistance Isn’t Enough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/>
                  <a:t>: Message Commitment</a:t>
                </a:r>
              </a:p>
              <a:p>
                <a:pPr lvl="1"/>
                <a:r>
                  <a:rPr lang="en-US" dirty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       (e.g., predicted winner of NCAA Tournament)</a:t>
                </a:r>
              </a:p>
              <a:p>
                <a:pPr lvl="1"/>
                <a:r>
                  <a:rPr lang="en-US" dirty="0"/>
                  <a:t>Alice can later reveal message   (e.g., after the tournament is over)</a:t>
                </a:r>
              </a:p>
              <a:p>
                <a:pPr lvl="2"/>
                <a:r>
                  <a:rPr lang="en-US" dirty="0"/>
                  <a:t>Just send r and m (note: r has fixed length)</a:t>
                </a:r>
              </a:p>
              <a:p>
                <a:pPr lvl="2"/>
                <a:r>
                  <a:rPr lang="en-US" dirty="0"/>
                  <a:t>Why can Alice not change her message</a:t>
                </a:r>
                <a:r>
                  <a:rPr lang="en-US" dirty="0" smtClean="0"/>
                  <a:t>?</a:t>
                </a:r>
              </a:p>
              <a:p>
                <a:pPr lvl="3"/>
                <a:r>
                  <a:rPr lang="en-US" dirty="0" smtClean="0"/>
                  <a:t>Collision Resistance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Alice can’t find r’ </a:t>
                </a:r>
                <a:r>
                  <a:rPr lang="en-US" dirty="0"/>
                  <a:t>and </a:t>
                </a:r>
                <a:r>
                  <a:rPr lang="en-US" dirty="0" smtClean="0"/>
                  <a:t>m’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In the meantime Bob shouldn’t learn </a:t>
                </a:r>
                <a:r>
                  <a:rPr lang="en-US" i="1" dirty="0"/>
                  <a:t>anything</a:t>
                </a:r>
                <a:r>
                  <a:rPr lang="en-US" dirty="0"/>
                  <a:t> about m</a:t>
                </a:r>
              </a:p>
              <a:p>
                <a:endParaRPr lang="en-US" dirty="0"/>
              </a:p>
              <a:p>
                <a:r>
                  <a:rPr lang="en-US" b="1" dirty="0"/>
                  <a:t>Problem</a:t>
                </a:r>
                <a:r>
                  <a:rPr lang="en-US" dirty="0"/>
                  <a:t>: Let (</a:t>
                </a:r>
                <a:r>
                  <a:rPr lang="en-US" dirty="0" err="1"/>
                  <a:t>Gen,H</a:t>
                </a:r>
                <a:r>
                  <a:rPr lang="en-US" dirty="0"/>
                  <a:t>’) be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62" y="2734171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Collision Resistance Isn’t Enough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Problem</a:t>
                </a:r>
                <a:r>
                  <a:rPr lang="en-US" dirty="0"/>
                  <a:t>: Let (</a:t>
                </a:r>
                <a:r>
                  <a:rPr lang="en-US" dirty="0" err="1"/>
                  <a:t>Gen,H</a:t>
                </a:r>
                <a:r>
                  <a:rPr lang="en-US" dirty="0"/>
                  <a:t>’) be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Note: </a:t>
                </a:r>
                <a:r>
                  <a:rPr lang="en-US" dirty="0" smtClean="0"/>
                  <a:t>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 collision trivially yields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 collision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/>
                  <a:t>) definitely does not hide all information about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/>
                  <a:t>Conclusion</a:t>
                </a:r>
                <a:r>
                  <a:rPr lang="en-US" dirty="0"/>
                  <a:t>: Collision resistance is not sufficient for message commitment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Example</a:t>
                </a:r>
                <a:r>
                  <a:rPr lang="en-US" dirty="0"/>
                  <a:t>: Message Commitment</a:t>
                </a:r>
              </a:p>
              <a:p>
                <a:pPr lvl="1"/>
                <a:r>
                  <a:rPr lang="en-US" dirty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               (e.g., predicted winners of NCAA Final Four)</a:t>
                </a:r>
              </a:p>
              <a:p>
                <a:pPr lvl="1"/>
                <a:r>
                  <a:rPr lang="en-US" dirty="0"/>
                  <a:t>Alice can later reveal message            (e.g., after the Final Four is decided)</a:t>
                </a:r>
              </a:p>
              <a:p>
                <a:pPr lvl="1"/>
                <a:r>
                  <a:rPr lang="en-US" dirty="0"/>
                  <a:t>In the meantime Bob shouldn’t learn anything about m</a:t>
                </a:r>
              </a:p>
              <a:p>
                <a:pPr lvl="1"/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4000" dirty="0"/>
                  <a:t>This is still a reasonable approach in practice!</a:t>
                </a:r>
              </a:p>
              <a:p>
                <a:pPr marL="0" indent="0" algn="ctr">
                  <a:buNone/>
                </a:pPr>
                <a:endParaRPr lang="en-US" sz="4000" dirty="0"/>
              </a:p>
              <a:p>
                <a:r>
                  <a:rPr lang="en-US" dirty="0"/>
                  <a:t>No attacks when instantiated with any reasonable candidate (e.g., SHA3)</a:t>
                </a:r>
              </a:p>
              <a:p>
                <a:r>
                  <a:rPr lang="en-US" dirty="0"/>
                  <a:t>Cryptographic hash functions seem to provide “something” beyond collision resistance, but how do we model this capability?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  <a:blipFill>
                <a:blip r:embed="rId2"/>
                <a:stretch>
                  <a:fillRect l="-928" t="-1963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hash function H as a truly random function</a:t>
            </a:r>
          </a:p>
          <a:p>
            <a:r>
              <a:rPr lang="en-US" dirty="0"/>
              <a:t>Algorithms can only interact with H as an oracle</a:t>
            </a:r>
          </a:p>
          <a:p>
            <a:pPr lvl="1"/>
            <a:r>
              <a:rPr lang="en-US" b="1" dirty="0"/>
              <a:t>Query</a:t>
            </a:r>
            <a:r>
              <a:rPr lang="en-US" dirty="0"/>
              <a:t>: x</a:t>
            </a:r>
          </a:p>
          <a:p>
            <a:pPr lvl="1"/>
            <a:r>
              <a:rPr lang="en-US" b="1" dirty="0"/>
              <a:t>Response</a:t>
            </a:r>
            <a:r>
              <a:rPr lang="en-US" dirty="0"/>
              <a:t>: H(x)</a:t>
            </a:r>
          </a:p>
          <a:p>
            <a:r>
              <a:rPr lang="en-US" dirty="0"/>
              <a:t>If we submit the same query you see the same response</a:t>
            </a:r>
          </a:p>
          <a:p>
            <a:r>
              <a:rPr lang="en-US" dirty="0"/>
              <a:t>If x has not been queried, then the value of H(x) is uniform</a:t>
            </a:r>
          </a:p>
          <a:p>
            <a:endParaRPr lang="en-US" dirty="0"/>
          </a:p>
          <a:p>
            <a:r>
              <a:rPr lang="en-US" b="1" dirty="0"/>
              <a:t>Real World: </a:t>
            </a:r>
            <a:r>
              <a:rPr lang="en-US" dirty="0"/>
              <a:t>H instantiated as cryptographic hash function (e.g., SHA3) of fixed length (no </a:t>
            </a:r>
            <a:r>
              <a:rPr lang="en-US" dirty="0" err="1"/>
              <a:t>Merkle-Damgård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Message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/>
                  <a:t>: Message Commitment</a:t>
                </a:r>
              </a:p>
              <a:p>
                <a:pPr lvl="1"/>
                <a:r>
                  <a:rPr lang="en-US" dirty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       (e.g., predicted winners of NCAA Final Four)</a:t>
                </a:r>
              </a:p>
              <a:p>
                <a:pPr lvl="1"/>
                <a:r>
                  <a:rPr lang="en-US" dirty="0"/>
                  <a:t>Alice can later reveal message   (e.g., after the Final Four is decided)</a:t>
                </a:r>
              </a:p>
              <a:p>
                <a:pPr lvl="2"/>
                <a:r>
                  <a:rPr lang="en-US" dirty="0"/>
                  <a:t>Just send r and m (note: r has fixed length)</a:t>
                </a:r>
              </a:p>
              <a:p>
                <a:pPr lvl="2"/>
                <a:r>
                  <a:rPr lang="en-US" dirty="0"/>
                  <a:t>Why can Alice not change her message?</a:t>
                </a:r>
              </a:p>
              <a:p>
                <a:pPr lvl="1"/>
                <a:r>
                  <a:rPr lang="en-US" dirty="0"/>
                  <a:t>In the meantime Bob shouldn’t learn </a:t>
                </a:r>
                <a:r>
                  <a:rPr lang="en-US" i="1" dirty="0"/>
                  <a:t>anything</a:t>
                </a:r>
                <a:r>
                  <a:rPr lang="en-US" dirty="0"/>
                  <a:t> about m</a:t>
                </a:r>
              </a:p>
              <a:p>
                <a:endParaRPr lang="en-US" dirty="0"/>
              </a:p>
              <a:p>
                <a:r>
                  <a:rPr lang="en-US" sz="3600" b="1" dirty="0"/>
                  <a:t>Random Oracle Model</a:t>
                </a:r>
                <a:r>
                  <a:rPr lang="en-US" sz="3600" dirty="0"/>
                  <a:t>: Above message commitment scheme is secure (Alice cannot change m + Bob learns nothing about m)</a:t>
                </a:r>
              </a:p>
              <a:p>
                <a:r>
                  <a:rPr lang="en-US" sz="3200" dirty="0" smtClean="0"/>
                  <a:t>Security Definition + Proof later…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  <a:blipFill>
                <a:blip r:embed="rId3"/>
                <a:stretch>
                  <a:fillRect l="-1207" t="-21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Concrete Security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,x</a:t>
            </a:r>
            <a:r>
              <a:rPr lang="en-US" sz="2400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138634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collision resistant hash function if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𝑎𝑡𝑡𝑎𝑐𝑘𝑒𝑟𝑠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𝑟𝑢𝑛𝑛𝑖𝑛𝑔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𝑚𝑜𝑠𝑡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138634" cy="1633076"/>
              </a:xfrm>
              <a:prstGeom prst="rect">
                <a:avLst/>
              </a:prstGeom>
              <a:blipFill>
                <a:blip r:embed="rId8"/>
                <a:stretch>
                  <a:fillRect l="-1368" t="-4851" r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9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Model: 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/>
              <a:t>Suppose we are simulating attacker A in a reduction</a:t>
            </a:r>
          </a:p>
          <a:p>
            <a:pPr lvl="1"/>
            <a:r>
              <a:rPr lang="en-US" b="1" dirty="0"/>
              <a:t>Extractability</a:t>
            </a:r>
            <a:r>
              <a:rPr lang="en-US" dirty="0"/>
              <a:t>: When A queries H at x we </a:t>
            </a:r>
            <a:r>
              <a:rPr lang="en-US" b="1" dirty="0"/>
              <a:t>see this query </a:t>
            </a:r>
            <a:r>
              <a:rPr lang="en-US" dirty="0"/>
              <a:t>and learn x (and can easily find H(x))</a:t>
            </a:r>
          </a:p>
          <a:p>
            <a:pPr lvl="1"/>
            <a:r>
              <a:rPr lang="en-US" b="1" dirty="0"/>
              <a:t>Programmability</a:t>
            </a:r>
            <a:r>
              <a:rPr lang="en-US" dirty="0"/>
              <a:t>: We can set the value of H(x) to a value of our choice</a:t>
            </a:r>
          </a:p>
          <a:p>
            <a:pPr lvl="2"/>
            <a:r>
              <a:rPr lang="en-US" dirty="0"/>
              <a:t>As long as the value is correctly distribute i.e., close to uniform</a:t>
            </a:r>
          </a:p>
          <a:p>
            <a:r>
              <a:rPr lang="en-US" dirty="0"/>
              <a:t>Both </a:t>
            </a:r>
            <a:r>
              <a:rPr lang="en-US" b="1" dirty="0"/>
              <a:t>Extractability</a:t>
            </a:r>
            <a:r>
              <a:rPr lang="en-US" dirty="0"/>
              <a:t> and </a:t>
            </a:r>
            <a:r>
              <a:rPr lang="en-US" b="1" dirty="0"/>
              <a:t>Programmability</a:t>
            </a:r>
            <a:r>
              <a:rPr lang="en-US" dirty="0"/>
              <a:t> are useful tools for a security reduction!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Model: 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/>
              <a:t>Provably secure constructions in random oracle model are often much more efficient (compared to provably secure construction is “standard model”</a:t>
            </a:r>
          </a:p>
          <a:p>
            <a:endParaRPr lang="en-US" dirty="0"/>
          </a:p>
          <a:p>
            <a:r>
              <a:rPr lang="en-US" dirty="0"/>
              <a:t>Sometimes we only know how to design provably secure protocol in random oracle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Model: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formal justification</a:t>
            </a:r>
          </a:p>
          <a:p>
            <a:r>
              <a:rPr lang="en-US" dirty="0"/>
              <a:t>Why should security guarantees translate when we instantiate random oracle with a real cryptographic hash function?</a:t>
            </a:r>
          </a:p>
          <a:p>
            <a:endParaRPr lang="en-US" dirty="0"/>
          </a:p>
          <a:p>
            <a:r>
              <a:rPr lang="en-US" dirty="0"/>
              <a:t>We can construct (contrived) examples of protocols which are </a:t>
            </a:r>
          </a:p>
          <a:p>
            <a:pPr lvl="1"/>
            <a:r>
              <a:rPr lang="en-US" dirty="0"/>
              <a:t>Secure in random oracle model…</a:t>
            </a:r>
          </a:p>
          <a:p>
            <a:pPr lvl="1"/>
            <a:r>
              <a:rPr lang="en-US" dirty="0"/>
              <a:t>But broken in the real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Model: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 proof of security in the random-oracle model is significantly better than no proof at all.”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Evidence of sound design </a:t>
            </a:r>
            <a:r>
              <a:rPr lang="en-US" dirty="0"/>
              <a:t>(any weakness involves the hash function used to instantiate the random oracle)</a:t>
            </a:r>
          </a:p>
          <a:p>
            <a:r>
              <a:rPr lang="en-US" b="1" dirty="0"/>
              <a:t>Empirical Evidence for Security</a:t>
            </a:r>
          </a:p>
          <a:p>
            <a:pPr marL="0" indent="0" algn="ctr">
              <a:buNone/>
            </a:pPr>
            <a:r>
              <a:rPr lang="en-US" sz="3200" dirty="0"/>
              <a:t>“there have been no successful real-world attacks on </a:t>
            </a:r>
          </a:p>
          <a:p>
            <a:pPr marL="0" indent="0" algn="ctr">
              <a:buNone/>
            </a:pPr>
            <a:r>
              <a:rPr lang="en-US" sz="3200" dirty="0"/>
              <a:t>schemes proven secure in the random oracle model”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Application: Fingerprinting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hash h(x) of a file x is a unique identifier for the file</a:t>
            </a:r>
          </a:p>
          <a:p>
            <a:pPr lvl="1"/>
            <a:r>
              <a:rPr lang="en-US" dirty="0"/>
              <a:t>Collision Resistance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need to worry about another file y with H(y)=H(y)</a:t>
            </a:r>
          </a:p>
          <a:p>
            <a:endParaRPr lang="en-US" dirty="0"/>
          </a:p>
          <a:p>
            <a:r>
              <a:rPr lang="en-US" dirty="0"/>
              <a:t>Application 1: Virus Fingerprinting</a:t>
            </a:r>
          </a:p>
          <a:p>
            <a:endParaRPr lang="en-US" dirty="0"/>
          </a:p>
          <a:p>
            <a:r>
              <a:rPr lang="en-US" dirty="0"/>
              <a:t>Application 2: P2P File Sharing</a:t>
            </a:r>
          </a:p>
          <a:p>
            <a:endParaRPr lang="en-US" dirty="0"/>
          </a:p>
          <a:p>
            <a:r>
              <a:rPr lang="en-US" dirty="0"/>
              <a:t>Application 3: Data deduplication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Resistant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oppy d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9" y="1388404"/>
            <a:ext cx="3228893" cy="15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9959" y="387110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H(m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546536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85709" y="3974641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170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Resistant Storage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32170" y="1306193"/>
          <a:ext cx="4695702" cy="164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H(m</a:t>
                      </a:r>
                      <a:r>
                        <a:rPr lang="en-US" sz="1800" baseline="-25000" dirty="0"/>
                        <a:t>1</a:t>
                      </a:r>
                      <a:r>
                        <a:rPr lang="en-US" sz="1800" dirty="0"/>
                        <a:t>)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H(m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)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H(m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)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,m</a:t>
            </a:r>
            <a:r>
              <a:rPr lang="en-US" sz="2400" baseline="-25000" dirty="0"/>
              <a:t>2</a:t>
            </a:r>
            <a:r>
              <a:rPr lang="en-US" sz="2400" dirty="0"/>
              <a:t>,m</a:t>
            </a:r>
            <a:r>
              <a:rPr lang="en-US" sz="2400" baseline="-25000" dirty="0"/>
              <a:t>3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0176" y="4213756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Send file 1</a:t>
            </a:r>
            <a:endParaRPr lang="en-US" baseline="-25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818909" y="1448790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Disadvantage: Too many hashes to store</a:t>
            </a:r>
          </a:p>
        </p:txBody>
      </p:sp>
    </p:spTree>
    <p:extLst>
      <p:ext uri="{BB962C8B-B14F-4D97-AF65-F5344CB8AC3E}">
        <p14:creationId xmlns:p14="http://schemas.microsoft.com/office/powerpoint/2010/main" val="8237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Resistant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,m</a:t>
            </a:r>
            <a:r>
              <a:rPr lang="en-US" sz="2400" baseline="-25000" dirty="0"/>
              <a:t>2</a:t>
            </a:r>
            <a:r>
              <a:rPr lang="en-US" sz="2400" dirty="0"/>
              <a:t>,m</a:t>
            </a:r>
            <a:r>
              <a:rPr lang="en-US" sz="2400" baseline="-25000" dirty="0"/>
              <a:t>3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49359" y="4234869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Send file 1</a:t>
            </a:r>
            <a:endParaRPr lang="en-US" baseline="-250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69629" y="1306193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Disadvantage: Need all files to compute hash m</a:t>
            </a:r>
            <a:r>
              <a:rPr lang="en-US" baseline="-25000" dirty="0"/>
              <a:t>1</a:t>
            </a:r>
            <a:r>
              <a:rPr lang="en-US" dirty="0"/>
              <a:t>,m</a:t>
            </a:r>
            <a:r>
              <a:rPr lang="en-US" baseline="-25000" dirty="0"/>
              <a:t>2</a:t>
            </a:r>
            <a:r>
              <a:rPr lang="en-US" dirty="0"/>
              <a:t>,m</a:t>
            </a:r>
            <a:r>
              <a:rPr lang="en-US" baseline="-25000" dirty="0"/>
              <a:t>3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53746" y="2294246"/>
            <a:ext cx="187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H(m</a:t>
            </a:r>
            <a:r>
              <a:rPr lang="en-US" sz="2400" baseline="-25000" dirty="0"/>
              <a:t>1</a:t>
            </a:r>
            <a:r>
              <a:rPr lang="en-US" sz="2400" dirty="0"/>
              <a:t>,m</a:t>
            </a:r>
            <a:r>
              <a:rPr lang="en-US" sz="2400" baseline="-25000" dirty="0"/>
              <a:t>2</a:t>
            </a:r>
            <a:r>
              <a:rPr lang="en-US" sz="2400" dirty="0"/>
              <a:t>,m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198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0721" y="1825625"/>
                <a:ext cx="10883591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𝐌𝐓</m:t>
                        </m:r>
                      </m:e>
                      <m:sup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baseline="30000" dirty="0"/>
                      <m:t>s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𝐌𝐓</m:t>
                        </m:r>
                      </m:e>
                      <m:sup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b="1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baseline="30000" dirty="0"/>
                      <m:t>s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𝐌𝐓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p>
                        </m:sSup>
                        <m:d>
                          <m:d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𝐌𝐓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p>
                        </m:sSup>
                        <m:d>
                          <m:d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721" y="1825625"/>
                <a:ext cx="10883591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91025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merkle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57" y="410981"/>
            <a:ext cx="3546079" cy="57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0720" y="3642509"/>
                <a:ext cx="76051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Let (Gen, </a:t>
                </a:r>
                <a:r>
                  <a:rPr lang="en-US" sz="2800" dirty="0" err="1"/>
                  <a:t>h</a:t>
                </a:r>
                <a:r>
                  <a:rPr lang="en-US" sz="2800" baseline="30000" dirty="0" err="1"/>
                  <a:t>s</a:t>
                </a:r>
                <a:r>
                  <a:rPr lang="en-US" sz="2800" dirty="0"/>
                  <a:t>) be a collision resistant hash function </a:t>
                </a:r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𝐌𝐓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collision resistant.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0" y="3642509"/>
                <a:ext cx="7605133" cy="954107"/>
              </a:xfrm>
              <a:prstGeom prst="rect">
                <a:avLst/>
              </a:prstGeom>
              <a:blipFill>
                <a:blip r:embed="rId5"/>
                <a:stretch>
                  <a:fillRect l="-1684" t="-6410" r="-128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9577" y="6228834"/>
                <a:ext cx="4772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7" y="6228834"/>
                <a:ext cx="4772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409759" y="6228989"/>
                <a:ext cx="4772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59" y="6228989"/>
                <a:ext cx="4772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36" y="56402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690688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4575807"/>
                <a:ext cx="1049069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Let (Gen, </a:t>
                </a:r>
                <a:r>
                  <a:rPr lang="en-US" sz="2800" dirty="0" err="1"/>
                  <a:t>h</a:t>
                </a:r>
                <a:r>
                  <a:rPr lang="en-US" sz="2800" baseline="30000" dirty="0" err="1"/>
                  <a:t>s</a:t>
                </a:r>
                <a:r>
                  <a:rPr lang="en-US" sz="2800" dirty="0"/>
                  <a:t>) be a collision resistant hash function </a:t>
                </a:r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𝐌𝐓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endParaRPr lang="en-US" sz="2800" dirty="0" smtClean="0"/>
              </a:p>
              <a:p>
                <a:r>
                  <a:rPr lang="en-US" sz="2800" dirty="0" smtClean="0"/>
                  <a:t>is </a:t>
                </a:r>
                <a:r>
                  <a:rPr lang="en-US" sz="2800" dirty="0"/>
                  <a:t>collision resistant.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5807"/>
                <a:ext cx="10490692" cy="954107"/>
              </a:xfrm>
              <a:prstGeom prst="rect">
                <a:avLst/>
              </a:prstGeom>
              <a:blipFill>
                <a:blip r:embed="rId4"/>
                <a:stretch>
                  <a:fillRect l="-1221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8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cryptographic hash functions used in practice are un-keyed</a:t>
            </a:r>
          </a:p>
          <a:p>
            <a:pPr lvl="1"/>
            <a:r>
              <a:rPr lang="en-US" dirty="0"/>
              <a:t>Examples: MD5, SHA1, SHA2, SHA3, Blake2B</a:t>
            </a:r>
          </a:p>
          <a:p>
            <a:r>
              <a:rPr lang="en-US" dirty="0"/>
              <a:t>Tricky to formally define collision resistance for keyless hash function</a:t>
            </a:r>
          </a:p>
          <a:p>
            <a:pPr lvl="1"/>
            <a:r>
              <a:rPr lang="en-US" dirty="0"/>
              <a:t>There is a PPT algorithm to find collisions</a:t>
            </a:r>
          </a:p>
          <a:p>
            <a:pPr lvl="1"/>
            <a:r>
              <a:rPr lang="en-US" dirty="0"/>
              <a:t>We just usually can’t find this algorithm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Guarantee for protocol using H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If we know an explicit efficient algorithm A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breaking our protocol then there is an efficient</a:t>
            </a:r>
          </a:p>
          <a:p>
            <a:pPr marL="914400" lvl="2" indent="0">
              <a:buNone/>
            </a:pPr>
            <a:r>
              <a:rPr lang="en-US" dirty="0" err="1">
                <a:sym typeface="Wingdings" panose="05000000000000000000" pitchFamily="2" charset="2"/>
              </a:rPr>
              <a:t>blackbox</a:t>
            </a:r>
            <a:r>
              <a:rPr lang="en-US" dirty="0">
                <a:sym typeface="Wingdings" panose="05000000000000000000" pitchFamily="2" charset="2"/>
              </a:rPr>
              <a:t> reduction transforming A into an efficient 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collision finding algorithm.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311" y="3194280"/>
            <a:ext cx="5343072" cy="36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Proof of Correctness for data block 2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Verify that root matches</a:t>
            </a:r>
          </a:p>
          <a:p>
            <a:r>
              <a:rPr lang="en-US" b="1" dirty="0">
                <a:solidFill>
                  <a:srgbClr val="00B050"/>
                </a:solidFill>
              </a:rPr>
              <a:t>Proof consists of just log(n) hashes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Verifier only needs to permanently store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only one hash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  <p:pic>
        <p:nvPicPr>
          <p:cNvPr id="2050" name="Picture 2" descr="Image result for merkl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79" y="114300"/>
            <a:ext cx="3514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6" y="2238993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58193" y="3939638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41226" y="3282289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4343" y="2676153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6332" y="3282289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9958" y="2726746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93226" y="2238993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Resistant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,m</a:t>
            </a:r>
            <a:r>
              <a:rPr lang="en-US" sz="2400" baseline="-25000" dirty="0"/>
              <a:t>2</a:t>
            </a:r>
            <a:r>
              <a:rPr lang="en-US" sz="2400" dirty="0"/>
              <a:t>,m</a:t>
            </a:r>
            <a:r>
              <a:rPr lang="en-US" sz="2400" baseline="-25000" dirty="0"/>
              <a:t>3</a:t>
            </a:r>
            <a:r>
              <a:rPr lang="en-US" sz="2400" dirty="0"/>
              <a:t>,m</a:t>
            </a:r>
            <a:r>
              <a:rPr lang="en-US" sz="2400" baseline="-25000" dirty="0"/>
              <a:t>4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68580" y="4213756"/>
            <a:ext cx="1503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’,h</a:t>
            </a:r>
            <a:r>
              <a:rPr lang="en-US" sz="2400" baseline="-25000" dirty="0"/>
              <a:t>1</a:t>
            </a:r>
            <a:r>
              <a:rPr lang="en-US" sz="2400" dirty="0"/>
              <a:t>,h</a:t>
            </a:r>
            <a:r>
              <a:rPr lang="en-US" sz="2400" baseline="-25000" dirty="0"/>
              <a:t>3-4</a:t>
            </a:r>
            <a:r>
              <a:rPr lang="en-US" sz="2400" dirty="0"/>
              <a:t> 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Send file 2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1528758" y="2294246"/>
            <a:ext cx="2200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Root: H</a:t>
            </a:r>
            <a:r>
              <a:rPr lang="en-US" sz="2400" baseline="-25000" dirty="0"/>
              <a:t>1-4</a:t>
            </a:r>
          </a:p>
        </p:txBody>
      </p:sp>
    </p:spTree>
    <p:extLst>
      <p:ext uri="{BB962C8B-B14F-4D97-AF65-F5344CB8AC3E}">
        <p14:creationId xmlns:p14="http://schemas.microsoft.com/office/powerpoint/2010/main" val="22378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Alice wants to commit a message m to Bob</a:t>
            </a:r>
          </a:p>
          <a:p>
            <a:pPr lvl="1"/>
            <a:r>
              <a:rPr lang="en-US" dirty="0"/>
              <a:t>And possibly reveal it later at a time of her choosing</a:t>
            </a:r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Hiding: commitment reveals nothing about m to Bob</a:t>
            </a:r>
          </a:p>
          <a:p>
            <a:pPr lvl="1"/>
            <a:r>
              <a:rPr lang="en-US" dirty="0"/>
              <a:t>Binding: it is infeasible for Alice to alter 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414591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 = Gen(.)</a:t>
            </a:r>
          </a:p>
          <a:p>
            <a:r>
              <a:rPr lang="en-US" sz="2800" b="1" dirty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0</a:t>
            </a:r>
            <a:r>
              <a:rPr lang="en-US" sz="2400" dirty="0"/>
              <a:t>,m</a:t>
            </a:r>
            <a:r>
              <a:rPr lang="en-US" sz="2400" baseline="-25000" dirty="0"/>
              <a:t>1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45615" y="1798787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commit(</a:t>
            </a:r>
            <a:r>
              <a:rPr lang="en-US" sz="2400" b="1" dirty="0" err="1"/>
              <a:t>r,m</a:t>
            </a:r>
            <a:r>
              <a:rPr lang="en-US" sz="2400" b="1" baseline="-25000" dirty="0" err="1"/>
              <a:t>b</a:t>
            </a:r>
            <a:r>
              <a:rPr lang="en-US" sz="2400" b="1" dirty="0"/>
              <a:t>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6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Commitment Binding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Binding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3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9" y="1451571"/>
            <a:ext cx="2652071" cy="177014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477100" y="219863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24658" y="1520320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</a:t>
            </a:r>
            <a:r>
              <a:rPr lang="en-US" sz="3200" baseline="-25000" dirty="0"/>
              <a:t>0</a:t>
            </a:r>
            <a:r>
              <a:rPr lang="en-US" sz="3200" dirty="0"/>
              <a:t>,r</a:t>
            </a:r>
            <a:r>
              <a:rPr lang="en-US" sz="3200" baseline="-25000" dirty="0"/>
              <a:t>1</a:t>
            </a:r>
            <a:r>
              <a:rPr lang="en-US" sz="3200" dirty="0"/>
              <a:t>,m</a:t>
            </a:r>
            <a:r>
              <a:rPr lang="en-US" sz="3200" baseline="-25000" dirty="0"/>
              <a:t>0</a:t>
            </a:r>
            <a:r>
              <a:rPr lang="en-US" sz="3200" dirty="0"/>
              <a:t>,m</a:t>
            </a:r>
            <a:r>
              <a:rPr lang="en-US" sz="3200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dirty="0" smtClean="0">
                              <a:latin typeface="Cambria Math" panose="02040503050406030204" pitchFamily="18" charset="0"/>
                            </a:rPr>
                            <m:t>Bin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)=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Commitment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A secure commitment scheme is </a:t>
            </a:r>
            <a:r>
              <a:rPr lang="en-US" b="1" dirty="0"/>
              <a:t>hiding</a:t>
            </a:r>
            <a:r>
              <a:rPr lang="en-US" dirty="0"/>
              <a:t> and </a:t>
            </a:r>
            <a:r>
              <a:rPr lang="en-US" b="1" dirty="0"/>
              <a:t>binding</a:t>
            </a:r>
          </a:p>
          <a:p>
            <a:r>
              <a:rPr lang="en-US" b="1" dirty="0"/>
              <a:t>Hiding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Binding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0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Scheme in Random Oracle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Commit</a:t>
                </a:r>
                <a:r>
                  <a:rPr lang="en-US" dirty="0"/>
                  <a:t>(</a:t>
                </a:r>
                <a:r>
                  <a:rPr lang="en-US" dirty="0" err="1"/>
                  <a:t>r,m</a:t>
                </a:r>
                <a:r>
                  <a:rPr lang="en-US" dirty="0"/>
                  <a:t>):=H(</a:t>
                </a:r>
                <a:r>
                  <a:rPr lang="en-US" dirty="0" err="1"/>
                  <a:t>m|r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/>
                  <a:t>Reveal</a:t>
                </a:r>
                <a:r>
                  <a:rPr lang="en-US" dirty="0"/>
                  <a:t>(c):= (</a:t>
                </a:r>
                <a:r>
                  <a:rPr lang="en-US" dirty="0" err="1"/>
                  <a:t>m,r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In the random oracle model this is a secure  commitment scheme.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Intuition:</a:t>
                </a:r>
                <a:r>
                  <a:rPr lang="en-US" dirty="0" smtClean="0"/>
                  <a:t> </a:t>
                </a:r>
                <a:r>
                  <a:rPr lang="en-US" sz="3200" dirty="0" smtClean="0"/>
                  <a:t>Let </a:t>
                </a:r>
                <a:r>
                  <a:rPr lang="en-US" sz="3200" dirty="0"/>
                  <a:t>BAD event that attacker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200" dirty="0"/>
                  <a:t> for any message m’ on any of q queries</a:t>
                </a:r>
              </a:p>
              <a:p>
                <a:pPr lvl="1"/>
                <a:r>
                  <a:rPr lang="en-US" sz="3200" dirty="0"/>
                  <a:t>As long as the event BAD never occurs Bob learns nothing about m (in an information theoretic sense)</a:t>
                </a:r>
              </a:p>
              <a:p>
                <a:pPr lvl="1"/>
                <a:r>
                  <a:rPr lang="en-US" sz="3200" dirty="0">
                    <a:ea typeface="Cambria Math"/>
                  </a:rPr>
                  <a:t>If r is a random n-bit string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/>
                          </a:rPr>
                          <m:t>BAD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/>
                          </a:rPr>
                          <m:t>q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aseline="30000">
                            <a:latin typeface="Cambria Math" panose="02040503050406030204" pitchFamily="18" charset="0"/>
                            <a:ea typeface="Cambria Math"/>
                          </a:rPr>
                          <m:t>n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35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858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 = </a:t>
            </a:r>
            <a:r>
              <a:rPr lang="en-US" sz="2800" b="1" dirty="0" smtClean="0"/>
              <a:t>Gen(1</a:t>
            </a:r>
            <a:r>
              <a:rPr lang="en-US" sz="2800" b="1" baseline="30000" dirty="0" smtClean="0"/>
              <a:t>n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r>
              <a:rPr lang="en-US" sz="2800" b="1" dirty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0</a:t>
            </a:r>
            <a:r>
              <a:rPr lang="en-US" sz="2400" dirty="0"/>
              <a:t>,m</a:t>
            </a:r>
            <a:r>
              <a:rPr lang="en-US" sz="2400" baseline="-25000" dirty="0"/>
              <a:t>1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37699" y="1783968"/>
            <a:ext cx="1098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H(</a:t>
            </a:r>
            <a:r>
              <a:rPr lang="en-US" sz="2400" b="1" dirty="0" err="1"/>
              <a:t>r,m</a:t>
            </a:r>
            <a:r>
              <a:rPr lang="en-US" sz="2400" b="1" baseline="-25000" dirty="0" err="1"/>
              <a:t>b</a:t>
            </a:r>
            <a:r>
              <a:rPr lang="en-US" sz="2400" b="1" dirty="0"/>
              <a:t>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trike="sngStrik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𝑚𝑎𝑘𝑖𝑛𝑔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𝑚𝑜𝑠𝑡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𝑞𝑢𝑒𝑟𝑖𝑒𝑠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𝑖𝑓𝑏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4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Password Hashing</a:t>
            </a:r>
          </a:p>
          <a:p>
            <a:endParaRPr lang="en-US" dirty="0"/>
          </a:p>
          <a:p>
            <a:r>
              <a:rPr lang="en-US" dirty="0"/>
              <a:t>Key Derivation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912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Ciphers</a:t>
            </a:r>
          </a:p>
          <a:p>
            <a:r>
              <a:rPr lang="en-US" dirty="0"/>
              <a:t>Block Ciphers</a:t>
            </a:r>
          </a:p>
          <a:p>
            <a:r>
              <a:rPr lang="en-US" dirty="0"/>
              <a:t>Feistel Networks</a:t>
            </a:r>
          </a:p>
          <a:p>
            <a:r>
              <a:rPr lang="en-US" dirty="0"/>
              <a:t>DES, 3DES</a:t>
            </a:r>
          </a:p>
          <a:p>
            <a:r>
              <a:rPr lang="en-US" dirty="0"/>
              <a:t>Read Katz and Lindell 6.1-6.2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4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Weaker Requirements for Cryptographic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Target-Collision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3" y="298492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8" y="258816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271587" y="329074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17947" y="2859215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s,x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02387" y="3887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24011" y="3420761"/>
            <a:ext cx="402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x’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05094" y="511429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78300" y="4306481"/>
                <a:ext cx="549496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Hash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Tgt</m:t>
                          </m:r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00" y="4306481"/>
                <a:ext cx="5494966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6479" y="5434222"/>
            <a:ext cx="722869" cy="742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379" y="6015348"/>
            <a:ext cx="1179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Question: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Why is collision resistance stronger?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50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766CA04F3D10479127047232861090" ma:contentTypeVersion="2" ma:contentTypeDescription="Create a new document." ma:contentTypeScope="" ma:versionID="ba48d79ed1552abbd80aec316156515f">
  <xsd:schema xmlns:xsd="http://www.w3.org/2001/XMLSchema" xmlns:xs="http://www.w3.org/2001/XMLSchema" xmlns:p="http://schemas.microsoft.com/office/2006/metadata/properties" xmlns:ns3="241210d1-ad61-49a8-9968-7616cacb105c" targetNamespace="http://schemas.microsoft.com/office/2006/metadata/properties" ma:root="true" ma:fieldsID="d8824d7a5c15c94ed989cf860819877a" ns3:_="">
    <xsd:import namespace="241210d1-ad61-49a8-9968-7616cacb10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210d1-ad61-49a8-9968-7616cacb10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A81101-4ADB-41EF-A92B-8F577217F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210d1-ad61-49a8-9968-7616cacb10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247434-0F2E-4DD1-B08E-070E4AEE36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6A3D6C-D902-464F-83E3-16A5384583EA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241210d1-ad61-49a8-9968-7616cacb105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24035</TotalTime>
  <Words>13335</Words>
  <Application>Microsoft Office PowerPoint</Application>
  <PresentationFormat>Widescreen</PresentationFormat>
  <Paragraphs>1175</Paragraphs>
  <Slides>89</Slides>
  <Notes>17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Arial</vt:lpstr>
      <vt:lpstr>Calibri</vt:lpstr>
      <vt:lpstr>Calibri Light</vt:lpstr>
      <vt:lpstr>Cambria Math</vt:lpstr>
      <vt:lpstr>Wingdings</vt:lpstr>
      <vt:lpstr>Office Theme</vt:lpstr>
      <vt:lpstr>Cryptography CS 555</vt:lpstr>
      <vt:lpstr>Recap</vt:lpstr>
      <vt:lpstr>Week 5: Topic 1:  Cryptographic Hash Functions  </vt:lpstr>
      <vt:lpstr>Keyed Hash Function Syntax</vt:lpstr>
      <vt:lpstr>Collision Experiment (〖HashColl〗_(A,Π) (n)) </vt:lpstr>
      <vt:lpstr>Collision Experiment (〖HashColl〗_(A,Π) (n)) </vt:lpstr>
      <vt:lpstr>Concrete Security (〖HashColl〗_(A,Π) (n)) </vt:lpstr>
      <vt:lpstr>Theory vs Practice</vt:lpstr>
      <vt:lpstr>Weaker Requirements for Cryptographic Hash</vt:lpstr>
      <vt:lpstr>Weaker Requirements for Cryptographic Hash</vt:lpstr>
      <vt:lpstr>Merkle-Damgård Transform</vt:lpstr>
      <vt:lpstr>Merkle-Damgård Transform</vt:lpstr>
      <vt:lpstr>Merkle-Damgård Transform</vt:lpstr>
      <vt:lpstr>Merkle-Damgård Transform</vt:lpstr>
      <vt:lpstr>Merkle-Damgård Transform</vt:lpstr>
      <vt:lpstr>Merkle-Damgård Transform</vt:lpstr>
      <vt:lpstr>Merkle-Damgård Transform</vt:lpstr>
      <vt:lpstr>Week 5: Topic 2:  HMACs and Generic Attacks </vt:lpstr>
      <vt:lpstr>Keyed Hash Function Syntax</vt:lpstr>
      <vt:lpstr>MACs for Arbitrary Length Messages</vt:lpstr>
      <vt:lpstr>MACs for Arbitrary Length Messages</vt:lpstr>
      <vt:lpstr>Hash and MAC Construction</vt:lpstr>
      <vt:lpstr>Hash and MAC Construction</vt:lpstr>
      <vt:lpstr>Hash and MAC Construction</vt:lpstr>
      <vt:lpstr>Hash and MAC Construction</vt:lpstr>
      <vt:lpstr>Recap</vt:lpstr>
      <vt:lpstr>MAC from Collision Resistant Hash</vt:lpstr>
      <vt:lpstr>MAC from Collision Resistant Hash</vt:lpstr>
      <vt:lpstr>HMAC</vt:lpstr>
      <vt:lpstr>HMAC</vt:lpstr>
      <vt:lpstr>HMAC Security</vt:lpstr>
      <vt:lpstr>HMAC in Practice</vt:lpstr>
      <vt:lpstr>Finding Collisions</vt:lpstr>
      <vt:lpstr>Birthday Attack for Finding Collisions</vt:lpstr>
      <vt:lpstr>Birthday Attack for Finding Collisions</vt:lpstr>
      <vt:lpstr>Birthday Attack for Finding Collisions</vt:lpstr>
      <vt:lpstr>Birthday Attack for Finding Collisions</vt:lpstr>
      <vt:lpstr>Birthday Attack for Finding Collisions</vt:lpstr>
      <vt:lpstr>Recap</vt:lpstr>
      <vt:lpstr>Birthday Attack for Finding Collisions</vt:lpstr>
      <vt:lpstr>Floyd’s Cycle Finding Algorithm</vt:lpstr>
      <vt:lpstr>Small Space Birthday Attack</vt:lpstr>
      <vt:lpstr>Small Space Birthday Attack</vt:lpstr>
      <vt:lpstr>Small Space Birthday Attack</vt:lpstr>
      <vt:lpstr>Pre-Computation Attacks for Targeted Collision</vt:lpstr>
      <vt:lpstr>Pre-Computation Attacks for Targeted Collision</vt:lpstr>
      <vt:lpstr>Pre-Computation Attacks for Targeted Collision</vt:lpstr>
      <vt:lpstr>Pre-Computation Attacks for Targeted Collision</vt:lpstr>
      <vt:lpstr>Intersecting Chains</vt:lpstr>
      <vt:lpstr>Targeted Collision Attacks </vt:lpstr>
      <vt:lpstr>Targeted Collision Attacks </vt:lpstr>
      <vt:lpstr>Targeted Collision Attacks </vt:lpstr>
      <vt:lpstr>Targeted Collision Attacks </vt:lpstr>
      <vt:lpstr>Post-Processing</vt:lpstr>
      <vt:lpstr>Post-Processing</vt:lpstr>
      <vt:lpstr>Post-Processing</vt:lpstr>
      <vt:lpstr>Post-Processing</vt:lpstr>
      <vt:lpstr>Targeted Collision Attacks </vt:lpstr>
      <vt:lpstr>Targeted Collision Attacks </vt:lpstr>
      <vt:lpstr>Targeted Collision Attacks </vt:lpstr>
      <vt:lpstr>Applications</vt:lpstr>
      <vt:lpstr> Week 5: Topic 3: Random Oracle Model +  Hashing Applications </vt:lpstr>
      <vt:lpstr>(Recap) Collision-Resistant Hash Function</vt:lpstr>
      <vt:lpstr>(Recap) Keyed Hash Function Syntax</vt:lpstr>
      <vt:lpstr>When Collision Resistance Isn’t Enough</vt:lpstr>
      <vt:lpstr>When Collision Resistance Isn’t Enough</vt:lpstr>
      <vt:lpstr>The Tension</vt:lpstr>
      <vt:lpstr>Random Oracle Model</vt:lpstr>
      <vt:lpstr>Back to Message Commitment</vt:lpstr>
      <vt:lpstr>Random Oracle Model: Pros</vt:lpstr>
      <vt:lpstr>Random Oracle Model: Pros</vt:lpstr>
      <vt:lpstr>Random Oracle Model: Cons</vt:lpstr>
      <vt:lpstr>Random Oracle Model: Justification</vt:lpstr>
      <vt:lpstr>Hash Function Application: Fingerprinting</vt:lpstr>
      <vt:lpstr>Tamper Resistant Storage</vt:lpstr>
      <vt:lpstr>Tamper Resistant Storage</vt:lpstr>
      <vt:lpstr>Tamper Resistant Storage</vt:lpstr>
      <vt:lpstr>Merkle Trees</vt:lpstr>
      <vt:lpstr>Merkle Trees</vt:lpstr>
      <vt:lpstr>Merkle Trees</vt:lpstr>
      <vt:lpstr>Tamper Resistant Storage</vt:lpstr>
      <vt:lpstr>Commitment Schemes</vt:lpstr>
      <vt:lpstr>Commitment Hiding  (Hiding_(A,Com) (n)) </vt:lpstr>
      <vt:lpstr>Commitment Binding (Binding_(A,Com) (n)) </vt:lpstr>
      <vt:lpstr>Secure Commitment Scheme</vt:lpstr>
      <vt:lpstr>Commitment Scheme in Random Oracle Model</vt:lpstr>
      <vt:lpstr>Commitment Hiding  (Hiding_(A,Com) (n)) </vt:lpstr>
      <vt:lpstr>Other Applications</vt:lpstr>
      <vt:lpstr>Next Week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273</cp:revision>
  <dcterms:created xsi:type="dcterms:W3CDTF">2016-12-31T20:38:01Z</dcterms:created>
  <dcterms:modified xsi:type="dcterms:W3CDTF">2021-02-18T18:34:25Z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0x0101003A766CA04F3D10479127047232861090</vt:lpwstr>
  </property>
</Properties>
</file>