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5"/>
  </p:notesMasterIdLst>
  <p:sldIdLst>
    <p:sldId id="448" r:id="rId2"/>
    <p:sldId id="439" r:id="rId3"/>
    <p:sldId id="356" r:id="rId4"/>
    <p:sldId id="515" r:id="rId5"/>
    <p:sldId id="256" r:id="rId6"/>
    <p:sldId id="460" r:id="rId7"/>
    <p:sldId id="463" r:id="rId8"/>
    <p:sldId id="464" r:id="rId9"/>
    <p:sldId id="465" r:id="rId10"/>
    <p:sldId id="466" r:id="rId11"/>
    <p:sldId id="467" r:id="rId12"/>
    <p:sldId id="517" r:id="rId13"/>
    <p:sldId id="468" r:id="rId14"/>
    <p:sldId id="469" r:id="rId15"/>
    <p:sldId id="470" r:id="rId16"/>
    <p:sldId id="471" r:id="rId17"/>
    <p:sldId id="472" r:id="rId18"/>
    <p:sldId id="473" r:id="rId19"/>
    <p:sldId id="474" r:id="rId20"/>
    <p:sldId id="475" r:id="rId21"/>
    <p:sldId id="518" r:id="rId22"/>
    <p:sldId id="476" r:id="rId23"/>
    <p:sldId id="477" r:id="rId24"/>
    <p:sldId id="520" r:id="rId25"/>
    <p:sldId id="478" r:id="rId26"/>
    <p:sldId id="479" r:id="rId27"/>
    <p:sldId id="480" r:id="rId28"/>
    <p:sldId id="481" r:id="rId29"/>
    <p:sldId id="482" r:id="rId30"/>
    <p:sldId id="519" r:id="rId31"/>
    <p:sldId id="521" r:id="rId32"/>
    <p:sldId id="483" r:id="rId33"/>
    <p:sldId id="484" r:id="rId34"/>
    <p:sldId id="485" r:id="rId35"/>
    <p:sldId id="486" r:id="rId36"/>
    <p:sldId id="487" r:id="rId37"/>
    <p:sldId id="527" r:id="rId38"/>
    <p:sldId id="488" r:id="rId39"/>
    <p:sldId id="489" r:id="rId40"/>
    <p:sldId id="531" r:id="rId41"/>
    <p:sldId id="490" r:id="rId42"/>
    <p:sldId id="492" r:id="rId43"/>
    <p:sldId id="493" r:id="rId44"/>
    <p:sldId id="494" r:id="rId45"/>
    <p:sldId id="495" r:id="rId46"/>
    <p:sldId id="496" r:id="rId47"/>
    <p:sldId id="497" r:id="rId48"/>
    <p:sldId id="498" r:id="rId49"/>
    <p:sldId id="499" r:id="rId50"/>
    <p:sldId id="500" r:id="rId51"/>
    <p:sldId id="501" r:id="rId52"/>
    <p:sldId id="502" r:id="rId53"/>
    <p:sldId id="503" r:id="rId54"/>
    <p:sldId id="522" r:id="rId55"/>
    <p:sldId id="504" r:id="rId56"/>
    <p:sldId id="514" r:id="rId57"/>
    <p:sldId id="525" r:id="rId58"/>
    <p:sldId id="526" r:id="rId59"/>
    <p:sldId id="505" r:id="rId60"/>
    <p:sldId id="564" r:id="rId61"/>
    <p:sldId id="506" r:id="rId62"/>
    <p:sldId id="507" r:id="rId63"/>
    <p:sldId id="562" r:id="rId64"/>
    <p:sldId id="563" r:id="rId65"/>
    <p:sldId id="565" r:id="rId66"/>
    <p:sldId id="508" r:id="rId67"/>
    <p:sldId id="530" r:id="rId68"/>
    <p:sldId id="566" r:id="rId69"/>
    <p:sldId id="509" r:id="rId70"/>
    <p:sldId id="510" r:id="rId71"/>
    <p:sldId id="567" r:id="rId72"/>
    <p:sldId id="511" r:id="rId73"/>
    <p:sldId id="532" r:id="rId74"/>
    <p:sldId id="533" r:id="rId75"/>
    <p:sldId id="534" r:id="rId76"/>
    <p:sldId id="535" r:id="rId77"/>
    <p:sldId id="536" r:id="rId78"/>
    <p:sldId id="537" r:id="rId79"/>
    <p:sldId id="538" r:id="rId80"/>
    <p:sldId id="539" r:id="rId81"/>
    <p:sldId id="540" r:id="rId82"/>
    <p:sldId id="541" r:id="rId83"/>
    <p:sldId id="542" r:id="rId84"/>
    <p:sldId id="543" r:id="rId85"/>
    <p:sldId id="544" r:id="rId86"/>
    <p:sldId id="545" r:id="rId87"/>
    <p:sldId id="546" r:id="rId88"/>
    <p:sldId id="547" r:id="rId89"/>
    <p:sldId id="548" r:id="rId90"/>
    <p:sldId id="549" r:id="rId91"/>
    <p:sldId id="550" r:id="rId92"/>
    <p:sldId id="551" r:id="rId93"/>
    <p:sldId id="552" r:id="rId94"/>
    <p:sldId id="553" r:id="rId95"/>
    <p:sldId id="554" r:id="rId96"/>
    <p:sldId id="555" r:id="rId97"/>
    <p:sldId id="556" r:id="rId98"/>
    <p:sldId id="557" r:id="rId99"/>
    <p:sldId id="558" r:id="rId100"/>
    <p:sldId id="559" r:id="rId101"/>
    <p:sldId id="560" r:id="rId102"/>
    <p:sldId id="561" r:id="rId103"/>
    <p:sldId id="512" r:id="rId10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locki, Jeremiah M" initials="BJM" lastIdx="1" clrIdx="0">
    <p:extLst>
      <p:ext uri="{19B8F6BF-5375-455C-9EA6-DF929625EA0E}">
        <p15:presenceInfo xmlns:p15="http://schemas.microsoft.com/office/powerpoint/2012/main" userId="S-1-5-21-1861847230-2120372063-3483355800-59540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82093" autoAdjust="0"/>
  </p:normalViewPr>
  <p:slideViewPr>
    <p:cSldViewPr snapToGrid="0">
      <p:cViewPr varScale="1">
        <p:scale>
          <a:sx n="90" d="100"/>
          <a:sy n="90" d="100"/>
        </p:scale>
        <p:origin x="133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822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07" Type="http://schemas.openxmlformats.org/officeDocument/2006/relationships/presProps" Target="presProps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viewProps" Target="viewProps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commentAuthors" Target="commentAuthor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theme" Target="theme/theme1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tableStyles" Target="tableStyle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C85FA0-1860-435B-9626-CB21D9C53071}" type="datetimeFigureOut">
              <a:rPr lang="en-US" smtClean="0"/>
              <a:t>2/11/2021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E35DAA-499F-4673-978B-A6190921FD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4504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smtClean="0"/>
                  <a:t>Suppose we have </a:t>
                </a:r>
                <a:r>
                  <a:rPr lang="en-US" dirty="0" err="1" smtClean="0"/>
                  <a:t>m,m’,c</a:t>
                </a:r>
                <a:r>
                  <a:rPr lang="en-US" dirty="0" smtClean="0"/>
                  <a:t>’ s.t. </a:t>
                </a:r>
                <a:r>
                  <a:rPr lang="en-US" dirty="0" err="1" smtClean="0"/>
                  <a:t>Pr</a:t>
                </a:r>
                <a:r>
                  <a:rPr lang="en-US" dirty="0" smtClean="0"/>
                  <a:t>[</a:t>
                </a:r>
                <a:r>
                  <a:rPr lang="en-US" dirty="0" err="1" smtClean="0"/>
                  <a:t>EncK</a:t>
                </a:r>
                <a:r>
                  <a:rPr lang="en-US" dirty="0" smtClean="0"/>
                  <a:t>(m)= c’] &gt; </a:t>
                </a:r>
                <a:r>
                  <a:rPr lang="en-US" dirty="0" err="1" smtClean="0"/>
                  <a:t>Pr</a:t>
                </a:r>
                <a:r>
                  <a:rPr lang="en-US" dirty="0" smtClean="0"/>
                  <a:t>[</a:t>
                </a:r>
                <a:r>
                  <a:rPr lang="en-US" dirty="0" err="1" smtClean="0"/>
                  <a:t>EncK</a:t>
                </a:r>
                <a:r>
                  <a:rPr lang="en-US" dirty="0" smtClean="0"/>
                  <a:t>(m’)=c’] then adversary can select m0= m, m1=m’. If the ciphertext challenge c=c’ then the adversary outputs guess b’ = 1. Otherwise, the adversary outputs random guess b’. </a:t>
                </a:r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i="0" smtClean="0">
                    <a:latin typeface="Cambria Math" panose="02040503050406030204" pitchFamily="18" charset="0"/>
                  </a:rPr>
                  <a:t>[┤]</a:t>
                </a:r>
                <a:r>
                  <a:rPr lang="en-US" b="0" i="0" smtClean="0">
                    <a:latin typeface="Cambria Math" panose="02040503050406030204" pitchFamily="18" charset="0"/>
                  </a:rPr>
                  <a:t>=[┤]∗+=(1−𝑝)/2+𝑝</a:t>
                </a:r>
                <a:endParaRPr lang="en-US" dirty="0"/>
              </a:p>
              <a:p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E35DAA-499F-4673-978B-A6190921FD9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9575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1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lang="en-US" sz="1200" b="0" i="1" dirty="0" smtClean="0">
                    <a:latin typeface="Cambria Math" panose="02040503050406030204" pitchFamily="18" charset="0"/>
                  </a:rPr>
                  <a:t>“I love you”</a:t>
                </a: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1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1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lang="en-US" sz="1200" dirty="0" smtClean="0">
                    <a:solidFill>
                      <a:srgbClr val="FF0000"/>
                    </a:solidFill>
                  </a:rPr>
                  <a:t>“I will never say that”</a:t>
                </a: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12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12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12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lang="en-US" sz="1200" dirty="0" smtClean="0">
                    <a:solidFill>
                      <a:srgbClr val="002060"/>
                    </a:solidFill>
                  </a:rPr>
                  <a:t>“you are stupid”</a:t>
                </a:r>
                <a:endParaRPr lang="en-US" sz="1200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algn="ctr"/>
                <a:r>
                  <a:rPr lang="en-US" sz="1200" b="0" i="0" smtClean="0">
                    <a:latin typeface="Cambria Math" panose="02040503050406030204" pitchFamily="18" charset="0"/>
                  </a:rPr>
                  <a:t>𝑚</a:t>
                </a:r>
                <a:r>
                  <a:rPr lang="en-US" sz="1200" b="0" i="0" smtClean="0">
                    <a:latin typeface="Cambria Math" panose="02040503050406030204" pitchFamily="18" charset="0"/>
                  </a:rPr>
                  <a:t>_</a:t>
                </a:r>
                <a:r>
                  <a:rPr lang="en-US" sz="1200" b="0" i="0" smtClean="0">
                    <a:latin typeface="Cambria Math" panose="02040503050406030204" pitchFamily="18" charset="0"/>
                  </a:rPr>
                  <a:t>1= </a:t>
                </a:r>
                <a:r>
                  <a:rPr lang="en-US" sz="1200" b="0" i="1" dirty="0" smtClean="0">
                    <a:latin typeface="Cambria Math" panose="02040503050406030204" pitchFamily="18" charset="0"/>
                  </a:rPr>
                  <a:t>“I love you”</a:t>
                </a:r>
              </a:p>
              <a:p>
                <a:pPr algn="ctr"/>
                <a:r>
                  <a:rPr lang="en-US" sz="1200" i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𝑚</a:t>
                </a:r>
                <a:r>
                  <a:rPr lang="en-US" sz="1200" i="0" smtClean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_</a:t>
                </a:r>
                <a:r>
                  <a:rPr lang="en-US" sz="1200" b="0" i="0" smtClean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2</a:t>
                </a:r>
                <a:r>
                  <a:rPr lang="en-US" sz="1200" i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= </a:t>
                </a:r>
                <a:r>
                  <a:rPr lang="en-US" sz="1200" dirty="0" smtClean="0">
                    <a:solidFill>
                      <a:srgbClr val="FF0000"/>
                    </a:solidFill>
                  </a:rPr>
                  <a:t>“I will never say that”</a:t>
                </a:r>
              </a:p>
              <a:p>
                <a:pPr algn="ctr"/>
                <a:r>
                  <a:rPr lang="en-US" sz="1200" i="0">
                    <a:solidFill>
                      <a:srgbClr val="002060"/>
                    </a:solidFill>
                    <a:latin typeface="Cambria Math" panose="02040503050406030204" pitchFamily="18" charset="0"/>
                  </a:rPr>
                  <a:t>𝑚</a:t>
                </a:r>
                <a:r>
                  <a:rPr lang="en-US" sz="1200" i="0" smtClean="0">
                    <a:solidFill>
                      <a:srgbClr val="002060"/>
                    </a:solidFill>
                    <a:latin typeface="Cambria Math" panose="02040503050406030204" pitchFamily="18" charset="0"/>
                  </a:rPr>
                  <a:t>_</a:t>
                </a:r>
                <a:r>
                  <a:rPr lang="en-US" sz="1200" b="0" i="0" smtClean="0">
                    <a:solidFill>
                      <a:srgbClr val="002060"/>
                    </a:solidFill>
                    <a:latin typeface="Cambria Math" panose="02040503050406030204" pitchFamily="18" charset="0"/>
                  </a:rPr>
                  <a:t>3</a:t>
                </a:r>
                <a:r>
                  <a:rPr lang="en-US" sz="1200" i="0">
                    <a:solidFill>
                      <a:srgbClr val="002060"/>
                    </a:solidFill>
                    <a:latin typeface="Cambria Math" panose="02040503050406030204" pitchFamily="18" charset="0"/>
                  </a:rPr>
                  <a:t>= </a:t>
                </a:r>
                <a:r>
                  <a:rPr lang="en-US" sz="1200" dirty="0" smtClean="0">
                    <a:solidFill>
                      <a:srgbClr val="002060"/>
                    </a:solidFill>
                  </a:rPr>
                  <a:t>“you are stupid”</a:t>
                </a:r>
                <a:endParaRPr lang="en-US" sz="1200" dirty="0" smtClean="0"/>
              </a:p>
              <a:p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E35DAA-499F-4673-978B-A6190921FD97}" type="slidenum">
              <a:rPr lang="en-US" smtClean="0"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3778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smtClean="0"/>
                  <a:t>Suppose we have </a:t>
                </a:r>
                <a:r>
                  <a:rPr lang="en-US" dirty="0" err="1" smtClean="0"/>
                  <a:t>m,m’,c</a:t>
                </a:r>
                <a:r>
                  <a:rPr lang="en-US" dirty="0" smtClean="0"/>
                  <a:t>’ s.t. </a:t>
                </a:r>
                <a:r>
                  <a:rPr lang="en-US" dirty="0" err="1" smtClean="0"/>
                  <a:t>Pr</a:t>
                </a:r>
                <a:r>
                  <a:rPr lang="en-US" dirty="0" smtClean="0"/>
                  <a:t>[</a:t>
                </a:r>
                <a:r>
                  <a:rPr lang="en-US" dirty="0" err="1" smtClean="0"/>
                  <a:t>EncK</a:t>
                </a:r>
                <a:r>
                  <a:rPr lang="en-US" dirty="0" smtClean="0"/>
                  <a:t>(m)= c’] &gt; </a:t>
                </a:r>
                <a:r>
                  <a:rPr lang="en-US" dirty="0" err="1" smtClean="0"/>
                  <a:t>Pr</a:t>
                </a:r>
                <a:r>
                  <a:rPr lang="en-US" dirty="0" smtClean="0"/>
                  <a:t>[</a:t>
                </a:r>
                <a:r>
                  <a:rPr lang="en-US" dirty="0" err="1" smtClean="0"/>
                  <a:t>EncK</a:t>
                </a:r>
                <a:r>
                  <a:rPr lang="en-US" dirty="0" smtClean="0"/>
                  <a:t>(m’)=c’] then adversary can select m0= m, m1=m’. If the ciphertext challenge c=c’ then the adversary outputs guess b’ = 1. Otherwise, the adversary outputs random guess b’. </a:t>
                </a:r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i="0" smtClean="0">
                    <a:latin typeface="Cambria Math" panose="02040503050406030204" pitchFamily="18" charset="0"/>
                  </a:rPr>
                  <a:t>[┤]</a:t>
                </a:r>
                <a:r>
                  <a:rPr lang="en-US" b="0" i="0" smtClean="0">
                    <a:latin typeface="Cambria Math" panose="02040503050406030204" pitchFamily="18" charset="0"/>
                  </a:rPr>
                  <a:t>=[┤]∗+=(1−𝑝)/2+𝑝</a:t>
                </a:r>
                <a:endParaRPr lang="en-US" dirty="0"/>
              </a:p>
              <a:p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E35DAA-499F-4673-978B-A6190921FD97}" type="slidenum">
              <a:rPr lang="en-US" smtClean="0"/>
              <a:t>80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4867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smtClean="0"/>
                  <a:t>Suppose we have </a:t>
                </a:r>
                <a:r>
                  <a:rPr lang="en-US" dirty="0" err="1" smtClean="0"/>
                  <a:t>m,m’,c</a:t>
                </a:r>
                <a:r>
                  <a:rPr lang="en-US" dirty="0" smtClean="0"/>
                  <a:t>’ s.t. </a:t>
                </a:r>
                <a:r>
                  <a:rPr lang="en-US" dirty="0" err="1" smtClean="0"/>
                  <a:t>Pr</a:t>
                </a:r>
                <a:r>
                  <a:rPr lang="en-US" dirty="0" smtClean="0"/>
                  <a:t>[</a:t>
                </a:r>
                <a:r>
                  <a:rPr lang="en-US" dirty="0" err="1" smtClean="0"/>
                  <a:t>EncK</a:t>
                </a:r>
                <a:r>
                  <a:rPr lang="en-US" dirty="0" smtClean="0"/>
                  <a:t>(m)= c’] &gt; </a:t>
                </a:r>
                <a:r>
                  <a:rPr lang="en-US" dirty="0" err="1" smtClean="0"/>
                  <a:t>Pr</a:t>
                </a:r>
                <a:r>
                  <a:rPr lang="en-US" dirty="0" smtClean="0"/>
                  <a:t>[</a:t>
                </a:r>
                <a:r>
                  <a:rPr lang="en-US" dirty="0" err="1" smtClean="0"/>
                  <a:t>EncK</a:t>
                </a:r>
                <a:r>
                  <a:rPr lang="en-US" dirty="0" smtClean="0"/>
                  <a:t>(m’)=c’] then adversary can select m0= m, m1=m’. If the ciphertext challenge c=c’ then the adversary outputs guess b’ = 1. Otherwise, the adversary outputs random guess b’. </a:t>
                </a:r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i="0" smtClean="0">
                    <a:latin typeface="Cambria Math" panose="02040503050406030204" pitchFamily="18" charset="0"/>
                  </a:rPr>
                  <a:t>[┤]</a:t>
                </a:r>
                <a:r>
                  <a:rPr lang="en-US" b="0" i="0" smtClean="0">
                    <a:latin typeface="Cambria Math" panose="02040503050406030204" pitchFamily="18" charset="0"/>
                  </a:rPr>
                  <a:t>=[┤]∗+=(1−𝑝)/2+𝑝</a:t>
                </a:r>
                <a:endParaRPr lang="en-US" dirty="0"/>
              </a:p>
              <a:p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E35DAA-499F-4673-978B-A6190921FD97}" type="slidenum">
              <a:rPr lang="en-US" smtClean="0"/>
              <a:t>81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9773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Disadvage</a:t>
            </a:r>
            <a:r>
              <a:rPr lang="en-US" baseline="0" dirty="0" smtClean="0"/>
              <a:t> for not using randomized construction. </a:t>
            </a:r>
          </a:p>
          <a:p>
            <a:r>
              <a:rPr lang="en-US" baseline="0" dirty="0" smtClean="0"/>
              <a:t> 1. This may not be a Strong-MAC.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E35DAA-499F-4673-978B-A6190921FD97}" type="slidenum">
              <a:rPr lang="en-US" smtClean="0"/>
              <a:t>92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62438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Disadvage</a:t>
            </a:r>
            <a:r>
              <a:rPr lang="en-US" baseline="0" dirty="0" smtClean="0"/>
              <a:t> for not using randomized construction. </a:t>
            </a:r>
          </a:p>
          <a:p>
            <a:r>
              <a:rPr lang="en-US" baseline="0" dirty="0" smtClean="0"/>
              <a:t> 1. This may not be a Strong-MAC.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E35DAA-499F-4673-978B-A6190921FD97}" type="slidenum">
              <a:rPr lang="en-US" smtClean="0"/>
              <a:t>93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35619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Bad joke,</a:t>
            </a:r>
            <a:r>
              <a:rPr lang="en-US" baseline="0" dirty="0" smtClean="0"/>
              <a:t> I know…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E35DAA-499F-4673-978B-A6190921FD97}" type="slidenum">
              <a:rPr lang="en-US" smtClean="0"/>
              <a:t>99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55475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Bad joke,</a:t>
            </a:r>
            <a:r>
              <a:rPr lang="en-US" baseline="0" dirty="0" smtClean="0"/>
              <a:t> I know…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E35DAA-499F-4673-978B-A6190921FD97}" type="slidenum">
              <a:rPr lang="en-US" smtClean="0"/>
              <a:t>100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0851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smtClean="0"/>
                  <a:t>Suppose we have </a:t>
                </a:r>
                <a:r>
                  <a:rPr lang="en-US" dirty="0" err="1" smtClean="0"/>
                  <a:t>m,m’,c</a:t>
                </a:r>
                <a:r>
                  <a:rPr lang="en-US" dirty="0" smtClean="0"/>
                  <a:t>’ s.t. </a:t>
                </a:r>
                <a:r>
                  <a:rPr lang="en-US" dirty="0" err="1" smtClean="0"/>
                  <a:t>Pr</a:t>
                </a:r>
                <a:r>
                  <a:rPr lang="en-US" dirty="0" smtClean="0"/>
                  <a:t>[</a:t>
                </a:r>
                <a:r>
                  <a:rPr lang="en-US" dirty="0" err="1" smtClean="0"/>
                  <a:t>EncK</a:t>
                </a:r>
                <a:r>
                  <a:rPr lang="en-US" dirty="0" smtClean="0"/>
                  <a:t>(m)= c’] &gt; </a:t>
                </a:r>
                <a:r>
                  <a:rPr lang="en-US" dirty="0" err="1" smtClean="0"/>
                  <a:t>Pr</a:t>
                </a:r>
                <a:r>
                  <a:rPr lang="en-US" dirty="0" smtClean="0"/>
                  <a:t>[</a:t>
                </a:r>
                <a:r>
                  <a:rPr lang="en-US" dirty="0" err="1" smtClean="0"/>
                  <a:t>EncK</a:t>
                </a:r>
                <a:r>
                  <a:rPr lang="en-US" dirty="0" smtClean="0"/>
                  <a:t>(m’)=c’] then adversary can select m0= m, m1=m’. If the ciphertext challenge c=c’ then the adversary outputs guess b’ = 1. Otherwise, the adversary outputs random guess b’. </a:t>
                </a:r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i="0" smtClean="0">
                    <a:latin typeface="Cambria Math" panose="02040503050406030204" pitchFamily="18" charset="0"/>
                  </a:rPr>
                  <a:t>[┤]</a:t>
                </a:r>
                <a:r>
                  <a:rPr lang="en-US" b="0" i="0" smtClean="0">
                    <a:latin typeface="Cambria Math" panose="02040503050406030204" pitchFamily="18" charset="0"/>
                  </a:rPr>
                  <a:t>=[┤]∗+=(1−𝑝)/2+𝑝</a:t>
                </a:r>
                <a:endParaRPr lang="en-US" dirty="0"/>
              </a:p>
              <a:p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E35DAA-499F-4673-978B-A6190921FD9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9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smtClean="0"/>
                  <a:t>Suppose we have </a:t>
                </a:r>
                <a:r>
                  <a:rPr lang="en-US" dirty="0" err="1" smtClean="0"/>
                  <a:t>m,m’,c</a:t>
                </a:r>
                <a:r>
                  <a:rPr lang="en-US" dirty="0" smtClean="0"/>
                  <a:t>’ s.t. </a:t>
                </a:r>
                <a:r>
                  <a:rPr lang="en-US" dirty="0" err="1" smtClean="0"/>
                  <a:t>Pr</a:t>
                </a:r>
                <a:r>
                  <a:rPr lang="en-US" dirty="0" smtClean="0"/>
                  <a:t>[</a:t>
                </a:r>
                <a:r>
                  <a:rPr lang="en-US" dirty="0" err="1" smtClean="0"/>
                  <a:t>EncK</a:t>
                </a:r>
                <a:r>
                  <a:rPr lang="en-US" dirty="0" smtClean="0"/>
                  <a:t>(m)= c’] &gt; </a:t>
                </a:r>
                <a:r>
                  <a:rPr lang="en-US" dirty="0" err="1" smtClean="0"/>
                  <a:t>Pr</a:t>
                </a:r>
                <a:r>
                  <a:rPr lang="en-US" dirty="0" smtClean="0"/>
                  <a:t>[</a:t>
                </a:r>
                <a:r>
                  <a:rPr lang="en-US" dirty="0" err="1" smtClean="0"/>
                  <a:t>EncK</a:t>
                </a:r>
                <a:r>
                  <a:rPr lang="en-US" dirty="0" smtClean="0"/>
                  <a:t>(m’)=c’] then adversary can select m0= m, m1=m’. If the ciphertext challenge c=c’ then the adversary outputs guess b’ = 1. Otherwise, the adversary outputs random guess b’. </a:t>
                </a:r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i="0" smtClean="0">
                    <a:latin typeface="Cambria Math" panose="02040503050406030204" pitchFamily="18" charset="0"/>
                  </a:rPr>
                  <a:t>[┤]</a:t>
                </a:r>
                <a:r>
                  <a:rPr lang="en-US" b="0" i="0" smtClean="0">
                    <a:latin typeface="Cambria Math" panose="02040503050406030204" pitchFamily="18" charset="0"/>
                  </a:rPr>
                  <a:t>=[┤]∗+=(1−𝑝)/2+𝑝</a:t>
                </a:r>
                <a:endParaRPr lang="en-US" dirty="0"/>
              </a:p>
              <a:p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E35DAA-499F-4673-978B-A6190921FD97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8135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smtClean="0"/>
                  <a:t>Suppose we have </a:t>
                </a:r>
                <a:r>
                  <a:rPr lang="en-US" dirty="0" err="1" smtClean="0"/>
                  <a:t>m,m’,c</a:t>
                </a:r>
                <a:r>
                  <a:rPr lang="en-US" dirty="0" smtClean="0"/>
                  <a:t>’ s.t. </a:t>
                </a:r>
                <a:r>
                  <a:rPr lang="en-US" dirty="0" err="1" smtClean="0"/>
                  <a:t>Pr</a:t>
                </a:r>
                <a:r>
                  <a:rPr lang="en-US" dirty="0" smtClean="0"/>
                  <a:t>[</a:t>
                </a:r>
                <a:r>
                  <a:rPr lang="en-US" dirty="0" err="1" smtClean="0"/>
                  <a:t>EncK</a:t>
                </a:r>
                <a:r>
                  <a:rPr lang="en-US" dirty="0" smtClean="0"/>
                  <a:t>(m)= c’] &gt; </a:t>
                </a:r>
                <a:r>
                  <a:rPr lang="en-US" dirty="0" err="1" smtClean="0"/>
                  <a:t>Pr</a:t>
                </a:r>
                <a:r>
                  <a:rPr lang="en-US" dirty="0" smtClean="0"/>
                  <a:t>[</a:t>
                </a:r>
                <a:r>
                  <a:rPr lang="en-US" dirty="0" err="1" smtClean="0"/>
                  <a:t>EncK</a:t>
                </a:r>
                <a:r>
                  <a:rPr lang="en-US" dirty="0" smtClean="0"/>
                  <a:t>(m’)=c’] then adversary can select m0= m, m1=m’. If the ciphertext challenge c=c’ then the adversary outputs guess b’ = 1. Otherwise, the adversary outputs random guess b’. </a:t>
                </a:r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i="0" smtClean="0">
                    <a:latin typeface="Cambria Math" panose="02040503050406030204" pitchFamily="18" charset="0"/>
                  </a:rPr>
                  <a:t>[┤]</a:t>
                </a:r>
                <a:r>
                  <a:rPr lang="en-US" b="0" i="0" smtClean="0">
                    <a:latin typeface="Cambria Math" panose="02040503050406030204" pitchFamily="18" charset="0"/>
                  </a:rPr>
                  <a:t>=[┤]∗+=(1−𝑝)/2+𝑝</a:t>
                </a:r>
                <a:endParaRPr lang="en-US" dirty="0"/>
              </a:p>
              <a:p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E35DAA-499F-4673-978B-A6190921FD97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4342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smtClean="0"/>
                  <a:t>Suppose we have </a:t>
                </a:r>
                <a:r>
                  <a:rPr lang="en-US" dirty="0" err="1" smtClean="0"/>
                  <a:t>m,m’,c</a:t>
                </a:r>
                <a:r>
                  <a:rPr lang="en-US" dirty="0" smtClean="0"/>
                  <a:t>’ s.t. </a:t>
                </a:r>
                <a:r>
                  <a:rPr lang="en-US" dirty="0" err="1" smtClean="0"/>
                  <a:t>Pr</a:t>
                </a:r>
                <a:r>
                  <a:rPr lang="en-US" dirty="0" smtClean="0"/>
                  <a:t>[</a:t>
                </a:r>
                <a:r>
                  <a:rPr lang="en-US" dirty="0" err="1" smtClean="0"/>
                  <a:t>EncK</a:t>
                </a:r>
                <a:r>
                  <a:rPr lang="en-US" dirty="0" smtClean="0"/>
                  <a:t>(m)= c’] &gt; </a:t>
                </a:r>
                <a:r>
                  <a:rPr lang="en-US" dirty="0" err="1" smtClean="0"/>
                  <a:t>Pr</a:t>
                </a:r>
                <a:r>
                  <a:rPr lang="en-US" dirty="0" smtClean="0"/>
                  <a:t>[</a:t>
                </a:r>
                <a:r>
                  <a:rPr lang="en-US" dirty="0" err="1" smtClean="0"/>
                  <a:t>EncK</a:t>
                </a:r>
                <a:r>
                  <a:rPr lang="en-US" dirty="0" smtClean="0"/>
                  <a:t>(m’)=c’] then adversary can select m0= m, m1=m’. If the ciphertext challenge c=c’ then the adversary outputs guess b’ = 1. Otherwise, the adversary outputs random guess b’. </a:t>
                </a:r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i="0" smtClean="0">
                    <a:latin typeface="Cambria Math" panose="02040503050406030204" pitchFamily="18" charset="0"/>
                  </a:rPr>
                  <a:t>[┤]</a:t>
                </a:r>
                <a:r>
                  <a:rPr lang="en-US" b="0" i="0" smtClean="0">
                    <a:latin typeface="Cambria Math" panose="02040503050406030204" pitchFamily="18" charset="0"/>
                  </a:rPr>
                  <a:t>=[┤]∗+=(1−𝑝)/2+𝑝</a:t>
                </a:r>
                <a:endParaRPr lang="en-US" dirty="0"/>
              </a:p>
              <a:p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E35DAA-499F-4673-978B-A6190921FD97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6395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smtClean="0"/>
                  <a:t>Suppose we have </a:t>
                </a:r>
                <a:r>
                  <a:rPr lang="en-US" dirty="0" err="1" smtClean="0"/>
                  <a:t>m,m’,c</a:t>
                </a:r>
                <a:r>
                  <a:rPr lang="en-US" dirty="0" smtClean="0"/>
                  <a:t>’ s.t. </a:t>
                </a:r>
                <a:r>
                  <a:rPr lang="en-US" dirty="0" err="1" smtClean="0"/>
                  <a:t>Pr</a:t>
                </a:r>
                <a:r>
                  <a:rPr lang="en-US" dirty="0" smtClean="0"/>
                  <a:t>[</a:t>
                </a:r>
                <a:r>
                  <a:rPr lang="en-US" dirty="0" err="1" smtClean="0"/>
                  <a:t>EncK</a:t>
                </a:r>
                <a:r>
                  <a:rPr lang="en-US" dirty="0" smtClean="0"/>
                  <a:t>(m)= c’] &gt; </a:t>
                </a:r>
                <a:r>
                  <a:rPr lang="en-US" dirty="0" err="1" smtClean="0"/>
                  <a:t>Pr</a:t>
                </a:r>
                <a:r>
                  <a:rPr lang="en-US" dirty="0" smtClean="0"/>
                  <a:t>[</a:t>
                </a:r>
                <a:r>
                  <a:rPr lang="en-US" dirty="0" err="1" smtClean="0"/>
                  <a:t>EncK</a:t>
                </a:r>
                <a:r>
                  <a:rPr lang="en-US" dirty="0" smtClean="0"/>
                  <a:t>(m’)=c’] then adversary can select m0= m, m1=m’. If the ciphertext challenge c=c’ then the adversary outputs guess b’ = 1. Otherwise, the adversary outputs random guess b’. </a:t>
                </a:r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i="0" smtClean="0">
                    <a:latin typeface="Cambria Math" panose="02040503050406030204" pitchFamily="18" charset="0"/>
                  </a:rPr>
                  <a:t>[┤]</a:t>
                </a:r>
                <a:r>
                  <a:rPr lang="en-US" b="0" i="0" smtClean="0">
                    <a:latin typeface="Cambria Math" panose="02040503050406030204" pitchFamily="18" charset="0"/>
                  </a:rPr>
                  <a:t>=[┤]∗+=(1−𝑝)/2+𝑝</a:t>
                </a:r>
                <a:endParaRPr lang="en-US" dirty="0"/>
              </a:p>
              <a:p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E35DAA-499F-4673-978B-A6190921FD97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8134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smtClean="0"/>
                  <a:t>Suppose we have </a:t>
                </a:r>
                <a:r>
                  <a:rPr lang="en-US" dirty="0" err="1" smtClean="0"/>
                  <a:t>m,m’,c</a:t>
                </a:r>
                <a:r>
                  <a:rPr lang="en-US" dirty="0" smtClean="0"/>
                  <a:t>’ s.t. </a:t>
                </a:r>
                <a:r>
                  <a:rPr lang="en-US" dirty="0" err="1" smtClean="0"/>
                  <a:t>Pr</a:t>
                </a:r>
                <a:r>
                  <a:rPr lang="en-US" dirty="0" smtClean="0"/>
                  <a:t>[</a:t>
                </a:r>
                <a:r>
                  <a:rPr lang="en-US" dirty="0" err="1" smtClean="0"/>
                  <a:t>EncK</a:t>
                </a:r>
                <a:r>
                  <a:rPr lang="en-US" dirty="0" smtClean="0"/>
                  <a:t>(m)= c’] &gt; </a:t>
                </a:r>
                <a:r>
                  <a:rPr lang="en-US" dirty="0" err="1" smtClean="0"/>
                  <a:t>Pr</a:t>
                </a:r>
                <a:r>
                  <a:rPr lang="en-US" dirty="0" smtClean="0"/>
                  <a:t>[</a:t>
                </a:r>
                <a:r>
                  <a:rPr lang="en-US" dirty="0" err="1" smtClean="0"/>
                  <a:t>EncK</a:t>
                </a:r>
                <a:r>
                  <a:rPr lang="en-US" dirty="0" smtClean="0"/>
                  <a:t>(m’)=c’] then adversary can select m0= m, m1=m’. If the ciphertext challenge c=c’ then the adversary outputs guess b’ = 1. Otherwise, the adversary outputs random guess b’. </a:t>
                </a:r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i="0" smtClean="0">
                    <a:latin typeface="Cambria Math" panose="02040503050406030204" pitchFamily="18" charset="0"/>
                  </a:rPr>
                  <a:t>[┤]</a:t>
                </a:r>
                <a:r>
                  <a:rPr lang="en-US" b="0" i="0" smtClean="0">
                    <a:latin typeface="Cambria Math" panose="02040503050406030204" pitchFamily="18" charset="0"/>
                  </a:rPr>
                  <a:t>=[┤]∗+=(1−𝑝)/2+𝑝</a:t>
                </a:r>
                <a:endParaRPr lang="en-US" dirty="0"/>
              </a:p>
              <a:p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E35DAA-499F-4673-978B-A6190921FD97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1842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smtClean="0"/>
                  <a:t>Suppose we have </a:t>
                </a:r>
                <a:r>
                  <a:rPr lang="en-US" dirty="0" err="1" smtClean="0"/>
                  <a:t>m,m’,c</a:t>
                </a:r>
                <a:r>
                  <a:rPr lang="en-US" dirty="0" smtClean="0"/>
                  <a:t>’ s.t. </a:t>
                </a:r>
                <a:r>
                  <a:rPr lang="en-US" dirty="0" err="1" smtClean="0"/>
                  <a:t>Pr</a:t>
                </a:r>
                <a:r>
                  <a:rPr lang="en-US" dirty="0" smtClean="0"/>
                  <a:t>[</a:t>
                </a:r>
                <a:r>
                  <a:rPr lang="en-US" dirty="0" err="1" smtClean="0"/>
                  <a:t>EncK</a:t>
                </a:r>
                <a:r>
                  <a:rPr lang="en-US" dirty="0" smtClean="0"/>
                  <a:t>(m)= c’] &gt; </a:t>
                </a:r>
                <a:r>
                  <a:rPr lang="en-US" dirty="0" err="1" smtClean="0"/>
                  <a:t>Pr</a:t>
                </a:r>
                <a:r>
                  <a:rPr lang="en-US" dirty="0" smtClean="0"/>
                  <a:t>[</a:t>
                </a:r>
                <a:r>
                  <a:rPr lang="en-US" dirty="0" err="1" smtClean="0"/>
                  <a:t>EncK</a:t>
                </a:r>
                <a:r>
                  <a:rPr lang="en-US" dirty="0" smtClean="0"/>
                  <a:t>(m’)=c’] then adversary can select m0= m, m1=m’. If the ciphertext challenge c=c’ then the adversary outputs guess b’ = 1. Otherwise, the adversary outputs random guess b’. </a:t>
                </a:r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i="0" smtClean="0">
                    <a:latin typeface="Cambria Math" panose="02040503050406030204" pitchFamily="18" charset="0"/>
                  </a:rPr>
                  <a:t>[┤]</a:t>
                </a:r>
                <a:r>
                  <a:rPr lang="en-US" b="0" i="0" smtClean="0">
                    <a:latin typeface="Cambria Math" panose="02040503050406030204" pitchFamily="18" charset="0"/>
                  </a:rPr>
                  <a:t>=[┤]∗+=(1−𝑝)/2+𝑝</a:t>
                </a:r>
                <a:endParaRPr lang="en-US" dirty="0"/>
              </a:p>
              <a:p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E35DAA-499F-4673-978B-A6190921FD97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1811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smtClean="0"/>
                  <a:t>Suppose we have </a:t>
                </a:r>
                <a:r>
                  <a:rPr lang="en-US" dirty="0" err="1" smtClean="0"/>
                  <a:t>m,m’,c</a:t>
                </a:r>
                <a:r>
                  <a:rPr lang="en-US" dirty="0" smtClean="0"/>
                  <a:t>’ s.t. </a:t>
                </a:r>
                <a:r>
                  <a:rPr lang="en-US" dirty="0" err="1" smtClean="0"/>
                  <a:t>Pr</a:t>
                </a:r>
                <a:r>
                  <a:rPr lang="en-US" dirty="0" smtClean="0"/>
                  <a:t>[</a:t>
                </a:r>
                <a:r>
                  <a:rPr lang="en-US" dirty="0" err="1" smtClean="0"/>
                  <a:t>EncK</a:t>
                </a:r>
                <a:r>
                  <a:rPr lang="en-US" dirty="0" smtClean="0"/>
                  <a:t>(m)= c’] &gt; </a:t>
                </a:r>
                <a:r>
                  <a:rPr lang="en-US" dirty="0" err="1" smtClean="0"/>
                  <a:t>Pr</a:t>
                </a:r>
                <a:r>
                  <a:rPr lang="en-US" dirty="0" smtClean="0"/>
                  <a:t>[</a:t>
                </a:r>
                <a:r>
                  <a:rPr lang="en-US" dirty="0" err="1" smtClean="0"/>
                  <a:t>EncK</a:t>
                </a:r>
                <a:r>
                  <a:rPr lang="en-US" dirty="0" smtClean="0"/>
                  <a:t>(m’)=c’] then adversary can select m0= m, m1=m’. If the ciphertext challenge c=c’ then the adversary outputs guess b’ = 1. Otherwise, the adversary outputs random guess b’. </a:t>
                </a:r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i="0" smtClean="0">
                    <a:latin typeface="Cambria Math" panose="02040503050406030204" pitchFamily="18" charset="0"/>
                  </a:rPr>
                  <a:t>[┤]</a:t>
                </a:r>
                <a:r>
                  <a:rPr lang="en-US" b="0" i="0" smtClean="0">
                    <a:latin typeface="Cambria Math" panose="02040503050406030204" pitchFamily="18" charset="0"/>
                  </a:rPr>
                  <a:t>=[┤]∗+=(1−𝑝)/2+𝑝</a:t>
                </a:r>
                <a:endParaRPr lang="en-US" dirty="0"/>
              </a:p>
              <a:p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E35DAA-499F-4673-978B-A6190921FD97}" type="slidenum">
              <a:rPr lang="en-US" smtClean="0"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8014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CD638-CAC8-4835-93D5-F2F113860AF6}" type="datetime1">
              <a:rPr lang="en-US" smtClean="0"/>
              <a:t>2/11/2021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351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20AD1-AAF5-41BF-8F47-A201BD823CA6}" type="datetime1">
              <a:rPr lang="en-US" smtClean="0"/>
              <a:t>2/11/2021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5654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2F8B5-C2B9-4688-AF44-FC2F88EF1967}" type="datetime1">
              <a:rPr lang="en-US" smtClean="0"/>
              <a:t>2/11/2021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4003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12E03-6634-4506-9456-86EF0B299EA5}" type="datetime1">
              <a:rPr lang="en-US" smtClean="0"/>
              <a:t>2/11/2021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9587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FF1D6-DDC6-46CD-8F4D-A488FCDFFF3F}" type="datetime1">
              <a:rPr lang="en-US" smtClean="0"/>
              <a:t>2/11/2021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0376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268F3-B5D5-4614-A1E8-B062619C91D9}" type="datetime1">
              <a:rPr lang="en-US" smtClean="0"/>
              <a:t>2/11/2021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0141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7B2AB-DF7C-4D43-93E6-1F8BFC4B85C5}" type="datetime1">
              <a:rPr lang="en-US" smtClean="0"/>
              <a:t>2/11/2021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4955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41BF2-9F6E-4EE3-AC23-3342D25B434E}" type="datetime1">
              <a:rPr lang="en-US" smtClean="0"/>
              <a:t>2/11/2021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1705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B3AC0-947E-4117-982D-2E13F67B980A}" type="datetime1">
              <a:rPr lang="en-US" smtClean="0"/>
              <a:t>2/11/2021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725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ACCC4-E33D-49C2-8C16-2FA37D9D909A}" type="datetime1">
              <a:rPr lang="en-US" smtClean="0"/>
              <a:t>2/11/2021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9368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B8812-7278-4D06-90D2-92395DE9F0D1}" type="datetime1">
              <a:rPr lang="en-US" smtClean="0"/>
              <a:t>2/11/2021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0866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357E49-C339-4533-BFB4-FADAD6F354D5}" type="datetime1">
              <a:rPr lang="en-US" smtClean="0"/>
              <a:t>2/11/2021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504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Codebook" TargetMode="External"/><Relationship Id="rId2" Type="http://schemas.openxmlformats.org/officeDocument/2006/relationships/hyperlink" Target="https://en.wikipedia.org/wiki/Alice_and_Bob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gif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3.jpe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20.png"/><Relationship Id="rId9" Type="http://schemas.openxmlformats.org/officeDocument/2006/relationships/image" Target="../media/image15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0.png"/><Relationship Id="rId3" Type="http://schemas.openxmlformats.org/officeDocument/2006/relationships/image" Target="../media/image3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0.png"/><Relationship Id="rId9" Type="http://schemas.openxmlformats.org/officeDocument/2006/relationships/image" Target="../media/image71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0.png"/><Relationship Id="rId3" Type="http://schemas.openxmlformats.org/officeDocument/2006/relationships/image" Target="../media/image3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22.png"/><Relationship Id="rId9" Type="http://schemas.openxmlformats.org/officeDocument/2006/relationships/image" Target="../media/image24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0.png"/><Relationship Id="rId3" Type="http://schemas.openxmlformats.org/officeDocument/2006/relationships/image" Target="../media/image3.jpeg"/><Relationship Id="rId7" Type="http://schemas.openxmlformats.org/officeDocument/2006/relationships/image" Target="../media/image222.png"/><Relationship Id="rId12" Type="http://schemas.openxmlformats.org/officeDocument/2006/relationships/image" Target="../media/image2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11" Type="http://schemas.openxmlformats.org/officeDocument/2006/relationships/image" Target="../media/image26.png"/><Relationship Id="rId5" Type="http://schemas.openxmlformats.org/officeDocument/2006/relationships/image" Target="../media/image4.png"/><Relationship Id="rId10" Type="http://schemas.openxmlformats.org/officeDocument/2006/relationships/image" Target="../media/image25.png"/><Relationship Id="rId4" Type="http://schemas.openxmlformats.org/officeDocument/2006/relationships/image" Target="../media/image100.png"/><Relationship Id="rId9" Type="http://schemas.openxmlformats.org/officeDocument/2006/relationships/image" Target="../media/image241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1.png"/><Relationship Id="rId3" Type="http://schemas.openxmlformats.org/officeDocument/2006/relationships/image" Target="../media/image4.png"/><Relationship Id="rId7" Type="http://schemas.openxmlformats.org/officeDocument/2006/relationships/image" Target="../media/image14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271.png"/><Relationship Id="rId10" Type="http://schemas.openxmlformats.org/officeDocument/2006/relationships/image" Target="../media/image160.png"/><Relationship Id="rId4" Type="http://schemas.openxmlformats.org/officeDocument/2006/relationships/image" Target="../media/image3.jpeg"/><Relationship Id="rId9" Type="http://schemas.openxmlformats.org/officeDocument/2006/relationships/image" Target="../media/image270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2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23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38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0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7.png"/><Relationship Id="rId3" Type="http://schemas.openxmlformats.org/officeDocument/2006/relationships/image" Target="../media/image3.pn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42.png"/><Relationship Id="rId10" Type="http://schemas.openxmlformats.org/officeDocument/2006/relationships/image" Target="../media/image102.png"/><Relationship Id="rId4" Type="http://schemas.openxmlformats.org/officeDocument/2006/relationships/image" Target="../media/image410.png"/><Relationship Id="rId9" Type="http://schemas.openxmlformats.org/officeDocument/2006/relationships/image" Target="../media/image9.png"/><Relationship Id="rId14" Type="http://schemas.openxmlformats.org/officeDocument/2006/relationships/image" Target="../media/image710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3" Type="http://schemas.openxmlformats.org/officeDocument/2006/relationships/image" Target="../media/image3.jpeg"/><Relationship Id="rId7" Type="http://schemas.openxmlformats.org/officeDocument/2006/relationships/image" Target="../media/image7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41.png"/><Relationship Id="rId9" Type="http://schemas.openxmlformats.org/officeDocument/2006/relationships/image" Target="../media/image92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3" Type="http://schemas.openxmlformats.org/officeDocument/2006/relationships/image" Target="../media/image3.jpeg"/><Relationship Id="rId7" Type="http://schemas.openxmlformats.org/officeDocument/2006/relationships/image" Target="../media/image7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10" Type="http://schemas.openxmlformats.org/officeDocument/2006/relationships/image" Target="../media/image42.png"/><Relationship Id="rId4" Type="http://schemas.openxmlformats.org/officeDocument/2006/relationships/image" Target="../media/image41.png"/><Relationship Id="rId9" Type="http://schemas.openxmlformats.org/officeDocument/2006/relationships/image" Target="../media/image92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1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1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hyperlink" Target="http://citeseerx.ist.psu.edu/viewdoc/download?doi=10.1.1.106.5488&amp;rep=rep1&amp;type=pdf" TargetMode="External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0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0.png"/><Relationship Id="rId2" Type="http://schemas.openxmlformats.org/officeDocument/2006/relationships/image" Target="../media/image420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0.png"/><Relationship Id="rId7" Type="http://schemas.openxmlformats.org/officeDocument/2006/relationships/image" Target="../media/image40.png"/><Relationship Id="rId2" Type="http://schemas.openxmlformats.org/officeDocument/2006/relationships/image" Target="../media/image4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0.png"/><Relationship Id="rId13" Type="http://schemas.openxmlformats.org/officeDocument/2006/relationships/image" Target="../media/image55.png"/><Relationship Id="rId3" Type="http://schemas.openxmlformats.org/officeDocument/2006/relationships/image" Target="../media/image3.jpeg"/><Relationship Id="rId7" Type="http://schemas.openxmlformats.org/officeDocument/2006/relationships/image" Target="../media/image53.png"/><Relationship Id="rId12" Type="http://schemas.openxmlformats.org/officeDocument/2006/relationships/image" Target="../media/image54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11" Type="http://schemas.openxmlformats.org/officeDocument/2006/relationships/image" Target="../media/image54.png"/><Relationship Id="rId5" Type="http://schemas.openxmlformats.org/officeDocument/2006/relationships/image" Target="../media/image4.png"/><Relationship Id="rId10" Type="http://schemas.openxmlformats.org/officeDocument/2006/relationships/image" Target="../media/image520.png"/><Relationship Id="rId4" Type="http://schemas.openxmlformats.org/officeDocument/2006/relationships/image" Target="../media/image52.png"/><Relationship Id="rId9" Type="http://schemas.openxmlformats.org/officeDocument/2006/relationships/image" Target="../media/image510.png"/><Relationship Id="rId14" Type="http://schemas.openxmlformats.org/officeDocument/2006/relationships/image" Target="../media/image56.png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3.jpe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1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1.png"/><Relationship Id="rId2" Type="http://schemas.openxmlformats.org/officeDocument/2006/relationships/image" Target="../media/image152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gif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2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0.png"/><Relationship Id="rId3" Type="http://schemas.openxmlformats.org/officeDocument/2006/relationships/image" Target="../media/image3.jpeg"/><Relationship Id="rId7" Type="http://schemas.openxmlformats.org/officeDocument/2006/relationships/image" Target="../media/image9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600.png"/><Relationship Id="rId9" Type="http://schemas.openxmlformats.org/officeDocument/2006/relationships/image" Target="../media/image1100.png"/></Relationships>
</file>

<file path=ppt/slides/_rels/slide8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0.png"/><Relationship Id="rId3" Type="http://schemas.openxmlformats.org/officeDocument/2006/relationships/image" Target="../media/image3.jpeg"/><Relationship Id="rId7" Type="http://schemas.openxmlformats.org/officeDocument/2006/relationships/image" Target="../media/image9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600.png"/><Relationship Id="rId9" Type="http://schemas.openxmlformats.org/officeDocument/2006/relationships/image" Target="../media/image1100.png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emf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jpeg"/><Relationship Id="rId5" Type="http://schemas.openxmlformats.org/officeDocument/2006/relationships/image" Target="../media/image242.png"/><Relationship Id="rId4" Type="http://schemas.openxmlformats.org/officeDocument/2006/relationships/image" Target="../media/image130.png"/></Relationships>
</file>

<file path=ppt/slides/_rels/slide8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jpeg"/><Relationship Id="rId3" Type="http://schemas.openxmlformats.org/officeDocument/2006/relationships/image" Target="../media/image5.jpeg"/><Relationship Id="rId7" Type="http://schemas.openxmlformats.org/officeDocument/2006/relationships/image" Target="../media/image26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1.png"/><Relationship Id="rId5" Type="http://schemas.openxmlformats.org/officeDocument/2006/relationships/image" Target="../media/image172.png"/><Relationship Id="rId4" Type="http://schemas.openxmlformats.org/officeDocument/2006/relationships/image" Target="../media/image162.png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1.pn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3.pn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00.pn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1.png"/><Relationship Id="rId2" Type="http://schemas.openxmlformats.org/officeDocument/2006/relationships/image" Target="../media/image2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0.png"/><Relationship Id="rId4" Type="http://schemas.openxmlformats.org/officeDocument/2006/relationships/image" Target="../media/image280.png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0.png"/><Relationship Id="rId2" Type="http://schemas.openxmlformats.org/officeDocument/2006/relationships/image" Target="../media/image270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1.pn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1.png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00.png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0.png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0.png"/><Relationship Id="rId2" Type="http://schemas.openxmlformats.org/officeDocument/2006/relationships/image" Target="../media/image272.png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Tidbits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717415"/>
          </a:xfrm>
        </p:spPr>
        <p:txBody>
          <a:bodyPr/>
          <a:lstStyle/>
          <a:p>
            <a:r>
              <a:rPr lang="en-US" dirty="0"/>
              <a:t>The use of the names “Alice and Bob” in crypto originates from the seminal 1978 RSA paper of Ron Rivest, </a:t>
            </a:r>
            <a:r>
              <a:rPr lang="en-US" dirty="0" err="1"/>
              <a:t>Adi</a:t>
            </a:r>
            <a:r>
              <a:rPr lang="en-US" dirty="0"/>
              <a:t> Shamir and Leonard </a:t>
            </a:r>
            <a:r>
              <a:rPr lang="en-US" dirty="0" err="1" smtClean="0"/>
              <a:t>Adleman</a:t>
            </a:r>
            <a:r>
              <a:rPr lang="en-US" dirty="0" smtClean="0"/>
              <a:t> (see </a:t>
            </a:r>
            <a:r>
              <a:rPr lang="en-US" u="sng" dirty="0">
                <a:hlinkClick r:id="rId2"/>
              </a:rPr>
              <a:t>https://</a:t>
            </a:r>
            <a:r>
              <a:rPr lang="en-US" u="sng" dirty="0" smtClean="0">
                <a:hlinkClick r:id="rId2"/>
              </a:rPr>
              <a:t>en.wikipedia.org/wiki/Alice_and_Bob</a:t>
            </a:r>
            <a:r>
              <a:rPr lang="en-US" u="sng" dirty="0" smtClean="0"/>
              <a:t>)</a:t>
            </a:r>
            <a:r>
              <a:rPr lang="en-US" dirty="0" smtClean="0"/>
              <a:t>. </a:t>
            </a:r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r>
              <a:rPr lang="en-US" b="1" dirty="0"/>
              <a:t>Electronic Code Book Mode (ECB):</a:t>
            </a:r>
            <a:r>
              <a:rPr lang="en-US" dirty="0"/>
              <a:t> named after convention physical codebooks, which usually consists of a lookup table for </a:t>
            </a:r>
            <a:r>
              <a:rPr lang="en-US" dirty="0" smtClean="0"/>
              <a:t>encryption/decryption (see </a:t>
            </a:r>
            <a:r>
              <a:rPr lang="en-US" u="sng" dirty="0">
                <a:hlinkClick r:id="rId3"/>
              </a:rPr>
              <a:t>https://</a:t>
            </a:r>
            <a:r>
              <a:rPr lang="en-US" u="sng" dirty="0" smtClean="0">
                <a:hlinkClick r:id="rId3"/>
              </a:rPr>
              <a:t>en.wikipedia.org/wiki/Codebook</a:t>
            </a:r>
            <a:r>
              <a:rPr lang="en-US" dirty="0" smtClean="0"/>
              <a:t>).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1</a:t>
            </a:fld>
            <a:endParaRPr lang="en-US"/>
          </a:p>
        </p:txBody>
      </p:sp>
      <p:pic>
        <p:nvPicPr>
          <p:cNvPr id="5" name="Content Placeholder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7080" y="3084252"/>
            <a:ext cx="886351" cy="159950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3304" y="3084252"/>
            <a:ext cx="1786896" cy="1554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696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Strong MACs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Previous game ensures attacker cannot generate a valid tag for a new message. </a:t>
            </a:r>
          </a:p>
          <a:p>
            <a:r>
              <a:rPr lang="en-US" dirty="0" smtClean="0"/>
              <a:t>However, attacker may be able to generate a second valid tag t’ for a message m after observing (</a:t>
            </a:r>
            <a:r>
              <a:rPr lang="en-US" dirty="0" err="1" smtClean="0"/>
              <a:t>m,t</a:t>
            </a:r>
            <a:r>
              <a:rPr lang="en-US" dirty="0" smtClean="0"/>
              <a:t>)</a:t>
            </a:r>
          </a:p>
          <a:p>
            <a:r>
              <a:rPr lang="en-US" dirty="0" smtClean="0"/>
              <a:t>Strong MAC: attacker cannot generate second valid tag, even for a known message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097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HMAC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1064240" cy="4351338"/>
              </a:xfrm>
            </p:spPr>
            <p:txBody>
              <a:bodyPr>
                <a:normAutofit fontScale="77500" lnSpcReduction="20000"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36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𝑀𝑎𝑐</m:t>
                          </m:r>
                        </m:e>
                        <m:sub>
                          <m:d>
                            <m:dPr>
                              <m:begChr m:val="⟨"/>
                              <m:endChr m:val="⟩"/>
                              <m:ctrlPr>
                                <a:rPr lang="en-US" sz="3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36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3600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</m:d>
                        </m:sub>
                        <m:sup/>
                      </m:sSubSup>
                      <m:d>
                        <m:dPr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  <m:r>
                        <a:rPr lang="en-US" sz="36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p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𝑠</m:t>
                          </m:r>
                        </m:sup>
                      </m:sSup>
                      <m:d>
                        <m:dPr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sz="36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36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⨁</m:t>
                              </m:r>
                              <m:r>
                                <m:rPr>
                                  <m:sty m:val="p"/>
                                </m:rPr>
                                <a:rPr lang="en-US" sz="36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opad</m:t>
                              </m:r>
                            </m:e>
                          </m:d>
                          <m:r>
                            <a:rPr lang="en-US" sz="3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∥</m:t>
                          </m:r>
                          <m:sSup>
                            <m:sSupPr>
                              <m:ctrlPr>
                                <a:rPr lang="en-US" sz="3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600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p>
                              <m:r>
                                <a:rPr lang="en-US" sz="36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p>
                          </m:sSup>
                          <m:d>
                            <m:dPr>
                              <m:ctrlPr>
                                <a:rPr lang="en-US" sz="36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lang="en-US" sz="36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6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n-US" sz="3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⨁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sz="3600" b="0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i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sz="360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pad</m:t>
                                  </m:r>
                                </m:e>
                              </m:d>
                              <m:r>
                                <a:rPr lang="en-US" sz="3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∥</m:t>
                              </m:r>
                              <m:r>
                                <a:rPr lang="en-US" sz="3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6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ipad</m:t>
                      </m:r>
                      <m:r>
                        <a:rPr lang="en-US" sz="36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36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inner</m:t>
                      </m:r>
                      <m:r>
                        <a:rPr lang="en-US" sz="36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36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pad</m:t>
                      </m:r>
                    </m:oMath>
                  </m:oMathPara>
                </a14:m>
                <a:endParaRPr lang="en-US" sz="3600" b="0" dirty="0" smtClean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6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o</m:t>
                      </m:r>
                      <m:r>
                        <m:rPr>
                          <m:sty m:val="p"/>
                        </m:rPr>
                        <a:rPr lang="en-US" sz="36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pad</m:t>
                      </m:r>
                      <m:r>
                        <a:rPr lang="en-US" sz="36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36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outer</m:t>
                      </m:r>
                      <m:r>
                        <a:rPr lang="en-US" sz="36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36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pad</m:t>
                      </m:r>
                    </m:oMath>
                  </m:oMathPara>
                </a14:m>
                <a:endParaRPr lang="en-US" sz="3600" dirty="0" smtClean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sz="3600" dirty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sz="3600" dirty="0" smtClean="0">
                    <a:ea typeface="Cambria Math" panose="02040503050406030204" pitchFamily="18" charset="0"/>
                  </a:rPr>
                  <a:t>Both </a:t>
                </a:r>
                <a:r>
                  <a:rPr lang="en-US" sz="3600" dirty="0" err="1" smtClean="0">
                    <a:ea typeface="Cambria Math" panose="02040503050406030204" pitchFamily="18" charset="0"/>
                  </a:rPr>
                  <a:t>ipad</a:t>
                </a:r>
                <a:r>
                  <a:rPr lang="en-US" sz="3600" dirty="0" smtClean="0">
                    <a:ea typeface="Cambria Math" panose="02040503050406030204" pitchFamily="18" charset="0"/>
                  </a:rPr>
                  <a:t> and </a:t>
                </a:r>
                <a:r>
                  <a:rPr lang="en-US" sz="3600" dirty="0" err="1" smtClean="0">
                    <a:ea typeface="Cambria Math" panose="02040503050406030204" pitchFamily="18" charset="0"/>
                  </a:rPr>
                  <a:t>opad</a:t>
                </a:r>
                <a:r>
                  <a:rPr lang="en-US" sz="3600" dirty="0" smtClean="0">
                    <a:ea typeface="Cambria Math" panose="02040503050406030204" pitchFamily="18" charset="0"/>
                  </a:rPr>
                  <a:t> are fixed constants.</a:t>
                </a:r>
              </a:p>
              <a:p>
                <a:pPr marL="0" indent="0">
                  <a:buNone/>
                </a:pPr>
                <a:endParaRPr lang="en-US" sz="3600" dirty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sz="3600" dirty="0" smtClean="0">
                    <a:ea typeface="Cambria Math" panose="02040503050406030204" pitchFamily="18" charset="0"/>
                  </a:rPr>
                  <a:t>Why use key twice?</a:t>
                </a:r>
              </a:p>
              <a:p>
                <a:pPr marL="0" indent="0">
                  <a:buNone/>
                </a:pPr>
                <a:r>
                  <a:rPr lang="en-US" sz="3600" dirty="0">
                    <a:ea typeface="Cambria Math" panose="02040503050406030204" pitchFamily="18" charset="0"/>
                  </a:rPr>
                  <a:t>	</a:t>
                </a:r>
                <a:r>
                  <a:rPr lang="en-US" sz="3600" dirty="0" smtClean="0">
                    <a:ea typeface="Cambria Math" panose="02040503050406030204" pitchFamily="18" charset="0"/>
                  </a:rPr>
                  <a:t>Allows us to prove security from </a:t>
                </a:r>
                <a:r>
                  <a:rPr lang="en-US" sz="3600" i="1" dirty="0" smtClean="0">
                    <a:ea typeface="Cambria Math" panose="02040503050406030204" pitchFamily="18" charset="0"/>
                  </a:rPr>
                  <a:t>weak collision resistance</a:t>
                </a:r>
                <a:r>
                  <a:rPr lang="en-US" sz="3600" dirty="0" smtClean="0">
                    <a:ea typeface="Cambria Math" panose="02040503050406030204" pitchFamily="18" charset="0"/>
                  </a:rPr>
                  <a:t> of H</a:t>
                </a:r>
                <a:r>
                  <a:rPr lang="en-US" sz="3600" baseline="30000" dirty="0" smtClean="0">
                    <a:ea typeface="Cambria Math" panose="02040503050406030204" pitchFamily="18" charset="0"/>
                  </a:rPr>
                  <a:t>s</a:t>
                </a:r>
                <a:endParaRPr lang="en-US" sz="3600" baseline="30000" dirty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sz="3600" b="0" dirty="0" smtClean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1064240" cy="4351338"/>
              </a:xfrm>
              <a:blipFill>
                <a:blip r:embed="rId3"/>
                <a:stretch>
                  <a:fillRect l="-11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100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0028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HMAC Security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𝑀𝑎𝑐</m:t>
                          </m:r>
                        </m:e>
                        <m:sub>
                          <m:d>
                            <m:dPr>
                              <m:begChr m:val="⟨"/>
                              <m:endChr m:val="⟩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</m:d>
                        </m:sub>
                        <m:sup/>
                      </m:sSubSup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</m:t>
                          </m:r>
                        </m:sup>
                      </m:sSup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⨁</m:t>
                              </m:r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opad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∥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p>
                          </m:sSup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⨁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ipad</m:t>
                                  </m:r>
                                </m:e>
                              </m:d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∥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b="1" dirty="0" smtClean="0"/>
                  <a:t>Theorem (Informal)</a:t>
                </a:r>
                <a:r>
                  <a:rPr lang="en-US" dirty="0" smtClean="0"/>
                  <a:t>: Assuming that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sup>
                    </m:sSup>
                  </m:oMath>
                </a14:m>
                <a:r>
                  <a:rPr lang="en-US" dirty="0" smtClean="0"/>
                  <a:t> is weakly collision resistant and that (certain other plausible assumptions hold) this is a secure MAC. </a:t>
                </a:r>
                <a:endParaRPr lang="en-US" dirty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b="1" dirty="0" smtClean="0"/>
                  <a:t>Weak Collision Resistance: </a:t>
                </a:r>
                <a:r>
                  <a:rPr lang="en-US" dirty="0" smtClean="0"/>
                  <a:t>Give attacker oracle access to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sup>
                    </m:s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∥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</m:d>
                  </m:oMath>
                </a14:m>
                <a:r>
                  <a:rPr lang="en-US" b="1" dirty="0" smtClean="0"/>
                  <a:t> </a:t>
                </a:r>
                <a:r>
                  <a:rPr lang="en-US" dirty="0" smtClean="0"/>
                  <a:t>(secret key k remains hidden). 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b="1" dirty="0" smtClean="0"/>
                  <a:t>Attacker Goal: </a:t>
                </a:r>
                <a:r>
                  <a:rPr lang="en-US" dirty="0" smtClean="0"/>
                  <a:t>Find distinct </a:t>
                </a:r>
                <a:r>
                  <a:rPr lang="en-US" dirty="0" err="1" smtClean="0"/>
                  <a:t>m,m</a:t>
                </a:r>
                <a:r>
                  <a:rPr lang="en-US" dirty="0" smtClean="0"/>
                  <a:t>’ such that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r="-8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101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2873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HMAC in Practice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1089640" cy="4351338"/>
          </a:xfrm>
        </p:spPr>
        <p:txBody>
          <a:bodyPr>
            <a:normAutofit/>
          </a:bodyPr>
          <a:lstStyle/>
          <a:p>
            <a:r>
              <a:rPr lang="en-US" dirty="0" smtClean="0"/>
              <a:t>MD5 can no longer be viewed as collision resistant</a:t>
            </a:r>
          </a:p>
          <a:p>
            <a:endParaRPr lang="en-US" dirty="0"/>
          </a:p>
          <a:p>
            <a:r>
              <a:rPr lang="en-US" dirty="0" smtClean="0"/>
              <a:t>However, HMAC-MD5 remained unbroken after MD5 was broken</a:t>
            </a:r>
          </a:p>
          <a:p>
            <a:pPr lvl="1"/>
            <a:r>
              <a:rPr lang="en-US" dirty="0" smtClean="0"/>
              <a:t>Gave developers time to replace HMAC-MD5</a:t>
            </a:r>
          </a:p>
          <a:p>
            <a:pPr lvl="1"/>
            <a:r>
              <a:rPr lang="en-US" dirty="0" smtClean="0"/>
              <a:t>Nevertheless, don’t use HMAC-MD5!</a:t>
            </a:r>
          </a:p>
          <a:p>
            <a:r>
              <a:rPr lang="en-US" dirty="0" smtClean="0"/>
              <a:t>HMAC-SHA1 still seems to be okay (temporarily), despite collision</a:t>
            </a:r>
            <a:endParaRPr lang="en-US" dirty="0"/>
          </a:p>
          <a:p>
            <a:r>
              <a:rPr lang="en-US" dirty="0" smtClean="0"/>
              <a:t>HMAC is efficient and unbroken</a:t>
            </a:r>
          </a:p>
          <a:p>
            <a:pPr lvl="1"/>
            <a:r>
              <a:rPr lang="en-US" dirty="0" smtClean="0"/>
              <a:t>CBC-MAC was not widely deployed because it is “too slow”</a:t>
            </a:r>
          </a:p>
          <a:p>
            <a:pPr lvl="1"/>
            <a:r>
              <a:rPr lang="en-US" dirty="0" smtClean="0"/>
              <a:t>Instead practitioners often used heuristic constructions (which were breakable)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102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4312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Week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Read Katz and Lindell 5.1-5.6</a:t>
            </a:r>
          </a:p>
          <a:p>
            <a:r>
              <a:rPr lang="en-US" dirty="0" smtClean="0"/>
              <a:t>Cryptographic Hash Functions</a:t>
            </a:r>
          </a:p>
          <a:p>
            <a:r>
              <a:rPr lang="en-US" dirty="0" smtClean="0"/>
              <a:t>HMACs</a:t>
            </a:r>
          </a:p>
          <a:p>
            <a:r>
              <a:rPr lang="en-US" dirty="0" smtClean="0"/>
              <a:t>Generic Attacks on Hash Functions</a:t>
            </a:r>
          </a:p>
          <a:p>
            <a:r>
              <a:rPr lang="en-US" dirty="0" smtClean="0"/>
              <a:t>Random Oracle Model </a:t>
            </a:r>
          </a:p>
          <a:p>
            <a:r>
              <a:rPr lang="en-US" dirty="0" smtClean="0"/>
              <a:t>Applications of Hashing</a:t>
            </a:r>
          </a:p>
          <a:p>
            <a:r>
              <a:rPr lang="en-US" dirty="0" smtClean="0"/>
              <a:t>Homework 2 Assigned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103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0116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782745" y="4489455"/>
            <a:ext cx="1228181" cy="126194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441961" y="365125"/>
                <a:ext cx="11217040" cy="1325563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Strong MAC Authentication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dirty="0">
                            <a:latin typeface="Cambria Math" panose="02040503050406030204" pitchFamily="18" charset="0"/>
                          </a:rPr>
                          <m:t>Mac</m:t>
                        </m:r>
                        <m:r>
                          <m:rPr>
                            <m:sty m:val="p"/>
                          </m:rPr>
                          <a:rPr lang="en-US" b="0" i="0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s</m:t>
                        </m:r>
                        <m:r>
                          <m:rPr>
                            <m:sty m:val="p"/>
                          </m:rPr>
                          <a:rPr lang="en-US" dirty="0">
                            <a:latin typeface="Cambria Math" panose="02040503050406030204" pitchFamily="18" charset="0"/>
                          </a:rPr>
                          <m:t>forge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Π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) 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41961" y="365125"/>
                <a:ext cx="11217040" cy="1325563"/>
              </a:xfrm>
              <a:blipFill>
                <a:blip r:embed="rId4"/>
                <a:stretch>
                  <a:fillRect l="-22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11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4773" y="1897809"/>
            <a:ext cx="2538598" cy="236196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468" y="1700766"/>
            <a:ext cx="4103533" cy="2738938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>
            <a:off x="2307147" y="3680927"/>
            <a:ext cx="4968240" cy="152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2270760" y="3273104"/>
            <a:ext cx="5373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 smtClean="0"/>
              <a:t>m</a:t>
            </a:r>
            <a:r>
              <a:rPr lang="en-US" sz="2400" baseline="-25000" dirty="0" err="1" smtClean="0"/>
              <a:t>q</a:t>
            </a:r>
            <a:endParaRPr lang="en-US" sz="2400" baseline="-25000" dirty="0"/>
          </a:p>
        </p:txBody>
      </p:sp>
      <p:sp>
        <p:nvSpPr>
          <p:cNvPr id="11" name="TextBox 10"/>
          <p:cNvSpPr txBox="1"/>
          <p:nvPr/>
        </p:nvSpPr>
        <p:spPr>
          <a:xfrm>
            <a:off x="8524563" y="4467175"/>
            <a:ext cx="16482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K = Gen(.)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flipH="1" flipV="1">
            <a:off x="2230947" y="4047664"/>
            <a:ext cx="5120640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5477307" y="3661855"/>
            <a:ext cx="19605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 smtClean="0"/>
              <a:t>t</a:t>
            </a:r>
            <a:r>
              <a:rPr lang="en-US" sz="2400" b="1" baseline="-25000" dirty="0" err="1" smtClean="0"/>
              <a:t>q</a:t>
            </a:r>
            <a:r>
              <a:rPr lang="en-US" sz="2400" b="1" dirty="0" smtClean="0"/>
              <a:t> </a:t>
            </a:r>
            <a:r>
              <a:rPr lang="en-US" sz="2400" b="1" dirty="0"/>
              <a:t>= </a:t>
            </a:r>
            <a:r>
              <a:rPr lang="en-US" sz="2400" b="1" dirty="0" err="1" smtClean="0"/>
              <a:t>Mac</a:t>
            </a:r>
            <a:r>
              <a:rPr lang="en-US" sz="2400" b="1" baseline="-25000" dirty="0" err="1" smtClean="0"/>
              <a:t>K</a:t>
            </a:r>
            <a:r>
              <a:rPr lang="en-US" sz="2400" b="1" dirty="0" smtClean="0"/>
              <a:t>(</a:t>
            </a:r>
            <a:r>
              <a:rPr lang="en-US" sz="2400" b="1" dirty="0" err="1" smtClean="0"/>
              <a:t>m</a:t>
            </a:r>
            <a:r>
              <a:rPr lang="en-US" sz="2400" b="1" baseline="-25000" dirty="0" err="1"/>
              <a:t>q</a:t>
            </a:r>
            <a:r>
              <a:rPr lang="en-US" sz="2400" b="1" dirty="0" smtClean="0"/>
              <a:t>)</a:t>
            </a:r>
            <a:endParaRPr lang="en-US" sz="2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3224522" y="4516007"/>
                <a:ext cx="4242187" cy="4778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400" dirty="0">
                                  <a:latin typeface="Cambria Math" panose="02040503050406030204" pitchFamily="18" charset="0"/>
                                </a:rPr>
                                <m:t>Mac</m:t>
                              </m:r>
                              <m:r>
                                <m:rPr>
                                  <m:sty m:val="p"/>
                                </m:rPr>
                                <a:rPr lang="en-US" sz="2400" b="0" i="0" dirty="0" smtClean="0">
                                  <a:latin typeface="Cambria Math" panose="02040503050406030204" pitchFamily="18" charset="0"/>
                                </a:rPr>
                                <m:t>s</m:t>
                              </m:r>
                              <m:r>
                                <m:rPr>
                                  <m:sty m:val="p"/>
                                </m:rPr>
                                <a:rPr lang="en-US" sz="2400" dirty="0">
                                  <a:latin typeface="Cambria Math" panose="02040503050406030204" pitchFamily="18" charset="0"/>
                                </a:rPr>
                                <m:t>forge</m:t>
                              </m:r>
                            </m:e>
                            <m:sub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m:rPr>
                                  <m:sty m:val="p"/>
                                </m:rPr>
                                <a:rPr lang="el-GR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Π</m:t>
                              </m:r>
                            </m:sub>
                          </m:sSub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</a:rPr>
                            <m:t>Vrfy</m:t>
                          </m:r>
                          <m:r>
                            <m:rPr>
                              <m:sty m:val="p"/>
                            </m:rPr>
                            <a:rPr lang="en-US" sz="2400" baseline="-25000">
                              <a:latin typeface="Cambria Math" panose="02040503050406030204" pitchFamily="18" charset="0"/>
                            </a:rPr>
                            <m:t>k</m:t>
                          </m:r>
                        </m:fName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4522" y="4516007"/>
                <a:ext cx="4242187" cy="477888"/>
              </a:xfrm>
              <a:prstGeom prst="rect">
                <a:avLst/>
              </a:prstGeom>
              <a:blipFill>
                <a:blip r:embed="rId7"/>
                <a:stretch>
                  <a:fillRect b="-15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Straight Arrow Connector 22"/>
          <p:cNvCxnSpPr/>
          <p:nvPr/>
        </p:nvCxnSpPr>
        <p:spPr>
          <a:xfrm>
            <a:off x="2237180" y="4442859"/>
            <a:ext cx="4968240" cy="152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2099099" y="4013300"/>
                <a:ext cx="5222840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sz="24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400" b="0" i="0" dirty="0" smtClean="0">
                            <a:latin typeface="Cambria Math" panose="02040503050406030204" pitchFamily="18" charset="0"/>
                          </a:rPr>
                          <m:t>m</m:t>
                        </m:r>
                        <m:r>
                          <a:rPr lang="en-US" sz="2400" b="0" i="0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sz="2400" b="0" i="0" dirty="0" smtClean="0">
                            <a:latin typeface="Cambria Math" panose="02040503050406030204" pitchFamily="18" charset="0"/>
                          </a:rPr>
                          <m:t>t</m:t>
                        </m:r>
                      </m:e>
                    </m:d>
                  </m:oMath>
                </a14:m>
                <a:r>
                  <a:rPr lang="en-US" sz="2400" dirty="0"/>
                  <a:t> </a:t>
                </a:r>
                <a:r>
                  <a:rPr lang="en-US" sz="2400" dirty="0" smtClean="0"/>
                  <a:t>s.t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40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m</m:t>
                        </m:r>
                        <m:r>
                          <a:rPr lang="en-US" sz="240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sz="240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t</m:t>
                        </m:r>
                      </m:e>
                    </m:d>
                    <m:r>
                      <a:rPr lang="en-US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∉</m:t>
                    </m:r>
                    <m:d>
                      <m:dPr>
                        <m:begChr m:val="{"/>
                        <m:endChr m:val="}"/>
                        <m:ctrlPr>
                          <a:rPr lang="en-US" sz="24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 sz="240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m</m:t>
                        </m:r>
                        <m:r>
                          <a:rPr lang="en-US" sz="2400" i="0" baseline="-2500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  <m:r>
                          <a:rPr lang="en-US" sz="2400" b="0" i="0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sz="2400" b="0" i="0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t</m:t>
                        </m:r>
                        <m:r>
                          <a:rPr lang="en-US" sz="2400" b="0" i="0" baseline="-25000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  <m:r>
                          <a:rPr lang="en-US" sz="24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  <m:r>
                          <a:rPr lang="en-US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,…,</m:t>
                        </m:r>
                        <m:r>
                          <a:rPr lang="en-US" sz="2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 sz="240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m</m:t>
                        </m:r>
                        <m:r>
                          <m:rPr>
                            <m:sty m:val="p"/>
                          </m:rPr>
                          <a:rPr lang="en-US" sz="2400" b="0" i="0" baseline="-25000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q</m:t>
                        </m:r>
                        <m:r>
                          <a:rPr lang="en-US" sz="240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sz="240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t</m:t>
                        </m:r>
                        <m:r>
                          <a:rPr lang="en-US" sz="2400" b="0" i="1" baseline="-25000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  <m:r>
                          <a:rPr lang="en-US" sz="2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</m:d>
                  </m:oMath>
                </a14:m>
                <a:r>
                  <a:rPr lang="en-US" sz="2400" dirty="0" smtClean="0"/>
                  <a:t> </a:t>
                </a:r>
                <a:endParaRPr lang="en-US" sz="2400" baseline="-25000" dirty="0"/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9099" y="4013300"/>
                <a:ext cx="5222840" cy="461665"/>
              </a:xfrm>
              <a:prstGeom prst="rect">
                <a:avLst/>
              </a:prstGeom>
              <a:blipFill>
                <a:blip r:embed="rId8"/>
                <a:stretch>
                  <a:fillRect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Straight Arrow Connector 26"/>
          <p:cNvCxnSpPr/>
          <p:nvPr/>
        </p:nvCxnSpPr>
        <p:spPr>
          <a:xfrm flipH="1" flipV="1">
            <a:off x="2230947" y="5035045"/>
            <a:ext cx="5120640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2307147" y="1791167"/>
            <a:ext cx="4968240" cy="152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2270760" y="1383344"/>
            <a:ext cx="5341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m</a:t>
            </a:r>
            <a:r>
              <a:rPr lang="en-US" sz="2400" baseline="-25000" dirty="0" smtClean="0"/>
              <a:t>1</a:t>
            </a:r>
            <a:endParaRPr lang="en-US" sz="2400" baseline="-25000" dirty="0"/>
          </a:p>
        </p:txBody>
      </p:sp>
      <p:cxnSp>
        <p:nvCxnSpPr>
          <p:cNvPr id="38" name="Straight Arrow Connector 37"/>
          <p:cNvCxnSpPr/>
          <p:nvPr/>
        </p:nvCxnSpPr>
        <p:spPr>
          <a:xfrm flipH="1" flipV="1">
            <a:off x="2230947" y="2203624"/>
            <a:ext cx="5120640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/>
          <p:cNvSpPr/>
          <p:nvPr/>
        </p:nvSpPr>
        <p:spPr>
          <a:xfrm>
            <a:off x="5477307" y="1772095"/>
            <a:ext cx="19030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/>
              <a:t>t</a:t>
            </a:r>
            <a:r>
              <a:rPr lang="en-US" sz="2400" b="1" baseline="-25000" dirty="0" smtClean="0"/>
              <a:t>1</a:t>
            </a:r>
            <a:r>
              <a:rPr lang="en-US" sz="2400" b="1" dirty="0" smtClean="0"/>
              <a:t> </a:t>
            </a:r>
            <a:r>
              <a:rPr lang="en-US" sz="2400" b="1" dirty="0"/>
              <a:t>= </a:t>
            </a:r>
            <a:r>
              <a:rPr lang="en-US" sz="2400" b="1" dirty="0" err="1" smtClean="0"/>
              <a:t>Mac</a:t>
            </a:r>
            <a:r>
              <a:rPr lang="en-US" sz="2400" b="1" baseline="-25000" dirty="0" err="1" smtClean="0"/>
              <a:t>K</a:t>
            </a:r>
            <a:r>
              <a:rPr lang="en-US" sz="2400" b="1" dirty="0" smtClean="0"/>
              <a:t>(m</a:t>
            </a:r>
            <a:r>
              <a:rPr lang="en-US" sz="2400" b="1" baseline="-25000" dirty="0" smtClean="0"/>
              <a:t>1</a:t>
            </a:r>
            <a:r>
              <a:rPr lang="en-US" sz="2400" b="1" dirty="0" smtClean="0"/>
              <a:t>)</a:t>
            </a:r>
            <a:endParaRPr lang="en-US" sz="2400" b="1" dirty="0"/>
          </a:p>
        </p:txBody>
      </p:sp>
      <p:cxnSp>
        <p:nvCxnSpPr>
          <p:cNvPr id="40" name="Straight Arrow Connector 39"/>
          <p:cNvCxnSpPr/>
          <p:nvPr/>
        </p:nvCxnSpPr>
        <p:spPr>
          <a:xfrm>
            <a:off x="2315235" y="2442922"/>
            <a:ext cx="4968240" cy="152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40"/>
          <p:cNvSpPr/>
          <p:nvPr/>
        </p:nvSpPr>
        <p:spPr>
          <a:xfrm>
            <a:off x="5391911" y="2390921"/>
            <a:ext cx="199445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/>
              <a:t>t</a:t>
            </a:r>
            <a:r>
              <a:rPr lang="en-US" sz="2400" b="1" baseline="-25000" dirty="0" smtClean="0"/>
              <a:t>2</a:t>
            </a:r>
            <a:r>
              <a:rPr lang="en-US" sz="2400" b="1" dirty="0" smtClean="0"/>
              <a:t> </a:t>
            </a:r>
            <a:r>
              <a:rPr lang="en-US" sz="2400" b="1" dirty="0"/>
              <a:t>= </a:t>
            </a:r>
            <a:r>
              <a:rPr lang="en-US" sz="2400" b="1" dirty="0" err="1"/>
              <a:t>Mac</a:t>
            </a:r>
            <a:r>
              <a:rPr lang="en-US" sz="2400" b="1" baseline="-25000" dirty="0" err="1"/>
              <a:t>K</a:t>
            </a:r>
            <a:r>
              <a:rPr lang="en-US" sz="2400" b="1" baseline="-25000" dirty="0"/>
              <a:t> </a:t>
            </a:r>
            <a:r>
              <a:rPr lang="en-US" sz="2400" b="1" dirty="0" smtClean="0"/>
              <a:t>(m</a:t>
            </a:r>
            <a:r>
              <a:rPr lang="en-US" sz="2400" b="1" baseline="-25000" dirty="0" smtClean="0"/>
              <a:t>2</a:t>
            </a:r>
            <a:r>
              <a:rPr lang="en-US" sz="2400" b="1" dirty="0" smtClean="0"/>
              <a:t>)</a:t>
            </a:r>
            <a:endParaRPr lang="en-US" sz="2400" b="1" dirty="0"/>
          </a:p>
        </p:txBody>
      </p:sp>
      <p:sp>
        <p:nvSpPr>
          <p:cNvPr id="42" name="Rectangle 41"/>
          <p:cNvSpPr/>
          <p:nvPr/>
        </p:nvSpPr>
        <p:spPr>
          <a:xfrm>
            <a:off x="2461747" y="2048562"/>
            <a:ext cx="5341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m</a:t>
            </a:r>
            <a:r>
              <a:rPr lang="en-US" sz="2400" baseline="-25000" dirty="0" smtClean="0"/>
              <a:t>2</a:t>
            </a:r>
            <a:endParaRPr lang="en-US" sz="2400" baseline="-25000" dirty="0"/>
          </a:p>
        </p:txBody>
      </p:sp>
      <p:cxnSp>
        <p:nvCxnSpPr>
          <p:cNvPr id="43" name="Straight Arrow Connector 42"/>
          <p:cNvCxnSpPr/>
          <p:nvPr/>
        </p:nvCxnSpPr>
        <p:spPr>
          <a:xfrm flipH="1" flipV="1">
            <a:off x="2378797" y="3351701"/>
            <a:ext cx="5120640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 rot="5400000">
            <a:off x="4109288" y="2480929"/>
            <a:ext cx="574196" cy="8463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…</a:t>
            </a:r>
            <a:endParaRPr lang="en-US" sz="4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-1013015" y="5376254"/>
                <a:ext cx="11795760" cy="114063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∀</m:t>
                      </m:r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𝑃𝑃𝑇</m:t>
                      </m:r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∃</m:t>
                      </m:r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sz="3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(</m:t>
                      </m:r>
                      <m:r>
                        <m:rPr>
                          <m:sty m:val="p"/>
                        </m:rPr>
                        <a:rPr lang="en-US" sz="3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negligible</m:t>
                      </m:r>
                      <m:r>
                        <a:rPr lang="en-US" sz="3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 </m:t>
                      </m:r>
                      <m:r>
                        <m:rPr>
                          <m:sty m:val="p"/>
                        </m:rPr>
                        <a:rPr lang="en-US" sz="3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s</m:t>
                      </m:r>
                      <m:r>
                        <a:rPr lang="en-US" sz="3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m:rPr>
                          <m:sty m:val="p"/>
                        </m:rPr>
                        <a:rPr lang="en-US" sz="3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t</m:t>
                      </m:r>
                      <m:r>
                        <a:rPr lang="en-US" sz="3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32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Pr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3200" dirty="0">
                                  <a:latin typeface="Cambria Math" panose="02040503050406030204" pitchFamily="18" charset="0"/>
                                </a:rPr>
                                <m:t>Mac</m:t>
                              </m:r>
                              <m:r>
                                <m:rPr>
                                  <m:sty m:val="p"/>
                                </m:rPr>
                                <a:rPr lang="en-US" sz="3200" b="0" i="0" dirty="0" smtClean="0">
                                  <a:latin typeface="Cambria Math" panose="02040503050406030204" pitchFamily="18" charset="0"/>
                                </a:rPr>
                                <m:t>s</m:t>
                              </m:r>
                              <m:r>
                                <m:rPr>
                                  <m:sty m:val="p"/>
                                </m:rPr>
                                <a:rPr lang="en-US" sz="3200" dirty="0">
                                  <a:latin typeface="Cambria Math" panose="02040503050406030204" pitchFamily="18" charset="0"/>
                                </a:rPr>
                                <m:t>forge</m:t>
                              </m:r>
                            </m:e>
                            <m:sub>
                              <m: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m:rPr>
                                  <m:sty m:val="p"/>
                                </m:rPr>
                                <a:rPr lang="el-GR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Π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32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e>
                      </m:d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013015" y="5376254"/>
                <a:ext cx="11795760" cy="114063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19871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Deterministic MACs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b="1" dirty="0" smtClean="0"/>
                  <a:t>Canonical Verification Algorithm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func>
                            <m:func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Vrfy</m:t>
                              </m:r>
                              <m:r>
                                <m:rPr>
                                  <m:sty m:val="p"/>
                                </m:rPr>
                                <a:rPr lang="en-US" baseline="-25000">
                                  <a:latin typeface="Cambria Math" panose="02040503050406030204" pitchFamily="18" charset="0"/>
                                </a:rPr>
                                <m:t>k</m:t>
                              </m:r>
                            </m:fNam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func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d>
                            <m:dPr>
                              <m:begChr m:val="{"/>
                              <m:endChr m:val=""/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eqArr>
                                <m:eqArr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m>
                                    <m:mPr>
                                      <m:mcs>
                                        <m:mc>
                                          <m:mcPr>
                                            <m:count m:val="2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en-US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e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b="0" i="0" smtClean="0">
                                            <a:latin typeface="Cambria Math" panose="02040503050406030204" pitchFamily="18" charset="0"/>
                                          </a:rPr>
                                          <m:t>if</m:t>
                                        </m:r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 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=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en-US">
                                            <a:latin typeface="Cambria Math" panose="02040503050406030204" pitchFamily="18" charset="0"/>
                                          </a:rPr>
                                          <m:t>Mac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en-US" baseline="-25000">
                                            <a:latin typeface="Cambria Math" panose="02040503050406030204" pitchFamily="18" charset="0"/>
                                          </a:rPr>
                                          <m:t>k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(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)</m:t>
                                        </m:r>
                                      </m:e>
                                    </m:mr>
                                  </m:m>
                                </m:e>
                                <m:e>
                                  <m:m>
                                    <m:mPr>
                                      <m:mcs>
                                        <m:mc>
                                          <m:mcPr>
                                            <m:count m:val="2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en-US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e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         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en-US" b="0" i="0" smtClean="0">
                                            <a:latin typeface="Cambria Math" panose="02040503050406030204" pitchFamily="18" charset="0"/>
                                          </a:rPr>
                                          <m:t>otherwise</m:t>
                                        </m:r>
                                      </m:e>
                                    </m:mr>
                                  </m:m>
                                </m:e>
                              </m:eqArr>
                            </m:e>
                          </m:d>
                        </m:fName>
                        <m:e/>
                      </m:func>
                    </m:oMath>
                  </m:oMathPara>
                </a14:m>
                <a:endParaRPr lang="en-US" dirty="0" smtClean="0"/>
              </a:p>
              <a:p>
                <a:endParaRPr lang="en-US" dirty="0" smtClean="0"/>
              </a:p>
              <a:p>
                <a:r>
                  <a:rPr lang="en-US" dirty="0" smtClean="0"/>
                  <a:t>“All real-world MACs use canonical verification” – page 115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350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Strong MAC vs Regular MAC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b="1" dirty="0" smtClean="0"/>
                  <a:t>Proposition 4.4:  </a:t>
                </a:r>
                <a:r>
                  <a:rPr lang="en-US" dirty="0" smtClean="0"/>
                  <a:t>Let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Π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Gen</m:t>
                        </m:r>
                        <m: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Mac</m:t>
                        </m:r>
                        <m: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Vrfy</m:t>
                        </m:r>
                      </m:e>
                    </m:d>
                  </m:oMath>
                </a14:m>
                <a:r>
                  <a:rPr lang="en-US" dirty="0" smtClean="0"/>
                  <a:t> be a secure MAC that uses canonical verification. Then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Π</m:t>
                    </m:r>
                  </m:oMath>
                </a14:m>
                <a:r>
                  <a:rPr lang="en-US" dirty="0" smtClean="0"/>
                  <a:t> is a strong MAC.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“All real-world MACs use canonical verification” – page </a:t>
                </a:r>
                <a:r>
                  <a:rPr lang="en-US" dirty="0" smtClean="0"/>
                  <a:t>115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b="1" dirty="0" smtClean="0"/>
                  <a:t>Should attacker have access to </a:t>
                </a:r>
                <a:r>
                  <a:rPr lang="en-US" b="1" dirty="0" err="1" smtClean="0"/>
                  <a:t>Vrfy</a:t>
                </a:r>
                <a:r>
                  <a:rPr lang="en-US" b="1" baseline="-25000" dirty="0" err="1" smtClean="0"/>
                  <a:t>K</a:t>
                </a:r>
                <a:r>
                  <a:rPr lang="en-US" b="1" dirty="0" smtClean="0"/>
                  <a:t>(.) oracle in games?</a:t>
                </a:r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          (e.g., CPA vs CCA security for encryption)</a:t>
                </a:r>
              </a:p>
              <a:p>
                <a:pPr marL="0" indent="0">
                  <a:buNone/>
                </a:pPr>
                <a:r>
                  <a:rPr lang="en-US" dirty="0"/>
                  <a:t>	</a:t>
                </a:r>
                <a:r>
                  <a:rPr lang="en-US" dirty="0" smtClean="0"/>
                  <a:t>Irrelevant if the MAC uses canonical verification!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909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Timing Attacks (Side Channel)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Naïve Canonical Verification Algorithm</a:t>
            </a:r>
          </a:p>
          <a:p>
            <a:pPr marL="0" indent="0">
              <a:buNone/>
            </a:pPr>
            <a:r>
              <a:rPr lang="en-US" b="1" dirty="0" smtClean="0"/>
              <a:t>Input</a:t>
            </a:r>
            <a:r>
              <a:rPr lang="en-US" dirty="0" smtClean="0"/>
              <a:t>: </a:t>
            </a:r>
            <a:r>
              <a:rPr lang="en-US" dirty="0" err="1" smtClean="0"/>
              <a:t>m,t</a:t>
            </a:r>
            <a:r>
              <a:rPr lang="en-US" dirty="0" smtClean="0"/>
              <a:t>’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t=</a:t>
            </a:r>
            <a:r>
              <a:rPr lang="en-US" dirty="0" err="1" smtClean="0"/>
              <a:t>Mac</a:t>
            </a:r>
            <a:r>
              <a:rPr lang="en-US" baseline="-25000" dirty="0" err="1" smtClean="0"/>
              <a:t>K</a:t>
            </a:r>
            <a:r>
              <a:rPr lang="en-US" dirty="0" smtClean="0"/>
              <a:t>(m)   </a:t>
            </a:r>
          </a:p>
          <a:p>
            <a:pPr marL="0" indent="0">
              <a:buNone/>
            </a:pPr>
            <a:r>
              <a:rPr lang="en-US" b="1" dirty="0" smtClean="0"/>
              <a:t>for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=1 to tag-length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</a:t>
            </a:r>
            <a:r>
              <a:rPr lang="en-US" b="1" dirty="0" smtClean="0"/>
              <a:t>if</a:t>
            </a:r>
            <a:r>
              <a:rPr lang="en-US" dirty="0" smtClean="0"/>
              <a:t> t[</a:t>
            </a:r>
            <a:r>
              <a:rPr lang="en-US" dirty="0" err="1" smtClean="0"/>
              <a:t>i</a:t>
            </a:r>
            <a:r>
              <a:rPr lang="en-US" dirty="0" smtClean="0"/>
              <a:t>] != t’[</a:t>
            </a:r>
            <a:r>
              <a:rPr lang="en-US" dirty="0" err="1" smtClean="0"/>
              <a:t>i</a:t>
            </a:r>
            <a:r>
              <a:rPr lang="en-US" dirty="0" smtClean="0"/>
              <a:t>] </a:t>
            </a:r>
            <a:r>
              <a:rPr lang="en-US" b="1" dirty="0" smtClean="0"/>
              <a:t>then</a:t>
            </a:r>
            <a:r>
              <a:rPr lang="en-US" dirty="0" smtClean="0"/>
              <a:t> </a:t>
            </a:r>
          </a:p>
          <a:p>
            <a:pPr marL="0" indent="0">
              <a:buNone/>
            </a:pPr>
            <a:r>
              <a:rPr lang="en-US" b="1" dirty="0"/>
              <a:t> </a:t>
            </a:r>
            <a:r>
              <a:rPr lang="en-US" b="1" dirty="0" smtClean="0"/>
              <a:t>       return</a:t>
            </a:r>
            <a:r>
              <a:rPr lang="en-US" dirty="0" smtClean="0"/>
              <a:t> 0</a:t>
            </a:r>
          </a:p>
          <a:p>
            <a:pPr marL="0" indent="0">
              <a:buNone/>
            </a:pPr>
            <a:r>
              <a:rPr lang="en-US" b="1" dirty="0"/>
              <a:t>r</a:t>
            </a:r>
            <a:r>
              <a:rPr lang="en-US" b="1" dirty="0" smtClean="0"/>
              <a:t>eturn</a:t>
            </a:r>
            <a:r>
              <a:rPr lang="en-US" dirty="0" smtClean="0"/>
              <a:t> 1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14</a:t>
            </a:fld>
            <a:endParaRPr lang="en-US"/>
          </a:p>
        </p:txBody>
      </p:sp>
      <p:sp>
        <p:nvSpPr>
          <p:cNvPr id="6" name="Right Brace 5"/>
          <p:cNvSpPr/>
          <p:nvPr/>
        </p:nvSpPr>
        <p:spPr>
          <a:xfrm>
            <a:off x="3703320" y="3246120"/>
            <a:ext cx="960120" cy="275844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663440" y="3406934"/>
            <a:ext cx="3055452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Example</a:t>
            </a:r>
          </a:p>
          <a:p>
            <a:endParaRPr lang="en-US" sz="3200" dirty="0"/>
          </a:p>
          <a:p>
            <a:r>
              <a:rPr lang="en-US" sz="3200" dirty="0" smtClean="0"/>
              <a:t> t= 1 0 1 0 1 1 1 0</a:t>
            </a:r>
          </a:p>
          <a:p>
            <a:r>
              <a:rPr lang="en-US" sz="3200" dirty="0" smtClean="0"/>
              <a:t>t’= 1 0 1 0 1 1 1 </a:t>
            </a:r>
            <a:r>
              <a:rPr lang="en-US" sz="3200" dirty="0" smtClean="0">
                <a:solidFill>
                  <a:srgbClr val="FF0000"/>
                </a:solidFill>
              </a:rPr>
              <a:t>1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871292" y="4437985"/>
            <a:ext cx="39308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Returns 0 after 8 steps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7811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Timing Attacks (Side Channel)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Naïve Canonical Verification Algorithm</a:t>
            </a:r>
          </a:p>
          <a:p>
            <a:pPr marL="0" indent="0">
              <a:buNone/>
            </a:pPr>
            <a:r>
              <a:rPr lang="en-US" b="1" dirty="0" smtClean="0"/>
              <a:t>Input</a:t>
            </a:r>
            <a:r>
              <a:rPr lang="en-US" dirty="0" smtClean="0"/>
              <a:t>: </a:t>
            </a:r>
            <a:r>
              <a:rPr lang="en-US" dirty="0" err="1" smtClean="0"/>
              <a:t>m,t</a:t>
            </a:r>
            <a:r>
              <a:rPr lang="en-US" dirty="0" smtClean="0"/>
              <a:t>’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t=</a:t>
            </a:r>
            <a:r>
              <a:rPr lang="en-US" dirty="0" err="1" smtClean="0"/>
              <a:t>Mac</a:t>
            </a:r>
            <a:r>
              <a:rPr lang="en-US" baseline="-25000" dirty="0" err="1" smtClean="0"/>
              <a:t>K</a:t>
            </a:r>
            <a:r>
              <a:rPr lang="en-US" dirty="0" smtClean="0"/>
              <a:t>(m)   </a:t>
            </a:r>
          </a:p>
          <a:p>
            <a:pPr marL="0" indent="0">
              <a:buNone/>
            </a:pPr>
            <a:r>
              <a:rPr lang="en-US" b="1" dirty="0" smtClean="0"/>
              <a:t>for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=1 to tag-length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</a:t>
            </a:r>
            <a:r>
              <a:rPr lang="en-US" b="1" dirty="0" smtClean="0"/>
              <a:t>if</a:t>
            </a:r>
            <a:r>
              <a:rPr lang="en-US" dirty="0" smtClean="0"/>
              <a:t> t[</a:t>
            </a:r>
            <a:r>
              <a:rPr lang="en-US" dirty="0" err="1" smtClean="0"/>
              <a:t>i</a:t>
            </a:r>
            <a:r>
              <a:rPr lang="en-US" dirty="0" smtClean="0"/>
              <a:t>] != t’[</a:t>
            </a:r>
            <a:r>
              <a:rPr lang="en-US" dirty="0" err="1" smtClean="0"/>
              <a:t>i</a:t>
            </a:r>
            <a:r>
              <a:rPr lang="en-US" dirty="0" smtClean="0"/>
              <a:t>] </a:t>
            </a:r>
            <a:r>
              <a:rPr lang="en-US" b="1" dirty="0" smtClean="0"/>
              <a:t>then</a:t>
            </a:r>
            <a:r>
              <a:rPr lang="en-US" dirty="0" smtClean="0"/>
              <a:t> </a:t>
            </a:r>
          </a:p>
          <a:p>
            <a:pPr marL="0" indent="0">
              <a:buNone/>
            </a:pPr>
            <a:r>
              <a:rPr lang="en-US" b="1" dirty="0"/>
              <a:t> </a:t>
            </a:r>
            <a:r>
              <a:rPr lang="en-US" b="1" dirty="0" smtClean="0"/>
              <a:t>       return</a:t>
            </a:r>
            <a:r>
              <a:rPr lang="en-US" dirty="0" smtClean="0"/>
              <a:t> 0</a:t>
            </a:r>
          </a:p>
          <a:p>
            <a:pPr marL="0" indent="0">
              <a:buNone/>
            </a:pPr>
            <a:r>
              <a:rPr lang="en-US" b="1" dirty="0"/>
              <a:t>r</a:t>
            </a:r>
            <a:r>
              <a:rPr lang="en-US" b="1" dirty="0" smtClean="0"/>
              <a:t>eturn</a:t>
            </a:r>
            <a:r>
              <a:rPr lang="en-US" dirty="0" smtClean="0"/>
              <a:t> 1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15</a:t>
            </a:fld>
            <a:endParaRPr lang="en-US"/>
          </a:p>
        </p:txBody>
      </p:sp>
      <p:sp>
        <p:nvSpPr>
          <p:cNvPr id="6" name="Right Brace 5"/>
          <p:cNvSpPr/>
          <p:nvPr/>
        </p:nvSpPr>
        <p:spPr>
          <a:xfrm>
            <a:off x="3703320" y="3246120"/>
            <a:ext cx="960120" cy="275844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663440" y="3406934"/>
            <a:ext cx="3055452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Example</a:t>
            </a:r>
          </a:p>
          <a:p>
            <a:endParaRPr lang="en-US" sz="3200" dirty="0"/>
          </a:p>
          <a:p>
            <a:r>
              <a:rPr lang="en-US" sz="3200" dirty="0" smtClean="0"/>
              <a:t> t= 1 0 1 0 1 1 1 0</a:t>
            </a:r>
          </a:p>
          <a:p>
            <a:r>
              <a:rPr lang="en-US" sz="3200" dirty="0" smtClean="0"/>
              <a:t>t’= </a:t>
            </a:r>
            <a:r>
              <a:rPr lang="en-US" sz="3200" dirty="0" smtClean="0">
                <a:solidFill>
                  <a:srgbClr val="FF0000"/>
                </a:solidFill>
              </a:rPr>
              <a:t>0</a:t>
            </a:r>
            <a:r>
              <a:rPr lang="en-US" sz="3200" dirty="0" smtClean="0"/>
              <a:t> 0 1 0 1 1 1 0</a:t>
            </a:r>
            <a:endParaRPr lang="en-US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8095946" y="3708906"/>
            <a:ext cx="37725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Returns 0 after 1 step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992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Timing Attack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MACs used to verify code updates for Xbox 360</a:t>
            </a:r>
          </a:p>
          <a:p>
            <a:endParaRPr lang="en-US" dirty="0"/>
          </a:p>
          <a:p>
            <a:r>
              <a:rPr lang="en-US" dirty="0" smtClean="0"/>
              <a:t>Implementation allowed different rejection times (side-channel)</a:t>
            </a:r>
          </a:p>
          <a:p>
            <a:endParaRPr lang="en-US" dirty="0"/>
          </a:p>
          <a:p>
            <a:r>
              <a:rPr lang="en-US" dirty="0" smtClean="0"/>
              <a:t>Attacks exploited vulnerability to load pirated games onto hardware</a:t>
            </a:r>
          </a:p>
          <a:p>
            <a:endParaRPr lang="en-US" dirty="0"/>
          </a:p>
          <a:p>
            <a:r>
              <a:rPr lang="en-US" b="1" dirty="0" smtClean="0"/>
              <a:t>Moral</a:t>
            </a:r>
            <a:r>
              <a:rPr lang="en-US" dirty="0" smtClean="0"/>
              <a:t>: Ensure verification is time-independent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748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Improved </a:t>
            </a:r>
            <a:r>
              <a:rPr lang="en-US" dirty="0"/>
              <a:t>Canonical Verification </a:t>
            </a:r>
            <a:r>
              <a:rPr lang="en-US" dirty="0" smtClean="0"/>
              <a:t>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 smtClean="0"/>
              <a:t>Input</a:t>
            </a:r>
            <a:r>
              <a:rPr lang="en-US" dirty="0" smtClean="0"/>
              <a:t>: </a:t>
            </a:r>
            <a:r>
              <a:rPr lang="en-US" dirty="0" err="1" smtClean="0"/>
              <a:t>m,t</a:t>
            </a:r>
            <a:r>
              <a:rPr lang="en-US" dirty="0" smtClean="0"/>
              <a:t>’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B=1</a:t>
            </a:r>
          </a:p>
          <a:p>
            <a:pPr marL="0" indent="0">
              <a:buNone/>
            </a:pPr>
            <a:r>
              <a:rPr lang="en-US" dirty="0" smtClean="0"/>
              <a:t>t=</a:t>
            </a:r>
            <a:r>
              <a:rPr lang="en-US" dirty="0" err="1" smtClean="0"/>
              <a:t>Mac</a:t>
            </a:r>
            <a:r>
              <a:rPr lang="en-US" baseline="-25000" dirty="0" err="1" smtClean="0"/>
              <a:t>K</a:t>
            </a:r>
            <a:r>
              <a:rPr lang="en-US" dirty="0" smtClean="0"/>
              <a:t>(m)   </a:t>
            </a:r>
          </a:p>
          <a:p>
            <a:pPr marL="0" indent="0">
              <a:buNone/>
            </a:pPr>
            <a:r>
              <a:rPr lang="en-US" b="1" dirty="0" smtClean="0"/>
              <a:t>for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=1 to tag-length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</a:t>
            </a:r>
            <a:r>
              <a:rPr lang="en-US" b="1" dirty="0" smtClean="0"/>
              <a:t>if</a:t>
            </a:r>
            <a:r>
              <a:rPr lang="en-US" dirty="0" smtClean="0"/>
              <a:t> t[</a:t>
            </a:r>
            <a:r>
              <a:rPr lang="en-US" dirty="0" err="1" smtClean="0"/>
              <a:t>i</a:t>
            </a:r>
            <a:r>
              <a:rPr lang="en-US" dirty="0" smtClean="0"/>
              <a:t>] != t’[</a:t>
            </a:r>
            <a:r>
              <a:rPr lang="en-US" dirty="0" err="1" smtClean="0"/>
              <a:t>i</a:t>
            </a:r>
            <a:r>
              <a:rPr lang="en-US" dirty="0" smtClean="0"/>
              <a:t>] </a:t>
            </a:r>
            <a:r>
              <a:rPr lang="en-US" b="1" dirty="0" smtClean="0"/>
              <a:t>then</a:t>
            </a:r>
            <a:r>
              <a:rPr lang="en-US" dirty="0" smtClean="0"/>
              <a:t> </a:t>
            </a:r>
          </a:p>
          <a:p>
            <a:pPr marL="0" indent="0">
              <a:buNone/>
            </a:pPr>
            <a:r>
              <a:rPr lang="en-US" b="1" dirty="0"/>
              <a:t> </a:t>
            </a:r>
            <a:r>
              <a:rPr lang="en-US" b="1" dirty="0" smtClean="0"/>
              <a:t>       </a:t>
            </a:r>
            <a:r>
              <a:rPr lang="en-US" dirty="0" smtClean="0"/>
              <a:t>B=0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</a:t>
            </a:r>
            <a:r>
              <a:rPr lang="en-US" b="1" dirty="0" smtClean="0"/>
              <a:t>else </a:t>
            </a:r>
            <a:r>
              <a:rPr lang="en-US" dirty="0" smtClean="0"/>
              <a:t>(dummy op)</a:t>
            </a:r>
          </a:p>
          <a:p>
            <a:pPr marL="0" indent="0">
              <a:buNone/>
            </a:pPr>
            <a:r>
              <a:rPr lang="en-US" b="1" dirty="0"/>
              <a:t>r</a:t>
            </a:r>
            <a:r>
              <a:rPr lang="en-US" b="1" dirty="0" smtClean="0"/>
              <a:t>eturn</a:t>
            </a:r>
            <a:r>
              <a:rPr lang="en-US" dirty="0" smtClean="0"/>
              <a:t> B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17</a:t>
            </a:fld>
            <a:endParaRPr lang="en-US"/>
          </a:p>
        </p:txBody>
      </p:sp>
      <p:sp>
        <p:nvSpPr>
          <p:cNvPr id="6" name="Right Brace 5"/>
          <p:cNvSpPr/>
          <p:nvPr/>
        </p:nvSpPr>
        <p:spPr>
          <a:xfrm>
            <a:off x="3703320" y="3246120"/>
            <a:ext cx="960120" cy="275844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663440" y="3406934"/>
            <a:ext cx="3055452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Example</a:t>
            </a:r>
          </a:p>
          <a:p>
            <a:endParaRPr lang="en-US" sz="3200" dirty="0"/>
          </a:p>
          <a:p>
            <a:r>
              <a:rPr lang="en-US" sz="3200" dirty="0" smtClean="0"/>
              <a:t> t= 1 0 1 0 1 1 1 0</a:t>
            </a:r>
          </a:p>
          <a:p>
            <a:r>
              <a:rPr lang="en-US" sz="3200" dirty="0" smtClean="0"/>
              <a:t>t’= </a:t>
            </a:r>
            <a:r>
              <a:rPr lang="en-US" sz="3200" dirty="0" smtClean="0">
                <a:solidFill>
                  <a:srgbClr val="FF0000"/>
                </a:solidFill>
              </a:rPr>
              <a:t>0</a:t>
            </a:r>
            <a:r>
              <a:rPr lang="en-US" sz="3200" dirty="0" smtClean="0"/>
              <a:t> 0 1 0 1 0 1 0</a:t>
            </a:r>
            <a:endParaRPr lang="en-US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7852106" y="3708906"/>
            <a:ext cx="39308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Returns 0 after 8 steps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902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Side-Channel Attacks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Cryptographic Definition</a:t>
            </a:r>
          </a:p>
          <a:p>
            <a:pPr lvl="1"/>
            <a:r>
              <a:rPr lang="en-US" dirty="0" smtClean="0"/>
              <a:t>Attacker only observes outputs of oracles (</a:t>
            </a:r>
            <a:r>
              <a:rPr lang="en-US" dirty="0" err="1" smtClean="0"/>
              <a:t>Enc</a:t>
            </a:r>
            <a:r>
              <a:rPr lang="en-US" dirty="0" smtClean="0"/>
              <a:t>, Dec, Mac) and nothing else</a:t>
            </a:r>
          </a:p>
          <a:p>
            <a:r>
              <a:rPr lang="en-US" dirty="0" smtClean="0"/>
              <a:t>When attacker gains additional information like timing (not captured by model) we call it a side channel attack.</a:t>
            </a:r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r>
              <a:rPr lang="en-US" b="1" dirty="0" smtClean="0"/>
              <a:t>Other Examples</a:t>
            </a:r>
            <a:endParaRPr lang="en-US" b="1" dirty="0"/>
          </a:p>
          <a:p>
            <a:r>
              <a:rPr lang="en-US" dirty="0" smtClean="0"/>
              <a:t>Differential Power Analysis</a:t>
            </a:r>
          </a:p>
          <a:p>
            <a:r>
              <a:rPr lang="en-US" dirty="0" smtClean="0"/>
              <a:t>Cache Timing Attack</a:t>
            </a:r>
          </a:p>
          <a:p>
            <a:r>
              <a:rPr lang="en-US" dirty="0" smtClean="0"/>
              <a:t>Power Monitoring</a:t>
            </a:r>
          </a:p>
          <a:p>
            <a:r>
              <a:rPr lang="en-US" dirty="0" smtClean="0"/>
              <a:t>Acoustic Cryptanalysis</a:t>
            </a:r>
          </a:p>
          <a:p>
            <a:r>
              <a:rPr lang="en-US" dirty="0" smtClean="0"/>
              <a:t>…many others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026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Data Integrity</a:t>
            </a:r>
          </a:p>
          <a:p>
            <a:r>
              <a:rPr lang="en-US" dirty="0" smtClean="0"/>
              <a:t>Message Authentication Codes</a:t>
            </a:r>
          </a:p>
          <a:p>
            <a:r>
              <a:rPr lang="en-US" dirty="0" smtClean="0"/>
              <a:t>Side-Channel Attacks</a:t>
            </a:r>
          </a:p>
          <a:p>
            <a:r>
              <a:rPr lang="en-US" strike="sngStrike" dirty="0"/>
              <a:t>Build Secure MACs</a:t>
            </a:r>
          </a:p>
          <a:p>
            <a:r>
              <a:rPr lang="en-US" strike="sngStrike" dirty="0"/>
              <a:t>Construct CCA-Secure Encryption Scheme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537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238443"/>
            <a:ext cx="9144000" cy="2387600"/>
          </a:xfrm>
        </p:spPr>
        <p:txBody>
          <a:bodyPr/>
          <a:lstStyle/>
          <a:p>
            <a:r>
              <a:rPr lang="en-US" dirty="0" smtClean="0"/>
              <a:t>Cryptography</a:t>
            </a:r>
            <a:br>
              <a:rPr lang="en-US" dirty="0" smtClean="0"/>
            </a:br>
            <a:r>
              <a:rPr lang="en-US" dirty="0" smtClean="0"/>
              <a:t>CS 555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1520" y="2946492"/>
            <a:ext cx="10424160" cy="2754312"/>
          </a:xfrm>
        </p:spPr>
        <p:txBody>
          <a:bodyPr>
            <a:normAutofit fontScale="70000" lnSpcReduction="20000"/>
          </a:bodyPr>
          <a:lstStyle/>
          <a:p>
            <a:pPr algn="l"/>
            <a:r>
              <a:rPr lang="en-US" sz="2900" b="1" dirty="0" smtClean="0"/>
              <a:t>Week 4: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3200" dirty="0" smtClean="0"/>
              <a:t>Message Authentication Codes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3200" dirty="0" smtClean="0"/>
              <a:t>CBC-MAC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3200" dirty="0" smtClean="0"/>
              <a:t>Authenticated Encryption</a:t>
            </a:r>
            <a:r>
              <a:rPr lang="en-US" sz="2900" dirty="0"/>
              <a:t> </a:t>
            </a:r>
            <a:r>
              <a:rPr lang="en-US" sz="2900" dirty="0" smtClean="0"/>
              <a:t>+ CCA Security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endParaRPr lang="en-US" sz="2500" dirty="0" smtClean="0"/>
          </a:p>
          <a:p>
            <a:pPr algn="l"/>
            <a:r>
              <a:rPr lang="en-US" sz="2900" b="1" dirty="0" smtClean="0"/>
              <a:t>Readings: </a:t>
            </a:r>
            <a:r>
              <a:rPr lang="en-US" sz="2900" dirty="0" smtClean="0"/>
              <a:t>Katz </a:t>
            </a:r>
            <a:r>
              <a:rPr lang="en-US" sz="2900" dirty="0"/>
              <a:t>and </a:t>
            </a:r>
            <a:r>
              <a:rPr lang="en-US" sz="2900" dirty="0" smtClean="0"/>
              <a:t>Lindell Chapter 4.1-4.4</a:t>
            </a:r>
          </a:p>
          <a:p>
            <a:pPr algn="l"/>
            <a:r>
              <a:rPr lang="en-US" sz="2900" b="1" dirty="0" smtClean="0"/>
              <a:t>Homework 1 Solutions Released</a:t>
            </a:r>
          </a:p>
          <a:p>
            <a:pPr algn="l"/>
            <a:r>
              <a:rPr lang="en-US" sz="2900" b="1" dirty="0" smtClean="0"/>
              <a:t>Homework 2 Released: </a:t>
            </a:r>
            <a:r>
              <a:rPr lang="en-US" sz="2900" dirty="0" smtClean="0"/>
              <a:t>Due Feb 18 @11:59PM on </a:t>
            </a:r>
            <a:r>
              <a:rPr lang="en-US" sz="2900" dirty="0" err="1" smtClean="0"/>
              <a:t>Gradescope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2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252720" y="6388655"/>
            <a:ext cx="13083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Spring 2021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817067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Message Authentication Code Syntax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pPr marL="0" indent="0">
                  <a:buNone/>
                </a:pPr>
                <a:r>
                  <a:rPr lang="en-US" b="1" dirty="0" smtClean="0"/>
                  <a:t>Definition 4.1</a:t>
                </a:r>
                <a:r>
                  <a:rPr lang="en-US" dirty="0" smtClean="0"/>
                  <a:t>: A message authentication code (MAC) consists of three algorithms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Π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Gen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Mac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Vrfy</m:t>
                        </m:r>
                      </m:e>
                    </m:d>
                  </m:oMath>
                </a14:m>
                <a:endParaRPr lang="en-US" dirty="0" smtClean="0"/>
              </a:p>
              <a:p>
                <a:pPr lvl="1"/>
                <a14:m>
                  <m:oMath xmlns:m="http://schemas.openxmlformats.org/officeDocument/2006/math">
                    <m:func>
                      <m:funcPr>
                        <m:ctrlPr>
                          <a:rPr lang="en-US" sz="30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3000">
                            <a:latin typeface="Cambria Math" panose="02040503050406030204" pitchFamily="18" charset="0"/>
                          </a:rPr>
                          <m:t>Gen</m:t>
                        </m:r>
                      </m:fName>
                      <m:e>
                        <m:r>
                          <a:rPr lang="en-US" sz="3000" i="1">
                            <a:latin typeface="Cambria Math" panose="020405030504060302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en-US" sz="30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sup>
                            <m:r>
                              <a:rPr lang="en-US" sz="30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3000" i="1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n-US" sz="3000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sz="3000" dirty="0"/>
                  <a:t> (Key-generation algorithm)</a:t>
                </a:r>
              </a:p>
              <a:p>
                <a:pPr lvl="2"/>
                <a:r>
                  <a:rPr lang="en-US" sz="2600" dirty="0"/>
                  <a:t>Input: </a:t>
                </a:r>
                <a:r>
                  <a:rPr lang="en-US" sz="2600" dirty="0" smtClean="0"/>
                  <a:t>security parameter 1</a:t>
                </a:r>
                <a:r>
                  <a:rPr lang="en-US" sz="2600" baseline="30000" dirty="0" smtClean="0"/>
                  <a:t>n </a:t>
                </a:r>
                <a:r>
                  <a:rPr lang="en-US" sz="2600" dirty="0" smtClean="0"/>
                  <a:t>(unary) and random bits R</a:t>
                </a:r>
                <a:endParaRPr lang="en-US" sz="2600" baseline="30000" dirty="0"/>
              </a:p>
              <a:p>
                <a:pPr lvl="2"/>
                <a:r>
                  <a:rPr lang="en-US" sz="2600" dirty="0"/>
                  <a:t>Output: Secret key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600">
                        <a:latin typeface="Cambria Math" panose="02040503050406030204" pitchFamily="18" charset="0"/>
                      </a:rPr>
                      <m:t>k</m:t>
                    </m:r>
                    <m:r>
                      <a:rPr lang="el-GR" sz="2600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l-GR" sz="2600" i="1">
                        <a:latin typeface="Cambria Math" panose="02040503050406030204" pitchFamily="18" charset="0"/>
                      </a:rPr>
                      <m:t>𝒦</m:t>
                    </m:r>
                  </m:oMath>
                </a14:m>
                <a:endParaRPr lang="en-US" sz="2600" dirty="0"/>
              </a:p>
              <a:p>
                <a:pPr lvl="1"/>
                <a14:m>
                  <m:oMath xmlns:m="http://schemas.openxmlformats.org/officeDocument/2006/math">
                    <m:func>
                      <m:funcPr>
                        <m:ctrlPr>
                          <a:rPr lang="en-US" sz="30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3000" b="0" i="0" smtClean="0">
                            <a:latin typeface="Cambria Math" panose="02040503050406030204" pitchFamily="18" charset="0"/>
                          </a:rPr>
                          <m:t>Mac</m:t>
                        </m:r>
                        <m:r>
                          <m:rPr>
                            <m:sty m:val="p"/>
                          </m:rPr>
                          <a:rPr lang="en-US" sz="3000" baseline="-25000">
                            <a:latin typeface="Cambria Math" panose="02040503050406030204" pitchFamily="18" charset="0"/>
                          </a:rPr>
                          <m:t>k</m:t>
                        </m:r>
                      </m:fName>
                      <m:e>
                        <m:r>
                          <a:rPr lang="en-US" sz="30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3000" i="1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n-US" sz="3000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sz="3000" dirty="0"/>
                  <a:t> </a:t>
                </a:r>
                <a:r>
                  <a:rPr lang="en-US" sz="3000" dirty="0" smtClean="0"/>
                  <a:t>(Tag Generation </a:t>
                </a:r>
                <a:r>
                  <a:rPr lang="en-US" sz="3000" dirty="0"/>
                  <a:t>algorithm)</a:t>
                </a:r>
              </a:p>
              <a:p>
                <a:pPr lvl="2"/>
                <a:r>
                  <a:rPr lang="en-US" sz="2600" dirty="0"/>
                  <a:t>Input: Secret key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6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k</m:t>
                    </m:r>
                    <m:r>
                      <a:rPr lang="el-GR" sz="2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l-GR" sz="2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𝒦</m:t>
                    </m:r>
                  </m:oMath>
                </a14:m>
                <a:r>
                  <a:rPr lang="en-US" sz="2600" dirty="0"/>
                  <a:t> and message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6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m</m:t>
                    </m:r>
                    <m:r>
                      <a:rPr lang="el-GR" sz="2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2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ℳ</m:t>
                    </m:r>
                  </m:oMath>
                </a14:m>
                <a:r>
                  <a:rPr lang="en-US" sz="2600" dirty="0" smtClean="0"/>
                  <a:t> and random bits R</a:t>
                </a:r>
                <a:endParaRPr lang="en-US" sz="2600" dirty="0"/>
              </a:p>
              <a:p>
                <a:pPr lvl="2"/>
                <a:r>
                  <a:rPr lang="en-US" sz="2600" dirty="0"/>
                  <a:t>Output: </a:t>
                </a:r>
                <a:r>
                  <a:rPr lang="en-US" sz="2600" dirty="0" smtClean="0"/>
                  <a:t>a tag t</a:t>
                </a:r>
                <a:endParaRPr lang="en-US" sz="2600" i="1" dirty="0"/>
              </a:p>
              <a:p>
                <a:pPr lvl="1"/>
                <a14:m>
                  <m:oMath xmlns:m="http://schemas.openxmlformats.org/officeDocument/2006/math">
                    <m:func>
                      <m:funcPr>
                        <m:ctrlPr>
                          <a:rPr lang="en-US" sz="30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3000" b="0" i="0" smtClean="0">
                            <a:latin typeface="Cambria Math" panose="02040503050406030204" pitchFamily="18" charset="0"/>
                          </a:rPr>
                          <m:t>Vrfy</m:t>
                        </m:r>
                        <m:r>
                          <m:rPr>
                            <m:sty m:val="p"/>
                          </m:rPr>
                          <a:rPr lang="en-US" sz="3000" baseline="-25000">
                            <a:latin typeface="Cambria Math" panose="02040503050406030204" pitchFamily="18" charset="0"/>
                          </a:rPr>
                          <m:t>k</m:t>
                        </m:r>
                      </m:fName>
                      <m:e>
                        <m:r>
                          <a:rPr lang="en-US" sz="30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3000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sz="3000" dirty="0"/>
                  <a:t> </a:t>
                </a:r>
                <a:r>
                  <a:rPr lang="en-US" sz="3000" dirty="0" smtClean="0"/>
                  <a:t>(Verification algorithm)</a:t>
                </a:r>
                <a:endParaRPr lang="en-US" sz="3000" dirty="0"/>
              </a:p>
              <a:p>
                <a:pPr lvl="2"/>
                <a:r>
                  <a:rPr lang="en-US" sz="2600" dirty="0"/>
                  <a:t>Input: Secret key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6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k</m:t>
                    </m:r>
                    <m:r>
                      <a:rPr lang="el-GR" sz="2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l-GR" sz="2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𝒦</m:t>
                    </m:r>
                    <m:r>
                      <a:rPr lang="en-US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2600" dirty="0"/>
                  <a:t> </a:t>
                </a:r>
                <a:r>
                  <a:rPr lang="en-US" sz="2600" dirty="0" smtClean="0">
                    <a:solidFill>
                      <a:srgbClr val="FF0000"/>
                    </a:solidFill>
                  </a:rPr>
                  <a:t>a message m</a:t>
                </a:r>
                <a:r>
                  <a:rPr lang="en-US" sz="2600" dirty="0" smtClean="0"/>
                  <a:t> and a tag t </a:t>
                </a:r>
                <a:endParaRPr lang="en-US" sz="2600" dirty="0"/>
              </a:p>
              <a:p>
                <a:pPr lvl="2"/>
                <a:r>
                  <a:rPr lang="en-US" sz="2600" dirty="0"/>
                  <a:t>Output: </a:t>
                </a:r>
                <a:r>
                  <a:rPr lang="en-US" sz="2600" dirty="0" smtClean="0"/>
                  <a:t>a bit b (b=1 means “valid” and b=0 means “invalid”)</a:t>
                </a:r>
                <a:endParaRPr lang="en-US" sz="2600" i="1" dirty="0"/>
              </a:p>
              <a:p>
                <a:pPr marL="0" indent="0">
                  <a:buNone/>
                </a:pPr>
                <a:endParaRPr lang="en-US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39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3900">
                              <a:latin typeface="Cambria Math" panose="02040503050406030204" pitchFamily="18" charset="0"/>
                            </a:rPr>
                            <m:t>Vrfy</m:t>
                          </m:r>
                          <m:r>
                            <m:rPr>
                              <m:sty m:val="p"/>
                            </m:rPr>
                            <a:rPr lang="en-US" sz="3900" baseline="-25000">
                              <a:latin typeface="Cambria Math" panose="02040503050406030204" pitchFamily="18" charset="0"/>
                            </a:rPr>
                            <m:t>k</m:t>
                          </m:r>
                        </m:fName>
                        <m:e>
                          <m:r>
                            <a:rPr lang="en-US" sz="39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3900" i="1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sz="3900" i="1">
                              <a:latin typeface="Cambria Math" panose="02040503050406030204" pitchFamily="18" charset="0"/>
                            </a:rPr>
                            <m:t>,</m:t>
                          </m:r>
                          <m:func>
                            <m:funcPr>
                              <m:ctrlPr>
                                <a:rPr lang="en-US" sz="39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3900">
                                  <a:latin typeface="Cambria Math" panose="02040503050406030204" pitchFamily="18" charset="0"/>
                                </a:rPr>
                                <m:t>Mac</m:t>
                              </m:r>
                              <m:r>
                                <m:rPr>
                                  <m:sty m:val="p"/>
                                </m:rPr>
                                <a:rPr lang="en-US" sz="3900" baseline="-25000">
                                  <a:latin typeface="Cambria Math" panose="02040503050406030204" pitchFamily="18" charset="0"/>
                                </a:rPr>
                                <m:t>k</m:t>
                              </m:r>
                            </m:fName>
                            <m:e>
                              <m:r>
                                <a:rPr lang="en-US" sz="39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39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sz="3900" i="1">
                                  <a:latin typeface="Cambria Math" panose="02040503050406030204" pitchFamily="18" charset="0"/>
                                </a:rPr>
                                <m:t>;</m:t>
                              </m:r>
                              <m:r>
                                <a:rPr lang="en-US" sz="39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  <m:r>
                                <a:rPr lang="en-US" sz="39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func>
                          <m:r>
                            <a:rPr lang="en-US" sz="3900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  <m:r>
                        <a:rPr lang="en-US" sz="3900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sz="39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28" t="-32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449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vs Fixed Length MAC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47850"/>
                <a:ext cx="10515600" cy="4351338"/>
              </a:xfrm>
            </p:spPr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ℳ</m:t>
                      </m:r>
                      <m:r>
                        <a:rPr lang="en-US" sz="40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sz="4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a:rPr lang="en-US" sz="4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en-US" sz="4000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sz="40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sz="4000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 algn="ctr">
                  <a:buNone/>
                </a:pPr>
                <a:r>
                  <a:rPr lang="en-US" sz="4000" i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versus</a:t>
                </a:r>
              </a:p>
              <a:p>
                <a:pPr marL="0" indent="0">
                  <a:buNone/>
                </a:pPr>
                <a:endParaRPr lang="en-US" sz="4000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ℳ</m:t>
                      </m:r>
                      <m:r>
                        <a:rPr lang="en-US" sz="40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sz="4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a:rPr lang="en-US" sz="4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ℓ</m:t>
                          </m:r>
                          <m:r>
                            <a:rPr lang="en-US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47850"/>
                <a:ext cx="10515600" cy="4351338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61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Strong MAC Construction (Fixed Length)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 smtClean="0">
                    <a:latin typeface="Cambria Math" panose="02040503050406030204" pitchFamily="18" charset="0"/>
                  </a:rPr>
                  <a:t>Simply uses a secure PRF F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Mac</m:t>
                          </m:r>
                          <m:r>
                            <m:rPr>
                              <m:sty m:val="p"/>
                            </m:rPr>
                            <a:rPr lang="en-US" baseline="-25000">
                              <a:latin typeface="Cambria Math" panose="02040503050406030204" pitchFamily="18" charset="0"/>
                            </a:rPr>
                            <m:t>k</m:t>
                          </m:r>
                        </m:fName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F</m:t>
                      </m:r>
                      <m:r>
                        <m:rPr>
                          <m:sty m:val="p"/>
                        </m:rPr>
                        <a:rPr lang="en-US" b="0" i="0" baseline="-25000" smtClean="0">
                          <a:latin typeface="Cambria Math" panose="02040503050406030204" pitchFamily="18" charset="0"/>
                        </a:rPr>
                        <m:t>K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b="1" dirty="0" smtClean="0">
                    <a:latin typeface="Cambria Math" panose="02040503050406030204" pitchFamily="18" charset="0"/>
                  </a:rPr>
                  <a:t>Question: </a:t>
                </a:r>
                <a:r>
                  <a:rPr lang="en-US" dirty="0" smtClean="0">
                    <a:latin typeface="Cambria Math" panose="02040503050406030204" pitchFamily="18" charset="0"/>
                  </a:rPr>
                  <a:t>How to verify the a MAC?</a:t>
                </a:r>
              </a:p>
              <a:p>
                <a:pPr marL="0" indent="0">
                  <a:buNone/>
                </a:pPr>
                <a:endParaRPr lang="en-US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dirty="0" smtClean="0">
                    <a:latin typeface="Cambria Math" panose="02040503050406030204" pitchFamily="18" charset="0"/>
                  </a:rPr>
                  <a:t>Canonical Verification Algorithm…</a:t>
                </a:r>
              </a:p>
              <a:p>
                <a:pPr marL="0" indent="0">
                  <a:buNone/>
                </a:pPr>
                <a:endParaRPr lang="en-US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func>
                            <m:func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Vrfy</m:t>
                              </m:r>
                              <m:r>
                                <m:rPr>
                                  <m:sty m:val="p"/>
                                </m:rPr>
                                <a:rPr lang="en-US" baseline="-25000">
                                  <a:latin typeface="Cambria Math" panose="02040503050406030204" pitchFamily="18" charset="0"/>
                                </a:rPr>
                                <m:t>k</m:t>
                              </m:r>
                            </m:fNam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func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</m:t>
                          </m:r>
                        </m:fName>
                        <m:e>
                          <m:d>
                            <m:dPr>
                              <m:begChr m:val="{"/>
                              <m:endChr m:val="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eqArr>
                                <m:eqArr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m>
                                    <m:mPr>
                                      <m:mcs>
                                        <m:mc>
                                          <m:mcPr>
                                            <m:count m:val="2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e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>
                                            <a:latin typeface="Cambria Math" panose="02040503050406030204" pitchFamily="18" charset="0"/>
                                          </a:rPr>
                                          <m:t>if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 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=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en-US">
                                            <a:latin typeface="Cambria Math" panose="02040503050406030204" pitchFamily="18" charset="0"/>
                                          </a:rPr>
                                          <m:t>F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en-US" baseline="-25000">
                                            <a:latin typeface="Cambria Math" panose="02040503050406030204" pitchFamily="18" charset="0"/>
                                          </a:rPr>
                                          <m:t>K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(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)</m:t>
                                        </m:r>
                                        <m:r>
                                          <m:rPr>
                                            <m:nor/>
                                          </m:rPr>
                                          <a:rPr lang="en-US" dirty="0"/>
                                          <m:t> </m:t>
                                        </m:r>
                                      </m:e>
                                    </m:mr>
                                  </m:m>
                                </m:e>
                                <m:e>
                                  <m:m>
                                    <m:mPr>
                                      <m:mcs>
                                        <m:mc>
                                          <m:mcPr>
                                            <m:count m:val="2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e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 </m:t>
                                        </m:r>
                                        <m:r>
                                          <a:rPr lang="en-US" b="0" i="1">
                                            <a:latin typeface="Cambria Math" panose="02040503050406030204" pitchFamily="18" charset="0"/>
                                          </a:rPr>
                                          <m:t>   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 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en-US">
                                            <a:latin typeface="Cambria Math" panose="02040503050406030204" pitchFamily="18" charset="0"/>
                                          </a:rPr>
                                          <m:t>otherwise</m:t>
                                        </m:r>
                                      </m:e>
                                    </m:mr>
                                  </m:m>
                                </m:e>
                              </m:eqArr>
                            </m:e>
                          </m:d>
                        </m:e>
                      </m:func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498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782745" y="4489455"/>
            <a:ext cx="1228181" cy="126194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441961" y="365125"/>
                <a:ext cx="11217040" cy="1325563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Strong MAC Authentication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dirty="0">
                            <a:latin typeface="Cambria Math" panose="02040503050406030204" pitchFamily="18" charset="0"/>
                          </a:rPr>
                          <m:t>Mac</m:t>
                        </m:r>
                        <m:r>
                          <m:rPr>
                            <m:sty m:val="p"/>
                          </m:rPr>
                          <a:rPr lang="en-US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s</m:t>
                        </m:r>
                        <m:r>
                          <m:rPr>
                            <m:sty m:val="p"/>
                          </m:rPr>
                          <a:rPr lang="en-US" dirty="0">
                            <a:latin typeface="Cambria Math" panose="02040503050406030204" pitchFamily="18" charset="0"/>
                          </a:rPr>
                          <m:t>forge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Π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) 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41961" y="365125"/>
                <a:ext cx="11217040" cy="1325563"/>
              </a:xfrm>
              <a:blipFill>
                <a:blip r:embed="rId4"/>
                <a:stretch>
                  <a:fillRect l="-22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23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4773" y="1897809"/>
            <a:ext cx="2538598" cy="236196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468" y="1700766"/>
            <a:ext cx="4103533" cy="2738938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>
            <a:off x="2307147" y="3680927"/>
            <a:ext cx="4968240" cy="152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2270760" y="3273104"/>
            <a:ext cx="5373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 smtClean="0"/>
              <a:t>m</a:t>
            </a:r>
            <a:r>
              <a:rPr lang="en-US" sz="2400" baseline="-25000" dirty="0" err="1" smtClean="0"/>
              <a:t>q</a:t>
            </a:r>
            <a:endParaRPr lang="en-US" sz="2400" baseline="-25000" dirty="0"/>
          </a:p>
        </p:txBody>
      </p:sp>
      <p:sp>
        <p:nvSpPr>
          <p:cNvPr id="11" name="TextBox 10"/>
          <p:cNvSpPr txBox="1"/>
          <p:nvPr/>
        </p:nvSpPr>
        <p:spPr>
          <a:xfrm>
            <a:off x="8524563" y="4467175"/>
            <a:ext cx="16482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K = Gen(.)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flipH="1" flipV="1">
            <a:off x="2230947" y="4047664"/>
            <a:ext cx="5120640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5477307" y="3661855"/>
            <a:ext cx="19605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 smtClean="0"/>
              <a:t>t</a:t>
            </a:r>
            <a:r>
              <a:rPr lang="en-US" sz="2400" b="1" baseline="-25000" dirty="0" err="1" smtClean="0"/>
              <a:t>q</a:t>
            </a:r>
            <a:r>
              <a:rPr lang="en-US" sz="2400" b="1" dirty="0" smtClean="0"/>
              <a:t> </a:t>
            </a:r>
            <a:r>
              <a:rPr lang="en-US" sz="2400" b="1" dirty="0"/>
              <a:t>= </a:t>
            </a:r>
            <a:r>
              <a:rPr lang="en-US" sz="2400" b="1" dirty="0" err="1" smtClean="0"/>
              <a:t>Mac</a:t>
            </a:r>
            <a:r>
              <a:rPr lang="en-US" sz="2400" b="1" baseline="-25000" dirty="0" err="1" smtClean="0"/>
              <a:t>K</a:t>
            </a:r>
            <a:r>
              <a:rPr lang="en-US" sz="2400" b="1" dirty="0" smtClean="0"/>
              <a:t>(</a:t>
            </a:r>
            <a:r>
              <a:rPr lang="en-US" sz="2400" b="1" dirty="0" err="1" smtClean="0"/>
              <a:t>m</a:t>
            </a:r>
            <a:r>
              <a:rPr lang="en-US" sz="2400" b="1" baseline="-25000" dirty="0" err="1"/>
              <a:t>q</a:t>
            </a:r>
            <a:r>
              <a:rPr lang="en-US" sz="2400" b="1" dirty="0" smtClean="0"/>
              <a:t>)</a:t>
            </a:r>
            <a:endParaRPr lang="en-US" sz="2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3224522" y="4516007"/>
                <a:ext cx="4242187" cy="4778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400" dirty="0">
                                  <a:latin typeface="Cambria Math" panose="02040503050406030204" pitchFamily="18" charset="0"/>
                                </a:rPr>
                                <m:t>Mac</m:t>
                              </m:r>
                              <m:r>
                                <m:rPr>
                                  <m:sty m:val="p"/>
                                </m:rPr>
                                <a:rPr lang="en-US" sz="2400" b="0" i="0" dirty="0" smtClean="0">
                                  <a:latin typeface="Cambria Math" panose="02040503050406030204" pitchFamily="18" charset="0"/>
                                </a:rPr>
                                <m:t>s</m:t>
                              </m:r>
                              <m:r>
                                <m:rPr>
                                  <m:sty m:val="p"/>
                                </m:rPr>
                                <a:rPr lang="en-US" sz="2400" dirty="0">
                                  <a:latin typeface="Cambria Math" panose="02040503050406030204" pitchFamily="18" charset="0"/>
                                </a:rPr>
                                <m:t>forge</m:t>
                              </m:r>
                            </m:e>
                            <m:sub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m:rPr>
                                  <m:sty m:val="p"/>
                                </m:rPr>
                                <a:rPr lang="el-GR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Π</m:t>
                              </m:r>
                            </m:sub>
                          </m:sSub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</a:rPr>
                            <m:t>Vrfy</m:t>
                          </m:r>
                          <m:r>
                            <m:rPr>
                              <m:sty m:val="p"/>
                            </m:rPr>
                            <a:rPr lang="en-US" sz="2400" baseline="-25000">
                              <a:latin typeface="Cambria Math" panose="02040503050406030204" pitchFamily="18" charset="0"/>
                            </a:rPr>
                            <m:t>k</m:t>
                          </m:r>
                        </m:fName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4522" y="4516007"/>
                <a:ext cx="4242187" cy="477888"/>
              </a:xfrm>
              <a:prstGeom prst="rect">
                <a:avLst/>
              </a:prstGeom>
              <a:blipFill>
                <a:blip r:embed="rId7"/>
                <a:stretch>
                  <a:fillRect b="-15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Straight Arrow Connector 22"/>
          <p:cNvCxnSpPr/>
          <p:nvPr/>
        </p:nvCxnSpPr>
        <p:spPr>
          <a:xfrm>
            <a:off x="2237180" y="4442859"/>
            <a:ext cx="4968240" cy="152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2099099" y="4013300"/>
                <a:ext cx="5222840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sz="24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400" b="0" i="0" dirty="0" smtClean="0">
                            <a:latin typeface="Cambria Math" panose="02040503050406030204" pitchFamily="18" charset="0"/>
                          </a:rPr>
                          <m:t>m</m:t>
                        </m:r>
                        <m:r>
                          <a:rPr lang="en-US" sz="2400" b="0" i="0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sz="2400" b="0" i="0" dirty="0" smtClean="0">
                            <a:latin typeface="Cambria Math" panose="02040503050406030204" pitchFamily="18" charset="0"/>
                          </a:rPr>
                          <m:t>t</m:t>
                        </m:r>
                      </m:e>
                    </m:d>
                  </m:oMath>
                </a14:m>
                <a:r>
                  <a:rPr lang="en-US" sz="2400" dirty="0"/>
                  <a:t> </a:t>
                </a:r>
                <a:r>
                  <a:rPr lang="en-US" sz="2400" dirty="0" smtClean="0"/>
                  <a:t>s.t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40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m</m:t>
                        </m:r>
                        <m:r>
                          <a:rPr lang="en-US" sz="240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sz="240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t</m:t>
                        </m:r>
                      </m:e>
                    </m:d>
                    <m:r>
                      <a:rPr lang="en-US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∉</m:t>
                    </m:r>
                    <m:d>
                      <m:dPr>
                        <m:begChr m:val="{"/>
                        <m:endChr m:val="}"/>
                        <m:ctrlPr>
                          <a:rPr lang="en-US" sz="24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 sz="240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m</m:t>
                        </m:r>
                        <m:r>
                          <a:rPr lang="en-US" sz="2400" i="0" baseline="-2500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  <m:r>
                          <a:rPr lang="en-US" sz="2400" b="0" i="0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sz="2400" b="0" i="0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t</m:t>
                        </m:r>
                        <m:r>
                          <a:rPr lang="en-US" sz="2400" b="0" i="0" baseline="-25000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  <m:r>
                          <a:rPr lang="en-US" sz="24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  <m:r>
                          <a:rPr lang="en-US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,…,</m:t>
                        </m:r>
                        <m:r>
                          <a:rPr lang="en-US" sz="2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 sz="240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m</m:t>
                        </m:r>
                        <m:r>
                          <m:rPr>
                            <m:sty m:val="p"/>
                          </m:rPr>
                          <a:rPr lang="en-US" sz="2400" b="0" i="0" baseline="-25000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q</m:t>
                        </m:r>
                        <m:r>
                          <a:rPr lang="en-US" sz="240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sz="240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t</m:t>
                        </m:r>
                        <m:r>
                          <a:rPr lang="en-US" sz="2400" b="0" i="1" baseline="-25000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  <m:r>
                          <a:rPr lang="en-US" sz="2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</m:d>
                  </m:oMath>
                </a14:m>
                <a:r>
                  <a:rPr lang="en-US" sz="2400" dirty="0" smtClean="0"/>
                  <a:t> </a:t>
                </a:r>
                <a:endParaRPr lang="en-US" sz="2400" baseline="-25000" dirty="0"/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9099" y="4013300"/>
                <a:ext cx="5222840" cy="461665"/>
              </a:xfrm>
              <a:prstGeom prst="rect">
                <a:avLst/>
              </a:prstGeom>
              <a:blipFill>
                <a:blip r:embed="rId8"/>
                <a:stretch>
                  <a:fillRect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Straight Arrow Connector 26"/>
          <p:cNvCxnSpPr/>
          <p:nvPr/>
        </p:nvCxnSpPr>
        <p:spPr>
          <a:xfrm flipH="1" flipV="1">
            <a:off x="2230947" y="5035045"/>
            <a:ext cx="5120640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2307147" y="1791167"/>
            <a:ext cx="4968240" cy="152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2270760" y="1383344"/>
            <a:ext cx="5341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m</a:t>
            </a:r>
            <a:r>
              <a:rPr lang="en-US" sz="2400" baseline="-25000" dirty="0" smtClean="0"/>
              <a:t>1</a:t>
            </a:r>
            <a:endParaRPr lang="en-US" sz="2400" baseline="-25000" dirty="0"/>
          </a:p>
        </p:txBody>
      </p:sp>
      <p:cxnSp>
        <p:nvCxnSpPr>
          <p:cNvPr id="38" name="Straight Arrow Connector 37"/>
          <p:cNvCxnSpPr/>
          <p:nvPr/>
        </p:nvCxnSpPr>
        <p:spPr>
          <a:xfrm flipH="1" flipV="1">
            <a:off x="2230947" y="2203624"/>
            <a:ext cx="5120640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/>
          <p:cNvSpPr/>
          <p:nvPr/>
        </p:nvSpPr>
        <p:spPr>
          <a:xfrm>
            <a:off x="5477307" y="1772095"/>
            <a:ext cx="19030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/>
              <a:t>t</a:t>
            </a:r>
            <a:r>
              <a:rPr lang="en-US" sz="2400" b="1" baseline="-25000" dirty="0" smtClean="0"/>
              <a:t>1</a:t>
            </a:r>
            <a:r>
              <a:rPr lang="en-US" sz="2400" b="1" dirty="0" smtClean="0"/>
              <a:t> </a:t>
            </a:r>
            <a:r>
              <a:rPr lang="en-US" sz="2400" b="1" dirty="0"/>
              <a:t>= </a:t>
            </a:r>
            <a:r>
              <a:rPr lang="en-US" sz="2400" b="1" dirty="0" err="1" smtClean="0"/>
              <a:t>Mac</a:t>
            </a:r>
            <a:r>
              <a:rPr lang="en-US" sz="2400" b="1" baseline="-25000" dirty="0" err="1" smtClean="0"/>
              <a:t>K</a:t>
            </a:r>
            <a:r>
              <a:rPr lang="en-US" sz="2400" b="1" dirty="0" smtClean="0"/>
              <a:t>(m</a:t>
            </a:r>
            <a:r>
              <a:rPr lang="en-US" sz="2400" b="1" baseline="-25000" dirty="0" smtClean="0"/>
              <a:t>1</a:t>
            </a:r>
            <a:r>
              <a:rPr lang="en-US" sz="2400" b="1" dirty="0" smtClean="0"/>
              <a:t>)</a:t>
            </a:r>
            <a:endParaRPr lang="en-US" sz="2400" b="1" dirty="0"/>
          </a:p>
        </p:txBody>
      </p:sp>
      <p:cxnSp>
        <p:nvCxnSpPr>
          <p:cNvPr id="40" name="Straight Arrow Connector 39"/>
          <p:cNvCxnSpPr/>
          <p:nvPr/>
        </p:nvCxnSpPr>
        <p:spPr>
          <a:xfrm>
            <a:off x="2315235" y="2442922"/>
            <a:ext cx="4968240" cy="152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40"/>
          <p:cNvSpPr/>
          <p:nvPr/>
        </p:nvSpPr>
        <p:spPr>
          <a:xfrm>
            <a:off x="5391911" y="2390921"/>
            <a:ext cx="199445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/>
              <a:t>t</a:t>
            </a:r>
            <a:r>
              <a:rPr lang="en-US" sz="2400" b="1" baseline="-25000" dirty="0" smtClean="0"/>
              <a:t>2</a:t>
            </a:r>
            <a:r>
              <a:rPr lang="en-US" sz="2400" b="1" dirty="0" smtClean="0"/>
              <a:t> </a:t>
            </a:r>
            <a:r>
              <a:rPr lang="en-US" sz="2400" b="1" dirty="0"/>
              <a:t>= </a:t>
            </a:r>
            <a:r>
              <a:rPr lang="en-US" sz="2400" b="1" dirty="0" err="1"/>
              <a:t>Mac</a:t>
            </a:r>
            <a:r>
              <a:rPr lang="en-US" sz="2400" b="1" baseline="-25000" dirty="0" err="1"/>
              <a:t>K</a:t>
            </a:r>
            <a:r>
              <a:rPr lang="en-US" sz="2400" b="1" baseline="-25000" dirty="0"/>
              <a:t> </a:t>
            </a:r>
            <a:r>
              <a:rPr lang="en-US" sz="2400" b="1" dirty="0" smtClean="0"/>
              <a:t>(m</a:t>
            </a:r>
            <a:r>
              <a:rPr lang="en-US" sz="2400" b="1" baseline="-25000" dirty="0" smtClean="0"/>
              <a:t>2</a:t>
            </a:r>
            <a:r>
              <a:rPr lang="en-US" sz="2400" b="1" dirty="0" smtClean="0"/>
              <a:t>)</a:t>
            </a:r>
            <a:endParaRPr lang="en-US" sz="2400" b="1" dirty="0"/>
          </a:p>
        </p:txBody>
      </p:sp>
      <p:sp>
        <p:nvSpPr>
          <p:cNvPr id="42" name="Rectangle 41"/>
          <p:cNvSpPr/>
          <p:nvPr/>
        </p:nvSpPr>
        <p:spPr>
          <a:xfrm>
            <a:off x="2461747" y="2048562"/>
            <a:ext cx="5341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m</a:t>
            </a:r>
            <a:r>
              <a:rPr lang="en-US" sz="2400" baseline="-25000" dirty="0" smtClean="0"/>
              <a:t>2</a:t>
            </a:r>
            <a:endParaRPr lang="en-US" sz="2400" baseline="-25000" dirty="0"/>
          </a:p>
        </p:txBody>
      </p:sp>
      <p:cxnSp>
        <p:nvCxnSpPr>
          <p:cNvPr id="43" name="Straight Arrow Connector 42"/>
          <p:cNvCxnSpPr/>
          <p:nvPr/>
        </p:nvCxnSpPr>
        <p:spPr>
          <a:xfrm flipH="1" flipV="1">
            <a:off x="2378797" y="3351701"/>
            <a:ext cx="5120640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 rot="5400000">
            <a:off x="4109288" y="2480929"/>
            <a:ext cx="574196" cy="8463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…</a:t>
            </a:r>
            <a:endParaRPr lang="en-US" sz="4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-1013015" y="5376254"/>
                <a:ext cx="11795760" cy="114063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∀</m:t>
                      </m:r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𝑃𝑃𝑇</m:t>
                      </m:r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∃</m:t>
                      </m:r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sz="3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(</m:t>
                      </m:r>
                      <m:r>
                        <m:rPr>
                          <m:sty m:val="p"/>
                        </m:rPr>
                        <a:rPr lang="en-US" sz="3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negligible</m:t>
                      </m:r>
                      <m:r>
                        <a:rPr lang="en-US" sz="3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 </m:t>
                      </m:r>
                      <m:r>
                        <m:rPr>
                          <m:sty m:val="p"/>
                        </m:rPr>
                        <a:rPr lang="en-US" sz="3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s</m:t>
                      </m:r>
                      <m:r>
                        <a:rPr lang="en-US" sz="3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m:rPr>
                          <m:sty m:val="p"/>
                        </m:rPr>
                        <a:rPr lang="en-US" sz="3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t</m:t>
                      </m:r>
                      <m:r>
                        <a:rPr lang="en-US" sz="3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32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Pr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3200" dirty="0">
                                  <a:latin typeface="Cambria Math" panose="02040503050406030204" pitchFamily="18" charset="0"/>
                                </a:rPr>
                                <m:t>Mac</m:t>
                              </m:r>
                              <m:r>
                                <m:rPr>
                                  <m:sty m:val="p"/>
                                </m:rPr>
                                <a:rPr lang="en-US" sz="3200" b="0" i="0" dirty="0" smtClean="0">
                                  <a:latin typeface="Cambria Math" panose="02040503050406030204" pitchFamily="18" charset="0"/>
                                </a:rPr>
                                <m:t>s</m:t>
                              </m:r>
                              <m:r>
                                <m:rPr>
                                  <m:sty m:val="p"/>
                                </m:rPr>
                                <a:rPr lang="en-US" sz="3200" dirty="0">
                                  <a:latin typeface="Cambria Math" panose="02040503050406030204" pitchFamily="18" charset="0"/>
                                </a:rPr>
                                <m:t>forge</m:t>
                              </m:r>
                            </m:e>
                            <m:sub>
                              <m: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m:rPr>
                                  <m:sty m:val="p"/>
                                </m:rPr>
                                <a:rPr lang="el-GR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Π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32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e>
                      </m:d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013015" y="5376254"/>
                <a:ext cx="11795760" cy="114063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40314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782745" y="4489455"/>
            <a:ext cx="1228181" cy="126194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441960" y="365125"/>
                <a:ext cx="11568965" cy="1325563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Concrete Version: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𝑞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</m:d>
                  </m:oMath>
                </a14:m>
                <a:r>
                  <a:rPr lang="en-US" dirty="0"/>
                  <a:t>-secure MAC</a:t>
                </a: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41960" y="365125"/>
                <a:ext cx="11568965" cy="1325563"/>
              </a:xfrm>
              <a:blipFill>
                <a:blip r:embed="rId4"/>
                <a:stretch>
                  <a:fillRect l="-21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24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4773" y="1897809"/>
            <a:ext cx="2538598" cy="236196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468" y="1700766"/>
            <a:ext cx="4103533" cy="2738938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>
            <a:off x="2307147" y="3680927"/>
            <a:ext cx="4968240" cy="152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2270760" y="3273104"/>
            <a:ext cx="5373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 smtClean="0"/>
              <a:t>m</a:t>
            </a:r>
            <a:r>
              <a:rPr lang="en-US" sz="2400" baseline="-25000" dirty="0" err="1" smtClean="0"/>
              <a:t>q</a:t>
            </a:r>
            <a:endParaRPr lang="en-US" sz="2400" baseline="-25000" dirty="0"/>
          </a:p>
        </p:txBody>
      </p:sp>
      <p:sp>
        <p:nvSpPr>
          <p:cNvPr id="11" name="TextBox 10"/>
          <p:cNvSpPr txBox="1"/>
          <p:nvPr/>
        </p:nvSpPr>
        <p:spPr>
          <a:xfrm>
            <a:off x="8524563" y="4467175"/>
            <a:ext cx="16482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K = Gen(.)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flipH="1" flipV="1">
            <a:off x="2230947" y="4047664"/>
            <a:ext cx="5120640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5477307" y="3661855"/>
            <a:ext cx="19605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 smtClean="0"/>
              <a:t>t</a:t>
            </a:r>
            <a:r>
              <a:rPr lang="en-US" sz="2400" b="1" baseline="-25000" dirty="0" err="1" smtClean="0"/>
              <a:t>q</a:t>
            </a:r>
            <a:r>
              <a:rPr lang="en-US" sz="2400" b="1" dirty="0" smtClean="0"/>
              <a:t> </a:t>
            </a:r>
            <a:r>
              <a:rPr lang="en-US" sz="2400" b="1" dirty="0"/>
              <a:t>= </a:t>
            </a:r>
            <a:r>
              <a:rPr lang="en-US" sz="2400" b="1" dirty="0" err="1" smtClean="0"/>
              <a:t>Mac</a:t>
            </a:r>
            <a:r>
              <a:rPr lang="en-US" sz="2400" b="1" baseline="-25000" dirty="0" err="1" smtClean="0"/>
              <a:t>K</a:t>
            </a:r>
            <a:r>
              <a:rPr lang="en-US" sz="2400" b="1" dirty="0" smtClean="0"/>
              <a:t>(</a:t>
            </a:r>
            <a:r>
              <a:rPr lang="en-US" sz="2400" b="1" dirty="0" err="1" smtClean="0"/>
              <a:t>m</a:t>
            </a:r>
            <a:r>
              <a:rPr lang="en-US" sz="2400" b="1" baseline="-25000" dirty="0" err="1"/>
              <a:t>q</a:t>
            </a:r>
            <a:r>
              <a:rPr lang="en-US" sz="2400" b="1" dirty="0" smtClean="0"/>
              <a:t>)</a:t>
            </a:r>
            <a:endParaRPr lang="en-US" sz="2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3224522" y="4516007"/>
                <a:ext cx="4242187" cy="4778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400" dirty="0">
                                  <a:latin typeface="Cambria Math" panose="02040503050406030204" pitchFamily="18" charset="0"/>
                                </a:rPr>
                                <m:t>Mac</m:t>
                              </m:r>
                              <m:r>
                                <m:rPr>
                                  <m:sty m:val="p"/>
                                </m:rPr>
                                <a:rPr lang="en-US" sz="2400" b="0" i="0" dirty="0" smtClean="0">
                                  <a:latin typeface="Cambria Math" panose="02040503050406030204" pitchFamily="18" charset="0"/>
                                </a:rPr>
                                <m:t>s</m:t>
                              </m:r>
                              <m:r>
                                <m:rPr>
                                  <m:sty m:val="p"/>
                                </m:rPr>
                                <a:rPr lang="en-US" sz="2400" dirty="0">
                                  <a:latin typeface="Cambria Math" panose="02040503050406030204" pitchFamily="18" charset="0"/>
                                </a:rPr>
                                <m:t>forge</m:t>
                              </m:r>
                            </m:e>
                            <m:sub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m:rPr>
                                  <m:sty m:val="p"/>
                                </m:rPr>
                                <a:rPr lang="el-GR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Π</m:t>
                              </m:r>
                            </m:sub>
                          </m:sSub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</a:rPr>
                            <m:t>Vrfy</m:t>
                          </m:r>
                          <m:r>
                            <m:rPr>
                              <m:sty m:val="p"/>
                            </m:rPr>
                            <a:rPr lang="en-US" sz="2400" baseline="-25000">
                              <a:latin typeface="Cambria Math" panose="02040503050406030204" pitchFamily="18" charset="0"/>
                            </a:rPr>
                            <m:t>k</m:t>
                          </m:r>
                        </m:fName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4522" y="4516007"/>
                <a:ext cx="4242187" cy="477888"/>
              </a:xfrm>
              <a:prstGeom prst="rect">
                <a:avLst/>
              </a:prstGeom>
              <a:blipFill>
                <a:blip r:embed="rId7"/>
                <a:stretch>
                  <a:fillRect b="-15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Straight Arrow Connector 22"/>
          <p:cNvCxnSpPr/>
          <p:nvPr/>
        </p:nvCxnSpPr>
        <p:spPr>
          <a:xfrm>
            <a:off x="2237180" y="4442859"/>
            <a:ext cx="4968240" cy="152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2099099" y="4013300"/>
                <a:ext cx="5222840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sz="24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400" b="0" i="0" dirty="0" smtClean="0">
                            <a:latin typeface="Cambria Math" panose="02040503050406030204" pitchFamily="18" charset="0"/>
                          </a:rPr>
                          <m:t>m</m:t>
                        </m:r>
                        <m:r>
                          <a:rPr lang="en-US" sz="2400" b="0" i="0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sz="2400" b="0" i="0" dirty="0" smtClean="0">
                            <a:latin typeface="Cambria Math" panose="02040503050406030204" pitchFamily="18" charset="0"/>
                          </a:rPr>
                          <m:t>t</m:t>
                        </m:r>
                      </m:e>
                    </m:d>
                  </m:oMath>
                </a14:m>
                <a:r>
                  <a:rPr lang="en-US" sz="2400" dirty="0"/>
                  <a:t> </a:t>
                </a:r>
                <a:r>
                  <a:rPr lang="en-US" sz="2400" dirty="0" smtClean="0"/>
                  <a:t>s.t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40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m</m:t>
                        </m:r>
                        <m:r>
                          <a:rPr lang="en-US" sz="240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sz="240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t</m:t>
                        </m:r>
                      </m:e>
                    </m:d>
                    <m:r>
                      <a:rPr lang="en-US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∉</m:t>
                    </m:r>
                    <m:d>
                      <m:dPr>
                        <m:begChr m:val="{"/>
                        <m:endChr m:val="}"/>
                        <m:ctrlPr>
                          <a:rPr lang="en-US" sz="24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 sz="240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m</m:t>
                        </m:r>
                        <m:r>
                          <a:rPr lang="en-US" sz="2400" i="0" baseline="-2500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  <m:r>
                          <a:rPr lang="en-US" sz="2400" b="0" i="0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sz="2400" b="0" i="0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t</m:t>
                        </m:r>
                        <m:r>
                          <a:rPr lang="en-US" sz="2400" b="0" i="0" baseline="-25000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  <m:r>
                          <a:rPr lang="en-US" sz="24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  <m:r>
                          <a:rPr lang="en-US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,…,</m:t>
                        </m:r>
                        <m:r>
                          <a:rPr lang="en-US" sz="2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 sz="240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m</m:t>
                        </m:r>
                        <m:r>
                          <m:rPr>
                            <m:sty m:val="p"/>
                          </m:rPr>
                          <a:rPr lang="en-US" sz="2400" b="0" i="0" baseline="-25000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q</m:t>
                        </m:r>
                        <m:r>
                          <a:rPr lang="en-US" sz="240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sz="240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t</m:t>
                        </m:r>
                        <m:r>
                          <a:rPr lang="en-US" sz="2400" b="0" i="1" baseline="-25000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  <m:r>
                          <a:rPr lang="en-US" sz="2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</m:d>
                  </m:oMath>
                </a14:m>
                <a:r>
                  <a:rPr lang="en-US" sz="2400" dirty="0" smtClean="0"/>
                  <a:t> </a:t>
                </a:r>
                <a:endParaRPr lang="en-US" sz="2400" baseline="-25000" dirty="0"/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9099" y="4013300"/>
                <a:ext cx="5222840" cy="461665"/>
              </a:xfrm>
              <a:prstGeom prst="rect">
                <a:avLst/>
              </a:prstGeom>
              <a:blipFill>
                <a:blip r:embed="rId8"/>
                <a:stretch>
                  <a:fillRect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Straight Arrow Connector 26"/>
          <p:cNvCxnSpPr/>
          <p:nvPr/>
        </p:nvCxnSpPr>
        <p:spPr>
          <a:xfrm flipH="1" flipV="1">
            <a:off x="2230947" y="5035045"/>
            <a:ext cx="5120640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2307147" y="1791167"/>
            <a:ext cx="4968240" cy="152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2270760" y="1383344"/>
            <a:ext cx="5341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m</a:t>
            </a:r>
            <a:r>
              <a:rPr lang="en-US" sz="2400" baseline="-25000" dirty="0" smtClean="0"/>
              <a:t>1</a:t>
            </a:r>
            <a:endParaRPr lang="en-US" sz="2400" baseline="-25000" dirty="0"/>
          </a:p>
        </p:txBody>
      </p:sp>
      <p:cxnSp>
        <p:nvCxnSpPr>
          <p:cNvPr id="38" name="Straight Arrow Connector 37"/>
          <p:cNvCxnSpPr/>
          <p:nvPr/>
        </p:nvCxnSpPr>
        <p:spPr>
          <a:xfrm flipH="1" flipV="1">
            <a:off x="2230947" y="2203624"/>
            <a:ext cx="5120640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/>
          <p:cNvSpPr/>
          <p:nvPr/>
        </p:nvSpPr>
        <p:spPr>
          <a:xfrm>
            <a:off x="5477307" y="1772095"/>
            <a:ext cx="19030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/>
              <a:t>t</a:t>
            </a:r>
            <a:r>
              <a:rPr lang="en-US" sz="2400" b="1" baseline="-25000" dirty="0" smtClean="0"/>
              <a:t>1</a:t>
            </a:r>
            <a:r>
              <a:rPr lang="en-US" sz="2400" b="1" dirty="0" smtClean="0"/>
              <a:t> </a:t>
            </a:r>
            <a:r>
              <a:rPr lang="en-US" sz="2400" b="1" dirty="0"/>
              <a:t>= </a:t>
            </a:r>
            <a:r>
              <a:rPr lang="en-US" sz="2400" b="1" dirty="0" err="1" smtClean="0"/>
              <a:t>Mac</a:t>
            </a:r>
            <a:r>
              <a:rPr lang="en-US" sz="2400" b="1" baseline="-25000" dirty="0" err="1" smtClean="0"/>
              <a:t>K</a:t>
            </a:r>
            <a:r>
              <a:rPr lang="en-US" sz="2400" b="1" dirty="0" smtClean="0"/>
              <a:t>(m</a:t>
            </a:r>
            <a:r>
              <a:rPr lang="en-US" sz="2400" b="1" baseline="-25000" dirty="0" smtClean="0"/>
              <a:t>1</a:t>
            </a:r>
            <a:r>
              <a:rPr lang="en-US" sz="2400" b="1" dirty="0" smtClean="0"/>
              <a:t>)</a:t>
            </a:r>
            <a:endParaRPr lang="en-US" sz="2400" b="1" dirty="0"/>
          </a:p>
        </p:txBody>
      </p:sp>
      <p:cxnSp>
        <p:nvCxnSpPr>
          <p:cNvPr id="40" name="Straight Arrow Connector 39"/>
          <p:cNvCxnSpPr/>
          <p:nvPr/>
        </p:nvCxnSpPr>
        <p:spPr>
          <a:xfrm>
            <a:off x="2315235" y="2442922"/>
            <a:ext cx="4968240" cy="152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40"/>
          <p:cNvSpPr/>
          <p:nvPr/>
        </p:nvSpPr>
        <p:spPr>
          <a:xfrm>
            <a:off x="5391911" y="2390921"/>
            <a:ext cx="199445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/>
              <a:t>t</a:t>
            </a:r>
            <a:r>
              <a:rPr lang="en-US" sz="2400" b="1" baseline="-25000" dirty="0" smtClean="0"/>
              <a:t>2</a:t>
            </a:r>
            <a:r>
              <a:rPr lang="en-US" sz="2400" b="1" dirty="0" smtClean="0"/>
              <a:t> </a:t>
            </a:r>
            <a:r>
              <a:rPr lang="en-US" sz="2400" b="1" dirty="0"/>
              <a:t>= </a:t>
            </a:r>
            <a:r>
              <a:rPr lang="en-US" sz="2400" b="1" dirty="0" err="1"/>
              <a:t>Mac</a:t>
            </a:r>
            <a:r>
              <a:rPr lang="en-US" sz="2400" b="1" baseline="-25000" dirty="0" err="1"/>
              <a:t>K</a:t>
            </a:r>
            <a:r>
              <a:rPr lang="en-US" sz="2400" b="1" baseline="-25000" dirty="0"/>
              <a:t> </a:t>
            </a:r>
            <a:r>
              <a:rPr lang="en-US" sz="2400" b="1" dirty="0" smtClean="0"/>
              <a:t>(m</a:t>
            </a:r>
            <a:r>
              <a:rPr lang="en-US" sz="2400" b="1" baseline="-25000" dirty="0" smtClean="0"/>
              <a:t>2</a:t>
            </a:r>
            <a:r>
              <a:rPr lang="en-US" sz="2400" b="1" dirty="0" smtClean="0"/>
              <a:t>)</a:t>
            </a:r>
            <a:endParaRPr lang="en-US" sz="2400" b="1" dirty="0"/>
          </a:p>
        </p:txBody>
      </p:sp>
      <p:sp>
        <p:nvSpPr>
          <p:cNvPr id="42" name="Rectangle 41"/>
          <p:cNvSpPr/>
          <p:nvPr/>
        </p:nvSpPr>
        <p:spPr>
          <a:xfrm>
            <a:off x="2461747" y="2048562"/>
            <a:ext cx="5341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m</a:t>
            </a:r>
            <a:r>
              <a:rPr lang="en-US" sz="2400" baseline="-25000" dirty="0" smtClean="0"/>
              <a:t>2</a:t>
            </a:r>
            <a:endParaRPr lang="en-US" sz="2400" baseline="-25000" dirty="0"/>
          </a:p>
        </p:txBody>
      </p:sp>
      <p:cxnSp>
        <p:nvCxnSpPr>
          <p:cNvPr id="43" name="Straight Arrow Connector 42"/>
          <p:cNvCxnSpPr/>
          <p:nvPr/>
        </p:nvCxnSpPr>
        <p:spPr>
          <a:xfrm flipH="1" flipV="1">
            <a:off x="2378797" y="3351701"/>
            <a:ext cx="5120640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 rot="5400000">
            <a:off x="4109288" y="2480929"/>
            <a:ext cx="574196" cy="8463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…</a:t>
            </a:r>
            <a:endParaRPr lang="en-US" sz="4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-1013015" y="5376254"/>
                <a:ext cx="11795760" cy="120404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∀ </m:t>
                      </m:r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with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32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time</m:t>
                          </m:r>
                          <m:r>
                            <a:rPr lang="en-US" sz="32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m:rPr>
                              <m:sty m:val="p"/>
                            </m:rPr>
                            <a:rPr lang="en-US" sz="32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A</m:t>
                          </m:r>
                          <m:r>
                            <a:rPr lang="en-US" sz="32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≤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𝑡</m:t>
                          </m:r>
                          <m:d>
                            <m:d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n-US" sz="3200" b="0" i="0" smtClean="0">
                              <a:latin typeface="Cambria Math" panose="02040503050406030204" pitchFamily="18" charset="0"/>
                            </a:rPr>
                            <m:t>queries</m:t>
                          </m:r>
                          <m:r>
                            <a:rPr lang="en-US" sz="3200" b="0" i="0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m:rPr>
                              <m:sty m:val="p"/>
                            </m:rPr>
                            <a:rPr lang="en-US" sz="3200" b="0" i="0" smtClean="0">
                              <a:latin typeface="Cambria Math" panose="02040503050406030204" pitchFamily="18" charset="0"/>
                            </a:rPr>
                            <m:t>A</m:t>
                          </m:r>
                          <m:r>
                            <a:rPr lang="en-US" sz="3200" b="0" i="0" smtClean="0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≤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𝑞</m:t>
                          </m:r>
                          <m:d>
                            <m:d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sz="32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Pr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3200" dirty="0">
                                  <a:latin typeface="Cambria Math" panose="02040503050406030204" pitchFamily="18" charset="0"/>
                                </a:rPr>
                                <m:t>Mac</m:t>
                              </m:r>
                              <m:r>
                                <m:rPr>
                                  <m:sty m:val="p"/>
                                </m:rPr>
                                <a:rPr lang="en-US" sz="3200" b="0" i="0" dirty="0" smtClean="0">
                                  <a:latin typeface="Cambria Math" panose="02040503050406030204" pitchFamily="18" charset="0"/>
                                </a:rPr>
                                <m:t>s</m:t>
                              </m:r>
                              <m:r>
                                <m:rPr>
                                  <m:sty m:val="p"/>
                                </m:rPr>
                                <a:rPr lang="en-US" sz="3200" dirty="0">
                                  <a:latin typeface="Cambria Math" panose="02040503050406030204" pitchFamily="18" charset="0"/>
                                </a:rPr>
                                <m:t>forge</m:t>
                              </m:r>
                            </m:e>
                            <m:sub>
                              <m: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m:rPr>
                                  <m:sty m:val="p"/>
                                </m:rPr>
                                <a:rPr lang="el-GR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Π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32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e>
                      </m:d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013015" y="5376254"/>
                <a:ext cx="11795760" cy="120404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78536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Strong MAC Construction (Fixed Length)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Mac</m:t>
                          </m:r>
                          <m:r>
                            <m:rPr>
                              <m:sty m:val="p"/>
                            </m:rPr>
                            <a:rPr lang="en-US" baseline="-25000">
                              <a:latin typeface="Cambria Math" panose="02040503050406030204" pitchFamily="18" charset="0"/>
                            </a:rPr>
                            <m:t>k</m:t>
                          </m:r>
                        </m:fName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F</m:t>
                      </m:r>
                      <m:r>
                        <m:rPr>
                          <m:sty m:val="p"/>
                        </m:rPr>
                        <a:rPr lang="en-US" b="0" i="0" baseline="-25000" smtClean="0">
                          <a:latin typeface="Cambria Math" panose="02040503050406030204" pitchFamily="18" charset="0"/>
                        </a:rPr>
                        <m:t>K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func>
                            <m:func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Vrfy</m:t>
                              </m:r>
                              <m:r>
                                <m:rPr>
                                  <m:sty m:val="p"/>
                                </m:rPr>
                                <a:rPr lang="en-US" baseline="-25000">
                                  <a:latin typeface="Cambria Math" panose="02040503050406030204" pitchFamily="18" charset="0"/>
                                </a:rPr>
                                <m:t>k</m:t>
                              </m:r>
                            </m:fNam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func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</m:t>
                          </m:r>
                        </m:fName>
                        <m:e>
                          <m:d>
                            <m:dPr>
                              <m:begChr m:val="{"/>
                              <m:endChr m:val="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eqArr>
                                <m:eqArr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m>
                                    <m:mPr>
                                      <m:mcs>
                                        <m:mc>
                                          <m:mcPr>
                                            <m:count m:val="2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e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>
                                            <a:latin typeface="Cambria Math" panose="02040503050406030204" pitchFamily="18" charset="0"/>
                                          </a:rPr>
                                          <m:t>if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 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=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en-US">
                                            <a:latin typeface="Cambria Math" panose="02040503050406030204" pitchFamily="18" charset="0"/>
                                          </a:rPr>
                                          <m:t>F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en-US" baseline="-25000">
                                            <a:latin typeface="Cambria Math" panose="02040503050406030204" pitchFamily="18" charset="0"/>
                                          </a:rPr>
                                          <m:t>K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(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)</m:t>
                                        </m:r>
                                        <m:r>
                                          <m:rPr>
                                            <m:nor/>
                                          </m:rPr>
                                          <a:rPr lang="en-US" dirty="0"/>
                                          <m:t> </m:t>
                                        </m:r>
                                      </m:e>
                                    </m:mr>
                                  </m:m>
                                </m:e>
                                <m:e>
                                  <m:m>
                                    <m:mPr>
                                      <m:mcs>
                                        <m:mc>
                                          <m:mcPr>
                                            <m:count m:val="2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e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 </m:t>
                                        </m:r>
                                        <m:r>
                                          <a:rPr lang="en-US" b="0" i="1">
                                            <a:latin typeface="Cambria Math" panose="02040503050406030204" pitchFamily="18" charset="0"/>
                                          </a:rPr>
                                          <m:t>   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 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en-US">
                                            <a:latin typeface="Cambria Math" panose="02040503050406030204" pitchFamily="18" charset="0"/>
                                          </a:rPr>
                                          <m:t>otherwise</m:t>
                                        </m:r>
                                      </m:e>
                                    </m:mr>
                                  </m:m>
                                </m:e>
                              </m:eqArr>
                            </m:e>
                          </m:d>
                        </m:e>
                      </m:func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b="1" dirty="0" smtClean="0"/>
                  <a:t>Theorem 4.6: </a:t>
                </a:r>
                <a:r>
                  <a:rPr lang="en-US" dirty="0" smtClean="0"/>
                  <a:t>If F is a PRF then this is a secure (fixed-length) MAC for messages of length n.</a:t>
                </a:r>
              </a:p>
              <a:p>
                <a:pPr marL="0" indent="0">
                  <a:buNone/>
                </a:pPr>
                <a:r>
                  <a:rPr lang="en-US" b="1" dirty="0" smtClean="0"/>
                  <a:t>Proof: </a:t>
                </a:r>
                <a:r>
                  <a:rPr lang="en-US" dirty="0" smtClean="0"/>
                  <a:t>Start with attacker who breaks MAC security and build an attacker who breaks PRF security (contradiction!)</a:t>
                </a:r>
              </a:p>
              <a:p>
                <a:pPr marL="0" indent="0">
                  <a:buNone/>
                </a:pPr>
                <a:r>
                  <a:rPr lang="en-US" dirty="0" smtClean="0"/>
                  <a:t>Sufficient to start with attacker who breaks regular MAC security (why?)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557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782745" y="4489455"/>
            <a:ext cx="1228181" cy="126194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Breaking MAC Security 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dirty="0">
                            <a:latin typeface="Cambria Math" panose="02040503050406030204" pitchFamily="18" charset="0"/>
                          </a:rPr>
                          <m:t>Macforge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Π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) 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4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26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4773" y="1897809"/>
            <a:ext cx="2538598" cy="236196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468" y="1700766"/>
            <a:ext cx="4103533" cy="2738938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>
            <a:off x="2307147" y="3680927"/>
            <a:ext cx="4968240" cy="152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2270760" y="3273104"/>
            <a:ext cx="5373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 smtClean="0"/>
              <a:t>m</a:t>
            </a:r>
            <a:r>
              <a:rPr lang="en-US" sz="2400" baseline="-25000" dirty="0" err="1" smtClean="0"/>
              <a:t>q</a:t>
            </a:r>
            <a:endParaRPr lang="en-US" sz="2400" baseline="-25000" dirty="0"/>
          </a:p>
        </p:txBody>
      </p:sp>
      <p:sp>
        <p:nvSpPr>
          <p:cNvPr id="11" name="TextBox 10"/>
          <p:cNvSpPr txBox="1"/>
          <p:nvPr/>
        </p:nvSpPr>
        <p:spPr>
          <a:xfrm>
            <a:off x="8524563" y="4467175"/>
            <a:ext cx="16482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K = Gen(.)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flipH="1" flipV="1">
            <a:off x="2230947" y="4032424"/>
            <a:ext cx="5120640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5477307" y="3661855"/>
                <a:ext cx="1719637" cy="44986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𝒕</m:t>
                          </m:r>
                        </m:e>
                        <m:sub>
                          <m:r>
                            <a:rPr lang="en-US" sz="2000" b="1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𝒒</m:t>
                          </m:r>
                        </m:sub>
                      </m:sSub>
                      <m:r>
                        <a:rPr lang="en-US" sz="2000" b="1" i="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b="1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𝑭</m:t>
                          </m:r>
                        </m:e>
                        <m:sub>
                          <m:r>
                            <a:rPr lang="en-US" sz="2000" b="1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𝑲</m:t>
                          </m:r>
                        </m:sub>
                      </m:sSub>
                      <m:d>
                        <m:dPr>
                          <m:ctrlPr>
                            <a:rPr lang="en-US" sz="2000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b="1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𝒎</m:t>
                              </m:r>
                            </m:e>
                            <m:sub>
                              <m:r>
                                <a:rPr lang="en-US" sz="2000" b="1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𝒒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000" b="1" dirty="0"/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7307" y="3661855"/>
                <a:ext cx="1719637" cy="449867"/>
              </a:xfrm>
              <a:prstGeom prst="rect">
                <a:avLst/>
              </a:prstGeom>
              <a:blipFill>
                <a:blip r:embed="rId7"/>
                <a:stretch>
                  <a:fillRect b="-68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3224522" y="4516007"/>
                <a:ext cx="4109138" cy="4778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400" dirty="0">
                                  <a:latin typeface="Cambria Math" panose="02040503050406030204" pitchFamily="18" charset="0"/>
                                </a:rPr>
                                <m:t>Macforge</m:t>
                              </m:r>
                            </m:e>
                            <m:sub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m:rPr>
                                  <m:sty m:val="p"/>
                                </m:rPr>
                                <a:rPr lang="el-GR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Π</m:t>
                              </m:r>
                            </m:sub>
                          </m:sSub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</a:rPr>
                            <m:t>Vrfy</m:t>
                          </m:r>
                          <m:r>
                            <m:rPr>
                              <m:sty m:val="p"/>
                            </m:rPr>
                            <a:rPr lang="en-US" sz="2400" baseline="-25000">
                              <a:latin typeface="Cambria Math" panose="02040503050406030204" pitchFamily="18" charset="0"/>
                            </a:rPr>
                            <m:t>k</m:t>
                          </m:r>
                        </m:fName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4522" y="4516007"/>
                <a:ext cx="4109138" cy="477888"/>
              </a:xfrm>
              <a:prstGeom prst="rect">
                <a:avLst/>
              </a:prstGeom>
              <a:blipFill>
                <a:blip r:embed="rId8"/>
                <a:stretch>
                  <a:fillRect b="-15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Straight Arrow Connector 22"/>
          <p:cNvCxnSpPr/>
          <p:nvPr/>
        </p:nvCxnSpPr>
        <p:spPr>
          <a:xfrm>
            <a:off x="2237180" y="4442859"/>
            <a:ext cx="4968240" cy="152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2297219" y="3982820"/>
                <a:ext cx="3650743" cy="51571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sz="24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sz="2400" dirty="0"/>
                  <a:t> </a:t>
                </a:r>
                <a:r>
                  <a:rPr lang="en-US" sz="2400" dirty="0" smtClean="0"/>
                  <a:t>s.t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∉</m:t>
                    </m:r>
                    <m:d>
                      <m:dPr>
                        <m:begChr m:val="{"/>
                        <m:endChr m:val="}"/>
                        <m:ctrlPr>
                          <a:rPr lang="en-US" sz="24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sz="24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𝑞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400" dirty="0" smtClean="0"/>
                  <a:t> </a:t>
                </a:r>
                <a:endParaRPr lang="en-US" sz="2400" baseline="-25000" dirty="0"/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7219" y="3982820"/>
                <a:ext cx="3650743" cy="515719"/>
              </a:xfrm>
              <a:prstGeom prst="rect">
                <a:avLst/>
              </a:prstGeom>
              <a:blipFill>
                <a:blip r:embed="rId9"/>
                <a:stretch>
                  <a:fillRect t="-3529" b="-21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Straight Arrow Connector 26"/>
          <p:cNvCxnSpPr/>
          <p:nvPr/>
        </p:nvCxnSpPr>
        <p:spPr>
          <a:xfrm flipH="1" flipV="1">
            <a:off x="2230947" y="5035045"/>
            <a:ext cx="5120640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2307147" y="1791167"/>
            <a:ext cx="4968240" cy="152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2270760" y="1383344"/>
            <a:ext cx="5341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m</a:t>
            </a:r>
            <a:r>
              <a:rPr lang="en-US" sz="2400" baseline="-25000" dirty="0" smtClean="0"/>
              <a:t>1</a:t>
            </a:r>
            <a:endParaRPr lang="en-US" sz="2400" baseline="-25000" dirty="0"/>
          </a:p>
        </p:txBody>
      </p:sp>
      <p:cxnSp>
        <p:nvCxnSpPr>
          <p:cNvPr id="38" name="Straight Arrow Connector 37"/>
          <p:cNvCxnSpPr/>
          <p:nvPr/>
        </p:nvCxnSpPr>
        <p:spPr>
          <a:xfrm flipH="1" flipV="1">
            <a:off x="2230947" y="2203624"/>
            <a:ext cx="5120640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/>
              <p:cNvSpPr/>
              <p:nvPr/>
            </p:nvSpPr>
            <p:spPr>
              <a:xfrm>
                <a:off x="5477307" y="1772095"/>
                <a:ext cx="200227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𝒕</m:t>
                          </m:r>
                        </m:e>
                        <m:sub>
                          <m:r>
                            <a:rPr lang="en-US" sz="2400" b="1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sz="2400" b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𝑭</m:t>
                          </m:r>
                        </m:e>
                        <m:sub>
                          <m:r>
                            <a:rPr lang="en-US" sz="2400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𝑲</m:t>
                          </m:r>
                        </m:sub>
                      </m:sSub>
                      <m:d>
                        <m:dPr>
                          <m:ctrlPr>
                            <a:rPr lang="en-US" sz="2400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1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𝒎</m:t>
                              </m:r>
                            </m:e>
                            <m:sub>
                              <m:r>
                                <a:rPr lang="en-US" sz="2400" b="1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39" name="Rectangle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7307" y="1772095"/>
                <a:ext cx="2002278" cy="461665"/>
              </a:xfrm>
              <a:prstGeom prst="rect">
                <a:avLst/>
              </a:prstGeom>
              <a:blipFill>
                <a:blip r:embed="rId10"/>
                <a:stretch>
                  <a:fillRect b="-2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0" name="Straight Arrow Connector 39"/>
          <p:cNvCxnSpPr/>
          <p:nvPr/>
        </p:nvCxnSpPr>
        <p:spPr>
          <a:xfrm>
            <a:off x="2315235" y="2442922"/>
            <a:ext cx="4968240" cy="152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/>
              <p:cNvSpPr/>
              <p:nvPr/>
            </p:nvSpPr>
            <p:spPr>
              <a:xfrm>
                <a:off x="5477307" y="2391236"/>
                <a:ext cx="200227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𝒕</m:t>
                          </m:r>
                        </m:e>
                        <m:sub>
                          <m:r>
                            <a:rPr lang="en-US" sz="2400" b="1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sz="2400" b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𝑭</m:t>
                          </m:r>
                        </m:e>
                        <m:sub>
                          <m:r>
                            <a:rPr lang="en-US" sz="2400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𝑲</m:t>
                          </m:r>
                        </m:sub>
                      </m:sSub>
                      <m:d>
                        <m:dPr>
                          <m:ctrlPr>
                            <a:rPr lang="en-US" sz="2400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1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𝒎</m:t>
                              </m:r>
                            </m:e>
                            <m:sub>
                              <m:r>
                                <a:rPr lang="en-US" sz="2400" b="1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41" name="Rectangle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7307" y="2391236"/>
                <a:ext cx="2002279" cy="461665"/>
              </a:xfrm>
              <a:prstGeom prst="rect">
                <a:avLst/>
              </a:prstGeom>
              <a:blipFill>
                <a:blip r:embed="rId11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Rectangle 41"/>
          <p:cNvSpPr/>
          <p:nvPr/>
        </p:nvSpPr>
        <p:spPr>
          <a:xfrm>
            <a:off x="2461747" y="2048562"/>
            <a:ext cx="5341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m</a:t>
            </a:r>
            <a:r>
              <a:rPr lang="en-US" sz="2400" baseline="-25000" dirty="0" smtClean="0"/>
              <a:t>2</a:t>
            </a:r>
            <a:endParaRPr lang="en-US" sz="2400" baseline="-25000" dirty="0"/>
          </a:p>
        </p:txBody>
      </p:sp>
      <p:cxnSp>
        <p:nvCxnSpPr>
          <p:cNvPr id="43" name="Straight Arrow Connector 42"/>
          <p:cNvCxnSpPr/>
          <p:nvPr/>
        </p:nvCxnSpPr>
        <p:spPr>
          <a:xfrm flipH="1" flipV="1">
            <a:off x="2378797" y="3351701"/>
            <a:ext cx="5120640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 rot="5400000">
            <a:off x="4109288" y="2480929"/>
            <a:ext cx="574196" cy="8463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…</a:t>
            </a:r>
            <a:endParaRPr lang="en-US" sz="4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-958763" y="5376254"/>
                <a:ext cx="11795760" cy="114063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∃</m:t>
                      </m:r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𝑃𝑃𝑇</m:t>
                      </m:r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𝑎𝑛𝑑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𝑔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(.)</m:t>
                      </m:r>
                      <m:r>
                        <a:rPr lang="en-US" sz="3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(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positive</m:t>
                      </m:r>
                      <m:r>
                        <a:rPr lang="en-US" sz="32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/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non</m:t>
                      </m:r>
                      <m:r>
                        <a:rPr lang="en-US" sz="32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3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negligible</m:t>
                      </m:r>
                      <m:r>
                        <a:rPr lang="en-US" sz="3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 </m:t>
                      </m:r>
                      <m:r>
                        <m:rPr>
                          <m:sty m:val="p"/>
                        </m:rPr>
                        <a:rPr lang="en-US" sz="3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s</m:t>
                      </m:r>
                      <m:r>
                        <a:rPr lang="en-US" sz="3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m:rPr>
                          <m:sty m:val="p"/>
                        </m:rPr>
                        <a:rPr lang="en-US" sz="3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t</m:t>
                      </m:r>
                      <m:r>
                        <a:rPr lang="en-US" sz="3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32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Pr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3200" dirty="0">
                                  <a:latin typeface="Cambria Math" panose="02040503050406030204" pitchFamily="18" charset="0"/>
                                </a:rPr>
                                <m:t>Macforge</m:t>
                              </m:r>
                            </m:e>
                            <m:sub>
                              <m: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m:rPr>
                                  <m:sty m:val="p"/>
                                </m:rPr>
                                <a:rPr lang="el-GR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Π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32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&gt;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𝑔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958763" y="5376254"/>
                <a:ext cx="11795760" cy="1140633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9520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4.81481E-6 L 0.32657 -0.0062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328" y="-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4.07407E-6 L 0.33893 0.00532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40" y="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3.7037E-7 L 0.32657 -0.00625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328" y="-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91 -1.85185E-6 L 0.11185 0.00648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81" y="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5" grpId="0"/>
      <p:bldP spid="20" grpId="0"/>
      <p:bldP spid="24" grpId="0"/>
      <p:bldP spid="24" grpId="1"/>
      <p:bldP spid="36" grpId="0"/>
      <p:bldP spid="36" grpId="1"/>
      <p:bldP spid="39" grpId="0"/>
      <p:bldP spid="41" grpId="0"/>
      <p:bldP spid="42" grpId="0"/>
      <p:bldP spid="42" grpId="1"/>
      <p:bldP spid="44" grpId="0"/>
      <p:bldP spid="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4773" y="1897809"/>
            <a:ext cx="2538598" cy="236196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963819" y="4474588"/>
            <a:ext cx="1228181" cy="126194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A Similar Game 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dirty="0">
                            <a:latin typeface="Cambria Math" panose="02040503050406030204" pitchFamily="18" charset="0"/>
                          </a:rPr>
                          <m:t>Macforge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̃"/>
                            <m:ctrlPr>
                              <a:rPr lang="en-US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l-GR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Π</m:t>
                            </m:r>
                          </m:e>
                        </m:acc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) 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5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27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468" y="1700766"/>
            <a:ext cx="4103533" cy="2738938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>
            <a:off x="2307147" y="3680927"/>
            <a:ext cx="4968240" cy="152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2270760" y="3273104"/>
            <a:ext cx="5373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 smtClean="0"/>
              <a:t>m</a:t>
            </a:r>
            <a:r>
              <a:rPr lang="en-US" sz="2400" baseline="-25000" dirty="0" err="1" smtClean="0"/>
              <a:t>q</a:t>
            </a:r>
            <a:endParaRPr lang="en-US" sz="2400" baseline="-25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7555468" y="4474588"/>
                <a:ext cx="3633559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 smtClean="0"/>
                  <a:t>Truly Random Function</a:t>
                </a:r>
              </a:p>
              <a:p>
                <a:r>
                  <a:rPr lang="en-US" sz="2800" b="1" dirty="0" smtClean="0"/>
                  <a:t>f</a:t>
                </a:r>
                <a:r>
                  <a:rPr lang="en-US" sz="2800" dirty="0" smtClean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sz="2800" b="1" dirty="0" err="1"/>
                  <a:t>Func</a:t>
                </a:r>
                <a:r>
                  <a:rPr lang="en-US" sz="2800" b="1" baseline="-25000" dirty="0" err="1"/>
                  <a:t>n</a:t>
                </a:r>
                <a:r>
                  <a:rPr lang="en-US" sz="2800" b="1" dirty="0" smtClean="0"/>
                  <a:t> </a:t>
                </a: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468" y="4474588"/>
                <a:ext cx="3633559" cy="954107"/>
              </a:xfrm>
              <a:prstGeom prst="rect">
                <a:avLst/>
              </a:prstGeom>
              <a:blipFill>
                <a:blip r:embed="rId7"/>
                <a:stretch>
                  <a:fillRect l="-3356" t="-5732" r="-2181" b="-17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Arrow Connector 11"/>
          <p:cNvCxnSpPr/>
          <p:nvPr/>
        </p:nvCxnSpPr>
        <p:spPr>
          <a:xfrm flipH="1" flipV="1">
            <a:off x="2230947" y="4032424"/>
            <a:ext cx="5120640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5477307" y="3661855"/>
            <a:ext cx="13417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 smtClean="0"/>
              <a:t>t</a:t>
            </a:r>
            <a:r>
              <a:rPr lang="en-US" sz="2400" b="1" baseline="-25000" dirty="0" err="1" smtClean="0"/>
              <a:t>q</a:t>
            </a:r>
            <a:r>
              <a:rPr lang="en-US" sz="2400" b="1" dirty="0" smtClean="0"/>
              <a:t> </a:t>
            </a:r>
            <a:r>
              <a:rPr lang="en-US" sz="2400" b="1" dirty="0"/>
              <a:t>= </a:t>
            </a:r>
            <a:r>
              <a:rPr lang="en-US" sz="2400" b="1" dirty="0" smtClean="0"/>
              <a:t>f(</a:t>
            </a:r>
            <a:r>
              <a:rPr lang="en-US" sz="2400" b="1" dirty="0" err="1" smtClean="0"/>
              <a:t>m</a:t>
            </a:r>
            <a:r>
              <a:rPr lang="en-US" sz="2400" b="1" baseline="-25000" dirty="0" err="1" smtClean="0"/>
              <a:t>q</a:t>
            </a:r>
            <a:r>
              <a:rPr lang="en-US" sz="2400" b="1" dirty="0" smtClean="0"/>
              <a:t>)</a:t>
            </a:r>
            <a:endParaRPr lang="en-US" sz="2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3224522" y="4516007"/>
                <a:ext cx="4109137" cy="49449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400" dirty="0">
                                  <a:latin typeface="Cambria Math" panose="02040503050406030204" pitchFamily="18" charset="0"/>
                                </a:rPr>
                                <m:t>Macforge</m:t>
                              </m:r>
                            </m:e>
                            <m:sub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acc>
                                <m:accPr>
                                  <m:chr m:val="̃"/>
                                  <m:ctrlPr>
                                    <a:rPr lang="en-US" sz="2400" i="1" dirty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sz="2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Π</m:t>
                                  </m:r>
                                </m:e>
                              </m:acc>
                            </m:sub>
                          </m:sSub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</a:rPr>
                            <m:t>Vrfy</m:t>
                          </m:r>
                          <m:r>
                            <m:rPr>
                              <m:sty m:val="p"/>
                            </m:rPr>
                            <a:rPr lang="en-US" sz="2400" baseline="-25000">
                              <a:latin typeface="Cambria Math" panose="02040503050406030204" pitchFamily="18" charset="0"/>
                            </a:rPr>
                            <m:t>k</m:t>
                          </m:r>
                        </m:fName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4522" y="4516007"/>
                <a:ext cx="4109137" cy="494494"/>
              </a:xfrm>
              <a:prstGeom prst="rect">
                <a:avLst/>
              </a:prstGeom>
              <a:blipFill>
                <a:blip r:embed="rId8"/>
                <a:stretch>
                  <a:fillRect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Straight Arrow Connector 22"/>
          <p:cNvCxnSpPr/>
          <p:nvPr/>
        </p:nvCxnSpPr>
        <p:spPr>
          <a:xfrm>
            <a:off x="2237180" y="4442859"/>
            <a:ext cx="4968240" cy="152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2297219" y="3982820"/>
                <a:ext cx="3632020" cy="51571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sz="24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sz="2400" dirty="0"/>
                  <a:t> </a:t>
                </a:r>
                <a:r>
                  <a:rPr lang="en-US" sz="2400" dirty="0" smtClean="0"/>
                  <a:t>s.t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∉</m:t>
                    </m:r>
                    <m:d>
                      <m:dPr>
                        <m:begChr m:val="{"/>
                        <m:endChr m:val="}"/>
                        <m:ctrlPr>
                          <a:rPr lang="en-US" sz="24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sz="24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sz="24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sz="24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𝑞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400" dirty="0" smtClean="0"/>
                  <a:t> </a:t>
                </a:r>
                <a:endParaRPr lang="en-US" sz="2400" baseline="-25000" dirty="0"/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7219" y="3982820"/>
                <a:ext cx="3632020" cy="515719"/>
              </a:xfrm>
              <a:prstGeom prst="rect">
                <a:avLst/>
              </a:prstGeom>
              <a:blipFill>
                <a:blip r:embed="rId9"/>
                <a:stretch>
                  <a:fillRect t="-3529" b="-21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Straight Arrow Connector 26"/>
          <p:cNvCxnSpPr/>
          <p:nvPr/>
        </p:nvCxnSpPr>
        <p:spPr>
          <a:xfrm flipH="1" flipV="1">
            <a:off x="2230947" y="5035045"/>
            <a:ext cx="5120640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2307147" y="1791167"/>
            <a:ext cx="4968240" cy="152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2270760" y="1383344"/>
            <a:ext cx="5341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m</a:t>
            </a:r>
            <a:r>
              <a:rPr lang="en-US" sz="2400" baseline="-25000" dirty="0" smtClean="0"/>
              <a:t>1</a:t>
            </a:r>
            <a:endParaRPr lang="en-US" sz="2400" baseline="-25000" dirty="0"/>
          </a:p>
        </p:txBody>
      </p:sp>
      <p:cxnSp>
        <p:nvCxnSpPr>
          <p:cNvPr id="38" name="Straight Arrow Connector 37"/>
          <p:cNvCxnSpPr/>
          <p:nvPr/>
        </p:nvCxnSpPr>
        <p:spPr>
          <a:xfrm flipH="1" flipV="1">
            <a:off x="2230947" y="2203624"/>
            <a:ext cx="5120640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/>
          <p:cNvSpPr/>
          <p:nvPr/>
        </p:nvSpPr>
        <p:spPr>
          <a:xfrm>
            <a:off x="5477307" y="1772095"/>
            <a:ext cx="133241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/>
              <a:t>t</a:t>
            </a:r>
            <a:r>
              <a:rPr lang="en-US" sz="2400" b="1" baseline="-25000" dirty="0" smtClean="0"/>
              <a:t>1</a:t>
            </a:r>
            <a:r>
              <a:rPr lang="en-US" sz="2400" b="1" dirty="0" smtClean="0"/>
              <a:t> </a:t>
            </a:r>
            <a:r>
              <a:rPr lang="en-US" sz="2400" b="1" dirty="0"/>
              <a:t>= </a:t>
            </a:r>
            <a:r>
              <a:rPr lang="en-US" sz="2400" b="1" dirty="0" smtClean="0"/>
              <a:t>f(m</a:t>
            </a:r>
            <a:r>
              <a:rPr lang="en-US" sz="2400" b="1" baseline="-25000" dirty="0" smtClean="0"/>
              <a:t>1</a:t>
            </a:r>
            <a:r>
              <a:rPr lang="en-US" sz="2400" b="1" dirty="0" smtClean="0"/>
              <a:t>)</a:t>
            </a:r>
            <a:endParaRPr lang="en-US" sz="2400" b="1" dirty="0"/>
          </a:p>
        </p:txBody>
      </p:sp>
      <p:cxnSp>
        <p:nvCxnSpPr>
          <p:cNvPr id="40" name="Straight Arrow Connector 39"/>
          <p:cNvCxnSpPr/>
          <p:nvPr/>
        </p:nvCxnSpPr>
        <p:spPr>
          <a:xfrm>
            <a:off x="2315235" y="2442922"/>
            <a:ext cx="4968240" cy="152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40"/>
          <p:cNvSpPr/>
          <p:nvPr/>
        </p:nvSpPr>
        <p:spPr>
          <a:xfrm>
            <a:off x="5391911" y="2390921"/>
            <a:ext cx="13789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/>
              <a:t>t</a:t>
            </a:r>
            <a:r>
              <a:rPr lang="en-US" sz="2400" b="1" baseline="-25000" dirty="0" smtClean="0"/>
              <a:t>2</a:t>
            </a:r>
            <a:r>
              <a:rPr lang="en-US" sz="2400" b="1" dirty="0" smtClean="0"/>
              <a:t> </a:t>
            </a:r>
            <a:r>
              <a:rPr lang="en-US" sz="2400" b="1" dirty="0"/>
              <a:t>= </a:t>
            </a:r>
            <a:r>
              <a:rPr lang="en-US" sz="2400" b="1" dirty="0" smtClean="0"/>
              <a:t>f</a:t>
            </a:r>
            <a:r>
              <a:rPr lang="en-US" sz="2400" b="1" baseline="-25000" dirty="0" smtClean="0"/>
              <a:t> </a:t>
            </a:r>
            <a:r>
              <a:rPr lang="en-US" sz="2400" b="1" dirty="0" smtClean="0"/>
              <a:t>(m</a:t>
            </a:r>
            <a:r>
              <a:rPr lang="en-US" sz="2400" b="1" baseline="-25000" dirty="0" smtClean="0"/>
              <a:t>2</a:t>
            </a:r>
            <a:r>
              <a:rPr lang="en-US" sz="2400" b="1" dirty="0" smtClean="0"/>
              <a:t>)</a:t>
            </a:r>
            <a:endParaRPr lang="en-US" sz="2400" b="1" dirty="0"/>
          </a:p>
        </p:txBody>
      </p:sp>
      <p:sp>
        <p:nvSpPr>
          <p:cNvPr id="42" name="Rectangle 41"/>
          <p:cNvSpPr/>
          <p:nvPr/>
        </p:nvSpPr>
        <p:spPr>
          <a:xfrm>
            <a:off x="2461747" y="2048562"/>
            <a:ext cx="5341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m</a:t>
            </a:r>
            <a:r>
              <a:rPr lang="en-US" sz="2400" baseline="-25000" dirty="0" smtClean="0"/>
              <a:t>2</a:t>
            </a:r>
            <a:endParaRPr lang="en-US" sz="2400" baseline="-25000" dirty="0"/>
          </a:p>
        </p:txBody>
      </p:sp>
      <p:cxnSp>
        <p:nvCxnSpPr>
          <p:cNvPr id="43" name="Straight Arrow Connector 42"/>
          <p:cNvCxnSpPr/>
          <p:nvPr/>
        </p:nvCxnSpPr>
        <p:spPr>
          <a:xfrm flipH="1" flipV="1">
            <a:off x="2378797" y="3351701"/>
            <a:ext cx="5120640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 rot="5400000">
            <a:off x="4109288" y="2480929"/>
            <a:ext cx="574196" cy="8463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…</a:t>
            </a:r>
            <a:endParaRPr lang="en-US" sz="4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245635" y="5385754"/>
                <a:ext cx="11795760" cy="11561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200" b="1" dirty="0" smtClean="0">
                    <a:ea typeface="Cambria Math" panose="02040503050406030204" pitchFamily="18" charset="0"/>
                  </a:rPr>
                  <a:t>Claim: </a:t>
                </a:r>
                <a14:m>
                  <m:oMath xmlns:m="http://schemas.openxmlformats.org/officeDocument/2006/math">
                    <m:r>
                      <a:rPr lang="en-US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en-US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𝑛𝑜𝑡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𝑗𝑢𝑠𝑡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𝑃𝑃𝑇</m:t>
                        </m:r>
                      </m:e>
                    </m:d>
                  </m:oMath>
                </a14:m>
                <a:endParaRPr lang="en-US" sz="3200" b="0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Pr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3200" dirty="0">
                                  <a:latin typeface="Cambria Math" panose="02040503050406030204" pitchFamily="18" charset="0"/>
                                </a:rPr>
                                <m:t>Macforge</m:t>
                              </m:r>
                            </m:e>
                            <m:sub>
                              <m: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acc>
                                <m:accPr>
                                  <m:chr m:val="̃"/>
                                  <m:ctrlPr>
                                    <a:rPr lang="en-US" sz="3200" i="1" dirty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sz="32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Π</m:t>
                                  </m:r>
                                </m:e>
                              </m:acc>
                            </m:sub>
                          </m:sSub>
                          <m:d>
                            <m:dPr>
                              <m:ctrlPr>
                                <a:rPr lang="en-US" sz="32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sSup>
                        <m:s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635" y="5385754"/>
                <a:ext cx="11795760" cy="1156150"/>
              </a:xfrm>
              <a:prstGeom prst="rect">
                <a:avLst/>
              </a:prstGeom>
              <a:blipFill>
                <a:blip r:embed="rId10"/>
                <a:stretch>
                  <a:fillRect l="-1292" t="-6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/>
          <p:cNvSpPr/>
          <p:nvPr/>
        </p:nvSpPr>
        <p:spPr>
          <a:xfrm>
            <a:off x="2297219" y="3910815"/>
            <a:ext cx="3728720" cy="751840"/>
          </a:xfrm>
          <a:prstGeom prst="rect">
            <a:avLst/>
          </a:prstGeom>
          <a:solidFill>
            <a:schemeClr val="accent1"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Callout 12"/>
          <p:cNvSpPr/>
          <p:nvPr/>
        </p:nvSpPr>
        <p:spPr>
          <a:xfrm>
            <a:off x="6819084" y="536028"/>
            <a:ext cx="4994543" cy="3016469"/>
          </a:xfrm>
          <a:prstGeom prst="wedgeEllipseCallout">
            <a:avLst>
              <a:gd name="adj1" fmla="val -126402"/>
              <a:gd name="adj2" fmla="val 6633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Why? Because f(m) is distributed uniformly </a:t>
            </a:r>
          </a:p>
          <a:p>
            <a:pPr algn="ctr"/>
            <a:r>
              <a:rPr lang="en-US" sz="2400" dirty="0" smtClean="0"/>
              <a:t>in {0,1}</a:t>
            </a:r>
            <a:r>
              <a:rPr lang="en-US" sz="2400" baseline="30000" dirty="0" smtClean="0"/>
              <a:t>n</a:t>
            </a:r>
            <a:r>
              <a:rPr lang="en-US" sz="2400" dirty="0"/>
              <a:t> </a:t>
            </a:r>
            <a:r>
              <a:rPr lang="en-US" sz="2400" dirty="0" smtClean="0"/>
              <a:t>so </a:t>
            </a:r>
            <a:r>
              <a:rPr lang="en-US" sz="2400" dirty="0" err="1" smtClean="0"/>
              <a:t>Pr</a:t>
            </a:r>
            <a:r>
              <a:rPr lang="en-US" sz="2400" dirty="0" smtClean="0"/>
              <a:t>[f(m)=t]=2</a:t>
            </a:r>
            <a:r>
              <a:rPr lang="en-US" sz="2400" baseline="30000" dirty="0" smtClean="0"/>
              <a:t>-n</a:t>
            </a:r>
            <a:endParaRPr lang="en-US" sz="2400" baseline="30000" dirty="0"/>
          </a:p>
          <a:p>
            <a:pPr algn="ctr"/>
            <a:endParaRPr lang="en-US" sz="2400" baseline="30000" dirty="0"/>
          </a:p>
        </p:txBody>
      </p:sp>
    </p:spTree>
    <p:extLst>
      <p:ext uri="{BB962C8B-B14F-4D97-AF65-F5344CB8AC3E}">
        <p14:creationId xmlns:p14="http://schemas.microsoft.com/office/powerpoint/2010/main" val="722388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" grpId="0" animBg="1"/>
      <p:bldP spid="1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PRF Distinguisher D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 smtClean="0"/>
                  <a:t>Given oracle O (either F</a:t>
                </a:r>
                <a:r>
                  <a:rPr lang="en-US" baseline="-25000" dirty="0" smtClean="0"/>
                  <a:t>K</a:t>
                </a:r>
                <a:r>
                  <a:rPr lang="en-US" dirty="0" smtClean="0"/>
                  <a:t> or truly random f)</a:t>
                </a:r>
              </a:p>
              <a:p>
                <a:r>
                  <a:rPr lang="en-US" dirty="0" smtClean="0"/>
                  <a:t>Run PPT </a:t>
                </a:r>
                <a:r>
                  <a:rPr lang="en-US" dirty="0" err="1" smtClean="0"/>
                  <a:t>Macforge</a:t>
                </a:r>
                <a:r>
                  <a:rPr lang="en-US" dirty="0" smtClean="0"/>
                  <a:t> adversary A</a:t>
                </a:r>
              </a:p>
              <a:p>
                <a:r>
                  <a:rPr lang="en-US" dirty="0" smtClean="0"/>
                  <a:t>When adversary queries with message m, respond with O(m)</a:t>
                </a:r>
              </a:p>
              <a:p>
                <a:r>
                  <a:rPr lang="en-US" dirty="0" smtClean="0"/>
                  <a:t>Output 1 if attacker wins (otherwise 0)</a:t>
                </a:r>
              </a:p>
              <a:p>
                <a:endParaRPr lang="en-US" dirty="0"/>
              </a:p>
              <a:p>
                <a:r>
                  <a:rPr lang="en-US" dirty="0" smtClean="0"/>
                  <a:t>If O = f then</a:t>
                </a:r>
                <a:endParaRPr lang="en-US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Pr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𝐷</m:t>
                          </m:r>
                          <m:r>
                            <a:rPr lang="en-US" b="0" i="1" baseline="30000" dirty="0" smtClean="0">
                              <a:latin typeface="Cambria Math" panose="02040503050406030204" pitchFamily="18" charset="0"/>
                            </a:rPr>
                            <m:t>𝑂</m:t>
                          </m:r>
                          <m:d>
                            <m:dPr>
                              <m:ctrlPr>
                                <a:rPr lang="en-US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i="1" baseline="30000" dirty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=1</m:t>
                          </m:r>
                        </m:e>
                      </m:d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Pr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dirty="0">
                                  <a:latin typeface="Cambria Math" panose="02040503050406030204" pitchFamily="18" charset="0"/>
                                </a:rPr>
                                <m:t>Macforge</m:t>
                              </m:r>
                            </m:e>
                            <m: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acc>
                                <m:accPr>
                                  <m:chr m:val="̃"/>
                                  <m:ctrlPr>
                                    <a:rPr lang="en-US" i="1" dirty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Π</m:t>
                                  </m:r>
                                </m:e>
                              </m:acc>
                            </m:sub>
                          </m:sSub>
                          <m:d>
                            <m:dPr>
                              <m:ctrlPr>
                                <a:rPr lang="en-US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=1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US" dirty="0" smtClean="0"/>
              </a:p>
              <a:p>
                <a:r>
                  <a:rPr lang="en-US" dirty="0" smtClean="0"/>
                  <a:t>If O=F</a:t>
                </a:r>
                <a:r>
                  <a:rPr lang="en-US" baseline="-25000" dirty="0" smtClean="0"/>
                  <a:t>K</a:t>
                </a:r>
                <a:r>
                  <a:rPr lang="en-US" dirty="0" smtClean="0"/>
                  <a:t> then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Pr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𝐷</m:t>
                          </m:r>
                          <m:r>
                            <a:rPr lang="en-US" i="1" baseline="30000" dirty="0">
                              <a:latin typeface="Cambria Math" panose="02040503050406030204" pitchFamily="18" charset="0"/>
                            </a:rPr>
                            <m:t>𝑂</m:t>
                          </m:r>
                          <m:d>
                            <m:dPr>
                              <m:ctrlPr>
                                <a:rPr lang="en-US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i="1" baseline="30000" dirty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=1</m:t>
                          </m:r>
                        </m:e>
                      </m:d>
                      <m:r>
                        <a:rPr lang="en-US" i="1" dirty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Pr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dirty="0">
                                  <a:latin typeface="Cambria Math" panose="02040503050406030204" pitchFamily="18" charset="0"/>
                                </a:rPr>
                                <m:t>Macforge</m:t>
                              </m:r>
                            </m:e>
                            <m: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m:rPr>
                                  <m:sty m:val="p"/>
                                </m:rPr>
                                <a:rPr lang="el-G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Π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=1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&gt;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𝑔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30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949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PRF Distinguisher D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If O = f then</a:t>
                </a:r>
                <a:endParaRPr lang="en-US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Pr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𝐷</m:t>
                          </m:r>
                          <m:r>
                            <a:rPr lang="en-US" b="0" i="1" baseline="30000" dirty="0" smtClean="0">
                              <a:latin typeface="Cambria Math" panose="02040503050406030204" pitchFamily="18" charset="0"/>
                            </a:rPr>
                            <m:t>𝑂</m:t>
                          </m:r>
                          <m:d>
                            <m:dPr>
                              <m:ctrlPr>
                                <a:rPr lang="en-US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i="1" baseline="30000" dirty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=1</m:t>
                          </m:r>
                        </m:e>
                      </m:d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Pr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dirty="0">
                                  <a:latin typeface="Cambria Math" panose="02040503050406030204" pitchFamily="18" charset="0"/>
                                </a:rPr>
                                <m:t>Macforge</m:t>
                              </m:r>
                            </m:e>
                            <m: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acc>
                                <m:accPr>
                                  <m:chr m:val="̃"/>
                                  <m:ctrlPr>
                                    <a:rPr lang="en-US" i="1" dirty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Π</m:t>
                                  </m:r>
                                </m:e>
                              </m:acc>
                            </m:sub>
                          </m:sSub>
                          <m:d>
                            <m:dPr>
                              <m:ctrlPr>
                                <a:rPr lang="en-US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=1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US" dirty="0" smtClean="0"/>
              </a:p>
              <a:p>
                <a:r>
                  <a:rPr lang="en-US" dirty="0" smtClean="0"/>
                  <a:t>If O=F</a:t>
                </a:r>
                <a:r>
                  <a:rPr lang="en-US" baseline="-25000" dirty="0" smtClean="0"/>
                  <a:t>K</a:t>
                </a:r>
                <a:r>
                  <a:rPr lang="en-US" dirty="0" smtClean="0"/>
                  <a:t> then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Pr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𝐷</m:t>
                          </m:r>
                          <m:r>
                            <a:rPr lang="en-US" i="1" baseline="30000" dirty="0">
                              <a:latin typeface="Cambria Math" panose="02040503050406030204" pitchFamily="18" charset="0"/>
                            </a:rPr>
                            <m:t>𝑂</m:t>
                          </m:r>
                          <m:d>
                            <m:dPr>
                              <m:ctrlPr>
                                <a:rPr lang="en-US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i="1" baseline="30000" dirty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=1</m:t>
                          </m:r>
                        </m:e>
                      </m:d>
                      <m:r>
                        <a:rPr lang="en-US" i="1" dirty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Pr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dirty="0">
                                  <a:latin typeface="Cambria Math" panose="02040503050406030204" pitchFamily="18" charset="0"/>
                                </a:rPr>
                                <m:t>Macforge</m:t>
                              </m:r>
                            </m:e>
                            <m: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m:rPr>
                                  <m:sty m:val="p"/>
                                </m:rPr>
                                <a:rPr lang="el-G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Π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=1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&gt;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𝑔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b="1" dirty="0" smtClean="0">
                    <a:latin typeface="Cambria Math" panose="02040503050406030204" pitchFamily="18" charset="0"/>
                  </a:rPr>
                  <a:t>Advantage:</a:t>
                </a:r>
                <a:endParaRPr lang="en-US" b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Pr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e>
                                <m:sup>
                                  <m:sSub>
                                    <m:sSubPr>
                                      <m:ctrlP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  <m:t>𝐹</m:t>
                                      </m:r>
                                    </m:e>
                                    <m:sub>
                                      <m: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  <m:t>𝐾</m:t>
                                      </m:r>
                                    </m:sub>
                                  </m:sSub>
                                </m:sup>
                              </m:sSup>
                              <m:d>
                                <m:d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n-US" i="1" baseline="30000" dirty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d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e>
                          </m:d>
                          <m:r>
                            <a:rPr lang="en-US" b="0" i="0" dirty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Pr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  <m:r>
                                <a:rPr lang="en-US" b="0" i="1" baseline="30000" dirty="0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n-US" i="1" baseline="30000" dirty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d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e>
                          </m:d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&gt;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Note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 smtClean="0"/>
                  <a:t> is non-negligible and D runs in PPT if A does. 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241" b="-26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783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Chosen Plaintext Attacks/Chosen Ciphertext Attacks</a:t>
            </a:r>
          </a:p>
          <a:p>
            <a:pPr lvl="1"/>
            <a:r>
              <a:rPr lang="en-US" dirty="0" smtClean="0"/>
              <a:t>CPA vs CCA-security</a:t>
            </a:r>
          </a:p>
          <a:p>
            <a:endParaRPr lang="en-US" dirty="0"/>
          </a:p>
          <a:p>
            <a:r>
              <a:rPr lang="en-US" dirty="0" err="1"/>
              <a:t>Blockciphers</a:t>
            </a:r>
            <a:r>
              <a:rPr lang="en-US" dirty="0"/>
              <a:t> and Modes of Operation</a:t>
            </a:r>
          </a:p>
          <a:p>
            <a:endParaRPr lang="en-US" dirty="0"/>
          </a:p>
          <a:p>
            <a:r>
              <a:rPr lang="en-US" dirty="0" smtClean="0"/>
              <a:t>Message Authentication Codes</a:t>
            </a:r>
          </a:p>
          <a:p>
            <a:pPr lvl="1"/>
            <a:r>
              <a:rPr lang="en-US" strike="sngStrike" dirty="0" smtClean="0"/>
              <a:t>Confidentiality</a:t>
            </a:r>
            <a:r>
              <a:rPr lang="en-US" dirty="0" smtClean="0"/>
              <a:t> vs </a:t>
            </a:r>
            <a:r>
              <a:rPr lang="en-US" u="sng" dirty="0" smtClean="0"/>
              <a:t>Integrity</a:t>
            </a:r>
          </a:p>
          <a:p>
            <a:pPr lvl="1"/>
            <a:r>
              <a:rPr lang="en-US" dirty="0" smtClean="0"/>
              <a:t>Canonical Verification and Timing Side Channel </a:t>
            </a:r>
          </a:p>
          <a:p>
            <a:pPr marL="0" indent="0">
              <a:buNone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/>
              <a:t>Current Goal:</a:t>
            </a:r>
          </a:p>
          <a:p>
            <a:r>
              <a:rPr lang="en-US" dirty="0"/>
              <a:t>Build a Secure MAC</a:t>
            </a:r>
          </a:p>
          <a:p>
            <a:pPr lvl="1"/>
            <a:r>
              <a:rPr lang="en-US" dirty="0"/>
              <a:t>Key tool in Construction of CCA-Secure Encryption Schemes</a:t>
            </a:r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925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Strong MAC Construction (Fixed Length)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Mac</m:t>
                          </m:r>
                          <m:r>
                            <m:rPr>
                              <m:sty m:val="p"/>
                            </m:rPr>
                            <a:rPr lang="en-US" baseline="-25000">
                              <a:latin typeface="Cambria Math" panose="02040503050406030204" pitchFamily="18" charset="0"/>
                            </a:rPr>
                            <m:t>k</m:t>
                          </m:r>
                        </m:fName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F</m:t>
                      </m:r>
                      <m:r>
                        <m:rPr>
                          <m:sty m:val="p"/>
                        </m:rPr>
                        <a:rPr lang="en-US" b="0" i="0" baseline="-25000" smtClean="0">
                          <a:latin typeface="Cambria Math" panose="02040503050406030204" pitchFamily="18" charset="0"/>
                        </a:rPr>
                        <m:t>K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func>
                            <m:func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Vrfy</m:t>
                              </m:r>
                              <m:r>
                                <m:rPr>
                                  <m:sty m:val="p"/>
                                </m:rPr>
                                <a:rPr lang="en-US" baseline="-25000">
                                  <a:latin typeface="Cambria Math" panose="02040503050406030204" pitchFamily="18" charset="0"/>
                                </a:rPr>
                                <m:t>k</m:t>
                              </m:r>
                            </m:fNam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func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</m:t>
                          </m:r>
                        </m:fName>
                        <m:e>
                          <m:d>
                            <m:dPr>
                              <m:begChr m:val="{"/>
                              <m:endChr m:val="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eqArr>
                                <m:eqArr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m>
                                    <m:mPr>
                                      <m:mcs>
                                        <m:mc>
                                          <m:mcPr>
                                            <m:count m:val="2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e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>
                                            <a:latin typeface="Cambria Math" panose="02040503050406030204" pitchFamily="18" charset="0"/>
                                          </a:rPr>
                                          <m:t>if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 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=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en-US">
                                            <a:latin typeface="Cambria Math" panose="02040503050406030204" pitchFamily="18" charset="0"/>
                                          </a:rPr>
                                          <m:t>F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en-US" baseline="-25000">
                                            <a:latin typeface="Cambria Math" panose="02040503050406030204" pitchFamily="18" charset="0"/>
                                          </a:rPr>
                                          <m:t>K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(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)</m:t>
                                        </m:r>
                                        <m:r>
                                          <m:rPr>
                                            <m:nor/>
                                          </m:rPr>
                                          <a:rPr lang="en-US" dirty="0"/>
                                          <m:t> </m:t>
                                        </m:r>
                                      </m:e>
                                    </m:mr>
                                  </m:m>
                                </m:e>
                                <m:e>
                                  <m:m>
                                    <m:mPr>
                                      <m:mcs>
                                        <m:mc>
                                          <m:mcPr>
                                            <m:count m:val="2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e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 </m:t>
                                        </m:r>
                                        <m:r>
                                          <a:rPr lang="en-US" b="0" i="1">
                                            <a:latin typeface="Cambria Math" panose="02040503050406030204" pitchFamily="18" charset="0"/>
                                          </a:rPr>
                                          <m:t>   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 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en-US">
                                            <a:latin typeface="Cambria Math" panose="02040503050406030204" pitchFamily="18" charset="0"/>
                                          </a:rPr>
                                          <m:t>otherwise</m:t>
                                        </m:r>
                                      </m:e>
                                    </m:mr>
                                  </m:m>
                                </m:e>
                              </m:eqArr>
                            </m:e>
                          </m:d>
                        </m:e>
                      </m:func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b="1" dirty="0" smtClean="0"/>
                  <a:t>Theorem 4.6: </a:t>
                </a:r>
                <a:r>
                  <a:rPr lang="en-US" dirty="0" smtClean="0"/>
                  <a:t>If F is a PRF then this is a secure (fixed-length) MAC for messages of length n.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18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Strong MAC Construction (Fixed Length)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16560" y="1825625"/>
                <a:ext cx="10607040" cy="4351338"/>
              </a:xfrm>
            </p:spPr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Mac</m:t>
                          </m:r>
                          <m:r>
                            <m:rPr>
                              <m:sty m:val="p"/>
                            </m:rPr>
                            <a:rPr lang="en-US" baseline="-25000">
                              <a:latin typeface="Cambria Math" panose="02040503050406030204" pitchFamily="18" charset="0"/>
                            </a:rPr>
                            <m:t>k</m:t>
                          </m:r>
                        </m:fName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F</m:t>
                      </m:r>
                      <m:r>
                        <m:rPr>
                          <m:sty m:val="p"/>
                        </m:rPr>
                        <a:rPr lang="en-US" b="0" i="0" baseline="-25000" smtClean="0">
                          <a:latin typeface="Cambria Math" panose="02040503050406030204" pitchFamily="18" charset="0"/>
                        </a:rPr>
                        <m:t>K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func>
                            <m:func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Vrfy</m:t>
                              </m:r>
                              <m:r>
                                <m:rPr>
                                  <m:sty m:val="p"/>
                                </m:rPr>
                                <a:rPr lang="en-US" baseline="-25000">
                                  <a:latin typeface="Cambria Math" panose="02040503050406030204" pitchFamily="18" charset="0"/>
                                </a:rPr>
                                <m:t>k</m:t>
                              </m:r>
                            </m:fNam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func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</m:t>
                          </m:r>
                        </m:fName>
                        <m:e>
                          <m:d>
                            <m:dPr>
                              <m:begChr m:val="{"/>
                              <m:endChr m:val="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eqArr>
                                <m:eqArr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m>
                                    <m:mPr>
                                      <m:mcs>
                                        <m:mc>
                                          <m:mcPr>
                                            <m:count m:val="2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e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>
                                            <a:latin typeface="Cambria Math" panose="02040503050406030204" pitchFamily="18" charset="0"/>
                                          </a:rPr>
                                          <m:t>if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 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=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en-US">
                                            <a:latin typeface="Cambria Math" panose="02040503050406030204" pitchFamily="18" charset="0"/>
                                          </a:rPr>
                                          <m:t>F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en-US" baseline="-25000">
                                            <a:latin typeface="Cambria Math" panose="02040503050406030204" pitchFamily="18" charset="0"/>
                                          </a:rPr>
                                          <m:t>K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(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)</m:t>
                                        </m:r>
                                        <m:r>
                                          <m:rPr>
                                            <m:nor/>
                                          </m:rPr>
                                          <a:rPr lang="en-US" dirty="0"/>
                                          <m:t> </m:t>
                                        </m:r>
                                      </m:e>
                                    </m:mr>
                                  </m:m>
                                </m:e>
                                <m:e>
                                  <m:m>
                                    <m:mPr>
                                      <m:mcs>
                                        <m:mc>
                                          <m:mcPr>
                                            <m:count m:val="2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e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 </m:t>
                                        </m:r>
                                        <m:r>
                                          <a:rPr lang="en-US" b="0" i="1">
                                            <a:latin typeface="Cambria Math" panose="02040503050406030204" pitchFamily="18" charset="0"/>
                                          </a:rPr>
                                          <m:t>   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 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en-US">
                                            <a:latin typeface="Cambria Math" panose="02040503050406030204" pitchFamily="18" charset="0"/>
                                          </a:rPr>
                                          <m:t>otherwise</m:t>
                                        </m:r>
                                      </m:e>
                                    </m:mr>
                                  </m:m>
                                </m:e>
                              </m:eqArr>
                            </m:e>
                          </m:d>
                        </m:e>
                      </m:func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b="1" dirty="0" smtClean="0"/>
                  <a:t>Theorem (Concrete): </a:t>
                </a:r>
                <a:r>
                  <a:rPr lang="en-US" dirty="0" smtClean="0"/>
                  <a:t>If F is a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</m:d>
                  </m:oMath>
                </a14:m>
                <a:r>
                  <a:rPr lang="en-US" dirty="0" smtClean="0"/>
                  <a:t>-secure PRF then the above construction is a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𝑞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/>
                  <a:t>-</a:t>
                </a:r>
                <a:r>
                  <a:rPr lang="en-US" dirty="0" smtClean="0"/>
                  <a:t>secure MAC for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ℳ</m:t>
                    </m:r>
                    <m: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 smtClean="0"/>
                  <a:t> (messages of length n).</a:t>
                </a:r>
              </a:p>
              <a:p>
                <a:pPr marL="0" indent="0">
                  <a:buNone/>
                </a:pPr>
                <a:r>
                  <a:rPr lang="en-US" b="1" dirty="0" smtClean="0"/>
                  <a:t>Example: </a:t>
                </a:r>
                <a:r>
                  <a:rPr lang="en-US" dirty="0"/>
                  <a:t>F is a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/2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/>
                  <a:t>-secure </a:t>
                </a:r>
                <a:r>
                  <a:rPr lang="en-US" dirty="0" smtClean="0"/>
                  <a:t>PRF-</a:t>
                </a:r>
                <a:r>
                  <a:rPr lang="en-US" dirty="0" smtClean="0">
                    <a:sym typeface="Wingdings" panose="05000000000000000000" pitchFamily="2" charset="2"/>
                  </a:rPr>
                  <a:t> the above MAC construction is</a:t>
                </a:r>
              </a:p>
              <a:p>
                <a:pPr marL="0" indent="0">
                  <a:buNone/>
                </a:pP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  <m:d>
                          <m:dPr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/2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 smtClean="0"/>
                  <a:t>-secure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16560" y="1825625"/>
                <a:ext cx="10607040" cy="4351338"/>
              </a:xfrm>
              <a:blipFill>
                <a:blip r:embed="rId2"/>
                <a:stretch>
                  <a:fillRect l="-10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002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Strong MAC Construction (Fixed Length)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04800" y="1825625"/>
                <a:ext cx="11684000" cy="435133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Mac</m:t>
                          </m:r>
                          <m:r>
                            <m:rPr>
                              <m:sty m:val="p"/>
                            </m:rPr>
                            <a:rPr lang="en-US" baseline="-25000">
                              <a:latin typeface="Cambria Math" panose="02040503050406030204" pitchFamily="18" charset="0"/>
                            </a:rPr>
                            <m:t>k</m:t>
                          </m:r>
                        </m:fName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F</m:t>
                      </m:r>
                      <m:r>
                        <m:rPr>
                          <m:sty m:val="p"/>
                        </m:rPr>
                        <a:rPr lang="en-US" b="0" i="0" baseline="-25000" smtClean="0">
                          <a:latin typeface="Cambria Math" panose="02040503050406030204" pitchFamily="18" charset="0"/>
                        </a:rPr>
                        <m:t>K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func>
                            <m:func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Vrfy</m:t>
                              </m:r>
                              <m:r>
                                <m:rPr>
                                  <m:sty m:val="p"/>
                                </m:rPr>
                                <a:rPr lang="en-US" baseline="-25000">
                                  <a:latin typeface="Cambria Math" panose="02040503050406030204" pitchFamily="18" charset="0"/>
                                </a:rPr>
                                <m:t>k</m:t>
                              </m:r>
                            </m:fNam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func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</m:t>
                          </m:r>
                        </m:fName>
                        <m:e>
                          <m:d>
                            <m:dPr>
                              <m:begChr m:val="{"/>
                              <m:endChr m:val="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eqArr>
                                <m:eqArr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m>
                                    <m:mPr>
                                      <m:mcs>
                                        <m:mc>
                                          <m:mcPr>
                                            <m:count m:val="2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e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>
                                            <a:latin typeface="Cambria Math" panose="02040503050406030204" pitchFamily="18" charset="0"/>
                                          </a:rPr>
                                          <m:t>if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 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=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en-US">
                                            <a:latin typeface="Cambria Math" panose="02040503050406030204" pitchFamily="18" charset="0"/>
                                          </a:rPr>
                                          <m:t>F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en-US" baseline="-25000">
                                            <a:latin typeface="Cambria Math" panose="02040503050406030204" pitchFamily="18" charset="0"/>
                                          </a:rPr>
                                          <m:t>K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(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)</m:t>
                                        </m:r>
                                        <m:r>
                                          <m:rPr>
                                            <m:nor/>
                                          </m:rPr>
                                          <a:rPr lang="en-US" dirty="0"/>
                                          <m:t> </m:t>
                                        </m:r>
                                      </m:e>
                                    </m:mr>
                                  </m:m>
                                </m:e>
                                <m:e>
                                  <m:m>
                                    <m:mPr>
                                      <m:mcs>
                                        <m:mc>
                                          <m:mcPr>
                                            <m:count m:val="2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e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 </m:t>
                                        </m:r>
                                        <m:r>
                                          <a:rPr lang="en-US" b="0" i="1">
                                            <a:latin typeface="Cambria Math" panose="02040503050406030204" pitchFamily="18" charset="0"/>
                                          </a:rPr>
                                          <m:t>   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 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en-US">
                                            <a:latin typeface="Cambria Math" panose="02040503050406030204" pitchFamily="18" charset="0"/>
                                          </a:rPr>
                                          <m:t>otherwise</m:t>
                                        </m:r>
                                      </m:e>
                                    </m:mr>
                                  </m:m>
                                </m:e>
                              </m:eqArr>
                            </m:e>
                          </m:d>
                        </m:e>
                      </m:func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b="1" dirty="0" smtClean="0"/>
                  <a:t>Theorem (Concrete): </a:t>
                </a:r>
                <a:r>
                  <a:rPr lang="en-US" dirty="0" smtClean="0"/>
                  <a:t>If F is a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</m:d>
                  </m:oMath>
                </a14:m>
                <a:r>
                  <a:rPr lang="en-US" dirty="0" smtClean="0"/>
                  <a:t>-secure PRF then the above construction is a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𝑞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/>
                  <a:t>-</a:t>
                </a:r>
                <a:r>
                  <a:rPr lang="en-US" dirty="0" smtClean="0"/>
                  <a:t>secure MAC for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ℳ</m:t>
                    </m:r>
                    <m: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 smtClean="0"/>
                  <a:t> (messages of length n).</a:t>
                </a:r>
              </a:p>
              <a:p>
                <a:pPr marL="0" indent="0">
                  <a:buNone/>
                </a:pPr>
                <a:r>
                  <a:rPr lang="en-US" b="1" dirty="0" smtClean="0"/>
                  <a:t>Limitation: </a:t>
                </a:r>
                <a:r>
                  <a:rPr lang="en-US" dirty="0" smtClean="0"/>
                  <a:t>What if we want to authenticate a longer message?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ℳ</m:t>
                    </m:r>
                    <m: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4800" y="1825625"/>
                <a:ext cx="11684000" cy="4351338"/>
              </a:xfrm>
              <a:blipFill>
                <a:blip r:embed="rId2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718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MACs for Arbitrary Length Messages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10279" y="1847850"/>
                <a:ext cx="10515600" cy="4351338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 smtClean="0"/>
                  <a:t>Building Block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Π</m:t>
                    </m:r>
                  </m:oMath>
                </a14:m>
                <a:r>
                  <a:rPr lang="en-US" dirty="0" smtClean="0"/>
                  <a:t>’=(Mac’,</a:t>
                </a:r>
                <a:r>
                  <a:rPr lang="en-US" dirty="0" err="1" smtClean="0"/>
                  <a:t>Vrfy</a:t>
                </a:r>
                <a:r>
                  <a:rPr lang="en-US" dirty="0" smtClean="0"/>
                  <a:t>’), a secure MAC for length n messages </a:t>
                </a:r>
              </a:p>
              <a:p>
                <a:pPr marL="0" indent="0">
                  <a:buNone/>
                </a:pPr>
                <a:endParaRPr lang="en-US" sz="3200" dirty="0" smtClean="0"/>
              </a:p>
              <a:p>
                <a:pPr marL="0" indent="0">
                  <a:buNone/>
                </a:pPr>
                <a:r>
                  <a:rPr lang="en-US" sz="3200" b="1" dirty="0" smtClean="0"/>
                  <a:t>First: A few failed attempts</a:t>
                </a:r>
              </a:p>
              <a:p>
                <a:pPr marL="0" indent="0">
                  <a:buNone/>
                </a:pPr>
                <a:r>
                  <a:rPr lang="en-US" dirty="0"/>
                  <a:t>Let m = m</a:t>
                </a:r>
                <a:r>
                  <a:rPr lang="en-US" baseline="-25000" dirty="0"/>
                  <a:t>1</a:t>
                </a:r>
                <a:r>
                  <a:rPr lang="en-US" dirty="0"/>
                  <a:t>,…,m</a:t>
                </a:r>
                <a:r>
                  <a:rPr lang="en-US" baseline="-25000" dirty="0"/>
                  <a:t>d </a:t>
                </a:r>
                <a:r>
                  <a:rPr lang="en-US" dirty="0"/>
                  <a:t>where each m</a:t>
                </a:r>
                <a:r>
                  <a:rPr lang="en-US" baseline="-25000" dirty="0"/>
                  <a:t>i</a:t>
                </a:r>
                <a:r>
                  <a:rPr lang="en-US" dirty="0"/>
                  <a:t> is </a:t>
                </a:r>
                <a:r>
                  <a:rPr lang="en-US" dirty="0" smtClean="0"/>
                  <a:t>n bits and 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Mac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𝐾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dirty="0"/>
                        <m:t>Mac</m:t>
                      </m:r>
                      <m:r>
                        <m:rPr>
                          <m:nor/>
                        </m:rPr>
                        <a:rPr lang="en-US" baseline="-25000" dirty="0"/>
                        <m:t>K</m:t>
                      </m:r>
                      <m:r>
                        <m:rPr>
                          <m:nor/>
                        </m:rPr>
                        <a:rPr lang="en-US" dirty="0"/>
                        <m:t>(</m:t>
                      </m:r>
                      <m:r>
                        <m:rPr>
                          <m:nor/>
                        </m:rPr>
                        <a:rPr lang="en-US" dirty="0"/>
                        <m:t>m</m:t>
                      </m:r>
                      <m:r>
                        <m:rPr>
                          <m:nor/>
                        </m:rPr>
                        <a:rPr lang="en-US" dirty="0"/>
                        <m:t>)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What is wrong?</a:t>
                </a:r>
              </a:p>
              <a:p>
                <a:pPr marL="0" indent="0">
                  <a:buNone/>
                </a:pPr>
                <a:r>
                  <a:rPr lang="en-US" dirty="0" smtClean="0"/>
                  <a:t>	Block-reordering attack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dirty="0"/>
                        <m:t>Mac</m:t>
                      </m:r>
                      <m:r>
                        <m:rPr>
                          <m:nor/>
                        </m:rPr>
                        <a:rPr lang="en-US" baseline="-25000" dirty="0"/>
                        <m:t>K</m:t>
                      </m:r>
                      <m:r>
                        <m:rPr>
                          <m:nor/>
                        </m:rPr>
                        <a:rPr lang="en-US" dirty="0"/>
                        <m:t>(</m:t>
                      </m:r>
                      <m:r>
                        <m:rPr>
                          <m:nor/>
                        </m:rPr>
                        <a:rPr lang="en-US" i="1" dirty="0"/>
                        <m:t>m</m:t>
                      </m:r>
                      <m:r>
                        <m:rPr>
                          <m:nor/>
                        </m:rPr>
                        <a:rPr lang="en-US" b="0" i="0" baseline="-25000" dirty="0" smtClean="0"/>
                        <m:t>d</m:t>
                      </m:r>
                      <m:r>
                        <m:rPr>
                          <m:nor/>
                        </m:rPr>
                        <a:rPr lang="en-US" dirty="0"/>
                        <m:t>,…,</m:t>
                      </m:r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m:rPr>
                          <m:nor/>
                        </m:rPr>
                        <a:rPr lang="en-US" dirty="0"/>
                        <m:t>)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10279" y="1847850"/>
                <a:ext cx="10515600" cy="4351338"/>
              </a:xfrm>
              <a:blipFill>
                <a:blip r:embed="rId2"/>
                <a:stretch>
                  <a:fillRect l="-1449" t="-30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33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ular Callout 4"/>
              <p:cNvSpPr/>
              <p:nvPr/>
            </p:nvSpPr>
            <p:spPr>
              <a:xfrm>
                <a:off x="7366000" y="3830320"/>
                <a:ext cx="4673600" cy="1493520"/>
              </a:xfrm>
              <a:prstGeom prst="wedgeRectCallout">
                <a:avLst>
                  <a:gd name="adj1" fmla="val -70441"/>
                  <a:gd name="adj2" fmla="val 63572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lang="en-US" sz="2800" b="0" i="1" dirty="0" smtClean="0">
                    <a:latin typeface="Cambria Math" panose="02040503050406030204" pitchFamily="18" charset="0"/>
                  </a:rPr>
                  <a:t>“I love you”</a:t>
                </a: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lang="en-US" sz="2800" dirty="0" smtClean="0">
                    <a:solidFill>
                      <a:srgbClr val="FF0000"/>
                    </a:solidFill>
                  </a:rPr>
                  <a:t>“I will never say that”</a:t>
                </a: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28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lang="en-US" sz="2800" dirty="0" smtClean="0">
                    <a:solidFill>
                      <a:srgbClr val="002060"/>
                    </a:solidFill>
                  </a:rPr>
                  <a:t>“you are stupid”</a:t>
                </a:r>
                <a:endParaRPr lang="en-US" sz="2800" dirty="0" smtClean="0"/>
              </a:p>
            </p:txBody>
          </p:sp>
        </mc:Choice>
        <mc:Fallback xmlns="">
          <p:sp>
            <p:nvSpPr>
              <p:cNvPr id="5" name="Rectangular Callout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66000" y="3830320"/>
                <a:ext cx="4673600" cy="1493520"/>
              </a:xfrm>
              <a:prstGeom prst="wedgeRectCallout">
                <a:avLst>
                  <a:gd name="adj1" fmla="val -70441"/>
                  <a:gd name="adj2" fmla="val 63572"/>
                </a:avLst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71754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MACs for Arbitrary Length Messages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10279" y="1847850"/>
                <a:ext cx="10515600" cy="4351338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dirty="0" smtClean="0"/>
                  <a:t>Building Block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Π</m:t>
                    </m:r>
                  </m:oMath>
                </a14:m>
                <a:r>
                  <a:rPr lang="en-US" dirty="0" smtClean="0"/>
                  <a:t>’=(Mac’,</a:t>
                </a:r>
                <a:r>
                  <a:rPr lang="en-US" dirty="0" err="1" smtClean="0"/>
                  <a:t>Vrfy</a:t>
                </a:r>
                <a:r>
                  <a:rPr lang="en-US" dirty="0" smtClean="0"/>
                  <a:t>’), a secure MAC for length n messages </a:t>
                </a:r>
              </a:p>
              <a:p>
                <a:pPr marL="0" indent="0">
                  <a:buNone/>
                </a:pPr>
                <a:endParaRPr lang="en-US" sz="3200" dirty="0" smtClean="0"/>
              </a:p>
              <a:p>
                <a:pPr marL="0" indent="0">
                  <a:buNone/>
                </a:pPr>
                <a:r>
                  <a:rPr lang="en-US" sz="3200" b="1" dirty="0" smtClean="0"/>
                  <a:t>Attempt 2</a:t>
                </a:r>
              </a:p>
              <a:p>
                <a:pPr marL="0" indent="0">
                  <a:buNone/>
                </a:pPr>
                <a:r>
                  <a:rPr lang="en-US" dirty="0"/>
                  <a:t>Let m = m</a:t>
                </a:r>
                <a:r>
                  <a:rPr lang="en-US" baseline="-25000" dirty="0"/>
                  <a:t>1</a:t>
                </a:r>
                <a:r>
                  <a:rPr lang="en-US" dirty="0"/>
                  <a:t>,…,m</a:t>
                </a:r>
                <a:r>
                  <a:rPr lang="en-US" baseline="-25000" dirty="0"/>
                  <a:t>d </a:t>
                </a:r>
                <a:r>
                  <a:rPr lang="en-US" dirty="0"/>
                  <a:t>where each m</a:t>
                </a:r>
                <a:r>
                  <a:rPr lang="en-US" baseline="-25000" dirty="0"/>
                  <a:t>i</a:t>
                </a:r>
                <a:r>
                  <a:rPr lang="en-US" dirty="0"/>
                  <a:t> is </a:t>
                </a:r>
                <a:r>
                  <a:rPr lang="en-US" dirty="0" smtClean="0"/>
                  <a:t>n bits and 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Mac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𝐾</m:t>
                        </m:r>
                      </m:sub>
                      <m:sup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d>
                      <m:dPr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∥</m:t>
                            </m:r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dirty="0"/>
                        <m:t>Mac</m:t>
                      </m:r>
                      <m:r>
                        <m:rPr>
                          <m:nor/>
                        </m:rPr>
                        <a:rPr lang="en-US" baseline="-25000" dirty="0"/>
                        <m:t>K</m:t>
                      </m:r>
                      <m:r>
                        <m:rPr>
                          <m:nor/>
                        </m:rPr>
                        <a:rPr lang="en-US" dirty="0"/>
                        <m:t>(</m:t>
                      </m:r>
                      <m:r>
                        <m:rPr>
                          <m:nor/>
                        </m:rPr>
                        <a:rPr lang="en-US" dirty="0"/>
                        <m:t>m</m:t>
                      </m:r>
                      <m:r>
                        <m:rPr>
                          <m:nor/>
                        </m:rPr>
                        <a:rPr lang="en-US" dirty="0"/>
                        <m:t>)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Addresses block-reordering attack.</a:t>
                </a:r>
              </a:p>
              <a:p>
                <a:pPr marL="0" indent="0">
                  <a:buNone/>
                </a:pPr>
                <a:r>
                  <a:rPr lang="en-US" dirty="0" smtClean="0"/>
                  <a:t>Any other concerns?</a:t>
                </a:r>
              </a:p>
              <a:p>
                <a:pPr marL="0" indent="0">
                  <a:buNone/>
                </a:pPr>
                <a:r>
                  <a:rPr lang="en-US" dirty="0" smtClean="0"/>
                  <a:t>	Truncation attack!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dirty="0"/>
                        <m:t>Mac</m:t>
                      </m:r>
                      <m:r>
                        <m:rPr>
                          <m:nor/>
                        </m:rPr>
                        <a:rPr lang="en-US" baseline="-25000" dirty="0"/>
                        <m:t>K</m:t>
                      </m:r>
                      <m:r>
                        <m:rPr>
                          <m:nor/>
                        </m:rPr>
                        <a:rPr lang="en-US" dirty="0"/>
                        <m:t>(</m:t>
                      </m:r>
                      <m:r>
                        <m:rPr>
                          <m:nor/>
                        </m:rPr>
                        <a:rPr lang="en-US" i="1" dirty="0"/>
                        <m:t>m</m:t>
                      </m:r>
                      <m:r>
                        <m:rPr>
                          <m:nor/>
                        </m:rPr>
                        <a:rPr lang="en-US" baseline="-25000" dirty="0"/>
                        <m:t>1</m:t>
                      </m:r>
                      <m:r>
                        <m:rPr>
                          <m:nor/>
                        </m:rPr>
                        <a:rPr lang="en-US" dirty="0"/>
                        <m:t>,…,</m:t>
                      </m:r>
                      <m:sSub>
                        <m:sSub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m:rPr>
                          <m:nor/>
                        </m:rPr>
                        <a:rPr lang="en-US" dirty="0"/>
                        <m:t>)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10279" y="1847850"/>
                <a:ext cx="10515600" cy="4351338"/>
              </a:xfrm>
              <a:blipFill>
                <a:blip r:embed="rId2"/>
                <a:stretch>
                  <a:fillRect l="-1333" t="-2801" b="-9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34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ular Callout 4"/>
              <p:cNvSpPr/>
              <p:nvPr/>
            </p:nvSpPr>
            <p:spPr>
              <a:xfrm>
                <a:off x="6898640" y="4135120"/>
                <a:ext cx="4673600" cy="1270000"/>
              </a:xfrm>
              <a:prstGeom prst="wedgeRectCallout">
                <a:avLst>
                  <a:gd name="adj1" fmla="val -39789"/>
                  <a:gd name="adj2" fmla="val 80100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 smtClean="0"/>
                  <a:t>Suppose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8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US" sz="2800" dirty="0" smtClean="0"/>
              </a:p>
              <a:p>
                <a:pPr algn="ctr"/>
                <a:r>
                  <a:rPr lang="en-US" sz="2800" dirty="0" smtClean="0"/>
                  <a:t>“I don’t like you. </a:t>
                </a:r>
                <a:r>
                  <a:rPr lang="en-US" sz="2800" dirty="0" smtClean="0">
                    <a:solidFill>
                      <a:srgbClr val="FF0000"/>
                    </a:solidFill>
                  </a:rPr>
                  <a:t>I LOVE you!</a:t>
                </a:r>
                <a:r>
                  <a:rPr lang="en-US" sz="2800" dirty="0" smtClean="0"/>
                  <a:t>”</a:t>
                </a:r>
                <a:endParaRPr lang="en-US" sz="2800" dirty="0"/>
              </a:p>
            </p:txBody>
          </p:sp>
        </mc:Choice>
        <mc:Fallback xmlns="">
          <p:sp>
            <p:nvSpPr>
              <p:cNvPr id="5" name="Rectangular Callout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8640" y="4135120"/>
                <a:ext cx="4673600" cy="1270000"/>
              </a:xfrm>
              <a:prstGeom prst="wedgeRectCallout">
                <a:avLst>
                  <a:gd name="adj1" fmla="val -39789"/>
                  <a:gd name="adj2" fmla="val 80100"/>
                </a:avLst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80248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MACs for Arbitrary Length Messages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10279" y="1847850"/>
                <a:ext cx="10515600" cy="4351338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dirty="0" smtClean="0"/>
                  <a:t>Building Block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Π</m:t>
                    </m:r>
                  </m:oMath>
                </a14:m>
                <a:r>
                  <a:rPr lang="en-US" dirty="0" smtClean="0"/>
                  <a:t>’=(Mac’,</a:t>
                </a:r>
                <a:r>
                  <a:rPr lang="en-US" dirty="0" err="1" smtClean="0"/>
                  <a:t>Vrfy</a:t>
                </a:r>
                <a:r>
                  <a:rPr lang="en-US" dirty="0" smtClean="0"/>
                  <a:t>’), a secure MAC for length n messages </a:t>
                </a:r>
              </a:p>
              <a:p>
                <a:pPr marL="0" indent="0">
                  <a:buNone/>
                </a:pPr>
                <a:endParaRPr lang="en-US" sz="3200" dirty="0" smtClean="0"/>
              </a:p>
              <a:p>
                <a:pPr marL="0" indent="0">
                  <a:buNone/>
                </a:pPr>
                <a:r>
                  <a:rPr lang="en-US" sz="3200" b="1" dirty="0" smtClean="0"/>
                  <a:t>Attempt 3</a:t>
                </a:r>
              </a:p>
              <a:p>
                <a:pPr marL="0" indent="0">
                  <a:buNone/>
                </a:pPr>
                <a:r>
                  <a:rPr lang="en-US" dirty="0"/>
                  <a:t>Let m = m</a:t>
                </a:r>
                <a:r>
                  <a:rPr lang="en-US" baseline="-25000" dirty="0"/>
                  <a:t>1</a:t>
                </a:r>
                <a:r>
                  <a:rPr lang="en-US" dirty="0"/>
                  <a:t>,…,m</a:t>
                </a:r>
                <a:r>
                  <a:rPr lang="en-US" baseline="-25000" dirty="0"/>
                  <a:t>d </a:t>
                </a:r>
                <a:r>
                  <a:rPr lang="en-US" dirty="0"/>
                  <a:t>where each m</a:t>
                </a:r>
                <a:r>
                  <a:rPr lang="en-US" baseline="-25000" dirty="0"/>
                  <a:t>i</a:t>
                </a:r>
                <a:r>
                  <a:rPr lang="en-US" dirty="0"/>
                  <a:t> is </a:t>
                </a:r>
                <a:r>
                  <a:rPr lang="en-US" dirty="0" smtClean="0"/>
                  <a:t>n bits </a:t>
                </a:r>
                <a:r>
                  <a:rPr lang="en-US" dirty="0"/>
                  <a:t>and m has length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ℓ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𝑛𝑑</m:t>
                    </m:r>
                  </m:oMath>
                </a14:m>
                <a:r>
                  <a:rPr lang="en-US" dirty="0" smtClean="0"/>
                  <a:t> </a:t>
                </a:r>
              </a:p>
              <a:p>
                <a:pPr marL="0" indent="0">
                  <a:buNone/>
                </a:pPr>
                <a:r>
                  <a:rPr lang="en-US" dirty="0" smtClean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Mac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𝐾</m:t>
                        </m:r>
                      </m:sub>
                      <m:sup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d>
                      <m:dPr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∥</m:t>
                            </m:r>
                            <m:r>
                              <a:rPr lang="en-US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ℓ</m:t>
                            </m:r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∥</m:t>
                            </m:r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dirty="0"/>
                        <m:t>Mac</m:t>
                      </m:r>
                      <m:r>
                        <m:rPr>
                          <m:nor/>
                        </m:rPr>
                        <a:rPr lang="en-US" baseline="-25000" dirty="0"/>
                        <m:t>K</m:t>
                      </m:r>
                      <m:r>
                        <m:rPr>
                          <m:nor/>
                        </m:rPr>
                        <a:rPr lang="en-US" dirty="0"/>
                        <m:t>(</m:t>
                      </m:r>
                      <m:r>
                        <m:rPr>
                          <m:nor/>
                        </m:rPr>
                        <a:rPr lang="en-US" dirty="0"/>
                        <m:t>m</m:t>
                      </m:r>
                      <m:r>
                        <m:rPr>
                          <m:nor/>
                        </m:rPr>
                        <a:rPr lang="en-US" dirty="0"/>
                        <m:t>)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Addresses truncation.</a:t>
                </a:r>
              </a:p>
              <a:p>
                <a:pPr marL="0" indent="0">
                  <a:buNone/>
                </a:pPr>
                <a:r>
                  <a:rPr lang="en-US" dirty="0" smtClean="0"/>
                  <a:t>Any other concerns?</a:t>
                </a:r>
              </a:p>
              <a:p>
                <a:pPr marL="0" indent="0">
                  <a:buNone/>
                </a:pPr>
                <a:r>
                  <a:rPr lang="en-US" dirty="0" smtClean="0"/>
                  <a:t>	Mix and Match Attack! </a:t>
                </a:r>
                <a:endParaRPr lang="en-US" dirty="0"/>
              </a:p>
              <a:p>
                <a:pPr marL="0" indent="0">
                  <a:buNone/>
                </a:pPr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10279" y="1847850"/>
                <a:ext cx="10515600" cy="4351338"/>
              </a:xfrm>
              <a:blipFill>
                <a:blip r:embed="rId2"/>
                <a:stretch>
                  <a:fillRect l="-1333" t="-35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116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MACs for Arbitrary Length Messages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10279" y="1847850"/>
                <a:ext cx="10515600" cy="435133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Let </a:t>
                </a:r>
                <a:r>
                  <a:rPr lang="en-US" dirty="0"/>
                  <a:t>m = m</a:t>
                </a:r>
                <a:r>
                  <a:rPr lang="en-US" baseline="-25000" dirty="0"/>
                  <a:t>1</a:t>
                </a:r>
                <a:r>
                  <a:rPr lang="en-US" dirty="0"/>
                  <a:t>,…,m</a:t>
                </a:r>
                <a:r>
                  <a:rPr lang="en-US" baseline="-25000" dirty="0"/>
                  <a:t>d </a:t>
                </a:r>
                <a:r>
                  <a:rPr lang="en-US" dirty="0"/>
                  <a:t>where each m</a:t>
                </a:r>
                <a:r>
                  <a:rPr lang="en-US" baseline="-25000" dirty="0"/>
                  <a:t>i</a:t>
                </a:r>
                <a:r>
                  <a:rPr lang="en-US" dirty="0"/>
                  <a:t> is </a:t>
                </a:r>
                <a:r>
                  <a:rPr lang="en-US" dirty="0" smtClean="0"/>
                  <a:t>n bits </a:t>
                </a:r>
                <a:r>
                  <a:rPr lang="en-US" dirty="0"/>
                  <a:t>and m has length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ℓ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𝑛𝑑</m:t>
                    </m:r>
                  </m:oMath>
                </a14:m>
                <a:r>
                  <a:rPr lang="en-US" dirty="0" smtClean="0"/>
                  <a:t> </a:t>
                </a:r>
              </a:p>
              <a:p>
                <a:pPr marL="0" indent="0">
                  <a:buNone/>
                </a:pPr>
                <a:r>
                  <a:rPr lang="en-US" dirty="0"/>
                  <a:t>Let </a:t>
                </a:r>
                <a:r>
                  <a:rPr lang="en-US" dirty="0" smtClean="0"/>
                  <a:t>m’ </a:t>
                </a:r>
                <a:r>
                  <a:rPr lang="en-US" dirty="0"/>
                  <a:t>= </a:t>
                </a:r>
                <a:r>
                  <a:rPr lang="en-US" dirty="0" smtClean="0"/>
                  <a:t>m’</a:t>
                </a:r>
                <a:r>
                  <a:rPr lang="en-US" baseline="-25000" dirty="0" smtClean="0"/>
                  <a:t>1</a:t>
                </a:r>
                <a:r>
                  <a:rPr lang="en-US" dirty="0"/>
                  <a:t>,…,</a:t>
                </a:r>
                <a:r>
                  <a:rPr lang="en-US" dirty="0" err="1" smtClean="0"/>
                  <a:t>m’</a:t>
                </a:r>
                <a:r>
                  <a:rPr lang="en-US" baseline="-25000" dirty="0" err="1" smtClean="0"/>
                  <a:t>d</a:t>
                </a:r>
                <a:r>
                  <a:rPr lang="en-US" baseline="-25000" dirty="0" smtClean="0"/>
                  <a:t> </a:t>
                </a:r>
                <a:r>
                  <a:rPr lang="en-US" dirty="0"/>
                  <a:t>where each </a:t>
                </a:r>
                <a:r>
                  <a:rPr lang="en-US" dirty="0" err="1" smtClean="0"/>
                  <a:t>m’</a:t>
                </a:r>
                <a:r>
                  <a:rPr lang="en-US" baseline="-25000" dirty="0" err="1" smtClean="0"/>
                  <a:t>i</a:t>
                </a:r>
                <a:r>
                  <a:rPr lang="en-US" dirty="0" smtClean="0"/>
                  <a:t> </a:t>
                </a:r>
                <a:r>
                  <a:rPr lang="en-US" dirty="0"/>
                  <a:t>is n bits and m has length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ℓ=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𝑛𝑑</m:t>
                    </m:r>
                  </m:oMath>
                </a14:m>
                <a:r>
                  <a:rPr lang="en-US" dirty="0"/>
                  <a:t> </a:t>
                </a:r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Mac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𝐾</m:t>
                        </m:r>
                      </m:sub>
                      <m:sup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d>
                      <m:dPr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∥</m:t>
                            </m:r>
                            <m:r>
                              <a:rPr lang="en-US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ℓ</m:t>
                            </m:r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∥</m:t>
                            </m:r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 smtClean="0"/>
                  <a:t> 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Mac</m:t>
                        </m:r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𝐾</m:t>
                        </m:r>
                      </m:sub>
                      <m:sup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d>
                      <m:d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∥ℓ∥</m:t>
                            </m:r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e>
                    </m:d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dirty="0"/>
                        <m:t>Mac</m:t>
                      </m:r>
                      <m:r>
                        <m:rPr>
                          <m:nor/>
                        </m:rPr>
                        <a:rPr lang="en-US" baseline="-25000" dirty="0"/>
                        <m:t>K</m:t>
                      </m:r>
                      <m:r>
                        <m:rPr>
                          <m:nor/>
                        </m:rPr>
                        <a:rPr lang="en-US" dirty="0"/>
                        <m:t>(</m:t>
                      </m:r>
                      <m:r>
                        <m:rPr>
                          <m:nor/>
                        </m:rPr>
                        <a:rPr lang="en-US" dirty="0" smtClean="0">
                          <a:solidFill>
                            <a:srgbClr val="00B050"/>
                          </a:solidFill>
                        </a:rPr>
                        <m:t>m</m:t>
                      </m:r>
                      <m:r>
                        <m:rPr>
                          <m:nor/>
                        </m:rPr>
                        <a:rPr lang="en-US" dirty="0"/>
                        <m:t>)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dirty="0"/>
                        <m:t>Mac</m:t>
                      </m:r>
                      <m:r>
                        <m:rPr>
                          <m:nor/>
                        </m:rPr>
                        <a:rPr lang="en-US" baseline="-25000" dirty="0"/>
                        <m:t>K</m:t>
                      </m:r>
                      <m:r>
                        <m:rPr>
                          <m:nor/>
                        </m:rPr>
                        <a:rPr lang="en-US" dirty="0"/>
                        <m:t>(</m:t>
                      </m:r>
                      <m:r>
                        <m:rPr>
                          <m:nor/>
                        </m:rPr>
                        <a:rPr lang="en-US" dirty="0" smtClean="0">
                          <a:solidFill>
                            <a:srgbClr val="7030A0"/>
                          </a:solidFill>
                        </a:rPr>
                        <m:t>m</m:t>
                      </m:r>
                      <m:r>
                        <m:rPr>
                          <m:nor/>
                        </m:rPr>
                        <a:rPr lang="en-US" b="0" i="0" dirty="0" smtClean="0">
                          <a:solidFill>
                            <a:srgbClr val="7030A0"/>
                          </a:solidFill>
                        </a:rPr>
                        <m:t>′</m:t>
                      </m:r>
                      <m:r>
                        <m:rPr>
                          <m:nor/>
                        </m:rPr>
                        <a:rPr lang="en-US" dirty="0"/>
                        <m:t>)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Mix and Match Attack! </a:t>
                </a: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dirty="0"/>
                        <m:t>Mac</m:t>
                      </m:r>
                      <m:r>
                        <m:rPr>
                          <m:nor/>
                        </m:rPr>
                        <a:rPr lang="en-US" baseline="-25000" dirty="0"/>
                        <m:t>K</m:t>
                      </m:r>
                      <m:r>
                        <m:rPr>
                          <m:nor/>
                        </m:rPr>
                        <a:rPr lang="en-US" dirty="0"/>
                        <m:t>(</m:t>
                      </m:r>
                      <m:r>
                        <m:rPr>
                          <m:nor/>
                        </m:rPr>
                        <a:rPr lang="en-US" dirty="0" smtClean="0">
                          <a:solidFill>
                            <a:srgbClr val="00B050"/>
                          </a:solidFill>
                        </a:rPr>
                        <m:t>m</m:t>
                      </m:r>
                      <m:r>
                        <m:rPr>
                          <m:nor/>
                        </m:rPr>
                        <a:rPr lang="en-US" baseline="-25000" dirty="0" smtClean="0">
                          <a:solidFill>
                            <a:srgbClr val="00B050"/>
                          </a:solidFill>
                        </a:rPr>
                        <m:t>1</m:t>
                      </m:r>
                      <m:r>
                        <m:rPr>
                          <m:nor/>
                        </m:rPr>
                        <a:rPr lang="en-US" b="0" i="0" dirty="0" smtClean="0"/>
                        <m:t>,</m:t>
                      </m:r>
                      <m:r>
                        <m:rPr>
                          <m:nor/>
                        </m:rPr>
                        <a:rPr lang="en-US" dirty="0" smtClean="0">
                          <a:solidFill>
                            <a:srgbClr val="7030A0"/>
                          </a:solidFill>
                        </a:rPr>
                        <m:t>m</m:t>
                      </m:r>
                      <m:r>
                        <m:rPr>
                          <m:nor/>
                        </m:rPr>
                        <a:rPr lang="en-US" b="0" i="0" dirty="0" smtClean="0">
                          <a:solidFill>
                            <a:srgbClr val="7030A0"/>
                          </a:solidFill>
                        </a:rPr>
                        <m:t>′</m:t>
                      </m:r>
                      <m:r>
                        <m:rPr>
                          <m:nor/>
                        </m:rPr>
                        <a:rPr lang="en-US" b="0" i="0" baseline="-25000" dirty="0" smtClean="0">
                          <a:solidFill>
                            <a:srgbClr val="7030A0"/>
                          </a:solidFill>
                        </a:rPr>
                        <m:t>2</m:t>
                      </m:r>
                      <m:r>
                        <m:rPr>
                          <m:nor/>
                        </m:rPr>
                        <a:rPr lang="en-US" b="0" i="0" dirty="0" smtClean="0"/>
                        <m:t>,</m:t>
                      </m:r>
                      <m:r>
                        <m:rPr>
                          <m:nor/>
                        </m:rPr>
                        <a:rPr lang="en-US" b="0" i="0" dirty="0" smtClean="0">
                          <a:solidFill>
                            <a:srgbClr val="00B050"/>
                          </a:solidFill>
                        </a:rPr>
                        <m:t>m</m:t>
                      </m:r>
                      <m:r>
                        <m:rPr>
                          <m:nor/>
                        </m:rPr>
                        <a:rPr lang="en-US" b="0" i="0" baseline="-25000" dirty="0" smtClean="0">
                          <a:solidFill>
                            <a:srgbClr val="00B050"/>
                          </a:solidFill>
                        </a:rPr>
                        <m:t>3</m:t>
                      </m:r>
                      <m:r>
                        <m:rPr>
                          <m:nor/>
                        </m:rPr>
                        <a:rPr lang="en-US" b="0" i="0" dirty="0" smtClean="0">
                          <a:solidFill>
                            <a:srgbClr val="00B050"/>
                          </a:solidFill>
                        </a:rPr>
                        <m:t>,...</m:t>
                      </m:r>
                      <m:r>
                        <m:rPr>
                          <m:nor/>
                        </m:rPr>
                        <a:rPr lang="en-US" dirty="0"/>
                        <m:t>)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…</m:t>
                          </m:r>
                        </m:e>
                      </m:d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10279" y="1847850"/>
                <a:ext cx="10515600" cy="4351338"/>
              </a:xfrm>
              <a:blipFill>
                <a:blip r:embed="rId2"/>
                <a:stretch>
                  <a:fillRect l="-1159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600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37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ular Callout 5"/>
              <p:cNvSpPr/>
              <p:nvPr/>
            </p:nvSpPr>
            <p:spPr>
              <a:xfrm>
                <a:off x="228600" y="68104"/>
                <a:ext cx="5288280" cy="2248376"/>
              </a:xfrm>
              <a:prstGeom prst="wedgeRectCallout">
                <a:avLst>
                  <a:gd name="adj1" fmla="val 4937"/>
                  <a:gd name="adj2" fmla="val 98243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lang="en-US" sz="2800" b="0" i="1" dirty="0" smtClean="0">
                    <a:latin typeface="Cambria Math" panose="02040503050406030204" pitchFamily="18" charset="0"/>
                  </a:rPr>
                  <a:t>“What will I say to Eve?”</a:t>
                </a: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lang="en-US" sz="2800" dirty="0" smtClean="0">
                    <a:solidFill>
                      <a:srgbClr val="FF0000"/>
                    </a:solidFill>
                  </a:rPr>
                  <a:t>“You are evil and vile.”</a:t>
                </a: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28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lang="en-US" sz="2800" dirty="0" smtClean="0">
                    <a:solidFill>
                      <a:srgbClr val="002060"/>
                    </a:solidFill>
                  </a:rPr>
                  <a:t>“Please leave me alone!”</a:t>
                </a: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28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sz="28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lang="en-US" sz="2800" dirty="0" smtClean="0">
                    <a:solidFill>
                      <a:srgbClr val="7030A0"/>
                    </a:solidFill>
                  </a:rPr>
                  <a:t>“Your sworn enemy </a:t>
                </a:r>
                <a:r>
                  <a:rPr lang="en-US" sz="2800" dirty="0">
                    <a:solidFill>
                      <a:srgbClr val="7030A0"/>
                    </a:solidFill>
                  </a:rPr>
                  <a:t>- BOB”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8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80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80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800" dirty="0" smtClean="0"/>
              </a:p>
            </p:txBody>
          </p:sp>
        </mc:Choice>
        <mc:Fallback xmlns="">
          <p:sp>
            <p:nvSpPr>
              <p:cNvPr id="6" name="Rectangular Callout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68104"/>
                <a:ext cx="5288280" cy="2248376"/>
              </a:xfrm>
              <a:prstGeom prst="wedgeRectCallout">
                <a:avLst>
                  <a:gd name="adj1" fmla="val 4937"/>
                  <a:gd name="adj2" fmla="val 98243"/>
                </a:avLst>
              </a:prstGeom>
              <a:blipFill>
                <a:blip r:embed="rId2"/>
                <a:stretch>
                  <a:fillRect t="-12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ular Callout 6"/>
              <p:cNvSpPr/>
              <p:nvPr/>
            </p:nvSpPr>
            <p:spPr>
              <a:xfrm>
                <a:off x="5974080" y="68104"/>
                <a:ext cx="4922520" cy="2380456"/>
              </a:xfrm>
              <a:prstGeom prst="wedgeRectCallout">
                <a:avLst>
                  <a:gd name="adj1" fmla="val -87420"/>
                  <a:gd name="adj2" fmla="val 114158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′= </m:t>
                    </m:r>
                  </m:oMath>
                </a14:m>
                <a:r>
                  <a:rPr lang="en-US" sz="2800" b="0" i="1" dirty="0" smtClean="0">
                    <a:latin typeface="Cambria Math" panose="02040503050406030204" pitchFamily="18" charset="0"/>
                  </a:rPr>
                  <a:t>“Dear Alice”</a:t>
                </a: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′</m:t>
                    </m:r>
                    <m:r>
                      <a:rPr lang="en-US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lang="en-US" sz="2800" dirty="0" smtClean="0">
                    <a:solidFill>
                      <a:srgbClr val="FF0000"/>
                    </a:solidFill>
                  </a:rPr>
                  <a:t>“You are wonderful.”</a:t>
                </a: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28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′</m:t>
                    </m:r>
                    <m:r>
                      <a:rPr lang="en-US" sz="28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lang="en-US" sz="2800" dirty="0" smtClean="0">
                    <a:solidFill>
                      <a:srgbClr val="002060"/>
                    </a:solidFill>
                  </a:rPr>
                  <a:t>“I can’t wait to see you!”</a:t>
                </a: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′</m:t>
                    </m:r>
                    <m:r>
                      <a:rPr lang="en-US" sz="28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lang="en-US" sz="2800" dirty="0" smtClean="0">
                    <a:solidFill>
                      <a:srgbClr val="7030A0"/>
                    </a:solidFill>
                  </a:rPr>
                  <a:t>“XOXOXOXOXO - BOB”</a:t>
                </a:r>
                <a:endParaRPr lang="en-US" sz="2800" dirty="0">
                  <a:solidFill>
                    <a:srgbClr val="7030A0"/>
                  </a:solidFill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  <m:r>
                            <a:rPr lang="en-US" sz="2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800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sz="28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8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  <m:r>
                            <a:rPr lang="en-US" sz="28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</m:d>
                    </m:oMath>
                  </m:oMathPara>
                </a14:m>
                <a:endParaRPr lang="en-US" sz="2800" dirty="0" smtClean="0"/>
              </a:p>
            </p:txBody>
          </p:sp>
        </mc:Choice>
        <mc:Fallback xmlns="">
          <p:sp>
            <p:nvSpPr>
              <p:cNvPr id="7" name="Rectangular Callout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4080" y="68104"/>
                <a:ext cx="4922520" cy="2380456"/>
              </a:xfrm>
              <a:prstGeom prst="wedgeRectCallout">
                <a:avLst>
                  <a:gd name="adj1" fmla="val -87420"/>
                  <a:gd name="adj2" fmla="val 114158"/>
                </a:avLst>
              </a:prstGeom>
              <a:blipFill>
                <a:blip r:embed="rId3"/>
                <a:stretch>
                  <a:fillRect r="-3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ular Callout 7"/>
              <p:cNvSpPr/>
              <p:nvPr/>
            </p:nvSpPr>
            <p:spPr>
              <a:xfrm>
                <a:off x="5770880" y="3715544"/>
                <a:ext cx="5415280" cy="2289016"/>
              </a:xfrm>
              <a:prstGeom prst="wedgeRectCallout">
                <a:avLst>
                  <a:gd name="adj1" fmla="val -82055"/>
                  <a:gd name="adj2" fmla="val -7536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′= </m:t>
                    </m:r>
                  </m:oMath>
                </a14:m>
                <a:r>
                  <a:rPr lang="en-US" sz="2800" b="0" i="1" dirty="0" smtClean="0">
                    <a:latin typeface="Cambria Math" panose="02040503050406030204" pitchFamily="18" charset="0"/>
                  </a:rPr>
                  <a:t>“Dear Alice”</a:t>
                </a: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lang="en-US" sz="2800" dirty="0">
                    <a:solidFill>
                      <a:srgbClr val="FF0000"/>
                    </a:solidFill>
                  </a:rPr>
                  <a:t>“You are evil and vile.”</a:t>
                </a: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28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lang="en-US" sz="2800" dirty="0">
                    <a:solidFill>
                      <a:srgbClr val="002060"/>
                    </a:solidFill>
                  </a:rPr>
                  <a:t>“Please leave me alone!”</a:t>
                </a: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sz="28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lang="en-US" sz="2800" dirty="0" smtClean="0">
                    <a:solidFill>
                      <a:srgbClr val="7030A0"/>
                    </a:solidFill>
                  </a:rPr>
                  <a:t>“</a:t>
                </a:r>
                <a:r>
                  <a:rPr lang="en-US" sz="2800" dirty="0">
                    <a:solidFill>
                      <a:srgbClr val="7030A0"/>
                    </a:solidFill>
                  </a:rPr>
                  <a:t>Your sworn enemy - BOB</a:t>
                </a:r>
                <a:r>
                  <a:rPr lang="en-US" sz="2800" dirty="0" smtClean="0">
                    <a:solidFill>
                      <a:srgbClr val="7030A0"/>
                    </a:solidFill>
                  </a:rPr>
                  <a:t>”</a:t>
                </a:r>
                <a:endParaRPr lang="en-US" sz="2800" dirty="0">
                  <a:solidFill>
                    <a:srgbClr val="7030A0"/>
                  </a:solidFill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′′</m:t>
                          </m:r>
                        </m:sup>
                      </m:sSup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800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8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800" dirty="0" smtClean="0"/>
              </a:p>
            </p:txBody>
          </p:sp>
        </mc:Choice>
        <mc:Fallback xmlns="">
          <p:sp>
            <p:nvSpPr>
              <p:cNvPr id="8" name="Rectangular Callout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0880" y="3715544"/>
                <a:ext cx="5415280" cy="2289016"/>
              </a:xfrm>
              <a:prstGeom prst="wedgeRectCallout">
                <a:avLst>
                  <a:gd name="adj1" fmla="val -82055"/>
                  <a:gd name="adj2" fmla="val -7536"/>
                </a:avLst>
              </a:prstGeom>
              <a:blipFill>
                <a:blip r:embed="rId4"/>
                <a:stretch>
                  <a:fillRect t="-13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4" descr="Image result for devil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3776" y="3398112"/>
            <a:ext cx="1432046" cy="239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3279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MACs for Arbitrary Length Messages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 smtClean="0"/>
                  <a:t>A non-failed approach </a:t>
                </a:r>
                <a:r>
                  <a:rPr lang="en-US" dirty="0">
                    <a:sym typeface="Wingdings" panose="05000000000000000000" pitchFamily="2" charset="2"/>
                  </a:rPr>
                  <a:t></a:t>
                </a:r>
                <a:endParaRPr lang="en-US" dirty="0"/>
              </a:p>
              <a:p>
                <a:r>
                  <a:rPr lang="en-US" dirty="0" smtClean="0"/>
                  <a:t>Building Block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Π</m:t>
                    </m:r>
                  </m:oMath>
                </a14:m>
                <a:r>
                  <a:rPr lang="en-US" dirty="0" smtClean="0"/>
                  <a:t>’=(Mac’,</a:t>
                </a:r>
                <a:r>
                  <a:rPr lang="en-US" dirty="0" err="1" smtClean="0"/>
                  <a:t>Vrfy</a:t>
                </a:r>
                <a:r>
                  <a:rPr lang="en-US" dirty="0" smtClean="0"/>
                  <a:t>’), a secure MAC for length n messages </a:t>
                </a:r>
              </a:p>
              <a:p>
                <a:r>
                  <a:rPr lang="en-US" dirty="0" smtClean="0"/>
                  <a:t>Let m = m</a:t>
                </a:r>
                <a:r>
                  <a:rPr lang="en-US" baseline="-25000" dirty="0" smtClean="0"/>
                  <a:t>1</a:t>
                </a:r>
                <a:r>
                  <a:rPr lang="en-US" dirty="0" smtClean="0"/>
                  <a:t>,…,m</a:t>
                </a:r>
                <a:r>
                  <a:rPr lang="en-US" baseline="-25000" dirty="0" smtClean="0"/>
                  <a:t>d </a:t>
                </a:r>
                <a:r>
                  <a:rPr lang="en-US" dirty="0" smtClean="0"/>
                  <a:t>where each m</a:t>
                </a:r>
                <a:r>
                  <a:rPr lang="en-US" baseline="-25000" dirty="0" smtClean="0"/>
                  <a:t>i</a:t>
                </a:r>
                <a:r>
                  <a:rPr lang="en-US" dirty="0" smtClean="0"/>
                  <a:t> is n/4 bits and m has length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ℓ&lt;</m:t>
                    </m:r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/4</m:t>
                        </m:r>
                      </m:sup>
                    </m:sSup>
                  </m:oMath>
                </a14:m>
                <a:r>
                  <a:rPr lang="en-US" dirty="0" smtClean="0"/>
                  <a:t> </a:t>
                </a:r>
              </a:p>
              <a:p>
                <a:pPr marL="0" indent="0">
                  <a:buNone/>
                </a:pPr>
                <a:endParaRPr lang="en-US" sz="3200" dirty="0" smtClean="0"/>
              </a:p>
              <a:p>
                <a:pPr marL="0" indent="0">
                  <a:buNone/>
                </a:pPr>
                <a:r>
                  <a:rPr lang="en-US" sz="3200" dirty="0" err="1" smtClean="0"/>
                  <a:t>Mac</a:t>
                </a:r>
                <a:r>
                  <a:rPr lang="en-US" sz="3200" baseline="-25000" dirty="0" err="1" smtClean="0"/>
                  <a:t>K</a:t>
                </a:r>
                <a:r>
                  <a:rPr lang="en-US" sz="3200" dirty="0" smtClean="0"/>
                  <a:t>(m)=</a:t>
                </a:r>
              </a:p>
              <a:p>
                <a:pPr lvl="1"/>
                <a:r>
                  <a:rPr lang="en-US" sz="3200" dirty="0" smtClean="0"/>
                  <a:t>Select random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en-US" sz="3200" b="0" i="1" dirty="0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3200" dirty="0" smtClean="0"/>
                  <a:t> bit nonce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endParaRPr lang="en-US" sz="3200" dirty="0" smtClean="0"/>
              </a:p>
              <a:p>
                <a:pPr lvl="1"/>
                <a:r>
                  <a:rPr lang="en-US" sz="3200" dirty="0" smtClean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𝑀𝑎𝑐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𝐾</m:t>
                        </m:r>
                      </m:sub>
                      <m:sup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∥ℓ∥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sSub>
                          <m:sSubPr>
                            <m:ctrlPr>
                              <a:rPr lang="en-US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∥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3200" dirty="0" smtClean="0"/>
                  <a:t> for </a:t>
                </a:r>
                <a:r>
                  <a:rPr lang="en-US" sz="3200" dirty="0" err="1" smtClean="0"/>
                  <a:t>i</a:t>
                </a:r>
                <a:r>
                  <a:rPr lang="en-US" sz="3200" dirty="0" smtClean="0"/>
                  <a:t>=1,…,d </a:t>
                </a:r>
              </a:p>
              <a:p>
                <a:pPr lvl="2"/>
                <a:r>
                  <a:rPr lang="en-US" sz="2800" dirty="0" smtClean="0"/>
                  <a:t>(</a:t>
                </a:r>
                <a:r>
                  <a:rPr lang="en-US" sz="2800" b="1" dirty="0" smtClean="0"/>
                  <a:t>Note</a:t>
                </a:r>
                <a:r>
                  <a:rPr lang="en-US" sz="2800" dirty="0" smtClean="0"/>
                  <a:t>: encode </a:t>
                </a:r>
                <a:r>
                  <a:rPr lang="en-US" sz="2800" dirty="0" err="1" smtClean="0"/>
                  <a:t>i</a:t>
                </a:r>
                <a:r>
                  <a:rPr lang="en-US" sz="2800" dirty="0" smtClean="0"/>
                  <a:t> and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ℓ</m:t>
                    </m:r>
                  </m:oMath>
                </a14:m>
                <a:r>
                  <a:rPr lang="en-US" sz="2800" dirty="0" smtClean="0"/>
                  <a:t> as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2800" dirty="0" smtClean="0"/>
                  <a:t> bit strings)</a:t>
                </a:r>
              </a:p>
              <a:p>
                <a:pPr lvl="1"/>
                <a:r>
                  <a:rPr lang="en-US" sz="3200" b="1" dirty="0" smtClean="0"/>
                  <a:t>Output</a:t>
                </a:r>
                <a:r>
                  <a:rPr lang="en-US" sz="3200" dirty="0" smtClean="0"/>
                  <a:t>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b>
                        </m:sSub>
                      </m:e>
                    </m:d>
                  </m:oMath>
                </a14:m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91" t="-3221" b="-8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614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MACs for Arbitrary Length Messages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3200" dirty="0" smtClean="0"/>
                  <a:t>Mac</a:t>
                </a:r>
                <a:r>
                  <a:rPr lang="en-US" sz="3200" baseline="-25000" dirty="0" err="1" smtClean="0"/>
                  <a:t>K</a:t>
                </a:r>
                <a:r>
                  <a:rPr lang="en-US" sz="3200" dirty="0" smtClean="0"/>
                  <a:t>(m)=</a:t>
                </a:r>
              </a:p>
              <a:p>
                <a:pPr lvl="1"/>
                <a:r>
                  <a:rPr lang="en-US" sz="3200" dirty="0" smtClean="0"/>
                  <a:t>Select random n/4 bit string r</a:t>
                </a:r>
              </a:p>
              <a:p>
                <a:pPr lvl="1"/>
                <a:r>
                  <a:rPr lang="en-US" sz="3200" dirty="0" smtClean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sz="3200" i="0">
                            <a:latin typeface="Cambria Math" panose="02040503050406030204" pitchFamily="18" charset="0"/>
                          </a:rPr>
                          <m:t>Mac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𝐾</m:t>
                        </m:r>
                      </m:sub>
                      <m:sup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d>
                      <m:d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∥ℓ∥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sSub>
                          <m:sSubPr>
                            <m:ctrlPr>
                              <a:rPr lang="en-US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∥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3200" dirty="0" smtClean="0"/>
                  <a:t> for </a:t>
                </a:r>
                <a:r>
                  <a:rPr lang="en-US" sz="3200" dirty="0" err="1" smtClean="0"/>
                  <a:t>i</a:t>
                </a:r>
                <a:r>
                  <a:rPr lang="en-US" sz="3200" dirty="0" smtClean="0"/>
                  <a:t>=1,…,d </a:t>
                </a:r>
              </a:p>
              <a:p>
                <a:pPr lvl="2"/>
                <a:r>
                  <a:rPr lang="en-US" sz="2800" dirty="0" smtClean="0"/>
                  <a:t>(Note: encode </a:t>
                </a:r>
                <a:r>
                  <a:rPr lang="en-US" sz="2800" dirty="0" err="1" smtClean="0"/>
                  <a:t>i</a:t>
                </a:r>
                <a:r>
                  <a:rPr lang="en-US" sz="2800" dirty="0" smtClean="0"/>
                  <a:t> and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ℓ</m:t>
                    </m:r>
                  </m:oMath>
                </a14:m>
                <a:r>
                  <a:rPr lang="en-US" sz="2800" dirty="0" smtClean="0"/>
                  <a:t> as n/4 bit strings)</a:t>
                </a:r>
              </a:p>
              <a:p>
                <a:pPr lvl="1"/>
                <a:r>
                  <a:rPr lang="en-US" sz="3200" b="1" dirty="0" smtClean="0"/>
                  <a:t>Output</a:t>
                </a:r>
                <a:r>
                  <a:rPr lang="en-US" sz="3200" dirty="0" smtClean="0"/>
                  <a:t>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b>
                        </m:sSub>
                      </m:e>
                    </m:d>
                  </m:oMath>
                </a14:m>
                <a:endParaRPr lang="en-US" dirty="0" smtClean="0"/>
              </a:p>
              <a:p>
                <a:pPr lvl="1"/>
                <a:endParaRPr lang="en-US" dirty="0"/>
              </a:p>
              <a:p>
                <a:pPr marL="0" indent="0">
                  <a:buNone/>
                </a:pPr>
                <a:r>
                  <a:rPr lang="en-US" b="1" dirty="0" smtClean="0"/>
                  <a:t>Theorem 4.8: </a:t>
                </a:r>
                <a:r>
                  <a:rPr lang="en-US" dirty="0" smtClean="0"/>
                  <a:t>If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Π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 smtClean="0"/>
                  <a:t> is a secure MAC for messages of fixed length n, above construction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Π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=(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Mac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Vrfy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is secure MAC for arbitrary length messages.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07" t="-2941" r="-4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568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CCA-Security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:r>
                  <a:rPr lang="en-US" dirty="0" smtClean="0"/>
                  <a:t>CCA-Security is strictly stronger than CPA-Security</a:t>
                </a:r>
              </a:p>
              <a:p>
                <a:r>
                  <a:rPr lang="en-US" b="1" dirty="0" smtClean="0"/>
                  <a:t>Note: </a:t>
                </a:r>
                <a:r>
                  <a:rPr lang="en-US" dirty="0" smtClean="0"/>
                  <a:t>If a scheme has indistinguishable encryptions under one chosen-ciphertext attack then it has indistinguishable multiple encryptions under chosen-ciphertext attacks. </a:t>
                </a:r>
              </a:p>
              <a:p>
                <a:r>
                  <a:rPr lang="en-US" dirty="0" smtClean="0"/>
                  <a:t>None of the encryption schemes we have considered so far are CCA-Secure </a:t>
                </a:r>
                <a:r>
                  <a:rPr lang="en-US" dirty="0" smtClean="0">
                    <a:sym typeface="Wingdings" panose="05000000000000000000" pitchFamily="2" charset="2"/>
                  </a:rPr>
                  <a:t></a:t>
                </a:r>
              </a:p>
              <a:p>
                <a:r>
                  <a:rPr lang="en-US" dirty="0" smtClean="0"/>
                  <a:t>Achieving CCA-Security? </a:t>
                </a:r>
              </a:p>
              <a:p>
                <a:pPr lvl="1"/>
                <a:r>
                  <a:rPr lang="en-US" dirty="0"/>
                  <a:t>Useful to guarantee integrity of the ciphertext</a:t>
                </a:r>
              </a:p>
              <a:p>
                <a:pPr lvl="1"/>
                <a:r>
                  <a:rPr lang="en-US" b="1" dirty="0" smtClean="0"/>
                  <a:t>Idea: </a:t>
                </a:r>
                <a:r>
                  <a:rPr lang="en-US" dirty="0" smtClean="0"/>
                  <a:t>If attacker cannot generate valid new ciphertext c’ (distinct from ciphertext obtained via </a:t>
                </a:r>
                <a:r>
                  <a:rPr lang="en-US" dirty="0" smtClean="0">
                    <a:sym typeface="Wingdings" panose="05000000000000000000" pitchFamily="2" charset="2"/>
                  </a:rPr>
                  <a:t>eavesdropping</a:t>
                </a:r>
                <a:r>
                  <a:rPr lang="en-US" dirty="0" smtClean="0"/>
                  <a:t>) then ability to query decryption oracle is useless!</a:t>
                </a:r>
              </a:p>
              <a:p>
                <a:pPr lvl="1"/>
                <a:r>
                  <a:rPr lang="en-US" dirty="0"/>
                  <a:t>CCA-Security requires </a:t>
                </a:r>
                <a:r>
                  <a:rPr lang="en-US" i="1" dirty="0"/>
                  <a:t>non-malleability.</a:t>
                </a:r>
                <a:r>
                  <a:rPr lang="en-US" dirty="0"/>
                  <a:t> </a:t>
                </a:r>
              </a:p>
              <a:p>
                <a:pPr lvl="1"/>
                <a:r>
                  <a:rPr lang="en-US" b="1" dirty="0"/>
                  <a:t>Intuition: </a:t>
                </a:r>
                <a:r>
                  <a:rPr lang="en-US" sz="2800" dirty="0"/>
                  <a:t>i</a:t>
                </a:r>
                <a:r>
                  <a:rPr lang="en-US" dirty="0"/>
                  <a:t>f attacker tampers with ciphertext c then c’ is either invalid or m’ is unrelated to m</a:t>
                </a:r>
              </a:p>
              <a:p>
                <a:pPr lvl="1"/>
                <a:r>
                  <a:rPr lang="en-US" dirty="0" smtClean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Enc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K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dirty="0"/>
                          <m:t>m</m:t>
                        </m:r>
                        <m:r>
                          <m:rPr>
                            <m:nor/>
                          </m:rPr>
                          <a:rPr lang="en-US" baseline="-25000" dirty="0"/>
                          <m:t>b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. </m:t>
                    </m:r>
                  </m:oMath>
                </a14:m>
                <a:r>
                  <a:rPr lang="en-US" dirty="0" smtClean="0"/>
                  <a:t>Suppose attacker could generate a new valid ciphertext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′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 smtClean="0"/>
                  <a:t> such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 smtClean="0"/>
                  <a:t> is related to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dirty="0"/>
                      <m:t>m</m:t>
                    </m:r>
                    <m:r>
                      <m:rPr>
                        <m:nor/>
                      </m:rPr>
                      <a:rPr lang="en-US" baseline="-25000" dirty="0"/>
                      <m:t>b</m:t>
                    </m:r>
                    <m:r>
                      <a:rPr lang="en-US" i="1" baseline="-25000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the but not message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</m:oMath>
                </a14:m>
                <a:endParaRPr lang="en-US" baseline="-25000" dirty="0" smtClean="0"/>
              </a:p>
              <a:p>
                <a:pPr lvl="2"/>
                <a:r>
                  <a:rPr lang="en-US" dirty="0" smtClean="0"/>
                  <a:t>How can the attacker win the CCA-Security game?</a:t>
                </a:r>
              </a:p>
              <a:p>
                <a:pPr lvl="2"/>
                <a:r>
                  <a:rPr lang="en-US" dirty="0" smtClean="0"/>
                  <a:t>Ask for decryption of c’ and check if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 smtClean="0"/>
                  <a:t> is related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 smtClean="0"/>
                  <a:t> 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96" t="-28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105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CBC-MAC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99" y="4235866"/>
            <a:ext cx="10515600" cy="258879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dirty="0" smtClean="0"/>
              <a:t>Advantages over Previous Solution</a:t>
            </a:r>
          </a:p>
          <a:p>
            <a:r>
              <a:rPr lang="en-US" dirty="0"/>
              <a:t>Both MACs are </a:t>
            </a:r>
            <a:r>
              <a:rPr lang="en-US" dirty="0" smtClean="0"/>
              <a:t>secure</a:t>
            </a:r>
            <a:endParaRPr lang="en-US" dirty="0"/>
          </a:p>
          <a:p>
            <a:r>
              <a:rPr lang="en-US" dirty="0" smtClean="0"/>
              <a:t>Works for unbounded length messages</a:t>
            </a:r>
          </a:p>
          <a:p>
            <a:r>
              <a:rPr lang="en-US" dirty="0" smtClean="0"/>
              <a:t>Canonical Verification</a:t>
            </a:r>
          </a:p>
          <a:p>
            <a:r>
              <a:rPr lang="en-US" dirty="0" smtClean="0"/>
              <a:t>Short Authentication tag</a:t>
            </a:r>
          </a:p>
          <a:p>
            <a:r>
              <a:rPr lang="en-US" strike="sngStrike" dirty="0" smtClean="0"/>
              <a:t>Parallelizable</a:t>
            </a:r>
            <a:endParaRPr lang="en-US" strike="sngStrik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04D3F7-B83F-4105-B753-146AD0E5364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2095499" y="2953316"/>
                <a:ext cx="1437639" cy="1042193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0" lang="en-US" sz="2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F</m:t>
                      </m:r>
                      <m:r>
                        <m:rPr>
                          <m:sty m:val="p"/>
                        </m:rPr>
                        <a:rPr kumimoji="0" lang="en-US" sz="2800" b="0" i="0" u="none" strike="noStrike" kern="1200" cap="none" spc="0" normalizeH="0" baseline="-2500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K</m:t>
                      </m:r>
                      <m:r>
                        <a:rPr kumimoji="0" lang="en-US" sz="2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(</m:t>
                      </m:r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.</m:t>
                      </m:r>
                      <m:r>
                        <a:rPr kumimoji="0" lang="en-US" sz="2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)</m:t>
                      </m:r>
                    </m:oMath>
                  </m:oMathPara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5499" y="2953316"/>
                <a:ext cx="1437639" cy="104219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547003" y="1365369"/>
                <a:ext cx="72667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𝑚</m:t>
                          </m:r>
                        </m:e>
                        <m:sub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7003" y="1365369"/>
                <a:ext cx="726673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353085" y="1353071"/>
                <a:ext cx="73494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𝑚</m:t>
                          </m:r>
                        </m:e>
                        <m:sub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3085" y="1353071"/>
                <a:ext cx="734945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6218088" y="1341732"/>
                <a:ext cx="73494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𝑚</m:t>
                          </m:r>
                        </m:e>
                        <m:sub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8088" y="1341732"/>
                <a:ext cx="734945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Arrow Connector 9"/>
          <p:cNvCxnSpPr>
            <a:stCxn id="6" idx="2"/>
          </p:cNvCxnSpPr>
          <p:nvPr/>
        </p:nvCxnSpPr>
        <p:spPr>
          <a:xfrm flipH="1">
            <a:off x="2910339" y="1888589"/>
            <a:ext cx="1" cy="32598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4754797" y="1875197"/>
            <a:ext cx="8759" cy="30578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2500354" y="1980769"/>
                <a:ext cx="803425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4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⨁</m:t>
                      </m:r>
                    </m:oMath>
                  </m:oMathPara>
                </a14:m>
                <a:endPara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0354" y="1980769"/>
                <a:ext cx="803425" cy="76944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Straight Arrow Connector 22"/>
          <p:cNvCxnSpPr/>
          <p:nvPr/>
        </p:nvCxnSpPr>
        <p:spPr>
          <a:xfrm>
            <a:off x="2904310" y="2602458"/>
            <a:ext cx="6029" cy="35085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3527109" y="2375040"/>
            <a:ext cx="944880" cy="103820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3963989" y="2998838"/>
                <a:ext cx="1437639" cy="1042193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0" lang="en-US" sz="2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F</m:t>
                      </m:r>
                      <m:r>
                        <m:rPr>
                          <m:sty m:val="p"/>
                        </m:rPr>
                        <a:rPr kumimoji="0" lang="en-US" sz="2800" b="0" i="0" u="none" strike="noStrike" kern="1200" cap="none" spc="0" normalizeH="0" baseline="-2500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K</m:t>
                      </m:r>
                      <m:r>
                        <a:rPr kumimoji="0" lang="en-US" sz="2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(</m:t>
                      </m:r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.</m:t>
                      </m:r>
                      <m:r>
                        <a:rPr kumimoji="0" lang="en-US" sz="2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)</m:t>
                      </m:r>
                    </m:oMath>
                  </m:oMathPara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3989" y="2998838"/>
                <a:ext cx="1437639" cy="104219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4353085" y="2016007"/>
                <a:ext cx="803425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4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⨁</m:t>
                      </m:r>
                    </m:oMath>
                  </m:oMathPara>
                </a14:m>
                <a:endPara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3085" y="2016007"/>
                <a:ext cx="803425" cy="76944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Straight Arrow Connector 30"/>
          <p:cNvCxnSpPr/>
          <p:nvPr/>
        </p:nvCxnSpPr>
        <p:spPr>
          <a:xfrm>
            <a:off x="4772800" y="2647980"/>
            <a:ext cx="6029" cy="35085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V="1">
            <a:off x="5395599" y="2412706"/>
            <a:ext cx="924391" cy="104606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/>
              <p:cNvSpPr/>
              <p:nvPr/>
            </p:nvSpPr>
            <p:spPr>
              <a:xfrm>
                <a:off x="5920896" y="3075515"/>
                <a:ext cx="1437639" cy="1042193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0" lang="en-US" sz="2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F</m:t>
                      </m:r>
                      <m:r>
                        <m:rPr>
                          <m:sty m:val="p"/>
                        </m:rPr>
                        <a:rPr kumimoji="0" lang="en-US" sz="2800" b="0" i="0" u="none" strike="noStrike" kern="1200" cap="none" spc="0" normalizeH="0" baseline="-2500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K</m:t>
                      </m:r>
                      <m:r>
                        <a:rPr kumimoji="0" lang="en-US" sz="2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(</m:t>
                      </m:r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.</m:t>
                      </m:r>
                      <m:r>
                        <a:rPr kumimoji="0" lang="en-US" sz="2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)</m:t>
                      </m:r>
                    </m:oMath>
                  </m:oMathPara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5" name="Rectangle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0896" y="3075515"/>
                <a:ext cx="1437639" cy="104219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6" name="Straight Arrow Connector 35"/>
          <p:cNvCxnSpPr/>
          <p:nvPr/>
        </p:nvCxnSpPr>
        <p:spPr>
          <a:xfrm>
            <a:off x="6601499" y="2711691"/>
            <a:ext cx="6029" cy="35085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V="1">
            <a:off x="7358535" y="3519934"/>
            <a:ext cx="678025" cy="1980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6576802" y="1916688"/>
            <a:ext cx="8759" cy="30578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6205816" y="2027985"/>
                <a:ext cx="803425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4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⨁</m:t>
                      </m:r>
                    </m:oMath>
                  </m:oMathPara>
                </a14:m>
                <a:endPara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5816" y="2027985"/>
                <a:ext cx="803425" cy="769441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8243127" y="3268228"/>
                <a:ext cx="233801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𝜏</m:t>
                      </m:r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=</m:t>
                      </m:r>
                      <m:sSub>
                        <m:sSubPr>
                          <m:ctrlP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kumimoji="0" lang="en-US" sz="28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Mac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kumimoji="0" lang="en-US" sz="28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K</m:t>
                          </m:r>
                        </m:sub>
                      </m:sSub>
                      <m:d>
                        <m:dPr>
                          <m:ctrlP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𝑚</m:t>
                          </m:r>
                        </m:e>
                      </m:d>
                    </m:oMath>
                  </m:oMathPara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43127" y="3268228"/>
                <a:ext cx="2338012" cy="52322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/>
              <p:cNvSpPr/>
              <p:nvPr/>
            </p:nvSpPr>
            <p:spPr>
              <a:xfrm>
                <a:off x="6319990" y="4393227"/>
                <a:ext cx="6096000" cy="2000548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marL="457200" marR="0" lvl="1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for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i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=1,…,d </a:t>
                </a:r>
                <a:endParaRPr kumimoji="0" lang="en-US" sz="32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457200" marR="0" lvl="1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𝑡</m:t>
                        </m:r>
                      </m:e>
                      <m:sub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𝑖</m:t>
                        </m:r>
                      </m:sub>
                    </m:sSub>
                    <m:r>
                      <a:rPr kumimoji="0" lang="en-US" sz="3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sSubSup>
                      <m:sSubSupPr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kumimoji="0" lang="en-US" sz="32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Mac</m:t>
                        </m:r>
                      </m:e>
                      <m:sub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𝐾</m:t>
                        </m:r>
                      </m:sub>
                      <m:sup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′</m:t>
                        </m:r>
                      </m:sup>
                    </m:sSubSup>
                    <m:d>
                      <m:dPr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𝑟</m:t>
                        </m:r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∥ℓ∥</m:t>
                        </m:r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𝑖</m:t>
                        </m:r>
                        <m:sSub>
                          <m:sSubPr>
                            <m:ctrlP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∥</m:t>
                            </m:r>
                            <m: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𝑚</m:t>
                            </m:r>
                          </m:e>
                          <m:sub>
                            <m: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914400" marR="0" lvl="2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(encode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i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and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ℓ</m:t>
                    </m:r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as n/4 bit strings)</a:t>
                </a:r>
              </a:p>
              <a:p>
                <a:pPr marL="457200" marR="0" lvl="1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Output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𝑟</m:t>
                        </m:r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,</m:t>
                        </m:r>
                        <m:sSub>
                          <m:sSubPr>
                            <m:ctrlP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𝑡</m:t>
                            </m:r>
                          </m:e>
                          <m:sub>
                            <m: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1</m:t>
                            </m:r>
                          </m:sub>
                        </m:sSub>
                        <m: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,…,</m:t>
                        </m:r>
                        <m:sSub>
                          <m:sSubPr>
                            <m:ctrlP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𝑡</m:t>
                            </m:r>
                          </m:e>
                          <m:sub>
                            <m:r>
                              <a:rPr kumimoji="0" lang="en-US" sz="3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𝑑</m:t>
                            </m:r>
                          </m:sub>
                        </m:sSub>
                      </m:e>
                    </m:d>
                  </m:oMath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4" name="Rectangle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9990" y="4393227"/>
                <a:ext cx="6096000" cy="2000548"/>
              </a:xfrm>
              <a:prstGeom prst="rect">
                <a:avLst/>
              </a:prstGeom>
              <a:blipFill>
                <a:blip r:embed="rId13"/>
                <a:stretch>
                  <a:fillRect t="-3963" b="-94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Rectangle 44"/>
          <p:cNvSpPr/>
          <p:nvPr/>
        </p:nvSpPr>
        <p:spPr>
          <a:xfrm>
            <a:off x="6564770" y="4353557"/>
            <a:ext cx="5606439" cy="2393953"/>
          </a:xfrm>
          <a:prstGeom prst="rect">
            <a:avLst/>
          </a:prstGeom>
          <a:solidFill>
            <a:schemeClr val="accent1">
              <a:alpha val="1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Flowchart: Process 45"/>
          <p:cNvSpPr/>
          <p:nvPr/>
        </p:nvSpPr>
        <p:spPr>
          <a:xfrm>
            <a:off x="7697547" y="213075"/>
            <a:ext cx="3567085" cy="2601742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Caveat: Tricky Padding Issues arise if |m| is not a multiple of the block-length. See textbook.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We will see a simpler MAC construction using hash functions soon.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/>
              <p:cNvSpPr/>
              <p:nvPr/>
            </p:nvSpPr>
            <p:spPr>
              <a:xfrm>
                <a:off x="343446" y="2937674"/>
                <a:ext cx="1437639" cy="1042193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0" lang="en-US" sz="2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F</m:t>
                      </m:r>
                      <m:r>
                        <m:rPr>
                          <m:sty m:val="p"/>
                        </m:rPr>
                        <a:rPr kumimoji="0" lang="en-US" sz="2800" b="0" i="0" u="none" strike="noStrike" kern="1200" cap="none" spc="0" normalizeH="0" baseline="-2500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K</m:t>
                      </m:r>
                      <m:r>
                        <a:rPr kumimoji="0" lang="en-US" sz="2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(</m:t>
                      </m:r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.</m:t>
                      </m:r>
                      <m:r>
                        <a:rPr kumimoji="0" lang="en-US" sz="2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)</m:t>
                      </m:r>
                    </m:oMath>
                  </m:oMathPara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3" name="Rectangle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446" y="2937674"/>
                <a:ext cx="1437639" cy="1042193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4" name="Straight Arrow Connector 33"/>
          <p:cNvCxnSpPr/>
          <p:nvPr/>
        </p:nvCxnSpPr>
        <p:spPr>
          <a:xfrm flipV="1">
            <a:off x="1788825" y="2220974"/>
            <a:ext cx="944880" cy="103820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639695" y="1515185"/>
                <a:ext cx="105650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kumimoji="0" lang="en-US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en-US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𝑚</m:t>
                              </m:r>
                            </m:e>
                          </m:d>
                        </m:e>
                        <m:sub/>
                      </m:sSub>
                    </m:oMath>
                  </m:oMathPara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695" y="1515185"/>
                <a:ext cx="1056508" cy="52322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1" name="Straight Arrow Connector 40"/>
          <p:cNvCxnSpPr/>
          <p:nvPr/>
        </p:nvCxnSpPr>
        <p:spPr>
          <a:xfrm flipH="1">
            <a:off x="879188" y="2007897"/>
            <a:ext cx="35180" cy="99094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4187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4" grpId="0"/>
      <p:bldP spid="45" grpId="0" animBg="1"/>
      <p:bldP spid="46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Coming Soon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CBC-MAC and Authenticated Encryption</a:t>
            </a:r>
          </a:p>
          <a:p>
            <a:r>
              <a:rPr lang="en-US" dirty="0"/>
              <a:t>Read Katz and Lindell 4.4-4.5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964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Week 4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Topics 2&amp;3: Authenticated Encryption + CCA-Security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626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Message Authentication Codes</a:t>
            </a:r>
          </a:p>
          <a:p>
            <a:r>
              <a:rPr lang="en-US" dirty="0" smtClean="0"/>
              <a:t>Secrecy vs Confidentiality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b="1" dirty="0" smtClean="0"/>
              <a:t>Today’s Goals:</a:t>
            </a:r>
          </a:p>
          <a:p>
            <a:r>
              <a:rPr lang="en-US" dirty="0" smtClean="0"/>
              <a:t>Authenticated Encryption</a:t>
            </a:r>
          </a:p>
          <a:p>
            <a:r>
              <a:rPr lang="en-US" dirty="0" smtClean="0"/>
              <a:t>Build Authenticated Encryption </a:t>
            </a:r>
            <a:r>
              <a:rPr lang="en-US" dirty="0"/>
              <a:t>Scheme with </a:t>
            </a:r>
            <a:r>
              <a:rPr lang="en-US" dirty="0" smtClean="0"/>
              <a:t>CCA-Security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292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Authenticated Encryption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>
                <a:latin typeface="Cambria Math" panose="02040503050406030204" pitchFamily="18" charset="0"/>
              </a:rPr>
              <a:t>Encryption:</a:t>
            </a:r>
            <a:r>
              <a:rPr lang="en-US" dirty="0" smtClean="0">
                <a:latin typeface="Cambria Math" panose="02040503050406030204" pitchFamily="18" charset="0"/>
              </a:rPr>
              <a:t> Hides a message from the attacker</a:t>
            </a:r>
          </a:p>
          <a:p>
            <a:pPr marL="0" indent="0">
              <a:buNone/>
            </a:pPr>
            <a:endParaRPr lang="en-US" dirty="0">
              <a:latin typeface="Cambria Math" panose="02040503050406030204" pitchFamily="18" charset="0"/>
            </a:endParaRPr>
          </a:p>
          <a:p>
            <a:pPr marL="0" indent="0">
              <a:buNone/>
            </a:pPr>
            <a:r>
              <a:rPr lang="en-US" b="1" dirty="0" smtClean="0">
                <a:latin typeface="Cambria Math" panose="02040503050406030204" pitchFamily="18" charset="0"/>
              </a:rPr>
              <a:t>Message Authentication Codes</a:t>
            </a:r>
            <a:r>
              <a:rPr lang="en-US" dirty="0" smtClean="0">
                <a:latin typeface="Cambria Math" panose="02040503050406030204" pitchFamily="18" charset="0"/>
              </a:rPr>
              <a:t>: Prevents attacker from tampering with message</a:t>
            </a:r>
          </a:p>
          <a:p>
            <a:pPr marL="0" indent="0">
              <a:buNone/>
            </a:pPr>
            <a:endParaRPr lang="en-US" dirty="0">
              <a:latin typeface="Cambria Math" panose="020405030504060302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44</a:t>
            </a:fld>
            <a:endParaRPr lang="en-US"/>
          </a:p>
        </p:txBody>
      </p:sp>
      <p:pic>
        <p:nvPicPr>
          <p:cNvPr id="2050" name="Picture 2" descr="Image result for why not bot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4160" y="3790155"/>
            <a:ext cx="2784475" cy="2784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5766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782745" y="4489455"/>
            <a:ext cx="1228181" cy="126194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-19754" y="211397"/>
                <a:ext cx="12817786" cy="1325563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Unforgeable Encryption Experiment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i="0" dirty="0" smtClean="0">
                            <a:latin typeface="Cambria Math" panose="02040503050406030204" pitchFamily="18" charset="0"/>
                          </a:rPr>
                          <m:t>E</m:t>
                        </m:r>
                        <m:r>
                          <m:rPr>
                            <m:sty m:val="p"/>
                          </m:rPr>
                          <a:rPr lang="en-US" b="0" i="0" dirty="0" smtClean="0">
                            <a:latin typeface="Cambria Math" panose="02040503050406030204" pitchFamily="18" charset="0"/>
                          </a:rPr>
                          <m:t>nc</m:t>
                        </m:r>
                        <m:r>
                          <m:rPr>
                            <m:sty m:val="p"/>
                          </m:rPr>
                          <a:rPr lang="en-US" dirty="0">
                            <a:latin typeface="Cambria Math" panose="02040503050406030204" pitchFamily="18" charset="0"/>
                          </a:rPr>
                          <m:t>forge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Π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) 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-19754" y="211397"/>
                <a:ext cx="12817786" cy="1325563"/>
              </a:xfrm>
              <a:blipFill>
                <a:blip r:embed="rId4"/>
                <a:stretch>
                  <a:fillRect l="-19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45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4773" y="1897809"/>
            <a:ext cx="2538598" cy="236196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468" y="1700766"/>
            <a:ext cx="4103533" cy="2738938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>
            <a:off x="2307147" y="3680927"/>
            <a:ext cx="4968240" cy="152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2270760" y="3273104"/>
            <a:ext cx="5373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 smtClean="0"/>
              <a:t>m</a:t>
            </a:r>
            <a:r>
              <a:rPr lang="en-US" sz="2400" baseline="-25000" dirty="0" err="1" smtClean="0"/>
              <a:t>q</a:t>
            </a:r>
            <a:endParaRPr lang="en-US" sz="2400" baseline="-25000" dirty="0"/>
          </a:p>
        </p:txBody>
      </p:sp>
      <p:sp>
        <p:nvSpPr>
          <p:cNvPr id="11" name="TextBox 10"/>
          <p:cNvSpPr txBox="1"/>
          <p:nvPr/>
        </p:nvSpPr>
        <p:spPr>
          <a:xfrm>
            <a:off x="8524563" y="4467175"/>
            <a:ext cx="16482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K = Gen(.)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flipH="1" flipV="1">
            <a:off x="2230947" y="4047664"/>
            <a:ext cx="5120640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5477307" y="3661855"/>
            <a:ext cx="18245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 smtClean="0"/>
              <a:t>c</a:t>
            </a:r>
            <a:r>
              <a:rPr lang="en-US" sz="2400" b="1" baseline="-25000" dirty="0" err="1" smtClean="0"/>
              <a:t>q</a:t>
            </a:r>
            <a:r>
              <a:rPr lang="en-US" sz="2400" b="1" dirty="0" smtClean="0"/>
              <a:t> </a:t>
            </a:r>
            <a:r>
              <a:rPr lang="en-US" sz="2400" b="1" dirty="0"/>
              <a:t>= </a:t>
            </a:r>
            <a:r>
              <a:rPr lang="en-US" sz="2400" b="1" dirty="0" err="1" smtClean="0"/>
              <a:t>Enc</a:t>
            </a:r>
            <a:r>
              <a:rPr lang="en-US" sz="2400" b="1" baseline="-25000" dirty="0" err="1" smtClean="0"/>
              <a:t>K</a:t>
            </a:r>
            <a:r>
              <a:rPr lang="en-US" sz="2400" b="1" dirty="0" smtClean="0"/>
              <a:t>(</a:t>
            </a:r>
            <a:r>
              <a:rPr lang="en-US" sz="2400" b="1" dirty="0" err="1" smtClean="0"/>
              <a:t>m</a:t>
            </a:r>
            <a:r>
              <a:rPr lang="en-US" sz="2400" b="1" baseline="-25000" dirty="0" err="1" smtClean="0"/>
              <a:t>q</a:t>
            </a:r>
            <a:r>
              <a:rPr lang="en-US" sz="2400" b="1" dirty="0" smtClean="0"/>
              <a:t>)</a:t>
            </a:r>
            <a:endParaRPr lang="en-US" sz="2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2160460" y="4514552"/>
                <a:ext cx="4731360" cy="4778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400" i="0" dirty="0" smtClean="0">
                                  <a:latin typeface="Cambria Math" panose="02040503050406030204" pitchFamily="18" charset="0"/>
                                </a:rPr>
                                <m:t>E</m:t>
                              </m:r>
                              <m:r>
                                <m:rPr>
                                  <m:sty m:val="p"/>
                                </m:rPr>
                                <a:rPr lang="en-US" sz="2400" b="0" i="0" dirty="0" smtClean="0">
                                  <a:latin typeface="Cambria Math" panose="02040503050406030204" pitchFamily="18" charset="0"/>
                                </a:rPr>
                                <m:t>nc</m:t>
                              </m:r>
                              <m:r>
                                <m:rPr>
                                  <m:sty m:val="p"/>
                                </m:rPr>
                                <a:rPr lang="en-US" sz="2400" dirty="0">
                                  <a:latin typeface="Cambria Math" panose="02040503050406030204" pitchFamily="18" charset="0"/>
                                </a:rPr>
                                <m:t>forge</m:t>
                              </m:r>
                            </m:e>
                            <m:sub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m:rPr>
                                  <m:sty m:val="p"/>
                                </m:rPr>
                                <a:rPr lang="el-GR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Π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4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  <m: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=1  </m:t>
                          </m:r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if</m:t>
                          </m:r>
                          <m: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Deck</m:t>
                          </m:r>
                        </m:fName>
                        <m:e>
                          <m:d>
                            <m:dPr>
                              <m:ctrlPr>
                                <a:rPr lang="en-US" sz="2400" b="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</m:d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≠</m:t>
                          </m:r>
                          <m:r>
                            <a:rPr lang="en-U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⊥</m:t>
                          </m:r>
                        </m:e>
                      </m:func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0460" y="4514552"/>
                <a:ext cx="4731360" cy="477888"/>
              </a:xfrm>
              <a:prstGeom prst="rect">
                <a:avLst/>
              </a:prstGeom>
              <a:blipFill>
                <a:blip r:embed="rId7"/>
                <a:stretch>
                  <a:fillRect b="-15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Straight Arrow Connector 22"/>
          <p:cNvCxnSpPr/>
          <p:nvPr/>
        </p:nvCxnSpPr>
        <p:spPr>
          <a:xfrm>
            <a:off x="2237180" y="4442859"/>
            <a:ext cx="4968240" cy="152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2099099" y="4013300"/>
                <a:ext cx="260584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 smtClean="0"/>
                  <a:t>s.t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∉</m:t>
                    </m:r>
                    <m:d>
                      <m:dPr>
                        <m:begChr m:val="{"/>
                        <m:endChr m:val="}"/>
                        <m:ctrlPr>
                          <a:rPr lang="en-US" sz="24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  <m:r>
                          <a:rPr lang="en-US" sz="2400" i="0" baseline="-2500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  <m:r>
                          <a:rPr lang="en-US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,…,</m:t>
                        </m:r>
                        <m:r>
                          <m:rPr>
                            <m:sty m:val="p"/>
                          </m:rPr>
                          <a:rPr lang="en-US" sz="2400" b="0" i="0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c</m:t>
                        </m:r>
                        <m:r>
                          <m:rPr>
                            <m:sty m:val="p"/>
                          </m:rPr>
                          <a:rPr lang="en-US" sz="2400" b="0" i="0" baseline="-25000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q</m:t>
                        </m:r>
                      </m:e>
                    </m:d>
                  </m:oMath>
                </a14:m>
                <a:r>
                  <a:rPr lang="en-US" sz="2400" dirty="0" smtClean="0"/>
                  <a:t> </a:t>
                </a:r>
                <a:endParaRPr lang="en-US" sz="2400" baseline="-25000" dirty="0"/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9099" y="4013300"/>
                <a:ext cx="2605842" cy="461665"/>
              </a:xfrm>
              <a:prstGeom prst="rect">
                <a:avLst/>
              </a:prstGeom>
              <a:blipFill>
                <a:blip r:embed="rId8"/>
                <a:stretch>
                  <a:fillRect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Straight Arrow Connector 26"/>
          <p:cNvCxnSpPr/>
          <p:nvPr/>
        </p:nvCxnSpPr>
        <p:spPr>
          <a:xfrm flipH="1" flipV="1">
            <a:off x="2230947" y="5035045"/>
            <a:ext cx="5120640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2307147" y="1791167"/>
            <a:ext cx="4968240" cy="152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2270760" y="1383344"/>
            <a:ext cx="5341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m</a:t>
            </a:r>
            <a:r>
              <a:rPr lang="en-US" sz="2400" baseline="-25000" dirty="0" smtClean="0"/>
              <a:t>1</a:t>
            </a:r>
            <a:endParaRPr lang="en-US" sz="2400" baseline="-25000" dirty="0"/>
          </a:p>
        </p:txBody>
      </p:sp>
      <p:cxnSp>
        <p:nvCxnSpPr>
          <p:cNvPr id="38" name="Straight Arrow Connector 37"/>
          <p:cNvCxnSpPr/>
          <p:nvPr/>
        </p:nvCxnSpPr>
        <p:spPr>
          <a:xfrm flipH="1" flipV="1">
            <a:off x="2230947" y="2203624"/>
            <a:ext cx="5120640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/>
          <p:cNvSpPr/>
          <p:nvPr/>
        </p:nvSpPr>
        <p:spPr>
          <a:xfrm>
            <a:off x="5477307" y="1772095"/>
            <a:ext cx="18117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/>
              <a:t>c</a:t>
            </a:r>
            <a:r>
              <a:rPr lang="en-US" sz="2400" b="1" baseline="-25000" dirty="0" smtClean="0"/>
              <a:t>1</a:t>
            </a:r>
            <a:r>
              <a:rPr lang="en-US" sz="2400" b="1" dirty="0" smtClean="0"/>
              <a:t> </a:t>
            </a:r>
            <a:r>
              <a:rPr lang="en-US" sz="2400" b="1" dirty="0"/>
              <a:t>= </a:t>
            </a:r>
            <a:r>
              <a:rPr lang="en-US" sz="2400" b="1" dirty="0" err="1" smtClean="0"/>
              <a:t>Enc</a:t>
            </a:r>
            <a:r>
              <a:rPr lang="en-US" sz="2400" b="1" baseline="-25000" dirty="0" err="1" smtClean="0"/>
              <a:t>K</a:t>
            </a:r>
            <a:r>
              <a:rPr lang="en-US" sz="2400" b="1" dirty="0" smtClean="0"/>
              <a:t>(m</a:t>
            </a:r>
            <a:r>
              <a:rPr lang="en-US" sz="2400" b="1" baseline="-25000" dirty="0" smtClean="0"/>
              <a:t>1</a:t>
            </a:r>
            <a:r>
              <a:rPr lang="en-US" sz="2400" b="1" dirty="0" smtClean="0"/>
              <a:t>)</a:t>
            </a:r>
            <a:endParaRPr lang="en-US" sz="2400" b="1" dirty="0"/>
          </a:p>
        </p:txBody>
      </p:sp>
      <p:cxnSp>
        <p:nvCxnSpPr>
          <p:cNvPr id="40" name="Straight Arrow Connector 39"/>
          <p:cNvCxnSpPr/>
          <p:nvPr/>
        </p:nvCxnSpPr>
        <p:spPr>
          <a:xfrm>
            <a:off x="2315235" y="2442922"/>
            <a:ext cx="4968240" cy="152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40"/>
          <p:cNvSpPr/>
          <p:nvPr/>
        </p:nvSpPr>
        <p:spPr>
          <a:xfrm>
            <a:off x="5391911" y="2390921"/>
            <a:ext cx="18582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/>
              <a:t>c</a:t>
            </a:r>
            <a:r>
              <a:rPr lang="en-US" sz="2400" b="1" baseline="-25000" dirty="0" smtClean="0"/>
              <a:t>2</a:t>
            </a:r>
            <a:r>
              <a:rPr lang="en-US" sz="2400" b="1" dirty="0" smtClean="0"/>
              <a:t> </a:t>
            </a:r>
            <a:r>
              <a:rPr lang="en-US" sz="2400" b="1" dirty="0"/>
              <a:t>= </a:t>
            </a:r>
            <a:r>
              <a:rPr lang="en-US" sz="2400" b="1" dirty="0" err="1" smtClean="0"/>
              <a:t>Enc</a:t>
            </a:r>
            <a:r>
              <a:rPr lang="en-US" sz="2400" b="1" baseline="-25000" dirty="0" err="1" smtClean="0"/>
              <a:t>K</a:t>
            </a:r>
            <a:r>
              <a:rPr lang="en-US" sz="2400" b="1" baseline="-25000" dirty="0" smtClean="0"/>
              <a:t> </a:t>
            </a:r>
            <a:r>
              <a:rPr lang="en-US" sz="2400" b="1" dirty="0" smtClean="0"/>
              <a:t>(m</a:t>
            </a:r>
            <a:r>
              <a:rPr lang="en-US" sz="2400" b="1" baseline="-25000" dirty="0" smtClean="0"/>
              <a:t>2</a:t>
            </a:r>
            <a:r>
              <a:rPr lang="en-US" sz="2400" b="1" dirty="0" smtClean="0"/>
              <a:t>)</a:t>
            </a:r>
            <a:endParaRPr lang="en-US" sz="2400" b="1" dirty="0"/>
          </a:p>
        </p:txBody>
      </p:sp>
      <p:sp>
        <p:nvSpPr>
          <p:cNvPr id="42" name="Rectangle 41"/>
          <p:cNvSpPr/>
          <p:nvPr/>
        </p:nvSpPr>
        <p:spPr>
          <a:xfrm>
            <a:off x="2461747" y="2048562"/>
            <a:ext cx="5341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m</a:t>
            </a:r>
            <a:r>
              <a:rPr lang="en-US" sz="2400" baseline="-25000" dirty="0" smtClean="0"/>
              <a:t>2</a:t>
            </a:r>
            <a:endParaRPr lang="en-US" sz="2400" baseline="-25000" dirty="0"/>
          </a:p>
        </p:txBody>
      </p:sp>
      <p:cxnSp>
        <p:nvCxnSpPr>
          <p:cNvPr id="43" name="Straight Arrow Connector 42"/>
          <p:cNvCxnSpPr/>
          <p:nvPr/>
        </p:nvCxnSpPr>
        <p:spPr>
          <a:xfrm flipH="1" flipV="1">
            <a:off x="2395049" y="2805470"/>
            <a:ext cx="5120640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 rot="5400000">
            <a:off x="4239041" y="2876297"/>
            <a:ext cx="574196" cy="8463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…</a:t>
            </a:r>
            <a:endParaRPr lang="en-US" sz="4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-1013015" y="5376254"/>
                <a:ext cx="11795760" cy="114063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∀</m:t>
                      </m:r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𝑃𝑃𝑇</m:t>
                      </m:r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∃</m:t>
                      </m:r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sz="3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(</m:t>
                      </m:r>
                      <m:r>
                        <m:rPr>
                          <m:sty m:val="p"/>
                        </m:rPr>
                        <a:rPr lang="en-US" sz="3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negligible</m:t>
                      </m:r>
                      <m:r>
                        <a:rPr lang="en-US" sz="3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 </m:t>
                      </m:r>
                      <m:r>
                        <m:rPr>
                          <m:sty m:val="p"/>
                        </m:rPr>
                        <a:rPr lang="en-US" sz="3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s</m:t>
                      </m:r>
                      <m:r>
                        <a:rPr lang="en-US" sz="3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m:rPr>
                          <m:sty m:val="p"/>
                        </m:rPr>
                        <a:rPr lang="en-US" sz="3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t</m:t>
                      </m:r>
                      <m:r>
                        <a:rPr lang="en-US" sz="3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32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Pr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3200" dirty="0">
                                  <a:latin typeface="Cambria Math" panose="02040503050406030204" pitchFamily="18" charset="0"/>
                                </a:rPr>
                                <m:t>Encforge</m:t>
                              </m:r>
                            </m:e>
                            <m:sub>
                              <m: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m:rPr>
                                  <m:sty m:val="p"/>
                                </m:rPr>
                                <a:rPr lang="el-GR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Π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32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e>
                      </m:d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013015" y="5376254"/>
                <a:ext cx="11795760" cy="114063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22130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5" grpId="0"/>
      <p:bldP spid="20" grpId="0"/>
      <p:bldP spid="24" grpId="0"/>
      <p:bldP spid="39" grpId="0"/>
      <p:bldP spid="41" grpId="0"/>
      <p:bldP spid="42" grpId="0"/>
      <p:bldP spid="44" grpId="0"/>
      <p:bldP spid="7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782745" y="4489455"/>
            <a:ext cx="1228181" cy="126194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-19754" y="211397"/>
                <a:ext cx="12817786" cy="1325563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Unforgeable Encryption Experiment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i="0" dirty="0" smtClean="0">
                            <a:latin typeface="Cambria Math" panose="02040503050406030204" pitchFamily="18" charset="0"/>
                          </a:rPr>
                          <m:t>E</m:t>
                        </m:r>
                        <m:r>
                          <m:rPr>
                            <m:sty m:val="p"/>
                          </m:rPr>
                          <a:rPr lang="en-US" b="0" i="0" dirty="0" smtClean="0">
                            <a:latin typeface="Cambria Math" panose="02040503050406030204" pitchFamily="18" charset="0"/>
                          </a:rPr>
                          <m:t>nc</m:t>
                        </m:r>
                        <m:r>
                          <m:rPr>
                            <m:sty m:val="p"/>
                          </m:rPr>
                          <a:rPr lang="en-US" dirty="0">
                            <a:latin typeface="Cambria Math" panose="02040503050406030204" pitchFamily="18" charset="0"/>
                          </a:rPr>
                          <m:t>forge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Π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) 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-19754" y="211397"/>
                <a:ext cx="12817786" cy="1325563"/>
              </a:xfrm>
              <a:blipFill>
                <a:blip r:embed="rId4"/>
                <a:stretch>
                  <a:fillRect l="-19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46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4773" y="1897809"/>
            <a:ext cx="2538598" cy="236196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468" y="1700766"/>
            <a:ext cx="4103533" cy="2738938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>
            <a:off x="2307147" y="3680927"/>
            <a:ext cx="4968240" cy="152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2270760" y="3273104"/>
            <a:ext cx="5373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 smtClean="0"/>
              <a:t>m</a:t>
            </a:r>
            <a:r>
              <a:rPr lang="en-US" sz="2400" baseline="-25000" dirty="0" err="1" smtClean="0"/>
              <a:t>q</a:t>
            </a:r>
            <a:endParaRPr lang="en-US" sz="2400" baseline="-25000" dirty="0"/>
          </a:p>
        </p:txBody>
      </p:sp>
      <p:sp>
        <p:nvSpPr>
          <p:cNvPr id="11" name="TextBox 10"/>
          <p:cNvSpPr txBox="1"/>
          <p:nvPr/>
        </p:nvSpPr>
        <p:spPr>
          <a:xfrm>
            <a:off x="8524563" y="4467175"/>
            <a:ext cx="16482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K = Gen(.)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flipH="1" flipV="1">
            <a:off x="2230947" y="4047664"/>
            <a:ext cx="5120640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5477307" y="3661855"/>
            <a:ext cx="18245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 smtClean="0"/>
              <a:t>c</a:t>
            </a:r>
            <a:r>
              <a:rPr lang="en-US" sz="2400" b="1" baseline="-25000" dirty="0" err="1" smtClean="0"/>
              <a:t>q</a:t>
            </a:r>
            <a:r>
              <a:rPr lang="en-US" sz="2400" b="1" dirty="0" smtClean="0"/>
              <a:t> </a:t>
            </a:r>
            <a:r>
              <a:rPr lang="en-US" sz="2400" b="1" dirty="0"/>
              <a:t>= </a:t>
            </a:r>
            <a:r>
              <a:rPr lang="en-US" sz="2400" b="1" dirty="0" err="1" smtClean="0"/>
              <a:t>Enc</a:t>
            </a:r>
            <a:r>
              <a:rPr lang="en-US" sz="2400" b="1" baseline="-25000" dirty="0" err="1" smtClean="0"/>
              <a:t>K</a:t>
            </a:r>
            <a:r>
              <a:rPr lang="en-US" sz="2400" b="1" dirty="0" smtClean="0"/>
              <a:t>(</a:t>
            </a:r>
            <a:r>
              <a:rPr lang="en-US" sz="2400" b="1" dirty="0" err="1" smtClean="0"/>
              <a:t>m</a:t>
            </a:r>
            <a:r>
              <a:rPr lang="en-US" sz="2400" b="1" baseline="-25000" dirty="0" err="1" smtClean="0"/>
              <a:t>q</a:t>
            </a:r>
            <a:r>
              <a:rPr lang="en-US" sz="2400" b="1" dirty="0" smtClean="0"/>
              <a:t>)</a:t>
            </a:r>
            <a:endParaRPr lang="en-US" sz="2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2160460" y="4514552"/>
                <a:ext cx="4731360" cy="4778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400" i="0" dirty="0" smtClean="0">
                                  <a:latin typeface="Cambria Math" panose="02040503050406030204" pitchFamily="18" charset="0"/>
                                </a:rPr>
                                <m:t>E</m:t>
                              </m:r>
                              <m:r>
                                <m:rPr>
                                  <m:sty m:val="p"/>
                                </m:rPr>
                                <a:rPr lang="en-US" sz="2400" b="0" i="0" dirty="0" smtClean="0">
                                  <a:latin typeface="Cambria Math" panose="02040503050406030204" pitchFamily="18" charset="0"/>
                                </a:rPr>
                                <m:t>nc</m:t>
                              </m:r>
                              <m:r>
                                <m:rPr>
                                  <m:sty m:val="p"/>
                                </m:rPr>
                                <a:rPr lang="en-US" sz="2400" dirty="0">
                                  <a:latin typeface="Cambria Math" panose="02040503050406030204" pitchFamily="18" charset="0"/>
                                </a:rPr>
                                <m:t>forge</m:t>
                              </m:r>
                            </m:e>
                            <m:sub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m:rPr>
                                  <m:sty m:val="p"/>
                                </m:rPr>
                                <a:rPr lang="el-GR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Π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4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  <m: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=1  </m:t>
                          </m:r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if</m:t>
                          </m:r>
                          <m: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Deck</m:t>
                          </m:r>
                        </m:fName>
                        <m:e>
                          <m:d>
                            <m:dPr>
                              <m:ctrlPr>
                                <a:rPr lang="en-US" sz="2400" b="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</m:d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≠</m:t>
                          </m:r>
                          <m:r>
                            <a:rPr lang="en-U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⊥</m:t>
                          </m:r>
                        </m:e>
                      </m:func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0460" y="4514552"/>
                <a:ext cx="4731360" cy="477888"/>
              </a:xfrm>
              <a:prstGeom prst="rect">
                <a:avLst/>
              </a:prstGeom>
              <a:blipFill>
                <a:blip r:embed="rId7"/>
                <a:stretch>
                  <a:fillRect b="-15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Straight Arrow Connector 22"/>
          <p:cNvCxnSpPr/>
          <p:nvPr/>
        </p:nvCxnSpPr>
        <p:spPr>
          <a:xfrm>
            <a:off x="2237180" y="4442859"/>
            <a:ext cx="4968240" cy="152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2099099" y="4013300"/>
                <a:ext cx="260584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 smtClean="0"/>
                  <a:t>s.t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∉</m:t>
                    </m:r>
                    <m:d>
                      <m:dPr>
                        <m:begChr m:val="{"/>
                        <m:endChr m:val="}"/>
                        <m:ctrlPr>
                          <a:rPr lang="en-US" sz="24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  <m:r>
                          <a:rPr lang="en-US" sz="2400" i="0" baseline="-2500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  <m:r>
                          <a:rPr lang="en-US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,…,</m:t>
                        </m:r>
                        <m:r>
                          <m:rPr>
                            <m:sty m:val="p"/>
                          </m:rPr>
                          <a:rPr lang="en-US" sz="2400" b="0" i="0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c</m:t>
                        </m:r>
                        <m:r>
                          <m:rPr>
                            <m:sty m:val="p"/>
                          </m:rPr>
                          <a:rPr lang="en-US" sz="2400" b="0" i="0" baseline="-25000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q</m:t>
                        </m:r>
                      </m:e>
                    </m:d>
                  </m:oMath>
                </a14:m>
                <a:r>
                  <a:rPr lang="en-US" sz="2400" dirty="0" smtClean="0"/>
                  <a:t> </a:t>
                </a:r>
                <a:endParaRPr lang="en-US" sz="2400" baseline="-25000" dirty="0"/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9099" y="4013300"/>
                <a:ext cx="2605842" cy="461665"/>
              </a:xfrm>
              <a:prstGeom prst="rect">
                <a:avLst/>
              </a:prstGeom>
              <a:blipFill>
                <a:blip r:embed="rId8"/>
                <a:stretch>
                  <a:fillRect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Straight Arrow Connector 26"/>
          <p:cNvCxnSpPr/>
          <p:nvPr/>
        </p:nvCxnSpPr>
        <p:spPr>
          <a:xfrm flipH="1" flipV="1">
            <a:off x="2230947" y="5035045"/>
            <a:ext cx="5120640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2307147" y="1791167"/>
            <a:ext cx="4968240" cy="152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2270760" y="1383344"/>
            <a:ext cx="5341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m</a:t>
            </a:r>
            <a:r>
              <a:rPr lang="en-US" sz="2400" baseline="-25000" dirty="0" smtClean="0"/>
              <a:t>1</a:t>
            </a:r>
            <a:endParaRPr lang="en-US" sz="2400" baseline="-25000" dirty="0"/>
          </a:p>
        </p:txBody>
      </p:sp>
      <p:cxnSp>
        <p:nvCxnSpPr>
          <p:cNvPr id="38" name="Straight Arrow Connector 37"/>
          <p:cNvCxnSpPr/>
          <p:nvPr/>
        </p:nvCxnSpPr>
        <p:spPr>
          <a:xfrm flipH="1" flipV="1">
            <a:off x="2230947" y="2203624"/>
            <a:ext cx="5120640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/>
          <p:cNvSpPr/>
          <p:nvPr/>
        </p:nvSpPr>
        <p:spPr>
          <a:xfrm>
            <a:off x="5477307" y="1772095"/>
            <a:ext cx="18117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/>
              <a:t>c</a:t>
            </a:r>
            <a:r>
              <a:rPr lang="en-US" sz="2400" b="1" baseline="-25000" dirty="0" smtClean="0"/>
              <a:t>1</a:t>
            </a:r>
            <a:r>
              <a:rPr lang="en-US" sz="2400" b="1" dirty="0" smtClean="0"/>
              <a:t> </a:t>
            </a:r>
            <a:r>
              <a:rPr lang="en-US" sz="2400" b="1" dirty="0"/>
              <a:t>= </a:t>
            </a:r>
            <a:r>
              <a:rPr lang="en-US" sz="2400" b="1" dirty="0" err="1" smtClean="0"/>
              <a:t>Enc</a:t>
            </a:r>
            <a:r>
              <a:rPr lang="en-US" sz="2400" b="1" baseline="-25000" dirty="0" err="1" smtClean="0"/>
              <a:t>K</a:t>
            </a:r>
            <a:r>
              <a:rPr lang="en-US" sz="2400" b="1" dirty="0" smtClean="0"/>
              <a:t>(m</a:t>
            </a:r>
            <a:r>
              <a:rPr lang="en-US" sz="2400" b="1" baseline="-25000" dirty="0" smtClean="0"/>
              <a:t>1</a:t>
            </a:r>
            <a:r>
              <a:rPr lang="en-US" sz="2400" b="1" dirty="0" smtClean="0"/>
              <a:t>)</a:t>
            </a:r>
            <a:endParaRPr lang="en-US" sz="2400" b="1" dirty="0"/>
          </a:p>
        </p:txBody>
      </p:sp>
      <p:cxnSp>
        <p:nvCxnSpPr>
          <p:cNvPr id="40" name="Straight Arrow Connector 39"/>
          <p:cNvCxnSpPr/>
          <p:nvPr/>
        </p:nvCxnSpPr>
        <p:spPr>
          <a:xfrm>
            <a:off x="2315235" y="2442922"/>
            <a:ext cx="4968240" cy="152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40"/>
          <p:cNvSpPr/>
          <p:nvPr/>
        </p:nvSpPr>
        <p:spPr>
          <a:xfrm>
            <a:off x="5391911" y="2390921"/>
            <a:ext cx="18582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/>
              <a:t>c</a:t>
            </a:r>
            <a:r>
              <a:rPr lang="en-US" sz="2400" b="1" baseline="-25000" dirty="0" smtClean="0"/>
              <a:t>2</a:t>
            </a:r>
            <a:r>
              <a:rPr lang="en-US" sz="2400" b="1" dirty="0" smtClean="0"/>
              <a:t> </a:t>
            </a:r>
            <a:r>
              <a:rPr lang="en-US" sz="2400" b="1" dirty="0"/>
              <a:t>= </a:t>
            </a:r>
            <a:r>
              <a:rPr lang="en-US" sz="2400" b="1" dirty="0" err="1" smtClean="0"/>
              <a:t>Enc</a:t>
            </a:r>
            <a:r>
              <a:rPr lang="en-US" sz="2400" b="1" baseline="-25000" dirty="0" err="1" smtClean="0"/>
              <a:t>K</a:t>
            </a:r>
            <a:r>
              <a:rPr lang="en-US" sz="2400" b="1" baseline="-25000" dirty="0" smtClean="0"/>
              <a:t> </a:t>
            </a:r>
            <a:r>
              <a:rPr lang="en-US" sz="2400" b="1" dirty="0" smtClean="0"/>
              <a:t>(m</a:t>
            </a:r>
            <a:r>
              <a:rPr lang="en-US" sz="2400" b="1" baseline="-25000" dirty="0" smtClean="0"/>
              <a:t>2</a:t>
            </a:r>
            <a:r>
              <a:rPr lang="en-US" sz="2400" b="1" dirty="0" smtClean="0"/>
              <a:t>)</a:t>
            </a:r>
            <a:endParaRPr lang="en-US" sz="2400" b="1" dirty="0"/>
          </a:p>
        </p:txBody>
      </p:sp>
      <p:sp>
        <p:nvSpPr>
          <p:cNvPr id="42" name="Rectangle 41"/>
          <p:cNvSpPr/>
          <p:nvPr/>
        </p:nvSpPr>
        <p:spPr>
          <a:xfrm>
            <a:off x="2461747" y="2048562"/>
            <a:ext cx="5341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m</a:t>
            </a:r>
            <a:r>
              <a:rPr lang="en-US" sz="2400" baseline="-25000" dirty="0" smtClean="0"/>
              <a:t>2</a:t>
            </a:r>
            <a:endParaRPr lang="en-US" sz="2400" baseline="-25000" dirty="0"/>
          </a:p>
        </p:txBody>
      </p:sp>
      <p:cxnSp>
        <p:nvCxnSpPr>
          <p:cNvPr id="43" name="Straight Arrow Connector 42"/>
          <p:cNvCxnSpPr/>
          <p:nvPr/>
        </p:nvCxnSpPr>
        <p:spPr>
          <a:xfrm flipH="1" flipV="1">
            <a:off x="2378797" y="3351701"/>
            <a:ext cx="5120640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 rot="5400000">
            <a:off x="4109288" y="2480929"/>
            <a:ext cx="574196" cy="8463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…</a:t>
            </a:r>
            <a:endParaRPr lang="en-US" sz="4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-1013015" y="5376254"/>
                <a:ext cx="11795760" cy="114063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∀</m:t>
                      </m:r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𝑃𝑃𝑇</m:t>
                      </m:r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∃</m:t>
                      </m:r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sz="3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(</m:t>
                      </m:r>
                      <m:r>
                        <m:rPr>
                          <m:sty m:val="p"/>
                        </m:rPr>
                        <a:rPr lang="en-US" sz="3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negligible</m:t>
                      </m:r>
                      <m:r>
                        <a:rPr lang="en-US" sz="3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 </m:t>
                      </m:r>
                      <m:r>
                        <m:rPr>
                          <m:sty m:val="p"/>
                        </m:rPr>
                        <a:rPr lang="en-US" sz="3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s</m:t>
                      </m:r>
                      <m:r>
                        <a:rPr lang="en-US" sz="3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m:rPr>
                          <m:sty m:val="p"/>
                        </m:rPr>
                        <a:rPr lang="en-US" sz="3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t</m:t>
                      </m:r>
                      <m:r>
                        <a:rPr lang="en-US" sz="3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32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Pr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3200" dirty="0">
                                  <a:latin typeface="Cambria Math" panose="02040503050406030204" pitchFamily="18" charset="0"/>
                                </a:rPr>
                                <m:t>Encforge</m:t>
                              </m:r>
                            </m:e>
                            <m:sub>
                              <m: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m:rPr>
                                  <m:sty m:val="p"/>
                                </m:rPr>
                                <a:rPr lang="el-GR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Π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32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e>
                      </m:d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013015" y="5376254"/>
                <a:ext cx="11795760" cy="114063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Oval Callout 2"/>
          <p:cNvSpPr/>
          <p:nvPr/>
        </p:nvSpPr>
        <p:spPr>
          <a:xfrm>
            <a:off x="7499437" y="2617023"/>
            <a:ext cx="3854363" cy="3448497"/>
          </a:xfrm>
          <a:prstGeom prst="wedgeEllipseCallout">
            <a:avLst>
              <a:gd name="adj1" fmla="val 28196"/>
              <a:gd name="adj2" fmla="val -9335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Game is very similar to MAC-Forge game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Oval Callout 27"/>
              <p:cNvSpPr/>
              <p:nvPr/>
            </p:nvSpPr>
            <p:spPr>
              <a:xfrm>
                <a:off x="803198" y="2358687"/>
                <a:ext cx="5821122" cy="3448497"/>
              </a:xfrm>
              <a:prstGeom prst="wedgeEllipseCallout">
                <a:avLst>
                  <a:gd name="adj1" fmla="val 94286"/>
                  <a:gd name="adj2" fmla="val -89525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 smtClean="0">
                    <a:ea typeface="Cambria Math" panose="02040503050406030204" pitchFamily="18" charset="0"/>
                  </a:rPr>
                  <a:t>Call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Π</m:t>
                    </m:r>
                  </m:oMath>
                </a14:m>
                <a:r>
                  <a:rPr lang="en-US" sz="2800" dirty="0" smtClean="0"/>
                  <a:t> an </a:t>
                </a:r>
                <a:r>
                  <a:rPr lang="en-US" sz="2800" b="1" dirty="0" smtClean="0"/>
                  <a:t>authenticated encryption scheme </a:t>
                </a:r>
                <a:r>
                  <a:rPr lang="en-US" sz="2800" dirty="0" smtClean="0"/>
                  <a:t>if it is CCA-secure </a:t>
                </a:r>
                <a:r>
                  <a:rPr lang="en-US" sz="2800" b="1" dirty="0" smtClean="0"/>
                  <a:t>and</a:t>
                </a:r>
                <a:r>
                  <a:rPr lang="en-US" sz="2800" dirty="0" smtClean="0"/>
                  <a:t> any PPT attacker wins </a:t>
                </a:r>
                <a:r>
                  <a:rPr lang="en-US" sz="2800" dirty="0" err="1" smtClean="0"/>
                  <a:t>Encforge</a:t>
                </a:r>
                <a:r>
                  <a:rPr lang="en-US" sz="2800" dirty="0" smtClean="0"/>
                  <a:t> with negligible probability </a:t>
                </a:r>
                <a:endParaRPr lang="en-US" sz="2800" dirty="0"/>
              </a:p>
            </p:txBody>
          </p:sp>
        </mc:Choice>
        <mc:Fallback xmlns="">
          <p:sp>
            <p:nvSpPr>
              <p:cNvPr id="28" name="Oval Callout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3198" y="2358687"/>
                <a:ext cx="5821122" cy="3448497"/>
              </a:xfrm>
              <a:prstGeom prst="wedgeEllipseCallout">
                <a:avLst>
                  <a:gd name="adj1" fmla="val 94286"/>
                  <a:gd name="adj2" fmla="val -89525"/>
                </a:avLst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98192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Building Authenticated Encryption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sz="3200" b="1" dirty="0" smtClean="0"/>
                  <a:t>Attempt 1: </a:t>
                </a:r>
                <a:r>
                  <a:rPr lang="en-US" dirty="0"/>
                  <a:t>Let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En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c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𝐾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</m:d>
                  </m:oMath>
                </a14:m>
                <a:r>
                  <a:rPr lang="en-US" dirty="0"/>
                  <a:t>  be a CPA-Secure encryption </a:t>
                </a:r>
                <a:r>
                  <a:rPr lang="en-US" dirty="0" smtClean="0"/>
                  <a:t>scheme </a:t>
                </a:r>
                <a:r>
                  <a:rPr lang="en-US" dirty="0"/>
                  <a:t>and let </a:t>
                </a:r>
                <a14:m>
                  <m:oMath xmlns:m="http://schemas.openxmlformats.org/officeDocument/2006/math">
                    <m:r>
                      <a:rPr lang="en-US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Mac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𝐾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</m:d>
                  </m:oMath>
                </a14:m>
                <a:r>
                  <a:rPr lang="en-US" dirty="0"/>
                  <a:t> be a secure MAC </a:t>
                </a:r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𝐸𝑛𝑐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  <m:d>
                        <m:d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Enc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𝐾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Mac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𝐾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b="0" dirty="0" smtClean="0">
                  <a:solidFill>
                    <a:schemeClr val="tx1"/>
                  </a:solidFill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Any problems?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Enc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⨁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Mac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07" t="-2941" r="-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789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Building Authenticated Encryption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sz="3200" b="1" dirty="0" smtClean="0"/>
                  <a:t>Attempt 1:</a:t>
                </a: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𝐸𝑛𝑐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  <m:d>
                        <m:d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⨁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b="0" dirty="0" smtClean="0">
                  <a:solidFill>
                    <a:schemeClr val="tx1"/>
                  </a:solidFill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dirty="0" smtClean="0"/>
                  <a:t>CPA-Attack: </a:t>
                </a:r>
              </a:p>
              <a:p>
                <a:r>
                  <a:rPr lang="en-US" dirty="0" smtClean="0"/>
                  <a:t>Intercept ciphertext c</a:t>
                </a:r>
                <a:endParaRPr lang="en-US" baseline="-250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𝐸𝑛𝑐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⨁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baseline="-25000" dirty="0" smtClean="0"/>
              </a:p>
              <a:p>
                <a:r>
                  <a:rPr lang="en-US" dirty="0"/>
                  <a:t>Ask to </a:t>
                </a:r>
                <a:r>
                  <a:rPr lang="en-US" dirty="0" smtClean="0"/>
                  <a:t>encrypt r</a:t>
                </a:r>
                <a:endParaRPr lang="en-US" baseline="-250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</m:t>
                      </m:r>
                      <m:r>
                        <a:rPr lang="en-US" b="0" i="1" baseline="-2500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𝑟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𝐸𝑛𝑐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⨁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b="0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  <m:r>
                        <a:rPr lang="en-US" sz="3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d>
                        <m:dPr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  <m:r>
                        <a:rPr lang="en-US" sz="3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⨁</m:t>
                      </m:r>
                      <m:d>
                        <m:dPr>
                          <m:ctrlPr>
                            <a:rPr lang="en-US" sz="3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sz="36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3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6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d>
                          <m:r>
                            <a:rPr lang="en-US" sz="3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⨁</m:t>
                          </m:r>
                          <m:r>
                            <a:rPr lang="en-US" sz="3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07" t="-2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018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Building Authenticated Encryption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sz="3200" b="1" dirty="0" smtClean="0"/>
                  <a:t>Attempt 1: </a:t>
                </a:r>
                <a:r>
                  <a:rPr lang="en-US" dirty="0"/>
                  <a:t>Let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En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c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𝐾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</m:d>
                  </m:oMath>
                </a14:m>
                <a:r>
                  <a:rPr lang="en-US" dirty="0"/>
                  <a:t>  be a CPA-Secure encryption </a:t>
                </a:r>
                <a:r>
                  <a:rPr lang="en-US" dirty="0" smtClean="0"/>
                  <a:t>scheme </a:t>
                </a:r>
                <a:r>
                  <a:rPr lang="en-US" dirty="0"/>
                  <a:t>and let </a:t>
                </a:r>
                <a14:m>
                  <m:oMath xmlns:m="http://schemas.openxmlformats.org/officeDocument/2006/math">
                    <m:r>
                      <a:rPr lang="en-US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Mac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𝐾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</m:d>
                  </m:oMath>
                </a14:m>
                <a:r>
                  <a:rPr lang="en-US" dirty="0"/>
                  <a:t> be a secure MAC </a:t>
                </a:r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𝐸𝑛𝑐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  <m:d>
                        <m:d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Enc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𝐾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Mac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𝐾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b="0" dirty="0" smtClean="0">
                  <a:solidFill>
                    <a:schemeClr val="tx1"/>
                  </a:solidFill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07" t="-2941" r="-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49</a:t>
            </a:fld>
            <a:endParaRPr lang="en-US"/>
          </a:p>
        </p:txBody>
      </p:sp>
      <p:sp>
        <p:nvSpPr>
          <p:cNvPr id="5" name="Oval Callout 4"/>
          <p:cNvSpPr/>
          <p:nvPr/>
        </p:nvSpPr>
        <p:spPr>
          <a:xfrm>
            <a:off x="519517" y="3754944"/>
            <a:ext cx="5088803" cy="2676020"/>
          </a:xfrm>
          <a:prstGeom prst="wedgeEllipseCallout">
            <a:avLst>
              <a:gd name="adj1" fmla="val 59294"/>
              <a:gd name="adj2" fmla="val -561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Attack exploited fact that same secret key used for MAC’/</a:t>
            </a:r>
            <a:r>
              <a:rPr lang="en-US" sz="2800" dirty="0" err="1" smtClean="0"/>
              <a:t>Enc</a:t>
            </a:r>
            <a:r>
              <a:rPr lang="en-US" sz="2800" dirty="0" smtClean="0"/>
              <a:t>’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305260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88275" y="1122362"/>
            <a:ext cx="10580914" cy="413543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Week 4: </a:t>
            </a:r>
            <a:r>
              <a:rPr lang="en-US" dirty="0"/>
              <a:t>Topic </a:t>
            </a:r>
            <a:r>
              <a:rPr lang="en-US" dirty="0" smtClean="0"/>
              <a:t>1: </a:t>
            </a:r>
            <a:br>
              <a:rPr lang="en-US" dirty="0" smtClean="0"/>
            </a:br>
            <a:r>
              <a:rPr lang="en-US" dirty="0" smtClean="0"/>
              <a:t>Constructing Message Authentication Codes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7246" y="4897257"/>
            <a:ext cx="9144000" cy="165576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778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7200" dirty="0" smtClean="0"/>
              <a:t>Independent Key Principle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sz="5400" dirty="0" smtClean="0"/>
              <a:t>“different instances of cryptographic primitives should always use independent keys”</a:t>
            </a:r>
            <a:endParaRPr lang="en-US" sz="5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055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Building Authenticated Encryption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sz="3200" b="1" dirty="0" smtClean="0"/>
                  <a:t>Attempt 2: </a:t>
                </a:r>
                <a:r>
                  <a:rPr lang="en-US" sz="3200" dirty="0" smtClean="0"/>
                  <a:t>(Encrypt-and-Authenticate)</a:t>
                </a:r>
                <a:r>
                  <a:rPr lang="en-US" sz="3200" b="1" dirty="0" smtClean="0"/>
                  <a:t> </a:t>
                </a:r>
                <a:r>
                  <a:rPr lang="en-US" dirty="0"/>
                  <a:t>Let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En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c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</m:sub>
                        </m:sSub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</m:d>
                  </m:oMath>
                </a14:m>
                <a:r>
                  <a:rPr lang="en-US" dirty="0"/>
                  <a:t>  be a CPA-Secure encryption </a:t>
                </a:r>
                <a:r>
                  <a:rPr lang="en-US" dirty="0" smtClean="0"/>
                  <a:t>scheme </a:t>
                </a:r>
                <a:r>
                  <a:rPr lang="en-US" dirty="0"/>
                  <a:t>and let </a:t>
                </a:r>
                <a14:m>
                  <m:oMath xmlns:m="http://schemas.openxmlformats.org/officeDocument/2006/math">
                    <m:r>
                      <a:rPr lang="en-US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Mac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𝑀</m:t>
                            </m:r>
                          </m:sub>
                        </m:sSub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</m:d>
                  </m:oMath>
                </a14:m>
                <a:r>
                  <a:rPr lang="en-US" dirty="0"/>
                  <a:t> be a secure </a:t>
                </a:r>
                <a:r>
                  <a:rPr lang="en-US" dirty="0" smtClean="0"/>
                  <a:t>MAC. 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 smtClean="0"/>
                  <a:t> then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𝐸𝑛𝑐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  <m:d>
                        <m:d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Enc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𝐸</m:t>
                                  </m:r>
                                </m:sub>
                              </m:sSub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Mac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𝑀</m:t>
                                  </m:r>
                                </m:sub>
                              </m:sSub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b="0" dirty="0" smtClean="0">
                  <a:solidFill>
                    <a:schemeClr val="tx1"/>
                  </a:solidFill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Any problems?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Enc</m:t>
                          </m:r>
                        </m:e>
                        <m: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𝐸</m:t>
                              </m:r>
                            </m:sub>
                          </m:sSub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sub>
                              </m:sSub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⨁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Mac</m:t>
                          </m:r>
                        </m:e>
                        <m:sub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𝑀</m:t>
                              </m:r>
                            </m:sub>
                          </m:sSub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sub>
                          </m:sSub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07" t="-30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903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Building Authenticated Encryption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pPr marL="0" indent="0">
                  <a:buNone/>
                </a:pPr>
                <a:r>
                  <a:rPr lang="en-US" sz="3200" b="1" dirty="0" smtClean="0"/>
                  <a:t>Attempt 2: </a:t>
                </a:r>
                <a:r>
                  <a:rPr lang="en-US" dirty="0"/>
                  <a:t>(Encrypt-and-Authenticate)</a:t>
                </a:r>
                <a:r>
                  <a:rPr lang="en-US" b="1" dirty="0"/>
                  <a:t> </a:t>
                </a: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𝐸𝑛𝑐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  <m:d>
                        <m:d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sub>
                              </m:sSub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⨁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sub>
                              </m:sSub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b="0" dirty="0" smtClean="0">
                  <a:solidFill>
                    <a:schemeClr val="tx1"/>
                  </a:solidFill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dirty="0" smtClean="0"/>
                  <a:t>CPA-Attack: </a:t>
                </a:r>
              </a:p>
              <a:p>
                <a:r>
                  <a:rPr lang="en-US" dirty="0" smtClean="0"/>
                  <a:t>Select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baseline="-25000" dirty="0" smtClean="0"/>
              </a:p>
              <a:p>
                <a:r>
                  <a:rPr lang="en-US" dirty="0" smtClean="0"/>
                  <a:t>Obtain ciphertext c</a:t>
                </a:r>
                <a:endParaRPr lang="en-US" baseline="-250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sub>
                              </m:sSub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⨁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sub>
                              </m:sSub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b="0" i="1" baseline="-25000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baseline="-25000" dirty="0" smtClean="0"/>
              </a:p>
              <a:p>
                <a:r>
                  <a:rPr lang="en-US" dirty="0"/>
                  <a:t>Ask to </a:t>
                </a:r>
                <a:r>
                  <a:rPr lang="en-US" dirty="0" smtClean="0"/>
                  <a:t>encrypt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baseline="-250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</m:t>
                      </m:r>
                      <m:r>
                        <a:rPr lang="en-US" b="0" i="1" baseline="-2500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𝑟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sub>
                              </m:sSub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⨁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i="1" baseline="-25000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sub>
                              </m:sSub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b="0" i="1" baseline="-25000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b="0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sSub>
                            <m:sSubPr>
                              <m:ctrlPr>
                                <a:rPr lang="en-US" sz="3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i="1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sz="3600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sub>
                          </m:sSub>
                        </m:sub>
                      </m:sSub>
                      <m:d>
                        <m:dPr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sz="3600" i="1" baseline="-2500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US" sz="3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?</m:t>
                      </m:r>
                      <m:sSub>
                        <m:sSubPr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sSub>
                            <m:sSubPr>
                              <m:ctrlPr>
                                <a:rPr lang="en-US" sz="3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i="1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sz="3600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sub>
                          </m:sSub>
                        </m:sub>
                      </m:sSub>
                      <m:d>
                        <m:dPr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sz="3600" i="1" baseline="-2500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91" t="-44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747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Building Authenticated Encryption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pPr marL="0" indent="0">
                  <a:buNone/>
                </a:pPr>
                <a:r>
                  <a:rPr lang="en-US" sz="3200" b="1" dirty="0" smtClean="0"/>
                  <a:t>Attempt 2: </a:t>
                </a:r>
                <a:r>
                  <a:rPr lang="en-US" dirty="0"/>
                  <a:t>(Encrypt-</a:t>
                </a:r>
                <a:r>
                  <a:rPr lang="en-US" b="1" dirty="0"/>
                  <a:t>and</a:t>
                </a:r>
                <a:r>
                  <a:rPr lang="en-US" dirty="0"/>
                  <a:t>-Authenticate)</a:t>
                </a:r>
                <a:r>
                  <a:rPr lang="en-US" b="1" dirty="0"/>
                  <a:t> </a:t>
                </a: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𝐸𝑛𝑐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  <m:d>
                        <m:d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sub>
                              </m:sSub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⨁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sub>
                              </m:sSub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b="0" dirty="0" smtClean="0">
                  <a:solidFill>
                    <a:schemeClr val="tx1"/>
                  </a:solidFill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dirty="0" smtClean="0"/>
                  <a:t>CPA-Attack: </a:t>
                </a:r>
              </a:p>
              <a:p>
                <a:r>
                  <a:rPr lang="en-US" dirty="0" smtClean="0"/>
                  <a:t>Select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 smtClean="0"/>
                  <a:t>,</a:t>
                </a:r>
                <a:r>
                  <a:rPr lang="en-US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r>
                  <a:rPr lang="en-US" dirty="0" smtClean="0"/>
                  <a:t>Obtain ciphertext c</a:t>
                </a:r>
                <a:endParaRPr lang="en-US" baseline="-250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sub>
                              </m:sSub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⨁</m:t>
                          </m:r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sub>
                              </m:sSub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b="0" i="1" baseline="-25000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baseline="-25000" dirty="0" smtClean="0"/>
              </a:p>
              <a:p>
                <a:r>
                  <a:rPr lang="en-US" dirty="0"/>
                  <a:t>Ask to </a:t>
                </a:r>
                <a:r>
                  <a:rPr lang="en-US" dirty="0" smtClean="0"/>
                  <a:t>encrypt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</m:t>
                      </m:r>
                      <m:r>
                        <a:rPr lang="en-US" b="0" i="1" baseline="-2500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𝑟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sub>
                              </m:sSub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⨁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sub>
                              </m:sSub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b="0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sSub>
                            <m:sSubPr>
                              <m:ctrlPr>
                                <a:rPr lang="en-US" sz="3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i="1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sz="3600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sub>
                          </m:sSub>
                        </m:sub>
                      </m:sSub>
                      <m:d>
                        <m:dPr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3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en-US" sz="3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?</m:t>
                      </m:r>
                      <m:sSub>
                        <m:sSubPr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sSub>
                            <m:sSubPr>
                              <m:ctrlPr>
                                <a:rPr lang="en-US" sz="3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i="1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sz="3600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sub>
                          </m:sSub>
                        </m:sub>
                      </m:sSub>
                      <m:d>
                        <m:dPr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sz="3600" i="1" baseline="-2500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91" t="-44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53</a:t>
            </a:fld>
            <a:endParaRPr lang="en-US"/>
          </a:p>
        </p:txBody>
      </p:sp>
      <p:sp>
        <p:nvSpPr>
          <p:cNvPr id="5" name="Oval Callout 4"/>
          <p:cNvSpPr/>
          <p:nvPr/>
        </p:nvSpPr>
        <p:spPr>
          <a:xfrm>
            <a:off x="8036560" y="3500943"/>
            <a:ext cx="3931920" cy="2676020"/>
          </a:xfrm>
          <a:prstGeom prst="wedgeEllipseCallout">
            <a:avLst>
              <a:gd name="adj1" fmla="val -188489"/>
              <a:gd name="adj2" fmla="val -10247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Encrypt </a:t>
            </a:r>
            <a:r>
              <a:rPr lang="en-US" sz="2800" b="1" dirty="0" smtClean="0"/>
              <a:t>and</a:t>
            </a:r>
            <a:r>
              <a:rPr lang="en-US" sz="2800" dirty="0" smtClean="0"/>
              <a:t> Authenticate Paradigm does not work in general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519138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Building Authenticated Encryption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sz="3200" b="1" dirty="0" smtClean="0"/>
                  <a:t>Attempt 2: </a:t>
                </a:r>
                <a:r>
                  <a:rPr lang="en-US" sz="3200" dirty="0" smtClean="0"/>
                  <a:t>(Encrypt-</a:t>
                </a:r>
                <a:r>
                  <a:rPr lang="en-US" sz="3200" b="1" dirty="0" smtClean="0"/>
                  <a:t>and</a:t>
                </a:r>
                <a:r>
                  <a:rPr lang="en-US" sz="3200" dirty="0" smtClean="0"/>
                  <a:t>-Authenticate)</a:t>
                </a:r>
                <a:r>
                  <a:rPr lang="en-US" sz="3200" b="1" dirty="0" smtClean="0"/>
                  <a:t> </a:t>
                </a:r>
                <a:r>
                  <a:rPr lang="en-US" dirty="0"/>
                  <a:t>Let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En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c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</m:sub>
                        </m:sSub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</m:d>
                  </m:oMath>
                </a14:m>
                <a:r>
                  <a:rPr lang="en-US" dirty="0"/>
                  <a:t>  be a CPA-Secure encryption </a:t>
                </a:r>
                <a:r>
                  <a:rPr lang="en-US" dirty="0" smtClean="0"/>
                  <a:t>scheme </a:t>
                </a:r>
                <a:r>
                  <a:rPr lang="en-US" dirty="0"/>
                  <a:t>and let </a:t>
                </a:r>
                <a14:m>
                  <m:oMath xmlns:m="http://schemas.openxmlformats.org/officeDocument/2006/math">
                    <m:r>
                      <a:rPr lang="en-US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Mac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𝑀</m:t>
                            </m:r>
                          </m:sub>
                        </m:sSub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</m:d>
                  </m:oMath>
                </a14:m>
                <a:r>
                  <a:rPr lang="en-US" dirty="0"/>
                  <a:t> be a secure </a:t>
                </a:r>
                <a:r>
                  <a:rPr lang="en-US" dirty="0" smtClean="0"/>
                  <a:t>MAC. 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 smtClean="0"/>
                  <a:t> then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𝐸𝑛𝑐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  <m:d>
                        <m:d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Enc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𝐸</m:t>
                                  </m:r>
                                </m:sub>
                              </m:sSub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Mac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𝑀</m:t>
                                  </m:r>
                                </m:sub>
                              </m:sSub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b="0" dirty="0" smtClean="0">
                  <a:solidFill>
                    <a:schemeClr val="tx1"/>
                  </a:solidFill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07" t="-30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54</a:t>
            </a:fld>
            <a:endParaRPr lang="en-US"/>
          </a:p>
        </p:txBody>
      </p:sp>
      <p:sp>
        <p:nvSpPr>
          <p:cNvPr id="5" name="Oval Callout 4"/>
          <p:cNvSpPr/>
          <p:nvPr/>
        </p:nvSpPr>
        <p:spPr>
          <a:xfrm>
            <a:off x="1483359" y="4181980"/>
            <a:ext cx="5316833" cy="2391540"/>
          </a:xfrm>
          <a:prstGeom prst="wedgeEllipseCallout">
            <a:avLst>
              <a:gd name="adj1" fmla="val 67310"/>
              <a:gd name="adj2" fmla="val -5101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Problem: </a:t>
            </a:r>
            <a:r>
              <a:rPr lang="en-US" sz="2800" dirty="0" smtClean="0"/>
              <a:t>MAC security definition doesn’t promise to hide m!</a:t>
            </a:r>
            <a:endParaRPr lang="en-US" sz="2800" dirty="0"/>
          </a:p>
        </p:txBody>
      </p:sp>
      <p:sp>
        <p:nvSpPr>
          <p:cNvPr id="6" name="Oval Callout 5"/>
          <p:cNvSpPr/>
          <p:nvPr/>
        </p:nvSpPr>
        <p:spPr>
          <a:xfrm>
            <a:off x="6800192" y="4693920"/>
            <a:ext cx="5198768" cy="1844992"/>
          </a:xfrm>
          <a:prstGeom prst="wedgeEllipseCallout">
            <a:avLst>
              <a:gd name="adj1" fmla="val -123329"/>
              <a:gd name="adj2" fmla="val -18095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This is what SSL does</a:t>
            </a:r>
            <a:r>
              <a:rPr lang="en-US" sz="2800" b="1" dirty="0">
                <a:sym typeface="Wingdings" panose="05000000000000000000" pitchFamily="2" charset="2"/>
              </a:rPr>
              <a:t> 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923844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Building Authenticated Encryption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977880" cy="435133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b="1" dirty="0" smtClean="0"/>
                  <a:t>Attempt 3:</a:t>
                </a:r>
                <a:r>
                  <a:rPr lang="en-US" dirty="0" smtClean="0"/>
                  <a:t> (Authenticate-</a:t>
                </a:r>
                <a:r>
                  <a:rPr lang="en-US" b="1" dirty="0" smtClean="0"/>
                  <a:t>then</a:t>
                </a:r>
                <a:r>
                  <a:rPr lang="en-US" dirty="0" smtClean="0"/>
                  <a:t>-encrypt) </a:t>
                </a:r>
                <a:r>
                  <a:rPr lang="en-US" dirty="0"/>
                  <a:t>Let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Enc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</m:sub>
                        </m:sSub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</m:d>
                  </m:oMath>
                </a14:m>
                <a:r>
                  <a:rPr lang="en-US" dirty="0"/>
                  <a:t>  be a CPA-Secure encryption </a:t>
                </a:r>
                <a:r>
                  <a:rPr lang="en-US" dirty="0" smtClean="0"/>
                  <a:t>scheme </a:t>
                </a:r>
                <a:r>
                  <a:rPr lang="en-US" dirty="0"/>
                  <a:t>and let </a:t>
                </a:r>
                <a14:m>
                  <m:oMath xmlns:m="http://schemas.openxmlformats.org/officeDocument/2006/math">
                    <m:r>
                      <a:rPr lang="en-US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Mac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𝑀</m:t>
                            </m:r>
                          </m:sub>
                        </m:sSub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</m:d>
                  </m:oMath>
                </a14:m>
                <a:r>
                  <a:rPr lang="en-US" dirty="0"/>
                  <a:t> be a secure MAC. Let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𝑀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then</a:t>
                </a:r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𝐸𝑛𝑐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Enc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𝐸</m:t>
                                  </m:r>
                                </m:sub>
                              </m:sSub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where</m:t>
                      </m:r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  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t</m:t>
                          </m:r>
                          <m:r>
                            <a:rPr lang="en-US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Mac</m:t>
                          </m:r>
                        </m:e>
                        <m: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𝑀</m:t>
                              </m:r>
                            </m:sub>
                          </m:sSub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- Used in SSL/TLS</a:t>
                </a:r>
                <a:endParaRPr lang="en-US" dirty="0"/>
              </a:p>
              <a:p>
                <a:pPr>
                  <a:buFontTx/>
                  <a:buChar char="-"/>
                </a:pPr>
                <a:r>
                  <a:rPr lang="en-US" dirty="0" smtClean="0"/>
                  <a:t>Not generically secure (</a:t>
                </a:r>
                <a:r>
                  <a:rPr lang="en-US" dirty="0"/>
                  <a:t>Hugo </a:t>
                </a:r>
                <a:r>
                  <a:rPr lang="en-US" dirty="0" smtClean="0"/>
                  <a:t>Krawczyk)</a:t>
                </a:r>
              </a:p>
              <a:p>
                <a:pPr>
                  <a:buFontTx/>
                  <a:buChar char="-"/>
                </a:pPr>
                <a:r>
                  <a:rPr lang="en-US" dirty="0" smtClean="0"/>
                  <a:t>Easy to make mistakes when implementing (e.g., Lucky13 attack on TLS)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977880" cy="4351338"/>
              </a:xfrm>
              <a:blipFill>
                <a:blip r:embed="rId2"/>
                <a:stretch>
                  <a:fillRect l="-1167" t="-1961" b="-35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55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65760" y="6311900"/>
            <a:ext cx="104952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2980FF"/>
                </a:solidFill>
                <a:latin typeface="Open Sans"/>
                <a:hlinkClick r:id="rId3"/>
              </a:rPr>
              <a:t>The Order of Encryption and Authentication for Protecting Communications (or: How Secure Is SSL?)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2909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Authenticate-then-Encrypt: A Bad Case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b="1" dirty="0" smtClean="0"/>
                  <a:t>Attempt 3:</a:t>
                </a:r>
                <a:r>
                  <a:rPr lang="en-US" dirty="0" smtClean="0"/>
                  <a:t> (Authenticate-then-encrypt)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𝐸𝑛𝑐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Enc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𝐸</m:t>
                                  </m:r>
                                </m:sub>
                              </m:sSub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where</m:t>
                      </m:r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  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t</m:t>
                          </m:r>
                          <m:r>
                            <a:rPr lang="en-US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Mac</m:t>
                          </m:r>
                        </m:e>
                        <m: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𝑀</m:t>
                              </m:r>
                            </m:sub>
                          </m:sSub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b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(Contrived? Plausible?) bad case: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Enc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𝐸</m:t>
                            </m:r>
                          </m:sub>
                        </m:sSub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𝐸𝐶𝐶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⟨"/>
                            <m:endChr m:val="⟩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𝐾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</m:sub>
                                </m:sSub>
                              </m:sub>
                            </m:sSub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</m:d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⨁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</m:e>
                        </m:d>
                      </m:e>
                    </m:d>
                  </m:oMath>
                </a14:m>
                <a:r>
                  <a:rPr lang="en-US" dirty="0" smtClean="0"/>
                  <a:t> 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D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𝑒𝑐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𝐸</m:t>
                            </m:r>
                          </m:sub>
                        </m:sSub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e>
                    </m:d>
                  </m:oMath>
                </a14:m>
                <a:r>
                  <a:rPr lang="en-US" i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</a:p>
              <a:p>
                <a:pPr marL="0" indent="0">
                  <a:buNone/>
                </a:pPr>
                <a:r>
                  <a:rPr lang="en-US" dirty="0" smtClean="0"/>
                  <a:t> 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≔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𝐸𝐶𝐶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𝐷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</m:oMath>
                </a14:m>
                <a:r>
                  <a:rPr lang="en-US" dirty="0" smtClean="0"/>
                  <a:t> </a:t>
                </a:r>
              </a:p>
              <a:p>
                <a:pPr marL="0" indent="0">
                  <a:buNone/>
                </a:pPr>
                <a:r>
                  <a:rPr lang="en-US" dirty="0" smtClean="0"/>
                  <a:t>  Return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</m:sub>
                        </m:sSub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⨁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56</a:t>
            </a:fld>
            <a:endParaRPr lang="en-US"/>
          </a:p>
        </p:txBody>
      </p:sp>
      <p:sp>
        <p:nvSpPr>
          <p:cNvPr id="5" name="Oval Callout 4"/>
          <p:cNvSpPr/>
          <p:nvPr/>
        </p:nvSpPr>
        <p:spPr>
          <a:xfrm>
            <a:off x="5396317" y="3862892"/>
            <a:ext cx="5088803" cy="2676020"/>
          </a:xfrm>
          <a:prstGeom prst="wedgeEllipseCallout">
            <a:avLst>
              <a:gd name="adj1" fmla="val -91844"/>
              <a:gd name="adj2" fmla="val -5387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Error Correcting Code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231121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Authenticate-then-Encrypt: A Bad Case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b="1" dirty="0" smtClean="0"/>
                  <a:t>Attempt 3:</a:t>
                </a:r>
                <a:r>
                  <a:rPr lang="en-US" dirty="0" smtClean="0"/>
                  <a:t> (Authenticate-then-encrypt)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𝐸𝑛𝑐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Enc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𝐸</m:t>
                                  </m:r>
                                </m:sub>
                              </m:sSub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where</m:t>
                      </m:r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  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t</m:t>
                          </m:r>
                          <m:r>
                            <a:rPr lang="en-US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Mac</m:t>
                          </m:r>
                        </m:e>
                        <m: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𝑀</m:t>
                              </m:r>
                            </m:sub>
                          </m:sSub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b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(Contrived? Plausible?) bad case: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Enc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𝐸</m:t>
                            </m:r>
                          </m:sub>
                        </m:sSub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𝐸𝐶𝐶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⟨"/>
                            <m:endChr m:val="⟩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𝐾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</m:sub>
                                </m:sSub>
                              </m:sub>
                            </m:sSub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</m:d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⨁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</m:e>
                        </m:d>
                      </m:e>
                    </m:d>
                  </m:oMath>
                </a14:m>
                <a:r>
                  <a:rPr lang="en-US" dirty="0" smtClean="0"/>
                  <a:t> 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D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𝑒𝑐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𝐸</m:t>
                            </m:r>
                          </m:sub>
                        </m:sSub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e>
                    </m:d>
                  </m:oMath>
                </a14:m>
                <a:r>
                  <a:rPr lang="en-US" i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</a:p>
              <a:p>
                <a:pPr marL="0" indent="0">
                  <a:buNone/>
                </a:pPr>
                <a:r>
                  <a:rPr lang="en-US" dirty="0" smtClean="0"/>
                  <a:t> 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≔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𝐸𝐶𝐶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𝐷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</m:oMath>
                </a14:m>
                <a:r>
                  <a:rPr lang="en-US" dirty="0" smtClean="0"/>
                  <a:t> </a:t>
                </a:r>
              </a:p>
              <a:p>
                <a:pPr marL="0" indent="0">
                  <a:buNone/>
                </a:pPr>
                <a:r>
                  <a:rPr lang="en-US" dirty="0" smtClean="0"/>
                  <a:t>  Return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</m:sub>
                        </m:sSub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⨁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57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Oval Callout 4"/>
              <p:cNvSpPr/>
              <p:nvPr/>
            </p:nvSpPr>
            <p:spPr>
              <a:xfrm>
                <a:off x="5396317" y="3862892"/>
                <a:ext cx="6470563" cy="2676020"/>
              </a:xfrm>
              <a:prstGeom prst="wedgeEllipseCallout">
                <a:avLst>
                  <a:gd name="adj1" fmla="val -91844"/>
                  <a:gd name="adj2" fmla="val -53872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 smtClean="0"/>
                  <a:t>Error Correcting Code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𝐸𝐶𝐶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8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  <m:r>
                            <a:rPr lang="en-US" sz="28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sz="28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8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1111</m:t>
                      </m:r>
                      <m:r>
                        <a:rPr lang="en-US" sz="28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0000</m:t>
                      </m:r>
                      <m:r>
                        <a:rPr lang="en-US" sz="28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1111</m:t>
                      </m:r>
                    </m:oMath>
                  </m:oMathPara>
                </a14:m>
                <a:endParaRPr lang="en-US" sz="2800" dirty="0" smtClean="0"/>
              </a:p>
              <a:p>
                <a:pPr algn="ctr"/>
                <a:r>
                  <a:rPr lang="en-US" sz="28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Ties?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𝐸𝐶𝐶𝐷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1100</m:t>
                          </m:r>
                        </m:e>
                      </m:d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sz="2800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𝐸𝐶𝐶𝐷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0011</m:t>
                          </m:r>
                        </m:e>
                      </m:d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sz="2800" dirty="0"/>
              </a:p>
              <a:p>
                <a:pPr algn="ctr"/>
                <a:endParaRPr lang="en-US" sz="2800" dirty="0"/>
              </a:p>
            </p:txBody>
          </p:sp>
        </mc:Choice>
        <mc:Fallback xmlns="">
          <p:sp>
            <p:nvSpPr>
              <p:cNvPr id="5" name="Oval Callout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6317" y="3862892"/>
                <a:ext cx="6470563" cy="2676020"/>
              </a:xfrm>
              <a:prstGeom prst="wedgeEllipseCallout">
                <a:avLst>
                  <a:gd name="adj1" fmla="val -91844"/>
                  <a:gd name="adj2" fmla="val -53872"/>
                </a:avLst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00992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Authenticate-then-Encrypt: A Bad Case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b="1" dirty="0" smtClean="0"/>
                  <a:t>Attempt 3:</a:t>
                </a:r>
                <a:r>
                  <a:rPr lang="en-US" dirty="0" smtClean="0"/>
                  <a:t> (Authenticate-then-encrypt)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𝐸𝑛𝑐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Enc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𝐸</m:t>
                                  </m:r>
                                </m:sub>
                              </m:sSub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where</m:t>
                      </m:r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  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t</m:t>
                          </m:r>
                          <m:r>
                            <a:rPr lang="en-US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Mac</m:t>
                          </m:r>
                        </m:e>
                        <m: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𝑀</m:t>
                              </m:r>
                            </m:sub>
                          </m:sSub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b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(Contrived? Plausible?) bad case: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Enc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𝐸</m:t>
                            </m:r>
                          </m:sub>
                        </m:sSub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𝐸𝐶𝐶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⟨"/>
                            <m:endChr m:val="⟩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𝐾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</m:sub>
                                </m:sSub>
                              </m:sub>
                            </m:sSub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</m:d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⨁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</m:e>
                        </m:d>
                      </m:e>
                    </m:d>
                  </m:oMath>
                </a14:m>
                <a:r>
                  <a:rPr lang="en-US" dirty="0" smtClean="0"/>
                  <a:t> 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D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𝑒𝑐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𝐸</m:t>
                            </m:r>
                          </m:sub>
                        </m:sSub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e>
                    </m:d>
                  </m:oMath>
                </a14:m>
                <a:r>
                  <a:rPr lang="en-US" i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</a:p>
              <a:p>
                <a:pPr marL="0" indent="0">
                  <a:buNone/>
                </a:pPr>
                <a:r>
                  <a:rPr lang="en-US" dirty="0" smtClean="0"/>
                  <a:t> 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≔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𝐸𝐶𝐶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𝐷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</m:oMath>
                </a14:m>
                <a:r>
                  <a:rPr lang="en-US" dirty="0" smtClean="0"/>
                  <a:t> </a:t>
                </a:r>
              </a:p>
              <a:p>
                <a:pPr marL="0" indent="0">
                  <a:buNone/>
                </a:pPr>
                <a:r>
                  <a:rPr lang="en-US" dirty="0" smtClean="0"/>
                  <a:t>  Return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</m:sub>
                        </m:sSub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⨁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58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Oval Callout 4"/>
              <p:cNvSpPr/>
              <p:nvPr/>
            </p:nvSpPr>
            <p:spPr>
              <a:xfrm>
                <a:off x="6341197" y="885666"/>
                <a:ext cx="6470563" cy="2676020"/>
              </a:xfrm>
              <a:prstGeom prst="wedgeEllipseCallout">
                <a:avLst>
                  <a:gd name="adj1" fmla="val -39242"/>
                  <a:gd name="adj2" fmla="val -2237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 smtClean="0"/>
                  <a:t>Error Correcting Code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𝐸𝐶𝐶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8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  <m:r>
                            <a:rPr lang="en-US" sz="28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sz="28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8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1111</m:t>
                      </m:r>
                      <m:r>
                        <a:rPr lang="en-US" sz="28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0000</m:t>
                      </m:r>
                      <m:r>
                        <a:rPr lang="en-US" sz="28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1111</m:t>
                      </m:r>
                    </m:oMath>
                  </m:oMathPara>
                </a14:m>
                <a:endParaRPr lang="en-US" sz="2800" dirty="0" smtClean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𝐸𝐶𝐶𝐷</m:t>
                      </m:r>
                      <m:d>
                        <m:dPr>
                          <m:ctrlPr>
                            <a:rPr lang="en-US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1100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sz="2800" dirty="0" smtClean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𝐸𝐶𝐶𝐷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0011</m:t>
                          </m:r>
                        </m:e>
                      </m:d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800" dirty="0"/>
              </a:p>
              <a:p>
                <a:pPr algn="ctr"/>
                <a:endParaRPr lang="en-US" sz="2800" dirty="0"/>
              </a:p>
            </p:txBody>
          </p:sp>
        </mc:Choice>
        <mc:Fallback xmlns="">
          <p:sp>
            <p:nvSpPr>
              <p:cNvPr id="5" name="Oval Callout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1197" y="885666"/>
                <a:ext cx="6470563" cy="2676020"/>
              </a:xfrm>
              <a:prstGeom prst="wedgeEllipseCallout">
                <a:avLst>
                  <a:gd name="adj1" fmla="val -39242"/>
                  <a:gd name="adj2" fmla="val -2237"/>
                </a:avLst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4866640" y="3915410"/>
                <a:ext cx="6929120" cy="244094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342900" indent="-342900">
                  <a:buFont typeface="+mj-lt"/>
                  <a:buAutoNum type="arabicPeriod"/>
                </a:pPr>
                <a:r>
                  <a:rPr lang="en-US" dirty="0" smtClean="0"/>
                  <a:t>Attacker obtains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c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𝐸𝐶𝐶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⟨"/>
                            <m:endChr m:val="⟩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𝐾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</m:sub>
                                </m:sSub>
                              </m:sub>
                            </m:sSub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</m:d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⨁</m:t>
                            </m:r>
                            <m:d>
                              <m:dPr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𝑚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∥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d>
                          </m:e>
                        </m:d>
                      </m:e>
                    </m:d>
                  </m:oMath>
                </a14:m>
                <a:endParaRPr lang="en-US" dirty="0" smtClean="0"/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dirty="0" smtClean="0"/>
                  <a:t>Attacker asks for decryption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c</m:t>
                        </m:r>
                      </m:e>
                      <m:sup>
                        <m: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𝐸𝐶𝐶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⟨"/>
                            <m:endChr m:val="⟩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d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⨁</m:t>
                    </m:r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0…0∥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0011</m:t>
                        </m:r>
                        <m:r>
                          <m:rPr>
                            <m:nor/>
                          </m:rPr>
                          <a:rPr lang="en-US" dirty="0"/>
                          <m:t> </m:t>
                        </m:r>
                      </m:e>
                    </m:d>
                  </m:oMath>
                </a14:m>
                <a:endParaRPr lang="en-US" dirty="0" smtClean="0"/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What </a:t>
                </a:r>
                <a:r>
                  <a:rPr lang="en-US" dirty="0"/>
                  <a:t>happens if last bit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was </a:t>
                </a:r>
                <a:r>
                  <a:rPr lang="en-US" dirty="0"/>
                  <a:t>a </a:t>
                </a:r>
                <a:r>
                  <a:rPr lang="en-US" dirty="0" smtClean="0"/>
                  <a:t>zero?</a:t>
                </a:r>
                <a:endParaRPr lang="en-US" dirty="0"/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dirty="0"/>
                  <a:t>Answer</a:t>
                </a:r>
                <a:r>
                  <a:rPr lang="en-US" dirty="0" smtClean="0"/>
                  <a:t>: decryption error since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⨁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0…0∥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  <m:r>
                          <m:rPr>
                            <m:nor/>
                          </m:rPr>
                          <a:rPr lang="en-US" dirty="0"/>
                          <m:t> </m:t>
                        </m:r>
                      </m:e>
                    </m:d>
                  </m:oMath>
                </a14:m>
                <a:r>
                  <a:rPr lang="en-US" dirty="0" smtClean="0"/>
                  <a:t>! 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𝐸𝐶𝐶𝐷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⟨"/>
                        <m:endChr m:val="⟩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⨁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0…0∥</m:t>
                            </m:r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  <m:r>
                              <m:rPr>
                                <m:nor/>
                              </m:rPr>
                              <a:rPr lang="en-US" dirty="0"/>
                              <m:t> </m:t>
                            </m:r>
                          </m:e>
                        </m:d>
                      </m:e>
                    </m:d>
                  </m:oMath>
                </a14:m>
                <a:endParaRPr lang="en-US" dirty="0" smtClean="0"/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dirty="0"/>
                  <a:t>What happens if last bit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 is a one?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dirty="0"/>
                  <a:t>Answer</a:t>
                </a:r>
                <a:r>
                  <a:rPr lang="en-US" dirty="0" smtClean="0"/>
                  <a:t>: Valid!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𝐸𝐶𝐶𝐷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𝐸𝐶𝐶𝐷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6640" y="3915410"/>
                <a:ext cx="6929120" cy="2440940"/>
              </a:xfrm>
              <a:prstGeom prst="rect">
                <a:avLst/>
              </a:prstGeom>
              <a:blipFill>
                <a:blip r:embed="rId6"/>
                <a:stretch>
                  <a:fillRect l="-6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934344" y="5599547"/>
            <a:ext cx="765624" cy="712353"/>
          </a:xfrm>
          <a:prstGeom prst="rect">
            <a:avLst/>
          </a:prstGeom>
        </p:spPr>
      </p:pic>
      <p:sp>
        <p:nvSpPr>
          <p:cNvPr id="8" name="Oval Callout 7"/>
          <p:cNvSpPr/>
          <p:nvPr/>
        </p:nvSpPr>
        <p:spPr>
          <a:xfrm>
            <a:off x="-619759" y="1325274"/>
            <a:ext cx="6715760" cy="2676020"/>
          </a:xfrm>
          <a:prstGeom prst="wedgeEllipseCallout">
            <a:avLst>
              <a:gd name="adj1" fmla="val 39578"/>
              <a:gd name="adj2" fmla="val 5091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Can learn tag and message bit by bit by repeatedly querying decryption oracle! </a:t>
            </a:r>
            <a:endParaRPr lang="en-US" sz="2800" dirty="0"/>
          </a:p>
          <a:p>
            <a:pPr algn="ctr"/>
            <a:endParaRPr lang="en-US" sz="28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117613" y="2850215"/>
            <a:ext cx="765624" cy="712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766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Building Authenticated Encryption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b="1" dirty="0" smtClean="0"/>
                  <a:t>Attempt 4:</a:t>
                </a:r>
                <a:r>
                  <a:rPr lang="en-US" dirty="0" smtClean="0"/>
                  <a:t> (Encrypt-then-authenticate) </a:t>
                </a:r>
                <a:r>
                  <a:rPr lang="en-US" dirty="0"/>
                  <a:t>Let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Enc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</m:sub>
                        </m:sSub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</m:d>
                  </m:oMath>
                </a14:m>
                <a:r>
                  <a:rPr lang="en-US" dirty="0"/>
                  <a:t>  be a CPA-Secure encryption </a:t>
                </a:r>
                <a:r>
                  <a:rPr lang="en-US" dirty="0" smtClean="0"/>
                  <a:t>scheme </a:t>
                </a:r>
                <a:r>
                  <a:rPr lang="en-US" dirty="0"/>
                  <a:t>and let </a:t>
                </a:r>
                <a14:m>
                  <m:oMath xmlns:m="http://schemas.openxmlformats.org/officeDocument/2006/math">
                    <m:r>
                      <a:rPr lang="en-US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Mac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𝑀</m:t>
                            </m:r>
                          </m:sub>
                        </m:sSub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</m:d>
                  </m:oMath>
                </a14:m>
                <a:r>
                  <a:rPr lang="en-US" dirty="0"/>
                  <a:t> be a strongly secure MAC. Let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𝑀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then</a:t>
                </a:r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𝐸𝑛𝑐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c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Mac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sub>
                              </m:sSub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c</m:t>
                              </m:r>
                            </m:e>
                          </m:d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where</m:t>
                      </m:r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c</m:t>
                          </m:r>
                          <m:r>
                            <a:rPr lang="en-US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Enc</m:t>
                          </m:r>
                        </m:e>
                        <m: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𝐸</m:t>
                              </m:r>
                            </m:sub>
                          </m:sSub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Secure?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1961" r="-18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59</a:t>
            </a:fld>
            <a:endParaRPr lang="en-US"/>
          </a:p>
        </p:txBody>
      </p:sp>
      <p:pic>
        <p:nvPicPr>
          <p:cNvPr id="3074" name="Picture 2" descr="Image result for y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7495" y="4599854"/>
            <a:ext cx="2821305" cy="2121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8871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Message Authentication Code Syntax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pPr marL="0" indent="0">
                  <a:buNone/>
                </a:pPr>
                <a:r>
                  <a:rPr lang="en-US" b="1" dirty="0" smtClean="0"/>
                  <a:t>Definition 4.1</a:t>
                </a:r>
                <a:r>
                  <a:rPr lang="en-US" dirty="0" smtClean="0"/>
                  <a:t>: A message authentication code (MAC) consists of three algorithms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Π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Gen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Mac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Vrfy</m:t>
                        </m:r>
                      </m:e>
                    </m:d>
                  </m:oMath>
                </a14:m>
                <a:endParaRPr lang="en-US" dirty="0" smtClean="0"/>
              </a:p>
              <a:p>
                <a:pPr lvl="1"/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Gen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dirty="0"/>
                  <a:t> (Key-generation algorithm)</a:t>
                </a:r>
              </a:p>
              <a:p>
                <a:pPr lvl="2"/>
                <a:r>
                  <a:rPr lang="en-US" dirty="0"/>
                  <a:t>Input: </a:t>
                </a:r>
                <a:r>
                  <a:rPr lang="en-US" dirty="0" smtClean="0"/>
                  <a:t>security parameter 1</a:t>
                </a:r>
                <a:r>
                  <a:rPr lang="en-US" baseline="30000" dirty="0" smtClean="0"/>
                  <a:t>n </a:t>
                </a:r>
                <a:r>
                  <a:rPr lang="en-US" dirty="0" smtClean="0"/>
                  <a:t>(unary) and random bits R</a:t>
                </a:r>
                <a:endParaRPr lang="en-US" baseline="30000" dirty="0"/>
              </a:p>
              <a:p>
                <a:pPr lvl="2"/>
                <a:r>
                  <a:rPr lang="en-US" dirty="0"/>
                  <a:t>Output: Secret key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k</m:t>
                    </m:r>
                    <m:r>
                      <a:rPr lang="el-GR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l-GR" i="1">
                        <a:latin typeface="Cambria Math" panose="02040503050406030204" pitchFamily="18" charset="0"/>
                      </a:rPr>
                      <m:t>𝒦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Mac</m:t>
                        </m:r>
                        <m:r>
                          <m:rPr>
                            <m:sty m:val="p"/>
                          </m:rPr>
                          <a:rPr lang="en-US" baseline="-25000">
                            <a:latin typeface="Cambria Math" panose="02040503050406030204" pitchFamily="18" charset="0"/>
                          </a:rPr>
                          <m:t>k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(Tag Generation </a:t>
                </a:r>
                <a:r>
                  <a:rPr lang="en-US" dirty="0"/>
                  <a:t>algorithm)</a:t>
                </a:r>
              </a:p>
              <a:p>
                <a:pPr lvl="2"/>
                <a:r>
                  <a:rPr lang="en-US" dirty="0"/>
                  <a:t>Input: Secret key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k</m:t>
                    </m:r>
                    <m: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𝒦</m:t>
                    </m:r>
                  </m:oMath>
                </a14:m>
                <a:r>
                  <a:rPr lang="en-US" dirty="0"/>
                  <a:t> and message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m</m:t>
                    </m:r>
                    <m: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ℳ</m:t>
                    </m:r>
                  </m:oMath>
                </a14:m>
                <a:r>
                  <a:rPr lang="en-US" dirty="0" smtClean="0"/>
                  <a:t> and random bits R</a:t>
                </a:r>
                <a:endParaRPr lang="en-US" dirty="0"/>
              </a:p>
              <a:p>
                <a:pPr lvl="2"/>
                <a:r>
                  <a:rPr lang="en-US" dirty="0"/>
                  <a:t>Output: </a:t>
                </a:r>
                <a:r>
                  <a:rPr lang="en-US" dirty="0" smtClean="0"/>
                  <a:t>a tag t</a:t>
                </a:r>
                <a:endParaRPr lang="en-US" i="1" dirty="0"/>
              </a:p>
              <a:p>
                <a:pPr lvl="1"/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Vrfy</m:t>
                        </m:r>
                        <m:r>
                          <m:rPr>
                            <m:sty m:val="p"/>
                          </m:rPr>
                          <a:rPr lang="en-US" baseline="-25000">
                            <a:latin typeface="Cambria Math" panose="02040503050406030204" pitchFamily="18" charset="0"/>
                          </a:rPr>
                          <m:t>k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(Verification algorithm)</a:t>
                </a:r>
                <a:endParaRPr lang="en-US" dirty="0"/>
              </a:p>
              <a:p>
                <a:pPr lvl="2"/>
                <a:r>
                  <a:rPr lang="en-US" dirty="0"/>
                  <a:t>Input: Secret key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k</m:t>
                    </m:r>
                    <m: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𝒦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a message m</a:t>
                </a:r>
                <a:r>
                  <a:rPr lang="en-US" dirty="0" smtClean="0"/>
                  <a:t> and a tag t </a:t>
                </a:r>
                <a:endParaRPr lang="en-US" dirty="0"/>
              </a:p>
              <a:p>
                <a:pPr lvl="2"/>
                <a:r>
                  <a:rPr lang="en-US" dirty="0"/>
                  <a:t>Output: </a:t>
                </a:r>
                <a:r>
                  <a:rPr lang="en-US" dirty="0" smtClean="0"/>
                  <a:t>a bit b (b=1 means “valid” and b=0 means “invalid”)</a:t>
                </a:r>
                <a:endParaRPr lang="en-US" i="1" dirty="0"/>
              </a:p>
              <a:p>
                <a:pPr marL="0" indent="0">
                  <a:buNone/>
                </a:pPr>
                <a:endParaRPr lang="en-US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39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3900">
                              <a:latin typeface="Cambria Math" panose="02040503050406030204" pitchFamily="18" charset="0"/>
                            </a:rPr>
                            <m:t>Vrfy</m:t>
                          </m:r>
                          <m:r>
                            <m:rPr>
                              <m:sty m:val="p"/>
                            </m:rPr>
                            <a:rPr lang="en-US" sz="3900" baseline="-25000">
                              <a:latin typeface="Cambria Math" panose="02040503050406030204" pitchFamily="18" charset="0"/>
                            </a:rPr>
                            <m:t>k</m:t>
                          </m:r>
                        </m:fName>
                        <m:e>
                          <m:r>
                            <a:rPr lang="en-US" sz="39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3900" i="1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sz="3900" i="1">
                              <a:latin typeface="Cambria Math" panose="02040503050406030204" pitchFamily="18" charset="0"/>
                            </a:rPr>
                            <m:t>,</m:t>
                          </m:r>
                          <m:func>
                            <m:funcPr>
                              <m:ctrlPr>
                                <a:rPr lang="en-US" sz="39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3900">
                                  <a:latin typeface="Cambria Math" panose="02040503050406030204" pitchFamily="18" charset="0"/>
                                </a:rPr>
                                <m:t>Mac</m:t>
                              </m:r>
                              <m:r>
                                <m:rPr>
                                  <m:sty m:val="p"/>
                                </m:rPr>
                                <a:rPr lang="en-US" sz="3900" baseline="-25000">
                                  <a:latin typeface="Cambria Math" panose="02040503050406030204" pitchFamily="18" charset="0"/>
                                </a:rPr>
                                <m:t>k</m:t>
                              </m:r>
                            </m:fName>
                            <m:e>
                              <m:r>
                                <a:rPr lang="en-US" sz="39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39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sz="3900" i="1">
                                  <a:latin typeface="Cambria Math" panose="02040503050406030204" pitchFamily="18" charset="0"/>
                                </a:rPr>
                                <m:t>;</m:t>
                              </m:r>
                              <m:r>
                                <a:rPr lang="en-US" sz="39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  <m:r>
                                <a:rPr lang="en-US" sz="39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func>
                          <m:r>
                            <a:rPr lang="en-US" sz="3900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  <m:r>
                        <a:rPr lang="en-US" sz="3900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sz="39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35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6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838200" y="5890478"/>
            <a:ext cx="111201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Security </a:t>
            </a:r>
            <a:r>
              <a:rPr lang="en-US" sz="2400" b="1" dirty="0" smtClean="0"/>
              <a:t>Goal (Informal): </a:t>
            </a:r>
            <a:r>
              <a:rPr lang="en-US" sz="2400" dirty="0"/>
              <a:t>Attacker should not be able to forge a valid tag </a:t>
            </a:r>
            <a:r>
              <a:rPr lang="en-US" sz="2400" dirty="0" smtClean="0"/>
              <a:t>t’ for new message m’ that s/he wants to send.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94240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MACs for Unbounded Length Messages</a:t>
            </a:r>
          </a:p>
          <a:p>
            <a:pPr lvl="1"/>
            <a:r>
              <a:rPr lang="en-US" dirty="0" smtClean="0"/>
              <a:t>Reordering/Truncation/Block Swapping Attacks</a:t>
            </a:r>
          </a:p>
          <a:p>
            <a:pPr lvl="1"/>
            <a:r>
              <a:rPr lang="en-US" dirty="0" smtClean="0"/>
              <a:t>Nonce Based Construction</a:t>
            </a:r>
          </a:p>
          <a:p>
            <a:pPr lvl="1"/>
            <a:r>
              <a:rPr lang="en-US" dirty="0" smtClean="0"/>
              <a:t>CBC MAC</a:t>
            </a:r>
          </a:p>
          <a:p>
            <a:r>
              <a:rPr lang="en-US" dirty="0" smtClean="0"/>
              <a:t>Authenticated Encryption = CCA-Secure + Unforgeable Encryptions</a:t>
            </a:r>
          </a:p>
          <a:p>
            <a:pPr lvl="1"/>
            <a:r>
              <a:rPr lang="en-US" dirty="0" smtClean="0"/>
              <a:t>Independent Key Principle</a:t>
            </a:r>
          </a:p>
          <a:p>
            <a:pPr lvl="1"/>
            <a:r>
              <a:rPr lang="en-US" dirty="0" smtClean="0"/>
              <a:t>Encrypt and Authenticate</a:t>
            </a:r>
          </a:p>
          <a:p>
            <a:pPr lvl="2"/>
            <a:r>
              <a:rPr lang="en-US" dirty="0" smtClean="0"/>
              <a:t>Not generically secure </a:t>
            </a:r>
          </a:p>
          <a:p>
            <a:pPr lvl="1"/>
            <a:r>
              <a:rPr lang="en-US" dirty="0" smtClean="0"/>
              <a:t>Authenticate then Encrypt</a:t>
            </a:r>
          </a:p>
          <a:p>
            <a:pPr lvl="2"/>
            <a:r>
              <a:rPr lang="en-US" dirty="0" smtClean="0"/>
              <a:t>Not generically secure</a:t>
            </a:r>
          </a:p>
          <a:p>
            <a:pPr lvl="1"/>
            <a:r>
              <a:rPr lang="en-US" dirty="0" smtClean="0"/>
              <a:t>Encrypt then Authenticate</a:t>
            </a:r>
          </a:p>
          <a:p>
            <a:pPr lvl="2"/>
            <a:r>
              <a:rPr lang="en-US" dirty="0" smtClean="0"/>
              <a:t>Always secure given CPA-Secure encryption + strongly secure MAC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60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64357" y="6176963"/>
            <a:ext cx="79941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Announcement: </a:t>
            </a:r>
            <a:r>
              <a:rPr lang="en-US" dirty="0" smtClean="0"/>
              <a:t>Quiz 2 Released today due by Saturday at 11:30PM on </a:t>
            </a:r>
            <a:r>
              <a:rPr lang="en-US" dirty="0" err="1" smtClean="0"/>
              <a:t>Brightspace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3519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Building Authenticated Encryption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pPr marL="0" indent="0">
                  <a:buNone/>
                </a:pPr>
                <a:r>
                  <a:rPr lang="en-US" b="1" dirty="0" smtClean="0"/>
                  <a:t>Theorem:</a:t>
                </a:r>
                <a:r>
                  <a:rPr lang="en-US" dirty="0" smtClean="0"/>
                  <a:t> (Encrypt-then-authenticate) </a:t>
                </a:r>
                <a:r>
                  <a:rPr lang="en-US" dirty="0"/>
                  <a:t>Let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Enc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</m:sub>
                        </m:sSub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</m:d>
                  </m:oMath>
                </a14:m>
                <a:r>
                  <a:rPr lang="en-US" dirty="0"/>
                  <a:t>  be a CPA-Secure encryption </a:t>
                </a:r>
                <a:r>
                  <a:rPr lang="en-US" dirty="0" smtClean="0"/>
                  <a:t>scheme </a:t>
                </a:r>
                <a:r>
                  <a:rPr lang="en-US" dirty="0"/>
                  <a:t>and let </a:t>
                </a:r>
                <a14:m>
                  <m:oMath xmlns:m="http://schemas.openxmlformats.org/officeDocument/2006/math">
                    <m:r>
                      <a:rPr lang="en-US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Mac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𝑀</m:t>
                            </m:r>
                          </m:sub>
                        </m:sSub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</m:d>
                  </m:oMath>
                </a14:m>
                <a:r>
                  <a:rPr lang="en-US" dirty="0"/>
                  <a:t> be a </a:t>
                </a:r>
                <a:r>
                  <a:rPr lang="en-US" b="1" dirty="0"/>
                  <a:t>strongly</a:t>
                </a:r>
                <a:r>
                  <a:rPr lang="en-US" dirty="0"/>
                  <a:t> secure </a:t>
                </a:r>
                <a:r>
                  <a:rPr lang="en-US" dirty="0" smtClean="0"/>
                  <a:t>MAC. Then the following construction is an authenticated encryption scheme.</a:t>
                </a:r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𝐸𝑛𝑐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c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Mac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sub>
                              </m:sSub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c</m:t>
                              </m:r>
                            </m:e>
                          </m:d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where</m:t>
                      </m:r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c</m:t>
                          </m:r>
                          <m:r>
                            <a:rPr lang="en-US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Enc</m:t>
                          </m:r>
                        </m:e>
                        <m: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𝐸</m:t>
                              </m:r>
                            </m:sub>
                          </m:sSub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Proof?</a:t>
                </a:r>
              </a:p>
              <a:p>
                <a:pPr marL="0" indent="0">
                  <a:buNone/>
                </a:pPr>
                <a:r>
                  <a:rPr lang="en-US" dirty="0" smtClean="0"/>
                  <a:t>Two Tasks: </a:t>
                </a:r>
              </a:p>
              <a:p>
                <a:pPr marL="0" indent="0">
                  <a:buNone/>
                </a:pPr>
                <a:r>
                  <a:rPr lang="en-US" dirty="0" smtClean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dirty="0">
                            <a:latin typeface="Cambria Math" panose="02040503050406030204" pitchFamily="18" charset="0"/>
                          </a:rPr>
                          <m:t>Encforge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Π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</a:p>
              <a:p>
                <a:pPr marL="0" indent="0">
                  <a:buNone/>
                </a:pPr>
                <a:r>
                  <a:rPr lang="en-US" dirty="0" smtClean="0"/>
                  <a:t>	CCA-Security</a:t>
                </a:r>
              </a:p>
              <a:p>
                <a:pPr marL="0" indent="0">
                  <a:buNone/>
                </a:pPr>
                <a:r>
                  <a:rPr lang="en-US" dirty="0" smtClean="0"/>
                  <a:t>	</a:t>
                </a: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28" t="-30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668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Building Authenticated Encryption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pPr marL="0" indent="0">
                  <a:buNone/>
                </a:pPr>
                <a:r>
                  <a:rPr lang="en-US" b="1" dirty="0" smtClean="0"/>
                  <a:t>Theorem:</a:t>
                </a:r>
                <a:r>
                  <a:rPr lang="en-US" dirty="0" smtClean="0"/>
                  <a:t> (Encrypt-then-authenticate) </a:t>
                </a:r>
                <a:r>
                  <a:rPr lang="en-US" dirty="0"/>
                  <a:t>Let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Enc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</m:sub>
                        </m:sSub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</m:d>
                  </m:oMath>
                </a14:m>
                <a:r>
                  <a:rPr lang="en-US" dirty="0"/>
                  <a:t>  be a CPA-Secure encryption </a:t>
                </a:r>
                <a:r>
                  <a:rPr lang="en-US" dirty="0" smtClean="0"/>
                  <a:t>scheme </a:t>
                </a:r>
                <a:r>
                  <a:rPr lang="en-US" dirty="0"/>
                  <a:t>and let </a:t>
                </a:r>
                <a14:m>
                  <m:oMath xmlns:m="http://schemas.openxmlformats.org/officeDocument/2006/math">
                    <m:r>
                      <a:rPr lang="en-US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Mac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𝑀</m:t>
                            </m:r>
                          </m:sub>
                        </m:sSub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</m:d>
                  </m:oMath>
                </a14:m>
                <a:r>
                  <a:rPr lang="en-US" dirty="0"/>
                  <a:t> be a </a:t>
                </a:r>
                <a:r>
                  <a:rPr lang="en-US" b="1" dirty="0"/>
                  <a:t>strongly</a:t>
                </a:r>
                <a:r>
                  <a:rPr lang="en-US" dirty="0"/>
                  <a:t> secure </a:t>
                </a:r>
                <a:r>
                  <a:rPr lang="en-US" dirty="0" smtClean="0"/>
                  <a:t>MAC. Then the following construction is an authenticated encryption scheme.</a:t>
                </a:r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𝐸𝑛𝑐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c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Mac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sub>
                              </m:sSub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c</m:t>
                              </m:r>
                            </m:e>
                          </m:d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where</m:t>
                      </m:r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c</m:t>
                          </m:r>
                          <m:r>
                            <a:rPr lang="en-US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Enc</m:t>
                          </m:r>
                        </m:e>
                        <m: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𝐸</m:t>
                              </m:r>
                            </m:sub>
                          </m:sSub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b="1" dirty="0" smtClean="0"/>
                  <a:t>Proof Intuition: </a:t>
                </a:r>
                <a:r>
                  <a:rPr lang="en-US" dirty="0" smtClean="0"/>
                  <a:t>Suppose that we have already shown that any PPT attacker wins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dirty="0">
                            <a:latin typeface="Cambria Math" panose="02040503050406030204" pitchFamily="18" charset="0"/>
                          </a:rPr>
                          <m:t>Encforge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Π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with negligible probability. </a:t>
                </a:r>
              </a:p>
              <a:p>
                <a:pPr marL="0" indent="0">
                  <a:buNone/>
                </a:pPr>
                <a:r>
                  <a:rPr lang="en-US" dirty="0" smtClean="0"/>
                  <a:t>	Why does CCA-Security now follow from CPA-Security?</a:t>
                </a:r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CCA-Attacker has decryption oracle, but cannot exploit it! Why?</a:t>
                </a:r>
              </a:p>
              <a:p>
                <a:pPr marL="0" indent="0">
                  <a:buNone/>
                </a:pPr>
                <a:r>
                  <a:rPr lang="en-US" dirty="0" smtClean="0"/>
                  <a:t>Always sees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⊥</m:t>
                    </m:r>
                  </m:oMath>
                </a14:m>
                <a:r>
                  <a:rPr lang="en-US" dirty="0" smtClean="0"/>
                  <a:t> “invalid ciphertext” when he query with unseen ciphertext</a:t>
                </a: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33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396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212550" y="4323387"/>
            <a:ext cx="1228181" cy="126194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-19754" y="211397"/>
                <a:ext cx="12817786" cy="1325563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Encryption Forgery Attacker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i="0" dirty="0" smtClean="0">
                            <a:latin typeface="Cambria Math" panose="02040503050406030204" pitchFamily="18" charset="0"/>
                          </a:rPr>
                          <m:t>E</m:t>
                        </m:r>
                        <m:r>
                          <m:rPr>
                            <m:sty m:val="p"/>
                          </m:rPr>
                          <a:rPr lang="en-US" b="0" i="0" dirty="0" smtClean="0">
                            <a:latin typeface="Cambria Math" panose="02040503050406030204" pitchFamily="18" charset="0"/>
                          </a:rPr>
                          <m:t>nc</m:t>
                        </m:r>
                        <m:r>
                          <m:rPr>
                            <m:sty m:val="p"/>
                          </m:rPr>
                          <a:rPr lang="en-US" dirty="0">
                            <a:latin typeface="Cambria Math" panose="02040503050406030204" pitchFamily="18" charset="0"/>
                          </a:rPr>
                          <m:t>forge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Π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) 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-19754" y="211397"/>
                <a:ext cx="12817786" cy="1325563"/>
              </a:xfrm>
              <a:blipFill>
                <a:blip r:embed="rId4"/>
                <a:stretch>
                  <a:fillRect l="-19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63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4773" y="1817124"/>
            <a:ext cx="2538598" cy="236196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468" y="1620081"/>
            <a:ext cx="4103533" cy="2738938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>
            <a:off x="2307147" y="3600242"/>
            <a:ext cx="4968240" cy="152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2270760" y="3192419"/>
            <a:ext cx="5373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 smtClean="0"/>
              <a:t>m</a:t>
            </a:r>
            <a:r>
              <a:rPr lang="en-US" sz="2400" baseline="-25000" dirty="0" err="1" smtClean="0"/>
              <a:t>q</a:t>
            </a:r>
            <a:endParaRPr lang="en-US" sz="2400" baseline="-25000" dirty="0"/>
          </a:p>
        </p:txBody>
      </p:sp>
      <p:sp>
        <p:nvSpPr>
          <p:cNvPr id="11" name="TextBox 10"/>
          <p:cNvSpPr txBox="1"/>
          <p:nvPr/>
        </p:nvSpPr>
        <p:spPr>
          <a:xfrm>
            <a:off x="8524563" y="4386490"/>
            <a:ext cx="16482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K = Gen(.)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flipH="1" flipV="1">
            <a:off x="2230947" y="3966979"/>
            <a:ext cx="5120640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2160460" y="4433867"/>
                <a:ext cx="4803494" cy="4778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400" i="0" dirty="0" smtClean="0">
                                  <a:latin typeface="Cambria Math" panose="02040503050406030204" pitchFamily="18" charset="0"/>
                                </a:rPr>
                                <m:t>E</m:t>
                              </m:r>
                              <m:r>
                                <m:rPr>
                                  <m:sty m:val="p"/>
                                </m:rPr>
                                <a:rPr lang="en-US" sz="2400" b="0" i="0" dirty="0" smtClean="0">
                                  <a:latin typeface="Cambria Math" panose="02040503050406030204" pitchFamily="18" charset="0"/>
                                </a:rPr>
                                <m:t>nc</m:t>
                              </m:r>
                              <m:r>
                                <m:rPr>
                                  <m:sty m:val="p"/>
                                </m:rPr>
                                <a:rPr lang="en-US" sz="2400" dirty="0">
                                  <a:latin typeface="Cambria Math" panose="02040503050406030204" pitchFamily="18" charset="0"/>
                                </a:rPr>
                                <m:t>forge</m:t>
                              </m:r>
                            </m:e>
                            <m:sub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m:rPr>
                                  <m:sty m:val="p"/>
                                </m:rPr>
                                <a:rPr lang="el-GR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Π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4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  <m: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=1  </m:t>
                          </m:r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iff</m:t>
                          </m:r>
                          <m: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Deck</m:t>
                          </m:r>
                        </m:fName>
                        <m:e>
                          <m:d>
                            <m:dPr>
                              <m:ctrlPr>
                                <a:rPr lang="en-US" sz="2400" b="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</m:d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≠</m:t>
                          </m:r>
                          <m:r>
                            <a:rPr lang="en-U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⊥</m:t>
                          </m:r>
                        </m:e>
                      </m:func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0460" y="4433867"/>
                <a:ext cx="4803494" cy="477888"/>
              </a:xfrm>
              <a:prstGeom prst="rect">
                <a:avLst/>
              </a:prstGeom>
              <a:blipFill>
                <a:blip r:embed="rId7"/>
                <a:stretch>
                  <a:fillRect b="-139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Straight Arrow Connector 22"/>
          <p:cNvCxnSpPr/>
          <p:nvPr/>
        </p:nvCxnSpPr>
        <p:spPr>
          <a:xfrm>
            <a:off x="2237180" y="4362174"/>
            <a:ext cx="4968240" cy="152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2218359" y="3950899"/>
                <a:ext cx="373371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⟨"/>
                        <m:endChr m:val="⟩"/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sz="2400" dirty="0"/>
                  <a:t> </a:t>
                </a:r>
                <a:r>
                  <a:rPr lang="en-US" sz="2400" dirty="0" smtClean="0"/>
                  <a:t>s.t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∉</m:t>
                    </m:r>
                    <m:d>
                      <m:dPr>
                        <m:begChr m:val="{"/>
                        <m:endChr m:val="}"/>
                        <m:ctrlPr>
                          <a:rPr lang="en-US" sz="24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  <m:r>
                          <a:rPr lang="en-US" sz="2400" i="0" baseline="-2500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  <m:r>
                          <a:rPr lang="en-US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,…,</m:t>
                        </m:r>
                        <m:r>
                          <m:rPr>
                            <m:sty m:val="p"/>
                          </m:rPr>
                          <a:rPr lang="en-US" sz="2400" b="0" i="0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c</m:t>
                        </m:r>
                        <m:r>
                          <m:rPr>
                            <m:sty m:val="p"/>
                          </m:rPr>
                          <a:rPr lang="en-US" sz="2400" b="0" i="0" baseline="-25000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q</m:t>
                        </m:r>
                      </m:e>
                    </m:d>
                  </m:oMath>
                </a14:m>
                <a:r>
                  <a:rPr lang="en-US" sz="2400" dirty="0" smtClean="0"/>
                  <a:t> </a:t>
                </a:r>
                <a:endParaRPr lang="en-US" sz="2400" baseline="-25000" dirty="0"/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8359" y="3950899"/>
                <a:ext cx="3733714" cy="461665"/>
              </a:xfrm>
              <a:prstGeom prst="rect">
                <a:avLst/>
              </a:prstGeom>
              <a:blipFill>
                <a:blip r:embed="rId8"/>
                <a:stretch>
                  <a:fillRect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Straight Arrow Connector 26"/>
          <p:cNvCxnSpPr/>
          <p:nvPr/>
        </p:nvCxnSpPr>
        <p:spPr>
          <a:xfrm flipH="1" flipV="1">
            <a:off x="2230947" y="4954360"/>
            <a:ext cx="5120640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2307147" y="1710482"/>
            <a:ext cx="4968240" cy="152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2270760" y="1302659"/>
            <a:ext cx="5341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m</a:t>
            </a:r>
            <a:r>
              <a:rPr lang="en-US" sz="2400" baseline="-25000" dirty="0" smtClean="0"/>
              <a:t>1</a:t>
            </a:r>
            <a:endParaRPr lang="en-US" sz="2400" baseline="-25000" dirty="0"/>
          </a:p>
        </p:txBody>
      </p:sp>
      <p:cxnSp>
        <p:nvCxnSpPr>
          <p:cNvPr id="38" name="Straight Arrow Connector 37"/>
          <p:cNvCxnSpPr/>
          <p:nvPr/>
        </p:nvCxnSpPr>
        <p:spPr>
          <a:xfrm flipH="1" flipV="1">
            <a:off x="2230947" y="2122939"/>
            <a:ext cx="5120640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/>
              <p:cNvSpPr/>
              <p:nvPr/>
            </p:nvSpPr>
            <p:spPr>
              <a:xfrm>
                <a:off x="4805982" y="1656843"/>
                <a:ext cx="2799228" cy="52399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b="1" dirty="0" smtClean="0"/>
                  <a:t>c</a:t>
                </a:r>
                <a:r>
                  <a:rPr lang="en-US" sz="2400" b="1" baseline="-25000" dirty="0" smtClean="0"/>
                  <a:t>1</a:t>
                </a:r>
                <a:r>
                  <a:rPr lang="en-US" sz="2400" b="1" dirty="0" smtClean="0"/>
                  <a:t> </a:t>
                </a:r>
                <a:r>
                  <a:rPr lang="en-US" sz="2400" b="1" dirty="0"/>
                  <a:t>=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en-US" sz="2400" b="1" dirty="0"/>
                              <m:t>c</m:t>
                            </m:r>
                            <m:r>
                              <m:rPr>
                                <m:nor/>
                              </m:rPr>
                              <a:rPr lang="en-US" sz="2400" b="1" baseline="-25000" dirty="0"/>
                              <m:t>1</m:t>
                            </m:r>
                          </m:e>
                          <m:sup>
                            <m:r>
                              <a:rPr lang="en-US" sz="2400" b="0" i="1" baseline="-25000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Sup>
                          <m:sSubSup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Mac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𝐾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</m:sub>
                            </m:sSub>
                          </m:sub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4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nor/>
                                  </m:rPr>
                                  <a:rPr lang="en-US" sz="2400" b="1" dirty="0"/>
                                  <m:t>c</m:t>
                                </m:r>
                                <m:r>
                                  <m:rPr>
                                    <m:nor/>
                                  </m:rPr>
                                  <a:rPr lang="en-US" sz="2400" b="1" baseline="-25000" dirty="0"/>
                                  <m:t>1</m:t>
                                </m:r>
                              </m:e>
                              <m:sup>
                                <m:r>
                                  <a:rPr lang="en-US" sz="2400" i="1" baseline="-25000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e>
                        </m:d>
                      </m:e>
                    </m:d>
                  </m:oMath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39" name="Rectangle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5982" y="1656843"/>
                <a:ext cx="2799228" cy="523990"/>
              </a:xfrm>
              <a:prstGeom prst="rect">
                <a:avLst/>
              </a:prstGeom>
              <a:blipFill>
                <a:blip r:embed="rId9"/>
                <a:stretch>
                  <a:fillRect l="-3261" t="-3488" b="-197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0" name="Straight Arrow Connector 39"/>
          <p:cNvCxnSpPr/>
          <p:nvPr/>
        </p:nvCxnSpPr>
        <p:spPr>
          <a:xfrm>
            <a:off x="2315235" y="2362237"/>
            <a:ext cx="4968240" cy="152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/>
              <p:cNvSpPr/>
              <p:nvPr/>
            </p:nvSpPr>
            <p:spPr>
              <a:xfrm>
                <a:off x="4758978" y="2290798"/>
                <a:ext cx="2799228" cy="52399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b="1" dirty="0" smtClean="0"/>
                  <a:t>c</a:t>
                </a:r>
                <a:r>
                  <a:rPr lang="en-US" sz="2400" b="1" baseline="-25000" dirty="0" smtClean="0"/>
                  <a:t>2</a:t>
                </a:r>
                <a:r>
                  <a:rPr lang="en-US" sz="2400" b="1" dirty="0" smtClean="0"/>
                  <a:t> </a:t>
                </a:r>
                <a:r>
                  <a:rPr lang="en-US" sz="2400" b="1" dirty="0"/>
                  <a:t>=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en-US" sz="2400" b="1" dirty="0"/>
                              <m:t>c</m:t>
                            </m:r>
                            <m:r>
                              <m:rPr>
                                <m:nor/>
                              </m:rPr>
                              <a:rPr lang="en-US" sz="2400" b="1" i="0" baseline="-25000" dirty="0" smtClean="0"/>
                              <m:t>2</m:t>
                            </m:r>
                          </m:e>
                          <m:sup>
                            <m:r>
                              <a:rPr lang="en-US" sz="2400" i="1" baseline="-25000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Sup>
                          <m:sSubSup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Mac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𝐾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</m:sub>
                            </m:sSub>
                          </m:sub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4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nor/>
                                  </m:rPr>
                                  <a:rPr lang="en-US" sz="2400" b="1" dirty="0"/>
                                  <m:t>c</m:t>
                                </m:r>
                                <m:r>
                                  <m:rPr>
                                    <m:nor/>
                                  </m:rPr>
                                  <a:rPr lang="en-US" sz="2400" b="1" i="0" baseline="-25000" dirty="0" smtClean="0"/>
                                  <m:t>2</m:t>
                                </m:r>
                              </m:e>
                              <m:sup>
                                <m:r>
                                  <a:rPr lang="en-US" sz="2400" i="1" baseline="-25000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e>
                        </m:d>
                      </m:e>
                    </m:d>
                  </m:oMath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41" name="Rectangle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8978" y="2290798"/>
                <a:ext cx="2799228" cy="523990"/>
              </a:xfrm>
              <a:prstGeom prst="rect">
                <a:avLst/>
              </a:prstGeom>
              <a:blipFill>
                <a:blip r:embed="rId10"/>
                <a:stretch>
                  <a:fillRect l="-3486" t="-3488" b="-197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Rectangle 41"/>
          <p:cNvSpPr/>
          <p:nvPr/>
        </p:nvSpPr>
        <p:spPr>
          <a:xfrm>
            <a:off x="2461747" y="1967877"/>
            <a:ext cx="5341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m</a:t>
            </a:r>
            <a:r>
              <a:rPr lang="en-US" sz="2400" baseline="-25000" dirty="0" smtClean="0"/>
              <a:t>2</a:t>
            </a:r>
            <a:endParaRPr lang="en-US" sz="2400" baseline="-25000" dirty="0"/>
          </a:p>
        </p:txBody>
      </p:sp>
      <p:cxnSp>
        <p:nvCxnSpPr>
          <p:cNvPr id="43" name="Straight Arrow Connector 42"/>
          <p:cNvCxnSpPr/>
          <p:nvPr/>
        </p:nvCxnSpPr>
        <p:spPr>
          <a:xfrm flipH="1" flipV="1">
            <a:off x="2395049" y="2724785"/>
            <a:ext cx="5120640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 rot="5400000">
            <a:off x="4239041" y="2795612"/>
            <a:ext cx="574196" cy="8463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…</a:t>
            </a:r>
            <a:endParaRPr lang="en-US" sz="4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60288" y="5291383"/>
                <a:ext cx="12290615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en-US" sz="32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32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∉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32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⟨"/>
                              <m:endChr m:val="⟩"/>
                              <m:ctrlPr>
                                <a:rPr lang="en-US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3200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nor/>
                                    </m:rPr>
                                    <a:rPr lang="en-US" sz="3200" b="1" dirty="0"/>
                                    <m:t>c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3200" b="1" baseline="-25000" dirty="0"/>
                                    <m:t>1</m:t>
                                  </m:r>
                                </m:e>
                                <m:sup>
                                  <m:r>
                                    <a:rPr lang="en-US" sz="3200" i="1" baseline="-25000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US" sz="3200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nor/>
                                    </m:rPr>
                                    <a:rPr lang="en-US" sz="3200" b="1" dirty="0"/>
                                    <m:t>t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3200" b="1" baseline="-25000" dirty="0"/>
                                    <m:t>1</m:t>
                                  </m:r>
                                </m:e>
                                <m:sup>
                                  <m:r>
                                    <a:rPr lang="en-US" sz="3200" i="1" baseline="-25000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  <m:r>
                            <a:rPr lang="en-US" sz="32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,…,</m:t>
                          </m:r>
                          <m:d>
                            <m:dPr>
                              <m:begChr m:val="⟨"/>
                              <m:endChr m:val="⟩"/>
                              <m:ctrlPr>
                                <a:rPr lang="en-US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3200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nor/>
                                    </m:rPr>
                                    <a:rPr lang="en-US" sz="3200" b="1" dirty="0"/>
                                    <m:t>c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3200" b="1" i="0" baseline="-25000" dirty="0" smtClean="0"/>
                                    <m:t>q</m:t>
                                  </m:r>
                                </m:e>
                                <m:sup>
                                  <m:r>
                                    <a:rPr lang="en-US" sz="3200" i="1" baseline="-25000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US" sz="3200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nor/>
                                    </m:rPr>
                                    <a:rPr lang="en-US" sz="3200" b="1" dirty="0"/>
                                    <m:t>t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3200" b="1" i="0" baseline="-25000" dirty="0" smtClean="0"/>
                                    <m:t>q</m:t>
                                  </m:r>
                                </m:e>
                                <m:sup>
                                  <m:r>
                                    <a:rPr lang="en-US" sz="3200" i="1" baseline="-25000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</m:e>
                      </m:d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88" y="5291383"/>
                <a:ext cx="12290615" cy="58477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4908822" y="3586370"/>
                <a:ext cx="2147191" cy="41601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b="1" dirty="0" err="1" smtClean="0"/>
                  <a:t>c</a:t>
                </a:r>
                <a:r>
                  <a:rPr lang="en-US" b="1" baseline="-25000" dirty="0" err="1" smtClean="0"/>
                  <a:t>q</a:t>
                </a:r>
                <a:r>
                  <a:rPr lang="en-US" b="1" dirty="0" smtClean="0"/>
                  <a:t> </a:t>
                </a:r>
                <a:r>
                  <a:rPr lang="en-US" b="1" dirty="0"/>
                  <a:t>=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en-US" b="1" dirty="0"/>
                              <m:t>c</m:t>
                            </m:r>
                            <m:r>
                              <m:rPr>
                                <m:nor/>
                              </m:rPr>
                              <a:rPr lang="en-US" b="1" i="0" baseline="-25000" dirty="0" smtClean="0"/>
                              <m:t>q</m:t>
                            </m:r>
                          </m:e>
                          <m:sup>
                            <m:r>
                              <a:rPr lang="en-US" i="1" baseline="-25000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Mac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𝐾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</m:sub>
                            </m:sSub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nor/>
                                  </m:rPr>
                                  <a:rPr lang="en-US" b="1" dirty="0"/>
                                  <m:t>c</m:t>
                                </m:r>
                                <m:r>
                                  <m:rPr>
                                    <m:nor/>
                                  </m:rPr>
                                  <a:rPr lang="en-US" b="1" i="0" baseline="-25000" dirty="0" smtClean="0"/>
                                  <m:t>q</m:t>
                                </m:r>
                              </m:e>
                              <m:sup>
                                <m:r>
                                  <a:rPr lang="en-US" i="1" baseline="-25000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e>
                        </m:d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8822" y="3586370"/>
                <a:ext cx="2147191" cy="416011"/>
              </a:xfrm>
              <a:prstGeom prst="rect">
                <a:avLst/>
              </a:prstGeom>
              <a:blipFill>
                <a:blip r:embed="rId12"/>
                <a:stretch>
                  <a:fillRect l="-2273" t="-1449" b="-159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2461747" y="4906137"/>
                <a:ext cx="5381473" cy="49930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                                  </m:t>
                          </m:r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iff</m:t>
                          </m:r>
                          <m:sSubSup>
                            <m:sSubSup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Verif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sub>
                              </m:sSub>
                            </m:sub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</m:fName>
                        <m:e>
                          <m:d>
                            <m:dPr>
                              <m:ctrlPr>
                                <a:rPr lang="en-US" sz="2400" b="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e>
                      </m:func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1747" y="4906137"/>
                <a:ext cx="5381473" cy="499304"/>
              </a:xfrm>
              <a:prstGeom prst="rect">
                <a:avLst/>
              </a:prstGeom>
              <a:blipFill>
                <a:blip r:embed="rId13"/>
                <a:stretch>
                  <a:fillRect b="-24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Arrow Connector 13"/>
          <p:cNvCxnSpPr/>
          <p:nvPr/>
        </p:nvCxnSpPr>
        <p:spPr>
          <a:xfrm>
            <a:off x="4758978" y="5943600"/>
            <a:ext cx="0" cy="2599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4419600" y="6356350"/>
                <a:ext cx="282782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MAC forgery for the key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𝑀</m:t>
                        </m:r>
                      </m:sub>
                    </m:sSub>
                  </m:oMath>
                </a14:m>
                <a:r>
                  <a:rPr lang="en-US" dirty="0" smtClean="0"/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9600" y="6356350"/>
                <a:ext cx="2827825" cy="369332"/>
              </a:xfrm>
              <a:prstGeom prst="rect">
                <a:avLst/>
              </a:prstGeom>
              <a:blipFill>
                <a:blip r:embed="rId14"/>
                <a:stretch>
                  <a:fillRect l="-1724"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83742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0" grpId="0"/>
      <p:bldP spid="24" grpId="0"/>
      <p:bldP spid="39" grpId="0"/>
      <p:bldP spid="41" grpId="0"/>
      <p:bldP spid="42" grpId="0"/>
      <p:bldP spid="44" grpId="0"/>
      <p:bldP spid="7" grpId="0"/>
      <p:bldP spid="3" grpId="0"/>
      <p:bldP spid="28" grpId="0"/>
      <p:bldP spid="15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Unforgeable Encryptions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0000" lnSpcReduction="20000"/>
              </a:bodyPr>
              <a:lstStyle/>
              <a:p>
                <a:pPr marL="0" indent="0">
                  <a:buNone/>
                </a:pPr>
                <a:r>
                  <a:rPr lang="en-US" b="1" dirty="0"/>
                  <a:t>Theorem:</a:t>
                </a:r>
                <a:r>
                  <a:rPr lang="en-US" dirty="0"/>
                  <a:t> (Encrypt-then-authenticate) </a:t>
                </a:r>
                <a:r>
                  <a:rPr lang="en-US" dirty="0" smtClean="0"/>
                  <a:t>L</a:t>
                </a:r>
                <a:r>
                  <a:rPr lang="en-US" dirty="0"/>
                  <a:t>et </a:t>
                </a:r>
                <a14:m>
                  <m:oMath xmlns:m="http://schemas.openxmlformats.org/officeDocument/2006/math">
                    <m:r>
                      <a:rPr lang="en-US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Mac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𝑀</m:t>
                            </m:r>
                          </m:sub>
                        </m:sSub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</m:d>
                  </m:oMath>
                </a14:m>
                <a:r>
                  <a:rPr lang="en-US" dirty="0"/>
                  <a:t> be a </a:t>
                </a:r>
                <a:r>
                  <a:rPr lang="en-US" dirty="0" smtClean="0"/>
                  <a:t>strongly secure </a:t>
                </a:r>
                <a:r>
                  <a:rPr lang="en-US" dirty="0"/>
                  <a:t>MAC. Then the following construction </a:t>
                </a:r>
                <a:r>
                  <a:rPr lang="en-US" dirty="0" smtClean="0"/>
                  <a:t>has </a:t>
                </a:r>
                <a:r>
                  <a:rPr lang="en-US" u="sng" dirty="0" smtClean="0"/>
                  <a:t>unforgeable encryptions</a:t>
                </a:r>
                <a:r>
                  <a:rPr lang="en-US" dirty="0" smtClean="0"/>
                  <a:t>.</a:t>
                </a: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𝐸𝑛𝑐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c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Mac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sub>
                              </m:sSub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c</m:t>
                              </m:r>
                            </m:e>
                          </m:d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where</m:t>
                      </m:r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c</m:t>
                          </m:r>
                          <m: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Enc</m:t>
                          </m:r>
                        </m:e>
                        <m: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𝐸</m:t>
                              </m:r>
                            </m:sub>
                          </m:sSub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b="1" dirty="0" smtClean="0"/>
                  <a:t>Note:</a:t>
                </a:r>
                <a:r>
                  <a:rPr lang="en-US" dirty="0" smtClean="0"/>
                  <a:t> </a:t>
                </a:r>
                <a:r>
                  <a:rPr lang="en-US" u="sng" dirty="0" smtClean="0"/>
                  <a:t>unforgeable</a:t>
                </a:r>
                <a:r>
                  <a:rPr lang="en-US" dirty="0" smtClean="0"/>
                  <a:t> property holds even if the encryption scheme is not CPA-Secure.</a:t>
                </a:r>
              </a:p>
              <a:p>
                <a:pPr marL="0" indent="0">
                  <a:buNone/>
                </a:pPr>
                <a:r>
                  <a:rPr lang="en-US" b="1" dirty="0" smtClean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Reduction</a:t>
                </a:r>
                <a:r>
                  <a:rPr lang="en-US" b="1" dirty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: </a:t>
                </a:r>
                <a:r>
                  <a:rPr lang="en-US" dirty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MAC Attacker A’ picks key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K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E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 and simulates encryption forgery attacker A 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(Note: A’ plays the role of the challenger in the encryption forgery game). </a:t>
                </a:r>
              </a:p>
              <a:p>
                <a:pPr marL="0" indent="0">
                  <a:buNone/>
                </a:pPr>
                <a:endParaRPr lang="en-US" dirty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Whenever A submits query </a:t>
                </a:r>
                <a:r>
                  <a:rPr lang="en-US" dirty="0"/>
                  <a:t>m</a:t>
                </a:r>
                <a:r>
                  <a:rPr lang="en-US" baseline="-25000" dirty="0"/>
                  <a:t>i</a:t>
                </a:r>
                <a:r>
                  <a:rPr lang="en-US" dirty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 to encryption oracle A’ responds by 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           1. computes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b="1" dirty="0"/>
                          <m:t>c</m:t>
                        </m:r>
                        <m:r>
                          <m:rPr>
                            <m:nor/>
                          </m:rPr>
                          <a:rPr lang="en-US" b="1" baseline="-25000" dirty="0"/>
                          <m:t>i</m:t>
                        </m:r>
                      </m:e>
                      <m:sup>
                        <m:r>
                          <a:rPr lang="en-US" baseline="-25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=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Enc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K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E</m:t>
                            </m:r>
                          </m:sub>
                        </m:sSub>
                      </m:sub>
                      <m:sup>
                        <m: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m</m:t>
                        </m:r>
                      </m:e>
                    </m:d>
                  </m:oMath>
                </a14:m>
                <a:r>
                  <a:rPr lang="en-US" baseline="-25000" dirty="0"/>
                  <a:t> </a:t>
                </a:r>
                <a:r>
                  <a:rPr lang="en-US" dirty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and 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           2. sends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b="1" dirty="0"/>
                          <m:t>c</m:t>
                        </m:r>
                        <m:r>
                          <m:rPr>
                            <m:nor/>
                          </m:rPr>
                          <a:rPr lang="en-US" b="1" baseline="-25000" dirty="0"/>
                          <m:t>i</m:t>
                        </m:r>
                      </m:e>
                      <m:sup>
                        <m:r>
                          <a:rPr lang="en-US" baseline="-25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 to MAC challenger to get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Mac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K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M</m:t>
                            </m:r>
                          </m:sub>
                        </m:sSub>
                      </m:sub>
                      <m:sup>
                        <m: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en-US" b="1" dirty="0"/>
                              <m:t>c</m:t>
                            </m:r>
                            <m:r>
                              <m:rPr>
                                <m:nor/>
                              </m:rPr>
                              <a:rPr lang="en-US" b="1" baseline="-25000" dirty="0"/>
                              <m:t>i</m:t>
                            </m:r>
                          </m:e>
                          <m:sup>
                            <m:r>
                              <a:rPr lang="en-US" baseline="-25000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 and 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           3. sends </a:t>
                </a:r>
                <a:r>
                  <a:rPr lang="en-US" b="1" dirty="0"/>
                  <a:t>c</a:t>
                </a:r>
                <a:r>
                  <a:rPr lang="en-US" b="1" baseline="-25000" dirty="0"/>
                  <a:t>i</a:t>
                </a:r>
                <a:r>
                  <a:rPr lang="en-US" b="1" dirty="0"/>
                  <a:t> =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en-US" b="1" dirty="0"/>
                              <m:t>c</m:t>
                            </m:r>
                            <m:r>
                              <m:rPr>
                                <m:nor/>
                              </m:rPr>
                              <a:rPr lang="en-US" b="1" baseline="-25000" dirty="0"/>
                              <m:t>i</m:t>
                            </m:r>
                          </m:e>
                          <m:sup>
                            <m:r>
                              <a:rPr lang="en-US" i="1" baseline="-25000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Mac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𝐾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</m:sub>
                            </m:sSub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nor/>
                                  </m:rPr>
                                  <a:rPr lang="en-US" b="1" dirty="0"/>
                                  <m:t>c</m:t>
                                </m:r>
                                <m:r>
                                  <m:rPr>
                                    <m:nor/>
                                  </m:rPr>
                                  <a:rPr lang="en-US" b="1" baseline="-25000" dirty="0"/>
                                  <m:t>i</m:t>
                                </m:r>
                              </m:e>
                              <m:sup>
                                <m:r>
                                  <a:rPr lang="en-US" i="1" baseline="-25000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e>
                        </m:d>
                      </m:e>
                    </m:d>
                  </m:oMath>
                </a14:m>
                <a:r>
                  <a:rPr lang="en-US" dirty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 back to A.</a:t>
                </a:r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Whenever </a:t>
                </a:r>
                <a:r>
                  <a:rPr lang="en-US" dirty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A outputs a forged </a:t>
                </a:r>
                <a:r>
                  <a:rPr lang="en-US" dirty="0" err="1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ciphertext</a:t>
                </a:r>
                <a:r>
                  <a:rPr lang="en-US" dirty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>
                        <a:latin typeface="Cambria Math" panose="02040503050406030204" pitchFamily="18" charset="0"/>
                      </a:rPr>
                      <m:t>c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⟨"/>
                        <m:endChr m:val="⟩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′,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d>
                  </m:oMath>
                </a14:m>
                <a:r>
                  <a:rPr lang="en-US" dirty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 we output the pair (m=</a:t>
                </a:r>
                <a:r>
                  <a:rPr lang="en-US" dirty="0" err="1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c’,t</a:t>
                </a:r>
                <a:r>
                  <a:rPr lang="en-US" dirty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=t’) as our MAC </a:t>
                </a:r>
                <a:r>
                  <a:rPr lang="en-US" dirty="0" smtClean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forgery</a:t>
                </a:r>
                <a:endParaRPr lang="en-US" dirty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38" t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557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Unforgeable Encryptions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pPr marL="0" indent="0">
                  <a:buNone/>
                </a:pPr>
                <a:r>
                  <a:rPr lang="en-US" b="1" dirty="0" smtClean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Reduction</a:t>
                </a:r>
                <a:r>
                  <a:rPr lang="en-US" b="1" dirty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: </a:t>
                </a:r>
                <a:r>
                  <a:rPr lang="en-US" dirty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MAC Attacker A’ picks key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K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E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 and simulates encryption forgery attacker A 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(Note: A’ plays the role of the challenger in the encryption forgery game). </a:t>
                </a:r>
              </a:p>
              <a:p>
                <a:pPr marL="0" indent="0">
                  <a:buNone/>
                </a:pPr>
                <a:endParaRPr lang="en-US" dirty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Whenever A submits query </a:t>
                </a:r>
                <a:r>
                  <a:rPr lang="en-US" dirty="0"/>
                  <a:t>m</a:t>
                </a:r>
                <a:r>
                  <a:rPr lang="en-US" baseline="-25000" dirty="0"/>
                  <a:t>i</a:t>
                </a:r>
                <a:r>
                  <a:rPr lang="en-US" dirty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 to encryption oracle A’ responds by 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           1. computes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b="1" dirty="0"/>
                          <m:t>c</m:t>
                        </m:r>
                        <m:r>
                          <m:rPr>
                            <m:nor/>
                          </m:rPr>
                          <a:rPr lang="en-US" b="1" baseline="-25000" dirty="0"/>
                          <m:t>i</m:t>
                        </m:r>
                      </m:e>
                      <m:sup>
                        <m:r>
                          <a:rPr lang="en-US" baseline="-25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=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Enc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K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E</m:t>
                            </m:r>
                          </m:sub>
                        </m:sSub>
                      </m:sub>
                      <m:sup>
                        <m: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m</m:t>
                        </m:r>
                      </m:e>
                    </m:d>
                  </m:oMath>
                </a14:m>
                <a:r>
                  <a:rPr lang="en-US" baseline="-25000" dirty="0"/>
                  <a:t> </a:t>
                </a:r>
                <a:r>
                  <a:rPr lang="en-US" dirty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and 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           2. sends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b="1" dirty="0"/>
                          <m:t>c</m:t>
                        </m:r>
                        <m:r>
                          <m:rPr>
                            <m:nor/>
                          </m:rPr>
                          <a:rPr lang="en-US" b="1" baseline="-25000" dirty="0"/>
                          <m:t>i</m:t>
                        </m:r>
                      </m:e>
                      <m:sup>
                        <m:r>
                          <a:rPr lang="en-US" baseline="-25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 to MAC challenger to get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Mac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K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M</m:t>
                            </m:r>
                          </m:sub>
                        </m:sSub>
                      </m:sub>
                      <m:sup>
                        <m: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en-US" b="1" dirty="0"/>
                              <m:t>c</m:t>
                            </m:r>
                            <m:r>
                              <m:rPr>
                                <m:nor/>
                              </m:rPr>
                              <a:rPr lang="en-US" b="1" baseline="-25000" dirty="0"/>
                              <m:t>i</m:t>
                            </m:r>
                          </m:e>
                          <m:sup>
                            <m:r>
                              <a:rPr lang="en-US" baseline="-25000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 and 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           3. sends </a:t>
                </a:r>
                <a:r>
                  <a:rPr lang="en-US" b="1" dirty="0"/>
                  <a:t>c</a:t>
                </a:r>
                <a:r>
                  <a:rPr lang="en-US" b="1" baseline="-25000" dirty="0"/>
                  <a:t>i</a:t>
                </a:r>
                <a:r>
                  <a:rPr lang="en-US" b="1" dirty="0"/>
                  <a:t> =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en-US" b="1" dirty="0"/>
                              <m:t>c</m:t>
                            </m:r>
                            <m:r>
                              <m:rPr>
                                <m:nor/>
                              </m:rPr>
                              <a:rPr lang="en-US" b="1" baseline="-25000" dirty="0"/>
                              <m:t>i</m:t>
                            </m:r>
                          </m:e>
                          <m:sup>
                            <m:r>
                              <a:rPr lang="en-US" i="1" baseline="-25000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Mac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𝐾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</m:sub>
                            </m:sSub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nor/>
                                  </m:rPr>
                                  <a:rPr lang="en-US" b="1" dirty="0"/>
                                  <m:t>c</m:t>
                                </m:r>
                                <m:r>
                                  <m:rPr>
                                    <m:nor/>
                                  </m:rPr>
                                  <a:rPr lang="en-US" b="1" baseline="-25000" dirty="0"/>
                                  <m:t>i</m:t>
                                </m:r>
                              </m:e>
                              <m:sup>
                                <m:r>
                                  <a:rPr lang="en-US" i="1" baseline="-25000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e>
                        </m:d>
                      </m:e>
                    </m:d>
                  </m:oMath>
                </a14:m>
                <a:r>
                  <a:rPr lang="en-US" dirty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 back to A.</a:t>
                </a:r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Whenever </a:t>
                </a:r>
                <a:r>
                  <a:rPr lang="en-US" dirty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A outputs a forged </a:t>
                </a:r>
                <a:r>
                  <a:rPr lang="en-US" dirty="0" err="1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ciphertext</a:t>
                </a:r>
                <a:r>
                  <a:rPr lang="en-US" dirty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>
                        <a:latin typeface="Cambria Math" panose="02040503050406030204" pitchFamily="18" charset="0"/>
                      </a:rPr>
                      <m:t>c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⟨"/>
                        <m:endChr m:val="⟩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′,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d>
                  </m:oMath>
                </a14:m>
                <a:r>
                  <a:rPr lang="en-US" dirty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 we output the pair (m=</a:t>
                </a:r>
                <a:r>
                  <a:rPr lang="en-US" dirty="0" err="1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c’,t</a:t>
                </a:r>
                <a:r>
                  <a:rPr lang="en-US" dirty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=t’) as our MAC </a:t>
                </a:r>
                <a:r>
                  <a:rPr lang="en-US" dirty="0" smtClean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forgery.</a:t>
                </a:r>
              </a:p>
              <a:p>
                <a:pPr marL="0" indent="0">
                  <a:buNone/>
                </a:pPr>
                <a:r>
                  <a:rPr lang="en-US" b="1" dirty="0" smtClean="0">
                    <a:latin typeface="Cambria Math" panose="02040503050406030204" pitchFamily="18" charset="0"/>
                  </a:rPr>
                  <a:t>Fact: </a:t>
                </a:r>
                <a:r>
                  <a:rPr lang="en-US" dirty="0" smtClean="0">
                    <a:latin typeface="Cambria Math" panose="02040503050406030204" pitchFamily="18" charset="0"/>
                  </a:rPr>
                  <a:t>A’ wins the MAC forgery game if and only if A wins the encryption forgery game.</a:t>
                </a:r>
                <a:endParaRPr lang="en-US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28" t="-3501" b="-16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367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Proof Sketch (CCA-Security)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77906" y="1825625"/>
                <a:ext cx="11761694" cy="4530725"/>
              </a:xfrm>
            </p:spPr>
            <p:txBody>
              <a:bodyPr>
                <a:normAutofit fontScale="92500" lnSpcReduction="20000"/>
              </a:bodyPr>
              <a:lstStyle/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/>
                  <a:t>Let </a:t>
                </a:r>
                <a:r>
                  <a:rPr lang="en-US" dirty="0" err="1" smtClean="0"/>
                  <a:t>ValidDecQuery</a:t>
                </a:r>
                <a:r>
                  <a:rPr lang="en-US" dirty="0" smtClean="0"/>
                  <a:t> be event that attacker submits new/valid ciphertext to decryption oracle at any point in time</a:t>
                </a:r>
              </a:p>
              <a:p>
                <a:pPr lvl="1"/>
                <a:endParaRPr lang="en-US" dirty="0" smtClean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/>
                  <a:t>Show </a:t>
                </a:r>
                <a:r>
                  <a:rPr lang="en-US" dirty="0" err="1" smtClean="0"/>
                  <a:t>Pr</a:t>
                </a:r>
                <a:r>
                  <a:rPr lang="en-US" dirty="0" smtClean="0"/>
                  <a:t>[</a:t>
                </a:r>
                <a:r>
                  <a:rPr lang="en-US" dirty="0" err="1" smtClean="0"/>
                  <a:t>ValidDecQuery</a:t>
                </a:r>
                <a:r>
                  <a:rPr lang="en-US" dirty="0" smtClean="0"/>
                  <a:t>] is </a:t>
                </a:r>
                <a:r>
                  <a:rPr lang="en-US" dirty="0" err="1" smtClean="0"/>
                  <a:t>negl</a:t>
                </a:r>
                <a:r>
                  <a:rPr lang="en-US" dirty="0" smtClean="0"/>
                  <a:t>(n) for any PPT </a:t>
                </a:r>
                <a:r>
                  <a:rPr lang="en-US" dirty="0" smtClean="0"/>
                  <a:t>CCA attacker </a:t>
                </a:r>
                <a:r>
                  <a:rPr lang="en-US" dirty="0" smtClean="0"/>
                  <a:t>A</a:t>
                </a:r>
              </a:p>
              <a:p>
                <a:pPr lvl="1"/>
                <a:r>
                  <a:rPr lang="en-US" dirty="0" smtClean="0"/>
                  <a:t>If not then we could win encryption forgery game with probability at least </a:t>
                </a:r>
                <a:r>
                  <a:rPr lang="en-US" dirty="0" err="1"/>
                  <a:t>Pr</a:t>
                </a:r>
                <a:r>
                  <a:rPr lang="en-US" dirty="0"/>
                  <a:t>[</a:t>
                </a:r>
                <a:r>
                  <a:rPr lang="en-US" dirty="0" err="1"/>
                  <a:t>ValidDecQuery</a:t>
                </a:r>
                <a:r>
                  <a:rPr lang="en-US" dirty="0" smtClean="0"/>
                  <a:t>]/q where q is the number of queries to the decryption oracle </a:t>
                </a:r>
              </a:p>
              <a:p>
                <a:pPr lvl="1"/>
                <a:r>
                  <a:rPr lang="en-US" b="1" dirty="0" smtClean="0"/>
                  <a:t>Reduction Challenge: </a:t>
                </a:r>
                <a:r>
                  <a:rPr lang="en-US" i="1" dirty="0"/>
                  <a:t>a priori </a:t>
                </a:r>
                <a:r>
                  <a:rPr lang="en-US" dirty="0" smtClean="0"/>
                  <a:t>don’t </a:t>
                </a:r>
                <a:r>
                  <a:rPr lang="en-US" dirty="0" smtClean="0"/>
                  <a:t>know which </a:t>
                </a:r>
                <a:r>
                  <a:rPr lang="en-US" dirty="0" smtClean="0"/>
                  <a:t>query </a:t>
                </a:r>
                <a:r>
                  <a:rPr lang="en-US" dirty="0" err="1" smtClean="0"/>
                  <a:t>i</a:t>
                </a:r>
                <a:r>
                  <a:rPr lang="en-US" dirty="0" smtClean="0"/>
                  <a:t>* </a:t>
                </a:r>
                <a:r>
                  <a:rPr lang="en-US" dirty="0" smtClean="0"/>
                  <a:t>to decryption oracle yields encryption forgery </a:t>
                </a:r>
                <a:r>
                  <a:rPr lang="en-US" dirty="0" smtClean="0"/>
                  <a:t> </a:t>
                </a:r>
              </a:p>
              <a:p>
                <a:pPr lvl="1"/>
                <a:r>
                  <a:rPr lang="en-US" b="1" dirty="0" smtClean="0"/>
                  <a:t>Solution</a:t>
                </a:r>
                <a:r>
                  <a:rPr lang="en-US" b="1" dirty="0" smtClean="0"/>
                  <a:t>: </a:t>
                </a:r>
                <a:r>
                  <a:rPr lang="en-US" dirty="0" smtClean="0"/>
                  <a:t>Guess index </a:t>
                </a:r>
                <a:r>
                  <a:rPr lang="en-US" dirty="0" err="1" smtClean="0"/>
                  <a:t>i</a:t>
                </a:r>
                <a:r>
                  <a:rPr lang="en-US" dirty="0" smtClean="0"/>
                  <a:t> of query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Pr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[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i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i</m:t>
                    </m:r>
                    <m:r>
                      <a:rPr lang="en-US" b="0" i="0" baseline="300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∗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]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den>
                    </m:f>
                  </m:oMath>
                </a14:m>
                <a:r>
                  <a:rPr lang="en-US" dirty="0" smtClean="0"/>
                  <a:t> </a:t>
                </a:r>
              </a:p>
              <a:p>
                <a:pPr lvl="1"/>
                <a:r>
                  <a:rPr lang="en-US" dirty="0" smtClean="0"/>
                  <a:t>We win the </a:t>
                </a:r>
                <a:r>
                  <a:rPr lang="en-US" dirty="0" smtClean="0"/>
                  <a:t>encryption forgery </a:t>
                </a:r>
                <a:r>
                  <a:rPr lang="en-US" dirty="0" smtClean="0"/>
                  <a:t>game if the event </a:t>
                </a:r>
                <a:r>
                  <a:rPr lang="en-US" dirty="0" err="1" smtClean="0"/>
                  <a:t>ValidDecQuery</a:t>
                </a:r>
                <a:r>
                  <a:rPr lang="en-US" dirty="0" smtClean="0"/>
                  <a:t> occurs and we </a:t>
                </a:r>
                <a:r>
                  <a:rPr lang="en-US" dirty="0" smtClean="0"/>
                  <a:t>guessed </a:t>
                </a:r>
                <a:r>
                  <a:rPr lang="en-US" dirty="0" smtClean="0"/>
                  <a:t>correctly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i</m:t>
                    </m:r>
                    <m: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i</m:t>
                    </m:r>
                    <m:r>
                      <a:rPr lang="en-US" baseline="30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∗</m:t>
                    </m:r>
                  </m:oMath>
                </a14:m>
                <a:endParaRPr lang="en-US" baseline="30000" dirty="0" smtClean="0"/>
              </a:p>
              <a:p>
                <a:pPr lvl="2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Pr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Win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Enc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Forgery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Pr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ValidDecQuery</m:t>
                        </m:r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∧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i</m:t>
                        </m:r>
                        <m: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i</m:t>
                        </m:r>
                        <m:r>
                          <a:rPr lang="en-US" baseline="30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f>
                      <m:fPr>
                        <m:ctrlPr>
                          <a:rPr lang="en-US" b="0" i="1" baseline="3000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Pr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ValidDecQuery</m:t>
                            </m:r>
                          </m:e>
                        </m:d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den>
                    </m:f>
                  </m:oMath>
                </a14:m>
                <a:endParaRPr lang="en-US" dirty="0" smtClean="0"/>
              </a:p>
              <a:p>
                <a:pPr lvl="2"/>
                <a:r>
                  <a:rPr lang="en-US" dirty="0" smtClean="0"/>
                  <a:t>If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Pr</m:t>
                    </m:r>
                    <m: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[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ValidDecQuery</m:t>
                    </m:r>
                    <m: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 smtClean="0"/>
                  <a:t> is non-negligible so is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Pr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Win</m:t>
                        </m:r>
                        <m: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Enc</m:t>
                        </m:r>
                        <m: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Forgery</m:t>
                        </m:r>
                      </m:e>
                    </m:d>
                  </m:oMath>
                </a14:m>
                <a:endParaRPr lang="en-US" dirty="0"/>
              </a:p>
              <a:p>
                <a:pPr marL="457200" lvl="1" indent="0">
                  <a:buNone/>
                </a:pPr>
                <a:endParaRPr lang="en-US" dirty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  <a:p>
                <a:pPr marL="457200" lvl="1" indent="0">
                  <a:buNone/>
                </a:pPr>
                <a:endParaRPr lang="en-US" dirty="0" smtClean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77906" y="1825625"/>
                <a:ext cx="11761694" cy="4530725"/>
              </a:xfrm>
              <a:blipFill>
                <a:blip r:embed="rId2"/>
                <a:stretch>
                  <a:fillRect l="-985" t="-3495" r="-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783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Proof Sketch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/>
                  <a:t>Let </a:t>
                </a:r>
                <a:r>
                  <a:rPr lang="en-US" dirty="0" err="1" smtClean="0"/>
                  <a:t>ValidDecQuery</a:t>
                </a:r>
                <a:r>
                  <a:rPr lang="en-US" dirty="0" smtClean="0"/>
                  <a:t> be event that attacker submits new/valid ciphertext to decryption oracle</a:t>
                </a:r>
              </a:p>
              <a:p>
                <a:pPr lvl="1"/>
                <a:endParaRPr lang="en-US" dirty="0" smtClean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/>
                  <a:t>Show </a:t>
                </a:r>
                <a:r>
                  <a:rPr lang="en-US" dirty="0" err="1" smtClean="0"/>
                  <a:t>Pr</a:t>
                </a:r>
                <a:r>
                  <a:rPr lang="en-US" dirty="0" smtClean="0"/>
                  <a:t>[</a:t>
                </a:r>
                <a:r>
                  <a:rPr lang="en-US" dirty="0" err="1" smtClean="0"/>
                  <a:t>ValidDecQuery</a:t>
                </a:r>
                <a:r>
                  <a:rPr lang="en-US" dirty="0" smtClean="0"/>
                  <a:t>] is </a:t>
                </a:r>
                <a:r>
                  <a:rPr lang="en-US" dirty="0" err="1" smtClean="0"/>
                  <a:t>negl</a:t>
                </a:r>
                <a:r>
                  <a:rPr lang="en-US" dirty="0" smtClean="0"/>
                  <a:t>(n) for any PPT attacker</a:t>
                </a:r>
              </a:p>
              <a:p>
                <a:pPr lvl="1"/>
                <a:r>
                  <a:rPr lang="en-US" dirty="0" smtClean="0"/>
                  <a:t>This also implies unforgeability (even if we gave the attacker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sub>
                    </m:sSub>
                  </m:oMath>
                </a14:m>
                <a:r>
                  <a:rPr lang="en-US" dirty="0" smtClean="0"/>
                  <a:t>!).</a:t>
                </a:r>
              </a:p>
              <a:p>
                <a:pPr lvl="1"/>
                <a:endParaRPr lang="en-US" dirty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/>
                  <a:t>Show that attacker who does not issue valid decryption query wins CCA-security game with probability ½ + </a:t>
                </a:r>
                <a:r>
                  <a:rPr lang="en-US" dirty="0" err="1" smtClean="0"/>
                  <a:t>negl</a:t>
                </a:r>
                <a:r>
                  <a:rPr lang="en-US" dirty="0" smtClean="0"/>
                  <a:t>(n)</a:t>
                </a:r>
              </a:p>
              <a:p>
                <a:pPr lvl="1"/>
                <a:r>
                  <a:rPr lang="en-US" b="1" dirty="0" smtClean="0"/>
                  <a:t>Key Idea: </a:t>
                </a:r>
                <a:r>
                  <a:rPr lang="en-US" dirty="0" smtClean="0"/>
                  <a:t>Given attacker A breaking CCA-Security we can build A’ which breaks CPA-security of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Enc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K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E</m:t>
                            </m:r>
                          </m:sub>
                        </m:sSub>
                      </m:sub>
                      <m:sup>
                        <m: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bSup>
                  </m:oMath>
                </a14:m>
                <a:endParaRPr lang="en-US" dirty="0" smtClean="0"/>
              </a:p>
              <a:p>
                <a:pPr lvl="1"/>
                <a:endParaRPr lang="en-US" dirty="0" smtClean="0"/>
              </a:p>
              <a:p>
                <a:pPr marL="514350" indent="-514350">
                  <a:buFont typeface="+mj-lt"/>
                  <a:buAutoNum type="arabicPeriod"/>
                </a:pPr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381" r="-1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462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Proof Sketch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199" y="1825625"/>
                <a:ext cx="11057966" cy="4351338"/>
              </a:xfrm>
            </p:spPr>
            <p:txBody>
              <a:bodyPr>
                <a:normAutofit fontScale="62500" lnSpcReduction="20000"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3. Show that attacker who does not issue valid decryption query wins CCA-security game with probability ½ + </a:t>
                </a:r>
                <a:r>
                  <a:rPr lang="en-US" dirty="0" err="1" smtClean="0"/>
                  <a:t>negl</a:t>
                </a:r>
                <a:r>
                  <a:rPr lang="en-US" dirty="0" smtClean="0"/>
                  <a:t>(n)</a:t>
                </a:r>
              </a:p>
              <a:p>
                <a:pPr lvl="1"/>
                <a:r>
                  <a:rPr lang="en-US" b="1" dirty="0" smtClean="0"/>
                  <a:t>Key Idea: </a:t>
                </a:r>
                <a:r>
                  <a:rPr lang="en-US" dirty="0" smtClean="0"/>
                  <a:t>Given attacker A breaking CCA-Security we can build A’ which breaks CPA-security of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Enc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K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E</m:t>
                            </m:r>
                          </m:sub>
                        </m:sSub>
                      </m:sub>
                      <m:sup>
                        <m: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bSup>
                  </m:oMath>
                </a14:m>
                <a:endParaRPr lang="en-US" dirty="0" smtClean="0">
                  <a:ea typeface="Cambria Math" panose="02040503050406030204" pitchFamily="18" charset="0"/>
                </a:endParaRPr>
              </a:p>
              <a:p>
                <a:pPr lvl="1"/>
                <a:endParaRPr lang="en-US" dirty="0" smtClean="0"/>
              </a:p>
              <a:p>
                <a:pPr marL="0" indent="0">
                  <a:buNone/>
                </a:pPr>
                <a:r>
                  <a:rPr lang="en-US" b="1" dirty="0" smtClean="0"/>
                  <a:t>Reduction</a:t>
                </a:r>
                <a:r>
                  <a:rPr lang="en-US" b="1" dirty="0" smtClean="0"/>
                  <a:t>: </a:t>
                </a:r>
                <a:r>
                  <a:rPr lang="en-US" dirty="0" smtClean="0"/>
                  <a:t>CPA attacker</a:t>
                </a:r>
                <a:r>
                  <a:rPr lang="en-US" b="1" dirty="0" smtClean="0"/>
                  <a:t> </a:t>
                </a:r>
                <a:r>
                  <a:rPr lang="en-US" dirty="0" smtClean="0"/>
                  <a:t>A’ picks MAC key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K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M</m:t>
                        </m:r>
                      </m:sub>
                    </m:sSub>
                  </m:oMath>
                </a14:m>
                <a:r>
                  <a:rPr lang="en-US" dirty="0" smtClean="0"/>
                  <a:t> and </a:t>
                </a:r>
                <a:r>
                  <a:rPr lang="en-US" dirty="0" smtClean="0"/>
                  <a:t>simulates CCA-Attacker A (A’ plays role of CCA challenger)</a:t>
                </a: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  </a:t>
                </a:r>
                <a:r>
                  <a:rPr lang="en-US" dirty="0" smtClean="0"/>
                  <a:t>Whenever </a:t>
                </a:r>
                <a:r>
                  <a:rPr lang="en-US" dirty="0" smtClean="0"/>
                  <a:t>A queries encryption oracle on message m</a:t>
                </a:r>
              </a:p>
              <a:p>
                <a:pPr marL="0" indent="0">
                  <a:buNone/>
                </a:pPr>
                <a:r>
                  <a:rPr lang="en-US" dirty="0"/>
                  <a:t>	</a:t>
                </a:r>
                <a:r>
                  <a:rPr lang="en-US" dirty="0" smtClean="0"/>
                  <a:t>A’ forwards encryption oracle to </a:t>
                </a:r>
                <a:r>
                  <a:rPr lang="en-US" dirty="0" smtClean="0"/>
                  <a:t>CPA challenger </a:t>
                </a:r>
                <a:r>
                  <a:rPr lang="en-US" dirty="0" smtClean="0"/>
                  <a:t>to get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c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′= 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Enc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K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E</m:t>
                            </m:r>
                          </m:sub>
                        </m:sSub>
                      </m:sub>
                      <m:sup>
                        <m: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              </a:t>
                </a:r>
                <a:r>
                  <a:rPr lang="en-US" dirty="0" smtClean="0"/>
                  <a:t>  A</a:t>
                </a:r>
                <a:r>
                  <a:rPr lang="en-US" dirty="0" smtClean="0"/>
                  <a:t>’ computes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t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MAC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K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M</m:t>
                            </m:r>
                          </m:sub>
                        </m:sSub>
                      </m:sub>
                      <m:sup/>
                    </m:sSubSup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c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′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and responds with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c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=(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c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t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 Whenever A queries the decryption oracle on a </a:t>
                </a:r>
                <a:r>
                  <a:rPr lang="en-US" dirty="0" err="1" smtClean="0"/>
                  <a:t>ciphertext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c</m:t>
                    </m:r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              If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c</m:t>
                    </m:r>
                  </m:oMath>
                </a14:m>
                <a:r>
                  <a:rPr lang="en-US" dirty="0" smtClean="0"/>
                  <a:t> is the fresh </a:t>
                </a:r>
                <a:r>
                  <a:rPr lang="en-US" dirty="0" err="1" smtClean="0"/>
                  <a:t>ciphertext</a:t>
                </a:r>
                <a:r>
                  <a:rPr lang="en-US" dirty="0" smtClean="0"/>
                  <a:t> then respond with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⊥</m:t>
                    </m:r>
                  </m:oMath>
                </a14:m>
                <a:r>
                  <a:rPr lang="en-US" dirty="0" smtClean="0"/>
                  <a:t> (failure)</a:t>
                </a:r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             (If c was produced in response to a query then simply respond with the original message m)</a:t>
                </a:r>
              </a:p>
              <a:p>
                <a:pPr marL="0" indent="0">
                  <a:buNone/>
                </a:pPr>
                <a:r>
                  <a:rPr lang="en-US" dirty="0"/>
                  <a:t>  </a:t>
                </a:r>
                <a:r>
                  <a:rPr lang="en-US" dirty="0" smtClean="0"/>
                  <a:t>Finally, A’ outputs the same guess b’ as A.</a:t>
                </a:r>
                <a:endParaRPr lang="en-US" dirty="0"/>
              </a:p>
              <a:p>
                <a:pPr marL="0" indent="0">
                  <a:buNone/>
                </a:pPr>
                <a:r>
                  <a:rPr lang="en-US" b="1" dirty="0" smtClean="0"/>
                  <a:t>Claim: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Pr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[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i="0" smtClean="0">
                            <a:latin typeface="Cambria Math" panose="02040503050406030204" pitchFamily="18" charset="0"/>
                          </a:rPr>
                          <m:t>PrivK</m:t>
                        </m:r>
                      </m:e>
                      <m:sub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l-GR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Π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𝑝𝑎</m:t>
                        </m:r>
                      </m:sup>
                    </m:sSub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]≥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Pr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⁡[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PrivK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l-GR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Π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𝑐𝑐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sup>
                    </m:sSub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acc>
                      <m:accPr>
                        <m:chr m:val="̅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dirty="0"/>
                          <m:t>ValidDecQuery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̅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m:rPr>
                                    <m:nor/>
                                  </m:rPr>
                                  <a:rPr lang="en-US" dirty="0"/>
                                  <m:t>ValidDecQuery</m:t>
                                </m:r>
                              </m:e>
                            </m:acc>
                          </m:e>
                        </m:d>
                      </m:e>
                    </m:func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>
                    <a:sym typeface="Wingdings" panose="05000000000000000000" pitchFamily="2" charset="2"/>
                  </a:rPr>
                  <a:t>	 If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Pr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⁡[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PrivK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l-GR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Π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𝑐𝑐𝑎</m:t>
                        </m:r>
                      </m:sup>
                    </m:sSub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 smtClean="0"/>
                  <a:t> is non-negligible then so is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Pr</m:t>
                    </m:r>
                    <m:r>
                      <a:rPr lang="en-US">
                        <a:latin typeface="Cambria Math" panose="02040503050406030204" pitchFamily="18" charset="0"/>
                      </a:rPr>
                      <m:t>[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PrivK</m:t>
                        </m:r>
                      </m:e>
                      <m:sub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l-GR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Π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𝑐𝑝𝑎</m:t>
                        </m:r>
                      </m:sup>
                    </m:sSub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 smtClean="0"/>
              </a:p>
              <a:p>
                <a:pPr lvl="1"/>
                <a:endParaRPr lang="en-US" dirty="0" smtClean="0"/>
              </a:p>
              <a:p>
                <a:pPr marL="514350" indent="-514350">
                  <a:buFont typeface="+mj-lt"/>
                  <a:buAutoNum type="arabicPeriod"/>
                </a:pPr>
                <a:endParaRPr lang="en-US" dirty="0" smtClean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825625"/>
                <a:ext cx="11057966" cy="4351338"/>
              </a:xfrm>
              <a:blipFill>
                <a:blip r:embed="rId2"/>
                <a:stretch>
                  <a:fillRect l="-441" t="-2241" r="-1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68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559697" y="6094445"/>
                <a:ext cx="7614970" cy="6773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If A breaks CCA-security of our construction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Π</m:t>
                    </m:r>
                  </m:oMath>
                </a14:m>
                <a:r>
                  <a:rPr lang="en-US" dirty="0" smtClean="0"/>
                  <a:t> then A’ breaks CPA-security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Π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r>
                  <a:rPr lang="en-US" dirty="0"/>
                  <a:t> </a:t>
                </a:r>
                <a:r>
                  <a:rPr lang="en-US" dirty="0" smtClean="0"/>
                  <a:t>(Contradiction!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Enc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K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E</m:t>
                            </m:r>
                          </m:sub>
                        </m:sSub>
                      </m:sub>
                      <m:sup>
                        <m: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en-US" dirty="0" smtClean="0"/>
                  <a:t> is assumed to be CPA-secure)</a:t>
                </a:r>
                <a:endParaRPr lang="en-US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9697" y="6094445"/>
                <a:ext cx="7614970" cy="677365"/>
              </a:xfrm>
              <a:prstGeom prst="rect">
                <a:avLst/>
              </a:prstGeom>
              <a:blipFill>
                <a:blip r:embed="rId3"/>
                <a:stretch>
                  <a:fillRect l="-721" t="-5405" b="-99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/>
          <p:cNvCxnSpPr/>
          <p:nvPr/>
        </p:nvCxnSpPr>
        <p:spPr>
          <a:xfrm flipH="1" flipV="1">
            <a:off x="3965945" y="5927974"/>
            <a:ext cx="10632" cy="2489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0825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Secure Communication Session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10000"/>
              </a:bodyPr>
              <a:lstStyle/>
              <a:p>
                <a:r>
                  <a:rPr lang="en-US" dirty="0" smtClean="0"/>
                  <a:t>Solution Protocol? Alice transmits c</a:t>
                </a:r>
                <a:r>
                  <a:rPr lang="en-US" baseline="-25000" dirty="0" smtClean="0"/>
                  <a:t>1</a:t>
                </a:r>
                <a:r>
                  <a:rPr lang="en-US" dirty="0" smtClean="0"/>
                  <a:t> = </a:t>
                </a:r>
                <a:r>
                  <a:rPr lang="en-US" dirty="0" err="1" smtClean="0"/>
                  <a:t>Enc</a:t>
                </a:r>
                <a:r>
                  <a:rPr lang="en-US" baseline="-25000" dirty="0" err="1" smtClean="0"/>
                  <a:t>K</a:t>
                </a:r>
                <a:r>
                  <a:rPr lang="en-US" dirty="0" smtClean="0"/>
                  <a:t>(m</a:t>
                </a:r>
                <a:r>
                  <a:rPr lang="en-US" baseline="-25000" dirty="0" smtClean="0"/>
                  <a:t>1</a:t>
                </a:r>
                <a:r>
                  <a:rPr lang="en-US" dirty="0" smtClean="0"/>
                  <a:t>) to Bob, who decrypts and sends Alice c</a:t>
                </a:r>
                <a:r>
                  <a:rPr lang="en-US" baseline="-25000" dirty="0" smtClean="0"/>
                  <a:t>2</a:t>
                </a:r>
                <a:r>
                  <a:rPr lang="en-US" dirty="0" smtClean="0"/>
                  <a:t> = </a:t>
                </a:r>
                <a:r>
                  <a:rPr lang="en-US" dirty="0" err="1" smtClean="0"/>
                  <a:t>Enc</a:t>
                </a:r>
                <a:r>
                  <a:rPr lang="en-US" baseline="-25000" dirty="0" err="1" smtClean="0"/>
                  <a:t>K</a:t>
                </a:r>
                <a:r>
                  <a:rPr lang="en-US" dirty="0" smtClean="0"/>
                  <a:t>(m</a:t>
                </a:r>
                <a:r>
                  <a:rPr lang="en-US" baseline="-25000" dirty="0" smtClean="0"/>
                  <a:t>2</a:t>
                </a:r>
                <a:r>
                  <a:rPr lang="en-US" dirty="0" smtClean="0"/>
                  <a:t>) etc…</a:t>
                </a:r>
                <a:endParaRPr lang="en-US" dirty="0"/>
              </a:p>
              <a:p>
                <a:r>
                  <a:rPr lang="en-US" dirty="0"/>
                  <a:t>Authenticated Encryption scheme is </a:t>
                </a:r>
              </a:p>
              <a:p>
                <a:pPr lvl="1"/>
                <a:r>
                  <a:rPr lang="en-US" dirty="0"/>
                  <a:t>Stateless</a:t>
                </a:r>
              </a:p>
              <a:p>
                <a:pPr lvl="1"/>
                <a:r>
                  <a:rPr lang="en-US" dirty="0"/>
                  <a:t>For fixed length-messages</a:t>
                </a:r>
              </a:p>
              <a:p>
                <a:r>
                  <a:rPr lang="en-US" dirty="0" smtClean="0"/>
                  <a:t>We still need to worry about </a:t>
                </a:r>
              </a:p>
              <a:p>
                <a:pPr lvl="1"/>
                <a:r>
                  <a:rPr lang="en-US" dirty="0" smtClean="0"/>
                  <a:t>Re-ordering attacks (or Truncation)</a:t>
                </a:r>
              </a:p>
              <a:p>
                <a:pPr lvl="2"/>
                <a:r>
                  <a:rPr lang="en-US" dirty="0" smtClean="0"/>
                  <a:t>Alice sends three n-bit message to Bob as  </a:t>
                </a:r>
                <a:r>
                  <a:rPr lang="en-US" dirty="0"/>
                  <a:t>c</a:t>
                </a:r>
                <a:r>
                  <a:rPr lang="en-US" baseline="-25000" dirty="0"/>
                  <a:t>1</a:t>
                </a:r>
                <a:r>
                  <a:rPr lang="en-US" dirty="0"/>
                  <a:t> = </a:t>
                </a:r>
                <a:r>
                  <a:rPr lang="en-US" dirty="0" err="1"/>
                  <a:t>Enc</a:t>
                </a:r>
                <a:r>
                  <a:rPr lang="en-US" baseline="-25000" dirty="0" err="1"/>
                  <a:t>K</a:t>
                </a:r>
                <a:r>
                  <a:rPr lang="en-US" dirty="0"/>
                  <a:t>(m</a:t>
                </a:r>
                <a:r>
                  <a:rPr lang="en-US" baseline="-25000" dirty="0"/>
                  <a:t>1</a:t>
                </a:r>
                <a:r>
                  <a:rPr lang="en-US" dirty="0" smtClean="0"/>
                  <a:t>), </a:t>
                </a:r>
                <a:r>
                  <a:rPr lang="en-US" dirty="0"/>
                  <a:t>c</a:t>
                </a:r>
                <a:r>
                  <a:rPr lang="en-US" baseline="-25000" dirty="0"/>
                  <a:t>2</a:t>
                </a:r>
                <a:r>
                  <a:rPr lang="en-US" dirty="0"/>
                  <a:t> = </a:t>
                </a:r>
                <a:r>
                  <a:rPr lang="en-US" dirty="0" err="1"/>
                  <a:t>Enc</a:t>
                </a:r>
                <a:r>
                  <a:rPr lang="en-US" baseline="-25000" dirty="0" err="1"/>
                  <a:t>K</a:t>
                </a:r>
                <a:r>
                  <a:rPr lang="en-US" dirty="0"/>
                  <a:t>(m</a:t>
                </a:r>
                <a:r>
                  <a:rPr lang="en-US" baseline="-25000" dirty="0"/>
                  <a:t>2</a:t>
                </a:r>
                <a:r>
                  <a:rPr lang="en-US" dirty="0"/>
                  <a:t>), </a:t>
                </a:r>
                <a:r>
                  <a:rPr lang="en-US" dirty="0" smtClean="0"/>
                  <a:t>c</a:t>
                </a:r>
                <a:r>
                  <a:rPr lang="en-US" baseline="-25000" dirty="0" smtClean="0"/>
                  <a:t>3</a:t>
                </a:r>
                <a:r>
                  <a:rPr lang="en-US" dirty="0" smtClean="0"/>
                  <a:t> </a:t>
                </a:r>
                <a:r>
                  <a:rPr lang="en-US" dirty="0"/>
                  <a:t>= </a:t>
                </a:r>
                <a:r>
                  <a:rPr lang="en-US" dirty="0" err="1" smtClean="0"/>
                  <a:t>Enc</a:t>
                </a:r>
                <a:r>
                  <a:rPr lang="en-US" baseline="-25000" dirty="0" err="1" smtClean="0"/>
                  <a:t>K</a:t>
                </a:r>
                <a:r>
                  <a:rPr lang="en-US" dirty="0" smtClean="0"/>
                  <a:t>(m</a:t>
                </a:r>
                <a:r>
                  <a:rPr lang="en-US" baseline="-25000" dirty="0" smtClean="0"/>
                  <a:t>3</a:t>
                </a:r>
                <a:r>
                  <a:rPr lang="en-US" dirty="0" smtClean="0"/>
                  <a:t>). Mallory can reorder</a:t>
                </a:r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lang="en-US" i="1" dirty="0">
                    <a:latin typeface="Cambria Math" panose="02040503050406030204" pitchFamily="18" charset="0"/>
                  </a:rPr>
                  <a:t>“I love you</a:t>
                </a:r>
                <a:r>
                  <a:rPr lang="en-US" i="1" dirty="0" smtClean="0">
                    <a:latin typeface="Cambria Math" panose="02040503050406030204" pitchFamily="18" charset="0"/>
                  </a:rPr>
                  <a:t>”,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“I will never say that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”,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lang="en-US" dirty="0">
                    <a:solidFill>
                      <a:srgbClr val="002060"/>
                    </a:solidFill>
                  </a:rPr>
                  <a:t>“you are stupid”</a:t>
                </a:r>
                <a:endParaRPr lang="en-US" dirty="0"/>
              </a:p>
              <a:p>
                <a:pPr lvl="1"/>
                <a:r>
                  <a:rPr lang="en-US" dirty="0" smtClean="0"/>
                  <a:t>Replay Attacks</a:t>
                </a:r>
              </a:p>
              <a:p>
                <a:pPr lvl="2"/>
                <a:r>
                  <a:rPr lang="en-US" dirty="0" smtClean="0"/>
                  <a:t>Mallory intercepts </a:t>
                </a:r>
                <a:r>
                  <a:rPr lang="en-US" dirty="0" err="1" smtClean="0"/>
                  <a:t>ciphertext</a:t>
                </a:r>
                <a:r>
                  <a:rPr lang="en-US" dirty="0" smtClean="0"/>
                  <a:t> c</a:t>
                </a:r>
                <a:r>
                  <a:rPr lang="en-US" baseline="-25000" dirty="0" smtClean="0"/>
                  <a:t>3</a:t>
                </a:r>
                <a:r>
                  <a:rPr lang="en-US" dirty="0" smtClean="0"/>
                  <a:t> </a:t>
                </a:r>
                <a:r>
                  <a:rPr lang="en-US" dirty="0"/>
                  <a:t>= </a:t>
                </a:r>
                <a:r>
                  <a:rPr lang="en-US" dirty="0" err="1" smtClean="0"/>
                  <a:t>Enc</a:t>
                </a:r>
                <a:r>
                  <a:rPr lang="en-US" baseline="-25000" dirty="0" err="1" smtClean="0"/>
                  <a:t>K</a:t>
                </a:r>
                <a:r>
                  <a:rPr lang="en-US" dirty="0" smtClean="0"/>
                  <a:t>(m</a:t>
                </a:r>
                <a:r>
                  <a:rPr lang="en-US" baseline="-25000" dirty="0" smtClean="0"/>
                  <a:t>3</a:t>
                </a:r>
                <a:r>
                  <a:rPr lang="en-US" dirty="0" smtClean="0"/>
                  <a:t>) and can now replay </a:t>
                </a:r>
                <a:r>
                  <a:rPr lang="en-US" dirty="0"/>
                  <a:t>the message </a:t>
                </a:r>
                <a:r>
                  <a:rPr lang="en-US" dirty="0" smtClean="0"/>
                  <a:t>m</a:t>
                </a:r>
                <a:r>
                  <a:rPr lang="en-US" baseline="-25000" dirty="0" smtClean="0"/>
                  <a:t>3</a:t>
                </a:r>
                <a:r>
                  <a:rPr lang="en-US" dirty="0" smtClean="0"/>
                  <a:t> later in the conversation</a:t>
                </a:r>
              </a:p>
              <a:p>
                <a:pPr lvl="1"/>
                <a:r>
                  <a:rPr lang="en-US" dirty="0" smtClean="0"/>
                  <a:t>Reflection Attack</a:t>
                </a:r>
              </a:p>
              <a:p>
                <a:pPr lvl="2"/>
                <a:r>
                  <a:rPr lang="en-US" dirty="0" smtClean="0"/>
                  <a:t>Attacker intercepts message c</a:t>
                </a:r>
                <a:r>
                  <a:rPr lang="en-US" baseline="-25000" dirty="0" smtClean="0"/>
                  <a:t>1</a:t>
                </a:r>
                <a:r>
                  <a:rPr lang="en-US" dirty="0" smtClean="0"/>
                  <a:t> </a:t>
                </a:r>
                <a:r>
                  <a:rPr lang="en-US" dirty="0"/>
                  <a:t>= </a:t>
                </a:r>
                <a:r>
                  <a:rPr lang="en-US" dirty="0" err="1"/>
                  <a:t>Enc</a:t>
                </a:r>
                <a:r>
                  <a:rPr lang="en-US" baseline="-25000" dirty="0" err="1"/>
                  <a:t>K</a:t>
                </a:r>
                <a:r>
                  <a:rPr lang="en-US" dirty="0"/>
                  <a:t>(m</a:t>
                </a:r>
                <a:r>
                  <a:rPr lang="en-US" baseline="-25000" dirty="0"/>
                  <a:t>1</a:t>
                </a:r>
                <a:r>
                  <a:rPr lang="en-US" dirty="0"/>
                  <a:t>) </a:t>
                </a:r>
                <a:r>
                  <a:rPr lang="en-US" dirty="0" smtClean="0"/>
                  <a:t>sent from Alice to Bob and Mallory reply's to </a:t>
                </a:r>
                <a:r>
                  <a:rPr lang="en-US" dirty="0"/>
                  <a:t>Alice with c</a:t>
                </a:r>
                <a:r>
                  <a:rPr lang="en-US" baseline="-25000" dirty="0"/>
                  <a:t>1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812" t="-2661" r="-1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209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782745" y="4489455"/>
            <a:ext cx="1228181" cy="126194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:r>
                  <a:rPr lang="en-US" dirty="0" smtClean="0"/>
                  <a:t>MAC Authentication Game 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dirty="0">
                            <a:latin typeface="Cambria Math" panose="02040503050406030204" pitchFamily="18" charset="0"/>
                          </a:rPr>
                          <m:t>Macforge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Π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) 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4"/>
                <a:stretch>
                  <a:fillRect l="-20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7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4773" y="1897809"/>
            <a:ext cx="2538598" cy="236196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468" y="1700766"/>
            <a:ext cx="4103533" cy="2738938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>
            <a:off x="2307147" y="3680927"/>
            <a:ext cx="4968240" cy="152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2270760" y="3273104"/>
            <a:ext cx="5373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 smtClean="0"/>
              <a:t>m</a:t>
            </a:r>
            <a:r>
              <a:rPr lang="en-US" sz="2400" baseline="-25000" dirty="0" err="1" smtClean="0"/>
              <a:t>q</a:t>
            </a:r>
            <a:endParaRPr lang="en-US" sz="2400" baseline="-25000" dirty="0"/>
          </a:p>
        </p:txBody>
      </p:sp>
      <p:sp>
        <p:nvSpPr>
          <p:cNvPr id="11" name="TextBox 10"/>
          <p:cNvSpPr txBox="1"/>
          <p:nvPr/>
        </p:nvSpPr>
        <p:spPr>
          <a:xfrm>
            <a:off x="8524563" y="4467175"/>
            <a:ext cx="16482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K = Gen(.)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flipH="1" flipV="1">
            <a:off x="2230947" y="4032424"/>
            <a:ext cx="5120640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5477307" y="3661855"/>
            <a:ext cx="19605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 smtClean="0"/>
              <a:t>t</a:t>
            </a:r>
            <a:r>
              <a:rPr lang="en-US" sz="2400" b="1" baseline="-25000" dirty="0" err="1" smtClean="0"/>
              <a:t>q</a:t>
            </a:r>
            <a:r>
              <a:rPr lang="en-US" sz="2400" b="1" dirty="0" smtClean="0"/>
              <a:t> </a:t>
            </a:r>
            <a:r>
              <a:rPr lang="en-US" sz="2400" b="1" dirty="0"/>
              <a:t>= </a:t>
            </a:r>
            <a:r>
              <a:rPr lang="en-US" sz="2400" b="1" dirty="0" err="1" smtClean="0"/>
              <a:t>Mac</a:t>
            </a:r>
            <a:r>
              <a:rPr lang="en-US" sz="2400" b="1" baseline="-25000" dirty="0" err="1" smtClean="0"/>
              <a:t>K</a:t>
            </a:r>
            <a:r>
              <a:rPr lang="en-US" sz="2400" b="1" dirty="0" smtClean="0"/>
              <a:t>(</a:t>
            </a:r>
            <a:r>
              <a:rPr lang="en-US" sz="2400" b="1" dirty="0" err="1" smtClean="0"/>
              <a:t>m</a:t>
            </a:r>
            <a:r>
              <a:rPr lang="en-US" sz="2400" b="1" baseline="-25000" dirty="0" err="1"/>
              <a:t>q</a:t>
            </a:r>
            <a:r>
              <a:rPr lang="en-US" sz="2400" b="1" dirty="0" smtClean="0"/>
              <a:t>)</a:t>
            </a:r>
            <a:endParaRPr lang="en-US" sz="2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3224522" y="4516007"/>
                <a:ext cx="4109138" cy="4778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400" dirty="0">
                                  <a:latin typeface="Cambria Math" panose="02040503050406030204" pitchFamily="18" charset="0"/>
                                </a:rPr>
                                <m:t>Macforge</m:t>
                              </m:r>
                            </m:e>
                            <m:sub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m:rPr>
                                  <m:sty m:val="p"/>
                                </m:rPr>
                                <a:rPr lang="el-GR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Π</m:t>
                              </m:r>
                            </m:sub>
                          </m:sSub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</a:rPr>
                            <m:t>Vrfy</m:t>
                          </m:r>
                          <m:r>
                            <m:rPr>
                              <m:sty m:val="p"/>
                            </m:rPr>
                            <a:rPr lang="en-US" sz="2400" baseline="-25000">
                              <a:latin typeface="Cambria Math" panose="02040503050406030204" pitchFamily="18" charset="0"/>
                            </a:rPr>
                            <m:t>k</m:t>
                          </m:r>
                        </m:fName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4522" y="4516007"/>
                <a:ext cx="4109138" cy="477888"/>
              </a:xfrm>
              <a:prstGeom prst="rect">
                <a:avLst/>
              </a:prstGeom>
              <a:blipFill>
                <a:blip r:embed="rId7"/>
                <a:stretch>
                  <a:fillRect b="-15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Straight Arrow Connector 22"/>
          <p:cNvCxnSpPr/>
          <p:nvPr/>
        </p:nvCxnSpPr>
        <p:spPr>
          <a:xfrm>
            <a:off x="2237180" y="4442859"/>
            <a:ext cx="4968240" cy="152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2297219" y="3982820"/>
                <a:ext cx="3610347" cy="51571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sz="24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sz="2400" dirty="0"/>
                  <a:t> </a:t>
                </a:r>
                <a:r>
                  <a:rPr lang="en-US" sz="2400" dirty="0" smtClean="0"/>
                  <a:t>s.t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∉</m:t>
                    </m:r>
                    <m:d>
                      <m:dPr>
                        <m:begChr m:val="{"/>
                        <m:endChr m:val="}"/>
                        <m:ctrlPr>
                          <a:rPr lang="en-US" sz="24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  <m:r>
                          <a:rPr lang="en-US" sz="2400" b="0" i="1" baseline="-2500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  <m:r>
                          <a:rPr lang="en-US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sz="24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𝑞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400" dirty="0" smtClean="0"/>
                  <a:t> </a:t>
                </a:r>
                <a:endParaRPr lang="en-US" sz="2400" baseline="-25000" dirty="0"/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7219" y="3982820"/>
                <a:ext cx="3610347" cy="515719"/>
              </a:xfrm>
              <a:prstGeom prst="rect">
                <a:avLst/>
              </a:prstGeom>
              <a:blipFill>
                <a:blip r:embed="rId8"/>
                <a:stretch>
                  <a:fillRect t="-3529" b="-21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Straight Arrow Connector 26"/>
          <p:cNvCxnSpPr/>
          <p:nvPr/>
        </p:nvCxnSpPr>
        <p:spPr>
          <a:xfrm flipH="1" flipV="1">
            <a:off x="2230947" y="5035045"/>
            <a:ext cx="5120640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2307147" y="1791167"/>
            <a:ext cx="4968240" cy="152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2270760" y="1383344"/>
            <a:ext cx="5341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m</a:t>
            </a:r>
            <a:r>
              <a:rPr lang="en-US" sz="2400" baseline="-25000" dirty="0" smtClean="0"/>
              <a:t>1</a:t>
            </a:r>
            <a:endParaRPr lang="en-US" sz="2400" baseline="-25000" dirty="0"/>
          </a:p>
        </p:txBody>
      </p:sp>
      <p:cxnSp>
        <p:nvCxnSpPr>
          <p:cNvPr id="38" name="Straight Arrow Connector 37"/>
          <p:cNvCxnSpPr/>
          <p:nvPr/>
        </p:nvCxnSpPr>
        <p:spPr>
          <a:xfrm flipH="1" flipV="1">
            <a:off x="2230947" y="2203624"/>
            <a:ext cx="5120640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/>
          <p:cNvSpPr/>
          <p:nvPr/>
        </p:nvSpPr>
        <p:spPr>
          <a:xfrm>
            <a:off x="5477307" y="1772095"/>
            <a:ext cx="19030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/>
              <a:t>t</a:t>
            </a:r>
            <a:r>
              <a:rPr lang="en-US" sz="2400" b="1" baseline="-25000" dirty="0" smtClean="0"/>
              <a:t>1</a:t>
            </a:r>
            <a:r>
              <a:rPr lang="en-US" sz="2400" b="1" dirty="0" smtClean="0"/>
              <a:t> </a:t>
            </a:r>
            <a:r>
              <a:rPr lang="en-US" sz="2400" b="1" dirty="0"/>
              <a:t>= </a:t>
            </a:r>
            <a:r>
              <a:rPr lang="en-US" sz="2400" b="1" dirty="0" err="1" smtClean="0"/>
              <a:t>Mac</a:t>
            </a:r>
            <a:r>
              <a:rPr lang="en-US" sz="2400" b="1" baseline="-25000" dirty="0" err="1" smtClean="0"/>
              <a:t>K</a:t>
            </a:r>
            <a:r>
              <a:rPr lang="en-US" sz="2400" b="1" dirty="0" smtClean="0"/>
              <a:t>(m</a:t>
            </a:r>
            <a:r>
              <a:rPr lang="en-US" sz="2400" b="1" baseline="-25000" dirty="0" smtClean="0"/>
              <a:t>1</a:t>
            </a:r>
            <a:r>
              <a:rPr lang="en-US" sz="2400" b="1" dirty="0" smtClean="0"/>
              <a:t>)</a:t>
            </a:r>
            <a:endParaRPr lang="en-US" sz="2400" b="1" dirty="0"/>
          </a:p>
        </p:txBody>
      </p:sp>
      <p:cxnSp>
        <p:nvCxnSpPr>
          <p:cNvPr id="40" name="Straight Arrow Connector 39"/>
          <p:cNvCxnSpPr/>
          <p:nvPr/>
        </p:nvCxnSpPr>
        <p:spPr>
          <a:xfrm>
            <a:off x="2315235" y="2442922"/>
            <a:ext cx="4968240" cy="152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40"/>
          <p:cNvSpPr/>
          <p:nvPr/>
        </p:nvSpPr>
        <p:spPr>
          <a:xfrm>
            <a:off x="5391911" y="2390921"/>
            <a:ext cx="199445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/>
              <a:t>t</a:t>
            </a:r>
            <a:r>
              <a:rPr lang="en-US" sz="2400" b="1" baseline="-25000" dirty="0" smtClean="0"/>
              <a:t>2</a:t>
            </a:r>
            <a:r>
              <a:rPr lang="en-US" sz="2400" b="1" dirty="0" smtClean="0"/>
              <a:t> </a:t>
            </a:r>
            <a:r>
              <a:rPr lang="en-US" sz="2400" b="1" dirty="0"/>
              <a:t>= </a:t>
            </a:r>
            <a:r>
              <a:rPr lang="en-US" sz="2400" b="1" dirty="0" err="1"/>
              <a:t>Mac</a:t>
            </a:r>
            <a:r>
              <a:rPr lang="en-US" sz="2400" b="1" baseline="-25000" dirty="0" err="1"/>
              <a:t>K</a:t>
            </a:r>
            <a:r>
              <a:rPr lang="en-US" sz="2400" b="1" baseline="-25000" dirty="0"/>
              <a:t> </a:t>
            </a:r>
            <a:r>
              <a:rPr lang="en-US" sz="2400" b="1" dirty="0" smtClean="0"/>
              <a:t>(m</a:t>
            </a:r>
            <a:r>
              <a:rPr lang="en-US" sz="2400" b="1" baseline="-25000" dirty="0" smtClean="0"/>
              <a:t>2</a:t>
            </a:r>
            <a:r>
              <a:rPr lang="en-US" sz="2400" b="1" dirty="0" smtClean="0"/>
              <a:t>)</a:t>
            </a:r>
            <a:endParaRPr lang="en-US" sz="2400" b="1" dirty="0"/>
          </a:p>
        </p:txBody>
      </p:sp>
      <p:sp>
        <p:nvSpPr>
          <p:cNvPr id="42" name="Rectangle 41"/>
          <p:cNvSpPr/>
          <p:nvPr/>
        </p:nvSpPr>
        <p:spPr>
          <a:xfrm>
            <a:off x="2461747" y="2048562"/>
            <a:ext cx="5341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m</a:t>
            </a:r>
            <a:r>
              <a:rPr lang="en-US" sz="2400" baseline="-25000" dirty="0" smtClean="0"/>
              <a:t>2</a:t>
            </a:r>
            <a:endParaRPr lang="en-US" sz="2400" baseline="-25000" dirty="0"/>
          </a:p>
        </p:txBody>
      </p:sp>
      <p:cxnSp>
        <p:nvCxnSpPr>
          <p:cNvPr id="43" name="Straight Arrow Connector 42"/>
          <p:cNvCxnSpPr/>
          <p:nvPr/>
        </p:nvCxnSpPr>
        <p:spPr>
          <a:xfrm flipH="1" flipV="1">
            <a:off x="2378797" y="3351701"/>
            <a:ext cx="5120640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 rot="5400000">
            <a:off x="4109288" y="2480929"/>
            <a:ext cx="574196" cy="8463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…</a:t>
            </a:r>
            <a:endParaRPr lang="en-US" sz="4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-958763" y="5376254"/>
                <a:ext cx="11795760" cy="114063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∀</m:t>
                      </m:r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𝑃𝑃𝑇</m:t>
                      </m:r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∃</m:t>
                      </m:r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sz="3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(</m:t>
                      </m:r>
                      <m:r>
                        <m:rPr>
                          <m:sty m:val="p"/>
                        </m:rPr>
                        <a:rPr lang="en-US" sz="3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negligible</m:t>
                      </m:r>
                      <m:r>
                        <a:rPr lang="en-US" sz="3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 </m:t>
                      </m:r>
                      <m:r>
                        <m:rPr>
                          <m:sty m:val="p"/>
                        </m:rPr>
                        <a:rPr lang="en-US" sz="3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s</m:t>
                      </m:r>
                      <m:r>
                        <a:rPr lang="en-US" sz="3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m:rPr>
                          <m:sty m:val="p"/>
                        </m:rPr>
                        <a:rPr lang="en-US" sz="3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t</m:t>
                      </m:r>
                      <m:r>
                        <a:rPr lang="en-US" sz="3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32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Pr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3200" dirty="0">
                                  <a:latin typeface="Cambria Math" panose="02040503050406030204" pitchFamily="18" charset="0"/>
                                </a:rPr>
                                <m:t>Macforge</m:t>
                              </m:r>
                            </m:e>
                            <m:sub>
                              <m: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m:rPr>
                                  <m:sty m:val="p"/>
                                </m:rPr>
                                <a:rPr lang="el-GR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Π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32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e>
                      </m:d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958763" y="5376254"/>
                <a:ext cx="11795760" cy="114063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29354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4.81481E-6 L 0.32657 -0.0062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328" y="-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4.07407E-6 L 0.33893 0.00532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40" y="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3.7037E-7 L 0.32657 -0.00625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328" y="-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91 -1.85185E-6 L 0.11185 0.00648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81" y="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5" grpId="0"/>
      <p:bldP spid="20" grpId="0"/>
      <p:bldP spid="24" grpId="0"/>
      <p:bldP spid="24" grpId="1"/>
      <p:bldP spid="36" grpId="0"/>
      <p:bldP spid="36" grpId="1"/>
      <p:bldP spid="39" grpId="0"/>
      <p:bldP spid="41" grpId="0"/>
      <p:bldP spid="42" grpId="0"/>
      <p:bldP spid="42" grpId="1"/>
      <p:bldP spid="44" grpId="0"/>
      <p:bldP spid="7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Secure Communication Session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US" dirty="0" smtClean="0"/>
                  <a:t>Defense</a:t>
                </a:r>
              </a:p>
              <a:p>
                <a:pPr lvl="1"/>
                <a:r>
                  <a:rPr lang="en-US" dirty="0" smtClean="0"/>
                  <a:t>Counters (CTR</a:t>
                </a:r>
                <a:r>
                  <a:rPr lang="en-US" baseline="-25000" dirty="0" smtClean="0"/>
                  <a:t>A,B</a:t>
                </a:r>
                <a:r>
                  <a:rPr lang="en-US" dirty="0" smtClean="0"/>
                  <a:t>,CTR</a:t>
                </a:r>
                <a:r>
                  <a:rPr lang="en-US" baseline="-25000" dirty="0" smtClean="0"/>
                  <a:t>B,A</a:t>
                </a:r>
                <a:r>
                  <a:rPr lang="en-US" dirty="0" smtClean="0"/>
                  <a:t>)</a:t>
                </a:r>
              </a:p>
              <a:p>
                <a:pPr lvl="2"/>
                <a:r>
                  <a:rPr lang="en-US" dirty="0" smtClean="0"/>
                  <a:t>Number of messages sent from Alice to Bob (</a:t>
                </a:r>
                <a:r>
                  <a:rPr lang="en-US" dirty="0"/>
                  <a:t>CTR</a:t>
                </a:r>
                <a:r>
                  <a:rPr lang="en-US" baseline="-25000" dirty="0"/>
                  <a:t>A,B</a:t>
                </a:r>
                <a:r>
                  <a:rPr lang="en-US" dirty="0" smtClean="0"/>
                  <a:t>)  --- initially 0</a:t>
                </a:r>
              </a:p>
              <a:p>
                <a:pPr lvl="2"/>
                <a:r>
                  <a:rPr lang="en-US" dirty="0"/>
                  <a:t>Number of messages sent from </a:t>
                </a:r>
                <a:r>
                  <a:rPr lang="en-US" dirty="0" smtClean="0"/>
                  <a:t>Bob </a:t>
                </a:r>
                <a:r>
                  <a:rPr lang="en-US" dirty="0"/>
                  <a:t>to </a:t>
                </a:r>
                <a:r>
                  <a:rPr lang="en-US" dirty="0" smtClean="0"/>
                  <a:t>Alice </a:t>
                </a:r>
                <a:r>
                  <a:rPr lang="en-US" dirty="0"/>
                  <a:t>(</a:t>
                </a:r>
                <a:r>
                  <a:rPr lang="en-US" dirty="0" smtClean="0"/>
                  <a:t>CTR</a:t>
                </a:r>
                <a:r>
                  <a:rPr lang="en-US" baseline="-25000" dirty="0" smtClean="0"/>
                  <a:t>B,A</a:t>
                </a:r>
                <a:r>
                  <a:rPr lang="en-US" dirty="0" smtClean="0"/>
                  <a:t>)  --- initially 0</a:t>
                </a:r>
                <a:endParaRPr lang="en-US" dirty="0"/>
              </a:p>
              <a:p>
                <a:pPr lvl="2"/>
                <a:r>
                  <a:rPr lang="en-US" dirty="0" smtClean="0"/>
                  <a:t>Protects against Re-ordering and Replay attacks</a:t>
                </a:r>
              </a:p>
              <a:p>
                <a:pPr lvl="1"/>
                <a:r>
                  <a:rPr lang="en-US" dirty="0" smtClean="0"/>
                  <a:t>Directionality Bit</a:t>
                </a:r>
              </a:p>
              <a:p>
                <a:pPr lvl="2"/>
                <a:r>
                  <a:rPr lang="en-US" dirty="0" err="1"/>
                  <a:t>b</a:t>
                </a:r>
                <a:r>
                  <a:rPr lang="en-US" baseline="-25000" dirty="0" err="1"/>
                  <a:t>A,B</a:t>
                </a:r>
                <a:r>
                  <a:rPr lang="en-US" dirty="0"/>
                  <a:t> = 0 and </a:t>
                </a:r>
                <a:r>
                  <a:rPr lang="en-US" dirty="0" err="1"/>
                  <a:t>b</a:t>
                </a:r>
                <a:r>
                  <a:rPr lang="en-US" baseline="-25000" dirty="0" err="1"/>
                  <a:t>B,A</a:t>
                </a:r>
                <a:r>
                  <a:rPr lang="en-US" baseline="-25000" dirty="0"/>
                  <a:t> </a:t>
                </a:r>
                <a:r>
                  <a:rPr lang="en-US" dirty="0"/>
                  <a:t>= </a:t>
                </a:r>
                <a:r>
                  <a:rPr lang="en-US" dirty="0" smtClean="0"/>
                  <a:t>1 (e.g., since A &lt; B) </a:t>
                </a:r>
              </a:p>
              <a:p>
                <a:pPr lvl="2"/>
                <a:endParaRPr lang="en-US" dirty="0"/>
              </a:p>
              <a:p>
                <a:r>
                  <a:rPr lang="en-US" dirty="0" smtClean="0"/>
                  <a:t>Alice: To send m to Bob, set c=</a:t>
                </a:r>
                <a:r>
                  <a:rPr lang="en-US" dirty="0" err="1" smtClean="0"/>
                  <a:t>Enc</a:t>
                </a:r>
                <a:r>
                  <a:rPr lang="en-US" baseline="-25000" dirty="0" err="1" smtClean="0"/>
                  <a:t>K</a:t>
                </a:r>
                <a:r>
                  <a:rPr lang="en-US" dirty="0" smtClean="0"/>
                  <a:t>(</a:t>
                </a:r>
                <a:r>
                  <a:rPr lang="en-US" dirty="0" err="1"/>
                  <a:t>b</a:t>
                </a:r>
                <a:r>
                  <a:rPr lang="en-US" baseline="-25000" dirty="0" err="1"/>
                  <a:t>A,B</a:t>
                </a:r>
                <a:r>
                  <a:rPr lang="en-US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∥</m:t>
                    </m:r>
                  </m:oMath>
                </a14:m>
                <a:r>
                  <a:rPr lang="en-US" dirty="0"/>
                  <a:t> CTR</a:t>
                </a:r>
                <a:r>
                  <a:rPr lang="en-US" baseline="-25000" dirty="0"/>
                  <a:t>A,B</a:t>
                </a:r>
                <a:r>
                  <a:rPr lang="en-US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∥</m:t>
                    </m:r>
                  </m:oMath>
                </a14:m>
                <a:r>
                  <a:rPr lang="en-US" dirty="0" smtClean="0"/>
                  <a:t>m), send c and increment CTR</a:t>
                </a:r>
                <a:r>
                  <a:rPr lang="en-US" baseline="-25000" dirty="0" smtClean="0"/>
                  <a:t>A,B</a:t>
                </a:r>
              </a:p>
              <a:p>
                <a:r>
                  <a:rPr lang="en-US" dirty="0" smtClean="0"/>
                  <a:t>Bob: Decrypts c, (if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⊥</m:t>
                    </m:r>
                  </m:oMath>
                </a14:m>
                <a:r>
                  <a:rPr lang="en-US" dirty="0" smtClean="0"/>
                  <a:t> then reject), obtain b</a:t>
                </a:r>
                <a:r>
                  <a:rPr lang="en-US" dirty="0" smtClean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∥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CTR</a:t>
                </a:r>
                <a:r>
                  <a:rPr lang="en-US" dirty="0" smtClean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∥</m:t>
                    </m:r>
                  </m:oMath>
                </a14:m>
                <a:r>
                  <a:rPr lang="en-US" dirty="0" smtClean="0"/>
                  <a:t>m</a:t>
                </a:r>
              </a:p>
              <a:p>
                <a:pPr lvl="1"/>
                <a:r>
                  <a:rPr lang="en-US" dirty="0" smtClean="0"/>
                  <a:t>If CTR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 </m:t>
                    </m:r>
                  </m:oMath>
                </a14:m>
                <a:r>
                  <a:rPr lang="en-US" dirty="0"/>
                  <a:t>CTR</a:t>
                </a:r>
                <a:r>
                  <a:rPr lang="en-US" baseline="-25000" dirty="0"/>
                  <a:t>A,B</a:t>
                </a:r>
                <a:r>
                  <a:rPr lang="en-US" dirty="0" smtClean="0"/>
                  <a:t> or b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m:rPr>
                        <m:nor/>
                      </m:rPr>
                      <a:rPr lang="en-US" dirty="0"/>
                      <m:t>b</m:t>
                    </m:r>
                    <m:r>
                      <m:rPr>
                        <m:nor/>
                      </m:rPr>
                      <a:rPr lang="en-US" baseline="-25000" dirty="0"/>
                      <m:t>A</m:t>
                    </m:r>
                    <m:r>
                      <m:rPr>
                        <m:nor/>
                      </m:rPr>
                      <a:rPr lang="en-US" baseline="-25000" dirty="0"/>
                      <m:t>,</m:t>
                    </m:r>
                    <m:r>
                      <m:rPr>
                        <m:nor/>
                      </m:rPr>
                      <a:rPr lang="en-US" baseline="-25000" dirty="0"/>
                      <m:t>B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then reject</a:t>
                </a:r>
              </a:p>
              <a:p>
                <a:pPr lvl="1"/>
                <a:r>
                  <a:rPr lang="en-US" dirty="0" smtClean="0"/>
                  <a:t>Otherwise, output m and increment </a:t>
                </a:r>
                <a:r>
                  <a:rPr lang="en-US" dirty="0"/>
                  <a:t>CTR</a:t>
                </a:r>
                <a:r>
                  <a:rPr lang="en-US" baseline="-25000" dirty="0"/>
                  <a:t>A,B</a:t>
                </a:r>
                <a:endParaRPr lang="en-US" dirty="0"/>
              </a:p>
              <a:p>
                <a:endParaRPr lang="en-US" dirty="0" smtClean="0"/>
              </a:p>
              <a:p>
                <a:pPr marL="914400" lvl="2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28" t="-3501" r="-5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948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Galois Counter Mode (GCM)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294" y="1825625"/>
            <a:ext cx="6353586" cy="4351338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AES-GCM is an Authenticated Encryption Scheme</a:t>
            </a:r>
          </a:p>
          <a:p>
            <a:pPr lvl="1"/>
            <a:r>
              <a:rPr lang="en-US" dirty="0" smtClean="0"/>
              <a:t>Encrypt then Authenticate</a:t>
            </a:r>
          </a:p>
          <a:p>
            <a:pPr lvl="1"/>
            <a:r>
              <a:rPr lang="en-US" dirty="0" smtClean="0"/>
              <a:t>Only uses one symmetric key, but still secure </a:t>
            </a:r>
            <a:r>
              <a:rPr lang="en-US" dirty="0" smtClean="0">
                <a:sym typeface="Wingdings" panose="05000000000000000000" pitchFamily="2" charset="2"/>
              </a:rPr>
              <a:t></a:t>
            </a:r>
            <a:endParaRPr lang="en-US" dirty="0" smtClean="0"/>
          </a:p>
          <a:p>
            <a:pPr marL="228600" lvl="1">
              <a:spcBef>
                <a:spcPts val="1000"/>
              </a:spcBef>
            </a:pPr>
            <a:r>
              <a:rPr lang="en-US" b="1" dirty="0" smtClean="0"/>
              <a:t>Bonus: </a:t>
            </a:r>
            <a:r>
              <a:rPr lang="en-US" dirty="0"/>
              <a:t>Authentication Encryption with </a:t>
            </a:r>
            <a:r>
              <a:rPr lang="en-US" dirty="0" smtClean="0"/>
              <a:t>Associated Data</a:t>
            </a:r>
            <a:endParaRPr lang="en-US" dirty="0"/>
          </a:p>
          <a:p>
            <a:pPr lvl="1"/>
            <a:r>
              <a:rPr lang="en-US" dirty="0" smtClean="0"/>
              <a:t>Associated Data incorporated into MAC</a:t>
            </a:r>
          </a:p>
          <a:p>
            <a:pPr lvl="1"/>
            <a:r>
              <a:rPr lang="en-US" dirty="0" smtClean="0"/>
              <a:t>Ensures attacker cannot tamper with associated packet data </a:t>
            </a:r>
          </a:p>
          <a:p>
            <a:pPr lvl="2"/>
            <a:r>
              <a:rPr lang="en-US" dirty="0" smtClean="0"/>
              <a:t>Source IP</a:t>
            </a:r>
          </a:p>
          <a:p>
            <a:pPr lvl="2"/>
            <a:r>
              <a:rPr lang="en-US" dirty="0" smtClean="0"/>
              <a:t>Destination IP</a:t>
            </a:r>
          </a:p>
          <a:p>
            <a:pPr lvl="2"/>
            <a:r>
              <a:rPr lang="en-US" dirty="0" smtClean="0"/>
              <a:t>Why can’t these values be encrypted? </a:t>
            </a:r>
          </a:p>
          <a:p>
            <a:r>
              <a:rPr lang="en-US" dirty="0" smtClean="0"/>
              <a:t>Encryption is largely parallelizable!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71</a:t>
            </a:fld>
            <a:endParaRPr lang="en-US"/>
          </a:p>
        </p:txBody>
      </p:sp>
      <p:pic>
        <p:nvPicPr>
          <p:cNvPr id="1026" name="Picture 2" descr="Image result for galois counter mod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615" y="1738311"/>
            <a:ext cx="4762500" cy="4800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5108943" y="6083579"/>
            <a:ext cx="551841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lvl="2">
              <a:spcBef>
                <a:spcPts val="1000"/>
              </a:spcBef>
            </a:pPr>
            <a:r>
              <a:rPr lang="en-US" b="1" dirty="0"/>
              <a:t>No truncation/reordering attacks </a:t>
            </a:r>
            <a:r>
              <a:rPr lang="en-US" b="1" dirty="0" smtClean="0"/>
              <a:t>possible amongst the blocks of this message</a:t>
            </a:r>
            <a:endParaRPr lang="en-US" b="1" dirty="0"/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8610600" y="4947920"/>
            <a:ext cx="1214120" cy="12253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5108942" y="5227461"/>
            <a:ext cx="45073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85800" lvl="2">
              <a:spcBef>
                <a:spcPts val="1000"/>
              </a:spcBef>
            </a:pPr>
            <a:r>
              <a:rPr lang="en-US" b="1" dirty="0" smtClean="0"/>
              <a:t>Direction of Message is Authenticated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7545571" y="4947920"/>
            <a:ext cx="104909" cy="4229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5963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Authenticated Security vs CCA-Security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Authenticated Encryption </a:t>
            </a:r>
            <a:r>
              <a:rPr lang="en-US" dirty="0" smtClean="0">
                <a:sym typeface="Wingdings" panose="05000000000000000000" pitchFamily="2" charset="2"/>
              </a:rPr>
              <a:t> CCA-Security (by definition)</a:t>
            </a:r>
          </a:p>
          <a:p>
            <a:endParaRPr lang="en-US" dirty="0">
              <a:sym typeface="Wingdings" panose="05000000000000000000" pitchFamily="2" charset="2"/>
            </a:endParaRPr>
          </a:p>
          <a:p>
            <a:r>
              <a:rPr lang="en-US" dirty="0" smtClean="0">
                <a:sym typeface="Wingdings" panose="05000000000000000000" pitchFamily="2" charset="2"/>
              </a:rPr>
              <a:t>CCA-Security does not necessarily imply Authenticate Encryption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But most natural CCA-Secure constructions are also Authenticated Encryption Schemes 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Some constructions are CCA-Secure, but do not provide Authenticated Encryptions, but they are less efficient. 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Conceptual Distinction</a:t>
            </a:r>
          </a:p>
          <a:p>
            <a:pPr lvl="1"/>
            <a:r>
              <a:rPr lang="en-US" dirty="0" smtClean="0"/>
              <a:t>CCA-Security the goal is secrecy (hide message from active adversary)</a:t>
            </a:r>
          </a:p>
          <a:p>
            <a:pPr lvl="1"/>
            <a:r>
              <a:rPr lang="en-US" dirty="0" smtClean="0"/>
              <a:t>Authenticated Encryption: the goal is integrity + secrecy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961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413543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Week 4: </a:t>
            </a:r>
            <a:r>
              <a:rPr lang="en-US" dirty="0"/>
              <a:t>Topic </a:t>
            </a:r>
            <a:r>
              <a:rPr lang="en-US" dirty="0" smtClean="0"/>
              <a:t>4: </a:t>
            </a:r>
            <a:br>
              <a:rPr lang="en-US" dirty="0" smtClean="0"/>
            </a:br>
            <a:r>
              <a:rPr lang="en-US" dirty="0"/>
              <a:t>Cryptographic Hash Functions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529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Hash Functions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1320" y="2005012"/>
            <a:ext cx="105156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1500" dirty="0" smtClean="0"/>
              <a:t>H(x)=y</a:t>
            </a:r>
            <a:endParaRPr lang="en-US" sz="115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74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732281" y="4580057"/>
                <a:ext cx="4363719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/>
                  <a:t>Long Input: </a:t>
                </a:r>
                <a14:m>
                  <m:oMath xmlns:m="http://schemas.openxmlformats.org/officeDocument/2006/math">
                    <m:r>
                      <a:rPr lang="en-US" sz="3200" b="1" i="0" smtClean="0">
                        <a:latin typeface="Cambria Math" panose="02040503050406030204" pitchFamily="18" charset="0"/>
                      </a:rPr>
                      <m:t>𝐱</m:t>
                    </m:r>
                  </m:oMath>
                </a14:m>
                <a:endParaRPr lang="en-US" sz="3200" b="1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2281" y="4580057"/>
                <a:ext cx="4363719" cy="584775"/>
              </a:xfrm>
              <a:prstGeom prst="rect">
                <a:avLst/>
              </a:prstGeom>
              <a:blipFill>
                <a:blip r:embed="rId2"/>
                <a:stretch>
                  <a:fillRect l="-3492" t="-12500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/>
          <p:cNvCxnSpPr/>
          <p:nvPr/>
        </p:nvCxnSpPr>
        <p:spPr>
          <a:xfrm>
            <a:off x="7043420" y="3515043"/>
            <a:ext cx="1267460" cy="1038036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7533639" y="4553079"/>
                <a:ext cx="4363719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/>
                  <a:t>Short Output: </a:t>
                </a:r>
                <a:r>
                  <a:rPr lang="en-US" sz="3200" b="1" dirty="0" smtClean="0"/>
                  <a:t>y</a:t>
                </a:r>
                <a:r>
                  <a:rPr lang="en-US" sz="3200" dirty="0" smtClean="0"/>
                  <a:t> s.t.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1" i="1">
                              <a:latin typeface="Cambria Math" panose="02040503050406030204" pitchFamily="18" charset="0"/>
                            </a:rPr>
                            <m:t>𝐲</m:t>
                          </m:r>
                        </m:e>
                      </m:d>
                      <m:r>
                        <a:rPr lang="en-US" sz="3200" b="0" i="0" smtClean="0">
                          <a:latin typeface="Cambria Math" panose="02040503050406030204" pitchFamily="18" charset="0"/>
                        </a:rPr>
                        <m:t>≪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1">
                              <a:latin typeface="Cambria Math" panose="02040503050406030204" pitchFamily="18" charset="0"/>
                            </a:rPr>
                            <m:t>𝐱</m:t>
                          </m:r>
                          <m:r>
                            <m:rPr>
                              <m:nor/>
                            </m:rPr>
                            <a:rPr lang="en-US" sz="3200" b="1" dirty="0"/>
                            <m:t> </m:t>
                          </m:r>
                        </m:e>
                      </m:d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33639" y="4553079"/>
                <a:ext cx="4363719" cy="1077218"/>
              </a:xfrm>
              <a:prstGeom prst="rect">
                <a:avLst/>
              </a:prstGeom>
              <a:blipFill>
                <a:blip r:embed="rId3"/>
                <a:stretch>
                  <a:fillRect l="-3631" t="-73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/>
          <p:cNvCxnSpPr/>
          <p:nvPr/>
        </p:nvCxnSpPr>
        <p:spPr>
          <a:xfrm flipH="1">
            <a:off x="3576320" y="3332480"/>
            <a:ext cx="1852932" cy="1330960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2792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Pigeonhole Principle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75</a:t>
            </a:fld>
            <a:endParaRPr lang="en-US"/>
          </a:p>
        </p:txBody>
      </p:sp>
      <p:pic>
        <p:nvPicPr>
          <p:cNvPr id="1026" name="Picture 2" descr="Image result for pigeon hole princip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9654" y="2371115"/>
            <a:ext cx="6671945" cy="4486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68207"/>
            <a:ext cx="10515600" cy="805815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b="1" dirty="0" smtClean="0"/>
              <a:t>“You cannot fit 10 pigeons into 9 pigeonholes”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459064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Hash Collisions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13840" y="1847850"/>
            <a:ext cx="846836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dirty="0" smtClean="0"/>
              <a:t>By Pigeonhole Principle there must exist x and y s.t.</a:t>
            </a:r>
          </a:p>
          <a:p>
            <a:pPr marL="0" indent="0" algn="ctr">
              <a:buNone/>
            </a:pPr>
            <a:endParaRPr lang="en-US" sz="4400" dirty="0"/>
          </a:p>
          <a:p>
            <a:pPr marL="0" indent="0" algn="ctr">
              <a:buNone/>
            </a:pPr>
            <a:r>
              <a:rPr lang="en-US" sz="6000" dirty="0" smtClean="0"/>
              <a:t>H(x) = H(y)</a:t>
            </a:r>
            <a:endParaRPr lang="en-US" sz="6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76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355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Classical Hash Function Applications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1221720" cy="4351338"/>
          </a:xfrm>
        </p:spPr>
        <p:txBody>
          <a:bodyPr>
            <a:normAutofit/>
          </a:bodyPr>
          <a:lstStyle/>
          <a:p>
            <a:r>
              <a:rPr lang="en-US" sz="4000" dirty="0" smtClean="0"/>
              <a:t>Hash Tables</a:t>
            </a:r>
          </a:p>
          <a:p>
            <a:pPr lvl="1"/>
            <a:r>
              <a:rPr lang="en-US" sz="3600" dirty="0" smtClean="0"/>
              <a:t>O(1) lookup*</a:t>
            </a:r>
          </a:p>
          <a:p>
            <a:pPr lvl="1"/>
            <a:endParaRPr lang="en-US" sz="3600" dirty="0"/>
          </a:p>
          <a:p>
            <a:r>
              <a:rPr lang="en-US" sz="4000" dirty="0" smtClean="0"/>
              <a:t>“Good hash function” should yield “few collisions”</a:t>
            </a:r>
          </a:p>
          <a:p>
            <a:endParaRPr lang="en-US" sz="4000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sz="2400" dirty="0" smtClean="0"/>
              <a:t>* Certain terms and conditions apply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77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77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Collision-Resistant Hash Function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pPr marL="0" indent="0">
                  <a:buNone/>
                </a:pPr>
                <a:r>
                  <a:rPr lang="en-US" b="1" dirty="0" smtClean="0"/>
                  <a:t>Intuition</a:t>
                </a:r>
                <a:r>
                  <a:rPr lang="en-US" dirty="0" smtClean="0"/>
                  <a:t>: Hard for computationally bounded attacker to find </a:t>
                </a:r>
                <a:r>
                  <a:rPr lang="en-US" i="1" dirty="0" smtClean="0"/>
                  <a:t>any pair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 smtClean="0"/>
                  <a:t> s.t. </a:t>
                </a:r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</m:d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How to formalize this intuition?</a:t>
                </a:r>
              </a:p>
              <a:p>
                <a:r>
                  <a:rPr lang="en-US" b="1" dirty="0" smtClean="0"/>
                  <a:t>Attempt 1:</a:t>
                </a:r>
                <a:r>
                  <a:rPr lang="en-US" dirty="0" smtClean="0"/>
                  <a:t> For all PPT A,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Pr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𝐻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𝐻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′)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𝑛𝑒𝑔𝑙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b="1" dirty="0" smtClean="0"/>
                  <a:t>The Problem: </a:t>
                </a:r>
                <a:r>
                  <a:rPr lang="en-US" dirty="0" smtClean="0"/>
                  <a:t>Let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 smtClean="0"/>
                  <a:t> be given s.t.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</m:oMath>
                </a14:m>
                <a:endParaRPr lang="en-US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′</m:t>
                          </m:r>
                        </m:sub>
                      </m:sSub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′)</m:t>
                      </m:r>
                    </m:oMath>
                  </m:oMathPara>
                </a14:m>
                <a:endParaRPr lang="en-US" dirty="0" smtClean="0"/>
              </a:p>
              <a:p>
                <a:r>
                  <a:rPr lang="en-US" dirty="0" smtClean="0"/>
                  <a:t>We are assuming that |x| </a:t>
                </a:r>
                <a:r>
                  <a:rPr lang="en-US" dirty="0"/>
                  <a:t>&gt;</a:t>
                </a:r>
                <a:r>
                  <a:rPr lang="en-US" dirty="0" smtClean="0"/>
                  <a:t> |H(x)|. Why?</a:t>
                </a:r>
              </a:p>
              <a:p>
                <a:pPr lvl="1"/>
                <a:r>
                  <a:rPr lang="en-US" dirty="0" smtClean="0"/>
                  <a:t>H(x)=x is perfectly collision resistant! (but with no compression)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35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78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651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Keyed Hash Function Syntax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Two </a:t>
                </a:r>
                <a:r>
                  <a:rPr lang="en-US" dirty="0"/>
                  <a:t>Algorithms</a:t>
                </a:r>
              </a:p>
              <a:p>
                <a:pPr lvl="1"/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Gen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b="0" i="1" baseline="30000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dirty="0"/>
                  <a:t> (Key-generation algorithm)</a:t>
                </a:r>
              </a:p>
              <a:p>
                <a:pPr lvl="2"/>
                <a:r>
                  <a:rPr lang="en-US" b="1" dirty="0"/>
                  <a:t>Input:</a:t>
                </a:r>
                <a:r>
                  <a:rPr lang="en-US" dirty="0"/>
                  <a:t> Random Bits R</a:t>
                </a:r>
              </a:p>
              <a:p>
                <a:pPr lvl="2"/>
                <a:r>
                  <a:rPr lang="en-US" b="1" dirty="0"/>
                  <a:t>Output:</a:t>
                </a:r>
                <a:r>
                  <a:rPr lang="en-US" dirty="0"/>
                  <a:t> </a:t>
                </a:r>
                <a:r>
                  <a:rPr lang="en-US" strike="sngStrike" dirty="0"/>
                  <a:t>Secret</a:t>
                </a:r>
                <a:r>
                  <a:rPr lang="en-US" dirty="0"/>
                  <a:t> key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s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p>
                        </m:sSup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(Hashing Algorithm</a:t>
                </a:r>
                <a:r>
                  <a:rPr lang="en-US" dirty="0"/>
                  <a:t>)</a:t>
                </a:r>
              </a:p>
              <a:p>
                <a:pPr lvl="2"/>
                <a:r>
                  <a:rPr lang="en-US" b="1" dirty="0"/>
                  <a:t>Input: </a:t>
                </a:r>
                <a:r>
                  <a:rPr lang="en-US" dirty="0" smtClean="0"/>
                  <a:t>key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 and message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m</m:t>
                    </m:r>
                    <m: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l-G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l-GR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 smtClean="0"/>
                  <a:t>   (unbounded length)</a:t>
                </a:r>
                <a:endParaRPr lang="en-US" dirty="0"/>
              </a:p>
              <a:p>
                <a:pPr lvl="2"/>
                <a:r>
                  <a:rPr lang="en-US" b="1" dirty="0"/>
                  <a:t>Output: </a:t>
                </a:r>
                <a:r>
                  <a:rPr lang="en-US" dirty="0" smtClean="0"/>
                  <a:t>hash value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p>
                        </m:sSup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  <m: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l-G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ℓ</m:t>
                        </m:r>
                        <m:d>
                          <m:dPr>
                            <m:ctrlP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dirty="0" smtClean="0"/>
                  <a:t> </a:t>
                </a:r>
              </a:p>
              <a:p>
                <a:pPr lvl="2"/>
                <a:endParaRPr lang="en-US" dirty="0"/>
              </a:p>
              <a:p>
                <a:r>
                  <a:rPr lang="en-US" dirty="0" smtClean="0"/>
                  <a:t>Fixed length hash function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l-G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ℓ</m:t>
                        </m:r>
                        <m:r>
                          <a:rPr lang="en-US" b="0" i="1" baseline="3000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dirty="0" smtClean="0"/>
                  <a:t> with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ℓ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79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07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Is the definition too strong?</a:t>
            </a:r>
          </a:p>
          <a:p>
            <a:pPr lvl="1"/>
            <a:r>
              <a:rPr lang="en-US" dirty="0" smtClean="0"/>
              <a:t>Attacker wins if he can forge any message</a:t>
            </a:r>
          </a:p>
          <a:p>
            <a:pPr lvl="1"/>
            <a:r>
              <a:rPr lang="en-US" dirty="0" smtClean="0"/>
              <a:t>Does not necessarily attacker can forge a “meaningful message”</a:t>
            </a:r>
          </a:p>
          <a:p>
            <a:pPr lvl="1"/>
            <a:r>
              <a:rPr lang="en-US" dirty="0"/>
              <a:t>“Meaningful Message” is context dependent</a:t>
            </a:r>
          </a:p>
          <a:p>
            <a:pPr lvl="1"/>
            <a:r>
              <a:rPr lang="en-US" dirty="0" smtClean="0"/>
              <a:t>Conservative Approach: Prove Security against more powerful attacker</a:t>
            </a:r>
          </a:p>
          <a:p>
            <a:pPr lvl="1"/>
            <a:r>
              <a:rPr lang="en-US" dirty="0" smtClean="0"/>
              <a:t>Conservative security definition can be applied broadly</a:t>
            </a:r>
          </a:p>
          <a:p>
            <a:r>
              <a:rPr lang="en-US" dirty="0" smtClean="0"/>
              <a:t>Replay Attacks?</a:t>
            </a:r>
          </a:p>
          <a:p>
            <a:pPr lvl="1"/>
            <a:r>
              <a:rPr lang="en-US" b="1" dirty="0"/>
              <a:t>t</a:t>
            </a:r>
            <a:r>
              <a:rPr lang="en-US" b="1" dirty="0" smtClean="0"/>
              <a:t>=</a:t>
            </a:r>
            <a:r>
              <a:rPr lang="en-US" b="1" dirty="0" err="1" smtClean="0"/>
              <a:t>Mac</a:t>
            </a:r>
            <a:r>
              <a:rPr lang="en-US" b="1" baseline="-25000" dirty="0" err="1" smtClean="0"/>
              <a:t>K</a:t>
            </a:r>
            <a:r>
              <a:rPr lang="en-US" b="1" dirty="0" smtClean="0"/>
              <a:t>(“Pay Bob $1,000 from Alice’s bank account”)</a:t>
            </a:r>
            <a:endParaRPr lang="en-US" b="1" dirty="0"/>
          </a:p>
          <a:p>
            <a:pPr lvl="1"/>
            <a:r>
              <a:rPr lang="en-US" dirty="0" smtClean="0"/>
              <a:t>Alice cannot modify message to say $10,000, but…</a:t>
            </a:r>
          </a:p>
          <a:p>
            <a:pPr lvl="1"/>
            <a:r>
              <a:rPr lang="en-US" dirty="0" smtClean="0"/>
              <a:t>She may try to replay it 10 times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700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782745" y="4239979"/>
            <a:ext cx="1228181" cy="126194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-19754" y="211397"/>
                <a:ext cx="12817786" cy="1325563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Collision Experiment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𝐻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𝑎𝑠h𝐶𝑜𝑙𝑙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Π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) 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-19754" y="211397"/>
                <a:ext cx="12817786" cy="1325563"/>
              </a:xfrm>
              <a:blipFill>
                <a:blip r:embed="rId4"/>
                <a:stretch>
                  <a:fillRect l="-19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80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4773" y="1897809"/>
            <a:ext cx="2538598" cy="236196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3008" y="1501041"/>
            <a:ext cx="4103533" cy="273893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8138483" y="4259774"/>
                <a:ext cx="251735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s</m:t>
                          </m:r>
                          <m: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m:rPr>
                              <m:sty m:val="p"/>
                            </m:rPr>
                            <a:rPr lang="en-US" sz="2800">
                              <a:latin typeface="Cambria Math" panose="02040503050406030204" pitchFamily="18" charset="0"/>
                            </a:rPr>
                            <m:t>Gen</m:t>
                          </m:r>
                        </m:fName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(1</m:t>
                          </m:r>
                          <m:r>
                            <a:rPr lang="en-US" sz="2800" i="1" baseline="3000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US" sz="2800" b="1" dirty="0" smtClean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38483" y="4259774"/>
                <a:ext cx="2517356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8" name="Straight Arrow Connector 37"/>
          <p:cNvCxnSpPr/>
          <p:nvPr/>
        </p:nvCxnSpPr>
        <p:spPr>
          <a:xfrm flipH="1" flipV="1">
            <a:off x="2230947" y="2203624"/>
            <a:ext cx="5120640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/>
          <p:cNvSpPr/>
          <p:nvPr/>
        </p:nvSpPr>
        <p:spPr>
          <a:xfrm>
            <a:off x="5477307" y="1772095"/>
            <a:ext cx="30809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/>
              <a:t>s</a:t>
            </a:r>
            <a:endParaRPr lang="en-US" sz="2400" b="1" dirty="0"/>
          </a:p>
        </p:txBody>
      </p:sp>
      <p:cxnSp>
        <p:nvCxnSpPr>
          <p:cNvPr id="40" name="Straight Arrow Connector 39"/>
          <p:cNvCxnSpPr/>
          <p:nvPr/>
        </p:nvCxnSpPr>
        <p:spPr>
          <a:xfrm>
            <a:off x="2461747" y="2800802"/>
            <a:ext cx="4968240" cy="152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41"/>
          <p:cNvSpPr/>
          <p:nvPr/>
        </p:nvSpPr>
        <p:spPr>
          <a:xfrm>
            <a:off x="2583371" y="2333641"/>
            <a:ext cx="7360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x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,x</a:t>
            </a:r>
            <a:r>
              <a:rPr lang="en-US" sz="2400" baseline="-25000" dirty="0" smtClean="0"/>
              <a:t>2</a:t>
            </a:r>
            <a:endParaRPr lang="en-US" sz="2400" baseline="-25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215166" y="4984613"/>
                <a:ext cx="11795760" cy="163307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200" b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Definition: </a:t>
                </a:r>
                <a:r>
                  <a:rPr lang="en-US" sz="32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(</a:t>
                </a:r>
                <a:r>
                  <a:rPr lang="en-US" sz="3200" dirty="0" err="1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Gen,H</a:t>
                </a:r>
                <a:r>
                  <a:rPr lang="en-US" sz="32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) is a collision resistant hash function if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∀</m:t>
                      </m:r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𝑃𝑃𝑇</m:t>
                      </m:r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∃</m:t>
                      </m:r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sz="3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(</m:t>
                      </m:r>
                      <m:r>
                        <m:rPr>
                          <m:sty m:val="p"/>
                        </m:rPr>
                        <a:rPr lang="en-US" sz="3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negligible</m:t>
                      </m:r>
                      <m:r>
                        <a:rPr lang="en-US" sz="3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 </m:t>
                      </m:r>
                      <m:r>
                        <m:rPr>
                          <m:sty m:val="p"/>
                        </m:rPr>
                        <a:rPr lang="en-US" sz="3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s</m:t>
                      </m:r>
                      <m:r>
                        <a:rPr lang="en-US" sz="3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m:rPr>
                          <m:sty m:val="p"/>
                        </m:rPr>
                        <a:rPr lang="en-US" sz="3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t</m:t>
                      </m:r>
                      <m:r>
                        <a:rPr lang="en-US" sz="3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32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Pr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  <m:t>𝐻𝑎𝑠h𝐶𝑜𝑙𝑙</m:t>
                              </m:r>
                            </m:e>
                            <m:sub>
                              <m: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m:rPr>
                                  <m:sty m:val="p"/>
                                </m:rPr>
                                <a:rPr lang="el-GR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Π</m:t>
                              </m:r>
                            </m:sub>
                          </m:sSub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m:rPr>
                              <m:nor/>
                            </m:rPr>
                            <a:rPr lang="en-US" sz="3200" b="0" i="0" dirty="0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166" y="4984613"/>
                <a:ext cx="11795760" cy="1633076"/>
              </a:xfrm>
              <a:prstGeom prst="rect">
                <a:avLst/>
              </a:prstGeom>
              <a:blipFill>
                <a:blip r:embed="rId8"/>
                <a:stretch>
                  <a:fillRect l="-1292" t="-48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Straight Arrow Connector 25"/>
          <p:cNvCxnSpPr/>
          <p:nvPr/>
        </p:nvCxnSpPr>
        <p:spPr>
          <a:xfrm flipH="1" flipV="1">
            <a:off x="2264454" y="4027172"/>
            <a:ext cx="5120640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2478953" y="3169463"/>
                <a:ext cx="4951034" cy="77886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𝐻𝑎𝑠h𝐶𝑜𝑙𝑙</m:t>
                          </m:r>
                        </m:e>
                        <m:sub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l-G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Π</m:t>
                          </m:r>
                        </m:sub>
                      </m:sSub>
                      <m:r>
                        <a:rPr lang="en-US" sz="2000" i="1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000" i="1" dirty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000" i="1" dirty="0">
                          <a:latin typeface="Cambria Math" panose="02040503050406030204" pitchFamily="18" charset="0"/>
                        </a:rPr>
                        <m:t>)</m:t>
                      </m:r>
                      <m:r>
                        <m:rPr>
                          <m:nor/>
                        </m:rPr>
                        <a:rPr lang="en-US" sz="2000" dirty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0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000" i="1" dirty="0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1      </m:t>
                              </m:r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𝑖𝑓</m:t>
                              </m:r>
                              <m:func>
                                <m:func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sSup>
                                    <m:sSup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𝐻</m:t>
                                      </m:r>
                                    </m:e>
                                    <m:sup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sup>
                                  </m:sSup>
                                </m:fName>
                                <m:e>
                                  <m:d>
                                    <m:dPr>
                                      <m:ctrlPr>
                                        <a:rPr lang="en-US" sz="2000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2000" i="1" dirty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 i="1" dirty="0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sz="2000" i="1" dirty="0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func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unc>
                                <m:func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sSup>
                                    <m:sSup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𝐻</m:t>
                                      </m:r>
                                    </m:e>
                                    <m:sup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sup>
                                  </m:sSup>
                                </m:fName>
                                <m:e>
                                  <m:d>
                                    <m:dPr>
                                      <m:ctrlPr>
                                        <a:rPr lang="en-US" sz="2000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2000" i="1" dirty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 i="1" dirty="0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sz="2000" b="0" i="1" dirty="0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func>
                            </m:e>
                            <m:e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0      </m:t>
                              </m:r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𝑜𝑡h𝑒𝑟𝑤𝑖𝑠𝑒</m:t>
                              </m:r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                  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8953" y="3169463"/>
                <a:ext cx="4951034" cy="77886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41601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2" grpId="0"/>
      <p:bldP spid="7" grpId="0"/>
      <p:bldP spid="3" grpId="0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782745" y="4239979"/>
            <a:ext cx="1228181" cy="126194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-19754" y="211397"/>
                <a:ext cx="12817786" cy="1325563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Collision Experiment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𝐻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𝑎𝑠h𝐶𝑜𝑙𝑙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Π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) 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-19754" y="211397"/>
                <a:ext cx="12817786" cy="1325563"/>
              </a:xfrm>
              <a:blipFill>
                <a:blip r:embed="rId4"/>
                <a:stretch>
                  <a:fillRect l="-19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81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4773" y="1897809"/>
            <a:ext cx="2538598" cy="236196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3008" y="1501041"/>
            <a:ext cx="4103533" cy="273893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8138483" y="4259774"/>
                <a:ext cx="251735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s</m:t>
                          </m:r>
                          <m: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m:rPr>
                              <m:sty m:val="p"/>
                            </m:rPr>
                            <a:rPr lang="en-US" sz="2800">
                              <a:latin typeface="Cambria Math" panose="02040503050406030204" pitchFamily="18" charset="0"/>
                            </a:rPr>
                            <m:t>Gen</m:t>
                          </m:r>
                        </m:fName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(1</m:t>
                          </m:r>
                          <m:r>
                            <a:rPr lang="en-US" sz="2800" i="1" baseline="3000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US" sz="2800" b="1" dirty="0" smtClean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38483" y="4259774"/>
                <a:ext cx="2517356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8" name="Straight Arrow Connector 37"/>
          <p:cNvCxnSpPr/>
          <p:nvPr/>
        </p:nvCxnSpPr>
        <p:spPr>
          <a:xfrm flipH="1" flipV="1">
            <a:off x="2230947" y="2203624"/>
            <a:ext cx="5120640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/>
          <p:cNvSpPr/>
          <p:nvPr/>
        </p:nvSpPr>
        <p:spPr>
          <a:xfrm>
            <a:off x="5477307" y="1772095"/>
            <a:ext cx="30809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/>
              <a:t>s</a:t>
            </a:r>
            <a:endParaRPr lang="en-US" sz="2400" b="1" dirty="0"/>
          </a:p>
        </p:txBody>
      </p:sp>
      <p:cxnSp>
        <p:nvCxnSpPr>
          <p:cNvPr id="40" name="Straight Arrow Connector 39"/>
          <p:cNvCxnSpPr/>
          <p:nvPr/>
        </p:nvCxnSpPr>
        <p:spPr>
          <a:xfrm>
            <a:off x="2461747" y="2800802"/>
            <a:ext cx="4968240" cy="152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41"/>
          <p:cNvSpPr/>
          <p:nvPr/>
        </p:nvSpPr>
        <p:spPr>
          <a:xfrm>
            <a:off x="2583371" y="2333641"/>
            <a:ext cx="7360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x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,x</a:t>
            </a:r>
            <a:r>
              <a:rPr lang="en-US" sz="2400" baseline="-25000" dirty="0" smtClean="0"/>
              <a:t>2</a:t>
            </a:r>
            <a:endParaRPr lang="en-US" sz="2400" baseline="-25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215166" y="4984613"/>
                <a:ext cx="11795760" cy="163307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200" b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Definition: </a:t>
                </a:r>
                <a:r>
                  <a:rPr lang="en-US" sz="32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(</a:t>
                </a:r>
                <a:r>
                  <a:rPr lang="en-US" sz="3200" dirty="0" err="1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Gen,H</a:t>
                </a:r>
                <a:r>
                  <a:rPr lang="en-US" sz="32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) is a collision resistant hash function if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∀</m:t>
                      </m:r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𝑃𝑃𝑇</m:t>
                      </m:r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∃</m:t>
                      </m:r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sz="3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(</m:t>
                      </m:r>
                      <m:r>
                        <m:rPr>
                          <m:sty m:val="p"/>
                        </m:rPr>
                        <a:rPr lang="en-US" sz="3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negligible</m:t>
                      </m:r>
                      <m:r>
                        <a:rPr lang="en-US" sz="3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 </m:t>
                      </m:r>
                      <m:r>
                        <m:rPr>
                          <m:sty m:val="p"/>
                        </m:rPr>
                        <a:rPr lang="en-US" sz="3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s</m:t>
                      </m:r>
                      <m:r>
                        <a:rPr lang="en-US" sz="3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m:rPr>
                          <m:sty m:val="p"/>
                        </m:rPr>
                        <a:rPr lang="en-US" sz="3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t</m:t>
                      </m:r>
                      <m:r>
                        <a:rPr lang="en-US" sz="3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32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Pr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  <m:t>𝐻𝑎𝑠h𝐶𝑜𝑙𝑙</m:t>
                              </m:r>
                            </m:e>
                            <m:sub>
                              <m: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m:rPr>
                                  <m:sty m:val="p"/>
                                </m:rPr>
                                <a:rPr lang="el-GR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Π</m:t>
                              </m:r>
                            </m:sub>
                          </m:sSub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3200" i="1" dirty="0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m:rPr>
                              <m:nor/>
                            </m:rPr>
                            <a:rPr lang="en-US" sz="3200" b="0" i="0" dirty="0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166" y="4984613"/>
                <a:ext cx="11795760" cy="1633076"/>
              </a:xfrm>
              <a:prstGeom prst="rect">
                <a:avLst/>
              </a:prstGeom>
              <a:blipFill>
                <a:blip r:embed="rId8"/>
                <a:stretch>
                  <a:fillRect l="-1292" t="-48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Straight Arrow Connector 25"/>
          <p:cNvCxnSpPr/>
          <p:nvPr/>
        </p:nvCxnSpPr>
        <p:spPr>
          <a:xfrm flipH="1" flipV="1">
            <a:off x="2264454" y="4027172"/>
            <a:ext cx="5120640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2478953" y="3169463"/>
                <a:ext cx="4951034" cy="77886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𝐻𝑎𝑠h𝐶𝑜𝑙𝑙</m:t>
                          </m:r>
                        </m:e>
                        <m:sub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l-G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Π</m:t>
                          </m:r>
                        </m:sub>
                      </m:sSub>
                      <m:r>
                        <a:rPr lang="en-US" sz="2000" i="1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000" i="1" dirty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000" i="1" dirty="0">
                          <a:latin typeface="Cambria Math" panose="02040503050406030204" pitchFamily="18" charset="0"/>
                        </a:rPr>
                        <m:t>)</m:t>
                      </m:r>
                      <m:r>
                        <m:rPr>
                          <m:nor/>
                        </m:rPr>
                        <a:rPr lang="en-US" sz="2000" dirty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0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000" i="1" dirty="0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1      </m:t>
                              </m:r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𝑖𝑓</m:t>
                              </m:r>
                              <m:func>
                                <m:func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sSup>
                                    <m:sSup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𝐻</m:t>
                                      </m:r>
                                    </m:e>
                                    <m:sup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sup>
                                  </m:sSup>
                                </m:fName>
                                <m:e>
                                  <m:d>
                                    <m:dPr>
                                      <m:ctrlPr>
                                        <a:rPr lang="en-US" sz="2000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2000" i="1" dirty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 i="1" dirty="0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sz="2000" i="1" dirty="0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func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unc>
                                <m:func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sSup>
                                    <m:sSup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𝐻</m:t>
                                      </m:r>
                                    </m:e>
                                    <m:sup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sup>
                                  </m:sSup>
                                </m:fName>
                                <m:e>
                                  <m:d>
                                    <m:dPr>
                                      <m:ctrlPr>
                                        <a:rPr lang="en-US" sz="2000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2000" i="1" dirty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 i="1" dirty="0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sz="2000" b="0" i="1" dirty="0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func>
                            </m:e>
                            <m:e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0      </m:t>
                              </m:r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𝑜𝑡h𝑒𝑟𝑤𝑖𝑠𝑒</m:t>
                              </m:r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                  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8953" y="3169463"/>
                <a:ext cx="4951034" cy="77886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Oval Callout 14"/>
          <p:cNvSpPr/>
          <p:nvPr/>
        </p:nvSpPr>
        <p:spPr>
          <a:xfrm>
            <a:off x="7809162" y="1696251"/>
            <a:ext cx="4369678" cy="3448497"/>
          </a:xfrm>
          <a:prstGeom prst="wedgeEllipseCallout">
            <a:avLst>
              <a:gd name="adj1" fmla="val -96225"/>
              <a:gd name="adj2" fmla="val -3973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Key is not key secret (just random)</a:t>
            </a:r>
            <a:endParaRPr lang="en-US" sz="2800" dirty="0"/>
          </a:p>
        </p:txBody>
      </p:sp>
      <p:sp>
        <p:nvSpPr>
          <p:cNvPr id="16" name="Oval Callout 15"/>
          <p:cNvSpPr/>
          <p:nvPr/>
        </p:nvSpPr>
        <p:spPr>
          <a:xfrm>
            <a:off x="564271" y="1536960"/>
            <a:ext cx="5821122" cy="2929512"/>
          </a:xfrm>
          <a:prstGeom prst="wedgeEllipseCallout">
            <a:avLst>
              <a:gd name="adj1" fmla="val -11658"/>
              <a:gd name="adj2" fmla="val 7225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ea typeface="Cambria Math" panose="02040503050406030204" pitchFamily="18" charset="0"/>
              </a:rPr>
              <a:t>For simplicity we will sometimes just say that H (or H</a:t>
            </a:r>
            <a:r>
              <a:rPr lang="en-US" sz="2800" baseline="30000" dirty="0" smtClean="0">
                <a:ea typeface="Cambria Math" panose="02040503050406030204" pitchFamily="18" charset="0"/>
              </a:rPr>
              <a:t>s</a:t>
            </a:r>
            <a:r>
              <a:rPr lang="en-US" sz="2800" dirty="0" smtClean="0">
                <a:ea typeface="Cambria Math" panose="02040503050406030204" pitchFamily="18" charset="0"/>
              </a:rPr>
              <a:t>) is a collision resistant hash function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050085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Theory vs Practice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Most cryptographic hash functions used in practice are un-keyed</a:t>
            </a:r>
          </a:p>
          <a:p>
            <a:pPr lvl="1"/>
            <a:r>
              <a:rPr lang="en-US" dirty="0" smtClean="0"/>
              <a:t>Examples: MD5, SHA1, SHA2, SHA3</a:t>
            </a:r>
          </a:p>
          <a:p>
            <a:r>
              <a:rPr lang="en-US" dirty="0" smtClean="0"/>
              <a:t>Tricky to formally define collision resistance for keyless </a:t>
            </a:r>
            <a:r>
              <a:rPr lang="en-US" smtClean="0"/>
              <a:t>hash function</a:t>
            </a:r>
            <a:endParaRPr lang="en-US" dirty="0" smtClean="0"/>
          </a:p>
          <a:p>
            <a:pPr lvl="1"/>
            <a:r>
              <a:rPr lang="en-US" dirty="0" smtClean="0"/>
              <a:t>There is a PPT algorithm to find collisions</a:t>
            </a:r>
          </a:p>
          <a:p>
            <a:pPr lvl="1"/>
            <a:r>
              <a:rPr lang="en-US" dirty="0" smtClean="0"/>
              <a:t>We just usually can’t find this algorithm </a:t>
            </a:r>
            <a:r>
              <a:rPr lang="en-US" dirty="0" smtClean="0">
                <a:sym typeface="Wingdings" panose="05000000000000000000" pitchFamily="2" charset="2"/>
              </a:rPr>
              <a:t>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82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6767" y="4083915"/>
            <a:ext cx="5343072" cy="3663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693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Weaker Requirements for Cryptographic Hash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Target-Collision Resistance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83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5413" y="2984929"/>
            <a:ext cx="2538598" cy="236196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3648" y="2588161"/>
            <a:ext cx="4103533" cy="273893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8179123" y="5346894"/>
                <a:ext cx="2517356" cy="9848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s</m:t>
                          </m:r>
                          <m: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m:rPr>
                              <m:sty m:val="p"/>
                            </m:rPr>
                            <a:rPr lang="en-US" sz="2800">
                              <a:latin typeface="Cambria Math" panose="02040503050406030204" pitchFamily="18" charset="0"/>
                            </a:rPr>
                            <m:t>Gen</m:t>
                          </m:r>
                        </m:fName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(1</m:t>
                          </m:r>
                          <m:r>
                            <a:rPr lang="en-US" sz="2800" i="1" baseline="3000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US" sz="280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d>
                            <m:dPr>
                              <m:begChr m:val="{"/>
                              <m:endChr m:val="}"/>
                              <m:ctrlPr>
                                <a:rPr lang="en-US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US" sz="2800" dirty="0" smtClean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79123" y="5346894"/>
                <a:ext cx="2517356" cy="98488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/>
          <p:cNvCxnSpPr/>
          <p:nvPr/>
        </p:nvCxnSpPr>
        <p:spPr>
          <a:xfrm flipH="1" flipV="1">
            <a:off x="2271587" y="3290744"/>
            <a:ext cx="5120640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5517947" y="2859215"/>
            <a:ext cx="5293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</a:rPr>
              <a:t>s,x</a:t>
            </a:r>
            <a:endParaRPr lang="en-US" sz="2400" b="1" dirty="0">
              <a:solidFill>
                <a:srgbClr val="FF0000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2502387" y="3887922"/>
            <a:ext cx="4968240" cy="152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2624011" y="3420761"/>
            <a:ext cx="4023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x’</a:t>
            </a:r>
            <a:endParaRPr lang="en-US" sz="2400" baseline="-25000" dirty="0"/>
          </a:p>
        </p:txBody>
      </p:sp>
      <p:cxnSp>
        <p:nvCxnSpPr>
          <p:cNvPr id="12" name="Straight Arrow Connector 11"/>
          <p:cNvCxnSpPr/>
          <p:nvPr/>
        </p:nvCxnSpPr>
        <p:spPr>
          <a:xfrm flipH="1" flipV="1">
            <a:off x="2305094" y="5114292"/>
            <a:ext cx="5120640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2178300" y="4306481"/>
                <a:ext cx="5494966" cy="77886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000" i="0" dirty="0">
                              <a:latin typeface="Cambria Math" panose="02040503050406030204" pitchFamily="18" charset="0"/>
                            </a:rPr>
                            <m:t>Hash</m:t>
                          </m:r>
                          <m:r>
                            <m:rPr>
                              <m:sty m:val="p"/>
                            </m:rP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Tgt</m:t>
                          </m:r>
                          <m:r>
                            <m:rPr>
                              <m:sty m:val="p"/>
                            </m:rPr>
                            <a:rPr lang="en-US" sz="2000" i="0" dirty="0">
                              <a:latin typeface="Cambria Math" panose="02040503050406030204" pitchFamily="18" charset="0"/>
                            </a:rPr>
                            <m:t>Coll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000" i="0" dirty="0">
                              <a:latin typeface="Cambria Math" panose="02040503050406030204" pitchFamily="18" charset="0"/>
                            </a:rPr>
                            <m:t>A</m:t>
                          </m:r>
                          <m:r>
                            <a:rPr lang="en-US" sz="2000" i="0" dirty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l-GR" sz="2000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Π</m:t>
                          </m:r>
                        </m:sub>
                      </m:sSub>
                      <m:r>
                        <a:rPr lang="en-US" sz="2000" i="1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000" i="1" dirty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000" i="1" dirty="0">
                          <a:latin typeface="Cambria Math" panose="02040503050406030204" pitchFamily="18" charset="0"/>
                        </a:rPr>
                        <m:t>)</m:t>
                      </m:r>
                      <m:r>
                        <m:rPr>
                          <m:nor/>
                        </m:rPr>
                        <a:rPr lang="en-US" sz="2000" dirty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0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000" i="1" dirty="0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2000" b="0" i="0" dirty="0" smtClean="0">
                                  <a:latin typeface="Cambria Math" panose="02040503050406030204" pitchFamily="18" charset="0"/>
                                </a:rPr>
                                <m:t>1          </m:t>
                              </m:r>
                              <m:r>
                                <m:rPr>
                                  <m:sty m:val="p"/>
                                </m:rPr>
                                <a:rPr lang="en-US" sz="2000" b="0" i="0" dirty="0" smtClean="0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func>
                                <m:func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sSup>
                                    <m:sSup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2000" i="0">
                                          <a:latin typeface="Cambria Math" panose="02040503050406030204" pitchFamily="18" charset="0"/>
                                        </a:rPr>
                                        <m:t>H</m:t>
                                      </m:r>
                                    </m:e>
                                    <m:sup>
                                      <m:r>
                                        <m:rPr>
                                          <m:sty m:val="p"/>
                                        </m:rPr>
                                        <a:rPr lang="en-US" sz="2000" i="0">
                                          <a:latin typeface="Cambria Math" panose="02040503050406030204" pitchFamily="18" charset="0"/>
                                        </a:rPr>
                                        <m:t>s</m:t>
                                      </m:r>
                                    </m:sup>
                                  </m:sSup>
                                </m:fName>
                                <m:e>
                                  <m:d>
                                    <m:dPr>
                                      <m:ctrlPr>
                                        <a:rPr lang="en-US" sz="2000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2000" b="0" i="0" dirty="0" smtClean="0">
                                          <a:latin typeface="Cambria Math" panose="02040503050406030204" pitchFamily="18" charset="0"/>
                                        </a:rPr>
                                        <m:t>x</m:t>
                                      </m:r>
                                      <m:r>
                                        <a:rPr lang="en-US" sz="2000" b="0" i="0" dirty="0" smtClean="0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e>
                                  </m:d>
                                </m:e>
                              </m:func>
                              <m:r>
                                <a:rPr lang="en-US" sz="2000" b="0" i="0" dirty="0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unc>
                                <m:func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sSup>
                                    <m:sSup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2000" i="0">
                                          <a:latin typeface="Cambria Math" panose="02040503050406030204" pitchFamily="18" charset="0"/>
                                        </a:rPr>
                                        <m:t>H</m:t>
                                      </m:r>
                                    </m:e>
                                    <m:sup>
                                      <m:r>
                                        <m:rPr>
                                          <m:sty m:val="p"/>
                                        </m:rPr>
                                        <a:rPr lang="en-US" sz="2000" i="0">
                                          <a:latin typeface="Cambria Math" panose="02040503050406030204" pitchFamily="18" charset="0"/>
                                        </a:rPr>
                                        <m:t>s</m:t>
                                      </m:r>
                                    </m:sup>
                                  </m:sSup>
                                </m:fName>
                                <m:e>
                                  <m:d>
                                    <m:dPr>
                                      <m:ctrlPr>
                                        <a:rPr lang="en-US" sz="2000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2000" i="0" dirty="0" smtClean="0">
                                          <a:latin typeface="Cambria Math" panose="02040503050406030204" pitchFamily="18" charset="0"/>
                                        </a:rPr>
                                        <m:t>x</m:t>
                                      </m:r>
                                    </m:e>
                                  </m:d>
                                </m:e>
                              </m:func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    </m:t>
                              </m:r>
                            </m:e>
                            <m:e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  <m:t>0      </m:t>
                              </m:r>
                              <m:r>
                                <a:rPr lang="en-US" sz="2000" b="0" i="0" dirty="0" smtClean="0">
                                  <a:latin typeface="Cambria Math" panose="02040503050406030204" pitchFamily="18" charset="0"/>
                                </a:rPr>
                                <m:t>     </m:t>
                              </m:r>
                              <m:r>
                                <m:rPr>
                                  <m:sty m:val="p"/>
                                </m:rPr>
                                <a:rPr lang="en-US" sz="2000" b="0" i="0" dirty="0" smtClean="0">
                                  <a:latin typeface="Cambria Math" panose="02040503050406030204" pitchFamily="18" charset="0"/>
                                </a:rPr>
                                <m:t>otherwise</m:t>
                              </m:r>
                              <m:r>
                                <a:rPr lang="en-US" sz="2000" b="0" i="0" dirty="0" smtClean="0">
                                  <a:latin typeface="Cambria Math" panose="02040503050406030204" pitchFamily="18" charset="0"/>
                                </a:rPr>
                                <m:t>                  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8300" y="4306481"/>
                <a:ext cx="5494966" cy="77886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696479" y="5434222"/>
            <a:ext cx="722869" cy="742741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149379" y="6015348"/>
            <a:ext cx="117957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Question: </a:t>
            </a:r>
            <a:r>
              <a:rPr lang="en-US" sz="32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Why is collision resistance stronger?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7142877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Weaker Requirements for Cryptographic Hash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Preimage Resistance (One-</a:t>
            </a:r>
            <a:r>
              <a:rPr lang="en-US" dirty="0" err="1" smtClean="0"/>
              <a:t>Wayness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84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5413" y="2984929"/>
            <a:ext cx="2538598" cy="236196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3648" y="2588161"/>
            <a:ext cx="4103533" cy="273893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8179123" y="5346894"/>
                <a:ext cx="2517356" cy="9848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s</m:t>
                          </m:r>
                          <m: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m:rPr>
                              <m:sty m:val="p"/>
                            </m:rPr>
                            <a:rPr lang="en-US" sz="2800">
                              <a:latin typeface="Cambria Math" panose="02040503050406030204" pitchFamily="18" charset="0"/>
                            </a:rPr>
                            <m:t>Gen</m:t>
                          </m:r>
                        </m:fName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(1</m:t>
                          </m:r>
                          <m:r>
                            <a:rPr lang="en-US" sz="2800" i="1" baseline="3000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US" sz="280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d>
                            <m:dPr>
                              <m:begChr m:val="{"/>
                              <m:endChr m:val="}"/>
                              <m:ctrlPr>
                                <a:rPr lang="en-US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a:rPr lang="en-US" sz="28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ℓ</m:t>
                          </m:r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</m:oMath>
                  </m:oMathPara>
                </a14:m>
                <a:endParaRPr lang="en-US" sz="2800" dirty="0" smtClean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79123" y="5346894"/>
                <a:ext cx="2517356" cy="98488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/>
          <p:cNvCxnSpPr/>
          <p:nvPr/>
        </p:nvCxnSpPr>
        <p:spPr>
          <a:xfrm flipH="1" flipV="1">
            <a:off x="2271587" y="3290744"/>
            <a:ext cx="5120640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5548427" y="2829079"/>
                <a:ext cx="63395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b="1" dirty="0" smtClean="0">
                    <a:solidFill>
                      <a:srgbClr val="FF0000"/>
                    </a:solidFill>
                  </a:rPr>
                  <a:t>s,</a:t>
                </a:r>
                <a:r>
                  <a:rPr lang="en-US" sz="2400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US" sz="2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8427" y="2829079"/>
                <a:ext cx="633956" cy="461665"/>
              </a:xfrm>
              <a:prstGeom prst="rect">
                <a:avLst/>
              </a:prstGeom>
              <a:blipFill>
                <a:blip r:embed="rId5"/>
                <a:stretch>
                  <a:fillRect l="-14423" t="-10526" r="-962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Arrow Connector 9"/>
          <p:cNvCxnSpPr/>
          <p:nvPr/>
        </p:nvCxnSpPr>
        <p:spPr>
          <a:xfrm>
            <a:off x="2502387" y="3887922"/>
            <a:ext cx="4968240" cy="152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2624011" y="3420761"/>
                <a:ext cx="364202" cy="45313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400" dirty="0"/>
                        <m:t>x</m:t>
                      </m:r>
                    </m:oMath>
                  </m:oMathPara>
                </a14:m>
                <a:endParaRPr lang="en-US" sz="2400" baseline="-25000" dirty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4011" y="3420761"/>
                <a:ext cx="364202" cy="45313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Arrow Connector 11"/>
          <p:cNvCxnSpPr/>
          <p:nvPr/>
        </p:nvCxnSpPr>
        <p:spPr>
          <a:xfrm flipH="1" flipV="1">
            <a:off x="2305094" y="5114292"/>
            <a:ext cx="5120640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2178300" y="4306481"/>
                <a:ext cx="5449505" cy="77886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000" i="0" dirty="0">
                              <a:latin typeface="Cambria Math" panose="02040503050406030204" pitchFamily="18" charset="0"/>
                            </a:rPr>
                            <m:t>Hash</m:t>
                          </m:r>
                          <m:r>
                            <m:rPr>
                              <m:sty m:val="p"/>
                            </m:rPr>
                            <a:rPr lang="en-US" sz="2000" b="0" i="0" dirty="0" smtClean="0">
                              <a:latin typeface="Cambria Math" panose="02040503050406030204" pitchFamily="18" charset="0"/>
                            </a:rPr>
                            <m:t>PreImgRes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000" i="0" dirty="0">
                              <a:latin typeface="Cambria Math" panose="02040503050406030204" pitchFamily="18" charset="0"/>
                            </a:rPr>
                            <m:t>A</m:t>
                          </m:r>
                          <m:r>
                            <a:rPr lang="en-US" sz="2000" i="0" dirty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l-GR" sz="2000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Π</m:t>
                          </m:r>
                        </m:sub>
                      </m:sSub>
                      <m:r>
                        <a:rPr lang="en-US" sz="2000" i="0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sz="2000" i="0" dirty="0">
                          <a:latin typeface="Cambria Math" panose="02040503050406030204" pitchFamily="18" charset="0"/>
                        </a:rPr>
                        <m:t>n</m:t>
                      </m:r>
                      <m:r>
                        <a:rPr lang="en-US" sz="2000" i="0" dirty="0">
                          <a:latin typeface="Cambria Math" panose="02040503050406030204" pitchFamily="18" charset="0"/>
                        </a:rPr>
                        <m:t>)</m:t>
                      </m:r>
                      <m:r>
                        <m:rPr>
                          <m:nor/>
                        </m:rPr>
                        <a:rPr lang="en-US" sz="2000" dirty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0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000" i="1" dirty="0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2000" b="0" i="0" dirty="0" smtClean="0">
                                  <a:latin typeface="Cambria Math" panose="02040503050406030204" pitchFamily="18" charset="0"/>
                                </a:rPr>
                                <m:t>1     </m:t>
                              </m:r>
                              <m:r>
                                <m:rPr>
                                  <m:sty m:val="p"/>
                                </m:rPr>
                                <a:rPr lang="en-US" sz="2000" b="0" i="0" dirty="0" smtClean="0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func>
                                <m:func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sSup>
                                    <m:sSup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2000" i="0">
                                          <a:latin typeface="Cambria Math" panose="02040503050406030204" pitchFamily="18" charset="0"/>
                                        </a:rPr>
                                        <m:t>H</m:t>
                                      </m:r>
                                    </m:e>
                                    <m:sup>
                                      <m:r>
                                        <m:rPr>
                                          <m:sty m:val="p"/>
                                        </m:rPr>
                                        <a:rPr lang="en-US" sz="2000" i="0">
                                          <a:latin typeface="Cambria Math" panose="02040503050406030204" pitchFamily="18" charset="0"/>
                                        </a:rPr>
                                        <m:t>s</m:t>
                                      </m:r>
                                    </m:sup>
                                  </m:sSup>
                                </m:fName>
                                <m:e>
                                  <m:d>
                                    <m:dPr>
                                      <m:ctrlPr>
                                        <a:rPr lang="en-US" sz="2000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2000" b="0" i="0" dirty="0" smtClean="0">
                                          <a:latin typeface="Cambria Math" panose="02040503050406030204" pitchFamily="18" charset="0"/>
                                        </a:rPr>
                                        <m:t>x</m:t>
                                      </m:r>
                                    </m:e>
                                  </m:d>
                                </m:e>
                              </m:func>
                              <m:r>
                                <a:rPr lang="en-US" sz="2000" b="0" i="0" dirty="0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latin typeface="Cambria Math" panose="02040503050406030204" pitchFamily="18" charset="0"/>
                                </a:rPr>
                                <m:t>y</m:t>
                              </m:r>
                              <m:r>
                                <a:rPr lang="en-US" sz="2000" b="0" i="0" smtClean="0">
                                  <a:latin typeface="Cambria Math" panose="02040503050406030204" pitchFamily="18" charset="0"/>
                                </a:rPr>
                                <m:t>       </m:t>
                              </m:r>
                            </m:e>
                            <m:e>
                              <m:r>
                                <a:rPr lang="en-US" sz="2000" b="0" i="0" dirty="0" smtClean="0">
                                  <a:latin typeface="Cambria Math" panose="02040503050406030204" pitchFamily="18" charset="0"/>
                                </a:rPr>
                                <m:t>0     </m:t>
                              </m:r>
                              <m:r>
                                <m:rPr>
                                  <m:sty m:val="p"/>
                                </m:rPr>
                                <a:rPr lang="en-US" sz="2000" b="0" i="0" dirty="0" smtClean="0">
                                  <a:latin typeface="Cambria Math" panose="02040503050406030204" pitchFamily="18" charset="0"/>
                                </a:rPr>
                                <m:t>otherwise</m:t>
                              </m:r>
                              <m:r>
                                <a:rPr lang="en-US" sz="2000" b="0" i="0" dirty="0" smtClean="0">
                                  <a:latin typeface="Cambria Math" panose="02040503050406030204" pitchFamily="18" charset="0"/>
                                </a:rPr>
                                <m:t>             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8300" y="4306481"/>
                <a:ext cx="5449505" cy="77886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696479" y="5434222"/>
            <a:ext cx="722869" cy="742741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149379" y="6015348"/>
            <a:ext cx="117957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Question: </a:t>
            </a:r>
            <a:r>
              <a:rPr lang="en-US" sz="32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Why is collision resistance stronger?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990684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Merkle-Damgård</a:t>
            </a:r>
            <a:r>
              <a:rPr lang="en-US" dirty="0" smtClean="0"/>
              <a:t> Transform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01178"/>
                <a:ext cx="10515600" cy="4351338"/>
              </a:xfrm>
            </p:spPr>
            <p:txBody>
              <a:bodyPr/>
              <a:lstStyle/>
              <a:p>
                <a:r>
                  <a:rPr lang="en-US" dirty="0" smtClean="0"/>
                  <a:t>Most cryptographic hash functions accept fixed length inputs</a:t>
                </a:r>
              </a:p>
              <a:p>
                <a:endParaRPr lang="en-US" dirty="0"/>
              </a:p>
              <a:p>
                <a:r>
                  <a:rPr lang="en-US" dirty="0" smtClean="0"/>
                  <a:t>What if we want to hash arbitrary length strings?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:r>
                  <a:rPr lang="en-US" b="1" dirty="0" smtClean="0"/>
                  <a:t>Construction: </a:t>
                </a:r>
                <a:r>
                  <a:rPr lang="en-US" dirty="0" smtClean="0"/>
                  <a:t>(</a:t>
                </a:r>
                <a:r>
                  <a:rPr lang="en-US" dirty="0" err="1" smtClean="0"/>
                  <a:t>Gen,h</a:t>
                </a:r>
                <a:r>
                  <a:rPr lang="en-US" dirty="0" smtClean="0"/>
                  <a:t>) fixed length hash function from 2n bits to n bits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p>
                          </m:sSup>
                        </m:fName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baseline="-25000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sup>
                      </m:sSup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h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sup>
                          </m:sSup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𝑠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h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𝑠</m:t>
                                      </m:r>
                                    </m:sup>
                                  </m:sSup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…</m:t>
                                      </m:r>
                                      <m:sSup>
                                        <m:sSup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h</m:t>
                                          </m:r>
                                        </m:e>
                                        <m:sup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𝑠</m:t>
                                          </m:r>
                                        </m:sup>
                                      </m:sSup>
                                      <m:d>
                                        <m:d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p>
                                            <m:sSup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0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𝑛</m:t>
                                              </m:r>
                                            </m:sup>
                                          </m:sSup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∥</m:t>
                                          </m:r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  <m:r>
                                            <a:rPr lang="en-US" i="1" baseline="-2500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e>
                                      </m:d>
                                    </m:e>
                                  </m:d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∥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𝑑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−1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∥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𝑑</m:t>
                                  </m:r>
                                </m:sub>
                              </m:sSub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∥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01178"/>
                <a:ext cx="10515600" cy="4351338"/>
              </a:xfrm>
              <a:blipFill>
                <a:blip r:embed="rId2"/>
                <a:stretch>
                  <a:fillRect l="-1217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85</a:t>
            </a:fld>
            <a:endParaRPr lang="en-US"/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10312400" y="5273040"/>
            <a:ext cx="254000" cy="5486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8483600" y="5738931"/>
            <a:ext cx="28451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Number of blocks of input x,</a:t>
            </a:r>
          </a:p>
          <a:p>
            <a:r>
              <a:rPr lang="en-US" dirty="0" smtClean="0"/>
              <a:t>Crucial to include!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93179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Merkle-Damgård</a:t>
            </a:r>
            <a:r>
              <a:rPr lang="en-US" dirty="0" smtClean="0"/>
              <a:t> Transform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19760" y="1801178"/>
                <a:ext cx="11054080" cy="435133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b="1" dirty="0" smtClean="0"/>
                  <a:t>Construction: </a:t>
                </a:r>
                <a:r>
                  <a:rPr lang="en-US" dirty="0" smtClean="0"/>
                  <a:t>(</a:t>
                </a:r>
                <a:r>
                  <a:rPr lang="en-US" dirty="0" err="1" smtClean="0"/>
                  <a:t>Gen,h</a:t>
                </a:r>
                <a:r>
                  <a:rPr lang="en-US" dirty="0" smtClean="0"/>
                  <a:t>) fixed length hash function from 2n bits to n bits</a:t>
                </a:r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p>
                        </m:sSup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b="0" dirty="0" smtClean="0"/>
                  <a:t> =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b="0" dirty="0" smtClean="0"/>
                  <a:t>Break x into n bit segments x</a:t>
                </a:r>
                <a:r>
                  <a:rPr lang="en-US" b="0" baseline="-25000" dirty="0" smtClean="0"/>
                  <a:t>1</a:t>
                </a:r>
                <a:r>
                  <a:rPr lang="en-US" b="0" dirty="0" smtClean="0"/>
                  <a:t>,..,x</a:t>
                </a:r>
                <a:r>
                  <a:rPr lang="en-US" b="0" baseline="-25000" dirty="0" smtClean="0"/>
                  <a:t>d</a:t>
                </a:r>
                <a:r>
                  <a:rPr lang="en-US" b="0" dirty="0" smtClean="0"/>
                  <a:t> (pad last block by 0’s)</a:t>
                </a:r>
              </a:p>
              <a:p>
                <a:pPr marL="514350" indent="-514350">
                  <a:buFont typeface="+mj-lt"/>
                  <a:buAutoNum type="arabi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 smtClean="0"/>
                  <a:t> (initialization)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/>
                  <a:t>For </a:t>
                </a:r>
                <a:r>
                  <a:rPr lang="en-US" dirty="0" err="1" smtClean="0"/>
                  <a:t>i</a:t>
                </a:r>
                <a:r>
                  <a:rPr lang="en-US" dirty="0" smtClean="0"/>
                  <a:t> = 1 to d</a:t>
                </a:r>
              </a:p>
              <a:p>
                <a:pPr marL="971550" lvl="1" indent="-514350">
                  <a:buFont typeface="+mj-lt"/>
                  <a:buAutoNum type="arabi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sup>
                    </m:s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∥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m:rPr>
                            <m:sty m:val="p"/>
                          </m:rPr>
                          <a:rPr lang="en-US" i="0" baseline="-25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i</m:t>
                        </m:r>
                      </m:e>
                    </m:d>
                  </m:oMath>
                </a14:m>
                <a:endParaRPr lang="en-US" dirty="0" smtClean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/>
                  <a:t>Output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sup>
                    </m:s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</m:e>
                    </m:d>
                  </m:oMath>
                </a14:m>
                <a:r>
                  <a:rPr lang="en-US" dirty="0" smtClean="0"/>
                  <a:t> where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 smtClean="0"/>
                  <a:t> encodes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 smtClean="0"/>
                  <a:t> as an n-bit string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19760" y="1801178"/>
                <a:ext cx="11054080" cy="4351338"/>
              </a:xfrm>
              <a:blipFill>
                <a:blip r:embed="rId2"/>
                <a:stretch>
                  <a:fillRect l="-1158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86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3725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Merkle-Damgård</a:t>
            </a:r>
            <a:r>
              <a:rPr lang="en-US" dirty="0" smtClean="0"/>
              <a:t> Transform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19760" y="1801178"/>
                <a:ext cx="11054080" cy="435133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b="1" dirty="0" smtClean="0"/>
                  <a:t>Theorem: </a:t>
                </a:r>
                <a:r>
                  <a:rPr lang="en-US" dirty="0" smtClean="0"/>
                  <a:t>If (</a:t>
                </a:r>
                <a:r>
                  <a:rPr lang="en-US" dirty="0" err="1" smtClean="0"/>
                  <a:t>Gen,h</a:t>
                </a:r>
                <a:r>
                  <a:rPr lang="en-US" dirty="0" smtClean="0"/>
                  <a:t>) is collision resistant then so is (</a:t>
                </a:r>
                <a:r>
                  <a:rPr lang="en-US" dirty="0" err="1" smtClean="0"/>
                  <a:t>Gen,H</a:t>
                </a:r>
                <a:r>
                  <a:rPr lang="en-US" dirty="0" smtClean="0"/>
                  <a:t>)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b="1" dirty="0" smtClean="0"/>
                  <a:t>Proof: </a:t>
                </a:r>
                <a:r>
                  <a:rPr lang="en-US" dirty="0" smtClean="0"/>
                  <a:t>Show that any collision in H</a:t>
                </a:r>
                <a:r>
                  <a:rPr lang="en-US" baseline="30000" dirty="0" smtClean="0"/>
                  <a:t>s</a:t>
                </a:r>
                <a:r>
                  <a:rPr lang="en-US" dirty="0" smtClean="0"/>
                  <a:t> yields a collision in </a:t>
                </a:r>
                <a:r>
                  <a:rPr lang="en-US" dirty="0" err="1" smtClean="0"/>
                  <a:t>h</a:t>
                </a:r>
                <a:r>
                  <a:rPr lang="en-US" baseline="30000" dirty="0" err="1" smtClean="0"/>
                  <a:t>s</a:t>
                </a:r>
                <a:r>
                  <a:rPr lang="en-US" dirty="0" smtClean="0"/>
                  <a:t>. Thus a PPT attacker for </a:t>
                </a:r>
                <a:r>
                  <a:rPr lang="en-US" dirty="0"/>
                  <a:t>(</a:t>
                </a:r>
                <a:r>
                  <a:rPr lang="en-US" dirty="0" err="1"/>
                  <a:t>Gen,H</a:t>
                </a:r>
                <a:r>
                  <a:rPr lang="en-US" dirty="0" smtClean="0"/>
                  <a:t>) can be transformed into PPT attacker for (</a:t>
                </a:r>
                <a:r>
                  <a:rPr lang="en-US" dirty="0" err="1" smtClean="0"/>
                  <a:t>Gen,h</a:t>
                </a:r>
                <a:r>
                  <a:rPr lang="en-US" dirty="0" smtClean="0"/>
                  <a:t>).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Suppose that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p>
                          </m:sSup>
                        </m:fName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p>
                          </m:sSup>
                        </m:fName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(note x and x’ may have different lengths)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19760" y="1801178"/>
                <a:ext cx="11054080" cy="4351338"/>
              </a:xfrm>
              <a:blipFill>
                <a:blip r:embed="rId2"/>
                <a:stretch>
                  <a:fillRect l="-1158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87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7199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Merkle-Damgård</a:t>
            </a:r>
            <a:r>
              <a:rPr lang="en-US" dirty="0" smtClean="0"/>
              <a:t> Transform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19760" y="1801178"/>
                <a:ext cx="11054080" cy="435133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b="1" dirty="0" smtClean="0"/>
                  <a:t>Theorem: </a:t>
                </a:r>
                <a:r>
                  <a:rPr lang="en-US" dirty="0" smtClean="0"/>
                  <a:t>If (</a:t>
                </a:r>
                <a:r>
                  <a:rPr lang="en-US" dirty="0" err="1" smtClean="0"/>
                  <a:t>Gen,h</a:t>
                </a:r>
                <a:r>
                  <a:rPr lang="en-US" dirty="0" smtClean="0"/>
                  <a:t>) is collision resistant then so is (</a:t>
                </a:r>
                <a:r>
                  <a:rPr lang="en-US" dirty="0" err="1" smtClean="0"/>
                  <a:t>Gen,H</a:t>
                </a:r>
                <a:r>
                  <a:rPr lang="en-US" dirty="0" smtClean="0"/>
                  <a:t>)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b="1" dirty="0" smtClean="0"/>
                  <a:t>Proof: S</a:t>
                </a:r>
                <a:r>
                  <a:rPr lang="en-US" dirty="0" smtClean="0"/>
                  <a:t>uppose that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p>
                          </m:sSup>
                        </m:fName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p>
                          </m:sSup>
                        </m:fName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Case 1: |x|=|x’|  (proof for case two is similar)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19760" y="1801178"/>
                <a:ext cx="11054080" cy="4351338"/>
              </a:xfrm>
              <a:blipFill>
                <a:blip r:embed="rId2"/>
                <a:stretch>
                  <a:fillRect l="-1158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88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1178289" y="4359296"/>
                <a:ext cx="9448612" cy="80021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func>
                            <m:func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p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func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r>
                        <a:rPr lang="en-US" sz="28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</m:e>
                        <m:sup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sup>
                      </m:sSup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sz="28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  <m:r>
                            <a:rPr lang="en-US" sz="28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∥</m:t>
                          </m:r>
                          <m:sSub>
                            <m:sSubPr>
                              <m:ctrlPr>
                                <a:rPr lang="en-US" sz="28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</m:e>
                      </m:d>
                      <m:func>
                        <m:func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p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p>
                          </m:sSup>
                        </m:fName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′)</m:t>
                          </m:r>
                        </m:e>
                      </m:func>
                      <m:r>
                        <a:rPr lang="en-US" sz="2800" i="1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  <m:sup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n-US" sz="28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</m:e>
                        <m:sup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sup>
                      </m:sSup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28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</m:t>
                              </m:r>
                            </m:sub>
                            <m:sup>
                              <m:r>
                                <a:rPr lang="en-US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  <m:r>
                            <a:rPr 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∥</m:t>
                          </m:r>
                          <m:sSubSup>
                            <m:sSubSupPr>
                              <m:ctrlPr>
                                <a:rPr lang="en-US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</m:sub>
                            <m:sup>
                              <m:r>
                                <a:rPr lang="en-US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en-US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8289" y="4359296"/>
                <a:ext cx="9448612" cy="80021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/>
          <p:nvPr/>
        </p:nvSpPr>
        <p:spPr>
          <a:xfrm>
            <a:off x="2403620" y="5159515"/>
            <a:ext cx="1847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 smtClean="0"/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4629625" y="5005627"/>
                <a:ext cx="3660935" cy="80021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28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28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en-US" sz="2800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∥</m:t>
                      </m:r>
                      <m:sSub>
                        <m:sSubPr>
                          <m:ctrlPr>
                            <a:rPr lang="en-US" sz="28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?</m:t>
                      </m:r>
                      <m:sSubSup>
                        <m:sSubSupPr>
                          <m:ctrlPr>
                            <a:rPr lang="en-US" sz="28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b>
                        <m:sup>
                          <m:r>
                            <a:rPr 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n-US" sz="28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∥</m:t>
                      </m:r>
                      <m:sSubSup>
                        <m:sSubSupPr>
                          <m:ctrlPr>
                            <a:rPr 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</m:sub>
                        <m:sup>
                          <m:r>
                            <a:rPr 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en-US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9625" y="5005627"/>
                <a:ext cx="3660935" cy="80021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1951961" y="5405736"/>
            <a:ext cx="22229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No </a:t>
            </a:r>
            <a:r>
              <a:rPr lang="en-US" b="1" dirty="0" smtClean="0">
                <a:sym typeface="Wingdings" panose="05000000000000000000" pitchFamily="2" charset="2"/>
              </a:rPr>
              <a:t> Found collision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8712478" y="5590402"/>
            <a:ext cx="6535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Yes? </a:t>
            </a:r>
            <a:endParaRPr 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2986769" y="5925742"/>
                <a:ext cx="8323241" cy="80021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sz="28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sz="28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  <m:r>
                            <a:rPr lang="en-US" sz="28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</m:e>
                        <m:sup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sup>
                      </m:sSup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−2</m:t>
                              </m:r>
                            </m:sub>
                          </m:sSub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∥</m:t>
                          </m:r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</m:e>
                      </m:d>
                      <m:r>
                        <a:rPr lang="en-US" sz="28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</m:e>
                        <m:sup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sup>
                      </m:sSup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−2</m:t>
                              </m:r>
                            </m:sub>
                            <m:sup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∥</m:t>
                          </m:r>
                          <m:sSubSup>
                            <m:sSubSup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</m:t>
                              </m:r>
                            </m:sub>
                            <m:sup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b>
                        <m:sup>
                          <m:r>
                            <a:rPr 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en-US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6769" y="5925742"/>
                <a:ext cx="8323241" cy="80021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Arrow Connector 11"/>
          <p:cNvCxnSpPr/>
          <p:nvPr/>
        </p:nvCxnSpPr>
        <p:spPr>
          <a:xfrm flipH="1">
            <a:off x="3813682" y="5405736"/>
            <a:ext cx="605918" cy="769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7756724" y="5512517"/>
            <a:ext cx="1067671" cy="1277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17887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Merkle-Damgård</a:t>
            </a:r>
            <a:r>
              <a:rPr lang="en-US" dirty="0" smtClean="0"/>
              <a:t> Transform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19760" y="1801178"/>
                <a:ext cx="11054080" cy="435133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b="1" dirty="0" smtClean="0"/>
                  <a:t>Theorem: </a:t>
                </a:r>
                <a:r>
                  <a:rPr lang="en-US" dirty="0" smtClean="0"/>
                  <a:t>If (</a:t>
                </a:r>
                <a:r>
                  <a:rPr lang="en-US" dirty="0" err="1" smtClean="0"/>
                  <a:t>Gen,h</a:t>
                </a:r>
                <a:r>
                  <a:rPr lang="en-US" dirty="0" smtClean="0"/>
                  <a:t>) is collision resistant then so is (</a:t>
                </a:r>
                <a:r>
                  <a:rPr lang="en-US" dirty="0" err="1" smtClean="0"/>
                  <a:t>Gen,H</a:t>
                </a:r>
                <a:r>
                  <a:rPr lang="en-US" dirty="0" smtClean="0"/>
                  <a:t>)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b="1" dirty="0" smtClean="0"/>
                  <a:t>Proof: </a:t>
                </a:r>
                <a:r>
                  <a:rPr lang="en-US" dirty="0" smtClean="0"/>
                  <a:t>Suppose that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p>
                          </m:sSup>
                        </m:fName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p>
                          </m:sSup>
                        </m:fName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Case 1: |x|=|x’|  (proof for case two is similar)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19760" y="1801178"/>
                <a:ext cx="11054080" cy="4351338"/>
              </a:xfrm>
              <a:blipFill>
                <a:blip r:embed="rId2"/>
                <a:stretch>
                  <a:fillRect l="-1158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89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178289" y="4359296"/>
            <a:ext cx="1847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 smtClean="0"/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996921" y="4359296"/>
                <a:ext cx="10676919" cy="13852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ea typeface="Cambria Math" panose="02040503050406030204" pitchFamily="18" charset="0"/>
                  </a:rPr>
                  <a:t>If for some </a:t>
                </a:r>
                <a:r>
                  <a:rPr lang="en-US" sz="2800" dirty="0" err="1" smtClean="0">
                    <a:ea typeface="Cambria Math" panose="02040503050406030204" pitchFamily="18" charset="0"/>
                  </a:rPr>
                  <a:t>i</a:t>
                </a:r>
                <a:r>
                  <a:rPr lang="en-US" sz="2800" dirty="0" smtClean="0">
                    <a:ea typeface="Cambria Math" panose="02040503050406030204" pitchFamily="18" charset="0"/>
                  </a:rPr>
                  <a:t> we have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∥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sSubSup>
                      <m:sSubSup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b>
                      <m:sup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∥</m:t>
                    </m:r>
                    <m:sSubSup>
                      <m:sSubSup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en-US" sz="2800" dirty="0" smtClean="0">
                    <a:ea typeface="Cambria Math" panose="02040503050406030204" pitchFamily="18" charset="0"/>
                  </a:rPr>
                  <a:t> </a:t>
                </a:r>
                <a:r>
                  <a:rPr lang="en-US" sz="2800" dirty="0">
                    <a:ea typeface="Cambria Math" panose="02040503050406030204" pitchFamily="18" charset="0"/>
                  </a:rPr>
                  <a:t>then we </a:t>
                </a:r>
                <a:r>
                  <a:rPr lang="en-US" sz="2800" dirty="0" smtClean="0">
                    <a:ea typeface="Cambria Math" panose="02040503050406030204" pitchFamily="18" charset="0"/>
                  </a:rPr>
                  <a:t>will find a collision</a:t>
                </a:r>
              </a:p>
              <a:p>
                <a:endParaRPr lang="en-US" sz="2800" b="1" dirty="0">
                  <a:ea typeface="Cambria Math" panose="02040503050406030204" pitchFamily="18" charset="0"/>
                </a:endParaRPr>
              </a:p>
              <a:p>
                <a:r>
                  <a:rPr lang="en-US" sz="2800" dirty="0" smtClean="0">
                    <a:ea typeface="Cambria Math" panose="02040503050406030204" pitchFamily="18" charset="0"/>
                  </a:rPr>
                  <a:t>But x and x’ are different!</a:t>
                </a:r>
                <a:endParaRPr lang="en-US" sz="28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6921" y="4359296"/>
                <a:ext cx="10676919" cy="1385251"/>
              </a:xfrm>
              <a:prstGeom prst="rect">
                <a:avLst/>
              </a:prstGeom>
              <a:blipFill>
                <a:blip r:embed="rId3"/>
                <a:stretch>
                  <a:fillRect l="-1199" t="-3965" b="-118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986147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Replay Attacks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600" dirty="0"/>
              <a:t>MACs alone do not protect against replay </a:t>
            </a:r>
            <a:r>
              <a:rPr lang="en-US" sz="3600" dirty="0" smtClean="0"/>
              <a:t>attacks (they are stateless)</a:t>
            </a:r>
          </a:p>
          <a:p>
            <a:endParaRPr lang="en-US" sz="3600" dirty="0"/>
          </a:p>
          <a:p>
            <a:r>
              <a:rPr lang="en-US" sz="3600" dirty="0" smtClean="0"/>
              <a:t>Common Defenses:</a:t>
            </a:r>
          </a:p>
          <a:p>
            <a:pPr lvl="1"/>
            <a:r>
              <a:rPr lang="en-US" sz="3200" dirty="0"/>
              <a:t>Include Sequence </a:t>
            </a:r>
            <a:r>
              <a:rPr lang="en-US" sz="3200" dirty="0" smtClean="0"/>
              <a:t>Numbers in Messages (requires synchronized state) </a:t>
            </a:r>
          </a:p>
          <a:p>
            <a:pPr lvl="2"/>
            <a:r>
              <a:rPr lang="en-US" sz="2800" dirty="0" smtClean="0"/>
              <a:t>Can be tricky over a </a:t>
            </a:r>
            <a:r>
              <a:rPr lang="en-US" sz="2800" dirty="0" err="1" smtClean="0"/>
              <a:t>lossy</a:t>
            </a:r>
            <a:r>
              <a:rPr lang="en-US" sz="2800" dirty="0" smtClean="0"/>
              <a:t> channel</a:t>
            </a:r>
            <a:endParaRPr lang="en-US" sz="2800" dirty="0"/>
          </a:p>
          <a:p>
            <a:pPr lvl="1"/>
            <a:r>
              <a:rPr lang="en-US" sz="3200" dirty="0" smtClean="0"/>
              <a:t>Timestamp Messages</a:t>
            </a:r>
          </a:p>
          <a:p>
            <a:pPr lvl="2"/>
            <a:r>
              <a:rPr lang="en-US" sz="2800" dirty="0" smtClean="0"/>
              <a:t>Double check timestamp before taking action</a:t>
            </a:r>
          </a:p>
          <a:p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383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4135437"/>
          </a:xfrm>
        </p:spPr>
        <p:txBody>
          <a:bodyPr>
            <a:normAutofit/>
          </a:bodyPr>
          <a:lstStyle/>
          <a:p>
            <a:r>
              <a:rPr lang="en-US" dirty="0" smtClean="0"/>
              <a:t>Week 4: </a:t>
            </a:r>
            <a:r>
              <a:rPr lang="en-US" dirty="0"/>
              <a:t>Topic </a:t>
            </a:r>
            <a:r>
              <a:rPr lang="en-US" dirty="0" smtClean="0"/>
              <a:t>5: </a:t>
            </a:r>
            <a:br>
              <a:rPr lang="en-US" dirty="0" smtClean="0"/>
            </a:br>
            <a:r>
              <a:rPr lang="en-US" dirty="0" smtClean="0"/>
              <a:t>HMACs and Generic Attacks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90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5823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Keyed Hash Function Syntax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sz="3600" dirty="0" smtClean="0"/>
                  <a:t>Two </a:t>
                </a:r>
                <a:r>
                  <a:rPr lang="en-US" sz="3600" dirty="0"/>
                  <a:t>Algorithms</a:t>
                </a:r>
              </a:p>
              <a:p>
                <a:pPr lvl="1"/>
                <a14:m>
                  <m:oMath xmlns:m="http://schemas.openxmlformats.org/officeDocument/2006/math">
                    <m:func>
                      <m:func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3200">
                            <a:latin typeface="Cambria Math" panose="02040503050406030204" pitchFamily="18" charset="0"/>
                          </a:rPr>
                          <m:t>Gen</m:t>
                        </m:r>
                      </m:fName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3200" b="0" i="1" baseline="30000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sz="3200" dirty="0"/>
                  <a:t> (Key-generation algorithm)</a:t>
                </a:r>
              </a:p>
              <a:p>
                <a:pPr lvl="2"/>
                <a:r>
                  <a:rPr lang="en-US" sz="2800" b="1" dirty="0"/>
                  <a:t>Input:</a:t>
                </a:r>
                <a:r>
                  <a:rPr lang="en-US" sz="2800" dirty="0"/>
                  <a:t> Random Bits R</a:t>
                </a:r>
              </a:p>
              <a:p>
                <a:pPr lvl="2"/>
                <a:r>
                  <a:rPr lang="en-US" sz="2800" b="1" dirty="0"/>
                  <a:t>Output:</a:t>
                </a:r>
                <a:r>
                  <a:rPr lang="en-US" sz="2800" dirty="0"/>
                  <a:t> </a:t>
                </a:r>
                <a:r>
                  <a:rPr lang="en-US" sz="2800" strike="sngStrike" dirty="0"/>
                  <a:t>Secret</a:t>
                </a:r>
                <a:r>
                  <a:rPr lang="en-US" sz="2800" dirty="0"/>
                  <a:t> key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s</m:t>
                    </m:r>
                  </m:oMath>
                </a14:m>
                <a:endParaRPr lang="en-US" sz="2800" dirty="0"/>
              </a:p>
              <a:p>
                <a:pPr lvl="1"/>
                <a14:m>
                  <m:oMath xmlns:m="http://schemas.openxmlformats.org/officeDocument/2006/math">
                    <m:func>
                      <m:func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sz="32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p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p>
                        </m:sSup>
                      </m:fName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sz="3200" dirty="0"/>
                  <a:t> </a:t>
                </a:r>
                <a:r>
                  <a:rPr lang="en-US" sz="3200" dirty="0" smtClean="0"/>
                  <a:t>(Hashing Algorithm</a:t>
                </a:r>
                <a:r>
                  <a:rPr lang="en-US" sz="3200" dirty="0"/>
                  <a:t>)</a:t>
                </a:r>
              </a:p>
              <a:p>
                <a:pPr lvl="2"/>
                <a:r>
                  <a:rPr lang="en-US" sz="2800" b="1" dirty="0"/>
                  <a:t>Input: </a:t>
                </a:r>
                <a:r>
                  <a:rPr lang="en-US" sz="2800" dirty="0" smtClean="0"/>
                  <a:t>key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2800" dirty="0"/>
                  <a:t> and message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m</m:t>
                    </m:r>
                    <m:r>
                      <a:rPr lang="el-GR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l-GR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l-GR" sz="28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800" dirty="0" smtClean="0"/>
                  <a:t>   </a:t>
                </a:r>
              </a:p>
              <a:p>
                <a:pPr lvl="2"/>
                <a:r>
                  <a:rPr lang="en-US" sz="2800" b="1" dirty="0" smtClean="0"/>
                  <a:t>Output</a:t>
                </a:r>
                <a:r>
                  <a:rPr lang="en-US" sz="2800" b="1" dirty="0"/>
                  <a:t>:</a:t>
                </a:r>
                <a:r>
                  <a:rPr lang="en-US" sz="2800" dirty="0"/>
                  <a:t> </a:t>
                </a:r>
                <a:r>
                  <a:rPr lang="en-US" sz="2800" dirty="0" smtClean="0"/>
                  <a:t>hash value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p>
                        </m:sSup>
                      </m:fName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  <m:r>
                      <a:rPr lang="el-GR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l-GR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l-GR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ℓ</m:t>
                        </m:r>
                        <m:d>
                          <m:dPr>
                            <m:ctrlPr>
                              <a:rPr lang="en-US" sz="28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sz="2800" dirty="0" smtClean="0"/>
                  <a:t> </a:t>
                </a:r>
              </a:p>
              <a:p>
                <a:pPr lvl="2"/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623" t="-33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91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0509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MACs for Arbitrary Length Messages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3200" dirty="0" smtClean="0"/>
                  <a:t>Mac</a:t>
                </a:r>
                <a:r>
                  <a:rPr lang="en-US" sz="3200" baseline="-25000" dirty="0" err="1" smtClean="0"/>
                  <a:t>K</a:t>
                </a:r>
                <a:r>
                  <a:rPr lang="en-US" sz="3200" dirty="0" smtClean="0"/>
                  <a:t>(m)=</a:t>
                </a:r>
              </a:p>
              <a:p>
                <a:pPr lvl="1"/>
                <a:r>
                  <a:rPr lang="en-US" sz="3200" dirty="0" smtClean="0"/>
                  <a:t>Select random n/4 bit string r</a:t>
                </a:r>
              </a:p>
              <a:p>
                <a:pPr lvl="1"/>
                <a:r>
                  <a:rPr lang="en-US" sz="3200" dirty="0" smtClean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sz="3200" i="0">
                            <a:latin typeface="Cambria Math" panose="02040503050406030204" pitchFamily="18" charset="0"/>
                          </a:rPr>
                          <m:t>Mac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𝐾</m:t>
                        </m:r>
                      </m:sub>
                      <m:sup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d>
                      <m:d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∥ℓ∥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sSub>
                          <m:sSubPr>
                            <m:ctrlPr>
                              <a:rPr lang="en-US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∥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3200" dirty="0" smtClean="0"/>
                  <a:t> for </a:t>
                </a:r>
                <a:r>
                  <a:rPr lang="en-US" sz="3200" dirty="0" err="1" smtClean="0"/>
                  <a:t>i</a:t>
                </a:r>
                <a:r>
                  <a:rPr lang="en-US" sz="3200" dirty="0" smtClean="0"/>
                  <a:t>=1,…,d </a:t>
                </a:r>
              </a:p>
              <a:p>
                <a:pPr lvl="2"/>
                <a:r>
                  <a:rPr lang="en-US" sz="2800" dirty="0" smtClean="0"/>
                  <a:t>(Note: encode </a:t>
                </a:r>
                <a:r>
                  <a:rPr lang="en-US" sz="2800" dirty="0" err="1" smtClean="0"/>
                  <a:t>i</a:t>
                </a:r>
                <a:r>
                  <a:rPr lang="en-US" sz="2800" dirty="0" smtClean="0"/>
                  <a:t> and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ℓ</m:t>
                    </m:r>
                  </m:oMath>
                </a14:m>
                <a:r>
                  <a:rPr lang="en-US" sz="2800" dirty="0" smtClean="0"/>
                  <a:t> as n/4 bit strings)</a:t>
                </a:r>
              </a:p>
              <a:p>
                <a:pPr lvl="1"/>
                <a:r>
                  <a:rPr lang="en-US" sz="3200" b="1" dirty="0" smtClean="0"/>
                  <a:t>Output</a:t>
                </a:r>
                <a:r>
                  <a:rPr lang="en-US" sz="3200" dirty="0" smtClean="0"/>
                  <a:t>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b>
                        </m:sSub>
                      </m:e>
                    </m:d>
                  </m:oMath>
                </a14:m>
                <a:endParaRPr lang="en-US" dirty="0" smtClean="0"/>
              </a:p>
              <a:p>
                <a:pPr lvl="1"/>
                <a:endParaRPr lang="en-US" dirty="0"/>
              </a:p>
              <a:p>
                <a:pPr marL="0" indent="0">
                  <a:buNone/>
                </a:pPr>
                <a:r>
                  <a:rPr lang="en-US" b="1" dirty="0" smtClean="0"/>
                  <a:t>Theorem 4.8: </a:t>
                </a:r>
                <a:r>
                  <a:rPr lang="en-US" dirty="0" smtClean="0"/>
                  <a:t>If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Π</m:t>
                    </m:r>
                  </m:oMath>
                </a14:m>
                <a:r>
                  <a:rPr lang="en-US" dirty="0" smtClean="0"/>
                  <a:t>’ is a secure MAC for messages of fixed length n, above construction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Π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=(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Mac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Vrfy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is secure MAC for arbitrary length messages.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507" t="-2941" r="-4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92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1991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MACs for Arbitrary Length Messages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3200" dirty="0" smtClean="0"/>
                  <a:t>Mac</a:t>
                </a:r>
                <a:r>
                  <a:rPr lang="en-US" sz="3200" baseline="-25000" dirty="0" err="1" smtClean="0"/>
                  <a:t>K</a:t>
                </a:r>
                <a:r>
                  <a:rPr lang="en-US" sz="3200" dirty="0" smtClean="0"/>
                  <a:t>(m)=</a:t>
                </a:r>
              </a:p>
              <a:p>
                <a:pPr lvl="1"/>
                <a:r>
                  <a:rPr lang="en-US" sz="3200" dirty="0" smtClean="0"/>
                  <a:t>Select random n/4 bit string r</a:t>
                </a:r>
              </a:p>
              <a:p>
                <a:pPr lvl="1"/>
                <a:r>
                  <a:rPr lang="en-US" sz="3200" dirty="0" smtClean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sz="3200" i="0">
                            <a:latin typeface="Cambria Math" panose="02040503050406030204" pitchFamily="18" charset="0"/>
                          </a:rPr>
                          <m:t>Mac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𝐾</m:t>
                        </m:r>
                      </m:sub>
                      <m:sup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d>
                      <m:d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∥ℓ∥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sSub>
                          <m:sSubPr>
                            <m:ctrlPr>
                              <a:rPr lang="en-US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∥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3200" dirty="0" smtClean="0"/>
                  <a:t> for </a:t>
                </a:r>
                <a:r>
                  <a:rPr lang="en-US" sz="3200" dirty="0" err="1" smtClean="0"/>
                  <a:t>i</a:t>
                </a:r>
                <a:r>
                  <a:rPr lang="en-US" sz="3200" dirty="0" smtClean="0"/>
                  <a:t>=1,…,d </a:t>
                </a:r>
              </a:p>
              <a:p>
                <a:pPr lvl="2"/>
                <a:r>
                  <a:rPr lang="en-US" sz="2800" dirty="0" smtClean="0"/>
                  <a:t>(Note: encode </a:t>
                </a:r>
                <a:r>
                  <a:rPr lang="en-US" sz="2800" dirty="0" err="1" smtClean="0"/>
                  <a:t>i</a:t>
                </a:r>
                <a:r>
                  <a:rPr lang="en-US" sz="2800" dirty="0" smtClean="0"/>
                  <a:t> and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ℓ</m:t>
                    </m:r>
                  </m:oMath>
                </a14:m>
                <a:r>
                  <a:rPr lang="en-US" sz="2800" dirty="0" smtClean="0"/>
                  <a:t> as n/4 bit strings)</a:t>
                </a:r>
              </a:p>
              <a:p>
                <a:pPr lvl="1"/>
                <a:r>
                  <a:rPr lang="en-US" sz="3200" b="1" dirty="0" smtClean="0"/>
                  <a:t>Output</a:t>
                </a:r>
                <a:r>
                  <a:rPr lang="en-US" sz="3200" dirty="0" smtClean="0"/>
                  <a:t>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b>
                        </m:sSub>
                      </m:e>
                    </m:d>
                  </m:oMath>
                </a14:m>
                <a:endParaRPr lang="en-US" dirty="0" smtClean="0"/>
              </a:p>
              <a:p>
                <a:pPr lvl="1"/>
                <a:endParaRPr lang="en-US" dirty="0"/>
              </a:p>
              <a:p>
                <a:pPr marL="0" indent="0">
                  <a:buNone/>
                </a:pPr>
                <a:r>
                  <a:rPr lang="en-US" b="1" dirty="0" smtClean="0"/>
                  <a:t>Theorem 4.8: </a:t>
                </a:r>
                <a:r>
                  <a:rPr lang="en-US" dirty="0" smtClean="0"/>
                  <a:t>If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Π</m:t>
                    </m:r>
                  </m:oMath>
                </a14:m>
                <a:r>
                  <a:rPr lang="en-US" dirty="0" smtClean="0"/>
                  <a:t>’ is a secure MAC for messages of fixed length n, above construction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Π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=(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Mac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Vrfy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is secure MAC for arbitrary length messages.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507" t="-2941" r="-4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93</a:t>
            </a:fld>
            <a:endParaRPr lang="en-US"/>
          </a:p>
        </p:txBody>
      </p:sp>
      <p:sp>
        <p:nvSpPr>
          <p:cNvPr id="5" name="Oval Callout 4"/>
          <p:cNvSpPr/>
          <p:nvPr/>
        </p:nvSpPr>
        <p:spPr>
          <a:xfrm>
            <a:off x="-121920" y="1027906"/>
            <a:ext cx="5821122" cy="2608202"/>
          </a:xfrm>
          <a:prstGeom prst="wedgeEllipseCallout">
            <a:avLst>
              <a:gd name="adj1" fmla="val 23424"/>
              <a:gd name="adj2" fmla="val 6386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ea typeface="Cambria Math" panose="02040503050406030204" pitchFamily="18" charset="0"/>
              </a:rPr>
              <a:t>Disadvantage 1: Long output</a:t>
            </a:r>
            <a:endParaRPr lang="en-US" sz="2800" dirty="0"/>
          </a:p>
        </p:txBody>
      </p:sp>
      <p:sp>
        <p:nvSpPr>
          <p:cNvPr id="6" name="Oval Callout 5"/>
          <p:cNvSpPr/>
          <p:nvPr/>
        </p:nvSpPr>
        <p:spPr>
          <a:xfrm>
            <a:off x="3474720" y="4113273"/>
            <a:ext cx="8290002" cy="2608202"/>
          </a:xfrm>
          <a:prstGeom prst="wedgeEllipseCallout">
            <a:avLst>
              <a:gd name="adj1" fmla="val -53643"/>
              <a:gd name="adj2" fmla="val -4423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ea typeface="Cambria Math" panose="02040503050406030204" pitchFamily="18" charset="0"/>
              </a:rPr>
              <a:t>Randomized Construction (no canonical verification). Disadvantage?</a:t>
            </a:r>
          </a:p>
        </p:txBody>
      </p:sp>
      <p:sp>
        <p:nvSpPr>
          <p:cNvPr id="8" name="Cloud Callout 7"/>
          <p:cNvSpPr/>
          <p:nvPr/>
        </p:nvSpPr>
        <p:spPr>
          <a:xfrm>
            <a:off x="5699202" y="365125"/>
            <a:ext cx="6279438" cy="3931951"/>
          </a:xfrm>
          <a:prstGeom prst="cloudCallout">
            <a:avLst>
              <a:gd name="adj1" fmla="val 21091"/>
              <a:gd name="adj2" fmla="val 74500"/>
            </a:avLst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Disadvantages: Lose Strong-MAC Guarantee</a:t>
            </a:r>
          </a:p>
          <a:p>
            <a:pPr algn="ctr"/>
            <a:r>
              <a:rPr lang="en-US" sz="3200" dirty="0" smtClean="0"/>
              <a:t>(Multiple valid MACs of same message)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814487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</p:bld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Hash and MAC Construction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1099800" cy="4351338"/>
              </a:xfrm>
            </p:spPr>
            <p:txBody>
              <a:bodyPr>
                <a:normAutofit fontScale="77500" lnSpcReduction="20000"/>
              </a:bodyPr>
              <a:lstStyle/>
              <a:p>
                <a:pPr marL="0" indent="0">
                  <a:buNone/>
                </a:pPr>
                <a:r>
                  <a:rPr lang="en-US" sz="3300" dirty="0" smtClean="0"/>
                  <a:t>Start with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33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Π</m:t>
                    </m:r>
                    <m:r>
                      <a:rPr lang="en-US" sz="33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33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33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Mac</m:t>
                        </m:r>
                        <m:r>
                          <a:rPr lang="en-US" sz="33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sz="33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Vrfy</m:t>
                        </m:r>
                      </m:e>
                    </m:d>
                  </m:oMath>
                </a14:m>
                <a:r>
                  <a:rPr lang="en-US" sz="3300" dirty="0" smtClean="0"/>
                  <a:t>, a secure MAC for messages of fixed length, and (</a:t>
                </a:r>
                <a:r>
                  <a:rPr lang="en-US" sz="3300" dirty="0" err="1" smtClean="0"/>
                  <a:t>Gen</a:t>
                </a:r>
                <a:r>
                  <a:rPr lang="en-US" sz="3300" baseline="-25000" dirty="0" err="1" smtClean="0"/>
                  <a:t>H</a:t>
                </a:r>
                <a:r>
                  <a:rPr lang="en-US" sz="3300" dirty="0" err="1" smtClean="0"/>
                  <a:t>,H</a:t>
                </a:r>
                <a:r>
                  <a:rPr lang="en-US" sz="3300" dirty="0" smtClean="0"/>
                  <a:t>) a collision resistant hash function and define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33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Π</m:t>
                    </m:r>
                    <m:r>
                      <a:rPr lang="en-US" sz="33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′</m:t>
                    </m:r>
                  </m:oMath>
                </a14:m>
                <a:endParaRPr lang="en-US" sz="3300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35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3500" b="0" i="1" smtClean="0">
                              <a:latin typeface="Cambria Math" panose="02040503050406030204" pitchFamily="18" charset="0"/>
                            </a:rPr>
                            <m:t>𝑀𝑎𝑐</m:t>
                          </m:r>
                        </m:e>
                        <m:sub>
                          <m:d>
                            <m:dPr>
                              <m:begChr m:val="⟨"/>
                              <m:endChr m:val="⟩"/>
                              <m:ctrlPr>
                                <a:rPr lang="en-US" sz="35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500" b="0" i="1" smtClean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  <m:r>
                                <a:rPr lang="en-US" sz="3500" b="0" i="1" baseline="-25000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  <m:r>
                                <a:rPr lang="en-US" sz="35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3500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</m:d>
                        </m:sub>
                        <m:sup>
                          <m:r>
                            <a:rPr lang="en-US" sz="35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d>
                        <m:dPr>
                          <m:ctrlPr>
                            <a:rPr lang="en-US" sz="35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5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  <m:r>
                        <a:rPr lang="en-US" sz="3500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sz="35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3500" i="1">
                              <a:latin typeface="Cambria Math" panose="02040503050406030204" pitchFamily="18" charset="0"/>
                            </a:rPr>
                            <m:t>𝑀𝑎𝑐</m:t>
                          </m:r>
                        </m:e>
                        <m:sub>
                          <m:r>
                            <a:rPr lang="en-US" sz="3500" i="1">
                              <a:latin typeface="Cambria Math" panose="02040503050406030204" pitchFamily="18" charset="0"/>
                            </a:rPr>
                            <m:t>𝐾</m:t>
                          </m:r>
                          <m:r>
                            <a:rPr lang="en-US" sz="3500" i="1" baseline="-25000">
                              <a:latin typeface="Cambria Math" panose="02040503050406030204" pitchFamily="18" charset="0"/>
                            </a:rPr>
                            <m:t>𝑀</m:t>
                          </m:r>
                        </m:sub>
                        <m:sup/>
                      </m:sSubSup>
                      <m:d>
                        <m:dPr>
                          <m:ctrlPr>
                            <a:rPr lang="en-US" sz="35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35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500" b="0" i="1" smtClea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p>
                              <m:r>
                                <a:rPr lang="en-US" sz="35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p>
                          </m:sSup>
                          <m:d>
                            <m:dPr>
                              <m:ctrlPr>
                                <a:rPr lang="en-US" sz="35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5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sz="3500" dirty="0" smtClean="0"/>
              </a:p>
              <a:p>
                <a:pPr marL="0" indent="0">
                  <a:buNone/>
                </a:pPr>
                <a:endParaRPr lang="en-US" sz="35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35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3500" b="0" i="1" smtClean="0">
                              <a:latin typeface="Cambria Math" panose="02040503050406030204" pitchFamily="18" charset="0"/>
                            </a:rPr>
                            <m:t>𝑉𝑟𝑓𝑦</m:t>
                          </m:r>
                        </m:e>
                        <m:sub>
                          <m:d>
                            <m:dPr>
                              <m:begChr m:val="⟨"/>
                              <m:endChr m:val="⟩"/>
                              <m:ctrlPr>
                                <a:rPr lang="en-US" sz="35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500" i="1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  <m:r>
                                <a:rPr lang="en-US" sz="3500" i="1" baseline="-2500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  <m:r>
                                <a:rPr lang="en-US" sz="35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3500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</m:d>
                        </m:sub>
                        <m:sup>
                          <m:r>
                            <a:rPr lang="en-US" sz="3500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d>
                        <m:dPr>
                          <m:ctrlPr>
                            <a:rPr lang="en-US" sz="35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500" i="1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sz="35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35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3500" i="1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sz="35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3500" b="0" i="1" smtClean="0">
                              <a:latin typeface="Cambria Math" panose="02040503050406030204" pitchFamily="18" charset="0"/>
                            </a:rPr>
                            <m:t>𝑉𝑟𝑓𝑦</m:t>
                          </m:r>
                        </m:e>
                        <m:sub>
                          <m:r>
                            <a:rPr lang="en-US" sz="3500" i="1">
                              <a:latin typeface="Cambria Math" panose="02040503050406030204" pitchFamily="18" charset="0"/>
                            </a:rPr>
                            <m:t>𝐾</m:t>
                          </m:r>
                          <m:r>
                            <a:rPr lang="en-US" sz="3500" i="1" baseline="-25000">
                              <a:latin typeface="Cambria Math" panose="02040503050406030204" pitchFamily="18" charset="0"/>
                            </a:rPr>
                            <m:t>𝑀</m:t>
                          </m:r>
                        </m:sub>
                        <m:sup/>
                      </m:sSubSup>
                      <m:d>
                        <m:dPr>
                          <m:ctrlPr>
                            <a:rPr lang="en-US" sz="35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35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500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p>
                              <m:r>
                                <a:rPr lang="en-US" sz="35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p>
                          </m:sSup>
                          <m:d>
                            <m:dPr>
                              <m:ctrlPr>
                                <a:rPr lang="en-US" sz="35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5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</m:d>
                          <m:r>
                            <a:rPr lang="en-US" sz="35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35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sz="3300" b="1" dirty="0" smtClean="0"/>
                  <a:t>Theorem 5.6: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33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Π</m:t>
                    </m:r>
                    <m:r>
                      <a:rPr lang="en-US" sz="33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3300" dirty="0" smtClean="0"/>
                  <a:t> is a secure MAC for arbitrary length message assuming that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33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Π</m:t>
                    </m:r>
                  </m:oMath>
                </a14:m>
                <a:r>
                  <a:rPr lang="en-US" sz="3300" dirty="0" smtClean="0"/>
                  <a:t> is a secure MAC </a:t>
                </a:r>
                <a:r>
                  <a:rPr lang="en-US" sz="3300" dirty="0"/>
                  <a:t>and (</a:t>
                </a:r>
                <a:r>
                  <a:rPr lang="en-US" sz="3300" dirty="0" err="1"/>
                  <a:t>Gen</a:t>
                </a:r>
                <a:r>
                  <a:rPr lang="en-US" sz="3300" baseline="-25000" dirty="0" err="1"/>
                  <a:t>H</a:t>
                </a:r>
                <a:r>
                  <a:rPr lang="en-US" sz="3300" dirty="0" err="1"/>
                  <a:t>,H</a:t>
                </a:r>
                <a:r>
                  <a:rPr lang="en-US" sz="3300" dirty="0"/>
                  <a:t>) </a:t>
                </a:r>
                <a:r>
                  <a:rPr lang="en-US" sz="3300" dirty="0" smtClean="0"/>
                  <a:t>is collision resistant.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b="1" dirty="0" smtClean="0"/>
                  <a:t>Note</a:t>
                </a:r>
                <a:r>
                  <a:rPr lang="en-US" dirty="0" smtClean="0"/>
                  <a:t>: If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Vrfy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𝐾</m:t>
                        </m:r>
                        <m:r>
                          <a:rPr lang="en-US" i="1" baseline="-25000">
                            <a:latin typeface="Cambria Math" panose="02040503050406030204" pitchFamily="18" charset="0"/>
                          </a:rPr>
                          <m:t>𝑀</m:t>
                        </m:r>
                      </m:sub>
                      <m:sup/>
                    </m:sSub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dirty="0" smtClean="0"/>
                  <a:t> is canonical then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Vrfy</m:t>
                        </m:r>
                      </m:e>
                      <m:sub>
                        <m:d>
                          <m:dPr>
                            <m:begChr m:val="⟨"/>
                            <m:endChr m:val="⟩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𝐾</m:t>
                            </m:r>
                            <m:r>
                              <a:rPr lang="en-US" i="1" baseline="-25000">
                                <a:latin typeface="Cambria Math" panose="02040503050406030204" pitchFamily="18" charset="0"/>
                              </a:rPr>
                              <m:t>𝑀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</m:d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dirty="0" smtClean="0"/>
                  <a:t> is canonical.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1099800" cy="4351338"/>
              </a:xfrm>
              <a:blipFill>
                <a:blip r:embed="rId2"/>
                <a:stretch>
                  <a:fillRect l="-989" t="-3501" r="-4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94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7369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Hash and MAC Construction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Start with (</a:t>
                </a:r>
                <a:r>
                  <a:rPr lang="en-US" dirty="0" err="1" smtClean="0"/>
                  <a:t>Mac,Vrfy</a:t>
                </a:r>
                <a:r>
                  <a:rPr lang="en-US" dirty="0" smtClean="0"/>
                  <a:t>) a MAC for messages of fixed length and (</a:t>
                </a:r>
                <a:r>
                  <a:rPr lang="en-US" dirty="0" err="1" smtClean="0"/>
                  <a:t>Gen</a:t>
                </a:r>
                <a:r>
                  <a:rPr lang="en-US" baseline="-25000" dirty="0" err="1" smtClean="0"/>
                  <a:t>H</a:t>
                </a:r>
                <a:r>
                  <a:rPr lang="en-US" dirty="0" err="1" smtClean="0"/>
                  <a:t>,H</a:t>
                </a:r>
                <a:r>
                  <a:rPr lang="en-US" dirty="0" smtClean="0"/>
                  <a:t>) a collision resistant hash function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𝑀𝑎𝑐</m:t>
                          </m:r>
                        </m:e>
                        <m:sub>
                          <m:d>
                            <m:dPr>
                              <m:begChr m:val="⟨"/>
                              <m:endChr m:val="⟩"/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  <m:r>
                                <a:rPr lang="en-US" b="0" i="1" baseline="-25000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</m:d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𝑀𝑎𝑐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𝐾</m:t>
                          </m:r>
                          <m:r>
                            <a:rPr lang="en-US" i="1" baseline="-25000">
                              <a:latin typeface="Cambria Math" panose="02040503050406030204" pitchFamily="18" charset="0"/>
                            </a:rPr>
                            <m:t>𝑀</m:t>
                          </m:r>
                        </m:sub>
                        <m:sup/>
                      </m:sSubSup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p>
                          </m:sSup>
                          <m:d>
                            <m:d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b="1" dirty="0" smtClean="0"/>
                  <a:t>Theorem 5.6: </a:t>
                </a:r>
                <a:r>
                  <a:rPr lang="en-US" dirty="0" smtClean="0"/>
                  <a:t>Above construction is a secure MAC.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b="1" dirty="0" smtClean="0"/>
                  <a:t>Proof Intuition: </a:t>
                </a:r>
                <a:r>
                  <a:rPr lang="en-US" dirty="0" smtClean="0"/>
                  <a:t>If attacker successfully forges a valid MAC tag t’ for unseen message m’ then either</a:t>
                </a:r>
              </a:p>
              <a:p>
                <a:r>
                  <a:rPr lang="en-US" b="1" dirty="0" smtClean="0"/>
                  <a:t>Case 1: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sup>
                    </m:s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sup>
                    </m:s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b="0" i="1" baseline="-25000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</m:oMath>
                </a14:m>
                <a:r>
                  <a:rPr lang="en-US" dirty="0" smtClean="0"/>
                  <a:t> for some previously requested message m</a:t>
                </a:r>
                <a:r>
                  <a:rPr lang="en-US" baseline="-25000" dirty="0" smtClean="0"/>
                  <a:t>i</a:t>
                </a:r>
              </a:p>
              <a:p>
                <a:r>
                  <a:rPr lang="en-US" b="1" dirty="0" smtClean="0"/>
                  <a:t>Case 2: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sup>
                    </m:s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d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sup>
                    </m:s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i="1" baseline="-2500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</m:oMath>
                </a14:m>
                <a:r>
                  <a:rPr lang="en-US" dirty="0" smtClean="0"/>
                  <a:t> </a:t>
                </a:r>
                <a:r>
                  <a:rPr lang="en-US" dirty="0"/>
                  <a:t>for </a:t>
                </a:r>
                <a:r>
                  <a:rPr lang="en-US" dirty="0" smtClean="0"/>
                  <a:t>every </a:t>
                </a:r>
                <a:r>
                  <a:rPr lang="en-US" dirty="0"/>
                  <a:t>previously requested message </a:t>
                </a:r>
                <a:r>
                  <a:rPr lang="en-US" dirty="0" smtClean="0"/>
                  <a:t>m</a:t>
                </a:r>
                <a:r>
                  <a:rPr lang="en-US" baseline="-25000" dirty="0" smtClean="0"/>
                  <a:t>i</a:t>
                </a:r>
                <a:endParaRPr lang="en-US" baseline="-2500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3501" b="-5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95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0201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Hash and MAC Construction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b="1" dirty="0" smtClean="0"/>
                  <a:t>Theorem 5.6: </a:t>
                </a:r>
                <a:r>
                  <a:rPr lang="en-US" dirty="0" smtClean="0"/>
                  <a:t>Above construction is a secure MAC.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b="1" dirty="0" smtClean="0"/>
                  <a:t>Proof Intuition: </a:t>
                </a:r>
                <a:r>
                  <a:rPr lang="en-US" dirty="0" smtClean="0"/>
                  <a:t>If attacker successfully forges a valid MAC tag t’ for unseen message m’ then either</a:t>
                </a:r>
              </a:p>
              <a:p>
                <a:r>
                  <a:rPr lang="en-US" b="1" dirty="0" smtClean="0"/>
                  <a:t>Case 1: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sup>
                    </m:s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sup>
                    </m:s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b="0" i="1" baseline="-25000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</m:oMath>
                </a14:m>
                <a:r>
                  <a:rPr lang="en-US" dirty="0" smtClean="0"/>
                  <a:t> for some previously requested message m</a:t>
                </a:r>
                <a:r>
                  <a:rPr lang="en-US" baseline="-25000" dirty="0" smtClean="0"/>
                  <a:t>i</a:t>
                </a:r>
              </a:p>
              <a:p>
                <a:pPr lvl="1"/>
                <a:r>
                  <a:rPr lang="en-US" sz="2800" b="1" dirty="0" smtClean="0">
                    <a:solidFill>
                      <a:srgbClr val="FF0000"/>
                    </a:solidFill>
                  </a:rPr>
                  <a:t>Attacker can find hash collisions!</a:t>
                </a:r>
              </a:p>
              <a:p>
                <a:r>
                  <a:rPr lang="en-US" b="1" dirty="0" smtClean="0"/>
                  <a:t>Case 2: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sup>
                    </m:s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d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sup>
                    </m:s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i="1" baseline="-2500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</m:oMath>
                </a14:m>
                <a:r>
                  <a:rPr lang="en-US" dirty="0" smtClean="0"/>
                  <a:t> </a:t>
                </a:r>
                <a:r>
                  <a:rPr lang="en-US" dirty="0"/>
                  <a:t>for </a:t>
                </a:r>
                <a:r>
                  <a:rPr lang="en-US" dirty="0" smtClean="0"/>
                  <a:t>every </a:t>
                </a:r>
                <a:r>
                  <a:rPr lang="en-US" dirty="0"/>
                  <a:t>previously requested message </a:t>
                </a:r>
                <a:r>
                  <a:rPr lang="en-US" dirty="0" smtClean="0"/>
                  <a:t>m</a:t>
                </a:r>
                <a:r>
                  <a:rPr lang="en-US" baseline="-25000" dirty="0" smtClean="0"/>
                  <a:t>i</a:t>
                </a:r>
                <a:endParaRPr lang="en-US" baseline="-25000" dirty="0"/>
              </a:p>
              <a:p>
                <a:pPr lvl="1"/>
                <a:r>
                  <a:rPr lang="en-US" b="1" dirty="0" smtClean="0">
                    <a:solidFill>
                      <a:srgbClr val="FF0000"/>
                    </a:solidFill>
                  </a:rPr>
                  <a:t>Attacker forged a valid new tag on the “new message”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𝑯</m:t>
                        </m:r>
                      </m:e>
                      <m:sup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𝒔</m:t>
                        </m:r>
                      </m:sup>
                    </m:sSup>
                    <m:d>
                      <m:dPr>
                        <m:ctrlP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d>
                  </m:oMath>
                </a14:m>
                <a:endParaRPr lang="en-US" b="1" dirty="0" smtClean="0"/>
              </a:p>
              <a:p>
                <a:pPr lvl="1"/>
                <a:r>
                  <a:rPr lang="en-US" b="1" dirty="0" smtClean="0">
                    <a:solidFill>
                      <a:srgbClr val="FF0000"/>
                    </a:solidFill>
                  </a:rPr>
                  <a:t>Violates security of the original fixed length MAC</a:t>
                </a:r>
                <a:endParaRPr lang="en-US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96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2862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Definition of Collision Resistant Hash Functions </a:t>
            </a:r>
            <a:r>
              <a:rPr lang="en-US" dirty="0"/>
              <a:t>(</a:t>
            </a:r>
            <a:r>
              <a:rPr lang="en-US" dirty="0" err="1" smtClean="0"/>
              <a:t>Gen,H</a:t>
            </a:r>
            <a:r>
              <a:rPr lang="en-US" dirty="0"/>
              <a:t>)</a:t>
            </a:r>
            <a:endParaRPr lang="en-US" dirty="0" smtClean="0"/>
          </a:p>
          <a:p>
            <a:pPr lvl="1"/>
            <a:r>
              <a:rPr lang="en-US" dirty="0"/>
              <a:t>Definitional challenges</a:t>
            </a:r>
          </a:p>
          <a:p>
            <a:pPr lvl="1"/>
            <a:r>
              <a:rPr lang="en-US" dirty="0" smtClean="0"/>
              <a:t>Gen(1</a:t>
            </a:r>
            <a:r>
              <a:rPr lang="en-US" baseline="30000" dirty="0" smtClean="0"/>
              <a:t>n</a:t>
            </a:r>
            <a:r>
              <a:rPr lang="en-US" dirty="0" smtClean="0"/>
              <a:t>) outputs a public seed. </a:t>
            </a:r>
          </a:p>
          <a:p>
            <a:endParaRPr lang="en-US" dirty="0" smtClean="0"/>
          </a:p>
          <a:p>
            <a:r>
              <a:rPr lang="en-US" dirty="0" err="1" smtClean="0"/>
              <a:t>Merkle-Damgård</a:t>
            </a:r>
            <a:r>
              <a:rPr lang="en-US" dirty="0" smtClean="0"/>
              <a:t> construction to hash arbitrary length strings</a:t>
            </a:r>
          </a:p>
          <a:p>
            <a:pPr lvl="1"/>
            <a:r>
              <a:rPr lang="en-US" dirty="0" smtClean="0"/>
              <a:t>Proof of correctness</a:t>
            </a:r>
            <a:endParaRPr lang="en-US" dirty="0"/>
          </a:p>
          <a:p>
            <a:endParaRPr lang="en-US" dirty="0"/>
          </a:p>
          <a:p>
            <a:r>
              <a:rPr lang="en-US" dirty="0" smtClean="0"/>
              <a:t>Hash and MAC construction</a:t>
            </a:r>
          </a:p>
          <a:p>
            <a:pPr lvl="1"/>
            <a:r>
              <a:rPr lang="en-US" dirty="0" smtClean="0"/>
              <a:t>Proof of correctness</a:t>
            </a:r>
            <a:endParaRPr lang="en-US" dirty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97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3910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MAC from Collision Resistant Hash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99011" y="1825625"/>
                <a:ext cx="11646131" cy="4351338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Failed Attempt:</a:t>
                </a:r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Broken if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sup>
                    </m:sSup>
                  </m:oMath>
                </a14:m>
                <a:r>
                  <a:rPr lang="en-US" dirty="0" smtClean="0"/>
                  <a:t>uses </a:t>
                </a:r>
                <a:r>
                  <a:rPr lang="en-US" dirty="0" err="1"/>
                  <a:t>Merkle-Damgård</a:t>
                </a:r>
                <a:r>
                  <a:rPr lang="en-US" dirty="0"/>
                  <a:t> </a:t>
                </a:r>
                <a:r>
                  <a:rPr lang="en-US" dirty="0" smtClean="0"/>
                  <a:t>Transform. Let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r>
                      <a:rPr lang="en-US" i="1" baseline="-25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US" dirty="0" smtClean="0"/>
                  <a:t> encode length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i="1" baseline="-2500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∥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r>
                      <a:rPr lang="en-US" i="1" baseline="-25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dirty="0" smtClean="0"/>
                  <a:t> </a:t>
                </a:r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𝑀𝑎𝑐</m:t>
                        </m:r>
                      </m:e>
                      <m:sub>
                        <m:d>
                          <m:dPr>
                            <m:begChr m:val="⟨"/>
                            <m:endChr m:val="⟩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</m:d>
                      </m:sub>
                      <m:sup/>
                    </m:sSub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b="0" i="1" baseline="-25000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∥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  <m:r>
                          <a:rPr lang="en-US" b="0" i="1" baseline="-2500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∥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  <m:r>
                          <a:rPr lang="en-US" b="0" i="1" baseline="-2500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sup>
                    </m:sSup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p>
                        </m:sSup>
                        <m:d>
                          <m:dPr>
                            <m:ctrlPr>
                              <a:rPr lang="en-US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  <m:sup>
                                <m:r>
                                  <a:rPr lang="en-US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sup>
                            </m:sSup>
                            <m:d>
                              <m:dPr>
                                <m:ctrlPr>
                                  <a:rPr lang="en-US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i="1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sup>
                                </m:sSup>
                                <m:d>
                                  <m:dPr>
                                    <m:ctrlPr>
                                      <a:rPr lang="en-US" i="1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US" i="1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i="1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h</m:t>
                                        </m:r>
                                      </m:e>
                                      <m:sup>
                                        <m:r>
                                          <a:rPr lang="en-US" i="1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𝑠</m:t>
                                        </m:r>
                                      </m:sup>
                                    </m:sSup>
                                    <m:d>
                                      <m:dPr>
                                        <m:ctrlPr>
                                          <a:rPr lang="en-US" i="1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i="1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  <m:r>
                                          <a:rPr lang="en-US" i="1" baseline="30000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  <m:r>
                                          <a:rPr lang="en-US" i="1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∥</m:t>
                                        </m:r>
                                        <m:r>
                                          <a:rPr lang="en-US" i="1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</m:e>
                                    </m:d>
                                    <m:r>
                                      <a:rPr lang="en-US" i="1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∥</m:t>
                                    </m:r>
                                    <m:r>
                                      <a:rPr lang="en-US" i="1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  <m:r>
                                      <a:rPr lang="en-US" i="1" baseline="-2500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d>
                                <m:r>
                                  <a:rPr lang="en-US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∥</m:t>
                                </m:r>
                                <m:r>
                                  <a:rPr lang="en-US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  <m:r>
                                  <a:rPr lang="en-US" i="1" baseline="-2500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d>
                            <m:r>
                              <a:rPr lang="en-US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∥</m:t>
                            </m:r>
                            <m:r>
                              <a:rPr lang="en-US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en-US" i="1" baseline="-2500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  <m:r>
                          <a:rPr lang="en-US" i="1" baseline="-2500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                           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</m:t>
                          </m:r>
                        </m:sup>
                      </m:sSup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𝑀𝑎𝑐</m:t>
                              </m:r>
                            </m:e>
                            <m:sub>
                              <m:d>
                                <m:dPr>
                                  <m:begChr m:val="⟨"/>
                                  <m:endChr m:val="⟩"/>
                                  <m:ctrlPr>
                                    <a:rPr lang="en-US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n-US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</m:d>
                            </m:sub>
                            <m:sup/>
                          </m:sSubSup>
                          <m:d>
                            <m:dPr>
                              <m:ctrlPr>
                                <a:rPr lang="en-US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i="1" baseline="-2500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∥</m:t>
                              </m:r>
                              <m:r>
                                <a:rPr lang="en-US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i="1" baseline="-2500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  <m:r>
                            <a:rPr lang="en-US" i="1" baseline="-2500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marL="0" indent="0" algn="ctr">
                  <a:buNone/>
                </a:pPr>
                <a:r>
                  <a:rPr lang="en-US" b="1" dirty="0" smtClean="0"/>
                  <a:t>Why does this mean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𝑴𝒂𝒄</m:t>
                        </m:r>
                      </m:e>
                      <m:sub>
                        <m:d>
                          <m:dPr>
                            <m:begChr m:val="⟨"/>
                            <m:endChr m:val="⟩"/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𝒌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𝑺</m:t>
                            </m:r>
                          </m:e>
                        </m:d>
                      </m:sub>
                      <m:sup/>
                    </m:sSubSup>
                  </m:oMath>
                </a14:m>
                <a:r>
                  <a:rPr lang="en-US" b="1" dirty="0" smtClean="0"/>
                  <a:t> is broken?</a:t>
                </a:r>
                <a:endParaRPr lang="en-US" b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9011" y="1825625"/>
                <a:ext cx="11646131" cy="4351338"/>
              </a:xfrm>
              <a:blipFill>
                <a:blip r:embed="rId2"/>
                <a:stretch>
                  <a:fillRect l="-1047" t="-2241" b="-7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98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3728505" y="2626925"/>
                <a:ext cx="4183709" cy="64088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𝑀𝑎𝑐</m:t>
                          </m:r>
                        </m:e>
                        <m:sub>
                          <m:d>
                            <m:dPr>
                              <m:begChr m:val="⟨"/>
                              <m:endChr m:val="⟩"/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</m:d>
                        </m:sub>
                        <m:sup/>
                      </m:sSubSup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  <m:r>
                        <a:rPr lang="en-US" sz="28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p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𝑠</m:t>
                          </m:r>
                        </m:sup>
                      </m:sSup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∥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8505" y="2626925"/>
                <a:ext cx="4183709" cy="64088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249952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HMAC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1064240" cy="4351338"/>
              </a:xfrm>
            </p:spPr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36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𝑀𝑎𝑐</m:t>
                          </m:r>
                        </m:e>
                        <m:sub>
                          <m:d>
                            <m:dPr>
                              <m:begChr m:val="⟨"/>
                              <m:endChr m:val="⟩"/>
                              <m:ctrlPr>
                                <a:rPr lang="en-US" sz="3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36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3600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</m:d>
                        </m:sub>
                        <m:sup/>
                      </m:sSubSup>
                      <m:d>
                        <m:dPr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  <m:r>
                        <a:rPr lang="en-US" sz="36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p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𝑠</m:t>
                          </m:r>
                        </m:sup>
                      </m:sSup>
                      <m:d>
                        <m:dPr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sz="36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36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⨁</m:t>
                              </m:r>
                              <m:r>
                                <m:rPr>
                                  <m:sty m:val="p"/>
                                </m:rPr>
                                <a:rPr lang="en-US" sz="36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opad</m:t>
                              </m:r>
                            </m:e>
                          </m:d>
                          <m:r>
                            <a:rPr lang="en-US" sz="3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∥</m:t>
                          </m:r>
                          <m:sSup>
                            <m:sSupPr>
                              <m:ctrlPr>
                                <a:rPr lang="en-US" sz="3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600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p>
                              <m:r>
                                <a:rPr lang="en-US" sz="36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p>
                          </m:sSup>
                          <m:d>
                            <m:dPr>
                              <m:ctrlPr>
                                <a:rPr lang="en-US" sz="36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lang="en-US" sz="36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6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n-US" sz="3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⨁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sz="3600" b="0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i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sz="360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pad</m:t>
                                  </m:r>
                                </m:e>
                              </m:d>
                              <m:r>
                                <a:rPr lang="en-US" sz="3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∥</m:t>
                              </m:r>
                              <m:r>
                                <a:rPr lang="en-US" sz="3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6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ipad</m:t>
                      </m:r>
                      <m:r>
                        <a:rPr lang="en-US" sz="36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?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1064240" cy="4351338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99</a:t>
            </a:fld>
            <a:endParaRPr lang="en-US"/>
          </a:p>
        </p:txBody>
      </p:sp>
      <p:pic>
        <p:nvPicPr>
          <p:cNvPr id="1026" name="Picture 2" descr="Image result for ipad?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7775" y="3681412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51498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23787</TotalTime>
  <Words>11440</Words>
  <Application>Microsoft Office PowerPoint</Application>
  <PresentationFormat>Widescreen</PresentationFormat>
  <Paragraphs>1132</Paragraphs>
  <Slides>103</Slides>
  <Notes>16</Notes>
  <HiddenSlides>37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103</vt:i4>
      </vt:variant>
    </vt:vector>
  </HeadingPairs>
  <TitlesOfParts>
    <vt:vector size="110" baseType="lpstr">
      <vt:lpstr>Arial</vt:lpstr>
      <vt:lpstr>Calibri</vt:lpstr>
      <vt:lpstr>Calibri Light</vt:lpstr>
      <vt:lpstr>Cambria Math</vt:lpstr>
      <vt:lpstr>Open Sans</vt:lpstr>
      <vt:lpstr>Wingdings</vt:lpstr>
      <vt:lpstr>Office Theme</vt:lpstr>
      <vt:lpstr>Tidbits</vt:lpstr>
      <vt:lpstr>Cryptography CS 555</vt:lpstr>
      <vt:lpstr>Recap</vt:lpstr>
      <vt:lpstr>CCA-Security</vt:lpstr>
      <vt:lpstr>Week 4: Topic 1:  Constructing Message Authentication Codes  </vt:lpstr>
      <vt:lpstr>Message Authentication Code Syntax</vt:lpstr>
      <vt:lpstr>MAC Authentication Game  (Macforge_(A,Π) (n)) </vt:lpstr>
      <vt:lpstr>Discussion</vt:lpstr>
      <vt:lpstr>Replay Attacks</vt:lpstr>
      <vt:lpstr>Strong MACs</vt:lpstr>
      <vt:lpstr>Strong MAC Authentication (Macsforge_(A,Π) (n)) </vt:lpstr>
      <vt:lpstr>Deterministic MACs</vt:lpstr>
      <vt:lpstr>Strong MAC vs Regular MAC</vt:lpstr>
      <vt:lpstr>Timing Attacks (Side Channel)</vt:lpstr>
      <vt:lpstr>Timing Attacks (Side Channel)</vt:lpstr>
      <vt:lpstr>Timing Attack</vt:lpstr>
      <vt:lpstr>Improved Canonical Verification Algorithm</vt:lpstr>
      <vt:lpstr>Side-Channel Attacks</vt:lpstr>
      <vt:lpstr>Recap</vt:lpstr>
      <vt:lpstr>Message Authentication Code Syntax</vt:lpstr>
      <vt:lpstr>General vs Fixed Length MAC</vt:lpstr>
      <vt:lpstr>Strong MAC Construction (Fixed Length)</vt:lpstr>
      <vt:lpstr>Strong MAC Authentication (Macsforge_(A,Π) (n)) </vt:lpstr>
      <vt:lpstr>Concrete Version: (t(n),q(n),ε(n))-secure MAC</vt:lpstr>
      <vt:lpstr>Strong MAC Construction (Fixed Length)</vt:lpstr>
      <vt:lpstr>Breaking MAC Security  (Macforge_(A,Π) (n)) </vt:lpstr>
      <vt:lpstr>A Similar Game  (Macforge_(A,Π ̃ ) (n)) </vt:lpstr>
      <vt:lpstr>PRF Distinguisher D</vt:lpstr>
      <vt:lpstr>PRF Distinguisher D</vt:lpstr>
      <vt:lpstr>Strong MAC Construction (Fixed Length)</vt:lpstr>
      <vt:lpstr>Strong MAC Construction (Fixed Length)</vt:lpstr>
      <vt:lpstr>Strong MAC Construction (Fixed Length)</vt:lpstr>
      <vt:lpstr>MACs for Arbitrary Length Messages</vt:lpstr>
      <vt:lpstr>MACs for Arbitrary Length Messages</vt:lpstr>
      <vt:lpstr>MACs for Arbitrary Length Messages</vt:lpstr>
      <vt:lpstr>MACs for Arbitrary Length Messages</vt:lpstr>
      <vt:lpstr>PowerPoint Presentation</vt:lpstr>
      <vt:lpstr>MACs for Arbitrary Length Messages</vt:lpstr>
      <vt:lpstr>MACs for Arbitrary Length Messages</vt:lpstr>
      <vt:lpstr>CBC-MAC</vt:lpstr>
      <vt:lpstr>Coming Soon</vt:lpstr>
      <vt:lpstr>Week 4</vt:lpstr>
      <vt:lpstr>Recap</vt:lpstr>
      <vt:lpstr>Authenticated Encryption</vt:lpstr>
      <vt:lpstr>Unforgeable Encryption Experiment (Encforge_(A,Π) (n)) </vt:lpstr>
      <vt:lpstr>Unforgeable Encryption Experiment (Encforge_(A,Π) (n)) </vt:lpstr>
      <vt:lpstr>Building Authenticated Encryption</vt:lpstr>
      <vt:lpstr>Building Authenticated Encryption</vt:lpstr>
      <vt:lpstr>Building Authenticated Encryption</vt:lpstr>
      <vt:lpstr>Independent Key Principle</vt:lpstr>
      <vt:lpstr>Building Authenticated Encryption</vt:lpstr>
      <vt:lpstr>Building Authenticated Encryption</vt:lpstr>
      <vt:lpstr>Building Authenticated Encryption</vt:lpstr>
      <vt:lpstr>Building Authenticated Encryption</vt:lpstr>
      <vt:lpstr>Building Authenticated Encryption</vt:lpstr>
      <vt:lpstr>Authenticate-then-Encrypt: A Bad Case</vt:lpstr>
      <vt:lpstr>Authenticate-then-Encrypt: A Bad Case</vt:lpstr>
      <vt:lpstr>Authenticate-then-Encrypt: A Bad Case</vt:lpstr>
      <vt:lpstr>Building Authenticated Encryption</vt:lpstr>
      <vt:lpstr>Recap</vt:lpstr>
      <vt:lpstr>Building Authenticated Encryption</vt:lpstr>
      <vt:lpstr>Building Authenticated Encryption</vt:lpstr>
      <vt:lpstr>Encryption Forgery Attacker (Encforge_(A,Π) (n)) </vt:lpstr>
      <vt:lpstr>Unforgeable Encryptions</vt:lpstr>
      <vt:lpstr>Unforgeable Encryptions</vt:lpstr>
      <vt:lpstr>Proof Sketch (CCA-Security)</vt:lpstr>
      <vt:lpstr>Proof Sketch</vt:lpstr>
      <vt:lpstr>Proof Sketch</vt:lpstr>
      <vt:lpstr>Secure Communication Session</vt:lpstr>
      <vt:lpstr>Secure Communication Session</vt:lpstr>
      <vt:lpstr>Galois Counter Mode (GCM)</vt:lpstr>
      <vt:lpstr>Authenticated Security vs CCA-Security</vt:lpstr>
      <vt:lpstr>Week 4: Topic 4:  Cryptographic Hash Functions  </vt:lpstr>
      <vt:lpstr>Hash Functions</vt:lpstr>
      <vt:lpstr>Pigeonhole Principle</vt:lpstr>
      <vt:lpstr>Hash Collisions</vt:lpstr>
      <vt:lpstr>Classical Hash Function Applications</vt:lpstr>
      <vt:lpstr>Collision-Resistant Hash Function</vt:lpstr>
      <vt:lpstr>Keyed Hash Function Syntax</vt:lpstr>
      <vt:lpstr>Collision Experiment (〖HashColl〗_(A,Π) (n)) </vt:lpstr>
      <vt:lpstr>Collision Experiment (〖HashColl〗_(A,Π) (n)) </vt:lpstr>
      <vt:lpstr>Theory vs Practice</vt:lpstr>
      <vt:lpstr>Weaker Requirements for Cryptographic Hash</vt:lpstr>
      <vt:lpstr>Weaker Requirements for Cryptographic Hash</vt:lpstr>
      <vt:lpstr>Merkle-Damgård Transform</vt:lpstr>
      <vt:lpstr>Merkle-Damgård Transform</vt:lpstr>
      <vt:lpstr>Merkle-Damgård Transform</vt:lpstr>
      <vt:lpstr>Merkle-Damgård Transform</vt:lpstr>
      <vt:lpstr>Merkle-Damgård Transform</vt:lpstr>
      <vt:lpstr>Week 4: Topic 5:  HMACs and Generic Attacks </vt:lpstr>
      <vt:lpstr>Keyed Hash Function Syntax</vt:lpstr>
      <vt:lpstr>MACs for Arbitrary Length Messages</vt:lpstr>
      <vt:lpstr>MACs for Arbitrary Length Messages</vt:lpstr>
      <vt:lpstr>Hash and MAC Construction</vt:lpstr>
      <vt:lpstr>Hash and MAC Construction</vt:lpstr>
      <vt:lpstr>Hash and MAC Construction</vt:lpstr>
      <vt:lpstr>Recap</vt:lpstr>
      <vt:lpstr>MAC from Collision Resistant Hash</vt:lpstr>
      <vt:lpstr>HMAC</vt:lpstr>
      <vt:lpstr>HMAC</vt:lpstr>
      <vt:lpstr>HMAC Security</vt:lpstr>
      <vt:lpstr>HMAC in Practice</vt:lpstr>
      <vt:lpstr>Next Week</vt:lpstr>
    </vt:vector>
  </TitlesOfParts>
  <Company>SERVERS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Cryptography CS 555</dc:title>
  <dc:creator>Blocki, Jeremiah M</dc:creator>
  <cp:lastModifiedBy>Blocki, Jeremiah M</cp:lastModifiedBy>
  <cp:revision>215</cp:revision>
  <dcterms:created xsi:type="dcterms:W3CDTF">2016-12-31T20:38:01Z</dcterms:created>
  <dcterms:modified xsi:type="dcterms:W3CDTF">2021-02-11T22:41:49Z</dcterms:modified>
</cp:coreProperties>
</file>