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439" r:id="rId2"/>
    <p:sldId id="450" r:id="rId3"/>
    <p:sldId id="356" r:id="rId4"/>
    <p:sldId id="453" r:id="rId5"/>
    <p:sldId id="256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451" r:id="rId14"/>
    <p:sldId id="442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454" r:id="rId25"/>
    <p:sldId id="455" r:id="rId26"/>
    <p:sldId id="378" r:id="rId27"/>
    <p:sldId id="500" r:id="rId28"/>
    <p:sldId id="501" r:id="rId29"/>
    <p:sldId id="380" r:id="rId30"/>
    <p:sldId id="431" r:id="rId31"/>
    <p:sldId id="432" r:id="rId32"/>
    <p:sldId id="433" r:id="rId33"/>
    <p:sldId id="434" r:id="rId34"/>
    <p:sldId id="435" r:id="rId35"/>
    <p:sldId id="436" r:id="rId36"/>
    <p:sldId id="502" r:id="rId37"/>
    <p:sldId id="437" r:id="rId38"/>
    <p:sldId id="503" r:id="rId39"/>
    <p:sldId id="438" r:id="rId40"/>
    <p:sldId id="452" r:id="rId41"/>
    <p:sldId id="382" r:id="rId42"/>
    <p:sldId id="443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504" r:id="rId51"/>
    <p:sldId id="390" r:id="rId52"/>
    <p:sldId id="405" r:id="rId53"/>
    <p:sldId id="456" r:id="rId54"/>
    <p:sldId id="457" r:id="rId55"/>
    <p:sldId id="458" r:id="rId56"/>
    <p:sldId id="459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479" r:id="rId77"/>
    <p:sldId id="480" r:id="rId78"/>
    <p:sldId id="481" r:id="rId79"/>
    <p:sldId id="482" r:id="rId80"/>
    <p:sldId id="483" r:id="rId81"/>
    <p:sldId id="484" r:id="rId82"/>
    <p:sldId id="485" r:id="rId83"/>
    <p:sldId id="486" r:id="rId84"/>
    <p:sldId id="487" r:id="rId85"/>
    <p:sldId id="488" r:id="rId86"/>
    <p:sldId id="489" r:id="rId87"/>
    <p:sldId id="491" r:id="rId88"/>
    <p:sldId id="492" r:id="rId89"/>
    <p:sldId id="493" r:id="rId90"/>
    <p:sldId id="494" r:id="rId91"/>
    <p:sldId id="495" r:id="rId92"/>
    <p:sldId id="496" r:id="rId93"/>
    <p:sldId id="497" r:id="rId94"/>
    <p:sldId id="498" r:id="rId95"/>
    <p:sldId id="407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  <p:cmAuthor id="2" name="Blocki, Jeremiah M" initials="BJM [2]" lastIdx="1" clrIdx="1">
    <p:extLst>
      <p:ext uri="{19B8F6BF-5375-455C-9EA6-DF929625EA0E}">
        <p15:presenceInfo xmlns:p15="http://schemas.microsoft.com/office/powerpoint/2012/main" userId="S-1-5-21-2147685005-3481175987-295382041-18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89" d="100"/>
          <a:sy n="89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HTTP is stateless. Cookies can be stored on</a:t>
            </a:r>
            <a:r>
              <a:rPr lang="en-US" baseline="0" dirty="0" smtClean="0"/>
              <a:t> the client, but can the server trust the client not to modify the cookie?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5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31.png"/><Relationship Id="rId4" Type="http://schemas.openxmlformats.org/officeDocument/2006/relationships/image" Target="../media/image3.jpe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4.jpe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1.png"/><Relationship Id="rId9" Type="http://schemas.openxmlformats.org/officeDocument/2006/relationships/image" Target="../media/image19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4.jpe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0.png"/><Relationship Id="rId9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00.png"/><Relationship Id="rId9" Type="http://schemas.openxmlformats.org/officeDocument/2006/relationships/image" Target="../media/image7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21.png"/><Relationship Id="rId9" Type="http://schemas.openxmlformats.org/officeDocument/2006/relationships/image" Target="../media/image2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3" Type="http://schemas.openxmlformats.org/officeDocument/2006/relationships/image" Target="../media/image4.jpeg"/><Relationship Id="rId7" Type="http://schemas.openxmlformats.org/officeDocument/2006/relationships/image" Target="../media/image222.png"/><Relationship Id="rId12" Type="http://schemas.openxmlformats.org/officeDocument/2006/relationships/image" Target="../media/image2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60.png"/><Relationship Id="rId5" Type="http://schemas.openxmlformats.org/officeDocument/2006/relationships/image" Target="../media/image2.png"/><Relationship Id="rId10" Type="http://schemas.openxmlformats.org/officeDocument/2006/relationships/image" Target="../media/image251.png"/><Relationship Id="rId4" Type="http://schemas.openxmlformats.org/officeDocument/2006/relationships/image" Target="../media/image100.png"/><Relationship Id="rId9" Type="http://schemas.openxmlformats.org/officeDocument/2006/relationships/image" Target="../media/image24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2.png"/><Relationship Id="rId7" Type="http://schemas.openxmlformats.org/officeDocument/2006/relationships/image" Target="../media/image14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71.png"/><Relationship Id="rId10" Type="http://schemas.openxmlformats.org/officeDocument/2006/relationships/image" Target="../media/image160.png"/><Relationship Id="rId4" Type="http://schemas.openxmlformats.org/officeDocument/2006/relationships/image" Target="../media/image4.jpeg"/><Relationship Id="rId9" Type="http://schemas.openxmlformats.org/officeDocument/2006/relationships/image" Target="../media/image270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8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2900" b="1" dirty="0" smtClean="0"/>
              <a:t>Week 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Building CPA-Secure Encryption Schemes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Pseudorandom Functions/Permutations</a:t>
            </a:r>
            <a:endParaRPr lang="en-US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Block Ciphers + Modes of Operation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CCA-Security (definition)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Message Authentication Codes [time permitting]</a:t>
            </a:r>
            <a:endParaRPr lang="en-US" sz="3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3.5-3.7</a:t>
            </a:r>
          </a:p>
          <a:p>
            <a:pPr algn="l"/>
            <a:r>
              <a:rPr lang="en-US" sz="2900" b="1" dirty="0" smtClean="0"/>
              <a:t>Reminder: </a:t>
            </a:r>
            <a:r>
              <a:rPr lang="en-US" sz="2900" dirty="0" smtClean="0"/>
              <a:t>Homework 3 is due on Thursday at 11:59PM on </a:t>
            </a:r>
            <a:r>
              <a:rPr lang="en-US" sz="2900" dirty="0" err="1" smtClean="0"/>
              <a:t>Gradescope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825625"/>
            <a:ext cx="11176000" cy="4351338"/>
          </a:xfrm>
        </p:spPr>
        <p:txBody>
          <a:bodyPr/>
          <a:lstStyle/>
          <a:p>
            <a:r>
              <a:rPr lang="en-US" sz="3600" dirty="0" smtClean="0"/>
              <a:t>We use </a:t>
            </a:r>
            <a:r>
              <a:rPr lang="en-US" sz="3600" dirty="0" err="1" smtClean="0"/>
              <a:t>A</a:t>
            </a:r>
            <a:r>
              <a:rPr lang="en-US" sz="3600" baseline="30000" dirty="0" err="1" smtClean="0"/>
              <a:t>f</a:t>
            </a:r>
            <a:r>
              <a:rPr lang="en-US" sz="3600" baseline="30000" dirty="0" smtClean="0"/>
              <a:t>(.)</a:t>
            </a:r>
            <a:r>
              <a:rPr lang="en-US" sz="3600" dirty="0"/>
              <a:t> </a:t>
            </a:r>
            <a:r>
              <a:rPr lang="en-US" sz="3600" dirty="0" smtClean="0"/>
              <a:t>to denote an algorithm A with oracle access to a function f. </a:t>
            </a:r>
          </a:p>
          <a:p>
            <a:r>
              <a:rPr lang="en-US" sz="3600" dirty="0" smtClean="0"/>
              <a:t>A may adaptively query f(.) on multiple different inputs 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,… and A receives the answers f(x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),f(x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),…</a:t>
            </a:r>
          </a:p>
          <a:p>
            <a:r>
              <a:rPr lang="en-US" sz="3600" dirty="0" smtClean="0"/>
              <a:t>However, A can only use f(.) as a </a:t>
            </a:r>
            <a:r>
              <a:rPr lang="en-US" sz="3600" dirty="0" err="1" smtClean="0"/>
              <a:t>blackbox</a:t>
            </a:r>
            <a:r>
              <a:rPr lang="en-US" sz="3600" dirty="0" smtClean="0"/>
              <a:t> (no peaking at the source code in the box)</a:t>
            </a:r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pseudorandom function </a:t>
                </a:r>
                <a:r>
                  <a:rPr lang="en-US" dirty="0" smtClean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Notes: </a:t>
                </a:r>
              </a:p>
              <a:p>
                <a:r>
                  <a:rPr lang="en-US" dirty="0" smtClean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well as the randomness of D. </a:t>
                </a:r>
              </a:p>
              <a:p>
                <a:r>
                  <a:rPr lang="en-US" dirty="0" smtClean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Func</a:t>
                </a:r>
                <a:r>
                  <a:rPr lang="en-US" b="1" baseline="-25000" dirty="0" smtClean="0"/>
                  <a:t>n</a:t>
                </a:r>
                <a:r>
                  <a:rPr lang="en-US" dirty="0"/>
                  <a:t>as well as the randomness of D. </a:t>
                </a:r>
              </a:p>
              <a:p>
                <a:r>
                  <a:rPr lang="en-US" dirty="0" smtClean="0"/>
                  <a:t>D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given the secret k in the first probability (otherwise easy to distinguish…how?)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PRF-Security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  <a:p>
                <a:r>
                  <a:rPr lang="en-US" sz="2800" b="1" dirty="0" smtClean="0"/>
                  <a:t>Truly random </a:t>
                </a:r>
                <a:r>
                  <a:rPr lang="en-US" sz="2800" b="1" dirty="0" err="1" smtClean="0"/>
                  <a:t>func</a:t>
                </a:r>
                <a:r>
                  <a:rPr lang="en-US" sz="2800" b="1" dirty="0" smtClean="0"/>
                  <a:t> R</a:t>
                </a:r>
              </a:p>
              <a:p>
                <a:r>
                  <a:rPr lang="en-US" sz="2800" b="1" dirty="0" err="1" smtClean="0"/>
                  <a:t>r</a:t>
                </a:r>
                <a:r>
                  <a:rPr lang="en-US" sz="2800" b="1" baseline="-25000" dirty="0" err="1" smtClean="0"/>
                  <a:t>i</a:t>
                </a:r>
                <a:r>
                  <a:rPr lang="en-US" sz="2800" b="1" dirty="0" smtClean="0"/>
                  <a:t> = F</a:t>
                </a:r>
                <a:r>
                  <a:rPr lang="en-US" sz="2800" b="1" baseline="-25000" dirty="0" smtClean="0"/>
                  <a:t>K</a:t>
                </a:r>
                <a:r>
                  <a:rPr lang="en-US" sz="2800" b="1" dirty="0" smtClean="0"/>
                  <a:t>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if b=1</a:t>
                </a:r>
              </a:p>
              <a:p>
                <a:r>
                  <a:rPr lang="en-US" sz="2800" b="1" dirty="0" smtClean="0"/>
                  <a:t>       R(m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</a:t>
                </a:r>
                <a:r>
                  <a:rPr lang="en-US" sz="2800" b="1" dirty="0" err="1" smtClean="0"/>
                  <a:t>o.w</a:t>
                </a:r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blipFill>
                <a:blip r:embed="rId5"/>
                <a:stretch>
                  <a:fillRect l="-3678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512" y="931990"/>
            <a:ext cx="1228181" cy="12619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29392" y="188628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72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 Concrete 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/>
                  <a:t>-secure pseudorandom </a:t>
                </a:r>
                <a:r>
                  <a:rPr lang="en-US" i="1" dirty="0"/>
                  <a:t>function </a:t>
                </a:r>
                <a:r>
                  <a:rPr lang="en-US" dirty="0" smtClean="0"/>
                  <a:t>if </a:t>
                </a:r>
                <a:r>
                  <a:rPr lang="en-US" b="1" dirty="0" smtClean="0"/>
                  <a:t>for all </a:t>
                </a:r>
                <a:r>
                  <a:rPr lang="en-US" dirty="0" smtClean="0"/>
                  <a:t>distinguishers D </a:t>
                </a:r>
                <a:r>
                  <a:rPr lang="en-US" b="1" dirty="0" smtClean="0"/>
                  <a:t>running in time at most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:r>
                  <a:rPr lang="en-US" b="1" dirty="0" smtClean="0"/>
                  <a:t>making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 smtClean="0"/>
                  <a:t> queries</a:t>
                </a:r>
                <a:r>
                  <a:rPr lang="en-US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blipFill>
                <a:blip r:embed="rId6"/>
                <a:stretch>
                  <a:fillRect l="-514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1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Gen: </a:t>
                </a:r>
                <a:r>
                  <a:rPr lang="en-US" dirty="0" smtClean="0"/>
                  <a:t>on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pick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err="1" smtClean="0"/>
                  <a:t>Enc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         for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Dec</a:t>
                </a:r>
                <a:r>
                  <a:rPr lang="en-US" b="1" dirty="0"/>
                  <a:t>: </a:t>
                </a:r>
                <a:r>
                  <a:rPr lang="en-US" dirty="0"/>
                  <a:t>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F is a pseudorandom function, then (</a:t>
                </a:r>
                <a:r>
                  <a:rPr lang="en-US" dirty="0" err="1" smtClean="0"/>
                  <a:t>Gen,Enc,Dec</a:t>
                </a:r>
                <a:r>
                  <a:rPr lang="en-US" dirty="0" smtClean="0"/>
                  <a:t>) is a CPA-secure encryption scheme for messages of length 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7560" y="3307080"/>
            <a:ext cx="3794760" cy="166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to begin proof?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22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blipFill>
                <a:blip r:embed="rId5"/>
                <a:stretch>
                  <a:fillRect l="-5290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000" b="0" dirty="0" smtClean="0">
                    <a:ea typeface="Cambria Math" panose="02040503050406030204" pitchFamily="18" charset="0"/>
                  </a:rPr>
                  <a:t>Assumption: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4000" b="0" dirty="0" smtClean="0">
                    <a:ea typeface="Cambria Math" panose="02040503050406030204" pitchFamily="18" charset="0"/>
                  </a:rPr>
                  <a:t>PPT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negligible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  <a:blipFill>
                <a:blip r:embed="rId9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4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</a:t>
                </a:r>
                <a:r>
                  <a:rPr lang="en-US" dirty="0"/>
                  <a:t>r and query O(r)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f then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D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Suppose that O = f </a:t>
                </a:r>
                <a:r>
                  <a:rPr lang="en-US" dirty="0" smtClean="0"/>
                  <a:t>then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denotes the encryption scheme in which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is replaced by truly random f.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blipFill>
                <a:blip r:embed="rId3"/>
                <a:stretch>
                  <a:fillRect l="-109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 and query O(r)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By PRF security, for some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Implies: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 smtClean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blipFill>
                <a:blip r:embed="rId4"/>
                <a:stretch>
                  <a:fillRect l="-957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 smtClean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Conclusion</a:t>
                </a:r>
                <a:r>
                  <a:rPr lang="en-US" dirty="0" smtClean="0"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ea typeface="Cambria Math" panose="02040503050406030204" pitchFamily="18" charset="0"/>
                  </a:rPr>
                  <a:t>For any attacker A making at most q(n) queries we </a:t>
                </a:r>
                <a:r>
                  <a:rPr lang="en-US" dirty="0" smtClean="0">
                    <a:ea typeface="Cambria Math" panose="02040503050406030204" pitchFamily="18" charset="0"/>
                  </a:rPr>
                  <a:t>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negligible.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7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Using PRGs to achieve Semantic Security (Single Message Eavesdropping)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Multiple Message Eavesdropping Experiment</a:t>
                </a:r>
              </a:p>
              <a:p>
                <a:pPr lvl="1"/>
                <a:r>
                  <a:rPr lang="en-US" dirty="0" smtClean="0"/>
                  <a:t>Impossible to achieve with stateless/deterministic encryption scheme</a:t>
                </a:r>
              </a:p>
              <a:p>
                <a:endParaRPr lang="en-US" dirty="0" smtClean="0"/>
              </a:p>
              <a:p>
                <a:r>
                  <a:rPr lang="en-US" i="1" dirty="0" smtClean="0"/>
                  <a:t>Chosen Plaintext Attacks</a:t>
                </a:r>
                <a:r>
                  <a:rPr lang="en-US" dirty="0" smtClean="0"/>
                  <a:t> and CPA-Security</a:t>
                </a:r>
              </a:p>
              <a:p>
                <a:endParaRPr lang="en-US" dirty="0"/>
              </a:p>
              <a:p>
                <a:r>
                  <a:rPr lang="en-US" dirty="0" smtClean="0"/>
                  <a:t>PRF Security: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distinguisher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negligible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ADV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     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dirty="0" smtClean="0"/>
                  <a:t> is a truly random function and PRF key k is picked randomly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232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PrivK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denote the challenge messages and let r* denote the random string used to produce the challenge ciphertext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denote the random strings used to produce the other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then then c leaks no information about b (information theoretically).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6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then then c leaks no information about b (information theoretically).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/>
                            <m:t>∗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i="1" baseline="-25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ea typeface="Cambria Math" panose="02040503050406030204" pitchFamily="18" charset="0"/>
                  </a:rPr>
                  <a:t>any attacker A making at most q(n) 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26400" y="4582160"/>
            <a:ext cx="1168400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986345" y="2911366"/>
            <a:ext cx="599089" cy="1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86345" y="254203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160" y="6094740"/>
            <a:ext cx="9501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Suggested Exercise: </a:t>
            </a:r>
            <a:r>
              <a:rPr lang="en-US" sz="2800" dirty="0" smtClean="0"/>
              <a:t>Work out concrete version of security proof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8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PRFs or PRGs more Powerful?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Easy to construct a secure PRG from a PRF</a:t>
                </a:r>
              </a:p>
              <a:p>
                <a:pPr marL="0" indent="0" algn="ctr">
                  <a:buNone/>
                </a:pPr>
                <a:r>
                  <a:rPr lang="en-US" sz="4000" dirty="0" smtClean="0"/>
                  <a:t>G(s) = 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(1)|…|F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dirty="0" smtClean="0"/>
                  <a:t>)</a:t>
                </a:r>
              </a:p>
              <a:p>
                <a:endParaRPr lang="en-US" sz="4000" dirty="0" smtClean="0"/>
              </a:p>
              <a:p>
                <a:r>
                  <a:rPr lang="en-US" sz="4000" dirty="0" smtClean="0"/>
                  <a:t>Construct a PRF from a PRG?</a:t>
                </a:r>
              </a:p>
              <a:p>
                <a:pPr lvl="1"/>
                <a:r>
                  <a:rPr lang="en-US" sz="3600" dirty="0" smtClean="0"/>
                  <a:t>Tricky, but possible… (Katz and Lindell Section 7.5)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Let G(x) = 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(x)||G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     (first/last n bits of output)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7598" y="5618830"/>
            <a:ext cx="504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Theorem:</a:t>
            </a:r>
            <a:r>
              <a:rPr lang="en-US" sz="2400" dirty="0" smtClean="0"/>
              <a:t> If G is a PRG </a:t>
            </a:r>
            <a:r>
              <a:rPr lang="en-US" sz="2800" dirty="0" smtClean="0"/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a PRF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7597" y="5538853"/>
            <a:ext cx="5223641" cy="683173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99615" y="3236671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</a:rPr>
              <a:t>011</a:t>
            </a:r>
            <a:r>
              <a:rPr lang="en-US" sz="2400" b="1" dirty="0" smtClean="0">
                <a:solidFill>
                  <a:srgbClr val="FF0000"/>
                </a:solidFill>
              </a:rPr>
              <a:t>)=G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(G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(G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(k)))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9" grpId="0"/>
      <p:bldP spid="59" grpId="1"/>
      <p:bldP spid="60" grpId="0"/>
      <p:bldP spid="60" grpId="1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PRF from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Define: G(s)=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(s)|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/>
                  <a:t>PRF: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Recursive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where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1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0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(H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</a:t>
                </a:r>
                <a:r>
                  <a:rPr lang="en-US" dirty="0"/>
                  <a:t>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</a:t>
                </a:r>
                <a:r>
                  <a:rPr lang="en-US" dirty="0"/>
                  <a:t>H</a:t>
                </a:r>
                <a:r>
                  <a:rPr lang="en-US" baseline="-25000" dirty="0"/>
                  <a:t>k</a:t>
                </a:r>
                <a:r>
                  <a:rPr lang="en-US" dirty="0"/>
                  <a:t>(x)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07118" y="4887310"/>
            <a:ext cx="504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Theorem:</a:t>
            </a:r>
            <a:r>
              <a:rPr lang="en-US" sz="2400" dirty="0" smtClean="0"/>
              <a:t> If G is a PRG </a:t>
            </a:r>
            <a:r>
              <a:rPr lang="en-US" sz="2800" dirty="0" smtClean="0"/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a PRF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07117" y="4807333"/>
            <a:ext cx="5223641" cy="683173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if we don’t know the length of the message to be encrypted a priori?</a:t>
                </a:r>
              </a:p>
              <a:p>
                <a:pPr lvl="1"/>
                <a:r>
                  <a:rPr lang="en-US" dirty="0" smtClean="0"/>
                  <a:t>Stream Cipher: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outputs n pseudorandom bits as follows</a:t>
                </a:r>
              </a:p>
              <a:p>
                <a:pPr lvl="1"/>
                <a:r>
                  <a:rPr lang="en-US" b="1" dirty="0" smtClean="0"/>
                  <a:t>Initial State</a:t>
                </a:r>
                <a:r>
                  <a:rPr lang="en-US" dirty="0" smtClean="0"/>
                  <a:t>: st</a:t>
                </a:r>
                <a:r>
                  <a:rPr lang="en-US" i="1" baseline="-25000" dirty="0" smtClean="0"/>
                  <a:t>0</a:t>
                </a:r>
                <a:r>
                  <a:rPr lang="en-US" dirty="0" smtClean="0"/>
                  <a:t> = </a:t>
                </a:r>
                <a:r>
                  <a:rPr lang="en-US" b="1" dirty="0" smtClean="0"/>
                  <a:t>Initialize</a:t>
                </a:r>
                <a:r>
                  <a:rPr lang="en-US" dirty="0" smtClean="0"/>
                  <a:t>(s)                       </a:t>
                </a:r>
                <a:endParaRPr lang="en-US" b="1" dirty="0" smtClean="0"/>
              </a:p>
              <a:p>
                <a:pPr lvl="1"/>
                <a:r>
                  <a:rPr lang="en-US" b="1" dirty="0" smtClean="0"/>
                  <a:t>Repeat</a:t>
                </a:r>
              </a:p>
              <a:p>
                <a:pPr lvl="2"/>
                <a:r>
                  <a:rPr lang="en-US" dirty="0" smtClean="0"/>
                  <a:t>(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,st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GetBits</a:t>
                </a:r>
                <a:r>
                  <a:rPr lang="en-US" dirty="0" smtClean="0"/>
                  <a:t>(st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Output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  <a:p>
                <a:r>
                  <a:rPr lang="en-US" b="1" dirty="0" smtClean="0"/>
                  <a:t>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baseline="-25000" dirty="0" smtClean="0"/>
                  <a:t>           </a:t>
                </a:r>
                <a:r>
                  <a:rPr lang="en-US" dirty="0" smtClean="0"/>
                  <a:t>(</a:t>
                </a:r>
                <a:r>
                  <a:rPr lang="en-US" dirty="0"/>
                  <a:t>same </a:t>
                </a:r>
                <a:r>
                  <a:rPr lang="en-US" dirty="0" smtClean="0"/>
                  <a:t>length as ciphertext!)</a:t>
                </a:r>
              </a:p>
              <a:p>
                <a:pPr lvl="1"/>
                <a:r>
                  <a:rPr lang="en-US" dirty="0" smtClean="0"/>
                  <a:t>“CPA-like” security </a:t>
                </a:r>
                <a:r>
                  <a:rPr lang="en-US" dirty="0"/>
                  <a:t>follows from cipher security (must stop after n-bits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Deterministic encryption, what gives???</a:t>
                </a:r>
                <a:endParaRPr lang="en-US" dirty="0"/>
              </a:p>
              <a:p>
                <a:pPr lvl="1"/>
                <a:r>
                  <a:rPr lang="en-US" dirty="0" smtClean="0"/>
                  <a:t>Requires both parties to maintain state (not good for sporadic communication)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What if we don’t want to keep state?</a:t>
                </a:r>
              </a:p>
              <a:p>
                <a:r>
                  <a:rPr lang="en-US" b="1" dirty="0" smtClean="0"/>
                  <a:t>Unsynchronized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IV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aseline="-25000" dirty="0"/>
              </a:p>
              <a:p>
                <a:pPr lvl="1"/>
                <a:r>
                  <a:rPr lang="en-US" dirty="0" smtClean="0"/>
                  <a:t>CPA-Secure if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(IV)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a (weak) PRF.</a:t>
                </a:r>
              </a:p>
              <a:p>
                <a:pPr lvl="1"/>
                <a:r>
                  <a:rPr lang="en-US" dirty="0" smtClean="0"/>
                  <a:t>No shared state, but longer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….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3: Topic </a:t>
            </a:r>
            <a:r>
              <a:rPr lang="en-US" dirty="0" smtClean="0"/>
              <a:t>2: </a:t>
            </a:r>
            <a:r>
              <a:rPr lang="en-US" dirty="0"/>
              <a:t>Modes of Encryption, The Penguin and CCA security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68" y="3006226"/>
            <a:ext cx="7918472" cy="33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CPA-Security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214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Defend against eavesdropping attacker’s ability to </a:t>
            </a:r>
            <a:r>
              <a:rPr lang="en-US" u="sng" dirty="0" smtClean="0"/>
              <a:t>influence</a:t>
            </a:r>
            <a:r>
              <a:rPr lang="en-US" dirty="0" smtClean="0"/>
              <a:t> messages that honest party encrypts</a:t>
            </a:r>
          </a:p>
          <a:p>
            <a:pPr lvl="1"/>
            <a:r>
              <a:rPr lang="en-US" dirty="0" smtClean="0"/>
              <a:t>More powerful than </a:t>
            </a:r>
            <a:r>
              <a:rPr lang="en-US" i="1" dirty="0"/>
              <a:t>known plaintext </a:t>
            </a:r>
            <a:r>
              <a:rPr lang="en-US" i="1" dirty="0" smtClean="0"/>
              <a:t>attacks </a:t>
            </a:r>
            <a:r>
              <a:rPr lang="en-US" dirty="0" smtClean="0"/>
              <a:t>(</a:t>
            </a:r>
            <a:r>
              <a:rPr lang="en-US" u="sng" dirty="0" smtClean="0"/>
              <a:t>knows</a:t>
            </a:r>
            <a:r>
              <a:rPr lang="en-US" dirty="0" smtClean="0"/>
              <a:t> vs </a:t>
            </a:r>
            <a:r>
              <a:rPr lang="en-US" u="sng" dirty="0" smtClean="0"/>
              <a:t>controls</a:t>
            </a:r>
            <a:r>
              <a:rPr lang="en-US" dirty="0" smtClean="0"/>
              <a:t> encrypted message)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Historical Importance: Battle of Midway</a:t>
            </a:r>
          </a:p>
          <a:p>
            <a:endParaRPr lang="en-US" dirty="0"/>
          </a:p>
          <a:p>
            <a:r>
              <a:rPr lang="en-US" dirty="0" smtClean="0"/>
              <a:t>CPA-Security Equivalence</a:t>
            </a:r>
          </a:p>
          <a:p>
            <a:pPr lvl="1"/>
            <a:r>
              <a:rPr lang="en-US" dirty="0" smtClean="0"/>
              <a:t>Multiple vs Single Encryption Game</a:t>
            </a:r>
          </a:p>
          <a:p>
            <a:pPr lvl="1"/>
            <a:endParaRPr lang="en-US" dirty="0"/>
          </a:p>
          <a:p>
            <a:r>
              <a:rPr lang="en-US" dirty="0" smtClean="0"/>
              <a:t>Limitations of Threat Model</a:t>
            </a:r>
          </a:p>
          <a:p>
            <a:pPr lvl="1"/>
            <a:r>
              <a:rPr lang="en-US" dirty="0" smtClean="0"/>
              <a:t>Passive vs Active Attacker</a:t>
            </a:r>
          </a:p>
          <a:p>
            <a:pPr lvl="1"/>
            <a:r>
              <a:rPr lang="en-US" dirty="0" smtClean="0"/>
              <a:t>What if attacker can get honest party to (partially) decrypt some messages?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</a:t>
                </a:r>
                <a:r>
                  <a:rPr lang="en-US" sz="3600" b="1" i="1" dirty="0" smtClean="0"/>
                  <a:t>is invertible </a:t>
                </a:r>
                <a:r>
                  <a:rPr lang="en-US" sz="3600" dirty="0" smtClean="0"/>
                  <a:t>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(keyed) permutation </a:t>
                </a:r>
                <a:r>
                  <a:rPr lang="en-US" u="sng" dirty="0" smtClean="0"/>
                  <a:t>and inverse</a:t>
                </a:r>
              </a:p>
              <a:p>
                <a:r>
                  <a:rPr lang="en-US" strike="sngStrike" dirty="0" smtClean="0"/>
                  <a:t>Strong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pseudorandom permutation</a:t>
                </a:r>
                <a:r>
                  <a:rPr lang="en-US" dirty="0" smtClean="0"/>
                  <a:t>: attacker doesn’t get oracle access to inverse</a:t>
                </a:r>
              </a:p>
              <a:p>
                <a:r>
                  <a:rPr lang="en-US" dirty="0" smtClean="0"/>
                  <a:t>Can build strong pseudorandom permutation given pseudorandom function</a:t>
                </a:r>
              </a:p>
              <a:p>
                <a:pPr lvl="1"/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  <a:blipFill>
                <a:blip r:embed="rId2"/>
                <a:stretch>
                  <a:fillRect l="-89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Uses strong PRP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/>
                  <a:t>(x)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endParaRPr lang="en-US" baseline="-25000" dirty="0" smtClean="0"/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 smtClean="0"/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 to decrypt?</a:t>
                </a:r>
              </a:p>
              <a:p>
                <a:r>
                  <a:rPr lang="en-US" dirty="0" smtClean="0"/>
                  <a:t>Is this secure?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Encryption is deterministic.</a:t>
                </a:r>
              </a:p>
              <a:p>
                <a:pPr lvl="1"/>
                <a:r>
                  <a:rPr lang="en-US" b="1" dirty="0" smtClean="0"/>
                  <a:t>Implication</a:t>
                </a:r>
                <a:r>
                  <a:rPr lang="en-US" dirty="0" smtClean="0"/>
                  <a:t>: Not CPA-Secure</a:t>
                </a:r>
              </a:p>
              <a:p>
                <a:pPr lvl="1"/>
                <a:r>
                  <a:rPr lang="en-US" dirty="0" smtClean="0"/>
                  <a:t>But, it gets even worse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 descr="Image result for pengu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7857" y="4020195"/>
            <a:ext cx="1832743" cy="21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51525" y="5147774"/>
            <a:ext cx="178635" cy="165906"/>
          </a:xfrm>
          <a:prstGeom prst="rect">
            <a:avLst/>
          </a:prstGeom>
          <a:solidFill>
            <a:schemeClr val="accent1">
              <a:alpha val="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51525" y="5470768"/>
            <a:ext cx="178635" cy="165906"/>
          </a:xfrm>
          <a:prstGeom prst="rect">
            <a:avLst/>
          </a:prstGeom>
          <a:solidFill>
            <a:schemeClr val="accent1">
              <a:alpha val="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Mode (A Failed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3074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" y="1825625"/>
            <a:ext cx="10244347" cy="43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Penguin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you can still see the penguin after “encrypting” the image something is very </a:t>
            </a:r>
            <a:r>
              <a:rPr lang="en-US" sz="4800" dirty="0" err="1" smtClean="0"/>
              <a:t>very</a:t>
            </a:r>
            <a:r>
              <a:rPr lang="en-US" sz="4800" dirty="0" smtClean="0"/>
              <a:t> wrong with the encryption scheme.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2" descr="Image result for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9848" y="3773639"/>
            <a:ext cx="2346434" cy="27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CBC-Mode (below) is CPA-secure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a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Image result for cipher block chaining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1056"/>
            <a:ext cx="6464950" cy="39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7310" y="4855780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076" y="551637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54717" y="245260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404035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025110" y="3773367"/>
            <a:ext cx="15414" cy="184966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614" y="562303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2538" y="2967869"/>
            <a:ext cx="4022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Reduces bandwidth!</a:t>
            </a:r>
          </a:p>
          <a:p>
            <a:endParaRPr lang="en-US" sz="3600" dirty="0" smtClean="0"/>
          </a:p>
          <a:p>
            <a:r>
              <a:rPr lang="en-US" sz="3600" dirty="0" smtClean="0"/>
              <a:t>Message:   3n bits</a:t>
            </a:r>
            <a:endParaRPr lang="en-US" sz="3600" dirty="0"/>
          </a:p>
          <a:p>
            <a:r>
              <a:rPr lang="en-US" sz="3600" dirty="0" smtClean="0"/>
              <a:t>Ciphertext: 4n bits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53614" y="6019512"/>
            <a:ext cx="8021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decrypt? (</a:t>
            </a:r>
            <a:r>
              <a:rPr lang="en-US" sz="3200" b="1" dirty="0" smtClean="0"/>
              <a:t>Hint: </a:t>
            </a:r>
            <a:r>
              <a:rPr lang="en-US" sz="3200" dirty="0" smtClean="0"/>
              <a:t>Can be done in parallel)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1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PRFs/PRPs</a:t>
                </a:r>
              </a:p>
              <a:p>
                <a:endParaRPr lang="en-US" dirty="0"/>
              </a:p>
              <a:p>
                <a:r>
                  <a:rPr lang="en-US" dirty="0" smtClean="0"/>
                  <a:t>CPA-Secure Encryption + Security Reduction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ECB Mode + Penguin Principle</a:t>
                </a:r>
              </a:p>
              <a:p>
                <a:r>
                  <a:rPr lang="en-US" dirty="0" smtClean="0"/>
                  <a:t>CBC Mode (CPA Secure)</a:t>
                </a:r>
              </a:p>
              <a:p>
                <a:r>
                  <a:rPr lang="en-US" dirty="0" smtClean="0"/>
                  <a:t>Chained CBC-Mode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Image result for home alone scr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73" y="3865152"/>
            <a:ext cx="2679924" cy="20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82364" y="3151352"/>
            <a:ext cx="274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Reminder: </a:t>
            </a:r>
            <a:r>
              <a:rPr lang="en-US" dirty="0" smtClean="0"/>
              <a:t>HW Due Tonight</a:t>
            </a:r>
          </a:p>
          <a:p>
            <a:r>
              <a:rPr lang="en-US" dirty="0" smtClean="0"/>
              <a:t>11:59PM on </a:t>
            </a:r>
            <a:r>
              <a:rPr lang="en-US" dirty="0" err="1" smtClean="0"/>
              <a:t>Gradescope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Chained CBC-Mode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</p:spPr>
            <p:txBody>
              <a:bodyPr/>
              <a:lstStyle/>
              <a:p>
                <a:r>
                  <a:rPr lang="en-US" dirty="0" smtClean="0"/>
                  <a:t>First glance: seems similar to CBC-Mode and reduces bandwidth</a:t>
                </a:r>
              </a:p>
              <a:p>
                <a:r>
                  <a:rPr lang="en-US" dirty="0" smtClean="0"/>
                  <a:t>Vulnerable to CPA-Attack!   (Set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=c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’)</a:t>
                </a:r>
              </a:p>
              <a:p>
                <a:r>
                  <a:rPr lang="en-US" b="1" dirty="0" smtClean="0"/>
                  <a:t>Moral</a:t>
                </a:r>
                <a:r>
                  <a:rPr lang="en-US" dirty="0" smtClean="0"/>
                  <a:t>: Be careful when tweaking encryption scheme!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  <a:blipFill>
                <a:blip r:embed="rId2"/>
                <a:stretch>
                  <a:fillRect l="-9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6146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8597"/>
            <a:ext cx="4984165" cy="30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889" y="3899339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285" y="4393243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0124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1" y="2084526"/>
            <a:ext cx="4566745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3285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26111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1903" y="224628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9668" y="3899339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9626" y="279111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2799" y="4421444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0691" y="4454754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0333" y="4444163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8569" y="2093409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6461" y="2126719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86103" y="2116128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5649" y="2668311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649" y="445475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892559" y="3037643"/>
            <a:ext cx="0" cy="14336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Chained CBC-Mode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</p:spPr>
            <p:txBody>
              <a:bodyPr/>
              <a:lstStyle/>
              <a:p>
                <a:r>
                  <a:rPr lang="en-US" dirty="0" smtClean="0"/>
                  <a:t>Vulnerable to CPA-Attack!   (Set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=c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’)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  <a:blipFill>
                <a:blip r:embed="rId2"/>
                <a:stretch>
                  <a:fillRect l="-9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8597"/>
            <a:ext cx="4984165" cy="30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889" y="3899339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285" y="4393243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0124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1" y="2084526"/>
            <a:ext cx="4566745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3285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26111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1903" y="224628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9668" y="3899339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9626" y="279111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2799" y="4421444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0691" y="4454754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0333" y="4444163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8569" y="2093409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6461" y="2126719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86103" y="2116128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5649" y="2668311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649" y="445475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892559" y="3037643"/>
            <a:ext cx="0" cy="14336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89462"/>
            <a:ext cx="10515600" cy="15875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Input: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b="1" dirty="0" smtClean="0"/>
              <a:t>Output: </a:t>
            </a:r>
            <a:r>
              <a:rPr lang="en-US" dirty="0" smtClean="0"/>
              <a:t>c = (</a:t>
            </a:r>
            <a:r>
              <a:rPr lang="en-US" dirty="0" err="1" smtClean="0"/>
              <a:t>ctr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) where </a:t>
            </a:r>
            <a:r>
              <a:rPr lang="en-US" dirty="0" err="1" smtClean="0"/>
              <a:t>ctr</a:t>
            </a:r>
            <a:r>
              <a:rPr lang="en-US" dirty="0" smtClean="0"/>
              <a:t> is chosen uniformly at random</a:t>
            </a:r>
          </a:p>
          <a:p>
            <a:r>
              <a:rPr lang="en-US" b="1" dirty="0" smtClean="0"/>
              <a:t>Theorem</a:t>
            </a:r>
            <a:r>
              <a:rPr lang="en-US" dirty="0" smtClean="0"/>
              <a:t>: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PRF (or PRP) then counter mode is CPA-Secure</a:t>
            </a:r>
          </a:p>
          <a:p>
            <a:r>
              <a:rPr lang="en-US" b="1" dirty="0" smtClean="0"/>
              <a:t>Advantages</a:t>
            </a:r>
            <a:r>
              <a:rPr lang="en-US" dirty="0" smtClean="0"/>
              <a:t>: Parallelizable encryption/decryption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pic>
        <p:nvPicPr>
          <p:cNvPr id="7172" name="Picture 4" descr="Image result for counter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6" y="1206881"/>
            <a:ext cx="6103354" cy="33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Plaintext Attacks (Examples)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CPA-attacker </a:t>
            </a:r>
            <a:r>
              <a:rPr lang="en-US" u="sng" dirty="0" smtClean="0"/>
              <a:t>influences</a:t>
            </a:r>
            <a:r>
              <a:rPr lang="en-US" dirty="0" smtClean="0"/>
              <a:t> </a:t>
            </a:r>
            <a:r>
              <a:rPr lang="en-US" dirty="0"/>
              <a:t>messages that honest party encrypts</a:t>
            </a:r>
          </a:p>
          <a:p>
            <a:endParaRPr lang="en-US" dirty="0" smtClean="0"/>
          </a:p>
          <a:p>
            <a:r>
              <a:rPr lang="en-US" dirty="0" smtClean="0"/>
              <a:t>Eve sends Bob a document/e-mail expecting that Bob will encrypt it and forward it to Alice</a:t>
            </a:r>
          </a:p>
          <a:p>
            <a:endParaRPr lang="en-US" dirty="0"/>
          </a:p>
          <a:p>
            <a:r>
              <a:rPr lang="en-US" dirty="0" smtClean="0"/>
              <a:t> Eve registers herself in a database expecting that Bob (employee) will forward the encrypted database to her boss.</a:t>
            </a:r>
          </a:p>
          <a:p>
            <a:endParaRPr lang="en-US" dirty="0"/>
          </a:p>
          <a:p>
            <a:r>
              <a:rPr lang="en-US" dirty="0" smtClean="0"/>
              <a:t>Eve generate important news that Bob will encrypt and pass on to Alice</a:t>
            </a:r>
          </a:p>
          <a:p>
            <a:pPr lvl="1"/>
            <a:r>
              <a:rPr lang="en-US" dirty="0" smtClean="0"/>
              <a:t>Plant objects at specific GPS coordinates</a:t>
            </a:r>
          </a:p>
          <a:p>
            <a:pPr lvl="1"/>
            <a:r>
              <a:rPr lang="en-US" dirty="0" smtClean="0"/>
              <a:t>Broadcast Message (Battle of Midway)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AES-GCM is CCA-secure (&gt; CPA-security)</a:t>
            </a:r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Ensure integrity of ciphertext</a:t>
            </a:r>
          </a:p>
          <a:p>
            <a:pPr lvl="1"/>
            <a:r>
              <a:rPr lang="en-US" dirty="0" smtClean="0"/>
              <a:t>Attacker cannot even generate new/valid ciphertext!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3" y="1571719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2880" y="6175544"/>
            <a:ext cx="345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Outputs:</a:t>
            </a:r>
            <a:r>
              <a:rPr lang="en-US" dirty="0" smtClean="0"/>
              <a:t> iv, </a:t>
            </a:r>
            <a:r>
              <a:rPr lang="en-US" dirty="0" err="1" smtClean="0"/>
              <a:t>ciphertexts</a:t>
            </a:r>
            <a:r>
              <a:rPr lang="en-US" dirty="0" smtClean="0"/>
              <a:t> 1 &amp; 2, authentication tag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9321" y="1167117"/>
            <a:ext cx="345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Input:</a:t>
            </a:r>
            <a:r>
              <a:rPr lang="en-US" dirty="0" smtClean="0"/>
              <a:t> plaintexts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Pseudorandom Functions</a:t>
            </a:r>
          </a:p>
          <a:p>
            <a:r>
              <a:rPr lang="en-US" dirty="0" smtClean="0"/>
              <a:t>CPA-Security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Evaluate several modes of operation for stream-ciphers + block-ciphers </a:t>
            </a:r>
          </a:p>
          <a:p>
            <a:r>
              <a:rPr lang="en-US" dirty="0" smtClean="0"/>
              <a:t>Introduce</a:t>
            </a:r>
            <a:r>
              <a:rPr lang="en-US" b="1" dirty="0" smtClean="0"/>
              <a:t> </a:t>
            </a:r>
            <a:r>
              <a:rPr lang="en-US" dirty="0" smtClean="0"/>
              <a:t>Chosen </a:t>
            </a:r>
            <a:r>
              <a:rPr lang="en-US" dirty="0"/>
              <a:t>Ciphertext </a:t>
            </a:r>
            <a:r>
              <a:rPr lang="en-US" dirty="0" smtClean="0"/>
              <a:t>Attacks/CCA-Security</a:t>
            </a:r>
          </a:p>
          <a:p>
            <a:r>
              <a:rPr lang="en-US" strike="sngStrike" dirty="0" smtClean="0"/>
              <a:t>Construct encryption scheme with CCA-Security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 smtClean="0"/>
              <a:t>Week 3</a:t>
            </a:r>
            <a:r>
              <a:rPr lang="en-US" dirty="0"/>
              <a:t>: Topic </a:t>
            </a:r>
            <a:r>
              <a:rPr lang="en-US" dirty="0" smtClean="0"/>
              <a:t>3: </a:t>
            </a:r>
            <a:br>
              <a:rPr lang="en-US" dirty="0" smtClean="0"/>
            </a:br>
            <a:r>
              <a:rPr lang="en-US" dirty="0" smtClean="0"/>
              <a:t>CCA-Security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an attacker has ability to obtain (partial) decryptions of </a:t>
            </a:r>
            <a:r>
              <a:rPr lang="en-US" dirty="0" err="1" smtClean="0"/>
              <a:t>ciphertexts</a:t>
            </a:r>
            <a:r>
              <a:rPr lang="en-US" dirty="0" smtClean="0"/>
              <a:t> of its choice.</a:t>
            </a:r>
          </a:p>
          <a:p>
            <a:r>
              <a:rPr lang="en-US" dirty="0" smtClean="0"/>
              <a:t>CPA-Security does not model this ability.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r>
              <a:rPr lang="en-US" dirty="0" smtClean="0"/>
              <a:t>An attacker may learn that a ciphertext corresponds to an ill-formed plaintext based on the reaction (e.g., server replies with “invalid message”).</a:t>
            </a:r>
          </a:p>
          <a:p>
            <a:r>
              <a:rPr lang="en-US" dirty="0" smtClean="0"/>
              <a:t>Monitor enemy behavior after receiving an encrypted message.</a:t>
            </a:r>
          </a:p>
          <a:p>
            <a:r>
              <a:rPr lang="en-US" b="1" dirty="0" smtClean="0"/>
              <a:t>Authentication Protocol: </a:t>
            </a:r>
            <a:r>
              <a:rPr lang="en-US" dirty="0" smtClean="0"/>
              <a:t>Send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(r) to recipient who authenticates by responding with 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 (Ind-CCA2)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m</a:t>
            </a:r>
            <a:r>
              <a:rPr lang="en-US" sz="2400" baseline="-2500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6198084" y="546649"/>
            <a:ext cx="5586643" cy="927647"/>
          </a:xfrm>
          <a:prstGeom prst="wedgeEllipseCallout">
            <a:avLst>
              <a:gd name="adj1" fmla="val -110966"/>
              <a:gd name="adj2" fmla="val 259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 </a:t>
            </a:r>
            <a:r>
              <a:rPr lang="en-US" dirty="0"/>
              <a:t>etc…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772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3.33: </a:t>
                </a:r>
                <a:r>
                  <a:rPr lang="en-US" dirty="0" smtClean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CCA-secure if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such that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doesn’t imply 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Attacker: Selects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1</a:t>
                </a:r>
                <a:r>
                  <a:rPr lang="en-US" baseline="30000" dirty="0" smtClean="0"/>
                  <a:t>n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Attacker Receives: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where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</a:t>
                </a:r>
                <a:r>
                  <a:rPr lang="en-US" dirty="0" smtClean="0"/>
                  <a:t>Queries: Dec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(c’) for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Receives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Example Shows: </a:t>
                </a:r>
                <a:r>
                  <a:rPr lang="en-US" dirty="0" smtClean="0"/>
                  <a:t>CPA-Security doesn’t imply </a:t>
                </a:r>
                <a:r>
                  <a:rPr lang="en-US" b="1" dirty="0" smtClean="0"/>
                  <a:t>CCA</a:t>
                </a:r>
                <a:r>
                  <a:rPr lang="en-US" dirty="0" smtClean="0"/>
                  <a:t> Security (Why?)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Padding Oracle Attack</a:t>
            </a:r>
          </a:p>
          <a:p>
            <a:r>
              <a:rPr lang="en-US" dirty="0" smtClean="0"/>
              <a:t>Length of plaintext message must be multiple of block length (e.g., 16 bytes)</a:t>
            </a:r>
          </a:p>
          <a:p>
            <a:r>
              <a:rPr lang="en-US" dirty="0" smtClean="0"/>
              <a:t>Popular fix PKCS #5 padding </a:t>
            </a:r>
          </a:p>
          <a:p>
            <a:pPr lvl="1"/>
            <a:r>
              <a:rPr lang="en-US" b="1" dirty="0"/>
              <a:t>1 bytes </a:t>
            </a:r>
            <a:r>
              <a:rPr lang="en-US" dirty="0"/>
              <a:t>of padding (</a:t>
            </a:r>
            <a:r>
              <a:rPr lang="en-US" b="1" dirty="0"/>
              <a:t>0x01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2 bytes </a:t>
            </a:r>
            <a:r>
              <a:rPr lang="en-US" dirty="0"/>
              <a:t>of padding (</a:t>
            </a:r>
            <a:r>
              <a:rPr lang="en-US" b="1" dirty="0" smtClean="0"/>
              <a:t>0x0202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3 bytes </a:t>
            </a:r>
            <a:r>
              <a:rPr lang="en-US" dirty="0"/>
              <a:t>of padding (</a:t>
            </a:r>
            <a:r>
              <a:rPr lang="en-US" b="1" dirty="0"/>
              <a:t>0x030303</a:t>
            </a:r>
            <a:r>
              <a:rPr lang="en-US" dirty="0"/>
              <a:t>)</a:t>
            </a:r>
          </a:p>
          <a:p>
            <a:pPr lvl="1"/>
            <a:r>
              <a:rPr lang="en-US" b="1" dirty="0" smtClean="0"/>
              <a:t>4 bytes</a:t>
            </a:r>
            <a:r>
              <a:rPr lang="en-US" dirty="0" smtClean="0"/>
              <a:t> of padding (</a:t>
            </a:r>
            <a:r>
              <a:rPr lang="en-US" b="1" dirty="0" smtClean="0"/>
              <a:t>0x04040404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Invalid: </a:t>
            </a:r>
            <a:r>
              <a:rPr lang="en-US" dirty="0" smtClean="0"/>
              <a:t>(0x020303)</a:t>
            </a:r>
            <a:endParaRPr lang="en-US" dirty="0"/>
          </a:p>
          <a:p>
            <a:r>
              <a:rPr lang="en-US" dirty="0" smtClean="0"/>
              <a:t>“Bad Padding Error”</a:t>
            </a:r>
          </a:p>
          <a:p>
            <a:pPr lvl="1"/>
            <a:r>
              <a:rPr lang="en-US" dirty="0" smtClean="0"/>
              <a:t>Adversary submits ciphertext(s) and waits to if this error is produced</a:t>
            </a:r>
          </a:p>
          <a:p>
            <a:pPr lvl="1"/>
            <a:r>
              <a:rPr lang="en-US" dirty="0" smtClean="0"/>
              <a:t>Attacker can repeatedly modify ciphertext to reveal original plaintext piece by piece!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M=“hello…please keep this message secret”+0x030303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0000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</a:rPr>
                          <m:t>303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00000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7030A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0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Ask to decrypt C’</a:t>
                </a:r>
              </a:p>
              <a:p>
                <a:r>
                  <a:rPr lang="en-US" dirty="0" smtClean="0"/>
                  <a:t>If we added </a:t>
                </a:r>
                <a:r>
                  <a:rPr lang="en-US" dirty="0" smtClean="0"/>
                  <a:t>3 </a:t>
                </a:r>
                <a:r>
                  <a:rPr lang="en-US" dirty="0" smtClean="0"/>
                  <a:t>bytes of padding?</a:t>
                </a:r>
              </a:p>
              <a:p>
                <a:pPr lvl="1"/>
                <a:r>
                  <a:rPr lang="en-US" sz="26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600" dirty="0" smtClean="0"/>
                  <a:t>C’ can be </a:t>
                </a:r>
                <a:r>
                  <a:rPr lang="en-US" sz="2600" dirty="0" smtClean="0"/>
                  <a:t>decrypted  (Looks like the message M’ = M + 0x0301 with 1 </a:t>
                </a:r>
                <a:r>
                  <a:rPr lang="en-US" sz="2600" smtClean="0"/>
                  <a:t>byte padding).</a:t>
                </a:r>
                <a:endParaRPr lang="en-US" sz="2600" dirty="0" smtClean="0"/>
              </a:p>
              <a:p>
                <a:r>
                  <a:rPr lang="en-US" dirty="0"/>
                  <a:t>If we added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3 (or &lt; 3) bytes of </a:t>
                </a:r>
                <a:r>
                  <a:rPr lang="en-US" dirty="0"/>
                  <a:t>padding?</a:t>
                </a:r>
              </a:p>
              <a:p>
                <a:pPr lvl="1"/>
                <a:r>
                  <a:rPr lang="en-US" sz="26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600" dirty="0" smtClean="0"/>
                  <a:t>We will get a decryption error (bad padding)!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Once we know we have three bits of padding we can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0000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….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30303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𝐠𝐠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C’’ decrypts then we can infer the byte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030303)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3</a:t>
            </a:r>
            <a:r>
              <a:rPr lang="en-US" dirty="0"/>
              <a:t>: 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/>
              <a:t>Pseudorandom Functions and CPA-Security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M=“hello…please keep this message secret”+0x030303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Once we know we have three bits of padding we can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0000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….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30303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𝐠𝐠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C’’ decrypts then we can infer the byte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030303)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 smtClean="0"/>
                  <a:t> How do we infer the next byte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t’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Answer</a:t>
                </a:r>
                <a:r>
                  <a:rPr lang="en-US" b="1" dirty="0"/>
                  <a:t>: </a:t>
                </a:r>
                <a:r>
                  <a:rPr lang="en-US" dirty="0"/>
                  <a:t>S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′′′=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𝐠𝐠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05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7030A0"/>
                        </a:solidFill>
                      </a:rPr>
                      <m:t>5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7030A0"/>
                        </a:solidFill>
                      </a:rPr>
                      <m:t>5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if decryption is successful then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CCA-Security is strictly stronger than CPA-Security</a:t>
                </a:r>
              </a:p>
              <a:p>
                <a:r>
                  <a:rPr lang="en-US" b="1" dirty="0" smtClean="0"/>
                  <a:t>Note: </a:t>
                </a:r>
                <a:r>
                  <a:rPr lang="en-US" dirty="0" smtClean="0"/>
                  <a:t>If a scheme has indistinguishable encryptions under one chosen-ciphertext attack then it has indistinguishable multiple encryptions under chosen-ciphertext attacks. </a:t>
                </a:r>
              </a:p>
              <a:p>
                <a:r>
                  <a:rPr lang="en-US" dirty="0" smtClean="0"/>
                  <a:t>None of the encryption schemes we have considered so far are CCA-Secure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dirty="0" smtClean="0"/>
                  <a:t>Achieving CCA-Security? </a:t>
                </a:r>
              </a:p>
              <a:p>
                <a:pPr lvl="1"/>
                <a:r>
                  <a:rPr lang="en-US" dirty="0"/>
                  <a:t>Useful to guarantee integrity of the ciphertext</a:t>
                </a:r>
              </a:p>
              <a:p>
                <a:pPr lvl="1"/>
                <a:r>
                  <a:rPr lang="en-US" b="1" dirty="0" smtClean="0"/>
                  <a:t>Idea: </a:t>
                </a:r>
                <a:r>
                  <a:rPr lang="en-US" dirty="0" smtClean="0"/>
                  <a:t>If attacker cannot generate valid new ciphertext c’ (distinct from ciphertext obtained via </a:t>
                </a:r>
                <a:r>
                  <a:rPr lang="en-US" dirty="0" smtClean="0">
                    <a:sym typeface="Wingdings" panose="05000000000000000000" pitchFamily="2" charset="2"/>
                  </a:rPr>
                  <a:t>eavesdropping</a:t>
                </a:r>
                <a:r>
                  <a:rPr lang="en-US" dirty="0" smtClean="0"/>
                  <a:t>) then ability to query decryption oracle is useless!</a:t>
                </a:r>
              </a:p>
              <a:p>
                <a:pPr lvl="1"/>
                <a:r>
                  <a:rPr lang="en-US" dirty="0"/>
                  <a:t>CCA-Security requires </a:t>
                </a:r>
                <a:r>
                  <a:rPr lang="en-US" i="1" dirty="0"/>
                  <a:t>non-malleability.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Intuition: </a:t>
                </a:r>
                <a:r>
                  <a:rPr lang="en-US" sz="2800" dirty="0"/>
                  <a:t>i</a:t>
                </a:r>
                <a:r>
                  <a:rPr lang="en-US" dirty="0"/>
                  <a:t>f attacker tampers with ciphertext c then c’ is either invalid or m’ is unrelated to m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Suppose attacker could generate a new valid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but not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How can the attacker win the CCA-Security game?</a:t>
                </a:r>
              </a:p>
              <a:p>
                <a:pPr lvl="2"/>
                <a:r>
                  <a:rPr lang="en-US" dirty="0" smtClean="0"/>
                  <a:t>Ask for decryption of c’ and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3: Topic 4: </a:t>
            </a:r>
            <a:br>
              <a:rPr lang="en-US" dirty="0" smtClean="0"/>
            </a:br>
            <a:r>
              <a:rPr lang="en-US" dirty="0" smtClean="0"/>
              <a:t>Message Authentication Codes</a:t>
            </a:r>
            <a:br>
              <a:rPr lang="en-US" dirty="0" smtClean="0"/>
            </a:br>
            <a:r>
              <a:rPr lang="en-US" dirty="0" smtClean="0"/>
              <a:t>(Part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eavesdr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2821815"/>
            <a:ext cx="1947820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vesd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2" y="2659389"/>
            <a:ext cx="1855475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avesd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44" y="2821815"/>
            <a:ext cx="3142654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60375" y="632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CPA-Secure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Message Authentication Codes: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endParaRPr lang="en-US" sz="3600" dirty="0"/>
          </a:p>
          <a:p>
            <a:r>
              <a:rPr lang="en-US" sz="3600" dirty="0" smtClean="0"/>
              <a:t>CCA-Secure Encryption: Requires Integrity and Secrecy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</a:p>
          <a:p>
            <a:pPr lvl="1"/>
            <a:r>
              <a:rPr lang="en-US" dirty="0" smtClean="0"/>
              <a:t>And the received message matches the original 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$50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$5,000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Correcting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 to detect/correct a </a:t>
            </a:r>
            <a:r>
              <a:rPr lang="en-US" i="1" dirty="0" smtClean="0"/>
              <a:t>small</a:t>
            </a:r>
            <a:r>
              <a:rPr lang="en-US" dirty="0" smtClean="0"/>
              <a:t> number of random errors in transmission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Parity </a:t>
            </a:r>
            <a:r>
              <a:rPr lang="en-US" dirty="0"/>
              <a:t>Check</a:t>
            </a:r>
            <a:r>
              <a:rPr lang="en-US" dirty="0" smtClean="0"/>
              <a:t>, Reed-Solomon Codes, LDPC, Hamming Codes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no protection against a malicious adversary who can introduce an arbitrary number of errors</a:t>
            </a:r>
          </a:p>
          <a:p>
            <a:endParaRPr lang="en-US" dirty="0"/>
          </a:p>
          <a:p>
            <a:r>
              <a:rPr lang="en-US" dirty="0" smtClean="0"/>
              <a:t>Still useful when implementing crypto in the real world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attacker knows original message he can forge c’ to decrypt to any message he wants.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attacker doesn’t know message he may find it advantageous to flip certain bits (e.g.,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 (PRF)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𝑘𝑒𝑦</m:t>
                            </m:r>
                          </m:sub>
                        </m:sSub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, which “looks random” without the secret key k.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secret key 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input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=n (unless otherwise specified)</a:t>
                </a:r>
              </a:p>
              <a:p>
                <a:endParaRPr lang="en-US" dirty="0"/>
              </a:p>
              <a:p>
                <a:r>
                  <a:rPr lang="en-US" dirty="0" smtClean="0"/>
                  <a:t>Computing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(x) is efficient (polynomial-time)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890478"/>
            <a:ext cx="1112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Security </a:t>
            </a:r>
            <a:r>
              <a:rPr lang="en-US" sz="2400" b="1" dirty="0" smtClean="0"/>
              <a:t>Goal (Informal): </a:t>
            </a:r>
            <a:r>
              <a:rPr lang="en-US" sz="2400" dirty="0"/>
              <a:t>Attacker should not be able to forge a valid tag </a:t>
            </a:r>
            <a:r>
              <a:rPr lang="en-US" sz="2400" dirty="0" smtClean="0"/>
              <a:t>t’ for new message m’ that s/he wants to send.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3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1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vs. PRG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Pseudorandom Generator G is not a keyed function</a:t>
            </a:r>
          </a:p>
          <a:p>
            <a:endParaRPr lang="en-US" sz="3600" dirty="0"/>
          </a:p>
          <a:p>
            <a:r>
              <a:rPr lang="en-US" sz="3600" dirty="0" smtClean="0"/>
              <a:t>PRG Security Model: Attacker sees only output G(r)</a:t>
            </a:r>
          </a:p>
          <a:p>
            <a:pPr lvl="1"/>
            <a:r>
              <a:rPr lang="en-US" sz="3200" dirty="0" smtClean="0"/>
              <a:t>Attacker who sees r can easily distinguish G(r) from random</a:t>
            </a:r>
            <a:endParaRPr lang="en-US" sz="3200" dirty="0"/>
          </a:p>
          <a:p>
            <a:r>
              <a:rPr lang="en-US" sz="3600" dirty="0" smtClean="0"/>
              <a:t>PRF Security Model: </a:t>
            </a:r>
            <a:r>
              <a:rPr lang="en-US" sz="3200" dirty="0" smtClean="0"/>
              <a:t>Attacker sees both inputs and outputs 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,F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))</a:t>
            </a:r>
          </a:p>
          <a:p>
            <a:pPr lvl="1"/>
            <a:r>
              <a:rPr lang="en-US" sz="2800" dirty="0" smtClean="0"/>
              <a:t>In fact, attacker can select inputs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lvl="1"/>
            <a:r>
              <a:rPr lang="en-US" sz="2800" dirty="0" smtClean="0"/>
              <a:t>Attacker Goal: distinguish F from a truly random function</a:t>
            </a:r>
            <a:endParaRPr lang="en-US" sz="2800" baseline="-25000" dirty="0" smtClean="0"/>
          </a:p>
          <a:p>
            <a:pPr marL="457200" lvl="1" indent="0">
              <a:buNone/>
            </a:pPr>
            <a:endParaRPr lang="en-US" sz="2800" i="1" baseline="-25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0 1 0 1 1 1 0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Side-Channel Attacks</a:t>
            </a:r>
          </a:p>
          <a:p>
            <a:r>
              <a:rPr lang="en-US" strike="sngStrike" dirty="0"/>
              <a:t>Build Secure MACs</a:t>
            </a:r>
          </a:p>
          <a:p>
            <a:r>
              <a:rPr lang="en-US" strike="sngStrike" dirty="0"/>
              <a:t>Construct CCA-Secure Encryption Scheme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Current Goal:</a:t>
            </a:r>
          </a:p>
          <a:p>
            <a:r>
              <a:rPr lang="en-US" dirty="0" smtClean="0"/>
              <a:t>Build a Secure MAC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(Key-generation algorithm)</a:t>
                </a:r>
              </a:p>
              <a:p>
                <a:pPr lvl="2"/>
                <a:r>
                  <a:rPr lang="en-US" sz="2600" dirty="0"/>
                  <a:t>Input: </a:t>
                </a:r>
                <a:r>
                  <a:rPr lang="en-US" sz="2600" dirty="0" smtClean="0"/>
                  <a:t>security parameter 1</a:t>
                </a:r>
                <a:r>
                  <a:rPr lang="en-US" sz="2600" baseline="30000" dirty="0" smtClean="0"/>
                  <a:t>n </a:t>
                </a:r>
                <a:r>
                  <a:rPr lang="en-US" sz="2600" dirty="0" smtClean="0"/>
                  <a:t>(unary) and random bits R</a:t>
                </a:r>
                <a:endParaRPr lang="en-US" sz="2600" baseline="30000" dirty="0"/>
              </a:p>
              <a:p>
                <a:pPr lvl="2"/>
                <a:r>
                  <a:rPr lang="en-US" sz="2600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(Tag Generation </a:t>
                </a:r>
                <a:r>
                  <a:rPr lang="en-US" sz="3000" dirty="0"/>
                  <a:t>algorithm)</a:t>
                </a:r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6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600" dirty="0" smtClean="0"/>
                  <a:t> and random bits R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tag t</a:t>
                </a:r>
                <a:endParaRPr lang="en-US" sz="2600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(Verification algorithm)</a:t>
                </a:r>
                <a:endParaRPr lang="en-US" sz="3000" dirty="0"/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sz="2600" dirty="0" smtClean="0"/>
                  <a:t> and a tag t 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bit b (b=1 means “valid” and b=0 means “invalid”)</a:t>
                </a:r>
                <a:endParaRPr lang="en-US" sz="2600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Simply uses a secure PRF 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Question: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How to verify the a MAC?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Canonical Verification Algorithm…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2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Concrete Version: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-secure MAC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  <a:blipFill>
                <a:blip r:embed="rId4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queries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2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big is the set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Consider the lookup table.</a:t>
                </a:r>
              </a:p>
              <a:p>
                <a:pPr lvl="1"/>
                <a:r>
                  <a:rPr lang="en-US" dirty="0" smtClean="0"/>
                  <a:t>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entries in lookup table</a:t>
                </a:r>
              </a:p>
              <a:p>
                <a:pPr lvl="1"/>
                <a:r>
                  <a:rPr lang="en-US" dirty="0" smtClean="0"/>
                  <a:t>n bits per entry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bits to encode 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endParaRPr lang="en-US" b="1" baseline="-25000" dirty="0" smtClean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 dirty="0"/>
                          <m:t>Func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 (by comparison only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n-bit keys)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931329"/>
                  </p:ext>
                </p:extLst>
              </p:nvPr>
            </p:nvGraphicFramePr>
            <p:xfrm>
              <a:off x="6959600" y="2771986"/>
              <a:ext cx="4714240" cy="231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120">
                      <a:extLst>
                        <a:ext uri="{9D8B030D-6E8A-4147-A177-3AD203B41FA5}">
                          <a16:colId xmlns:a16="http://schemas.microsoft.com/office/drawing/2014/main" val="1961855416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val="2764476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11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69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056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63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117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1…11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3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931329"/>
                  </p:ext>
                </p:extLst>
              </p:nvPr>
            </p:nvGraphicFramePr>
            <p:xfrm>
              <a:off x="6959600" y="2771986"/>
              <a:ext cx="4714240" cy="231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120">
                      <a:extLst>
                        <a:ext uri="{9D8B030D-6E8A-4147-A177-3AD203B41FA5}">
                          <a16:colId xmlns:a16="http://schemas.microsoft.com/office/drawing/2014/main" val="1961855416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val="2764476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333" r="-101292" b="-4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1333" r="-1292" b="-4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11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24590" r="-10129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124590" r="-1292" b="-4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69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224590" r="-101292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224590" r="-1292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056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324590" r="-101292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324590" r="-1292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463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424590" r="-101292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424590" r="-1292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17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524590" r="-101292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524590" r="-1292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643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Left Brace 5"/>
          <p:cNvSpPr/>
          <p:nvPr/>
        </p:nvSpPr>
        <p:spPr>
          <a:xfrm>
            <a:off x="6639560" y="3322320"/>
            <a:ext cx="254000" cy="1605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5707" y="3927686"/>
                <a:ext cx="487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07" y="3927686"/>
                <a:ext cx="4872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Start with attacker who breaks MAC security and build an attacker who breaks PRF security (contradiction!)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Sufficient to start with attacker who breaks regular MAC security (why?)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Breaking MAC Security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  <a:blipFill>
                <a:blip r:embed="rId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(.)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positive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3819" y="4474588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Similar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Truly Random Function</a:t>
                </a:r>
              </a:p>
              <a:p>
                <a:r>
                  <a:rPr lang="en-US" sz="2800" b="1" dirty="0" smtClean="0"/>
                  <a:t>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 err="1"/>
                  <a:t>Func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blipFill>
                <a:blip r:embed="rId7"/>
                <a:stretch>
                  <a:fillRect l="-3356" t="-5732" r="-21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34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a typeface="Cambria Math" panose="020405030504060302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𝑗𝑢𝑠𝑡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𝑃𝑃𝑇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  <a:blipFill>
                <a:blip r:embed="rId10"/>
                <a:stretch>
                  <a:fillRect l="-1292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97219" y="3910815"/>
            <a:ext cx="3728720" cy="7518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819084" y="536028"/>
            <a:ext cx="4994543" cy="3016469"/>
          </a:xfrm>
          <a:prstGeom prst="wedgeEllipseCallout">
            <a:avLst>
              <a:gd name="adj1" fmla="val -126402"/>
              <a:gd name="adj2" fmla="val 6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Why? Because f(m) is distributed uniformly </a:t>
            </a:r>
          </a:p>
          <a:p>
            <a:pPr algn="ctr"/>
            <a:r>
              <a:rPr lang="en-US" sz="2400" dirty="0" smtClean="0"/>
              <a:t>in {0,1}</a:t>
            </a:r>
            <a:r>
              <a:rPr lang="en-US" sz="2400" baseline="30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so </a:t>
            </a:r>
            <a:r>
              <a:rPr lang="en-US" sz="2400" dirty="0" err="1" smtClean="0"/>
              <a:t>Pr</a:t>
            </a:r>
            <a:r>
              <a:rPr lang="en-US" sz="2400" dirty="0" smtClean="0"/>
              <a:t>[f(m)=t]=2</a:t>
            </a:r>
            <a:r>
              <a:rPr lang="en-US" sz="2400" baseline="30000" dirty="0" smtClean="0"/>
              <a:t>-n</a:t>
            </a:r>
            <a:endParaRPr lang="en-US" sz="2400" baseline="30000" dirty="0"/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9000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oracle O (either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or truly random f)</a:t>
                </a:r>
              </a:p>
              <a:p>
                <a:r>
                  <a:rPr lang="en-US" dirty="0" smtClean="0"/>
                  <a:t>Run PPT </a:t>
                </a:r>
                <a:r>
                  <a:rPr lang="en-US" dirty="0" err="1" smtClean="0"/>
                  <a:t>Macforge</a:t>
                </a:r>
                <a:r>
                  <a:rPr lang="en-US" dirty="0" smtClean="0"/>
                  <a:t> adversary A</a:t>
                </a:r>
              </a:p>
              <a:p>
                <a:r>
                  <a:rPr lang="en-US" dirty="0" smtClean="0"/>
                  <a:t>When adversary queries with message m, respond with O(m)</a:t>
                </a:r>
              </a:p>
              <a:p>
                <a:r>
                  <a:rPr lang="en-US" dirty="0" smtClean="0"/>
                  <a:t>Output 1 if attacker wins (otherwise 0)</a:t>
                </a:r>
              </a:p>
              <a:p>
                <a:endParaRPr lang="en-US" dirty="0"/>
              </a:p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Advantage: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baseline="3000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non-negligible and D runs in PPT if A does.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r>
                  <a:rPr lang="en-US" dirty="0"/>
                  <a:t>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-secure </a:t>
                </a:r>
                <a:r>
                  <a:rPr lang="en-US" dirty="0" smtClean="0"/>
                  <a:t>PRF-</a:t>
                </a:r>
                <a:r>
                  <a:rPr lang="en-US" dirty="0" smtClean="0">
                    <a:sym typeface="Wingdings" panose="05000000000000000000" pitchFamily="2" charset="2"/>
                  </a:rPr>
                  <a:t> the above MAC construction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-secure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  <a:blipFill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Limitation: </a:t>
                </a:r>
                <a:r>
                  <a:rPr lang="en-US" dirty="0" smtClean="0"/>
                  <a:t>What if we want to authenticate a longer message?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First: A few failed attempts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 wrong?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Block-reordering attack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d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44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9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2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block-reordering attack.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Truncation attack!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28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“I don’t like you.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 LOVE you!</a:t>
                </a:r>
                <a:r>
                  <a:rPr lang="en-US" sz="2800" dirty="0" smtClean="0"/>
                  <a:t>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view entries in lookup table as populated in advance (uniformly)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bits to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𝐅𝐮𝐧𝐜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Alternatively, can view entries as populated uniformly “on-the-fly”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bits after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queries to store prior responses</a:t>
                </a:r>
              </a:p>
              <a:p>
                <a:r>
                  <a:rPr lang="en-US" dirty="0" smtClean="0"/>
                  <a:t>Alternate view is often useful in security reductions</a:t>
                </a:r>
              </a:p>
              <a:p>
                <a:pPr lvl="1"/>
                <a:r>
                  <a:rPr lang="en-US" dirty="0" smtClean="0"/>
                  <a:t>Doesn’t require time to fully specify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𝐅𝐮𝐧𝐜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3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truncation.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Mix and Match Attack!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/>
                  <a:t>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:r>
                  <a:rPr lang="en-US" dirty="0" smtClean="0"/>
                  <a:t>m’ </a:t>
                </a:r>
                <a:r>
                  <a:rPr lang="en-US" dirty="0"/>
                  <a:t>= </a:t>
                </a:r>
                <a:r>
                  <a:rPr lang="en-US" dirty="0" smtClean="0"/>
                  <a:t>m’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,…,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d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where each 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n bits 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∥ℓ∥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Mix and Match Attack!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rgbClr val="00B05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7030A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00B050"/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,...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“What will I say to Eve?”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“Your sworn enemy </a:t>
                </a:r>
                <a:r>
                  <a:rPr lang="en-US" sz="2800" dirty="0">
                    <a:solidFill>
                      <a:srgbClr val="7030A0"/>
                    </a:solidFill>
                  </a:rPr>
                  <a:t>- BOB”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  <a:blipFill>
                <a:blip r:embed="rId2"/>
                <a:stretch>
                  <a:fillRect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wonderful.”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“I can’t wait to see you!”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“XOXOXOXOXO - BOB”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  <a:blipFill>
                <a:blip r:embed="rId3"/>
                <a:stretch>
                  <a:fillRect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</a:t>
                </a:r>
                <a:r>
                  <a:rPr lang="en-US" sz="2800" dirty="0">
                    <a:solidFill>
                      <a:srgbClr val="7030A0"/>
                    </a:solidFill>
                  </a:rPr>
                  <a:t>Your sworn enemy - BOB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  <a:blipFill>
                <a:blip r:embed="rId4"/>
                <a:stretch>
                  <a:fillRect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6" y="3398112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non-failed approach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r>
                  <a:rPr lang="en-US" dirty="0" smtClean="0"/>
                  <a:t>Let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:r>
                  <a:rPr lang="en-US" baseline="-25000" dirty="0" smtClean="0"/>
                  <a:t>d </a:t>
                </a:r>
                <a:r>
                  <a:rPr lang="en-US" dirty="0" smtClean="0"/>
                  <a:t>where each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n/4 bits and m has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ℓ&lt;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err="1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 bit nonce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 smtClean="0"/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</a:t>
                </a:r>
                <a:r>
                  <a:rPr lang="en-US" sz="2800" b="1" dirty="0" smtClean="0"/>
                  <a:t>Note</a:t>
                </a:r>
                <a:r>
                  <a:rPr lang="en-US" sz="2800" dirty="0" smtClean="0"/>
                  <a:t>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2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CPA-Security vs. CCA-Security</a:t>
            </a:r>
          </a:p>
          <a:p>
            <a:r>
              <a:rPr lang="en-US" dirty="0" smtClean="0"/>
              <a:t>PRFs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Introduce Message Authentication Codes (MACs)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r>
              <a:rPr lang="en-US" strike="sngStrike" dirty="0" smtClean="0"/>
              <a:t>Build Secure MACs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29245</TotalTime>
  <Words>9465</Words>
  <Application>Microsoft Office PowerPoint</Application>
  <PresentationFormat>Widescreen</PresentationFormat>
  <Paragraphs>1072</Paragraphs>
  <Slides>95</Slides>
  <Notes>12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2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Cryptography CS 555</vt:lpstr>
      <vt:lpstr>Recap</vt:lpstr>
      <vt:lpstr>Recap CPA-Security</vt:lpstr>
      <vt:lpstr>Chosen Plaintext Attacks (Examples)</vt:lpstr>
      <vt:lpstr>Week 3: Topic 1:  Pseudorandom Functions and CPA-Security  </vt:lpstr>
      <vt:lpstr>Pseudorandom Function (PRF)</vt:lpstr>
      <vt:lpstr>PRF vs. PRG</vt:lpstr>
      <vt:lpstr>Truly Random Function</vt:lpstr>
      <vt:lpstr>Truly Random Function</vt:lpstr>
      <vt:lpstr>Oracle Notation</vt:lpstr>
      <vt:lpstr>PRF Security</vt:lpstr>
      <vt:lpstr>PRF-Security as a Game</vt:lpstr>
      <vt:lpstr>PRF Security Concrete Version</vt:lpstr>
      <vt:lpstr>Reminder: CPA-Security (Single Message)</vt:lpstr>
      <vt:lpstr>CPA-Secure Encryption</vt:lpstr>
      <vt:lpstr>Breaking CPA-Security (Single Message)</vt:lpstr>
      <vt:lpstr>Security Reduction</vt:lpstr>
      <vt:lpstr>Security Reduction</vt:lpstr>
      <vt:lpstr>Security Reduction</vt:lpstr>
      <vt:lpstr>Finishing Up</vt:lpstr>
      <vt:lpstr>Finishing Up</vt:lpstr>
      <vt:lpstr>Conclusion</vt:lpstr>
      <vt:lpstr>Are PRFs or PRGs more Powerful?</vt:lpstr>
      <vt:lpstr>PRFs from PRGs</vt:lpstr>
      <vt:lpstr>PRFs from PRGs</vt:lpstr>
      <vt:lpstr>Construct PRF from PRG</vt:lpstr>
      <vt:lpstr>Stream Ciphers Modes</vt:lpstr>
      <vt:lpstr>Stream Ciphers Modes</vt:lpstr>
      <vt:lpstr>Week 3: Topic 2: Modes of Encryption, The Penguin and CCA security </vt:lpstr>
      <vt:lpstr>Pseudorandom Permutation</vt:lpstr>
      <vt:lpstr>Pseudorandom Permutation</vt:lpstr>
      <vt:lpstr>Electronic Code Book (ECB) Mode</vt:lpstr>
      <vt:lpstr>ECB Mode (A Failed Approach)</vt:lpstr>
      <vt:lpstr>The Penguin Principle</vt:lpstr>
      <vt:lpstr>Cipher Block Chaining</vt:lpstr>
      <vt:lpstr>Recap</vt:lpstr>
      <vt:lpstr>Chained CBC-Mode</vt:lpstr>
      <vt:lpstr>Chained CBC-Mode</vt:lpstr>
      <vt:lpstr>Counter Mode</vt:lpstr>
      <vt:lpstr>Galois Counter Mode (GCM)</vt:lpstr>
      <vt:lpstr>Recap</vt:lpstr>
      <vt:lpstr>Week 3: Topic 3:  CCA-Security </vt:lpstr>
      <vt:lpstr>Chosen Ciphertext Attacks</vt:lpstr>
      <vt:lpstr>CCA-Security (Ind-CCA2) </vt:lpstr>
      <vt:lpstr>CCA-Security (〖PrivK〗_(A,Π)^cca (n))</vt:lpstr>
      <vt:lpstr>CCA-Security</vt:lpstr>
      <vt:lpstr>CPA-Security doesn’t imply CCA-Security</vt:lpstr>
      <vt:lpstr>Attacks in the Wild</vt:lpstr>
      <vt:lpstr>Example</vt:lpstr>
      <vt:lpstr>Example</vt:lpstr>
      <vt:lpstr>CCA-Security</vt:lpstr>
      <vt:lpstr>Week 3: Topic 4:  Message Authentication Codes (Part 1)</vt:lpstr>
      <vt:lpstr>What Does It Mean to “Secure Information” </vt:lpstr>
      <vt:lpstr>What Does It Mean to “Secure Information” </vt:lpstr>
      <vt:lpstr>Message Authentication Codes</vt:lpstr>
      <vt:lpstr>What Does It Mean to “Secure Information” </vt:lpstr>
      <vt:lpstr>Error Correcting Codes?</vt:lpstr>
      <vt:lpstr>Modifying Ciphertexts</vt:lpstr>
      <vt:lpstr>Message Authentication Code Syntax</vt:lpstr>
      <vt:lpstr>Message Authentication Code Syntax</vt:lpstr>
      <vt:lpstr>Message Authentication Code Syntax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Deterministic MACs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Recap</vt:lpstr>
      <vt:lpstr>Message Authentication Code Syntax</vt:lpstr>
      <vt:lpstr>General vs Fixed Length MAC</vt:lpstr>
      <vt:lpstr>Strong MAC Construction (Fixed Length)</vt:lpstr>
      <vt:lpstr>Strong MAC Authentication (Macsforge_(A,Π) (n)) </vt:lpstr>
      <vt:lpstr>Concrete Version: (t(n),q(n),ε(n))-secure MAC</vt:lpstr>
      <vt:lpstr>Strong MAC Construction (Fixed Length)</vt:lpstr>
      <vt:lpstr>Breaking MAC Security  (Macforge_(A,Π) (n)) </vt:lpstr>
      <vt:lpstr>A Similar Game  (Macforge_(A,Π ̃ ) (n)) </vt:lpstr>
      <vt:lpstr>PRF Distinguisher D</vt:lpstr>
      <vt:lpstr>PRF Distinguisher D</vt:lpstr>
      <vt:lpstr>Strong MAC Construction (Fixed Length)</vt:lpstr>
      <vt:lpstr>Strong MAC Construction (Fixed Length)</vt:lpstr>
      <vt:lpstr>Strong MAC Construction (Fixed Length)</vt:lpstr>
      <vt:lpstr>MACs for Arbitrary Length Messages</vt:lpstr>
      <vt:lpstr>MACs for Arbitrary Length Messages</vt:lpstr>
      <vt:lpstr>MACs for Arbitrary Length Messages</vt:lpstr>
      <vt:lpstr>MACs for Arbitrary Length Messages</vt:lpstr>
      <vt:lpstr>PowerPoint Presentation</vt:lpstr>
      <vt:lpstr>MACs for Arbitrary Length Messages</vt:lpstr>
      <vt:lpstr>MACs for Arbitrary Length Messages</vt:lpstr>
      <vt:lpstr>Recap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216</cp:revision>
  <dcterms:created xsi:type="dcterms:W3CDTF">2016-12-31T20:38:01Z</dcterms:created>
  <dcterms:modified xsi:type="dcterms:W3CDTF">2021-02-08T17:05:07Z</dcterms:modified>
</cp:coreProperties>
</file>