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355" r:id="rId2"/>
    <p:sldId id="425" r:id="rId3"/>
    <p:sldId id="306" r:id="rId4"/>
    <p:sldId id="352" r:id="rId5"/>
    <p:sldId id="330" r:id="rId6"/>
    <p:sldId id="331" r:id="rId7"/>
    <p:sldId id="310" r:id="rId8"/>
    <p:sldId id="335" r:id="rId9"/>
    <p:sldId id="333" r:id="rId10"/>
    <p:sldId id="334" r:id="rId11"/>
    <p:sldId id="353" r:id="rId12"/>
    <p:sldId id="338" r:id="rId13"/>
    <p:sldId id="339" r:id="rId14"/>
    <p:sldId id="336" r:id="rId15"/>
    <p:sldId id="346" r:id="rId16"/>
    <p:sldId id="341" r:id="rId17"/>
    <p:sldId id="431" r:id="rId18"/>
    <p:sldId id="312" r:id="rId19"/>
    <p:sldId id="343" r:id="rId20"/>
    <p:sldId id="354" r:id="rId21"/>
    <p:sldId id="426" r:id="rId22"/>
    <p:sldId id="427" r:id="rId23"/>
    <p:sldId id="414" r:id="rId24"/>
    <p:sldId id="345" r:id="rId25"/>
    <p:sldId id="347" r:id="rId26"/>
    <p:sldId id="432" r:id="rId27"/>
    <p:sldId id="351" r:id="rId28"/>
    <p:sldId id="433" r:id="rId29"/>
    <p:sldId id="434" r:id="rId30"/>
    <p:sldId id="356" r:id="rId31"/>
    <p:sldId id="358" r:id="rId32"/>
    <p:sldId id="428" r:id="rId33"/>
    <p:sldId id="405" r:id="rId34"/>
    <p:sldId id="403" r:id="rId35"/>
    <p:sldId id="359" r:id="rId36"/>
    <p:sldId id="360" r:id="rId37"/>
    <p:sldId id="361" r:id="rId38"/>
    <p:sldId id="429" r:id="rId39"/>
    <p:sldId id="362" r:id="rId40"/>
    <p:sldId id="430" r:id="rId41"/>
    <p:sldId id="363" r:id="rId42"/>
    <p:sldId id="364" r:id="rId43"/>
    <p:sldId id="365" r:id="rId44"/>
    <p:sldId id="366" r:id="rId45"/>
    <p:sldId id="367" r:id="rId46"/>
    <p:sldId id="368" r:id="rId47"/>
    <p:sldId id="413" r:id="rId48"/>
    <p:sldId id="369" r:id="rId49"/>
    <p:sldId id="373" r:id="rId50"/>
    <p:sldId id="435" r:id="rId51"/>
    <p:sldId id="406" r:id="rId52"/>
    <p:sldId id="407" r:id="rId53"/>
    <p:sldId id="408" r:id="rId54"/>
    <p:sldId id="409" r:id="rId55"/>
    <p:sldId id="410" r:id="rId56"/>
    <p:sldId id="411" r:id="rId57"/>
    <p:sldId id="416" r:id="rId58"/>
    <p:sldId id="412" r:id="rId59"/>
    <p:sldId id="459" r:id="rId60"/>
    <p:sldId id="460" r:id="rId61"/>
    <p:sldId id="461" r:id="rId62"/>
    <p:sldId id="375" r:id="rId63"/>
    <p:sldId id="376" r:id="rId64"/>
    <p:sldId id="377" r:id="rId65"/>
    <p:sldId id="385" r:id="rId66"/>
    <p:sldId id="386" r:id="rId67"/>
    <p:sldId id="387" r:id="rId68"/>
    <p:sldId id="388" r:id="rId69"/>
    <p:sldId id="389" r:id="rId70"/>
    <p:sldId id="390" r:id="rId71"/>
    <p:sldId id="391" r:id="rId72"/>
    <p:sldId id="392" r:id="rId73"/>
    <p:sldId id="415" r:id="rId74"/>
    <p:sldId id="393" r:id="rId75"/>
    <p:sldId id="394" r:id="rId76"/>
    <p:sldId id="395" r:id="rId77"/>
    <p:sldId id="396" r:id="rId78"/>
    <p:sldId id="436" r:id="rId79"/>
    <p:sldId id="397" r:id="rId80"/>
    <p:sldId id="421" r:id="rId81"/>
    <p:sldId id="422" r:id="rId82"/>
    <p:sldId id="423" r:id="rId83"/>
    <p:sldId id="424" r:id="rId84"/>
    <p:sldId id="437" r:id="rId85"/>
    <p:sldId id="438" r:id="rId86"/>
    <p:sldId id="439" r:id="rId87"/>
    <p:sldId id="440" r:id="rId88"/>
    <p:sldId id="441" r:id="rId89"/>
    <p:sldId id="442" r:id="rId90"/>
    <p:sldId id="443" r:id="rId91"/>
    <p:sldId id="444" r:id="rId92"/>
    <p:sldId id="445" r:id="rId93"/>
    <p:sldId id="446" r:id="rId94"/>
    <p:sldId id="447" r:id="rId95"/>
    <p:sldId id="448" r:id="rId96"/>
    <p:sldId id="449" r:id="rId97"/>
    <p:sldId id="450" r:id="rId98"/>
    <p:sldId id="451" r:id="rId99"/>
    <p:sldId id="452" r:id="rId100"/>
    <p:sldId id="453" r:id="rId101"/>
    <p:sldId id="454" r:id="rId102"/>
    <p:sldId id="455" r:id="rId103"/>
    <p:sldId id="456" r:id="rId104"/>
    <p:sldId id="457" r:id="rId105"/>
    <p:sldId id="458"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4" autoAdjust="0"/>
    <p:restoredTop sz="81323" autoAdjust="0"/>
  </p:normalViewPr>
  <p:slideViewPr>
    <p:cSldViewPr snapToGrid="0">
      <p:cViewPr varScale="1">
        <p:scale>
          <a:sx n="93" d="100"/>
          <a:sy n="93" d="100"/>
        </p:scale>
        <p:origin x="744" y="9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4</a:t>
            </a:fld>
            <a:endParaRPr lang="en-US"/>
          </a:p>
        </p:txBody>
      </p:sp>
    </p:spTree>
    <p:extLst>
      <p:ext uri="{BB962C8B-B14F-4D97-AF65-F5344CB8AC3E}">
        <p14:creationId xmlns:p14="http://schemas.microsoft.com/office/powerpoint/2010/main" val="412451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38</a:t>
            </a:fld>
            <a:endParaRPr lang="en-US"/>
          </a:p>
        </p:txBody>
      </p:sp>
    </p:spTree>
    <p:extLst>
      <p:ext uri="{BB962C8B-B14F-4D97-AF65-F5344CB8AC3E}">
        <p14:creationId xmlns:p14="http://schemas.microsoft.com/office/powerpoint/2010/main" val="146068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39</a:t>
            </a:fld>
            <a:endParaRPr lang="en-US"/>
          </a:p>
        </p:txBody>
      </p:sp>
    </p:spTree>
    <p:extLst>
      <p:ext uri="{BB962C8B-B14F-4D97-AF65-F5344CB8AC3E}">
        <p14:creationId xmlns:p14="http://schemas.microsoft.com/office/powerpoint/2010/main" val="337449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40</a:t>
            </a:fld>
            <a:endParaRPr lang="en-US"/>
          </a:p>
        </p:txBody>
      </p:sp>
    </p:spTree>
    <p:extLst>
      <p:ext uri="{BB962C8B-B14F-4D97-AF65-F5344CB8AC3E}">
        <p14:creationId xmlns:p14="http://schemas.microsoft.com/office/powerpoint/2010/main" val="180652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44</a:t>
            </a:fld>
            <a:endParaRPr lang="en-US"/>
          </a:p>
        </p:txBody>
      </p:sp>
    </p:spTree>
    <p:extLst>
      <p:ext uri="{BB962C8B-B14F-4D97-AF65-F5344CB8AC3E}">
        <p14:creationId xmlns:p14="http://schemas.microsoft.com/office/powerpoint/2010/main" val="31205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51</a:t>
            </a:fld>
            <a:endParaRPr lang="en-US"/>
          </a:p>
        </p:txBody>
      </p:sp>
    </p:spTree>
    <p:extLst>
      <p:ext uri="{BB962C8B-B14F-4D97-AF65-F5344CB8AC3E}">
        <p14:creationId xmlns:p14="http://schemas.microsoft.com/office/powerpoint/2010/main" val="352608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52</a:t>
            </a:fld>
            <a:endParaRPr lang="en-US"/>
          </a:p>
        </p:txBody>
      </p:sp>
    </p:spTree>
    <p:extLst>
      <p:ext uri="{BB962C8B-B14F-4D97-AF65-F5344CB8AC3E}">
        <p14:creationId xmlns:p14="http://schemas.microsoft.com/office/powerpoint/2010/main" val="220613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55</a:t>
            </a:fld>
            <a:endParaRPr lang="en-US"/>
          </a:p>
        </p:txBody>
      </p:sp>
    </p:spTree>
    <p:extLst>
      <p:ext uri="{BB962C8B-B14F-4D97-AF65-F5344CB8AC3E}">
        <p14:creationId xmlns:p14="http://schemas.microsoft.com/office/powerpoint/2010/main" val="38467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57</a:t>
            </a:fld>
            <a:endParaRPr lang="en-US"/>
          </a:p>
        </p:txBody>
      </p:sp>
    </p:spTree>
    <p:extLst>
      <p:ext uri="{BB962C8B-B14F-4D97-AF65-F5344CB8AC3E}">
        <p14:creationId xmlns:p14="http://schemas.microsoft.com/office/powerpoint/2010/main" val="102597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65</a:t>
            </a:fld>
            <a:endParaRPr lang="en-US"/>
          </a:p>
        </p:txBody>
      </p:sp>
    </p:spTree>
    <p:extLst>
      <p:ext uri="{BB962C8B-B14F-4D97-AF65-F5344CB8AC3E}">
        <p14:creationId xmlns:p14="http://schemas.microsoft.com/office/powerpoint/2010/main" val="1641457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66</a:t>
            </a:fld>
            <a:endParaRPr lang="en-US"/>
          </a:p>
        </p:txBody>
      </p:sp>
    </p:spTree>
    <p:extLst>
      <p:ext uri="{BB962C8B-B14F-4D97-AF65-F5344CB8AC3E}">
        <p14:creationId xmlns:p14="http://schemas.microsoft.com/office/powerpoint/2010/main" val="98368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5</a:t>
            </a:fld>
            <a:endParaRPr lang="en-US"/>
          </a:p>
        </p:txBody>
      </p:sp>
    </p:spTree>
    <p:extLst>
      <p:ext uri="{BB962C8B-B14F-4D97-AF65-F5344CB8AC3E}">
        <p14:creationId xmlns:p14="http://schemas.microsoft.com/office/powerpoint/2010/main" val="282977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67</a:t>
            </a:fld>
            <a:endParaRPr lang="en-US"/>
          </a:p>
        </p:txBody>
      </p:sp>
    </p:spTree>
    <p:extLst>
      <p:ext uri="{BB962C8B-B14F-4D97-AF65-F5344CB8AC3E}">
        <p14:creationId xmlns:p14="http://schemas.microsoft.com/office/powerpoint/2010/main" val="1754817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CE35DAA-499F-4673-978B-A6190921FD97}" type="slidenum">
              <a:rPr lang="en-US" smtClean="0"/>
              <a:t>68</a:t>
            </a:fld>
            <a:endParaRPr lang="en-US"/>
          </a:p>
        </p:txBody>
      </p:sp>
    </p:spTree>
    <p:extLst>
      <p:ext uri="{BB962C8B-B14F-4D97-AF65-F5344CB8AC3E}">
        <p14:creationId xmlns:p14="http://schemas.microsoft.com/office/powerpoint/2010/main" val="245026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70</a:t>
            </a:fld>
            <a:endParaRPr lang="en-US"/>
          </a:p>
        </p:txBody>
      </p:sp>
    </p:spTree>
    <p:extLst>
      <p:ext uri="{BB962C8B-B14F-4D97-AF65-F5344CB8AC3E}">
        <p14:creationId xmlns:p14="http://schemas.microsoft.com/office/powerpoint/2010/main" val="268507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71</a:t>
            </a:fld>
            <a:endParaRPr lang="en-US"/>
          </a:p>
        </p:txBody>
      </p:sp>
    </p:spTree>
    <p:extLst>
      <p:ext uri="{BB962C8B-B14F-4D97-AF65-F5344CB8AC3E}">
        <p14:creationId xmlns:p14="http://schemas.microsoft.com/office/powerpoint/2010/main" val="261339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72</a:t>
            </a:fld>
            <a:endParaRPr lang="en-US"/>
          </a:p>
        </p:txBody>
      </p:sp>
    </p:spTree>
    <p:extLst>
      <p:ext uri="{BB962C8B-B14F-4D97-AF65-F5344CB8AC3E}">
        <p14:creationId xmlns:p14="http://schemas.microsoft.com/office/powerpoint/2010/main" val="2491736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73</a:t>
            </a:fld>
            <a:endParaRPr lang="en-US"/>
          </a:p>
        </p:txBody>
      </p:sp>
    </p:spTree>
    <p:extLst>
      <p:ext uri="{BB962C8B-B14F-4D97-AF65-F5344CB8AC3E}">
        <p14:creationId xmlns:p14="http://schemas.microsoft.com/office/powerpoint/2010/main" val="2726396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74</a:t>
            </a:fld>
            <a:endParaRPr lang="en-US"/>
          </a:p>
        </p:txBody>
      </p:sp>
    </p:spTree>
    <p:extLst>
      <p:ext uri="{BB962C8B-B14F-4D97-AF65-F5344CB8AC3E}">
        <p14:creationId xmlns:p14="http://schemas.microsoft.com/office/powerpoint/2010/main" val="164452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91</a:t>
            </a:fld>
            <a:endParaRPr lang="en-US"/>
          </a:p>
        </p:txBody>
      </p:sp>
    </p:spTree>
    <p:extLst>
      <p:ext uri="{BB962C8B-B14F-4D97-AF65-F5344CB8AC3E}">
        <p14:creationId xmlns:p14="http://schemas.microsoft.com/office/powerpoint/2010/main" val="3598347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93</a:t>
            </a:fld>
            <a:endParaRPr lang="en-US"/>
          </a:p>
        </p:txBody>
      </p:sp>
    </p:spTree>
    <p:extLst>
      <p:ext uri="{BB962C8B-B14F-4D97-AF65-F5344CB8AC3E}">
        <p14:creationId xmlns:p14="http://schemas.microsoft.com/office/powerpoint/2010/main" val="86163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95</a:t>
            </a:fld>
            <a:endParaRPr lang="en-US"/>
          </a:p>
        </p:txBody>
      </p:sp>
    </p:spTree>
    <p:extLst>
      <p:ext uri="{BB962C8B-B14F-4D97-AF65-F5344CB8AC3E}">
        <p14:creationId xmlns:p14="http://schemas.microsoft.com/office/powerpoint/2010/main" val="289186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a:t>
            </a:fld>
            <a:endParaRPr lang="en-US"/>
          </a:p>
        </p:txBody>
      </p:sp>
    </p:spTree>
    <p:extLst>
      <p:ext uri="{BB962C8B-B14F-4D97-AF65-F5344CB8AC3E}">
        <p14:creationId xmlns:p14="http://schemas.microsoft.com/office/powerpoint/2010/main" val="949058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97</a:t>
            </a:fld>
            <a:endParaRPr lang="en-US"/>
          </a:p>
        </p:txBody>
      </p:sp>
    </p:spTree>
    <p:extLst>
      <p:ext uri="{BB962C8B-B14F-4D97-AF65-F5344CB8AC3E}">
        <p14:creationId xmlns:p14="http://schemas.microsoft.com/office/powerpoint/2010/main" val="126806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19</a:t>
            </a:fld>
            <a:endParaRPr lang="en-US"/>
          </a:p>
        </p:txBody>
      </p:sp>
    </p:spTree>
    <p:extLst>
      <p:ext uri="{BB962C8B-B14F-4D97-AF65-F5344CB8AC3E}">
        <p14:creationId xmlns:p14="http://schemas.microsoft.com/office/powerpoint/2010/main" val="309198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20</a:t>
            </a:fld>
            <a:endParaRPr lang="en-US"/>
          </a:p>
        </p:txBody>
      </p:sp>
    </p:spTree>
    <p:extLst>
      <p:ext uri="{BB962C8B-B14F-4D97-AF65-F5344CB8AC3E}">
        <p14:creationId xmlns:p14="http://schemas.microsoft.com/office/powerpoint/2010/main" val="242613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21</a:t>
            </a:fld>
            <a:endParaRPr lang="en-US"/>
          </a:p>
        </p:txBody>
      </p:sp>
    </p:spTree>
    <p:extLst>
      <p:ext uri="{BB962C8B-B14F-4D97-AF65-F5344CB8AC3E}">
        <p14:creationId xmlns:p14="http://schemas.microsoft.com/office/powerpoint/2010/main" val="280177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22</a:t>
            </a:fld>
            <a:endParaRPr lang="en-US"/>
          </a:p>
        </p:txBody>
      </p:sp>
    </p:spTree>
    <p:extLst>
      <p:ext uri="{BB962C8B-B14F-4D97-AF65-F5344CB8AC3E}">
        <p14:creationId xmlns:p14="http://schemas.microsoft.com/office/powerpoint/2010/main" val="132530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23</a:t>
            </a:fld>
            <a:endParaRPr lang="en-US"/>
          </a:p>
        </p:txBody>
      </p:sp>
    </p:spTree>
    <p:extLst>
      <p:ext uri="{BB962C8B-B14F-4D97-AF65-F5344CB8AC3E}">
        <p14:creationId xmlns:p14="http://schemas.microsoft.com/office/powerpoint/2010/main" val="43195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32</a:t>
            </a:fld>
            <a:endParaRPr lang="en-US"/>
          </a:p>
        </p:txBody>
      </p:sp>
    </p:spTree>
    <p:extLst>
      <p:ext uri="{BB962C8B-B14F-4D97-AF65-F5344CB8AC3E}">
        <p14:creationId xmlns:p14="http://schemas.microsoft.com/office/powerpoint/2010/main" val="286879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0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0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16.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20.png"/></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16.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16.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16.pn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16.png"/><Relationship Id="rId9"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12"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80.png"/><Relationship Id="rId5" Type="http://schemas.openxmlformats.org/officeDocument/2006/relationships/image" Target="../media/image37.png"/><Relationship Id="rId10"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5.png"/><Relationship Id="rId7" Type="http://schemas.openxmlformats.org/officeDocument/2006/relationships/image" Target="../media/image18.jpeg"/><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20.png"/><Relationship Id="rId4" Type="http://schemas.openxmlformats.org/officeDocument/2006/relationships/image" Target="../media/image39.png"/><Relationship Id="rId9" Type="http://schemas.openxmlformats.org/officeDocument/2006/relationships/image" Target="../media/image70.png"/></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0.png"/><Relationship Id="rId7"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160.png"/><Relationship Id="rId4" Type="http://schemas.openxmlformats.org/officeDocument/2006/relationships/image" Target="../media/image17.png"/><Relationship Id="rId9" Type="http://schemas.openxmlformats.org/officeDocument/2006/relationships/image" Target="../media/image151.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4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39.jpe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19.jpe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11" Type="http://schemas.openxmlformats.org/officeDocument/2006/relationships/image" Target="../media/image6.png"/><Relationship Id="rId5" Type="http://schemas.openxmlformats.org/officeDocument/2006/relationships/image" Target="../media/image18.jpeg"/><Relationship Id="rId10" Type="http://schemas.openxmlformats.org/officeDocument/2006/relationships/image" Target="../media/image231.png"/><Relationship Id="rId4" Type="http://schemas.openxmlformats.org/officeDocument/2006/relationships/image" Target="../media/image17.png"/><Relationship Id="rId9" Type="http://schemas.openxmlformats.org/officeDocument/2006/relationships/image" Target="../media/image221.png"/><Relationship Id="rId14"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460.png"/><Relationship Id="rId5" Type="http://schemas.openxmlformats.org/officeDocument/2006/relationships/image" Target="../media/image17.png"/><Relationship Id="rId10" Type="http://schemas.openxmlformats.org/officeDocument/2006/relationships/image" Target="../media/image231.png"/><Relationship Id="rId4" Type="http://schemas.openxmlformats.org/officeDocument/2006/relationships/image" Target="../media/image171.png"/><Relationship Id="rId9" Type="http://schemas.openxmlformats.org/officeDocument/2006/relationships/image" Target="../media/image221.png"/></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9.jpeg"/><Relationship Id="rId7" Type="http://schemas.openxmlformats.org/officeDocument/2006/relationships/image" Target="../media/image4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9.jpe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mailto:spring-2017-cs-55500-wng@lists.purdue.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8.jpeg"/><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5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8.jpeg"/><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18.jpeg"/><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18.jpeg"/><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38.png"/><Relationship Id="rId7" Type="http://schemas.openxmlformats.org/officeDocument/2006/relationships/image" Target="../media/image10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82.png"/><Relationship Id="rId4" Type="http://schemas.openxmlformats.org/officeDocument/2006/relationships/image" Target="../media/image73.png"/><Relationship Id="rId9" Type="http://schemas.openxmlformats.org/officeDocument/2006/relationships/image" Target="../media/image1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Oq-7XvaTRAhXMzIMKHWPfDm0QjRwIBw&amp;url=http://www.statisticsblog.com/tag/fair-coin/&amp;psig=AFQjCNEni7u9gIzIKZTyGipSXKuF0mqyvw&amp;ust=1483481561966586" TargetMode="External"/><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8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88.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20.png"/><Relationship Id="rId5" Type="http://schemas.openxmlformats.org/officeDocument/2006/relationships/image" Target="../media/image92.png"/><Relationship Id="rId4" Type="http://schemas.openxmlformats.org/officeDocument/2006/relationships/image" Target="../media/image18.jpeg"/></Relationships>
</file>

<file path=ppt/slides/_rels/slide9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5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18.jpeg"/><Relationship Id="rId4" Type="http://schemas.openxmlformats.org/officeDocument/2006/relationships/image" Target="../media/image17.png"/></Relationships>
</file>

<file path=ppt/slides/_rels/slide94.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png"/><Relationship Id="rId7" Type="http://schemas.openxmlformats.org/officeDocument/2006/relationships/image" Target="../media/image17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31.png"/><Relationship Id="rId4" Type="http://schemas.openxmlformats.org/officeDocument/2006/relationships/image" Target="../media/image18.jpeg"/><Relationship Id="rId9" Type="http://schemas.openxmlformats.org/officeDocument/2006/relationships/image" Target="../media/image93.png"/></Relationships>
</file>

<file path=ppt/slides/_rels/slide96.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10.png"/></Relationships>
</file>

<file path=ppt/slides/_rels/slide98.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201672"/>
            <a:ext cx="10424160" cy="2754312"/>
          </a:xfrm>
        </p:spPr>
        <p:txBody>
          <a:bodyPr>
            <a:normAutofit fontScale="92500" lnSpcReduction="10000"/>
          </a:bodyPr>
          <a:lstStyle/>
          <a:p>
            <a:pPr algn="l"/>
            <a:r>
              <a:rPr lang="en-US" sz="2900" b="1" dirty="0" smtClean="0"/>
              <a:t>Week 2: </a:t>
            </a:r>
          </a:p>
          <a:p>
            <a:pPr marL="342900" indent="-342900" algn="l">
              <a:buFont typeface="Arial" panose="020B0604020202020204" pitchFamily="34" charset="0"/>
              <a:buChar char="•"/>
            </a:pPr>
            <a:r>
              <a:rPr lang="en-US" sz="3200" dirty="0"/>
              <a:t>Computational Security </a:t>
            </a:r>
            <a:r>
              <a:rPr lang="en-US" sz="3200" dirty="0" smtClean="0"/>
              <a:t>against Eavesdropper</a:t>
            </a:r>
          </a:p>
          <a:p>
            <a:pPr marL="342900" indent="-342900" algn="l">
              <a:buFont typeface="Arial" panose="020B0604020202020204" pitchFamily="34" charset="0"/>
              <a:buChar char="•"/>
            </a:pPr>
            <a:r>
              <a:rPr lang="en-US" sz="3200" dirty="0"/>
              <a:t>Constructing Secure Encryption </a:t>
            </a:r>
            <a:r>
              <a:rPr lang="en-US" sz="3200" dirty="0" smtClean="0"/>
              <a:t>Schemes against Eavesdropper</a:t>
            </a:r>
            <a:endParaRPr lang="en-US" sz="2900" dirty="0" smtClean="0"/>
          </a:p>
          <a:p>
            <a:pPr marL="342900" indent="-342900" algn="l">
              <a:buFont typeface="Arial" panose="020B0604020202020204" pitchFamily="34" charset="0"/>
              <a:buChar char="•"/>
            </a:pPr>
            <a:r>
              <a:rPr lang="en-US" sz="2900" dirty="0" smtClean="0"/>
              <a:t>Chosen Plaintext Attacks and </a:t>
            </a:r>
            <a:r>
              <a:rPr lang="en-US" sz="3200" dirty="0"/>
              <a:t>CPA-Security</a:t>
            </a:r>
          </a:p>
          <a:p>
            <a:pPr marL="800100" lvl="1" indent="-342900" algn="l">
              <a:buFont typeface="Arial" panose="020B0604020202020204" pitchFamily="34" charset="0"/>
              <a:buChar char="•"/>
            </a:pPr>
            <a:endParaRPr lang="en-US" sz="2500" dirty="0" smtClean="0"/>
          </a:p>
          <a:p>
            <a:pPr algn="l"/>
            <a:r>
              <a:rPr lang="en-US" sz="2900" b="1" dirty="0" smtClean="0"/>
              <a:t>Readings: </a:t>
            </a:r>
            <a:r>
              <a:rPr lang="en-US" sz="2900" dirty="0" smtClean="0"/>
              <a:t>Katz </a:t>
            </a:r>
            <a:r>
              <a:rPr lang="en-US" sz="2900" dirty="0"/>
              <a:t>and </a:t>
            </a:r>
            <a:r>
              <a:rPr lang="en-US" sz="2900" dirty="0" smtClean="0"/>
              <a:t>Lindell Chapter 3.1-3.4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308371" cy="369332"/>
          </a:xfrm>
          <a:prstGeom prst="rect">
            <a:avLst/>
          </a:prstGeom>
          <a:noFill/>
        </p:spPr>
        <p:txBody>
          <a:bodyPr wrap="none" rtlCol="0">
            <a:spAutoFit/>
          </a:bodyPr>
          <a:lstStyle/>
          <a:p>
            <a:r>
              <a:rPr lang="en-US" b="1" dirty="0" smtClean="0"/>
              <a:t>Spring 2021</a:t>
            </a:r>
            <a:endParaRPr lang="en-US" b="1" dirty="0"/>
          </a:p>
        </p:txBody>
      </p:sp>
      <p:sp>
        <p:nvSpPr>
          <p:cNvPr id="6" name="Rectangle 5"/>
          <p:cNvSpPr/>
          <p:nvPr/>
        </p:nvSpPr>
        <p:spPr>
          <a:xfrm>
            <a:off x="929640" y="6019323"/>
            <a:ext cx="5995296" cy="369332"/>
          </a:xfrm>
          <a:prstGeom prst="rect">
            <a:avLst/>
          </a:prstGeom>
        </p:spPr>
        <p:txBody>
          <a:bodyPr wrap="none">
            <a:spAutoFit/>
          </a:bodyPr>
          <a:lstStyle/>
          <a:p>
            <a:r>
              <a:rPr lang="en-US" b="1" dirty="0"/>
              <a:t>Homework 1 Released: </a:t>
            </a:r>
            <a:r>
              <a:rPr lang="en-US" dirty="0"/>
              <a:t>Due Feb 4 at 11:59 PM on </a:t>
            </a:r>
            <a:r>
              <a:rPr lang="en-US" dirty="0" err="1"/>
              <a:t>Gradescope</a:t>
            </a:r>
            <a:endParaRPr lang="en-US" dirty="0"/>
          </a:p>
        </p:txBody>
      </p:sp>
    </p:spTree>
    <p:extLst>
      <p:ext uri="{BB962C8B-B14F-4D97-AF65-F5344CB8AC3E}">
        <p14:creationId xmlns:p14="http://schemas.microsoft.com/office/powerpoint/2010/main" val="237460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1375"/>
              </a:xfrm>
            </p:spPr>
            <p:txBody>
              <a:bodyPr>
                <a:normAutofit fontScale="92500" lnSpcReduction="20000"/>
              </a:bodyPr>
              <a:lstStyle/>
              <a:p>
                <a:pPr marL="0" indent="0" algn="ctr">
                  <a:buNone/>
                </a:pPr>
                <a:r>
                  <a:rPr lang="en-US" sz="3900" dirty="0" smtClean="0">
                    <a:solidFill>
                      <a:srgbClr val="00B0F0"/>
                    </a:solidFill>
                  </a:rPr>
                  <a:t>A scheme is secure if every </a:t>
                </a:r>
                <a:r>
                  <a:rPr lang="en-US" sz="3900" i="1" dirty="0" smtClean="0">
                    <a:solidFill>
                      <a:srgbClr val="00B0F0"/>
                    </a:solidFill>
                  </a:rPr>
                  <a:t>probabilistic polynomial time </a:t>
                </a:r>
                <a:r>
                  <a:rPr lang="en-US" sz="3900" dirty="0" smtClean="0">
                    <a:solidFill>
                      <a:srgbClr val="00B0F0"/>
                    </a:solidFill>
                  </a:rPr>
                  <a:t>(</a:t>
                </a:r>
                <a:r>
                  <a:rPr lang="en-US" sz="3900" dirty="0" err="1" smtClean="0">
                    <a:solidFill>
                      <a:srgbClr val="00B0F0"/>
                    </a:solidFill>
                  </a:rPr>
                  <a:t>ppt</a:t>
                </a:r>
                <a:r>
                  <a:rPr lang="en-US" sz="3900" dirty="0" smtClean="0">
                    <a:solidFill>
                      <a:srgbClr val="00B0F0"/>
                    </a:solidFill>
                  </a:rPr>
                  <a:t>) adversary “succeeds” with </a:t>
                </a:r>
                <a:r>
                  <a:rPr lang="en-US" sz="3900" i="1" dirty="0" smtClean="0">
                    <a:solidFill>
                      <a:srgbClr val="00B0F0"/>
                    </a:solidFill>
                  </a:rPr>
                  <a:t>negligible</a:t>
                </a:r>
                <a:r>
                  <a:rPr lang="en-US" sz="3900" dirty="0" smtClean="0">
                    <a:solidFill>
                      <a:srgbClr val="00B0F0"/>
                    </a:solidFill>
                  </a:rPr>
                  <a:t> probability. </a:t>
                </a:r>
              </a:p>
              <a:p>
                <a:pPr marL="0" indent="0">
                  <a:buNone/>
                </a:pPr>
                <a:endParaRPr lang="en-US" dirty="0" smtClean="0"/>
              </a:p>
              <a:p>
                <a:r>
                  <a:rPr lang="en-US" sz="3300" dirty="0" smtClean="0"/>
                  <a:t>Two Key Concepts</a:t>
                </a:r>
              </a:p>
              <a:p>
                <a:pPr lvl="1"/>
                <a:r>
                  <a:rPr lang="en-US" sz="2800" dirty="0" smtClean="0"/>
                  <a:t>Polynomial time algorithm</a:t>
                </a:r>
              </a:p>
              <a:p>
                <a:pPr lvl="1"/>
                <a:r>
                  <a:rPr lang="en-US" sz="2800" dirty="0" smtClean="0"/>
                  <a:t>Negligible Function </a:t>
                </a:r>
              </a:p>
              <a:p>
                <a:pPr marL="457200" lvl="1" indent="0">
                  <a:buNone/>
                </a:pPr>
                <a:endParaRPr lang="en-US" dirty="0" smtClean="0"/>
              </a:p>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1375"/>
              </a:xfrm>
              <a:blipFill>
                <a:blip r:embed="rId2"/>
                <a:stretch>
                  <a:fillRect l="-1275" t="-4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369443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ea typeface="Cambria Math" panose="02040503050406030204" pitchFamily="18" charset="0"/>
                  </a:rPr>
                  <a:t>Claim</a:t>
                </a:r>
                <a:r>
                  <a:rPr lang="en-US" dirty="0">
                    <a:ea typeface="Cambria Math" panose="02040503050406030204" pitchFamily="18" charset="0"/>
                  </a:rPr>
                  <a:t>: For any attacker A making at most q(n) queries we have</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oMath>
                  </m:oMathPara>
                </a14:m>
                <a:endParaRPr lang="en-US" dirty="0" smtClean="0"/>
              </a:p>
              <a:p>
                <a:pPr marL="0" indent="0">
                  <a:buNone/>
                </a:pPr>
                <a:r>
                  <a:rPr lang="en-US" b="1" dirty="0" smtClean="0"/>
                  <a:t>Proof: </a:t>
                </a:r>
                <a:r>
                  <a:rPr lang="en-US" dirty="0" smtClean="0"/>
                  <a:t>If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r</m:t>
                        </m:r>
                      </m:e>
                      <m:sup>
                        <m:r>
                          <a:rPr lang="en-US">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a:rPr lang="en-US"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q</m:t>
                        </m:r>
                      </m:sub>
                    </m:sSub>
                  </m:oMath>
                </a14:m>
                <a:r>
                  <a:rPr lang="en-US" dirty="0" smtClean="0"/>
                  <a:t> then then c leaks no information about b (information theoretically). We have </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r</m:t>
                                  </m:r>
                                </m:e>
                                <m:sup>
                                  <m:r>
                                    <a:rPr lang="en-US">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a:rPr lang="en-US"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q</m:t>
                                  </m:r>
                                </m:sub>
                              </m:sSub>
                            </m:e>
                          </m:d>
                        </m:e>
                      </m:d>
                      <m:r>
                        <a:rPr lang="en-US" b="0" i="0" smtClean="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r>
                            <m:rPr>
                              <m:nor/>
                            </m:rPr>
                            <a:rPr lang="en-US" dirty="0"/>
                            <m:t>r</m:t>
                          </m:r>
                          <m:r>
                            <m:rPr>
                              <m:nor/>
                            </m:rPr>
                            <a:rPr lang="en-US" dirty="0"/>
                            <m:t>∗</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a:rPr lang="en-US"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q</m:t>
                                  </m:r>
                                </m:sub>
                              </m:sSub>
                            </m:e>
                          </m:d>
                          <m:r>
                            <m:rPr>
                              <m:nor/>
                            </m:rPr>
                            <a:rPr lang="en-US" dirty="0"/>
                            <m:t> </m:t>
                          </m:r>
                        </m:e>
                      </m:d>
                    </m:oMath>
                  </m:oMathPara>
                </a14:m>
                <a:endParaRPr lang="en-US" i="1" baseline="-2500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100</a:t>
            </a:fld>
            <a:endParaRPr lang="en-US"/>
          </a:p>
        </p:txBody>
      </p:sp>
    </p:spTree>
    <p:extLst>
      <p:ext uri="{BB962C8B-B14F-4D97-AF65-F5344CB8AC3E}">
        <p14:creationId xmlns:p14="http://schemas.microsoft.com/office/powerpoint/2010/main" val="27804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nor/>
                        </m:rPr>
                        <a:rPr lang="en-US" dirty="0"/>
                        <m:t>Enc</m:t>
                      </m:r>
                      <m:r>
                        <m:rPr>
                          <m:nor/>
                        </m:rPr>
                        <a:rPr lang="en-US" baseline="-25000" dirty="0"/>
                        <m:t>k</m:t>
                      </m:r>
                      <m:r>
                        <m:rPr>
                          <m:nor/>
                        </m:rPr>
                        <a:rPr lang="en-US" dirty="0"/>
                        <m:t>(</m:t>
                      </m:r>
                      <m:r>
                        <m:rPr>
                          <m:nor/>
                        </m:rPr>
                        <a:rPr lang="en-US" dirty="0"/>
                        <m:t>m</m:t>
                      </m:r>
                      <m:r>
                        <m:rPr>
                          <m:nor/>
                        </m:rPr>
                        <a:rPr lang="en-US" dirty="0"/>
                        <m:t>)</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d>
                    </m:oMath>
                  </m:oMathPara>
                </a14:m>
                <a:endParaRPr lang="en-US" dirty="0" smtClean="0">
                  <a:ea typeface="Cambria Math" panose="02040503050406030204" pitchFamily="18" charset="0"/>
                </a:endParaRPr>
              </a:p>
              <a:p>
                <a:pPr marL="0" indent="0">
                  <a:buNone/>
                </a:pPr>
                <a:r>
                  <a:rPr lang="en-US" dirty="0" smtClean="0"/>
                  <a:t>   </a:t>
                </a:r>
              </a:p>
              <a:p>
                <a:pPr marL="0" indent="0">
                  <a:buNone/>
                </a:pPr>
                <a14:m>
                  <m:oMathPara xmlns:m="http://schemas.openxmlformats.org/officeDocument/2006/math">
                    <m:oMathParaPr>
                      <m:jc m:val="centerGroup"/>
                    </m:oMathParaPr>
                    <m:oMath xmlns:m="http://schemas.openxmlformats.org/officeDocument/2006/math">
                      <m:r>
                        <m:rPr>
                          <m:nor/>
                        </m:rPr>
                        <a:rPr lang="en-US" b="0" i="0" dirty="0" smtClean="0"/>
                        <m:t>Dec</m:t>
                      </m:r>
                      <m:r>
                        <m:rPr>
                          <m:nor/>
                        </m:rPr>
                        <a:rPr lang="en-US" baseline="-25000" dirty="0"/>
                        <m:t>k</m:t>
                      </m:r>
                      <m:r>
                        <m:rPr>
                          <m:nor/>
                        </m:rPr>
                        <a:rPr lang="en-US" dirty="0"/>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𝑠</m:t>
                          </m:r>
                        </m:e>
                      </m:d>
                      <m:r>
                        <m:rPr>
                          <m:nor/>
                        </m:rPr>
                        <a:rPr lang="en-US" dirty="0"/>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m:oMathPara>
                </a14:m>
                <a:endParaRPr lang="en-US" b="0" dirty="0" smtClean="0">
                  <a:ea typeface="Cambria Math" panose="02040503050406030204" pitchFamily="18" charset="0"/>
                </a:endParaRPr>
              </a:p>
              <a:p>
                <a:pPr marL="0" indent="0">
                  <a:buNone/>
                </a:pPr>
                <a:endParaRPr lang="en-US" b="1" dirty="0">
                  <a:ea typeface="Cambria Math" panose="02040503050406030204" pitchFamily="18" charset="0"/>
                </a:endParaRPr>
              </a:p>
              <a:p>
                <a:pPr marL="0" indent="0">
                  <a:buNone/>
                </a:pPr>
                <a:r>
                  <a:rPr lang="en-US" dirty="0" smtClean="0">
                    <a:ea typeface="Cambria Math" panose="02040503050406030204" pitchFamily="18" charset="0"/>
                  </a:rPr>
                  <a:t>For </a:t>
                </a:r>
                <a:r>
                  <a:rPr lang="en-US" dirty="0">
                    <a:ea typeface="Cambria Math" panose="02040503050406030204" pitchFamily="18" charset="0"/>
                  </a:rPr>
                  <a:t>any attacker A making at most q(n) queries we have</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101</a:t>
            </a:fld>
            <a:endParaRPr lang="en-US"/>
          </a:p>
        </p:txBody>
      </p:sp>
      <p:sp>
        <p:nvSpPr>
          <p:cNvPr id="5" name="Rectangle 4"/>
          <p:cNvSpPr/>
          <p:nvPr/>
        </p:nvSpPr>
        <p:spPr>
          <a:xfrm>
            <a:off x="8026400" y="4582160"/>
            <a:ext cx="1168400" cy="1097280"/>
          </a:xfrm>
          <a:prstGeom prst="rect">
            <a:avLst/>
          </a:prstGeom>
          <a:solidFill>
            <a:schemeClr val="accent1">
              <a:alpha val="26000"/>
            </a:schemeClr>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8986345" y="2911366"/>
            <a:ext cx="599089" cy="1670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86345" y="2542034"/>
            <a:ext cx="1342034" cy="369332"/>
          </a:xfrm>
          <a:prstGeom prst="rect">
            <a:avLst/>
          </a:prstGeom>
          <a:noFill/>
        </p:spPr>
        <p:txBody>
          <a:bodyPr wrap="none" rtlCol="0">
            <a:spAutoFit/>
          </a:bodyPr>
          <a:lstStyle/>
          <a:p>
            <a:r>
              <a:rPr lang="en-US" dirty="0" smtClean="0"/>
              <a:t>PRF Security</a:t>
            </a:r>
            <a:endParaRPr lang="en-US" dirty="0"/>
          </a:p>
        </p:txBody>
      </p:sp>
      <p:sp>
        <p:nvSpPr>
          <p:cNvPr id="6" name="TextBox 5"/>
          <p:cNvSpPr txBox="1"/>
          <p:nvPr/>
        </p:nvSpPr>
        <p:spPr>
          <a:xfrm>
            <a:off x="645160" y="6094740"/>
            <a:ext cx="9501704" cy="523220"/>
          </a:xfrm>
          <a:prstGeom prst="rect">
            <a:avLst/>
          </a:prstGeom>
          <a:noFill/>
        </p:spPr>
        <p:txBody>
          <a:bodyPr wrap="none" rtlCol="0">
            <a:spAutoFit/>
          </a:bodyPr>
          <a:lstStyle/>
          <a:p>
            <a:r>
              <a:rPr lang="en-US" sz="2800" b="1" dirty="0" smtClean="0"/>
              <a:t>Suggested Exercise: </a:t>
            </a:r>
            <a:r>
              <a:rPr lang="en-US" sz="2800" dirty="0" smtClean="0"/>
              <a:t>Work out concrete version of security proof</a:t>
            </a:r>
            <a:endParaRPr lang="en-US" sz="2800" dirty="0"/>
          </a:p>
        </p:txBody>
      </p:sp>
    </p:spTree>
    <p:extLst>
      <p:ext uri="{BB962C8B-B14F-4D97-AF65-F5344CB8AC3E}">
        <p14:creationId xmlns:p14="http://schemas.microsoft.com/office/powerpoint/2010/main" val="199195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PRFs or PRGs more Powerful?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4000" dirty="0" smtClean="0"/>
                  <a:t>Easy to construct a secure PRG from a PRF</a:t>
                </a:r>
              </a:p>
              <a:p>
                <a:pPr marL="0" indent="0" algn="ctr">
                  <a:buNone/>
                </a:pPr>
                <a:r>
                  <a:rPr lang="en-US" sz="4000" dirty="0" smtClean="0"/>
                  <a:t>G(s) = F</a:t>
                </a:r>
                <a:r>
                  <a:rPr lang="en-US" sz="4000" baseline="-25000" dirty="0" smtClean="0"/>
                  <a:t>s</a:t>
                </a:r>
                <a:r>
                  <a:rPr lang="en-US" sz="4000" dirty="0" smtClean="0"/>
                  <a:t>(1)|…|F</a:t>
                </a:r>
                <a:r>
                  <a:rPr lang="en-US" sz="4000" baseline="-25000" dirty="0" smtClean="0"/>
                  <a:t>s</a:t>
                </a:r>
                <a:r>
                  <a:rPr lang="en-US" sz="4000" dirty="0" smtClean="0"/>
                  <a:t>(</a:t>
                </a:r>
                <a14:m>
                  <m:oMath xmlns:m="http://schemas.openxmlformats.org/officeDocument/2006/math">
                    <m:r>
                      <a:rPr lang="en-US" sz="4000" i="1">
                        <a:latin typeface="Cambria Math" panose="02040503050406030204" pitchFamily="18" charset="0"/>
                        <a:ea typeface="Cambria Math" panose="02040503050406030204" pitchFamily="18" charset="0"/>
                      </a:rPr>
                      <m:t>ℓ</m:t>
                    </m:r>
                  </m:oMath>
                </a14:m>
                <a:r>
                  <a:rPr lang="en-US" sz="4000" dirty="0" smtClean="0"/>
                  <a:t>)</a:t>
                </a:r>
              </a:p>
              <a:p>
                <a:endParaRPr lang="en-US" sz="4000" dirty="0" smtClean="0"/>
              </a:p>
              <a:p>
                <a:r>
                  <a:rPr lang="en-US" sz="4000" dirty="0" smtClean="0"/>
                  <a:t>Construct a PRF from a PRG?</a:t>
                </a:r>
              </a:p>
              <a:p>
                <a:pPr lvl="1"/>
                <a:r>
                  <a:rPr lang="en-US" sz="3600" dirty="0" smtClean="0"/>
                  <a:t>Tricky, but possible… (Katz and Lindell Section 7.5)</a:t>
                </a: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5" t="-39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102</a:t>
            </a:fld>
            <a:endParaRPr lang="en-US"/>
          </a:p>
        </p:txBody>
      </p:sp>
    </p:spTree>
    <p:extLst>
      <p:ext uri="{BB962C8B-B14F-4D97-AF65-F5344CB8AC3E}">
        <p14:creationId xmlns:p14="http://schemas.microsoft.com/office/powerpoint/2010/main" val="4312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r>
                  <a:rPr lang="en-US" b="1" dirty="0" smtClean="0">
                    <a:latin typeface="Cambria Math" panose="02040503050406030204" pitchFamily="18" charset="0"/>
                  </a:rPr>
                  <a:t>Let G(x) = G</a:t>
                </a:r>
                <a:r>
                  <a:rPr lang="en-US" b="1" baseline="-25000" dirty="0" smtClean="0">
                    <a:latin typeface="Cambria Math" panose="02040503050406030204" pitchFamily="18" charset="0"/>
                  </a:rPr>
                  <a:t>0</a:t>
                </a:r>
                <a:r>
                  <a:rPr lang="en-US" b="1" dirty="0" smtClean="0">
                    <a:latin typeface="Cambria Math" panose="02040503050406030204" pitchFamily="18" charset="0"/>
                  </a:rPr>
                  <a:t>(x)||G</a:t>
                </a:r>
                <a:r>
                  <a:rPr lang="en-US" b="1" baseline="-25000" dirty="0" smtClean="0">
                    <a:latin typeface="Cambria Math" panose="02040503050406030204" pitchFamily="18" charset="0"/>
                  </a:rPr>
                  <a:t>1</a:t>
                </a:r>
                <a:r>
                  <a:rPr lang="en-US" b="1" dirty="0" smtClean="0">
                    <a:latin typeface="Cambria Math" panose="02040503050406030204" pitchFamily="18" charset="0"/>
                  </a:rPr>
                  <a:t>(x)     (first/last n bits of output)</a:t>
                </a:r>
              </a:p>
              <a:p>
                <a:pPr marL="0" indent="0">
                  <a:buNone/>
                </a:pPr>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𝑲</m:t>
                          </m:r>
                        </m:sub>
                      </m:sSub>
                      <m:d>
                        <m:dPr>
                          <m:ctrlPr>
                            <a:rPr lang="en-US" b="1" i="1" smtClean="0">
                              <a:latin typeface="Cambria Math" panose="02040503050406030204" pitchFamily="18" charset="0"/>
                            </a:rPr>
                          </m:ctrlPr>
                        </m:dPr>
                        <m:e>
                          <m:sSub>
                            <m:sSubPr>
                              <m:ctrlPr>
                                <a:rPr lang="en-US" b="1" i="1" smtClean="0">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a:solidFill>
                                    <a:srgbClr val="7030A0"/>
                                  </a:solidFill>
                                  <a:latin typeface="Cambria Math" panose="02040503050406030204" pitchFamily="18" charset="0"/>
                                </a:rPr>
                                <m:t>𝟏</m:t>
                              </m:r>
                            </m:sub>
                          </m:sSub>
                          <m:r>
                            <a:rPr lang="en-US" b="1" i="1" smtClean="0">
                              <a:solidFill>
                                <a:srgbClr val="7030A0"/>
                              </a:solidFill>
                              <a:latin typeface="Cambria Math" panose="02040503050406030204" pitchFamily="18" charset="0"/>
                            </a:rPr>
                            <m:t>,…,</m:t>
                          </m:r>
                          <m:sSub>
                            <m:sSubPr>
                              <m:ctrlPr>
                                <a:rPr lang="en-US" b="1" i="1">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smtClean="0">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𝟐</m:t>
                                      </m:r>
                                    </m:sub>
                                  </m:sSub>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smtClean="0">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𝑲</m:t>
                                      </m:r>
                                    </m:e>
                                  </m:d>
                                </m:e>
                              </m:d>
                            </m:e>
                          </m:d>
                          <m:r>
                            <a:rPr lang="en-US" b="1" i="1" smtClean="0">
                              <a:latin typeface="Cambria Math" panose="02040503050406030204" pitchFamily="18" charset="0"/>
                            </a:rPr>
                            <m:t>…</m:t>
                          </m:r>
                        </m:e>
                      </m:d>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103</a:t>
            </a:fld>
            <a:endParaRPr lang="en-US"/>
          </a:p>
        </p:txBody>
      </p:sp>
      <p:sp>
        <p:nvSpPr>
          <p:cNvPr id="6" name="TextBox 5"/>
          <p:cNvSpPr txBox="1"/>
          <p:nvPr/>
        </p:nvSpPr>
        <p:spPr>
          <a:xfrm>
            <a:off x="657598" y="5618830"/>
            <a:ext cx="5043432" cy="523220"/>
          </a:xfrm>
          <a:prstGeom prst="rect">
            <a:avLst/>
          </a:prstGeom>
          <a:noFill/>
        </p:spPr>
        <p:txBody>
          <a:bodyPr wrap="none" rtlCol="0">
            <a:spAutoFit/>
          </a:bodyPr>
          <a:lstStyle/>
          <a:p>
            <a:r>
              <a:rPr lang="en-US" sz="2400" b="1" dirty="0" smtClean="0"/>
              <a:t>Theorem:</a:t>
            </a:r>
            <a:r>
              <a:rPr lang="en-US" sz="2400" dirty="0" smtClean="0"/>
              <a:t> If G is a PRG </a:t>
            </a:r>
            <a:r>
              <a:rPr lang="en-US" sz="2800" dirty="0" smtClean="0"/>
              <a:t>then</a:t>
            </a:r>
            <a:r>
              <a:rPr lang="en-US" sz="2400" dirty="0" smtClean="0"/>
              <a:t> </a:t>
            </a:r>
            <a:r>
              <a:rPr lang="en-US" sz="2400" dirty="0" err="1" smtClean="0"/>
              <a:t>F</a:t>
            </a:r>
            <a:r>
              <a:rPr lang="en-US" sz="2400" baseline="-25000" dirty="0" err="1" smtClean="0"/>
              <a:t>k</a:t>
            </a:r>
            <a:r>
              <a:rPr lang="en-US" sz="2400" dirty="0" smtClean="0"/>
              <a:t> is a PRF</a:t>
            </a:r>
            <a:endParaRPr lang="en-US" sz="2400" dirty="0"/>
          </a:p>
        </p:txBody>
      </p:sp>
      <p:sp>
        <p:nvSpPr>
          <p:cNvPr id="7" name="Rectangle 6"/>
          <p:cNvSpPr/>
          <p:nvPr/>
        </p:nvSpPr>
        <p:spPr>
          <a:xfrm>
            <a:off x="657597" y="5538853"/>
            <a:ext cx="5223641" cy="683173"/>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7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104</a:t>
            </a:fld>
            <a:endParaRPr lang="en-US"/>
          </a:p>
        </p:txBody>
      </p:sp>
      <p:sp>
        <p:nvSpPr>
          <p:cNvPr id="5" name="Rectangle 4"/>
          <p:cNvSpPr/>
          <p:nvPr/>
        </p:nvSpPr>
        <p:spPr>
          <a:xfrm>
            <a:off x="4678680" y="3132614"/>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6" name="Rectangle 5"/>
          <p:cNvSpPr/>
          <p:nvPr/>
        </p:nvSpPr>
        <p:spPr>
          <a:xfrm>
            <a:off x="232410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(k)</a:t>
            </a:r>
            <a:endParaRPr lang="en-US" dirty="0"/>
          </a:p>
        </p:txBody>
      </p:sp>
      <p:sp>
        <p:nvSpPr>
          <p:cNvPr id="7" name="Rectangle 6"/>
          <p:cNvSpPr/>
          <p:nvPr/>
        </p:nvSpPr>
        <p:spPr>
          <a:xfrm>
            <a:off x="723138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(k)</a:t>
            </a:r>
            <a:endParaRPr lang="en-US" dirty="0"/>
          </a:p>
        </p:txBody>
      </p:sp>
      <p:sp>
        <p:nvSpPr>
          <p:cNvPr id="8" name="Rectangle 7"/>
          <p:cNvSpPr/>
          <p:nvPr/>
        </p:nvSpPr>
        <p:spPr>
          <a:xfrm>
            <a:off x="1013460" y="500173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(G</a:t>
            </a:r>
            <a:r>
              <a:rPr lang="en-US" baseline="-25000" dirty="0" smtClean="0"/>
              <a:t>0</a:t>
            </a:r>
            <a:r>
              <a:rPr lang="en-US" dirty="0" smtClean="0"/>
              <a:t>(k</a:t>
            </a:r>
            <a:r>
              <a:rPr lang="en-US" dirty="0"/>
              <a:t>))</a:t>
            </a:r>
          </a:p>
        </p:txBody>
      </p:sp>
      <p:sp>
        <p:nvSpPr>
          <p:cNvPr id="9" name="Rectangle 8"/>
          <p:cNvSpPr/>
          <p:nvPr/>
        </p:nvSpPr>
        <p:spPr>
          <a:xfrm>
            <a:off x="4069080" y="506198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0</a:t>
            </a:r>
            <a:r>
              <a:rPr lang="en-US" dirty="0" smtClean="0"/>
              <a:t>(k))</a:t>
            </a:r>
            <a:endParaRPr lang="en-US" dirty="0"/>
          </a:p>
        </p:txBody>
      </p:sp>
      <p:sp>
        <p:nvSpPr>
          <p:cNvPr id="10" name="Rectangle 9"/>
          <p:cNvSpPr/>
          <p:nvPr/>
        </p:nvSpPr>
        <p:spPr>
          <a:xfrm>
            <a:off x="25831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Rectangle 10"/>
          <p:cNvSpPr/>
          <p:nvPr/>
        </p:nvSpPr>
        <p:spPr>
          <a:xfrm>
            <a:off x="2476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6141720" y="505501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0</a:t>
            </a:r>
            <a:r>
              <a:rPr lang="en-US" dirty="0"/>
              <a:t>(G</a:t>
            </a:r>
            <a:r>
              <a:rPr lang="en-US" baseline="-25000" dirty="0"/>
              <a:t>1</a:t>
            </a:r>
            <a:r>
              <a:rPr lang="en-US" dirty="0"/>
              <a:t>(k))</a:t>
            </a:r>
          </a:p>
        </p:txBody>
      </p:sp>
      <p:sp>
        <p:nvSpPr>
          <p:cNvPr id="13" name="Rectangle 12"/>
          <p:cNvSpPr/>
          <p:nvPr/>
        </p:nvSpPr>
        <p:spPr>
          <a:xfrm>
            <a:off x="9128760" y="4993839"/>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1</a:t>
            </a:r>
            <a:r>
              <a:rPr lang="en-US" dirty="0" smtClean="0"/>
              <a:t>(k</a:t>
            </a:r>
            <a:r>
              <a:rPr lang="en-US" dirty="0"/>
              <a:t>))</a:t>
            </a:r>
          </a:p>
        </p:txBody>
      </p:sp>
      <p:sp>
        <p:nvSpPr>
          <p:cNvPr id="14" name="Rectangle 13"/>
          <p:cNvSpPr/>
          <p:nvPr/>
        </p:nvSpPr>
        <p:spPr>
          <a:xfrm>
            <a:off x="106984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Rectangle 14"/>
          <p:cNvSpPr/>
          <p:nvPr/>
        </p:nvSpPr>
        <p:spPr>
          <a:xfrm>
            <a:off x="83629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8" name="Straight Arrow Connector 17"/>
          <p:cNvCxnSpPr/>
          <p:nvPr/>
        </p:nvCxnSpPr>
        <p:spPr>
          <a:xfrm flipH="1">
            <a:off x="3893820" y="3718560"/>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58290" y="465153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9080" y="3325297"/>
            <a:ext cx="301686" cy="369332"/>
          </a:xfrm>
          <a:prstGeom prst="rect">
            <a:avLst/>
          </a:prstGeom>
          <a:noFill/>
        </p:spPr>
        <p:txBody>
          <a:bodyPr wrap="none" rtlCol="0">
            <a:spAutoFit/>
          </a:bodyPr>
          <a:lstStyle/>
          <a:p>
            <a:r>
              <a:rPr lang="en-US" b="1" dirty="0">
                <a:solidFill>
                  <a:srgbClr val="7030A0"/>
                </a:solidFill>
              </a:rPr>
              <a:t>0</a:t>
            </a:r>
          </a:p>
        </p:txBody>
      </p:sp>
      <p:sp>
        <p:nvSpPr>
          <p:cNvPr id="21" name="TextBox 20"/>
          <p:cNvSpPr txBox="1"/>
          <p:nvPr/>
        </p:nvSpPr>
        <p:spPr>
          <a:xfrm>
            <a:off x="1672590" y="4240849"/>
            <a:ext cx="301686" cy="369332"/>
          </a:xfrm>
          <a:prstGeom prst="rect">
            <a:avLst/>
          </a:prstGeom>
          <a:noFill/>
        </p:spPr>
        <p:txBody>
          <a:bodyPr wrap="none" rtlCol="0">
            <a:spAutoFit/>
          </a:bodyPr>
          <a:lstStyle/>
          <a:p>
            <a:r>
              <a:rPr lang="en-US" dirty="0">
                <a:solidFill>
                  <a:srgbClr val="7030A0"/>
                </a:solidFill>
              </a:rPr>
              <a:t>0</a:t>
            </a:r>
          </a:p>
        </p:txBody>
      </p:sp>
      <p:sp>
        <p:nvSpPr>
          <p:cNvPr id="22" name="TextBox 21"/>
          <p:cNvSpPr txBox="1"/>
          <p:nvPr/>
        </p:nvSpPr>
        <p:spPr>
          <a:xfrm>
            <a:off x="1407447" y="6064131"/>
            <a:ext cx="301686" cy="369332"/>
          </a:xfrm>
          <a:prstGeom prst="rect">
            <a:avLst/>
          </a:prstGeom>
          <a:noFill/>
        </p:spPr>
        <p:txBody>
          <a:bodyPr wrap="none" rtlCol="0">
            <a:spAutoFit/>
          </a:bodyPr>
          <a:lstStyle/>
          <a:p>
            <a:r>
              <a:rPr lang="en-US">
                <a:solidFill>
                  <a:srgbClr val="7030A0"/>
                </a:solidFill>
              </a:rPr>
              <a:t>0</a:t>
            </a:r>
          </a:p>
        </p:txBody>
      </p:sp>
      <p:cxnSp>
        <p:nvCxnSpPr>
          <p:cNvPr id="23" name="Straight Arrow Connector 22"/>
          <p:cNvCxnSpPr/>
          <p:nvPr/>
        </p:nvCxnSpPr>
        <p:spPr>
          <a:xfrm flipH="1">
            <a:off x="1135380" y="586471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51760" y="5481738"/>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197090" y="473424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93820" y="4710312"/>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46942" y="4600616"/>
            <a:ext cx="301686" cy="369332"/>
          </a:xfrm>
          <a:prstGeom prst="rect">
            <a:avLst/>
          </a:prstGeom>
          <a:noFill/>
        </p:spPr>
        <p:txBody>
          <a:bodyPr wrap="none" rtlCol="0">
            <a:spAutoFit/>
          </a:bodyPr>
          <a:lstStyle/>
          <a:p>
            <a:r>
              <a:rPr lang="en-US" dirty="0">
                <a:solidFill>
                  <a:srgbClr val="7030A0"/>
                </a:solidFill>
              </a:rPr>
              <a:t>0</a:t>
            </a:r>
          </a:p>
        </p:txBody>
      </p:sp>
      <p:cxnSp>
        <p:nvCxnSpPr>
          <p:cNvPr id="30" name="Straight Arrow Connector 29"/>
          <p:cNvCxnSpPr/>
          <p:nvPr/>
        </p:nvCxnSpPr>
        <p:spPr>
          <a:xfrm flipH="1">
            <a:off x="4022544" y="598130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5628" y="5927209"/>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363333" y="5951175"/>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279767" y="5897081"/>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1910" y="6267688"/>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2" name="Rectangle 41"/>
          <p:cNvSpPr/>
          <p:nvPr/>
        </p:nvSpPr>
        <p:spPr>
          <a:xfrm>
            <a:off x="5249476" y="630544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Rectangle 42"/>
          <p:cNvSpPr/>
          <p:nvPr/>
        </p:nvSpPr>
        <p:spPr>
          <a:xfrm>
            <a:off x="6080585"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4" name="Rectangle 43"/>
          <p:cNvSpPr/>
          <p:nvPr/>
        </p:nvSpPr>
        <p:spPr>
          <a:xfrm>
            <a:off x="7187298"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45" name="Straight Arrow Connector 44"/>
          <p:cNvCxnSpPr>
            <a:endCxn id="15" idx="3"/>
          </p:cNvCxnSpPr>
          <p:nvPr/>
        </p:nvCxnSpPr>
        <p:spPr>
          <a:xfrm flipH="1">
            <a:off x="9246870" y="5822627"/>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4" idx="1"/>
          </p:cNvCxnSpPr>
          <p:nvPr/>
        </p:nvCxnSpPr>
        <p:spPr>
          <a:xfrm>
            <a:off x="10129654" y="5908458"/>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717" y="4654121"/>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336630" y="3492864"/>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51883" y="5864640"/>
            <a:ext cx="301686" cy="369332"/>
          </a:xfrm>
          <a:prstGeom prst="rect">
            <a:avLst/>
          </a:prstGeom>
          <a:noFill/>
        </p:spPr>
        <p:txBody>
          <a:bodyPr wrap="none" rtlCol="0">
            <a:spAutoFit/>
          </a:bodyPr>
          <a:lstStyle/>
          <a:p>
            <a:r>
              <a:rPr lang="en-US" dirty="0">
                <a:solidFill>
                  <a:srgbClr val="7030A0"/>
                </a:solidFill>
              </a:rPr>
              <a:t>0</a:t>
            </a:r>
          </a:p>
        </p:txBody>
      </p:sp>
      <p:sp>
        <p:nvSpPr>
          <p:cNvPr id="54" name="TextBox 53"/>
          <p:cNvSpPr txBox="1"/>
          <p:nvPr/>
        </p:nvSpPr>
        <p:spPr>
          <a:xfrm>
            <a:off x="9423687" y="5951121"/>
            <a:ext cx="301686" cy="369332"/>
          </a:xfrm>
          <a:prstGeom prst="rect">
            <a:avLst/>
          </a:prstGeom>
          <a:noFill/>
        </p:spPr>
        <p:txBody>
          <a:bodyPr wrap="none" rtlCol="0">
            <a:spAutoFit/>
          </a:bodyPr>
          <a:lstStyle/>
          <a:p>
            <a:r>
              <a:rPr lang="en-US" dirty="0">
                <a:solidFill>
                  <a:srgbClr val="7030A0"/>
                </a:solidFill>
              </a:rPr>
              <a:t>0</a:t>
            </a:r>
          </a:p>
        </p:txBody>
      </p:sp>
      <p:sp>
        <p:nvSpPr>
          <p:cNvPr id="55" name="TextBox 54"/>
          <p:cNvSpPr txBox="1"/>
          <p:nvPr/>
        </p:nvSpPr>
        <p:spPr>
          <a:xfrm>
            <a:off x="3842169" y="5842158"/>
            <a:ext cx="301686" cy="369332"/>
          </a:xfrm>
          <a:prstGeom prst="rect">
            <a:avLst/>
          </a:prstGeom>
          <a:noFill/>
        </p:spPr>
        <p:txBody>
          <a:bodyPr wrap="none" rtlCol="0">
            <a:spAutoFit/>
          </a:bodyPr>
          <a:lstStyle/>
          <a:p>
            <a:r>
              <a:rPr lang="en-US" dirty="0">
                <a:solidFill>
                  <a:srgbClr val="7030A0"/>
                </a:solidFill>
              </a:rPr>
              <a:t>0</a:t>
            </a:r>
          </a:p>
        </p:txBody>
      </p:sp>
      <p:sp>
        <p:nvSpPr>
          <p:cNvPr id="56" name="TextBox 55"/>
          <p:cNvSpPr txBox="1"/>
          <p:nvPr/>
        </p:nvSpPr>
        <p:spPr>
          <a:xfrm>
            <a:off x="6731574" y="3151228"/>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57" name="TextBox 56"/>
          <p:cNvSpPr txBox="1"/>
          <p:nvPr/>
        </p:nvSpPr>
        <p:spPr>
          <a:xfrm>
            <a:off x="9211476" y="4353733"/>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58" name="TextBox 57"/>
          <p:cNvSpPr txBox="1"/>
          <p:nvPr/>
        </p:nvSpPr>
        <p:spPr>
          <a:xfrm>
            <a:off x="10378038" y="5827753"/>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59" name="TextBox 58"/>
          <p:cNvSpPr txBox="1"/>
          <p:nvPr/>
        </p:nvSpPr>
        <p:spPr>
          <a:xfrm>
            <a:off x="4028237" y="4412636"/>
            <a:ext cx="301686" cy="369332"/>
          </a:xfrm>
          <a:prstGeom prst="rect">
            <a:avLst/>
          </a:prstGeom>
          <a:noFill/>
        </p:spPr>
        <p:txBody>
          <a:bodyPr wrap="none" rtlCol="0">
            <a:spAutoFit/>
          </a:bodyPr>
          <a:lstStyle/>
          <a:p>
            <a:r>
              <a:rPr lang="en-US" b="1" dirty="0" smtClean="0">
                <a:solidFill>
                  <a:srgbClr val="7030A0"/>
                </a:solidFill>
              </a:rPr>
              <a:t>1</a:t>
            </a:r>
            <a:endParaRPr lang="en-US" b="1" dirty="0">
              <a:solidFill>
                <a:srgbClr val="7030A0"/>
              </a:solidFill>
            </a:endParaRPr>
          </a:p>
        </p:txBody>
      </p:sp>
      <p:sp>
        <p:nvSpPr>
          <p:cNvPr id="60" name="TextBox 59"/>
          <p:cNvSpPr txBox="1"/>
          <p:nvPr/>
        </p:nvSpPr>
        <p:spPr>
          <a:xfrm>
            <a:off x="5504825" y="5921156"/>
            <a:ext cx="301686" cy="369332"/>
          </a:xfrm>
          <a:prstGeom prst="rect">
            <a:avLst/>
          </a:prstGeom>
          <a:noFill/>
        </p:spPr>
        <p:txBody>
          <a:bodyPr wrap="none" rtlCol="0">
            <a:spAutoFit/>
          </a:bodyPr>
          <a:lstStyle/>
          <a:p>
            <a:r>
              <a:rPr lang="en-US" b="1" dirty="0" smtClean="0">
                <a:solidFill>
                  <a:srgbClr val="7030A0"/>
                </a:solidFill>
              </a:rPr>
              <a:t>1</a:t>
            </a:r>
            <a:endParaRPr lang="en-US" b="1" dirty="0">
              <a:solidFill>
                <a:srgbClr val="7030A0"/>
              </a:solidFill>
            </a:endParaRPr>
          </a:p>
        </p:txBody>
      </p:sp>
      <p:sp>
        <p:nvSpPr>
          <p:cNvPr id="61" name="TextBox 60"/>
          <p:cNvSpPr txBox="1"/>
          <p:nvPr/>
        </p:nvSpPr>
        <p:spPr>
          <a:xfrm>
            <a:off x="2758440" y="5312867"/>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62" name="TextBox 61"/>
          <p:cNvSpPr txBox="1"/>
          <p:nvPr/>
        </p:nvSpPr>
        <p:spPr>
          <a:xfrm>
            <a:off x="7448160" y="5921156"/>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cxnSp>
        <p:nvCxnSpPr>
          <p:cNvPr id="64" name="Straight Arrow Connector 63"/>
          <p:cNvCxnSpPr/>
          <p:nvPr/>
        </p:nvCxnSpPr>
        <p:spPr>
          <a:xfrm flipH="1">
            <a:off x="5866477" y="3738659"/>
            <a:ext cx="3887440" cy="2491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699615" y="3236671"/>
            <a:ext cx="2860078" cy="461665"/>
          </a:xfrm>
          <a:prstGeom prst="rect">
            <a:avLst/>
          </a:prstGeom>
          <a:noFill/>
        </p:spPr>
        <p:txBody>
          <a:bodyPr wrap="none" rtlCol="0">
            <a:spAutoFit/>
          </a:bodyPr>
          <a:lstStyle/>
          <a:p>
            <a:r>
              <a:rPr lang="en-US" sz="2400" b="1" dirty="0" err="1" smtClean="0">
                <a:solidFill>
                  <a:srgbClr val="FF0000"/>
                </a:solidFill>
              </a:rPr>
              <a:t>F</a:t>
            </a:r>
            <a:r>
              <a:rPr lang="en-US" sz="2400" b="1" baseline="-25000" dirty="0" err="1" smtClean="0">
                <a:solidFill>
                  <a:srgbClr val="FF0000"/>
                </a:solidFill>
              </a:rPr>
              <a:t>k</a:t>
            </a:r>
            <a:r>
              <a:rPr lang="en-US" sz="2400" b="1" dirty="0" smtClean="0">
                <a:solidFill>
                  <a:srgbClr val="FF0000"/>
                </a:solidFill>
              </a:rPr>
              <a:t>(</a:t>
            </a:r>
            <a:r>
              <a:rPr lang="en-US" sz="2400" b="1" dirty="0" smtClean="0">
                <a:solidFill>
                  <a:srgbClr val="7030A0"/>
                </a:solidFill>
              </a:rPr>
              <a:t>011</a:t>
            </a:r>
            <a:r>
              <a:rPr lang="en-US" sz="2400" b="1" dirty="0" smtClean="0">
                <a:solidFill>
                  <a:srgbClr val="FF0000"/>
                </a:solidFill>
              </a:rPr>
              <a:t>)=G</a:t>
            </a:r>
            <a:r>
              <a:rPr lang="en-US" sz="2400" b="1" baseline="-25000" dirty="0" smtClean="0">
                <a:solidFill>
                  <a:srgbClr val="7030A0"/>
                </a:solidFill>
              </a:rPr>
              <a:t>1</a:t>
            </a:r>
            <a:r>
              <a:rPr lang="en-US" sz="2400" b="1" dirty="0" smtClean="0">
                <a:solidFill>
                  <a:srgbClr val="FF0000"/>
                </a:solidFill>
              </a:rPr>
              <a:t>(G</a:t>
            </a:r>
            <a:r>
              <a:rPr lang="en-US" sz="2400" b="1" baseline="-25000" dirty="0" smtClean="0">
                <a:solidFill>
                  <a:srgbClr val="7030A0"/>
                </a:solidFill>
              </a:rPr>
              <a:t>1</a:t>
            </a:r>
            <a:r>
              <a:rPr lang="en-US" sz="2400" b="1" dirty="0" smtClean="0">
                <a:solidFill>
                  <a:srgbClr val="FF0000"/>
                </a:solidFill>
              </a:rPr>
              <a:t>(G</a:t>
            </a:r>
            <a:r>
              <a:rPr lang="en-US" sz="2400" b="1" baseline="-25000" dirty="0" smtClean="0">
                <a:solidFill>
                  <a:srgbClr val="7030A0"/>
                </a:solidFill>
              </a:rPr>
              <a:t>0</a:t>
            </a:r>
            <a:r>
              <a:rPr lang="en-US" sz="2400" b="1" dirty="0" smtClean="0">
                <a:solidFill>
                  <a:srgbClr val="FF0000"/>
                </a:solidFill>
              </a:rPr>
              <a:t>(k)))</a:t>
            </a:r>
            <a:endParaRPr lang="en-US" sz="2400" b="1" dirty="0">
              <a:solidFill>
                <a:srgbClr val="FF0000"/>
              </a:solidFill>
            </a:endParaRPr>
          </a:p>
        </p:txBody>
      </p:sp>
    </p:spTree>
    <p:extLst>
      <p:ext uri="{BB962C8B-B14F-4D97-AF65-F5344CB8AC3E}">
        <p14:creationId xmlns:p14="http://schemas.microsoft.com/office/powerpoint/2010/main" val="32197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iterate type="lt">
                                    <p:tmPct val="0"/>
                                  </p:iterate>
                                  <p:childTnLst>
                                    <p:animScale>
                                      <p:cBhvr>
                                        <p:cTn id="12" dur="2000" fill="hold"/>
                                        <p:tgtEl>
                                          <p:spTgt spid="20"/>
                                        </p:tgtEl>
                                      </p:cBhvr>
                                      <p:by x="150000" y="150000"/>
                                    </p:animScale>
                                  </p:childTnLst>
                                </p:cTn>
                              </p:par>
                              <p:par>
                                <p:cTn id="13" presetID="6" presetClass="emph" presetSubtype="0" fill="hold" grpId="0" nodeType="withEffect">
                                  <p:stCondLst>
                                    <p:cond delay="0"/>
                                  </p:stCondLst>
                                  <p:iterate type="lt">
                                    <p:tmPct val="0"/>
                                  </p:iterate>
                                  <p:childTnLst>
                                    <p:animScale>
                                      <p:cBhvr>
                                        <p:cTn id="14" dur="2000" fill="hold"/>
                                        <p:tgtEl>
                                          <p:spTgt spid="59"/>
                                        </p:tgtEl>
                                      </p:cBhvr>
                                      <p:by x="150000" y="150000"/>
                                    </p:animScale>
                                  </p:childTnLst>
                                </p:cTn>
                              </p:par>
                              <p:par>
                                <p:cTn id="15" presetID="6" presetClass="emph" presetSubtype="0" fill="hold" grpId="0" nodeType="withEffect">
                                  <p:stCondLst>
                                    <p:cond delay="0"/>
                                  </p:stCondLst>
                                  <p:iterate type="lt">
                                    <p:tmPct val="0"/>
                                  </p:iterate>
                                  <p:childTnLst>
                                    <p:animScale>
                                      <p:cBhvr>
                                        <p:cTn id="16" dur="2000" fill="hold"/>
                                        <p:tgtEl>
                                          <p:spTgt spid="60"/>
                                        </p:tgtEl>
                                      </p:cBhvr>
                                      <p:by x="150000" y="150000"/>
                                    </p:animScale>
                                  </p:childTnLst>
                                </p:cTn>
                              </p:par>
                              <p:par>
                                <p:cTn id="17" presetID="18" presetClass="emph" presetSubtype="0" fill="hold" grpId="1" nodeType="withEffect">
                                  <p:stCondLst>
                                    <p:cond delay="0"/>
                                  </p:stCondLst>
                                  <p:iterate type="lt">
                                    <p:tmPct val="4000"/>
                                  </p:iterate>
                                  <p:childTnLst>
                                    <p:set>
                                      <p:cBhvr override="childStyle">
                                        <p:cTn id="18" dur="500" fill="hold"/>
                                        <p:tgtEl>
                                          <p:spTgt spid="20"/>
                                        </p:tgtEl>
                                        <p:attrNameLst>
                                          <p:attrName>style.textDecorationUnderline</p:attrName>
                                        </p:attrNameLst>
                                      </p:cBhvr>
                                      <p:to>
                                        <p:strVal val="true"/>
                                      </p:to>
                                    </p:set>
                                  </p:childTnLst>
                                </p:cTn>
                              </p:par>
                              <p:par>
                                <p:cTn id="19" presetID="18" presetClass="emph" presetSubtype="0" fill="hold" grpId="1" nodeType="withEffect">
                                  <p:stCondLst>
                                    <p:cond delay="0"/>
                                  </p:stCondLst>
                                  <p:iterate type="lt">
                                    <p:tmPct val="4000"/>
                                  </p:iterate>
                                  <p:childTnLst>
                                    <p:set>
                                      <p:cBhvr override="childStyle">
                                        <p:cTn id="20" dur="500" fill="hold"/>
                                        <p:tgtEl>
                                          <p:spTgt spid="59"/>
                                        </p:tgtEl>
                                        <p:attrNameLst>
                                          <p:attrName>style.textDecorationUnderline</p:attrName>
                                        </p:attrNameLst>
                                      </p:cBhvr>
                                      <p:to>
                                        <p:strVal val="true"/>
                                      </p:to>
                                    </p:set>
                                  </p:childTnLst>
                                </p:cTn>
                              </p:par>
                              <p:par>
                                <p:cTn id="21" presetID="18" presetClass="emph" presetSubtype="0" fill="hold" grpId="1" nodeType="withEffect">
                                  <p:stCondLst>
                                    <p:cond delay="0"/>
                                  </p:stCondLst>
                                  <p:iterate type="lt">
                                    <p:tmPct val="4000"/>
                                  </p:iterate>
                                  <p:childTnLst>
                                    <p:set>
                                      <p:cBhvr override="childStyle">
                                        <p:cTn id="22" dur="500" fill="hold"/>
                                        <p:tgtEl>
                                          <p:spTgt spid="6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9" grpId="0"/>
      <p:bldP spid="59" grpId="1"/>
      <p:bldP spid="60" grpId="0"/>
      <p:bldP spid="60" grpId="1"/>
      <p:bldP spid="66" grpId="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PRF from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Define: G(s)=</a:t>
                </a:r>
                <a:r>
                  <a:rPr lang="en-US" dirty="0"/>
                  <a:t> </a:t>
                </a:r>
                <a:r>
                  <a:rPr lang="en-US" dirty="0" smtClean="0"/>
                  <a:t>G</a:t>
                </a:r>
                <a:r>
                  <a:rPr lang="en-US" baseline="-25000" dirty="0" smtClean="0"/>
                  <a:t>0</a:t>
                </a:r>
                <a:r>
                  <a:rPr lang="en-US" dirty="0" smtClean="0"/>
                  <a:t>(s)|</a:t>
                </a:r>
                <a:r>
                  <a:rPr lang="en-US" dirty="0"/>
                  <a:t> </a:t>
                </a:r>
                <a:r>
                  <a:rPr lang="en-US" dirty="0" smtClean="0"/>
                  <a:t>G</a:t>
                </a:r>
                <a:r>
                  <a:rPr lang="en-US" baseline="-25000" dirty="0" smtClean="0"/>
                  <a:t>1</a:t>
                </a:r>
                <a:r>
                  <a:rPr lang="en-US" dirty="0" smtClean="0"/>
                  <a:t>(s)</a:t>
                </a:r>
              </a:p>
              <a:p>
                <a:pPr marL="0" indent="0">
                  <a:buNone/>
                </a:pPr>
                <a:r>
                  <a:rPr lang="en-US" b="1" dirty="0"/>
                  <a:t>PRF: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ub>
                    </m:sSub>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m:t>
                            </m:r>
                            <m:r>
                              <a:rPr lang="en-US" i="1" dirty="0">
                                <a:latin typeface="Cambria Math" panose="02040503050406030204" pitchFamily="18" charset="0"/>
                              </a:rPr>
                              <m:t>𝐺</m:t>
                            </m:r>
                          </m:e>
                          <m: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r>
                                  <a:rPr lang="en-US" i="1" dirty="0">
                                    <a:latin typeface="Cambria Math" panose="02040503050406030204" pitchFamily="18" charset="0"/>
                                  </a:rPr>
                                  <m:t>−1</m:t>
                                </m:r>
                              </m:sub>
                            </m:sSub>
                          </m:sub>
                        </m:sSub>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sub>
                                </m:sSub>
                              </m:sub>
                            </m:sSub>
                            <m:d>
                              <m:dPr>
                                <m:ctrlPr>
                                  <a:rPr lang="en-US" i="1" dirty="0">
                                    <a:latin typeface="Cambria Math" panose="02040503050406030204" pitchFamily="18" charset="0"/>
                                  </a:rPr>
                                </m:ctrlPr>
                              </m:dPr>
                              <m:e>
                                <m:r>
                                  <a:rPr lang="en-US" i="1" dirty="0">
                                    <a:latin typeface="Cambria Math" panose="02040503050406030204" pitchFamily="18" charset="0"/>
                                  </a:rPr>
                                  <m:t>𝑘</m:t>
                                </m:r>
                              </m:e>
                            </m:d>
                          </m:e>
                        </m:d>
                      </m:e>
                    </m:d>
                  </m:oMath>
                </a14:m>
                <a:endParaRPr lang="en-US" dirty="0" smtClean="0"/>
              </a:p>
              <a:p>
                <a:pPr marL="0" indent="0">
                  <a:buNone/>
                </a:pPr>
                <a:r>
                  <a:rPr lang="en-US" dirty="0" smtClean="0"/>
                  <a:t>     </a:t>
                </a:r>
              </a:p>
              <a:p>
                <a:pPr marL="0" indent="0">
                  <a:buNone/>
                </a:pPr>
                <a:r>
                  <a:rPr lang="en-US" b="1" dirty="0" smtClean="0"/>
                  <a:t>Recursive Definition: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b="0" i="0" dirty="0" smtClean="0">
                        <a:latin typeface="Cambria Math" panose="02040503050406030204" pitchFamily="18" charset="0"/>
                      </a:rPr>
                      <m:t>=</m:t>
                    </m:r>
                    <m:r>
                      <m:rPr>
                        <m:nor/>
                      </m:rPr>
                      <a:rPr lang="en-US" dirty="0"/>
                      <m:t>H</m:t>
                    </m:r>
                    <m:r>
                      <m:rPr>
                        <m:nor/>
                      </m:rPr>
                      <a:rPr lang="en-US" baseline="-25000" dirty="0"/>
                      <m:t>k</m:t>
                    </m:r>
                    <m:r>
                      <m:rPr>
                        <m:nor/>
                      </m:rPr>
                      <a:rPr lang="en-US" dirty="0"/>
                      <m:t>(</m:t>
                    </m:r>
                    <m:r>
                      <m:rPr>
                        <m:nor/>
                      </m:rPr>
                      <a:rPr lang="en-US" dirty="0"/>
                      <m:t>x</m:t>
                    </m:r>
                    <m:r>
                      <m:rPr>
                        <m:nor/>
                      </m:rPr>
                      <a:rPr lang="en-US" dirty="0"/>
                      <m:t>)</m:t>
                    </m:r>
                  </m:oMath>
                </a14:m>
                <a:r>
                  <a:rPr lang="en-US" dirty="0" smtClean="0"/>
                  <a:t> where</a:t>
                </a:r>
                <a:endParaRPr lang="en-US" dirty="0"/>
              </a:p>
              <a:p>
                <a:pPr marL="0" indent="0">
                  <a:buNone/>
                </a:pPr>
                <a:r>
                  <a:rPr lang="en-US" dirty="0" smtClean="0"/>
                  <a:t>      </a:t>
                </a:r>
                <a:r>
                  <a:rPr lang="en-US" dirty="0" err="1" smtClean="0"/>
                  <a:t>H</a:t>
                </a:r>
                <a:r>
                  <a:rPr lang="en-US" baseline="-25000" dirty="0" err="1" smtClean="0"/>
                  <a:t>k</a:t>
                </a:r>
                <a:r>
                  <a:rPr lang="en-US" dirty="0" smtClean="0"/>
                  <a:t>(1</a:t>
                </a:r>
                <a:r>
                  <a:rPr lang="en-US" dirty="0"/>
                  <a:t>)</a:t>
                </a: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m:t>
                    </m:r>
                  </m:oMath>
                </a14:m>
                <a:r>
                  <a:rPr lang="en-US" dirty="0"/>
                  <a:t> G</a:t>
                </a:r>
                <a:r>
                  <a:rPr lang="en-US" baseline="-25000" dirty="0"/>
                  <a:t>1</a:t>
                </a:r>
                <a:r>
                  <a:rPr lang="en-US" dirty="0"/>
                  <a:t>(k)</a:t>
                </a:r>
              </a:p>
              <a:p>
                <a:pPr marL="0" indent="0">
                  <a:buNone/>
                </a:pPr>
                <a:r>
                  <a:rPr lang="en-US" dirty="0" smtClean="0"/>
                  <a:t>      </a:t>
                </a:r>
                <a:r>
                  <a:rPr lang="en-US" dirty="0" err="1" smtClean="0"/>
                  <a:t>H</a:t>
                </a:r>
                <a:r>
                  <a:rPr lang="en-US" baseline="-25000" dirty="0" err="1" smtClean="0"/>
                  <a:t>k</a:t>
                </a:r>
                <a:r>
                  <a:rPr lang="en-US" dirty="0" smtClean="0"/>
                  <a:t>(0</a:t>
                </a:r>
                <a:r>
                  <a:rPr lang="en-US" dirty="0"/>
                  <a:t>)</a:t>
                </a: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m:t>
                    </m:r>
                  </m:oMath>
                </a14:m>
                <a:r>
                  <a:rPr lang="en-US" dirty="0"/>
                  <a:t> G</a:t>
                </a:r>
                <a:r>
                  <a:rPr lang="en-US" baseline="-25000" dirty="0"/>
                  <a:t>0</a:t>
                </a:r>
                <a:r>
                  <a:rPr lang="en-US" dirty="0"/>
                  <a:t>(k)</a:t>
                </a:r>
              </a:p>
              <a:p>
                <a:pPr marL="0" indent="0">
                  <a:buNone/>
                </a:pPr>
                <a:r>
                  <a:rPr lang="en-US" dirty="0" smtClean="0"/>
                  <a:t>      </a:t>
                </a:r>
                <a:r>
                  <a:rPr lang="en-US" dirty="0" err="1" smtClean="0"/>
                  <a:t>H</a:t>
                </a:r>
                <a:r>
                  <a:rPr lang="en-US" baseline="-25000" dirty="0" err="1" smtClean="0"/>
                  <a:t>k</a:t>
                </a:r>
                <a:r>
                  <a:rPr lang="en-US" dirty="0" smtClean="0"/>
                  <a:t>(1|x</a:t>
                </a:r>
                <a:r>
                  <a:rPr lang="en-US" dirty="0"/>
                  <a:t>)</a:t>
                </a: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m:t>
                    </m:r>
                  </m:oMath>
                </a14:m>
                <a:r>
                  <a:rPr lang="en-US" dirty="0" smtClean="0"/>
                  <a:t>G</a:t>
                </a:r>
                <a:r>
                  <a:rPr lang="en-US" baseline="-25000" dirty="0" smtClean="0"/>
                  <a:t>1</a:t>
                </a:r>
                <a:r>
                  <a:rPr lang="en-US" dirty="0" smtClean="0"/>
                  <a:t>(H</a:t>
                </a:r>
                <a:r>
                  <a:rPr lang="en-US" baseline="-25000" dirty="0" smtClean="0"/>
                  <a:t>k</a:t>
                </a:r>
                <a:r>
                  <a:rPr lang="en-US" dirty="0" smtClean="0"/>
                  <a:t>(x</a:t>
                </a:r>
                <a:r>
                  <a:rPr lang="en-US" dirty="0"/>
                  <a:t>)</a:t>
                </a:r>
                <a:r>
                  <a:rPr lang="en-US" dirty="0" smtClean="0"/>
                  <a:t>)</a:t>
                </a:r>
                <a:endParaRPr lang="en-US" dirty="0"/>
              </a:p>
              <a:p>
                <a:pPr marL="0" indent="0">
                  <a:buNone/>
                </a:pPr>
                <a:r>
                  <a:rPr lang="en-US" dirty="0" smtClean="0"/>
                  <a:t>      </a:t>
                </a:r>
                <a:r>
                  <a:rPr lang="en-US" dirty="0" err="1" smtClean="0"/>
                  <a:t>H</a:t>
                </a:r>
                <a:r>
                  <a:rPr lang="en-US" baseline="-25000" dirty="0" err="1" smtClean="0"/>
                  <a:t>k</a:t>
                </a:r>
                <a:r>
                  <a:rPr lang="en-US" dirty="0" smtClean="0"/>
                  <a:t>(0|x</a:t>
                </a:r>
                <a:r>
                  <a:rPr lang="en-US" dirty="0"/>
                  <a:t>)</a:t>
                </a: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m:t>
                    </m:r>
                  </m:oMath>
                </a14:m>
                <a:r>
                  <a:rPr lang="en-US" dirty="0"/>
                  <a:t> </a:t>
                </a:r>
                <a:r>
                  <a:rPr lang="en-US" dirty="0" smtClean="0"/>
                  <a:t>G</a:t>
                </a:r>
                <a:r>
                  <a:rPr lang="en-US" baseline="-25000" dirty="0" smtClean="0"/>
                  <a:t>0</a:t>
                </a:r>
                <a:r>
                  <a:rPr lang="en-US" dirty="0" smtClean="0"/>
                  <a:t>(</a:t>
                </a:r>
                <a:r>
                  <a:rPr lang="en-US" dirty="0"/>
                  <a:t>H</a:t>
                </a:r>
                <a:r>
                  <a:rPr lang="en-US" baseline="-25000" dirty="0"/>
                  <a:t>k</a:t>
                </a:r>
                <a:r>
                  <a:rPr lang="en-US" dirty="0"/>
                  <a:t>(x)</a:t>
                </a:r>
                <a:r>
                  <a:rPr lang="en-US" dirty="0" smtClean="0"/>
                  <a: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39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105</a:t>
            </a:fld>
            <a:endParaRPr lang="en-US"/>
          </a:p>
        </p:txBody>
      </p:sp>
      <p:sp>
        <p:nvSpPr>
          <p:cNvPr id="5" name="TextBox 4"/>
          <p:cNvSpPr txBox="1"/>
          <p:nvPr/>
        </p:nvSpPr>
        <p:spPr>
          <a:xfrm>
            <a:off x="5707118" y="4887310"/>
            <a:ext cx="5043432" cy="523220"/>
          </a:xfrm>
          <a:prstGeom prst="rect">
            <a:avLst/>
          </a:prstGeom>
          <a:noFill/>
        </p:spPr>
        <p:txBody>
          <a:bodyPr wrap="none" rtlCol="0">
            <a:spAutoFit/>
          </a:bodyPr>
          <a:lstStyle/>
          <a:p>
            <a:r>
              <a:rPr lang="en-US" sz="2400" b="1" dirty="0" smtClean="0"/>
              <a:t>Theorem:</a:t>
            </a:r>
            <a:r>
              <a:rPr lang="en-US" sz="2400" dirty="0" smtClean="0"/>
              <a:t> If G is a PRG </a:t>
            </a:r>
            <a:r>
              <a:rPr lang="en-US" sz="2800" dirty="0" smtClean="0"/>
              <a:t>then</a:t>
            </a:r>
            <a:r>
              <a:rPr lang="en-US" sz="2400" dirty="0" smtClean="0"/>
              <a:t> </a:t>
            </a:r>
            <a:r>
              <a:rPr lang="en-US" sz="2400" dirty="0" err="1" smtClean="0"/>
              <a:t>F</a:t>
            </a:r>
            <a:r>
              <a:rPr lang="en-US" sz="2400" baseline="-25000" dirty="0" err="1" smtClean="0"/>
              <a:t>k</a:t>
            </a:r>
            <a:r>
              <a:rPr lang="en-US" sz="2400" dirty="0" smtClean="0"/>
              <a:t> is a PRF</a:t>
            </a:r>
            <a:endParaRPr lang="en-US" sz="2400" dirty="0"/>
          </a:p>
        </p:txBody>
      </p:sp>
      <p:sp>
        <p:nvSpPr>
          <p:cNvPr id="6" name="Rectangle 5"/>
          <p:cNvSpPr/>
          <p:nvPr/>
        </p:nvSpPr>
        <p:spPr>
          <a:xfrm>
            <a:off x="5707117" y="4807333"/>
            <a:ext cx="5223641" cy="683173"/>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84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886440" cy="4351338"/>
              </a:xfrm>
            </p:spPr>
            <p:txBody>
              <a:bodyPr>
                <a:normAutofit/>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a:t>
                </a:r>
                <a14:m>
                  <m:oMath xmlns:m="http://schemas.openxmlformats.org/officeDocument/2006/math">
                    <m:r>
                      <a:rPr lang="en-US" i="1">
                        <a:latin typeface="Cambria Math" panose="02040503050406030204" pitchFamily="18" charset="0"/>
                        <a:ea typeface="Cambria Math" panose="02040503050406030204" pitchFamily="18" charset="0"/>
                      </a:rPr>
                      <m:t>𝑝</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&gt;0</m:t>
                    </m:r>
                  </m:oMath>
                </a14:m>
                <a:r>
                  <a:rPr lang="en-US" dirty="0" smtClean="0"/>
                  <a:t>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b="1" dirty="0" smtClean="0"/>
                  <a:t>Intuition</a:t>
                </a:r>
                <a:r>
                  <a:rPr lang="en-US" dirty="0" smtClean="0"/>
                  <a:t>: If we choose the security parameter n to be sufficiently large then we can make the adversaries success probability very small (negligibly small).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886440" cy="4351338"/>
              </a:xfrm>
              <a:blipFill>
                <a:blip r:embed="rId2"/>
                <a:stretch>
                  <a:fillRect l="-1176"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223438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dirty="0" smtClean="0"/>
                  <a:t>Which functions below are negligible?</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b="0" i="1" smtClean="0">
                            <a:latin typeface="Cambria Math" panose="02040503050406030204" pitchFamily="18" charset="0"/>
                          </a:rPr>
                          <m:t>𝑛</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−1000</m:t>
                            </m:r>
                          </m:sup>
                        </m:sSup>
                        <m:r>
                          <a:rPr lang="en-US" i="1">
                            <a:latin typeface="Cambria Math" panose="02040503050406030204" pitchFamily="18" charset="0"/>
                            <a:ea typeface="Cambria Math" panose="02040503050406030204" pitchFamily="18" charset="0"/>
                          </a:rPr>
                          <m:t>1000</m:t>
                        </m:r>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1000</m:t>
                        </m:r>
                      </m:sup>
                    </m:sSup>
                  </m:oMath>
                </a14:m>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100</m:t>
                            </m:r>
                          </m:sup>
                        </m:sSup>
                        <m:r>
                          <a:rPr lang="en-US" b="0" i="1" smtClean="0">
                            <a:latin typeface="Cambria Math" panose="02040503050406030204" pitchFamily="18" charset="0"/>
                          </a:rPr>
                          <m:t>2</m:t>
                        </m:r>
                      </m:e>
                      <m:sup>
                        <m:r>
                          <a:rPr lang="en-US" b="0"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e>
                      <m: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8" t="-2521" r="-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2828" y="3063766"/>
            <a:ext cx="5675586" cy="3794234"/>
          </a:xfrm>
          <a:prstGeom prst="rect">
            <a:avLst/>
          </a:prstGeom>
        </p:spPr>
      </p:pic>
    </p:spTree>
    <p:extLst>
      <p:ext uri="{BB962C8B-B14F-4D97-AF65-F5344CB8AC3E}">
        <p14:creationId xmlns:p14="http://schemas.microsoft.com/office/powerpoint/2010/main" val="110375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dirty="0" smtClean="0"/>
                  <a:t>Which functions below are negligible?</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b="0" i="1" smtClean="0">
                            <a:latin typeface="Cambria Math" panose="02040503050406030204" pitchFamily="18" charset="0"/>
                          </a:rPr>
                          <m:t>𝑛</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−1000</m:t>
                            </m:r>
                          </m:sup>
                        </m:sSup>
                        <m:r>
                          <a:rPr lang="en-US" i="1">
                            <a:latin typeface="Cambria Math" panose="02040503050406030204" pitchFamily="18" charset="0"/>
                            <a:ea typeface="Cambria Math" panose="02040503050406030204" pitchFamily="18" charset="0"/>
                          </a:rPr>
                          <m:t>1000</m:t>
                        </m:r>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1000</m:t>
                        </m:r>
                      </m:sup>
                    </m:sSup>
                  </m:oMath>
                </a14:m>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100</m:t>
                            </m:r>
                          </m:sup>
                        </m:sSup>
                        <m:r>
                          <a:rPr lang="en-US" b="0" i="1" smtClean="0">
                            <a:latin typeface="Cambria Math" panose="02040503050406030204" pitchFamily="18" charset="0"/>
                          </a:rPr>
                          <m:t>2</m:t>
                        </m:r>
                      </m:e>
                      <m:sup>
                        <m:r>
                          <a:rPr lang="en-US" b="0"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𝑛</m:t>
                        </m:r>
                      </m:e>
                      <m: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8" t="-2521" r="-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pic>
        <p:nvPicPr>
          <p:cNvPr id="6" name="Picture 5"/>
          <p:cNvPicPr>
            <a:picLocks noChangeAspect="1"/>
          </p:cNvPicPr>
          <p:nvPr/>
        </p:nvPicPr>
        <p:blipFill rotWithShape="1">
          <a:blip r:embed="rId3"/>
          <a:srcRect l="60833" t="42568" r="21452" b="26015"/>
          <a:stretch/>
        </p:blipFill>
        <p:spPr>
          <a:xfrm>
            <a:off x="5370785" y="3124419"/>
            <a:ext cx="6479629" cy="3231931"/>
          </a:xfrm>
          <a:prstGeom prst="rect">
            <a:avLst/>
          </a:prstGeom>
        </p:spPr>
      </p:pic>
    </p:spTree>
    <p:extLst>
      <p:ext uri="{BB962C8B-B14F-4D97-AF65-F5344CB8AC3E}">
        <p14:creationId xmlns:p14="http://schemas.microsoft.com/office/powerpoint/2010/main" val="219959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p:sp>
        <p:nvSpPr>
          <p:cNvPr id="3" name="Content Placeholder 2"/>
          <p:cNvSpPr>
            <a:spLocks noGrp="1"/>
          </p:cNvSpPr>
          <p:nvPr>
            <p:ph idx="1"/>
          </p:nvPr>
        </p:nvSpPr>
        <p:spPr/>
        <p:txBody>
          <a:bodyPr/>
          <a:lstStyle/>
          <a:p>
            <a:pPr marL="0" indent="0">
              <a:buNone/>
            </a:pPr>
            <a:r>
              <a:rPr lang="en-US" b="1" dirty="0" smtClean="0"/>
              <a:t>Definition</a:t>
            </a:r>
            <a:r>
              <a:rPr lang="en-US" dirty="0" smtClean="0"/>
              <a:t>: An (randomized) algorithm A runs in polynomial time if there exists a polynomial </a:t>
            </a:r>
            <a:r>
              <a:rPr lang="en-US" dirty="0"/>
              <a:t>p</a:t>
            </a:r>
            <a:r>
              <a:rPr lang="en-US" dirty="0" smtClean="0"/>
              <a:t>(.) such that for every n-bit input x, A(x) terminates in at most p(n) steps in expectation.</a:t>
            </a:r>
          </a:p>
          <a:p>
            <a:pPr marL="0" indent="0">
              <a:buNone/>
            </a:pPr>
            <a:endParaRPr lang="en-US" dirty="0"/>
          </a:p>
          <a:p>
            <a:pPr marL="0" indent="0">
              <a:buNone/>
            </a:pPr>
            <a:r>
              <a:rPr lang="en-US" b="1" dirty="0" smtClean="0"/>
              <a:t>Intuition: </a:t>
            </a:r>
            <a:r>
              <a:rPr lang="en-US" dirty="0" smtClean="0"/>
              <a:t>If an algorithm A does not run in polynomial time then, for sufficiently large n, it will quickly become impractical for any attacker to run the algorithm A. </a:t>
            </a:r>
          </a:p>
          <a:p>
            <a:endParaRPr lang="en-US" dirty="0" smtClean="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262385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1375"/>
              </a:xfrm>
            </p:spPr>
            <p:txBody>
              <a:bodyPr>
                <a:normAutofit lnSpcReduction="10000"/>
              </a:bodyPr>
              <a:lstStyle/>
              <a:p>
                <a:pPr marL="0" indent="0" algn="ctr">
                  <a:buNone/>
                </a:pPr>
                <a:r>
                  <a:rPr lang="en-US" sz="3900" dirty="0" smtClean="0">
                    <a:solidFill>
                      <a:srgbClr val="00B0F0"/>
                    </a:solidFill>
                  </a:rPr>
                  <a:t>A scheme is secure if every </a:t>
                </a:r>
                <a:r>
                  <a:rPr lang="en-US" sz="3900" i="1" dirty="0" smtClean="0">
                    <a:solidFill>
                      <a:srgbClr val="00B0F0"/>
                    </a:solidFill>
                  </a:rPr>
                  <a:t>probabilistic polynomial time </a:t>
                </a:r>
                <a:r>
                  <a:rPr lang="en-US" sz="3900" dirty="0" smtClean="0">
                    <a:solidFill>
                      <a:srgbClr val="00B0F0"/>
                    </a:solidFill>
                  </a:rPr>
                  <a:t>(</a:t>
                </a:r>
                <a:r>
                  <a:rPr lang="en-US" sz="3900" dirty="0" err="1" smtClean="0">
                    <a:solidFill>
                      <a:srgbClr val="00B0F0"/>
                    </a:solidFill>
                  </a:rPr>
                  <a:t>ppt</a:t>
                </a:r>
                <a:r>
                  <a:rPr lang="en-US" sz="3900" dirty="0" smtClean="0">
                    <a:solidFill>
                      <a:srgbClr val="00B0F0"/>
                    </a:solidFill>
                  </a:rPr>
                  <a:t>) adversary “succeeds” with </a:t>
                </a:r>
                <a:r>
                  <a:rPr lang="en-US" sz="3900" i="1" dirty="0" smtClean="0">
                    <a:solidFill>
                      <a:srgbClr val="00B0F0"/>
                    </a:solidFill>
                  </a:rPr>
                  <a:t>negligible</a:t>
                </a:r>
                <a:r>
                  <a:rPr lang="en-US" sz="3900" dirty="0" smtClean="0">
                    <a:solidFill>
                      <a:srgbClr val="00B0F0"/>
                    </a:solidFill>
                  </a:rPr>
                  <a:t> probability. </a:t>
                </a:r>
              </a:p>
              <a:p>
                <a:pPr marL="0" indent="0">
                  <a:buNone/>
                </a:pPr>
                <a:endParaRPr lang="en-US" dirty="0" smtClean="0"/>
              </a:p>
              <a:p>
                <a:r>
                  <a:rPr lang="en-US" sz="3300" b="1" dirty="0" smtClean="0"/>
                  <a:t>General Attack 1: </a:t>
                </a:r>
                <a:r>
                  <a:rPr lang="en-US" sz="3300" dirty="0" smtClean="0"/>
                  <a:t>Test all possible secret keys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k</m:t>
                    </m:r>
                    <m:r>
                      <a:rPr lang="en-US" sz="3600" b="0" i="0" smtClean="0">
                        <a:latin typeface="Cambria Math" panose="02040503050406030204" pitchFamily="18" charset="0"/>
                        <a:ea typeface="Cambria Math" panose="02040503050406030204" pitchFamily="18" charset="0"/>
                      </a:rPr>
                      <m:t>′</m:t>
                    </m:r>
                    <m:r>
                      <a:rPr lang="el-GR" sz="3600" i="1">
                        <a:latin typeface="Cambria Math" panose="02040503050406030204" pitchFamily="18" charset="0"/>
                        <a:ea typeface="Cambria Math" panose="02040503050406030204" pitchFamily="18" charset="0"/>
                      </a:rPr>
                      <m:t>∈</m:t>
                    </m:r>
                    <m:r>
                      <a:rPr lang="el-GR" sz="3600" i="1">
                        <a:latin typeface="Cambria Math" panose="02040503050406030204" pitchFamily="18" charset="0"/>
                        <a:ea typeface="Cambria Math" panose="02040503050406030204" pitchFamily="18" charset="0"/>
                      </a:rPr>
                      <m:t>𝒦</m:t>
                    </m:r>
                  </m:oMath>
                </a14:m>
                <a:r>
                  <a:rPr lang="en-US" sz="3600" dirty="0"/>
                  <a:t> </a:t>
                </a:r>
                <a:endParaRPr lang="en-US" sz="3600" dirty="0" smtClean="0"/>
              </a:p>
              <a:p>
                <a:pPr lvl="1"/>
                <a:r>
                  <a:rPr lang="en-US" sz="2900" dirty="0" smtClean="0"/>
                  <a:t>Doesn’t run in polynomial time, since </a:t>
                </a:r>
                <a14:m>
                  <m:oMath xmlns:m="http://schemas.openxmlformats.org/officeDocument/2006/math">
                    <m:d>
                      <m:dPr>
                        <m:begChr m:val="|"/>
                        <m:endChr m:val="|"/>
                        <m:ctrlPr>
                          <a:rPr lang="el-GR" sz="3200" i="1" smtClean="0">
                            <a:latin typeface="Cambria Math" panose="02040503050406030204" pitchFamily="18" charset="0"/>
                            <a:ea typeface="Cambria Math" panose="02040503050406030204" pitchFamily="18" charset="0"/>
                          </a:rPr>
                        </m:ctrlPr>
                      </m:dPr>
                      <m:e>
                        <m:r>
                          <a:rPr lang="el-GR" sz="3200" i="1">
                            <a:latin typeface="Cambria Math" panose="02040503050406030204" pitchFamily="18" charset="0"/>
                            <a:ea typeface="Cambria Math" panose="02040503050406030204" pitchFamily="18" charset="0"/>
                          </a:rPr>
                          <m:t>𝒦</m:t>
                        </m:r>
                      </m:e>
                    </m:d>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2</m:t>
                        </m:r>
                      </m:e>
                      <m:sup>
                        <m:r>
                          <a:rPr lang="en-US" sz="3200" b="0" i="1" smtClean="0">
                            <a:latin typeface="Cambria Math" panose="02040503050406030204" pitchFamily="18" charset="0"/>
                            <a:ea typeface="Cambria Math" panose="02040503050406030204" pitchFamily="18" charset="0"/>
                          </a:rPr>
                          <m:t>𝑛</m:t>
                        </m:r>
                      </m:sup>
                    </m:sSup>
                  </m:oMath>
                </a14:m>
                <a:endParaRPr lang="en-US" sz="2900" dirty="0" smtClean="0"/>
              </a:p>
              <a:p>
                <a:r>
                  <a:rPr lang="en-US" sz="3300" b="1" dirty="0"/>
                  <a:t>General Attack </a:t>
                </a:r>
                <a:r>
                  <a:rPr lang="en-US" sz="3300" b="1" dirty="0" smtClean="0"/>
                  <a:t>2: </a:t>
                </a:r>
                <a:r>
                  <a:rPr lang="en-US" sz="3300" dirty="0" smtClean="0"/>
                  <a:t>Select random </a:t>
                </a:r>
                <a:r>
                  <a:rPr lang="en-US" sz="3200" dirty="0" smtClean="0"/>
                  <a:t>key </a:t>
                </a:r>
                <a14:m>
                  <m:oMath xmlns:m="http://schemas.openxmlformats.org/officeDocument/2006/math">
                    <m:sSup>
                      <m:sSupPr>
                        <m:ctrlPr>
                          <a:rPr lang="en-US" sz="3200" b="0" i="1" smtClean="0">
                            <a:latin typeface="Cambria Math" panose="02040503050406030204" pitchFamily="18" charset="0"/>
                            <a:ea typeface="Cambria Math" panose="02040503050406030204" pitchFamily="18" charset="0"/>
                          </a:rPr>
                        </m:ctrlPr>
                      </m:sSupPr>
                      <m:e>
                        <m:r>
                          <m:rPr>
                            <m:sty m:val="p"/>
                          </m:rPr>
                          <a:rPr lang="en-US" sz="3200">
                            <a:latin typeface="Cambria Math" panose="02040503050406030204" pitchFamily="18" charset="0"/>
                            <a:ea typeface="Cambria Math" panose="02040503050406030204" pitchFamily="18" charset="0"/>
                          </a:rPr>
                          <m:t>k</m:t>
                        </m:r>
                      </m:e>
                      <m:sup>
                        <m:r>
                          <a:rPr lang="en-US" sz="3200" b="0" i="0" smtClean="0">
                            <a:latin typeface="Cambria Math" panose="02040503050406030204" pitchFamily="18" charset="0"/>
                            <a:ea typeface="Cambria Math" panose="02040503050406030204" pitchFamily="18" charset="0"/>
                          </a:rPr>
                          <m:t>′</m:t>
                        </m:r>
                      </m:sup>
                    </m:sSup>
                    <m:r>
                      <a:rPr lang="el-GR" sz="3200" i="1">
                        <a:latin typeface="Cambria Math" panose="02040503050406030204" pitchFamily="18" charset="0"/>
                        <a:ea typeface="Cambria Math" panose="02040503050406030204" pitchFamily="18" charset="0"/>
                      </a:rPr>
                      <m:t>∈</m:t>
                    </m:r>
                    <m:r>
                      <a:rPr lang="el-GR" sz="3200" i="1">
                        <a:latin typeface="Cambria Math" panose="02040503050406030204" pitchFamily="18" charset="0"/>
                        <a:ea typeface="Cambria Math" panose="02040503050406030204" pitchFamily="18" charset="0"/>
                      </a:rPr>
                      <m:t>𝒦</m:t>
                    </m:r>
                    <m:r>
                      <a:rPr lang="en-US" sz="3200" b="0" i="0" smtClean="0">
                        <a:latin typeface="Cambria Math" panose="02040503050406030204" pitchFamily="18" charset="0"/>
                        <a:ea typeface="Cambria Math" panose="02040503050406030204" pitchFamily="18" charset="0"/>
                      </a:rPr>
                      <m:t>, </m:t>
                    </m:r>
                  </m:oMath>
                </a14:m>
                <a:r>
                  <a:rPr lang="en-US" sz="3200" dirty="0" smtClean="0"/>
                  <a:t>check if it is correct (otherwise output </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m:t>
                    </m:r>
                    <m:r>
                      <a:rPr lang="en-US" sz="3200" b="1" i="1">
                        <a:solidFill>
                          <a:srgbClr val="FF0000"/>
                        </a:solidFill>
                        <a:latin typeface="Cambria Math" panose="02040503050406030204" pitchFamily="18" charset="0"/>
                        <a:ea typeface="Cambria Math" panose="02040503050406030204" pitchFamily="18" charset="0"/>
                      </a:rPr>
                      <m:t> </m:t>
                    </m:r>
                  </m:oMath>
                </a14:m>
                <a:r>
                  <a:rPr lang="en-US" sz="3200" dirty="0" smtClean="0"/>
                  <a:t>for “fail”). </a:t>
                </a:r>
                <a:endParaRPr lang="en-US" sz="3200" dirty="0"/>
              </a:p>
              <a:p>
                <a:pPr lvl="1"/>
                <a:r>
                  <a:rPr lang="en-US" sz="2900" dirty="0" smtClean="0"/>
                  <a:t>Only successful with negligible probability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1375"/>
              </a:xfrm>
              <a:blipFill>
                <a:blip r:embed="rId2"/>
                <a:stretch>
                  <a:fillRect l="-1971" t="-4325" r="-28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263739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Asymptotic Approach</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Closure</a:t>
            </a:r>
          </a:p>
          <a:p>
            <a:pPr lvl="1"/>
            <a:r>
              <a:rPr lang="en-US" dirty="0"/>
              <a:t>If subroutine B runs in polynomial time and algorithm A makes </a:t>
            </a:r>
            <a:r>
              <a:rPr lang="en-US" dirty="0" smtClean="0"/>
              <a:t>poly(n</a:t>
            </a:r>
            <a:r>
              <a:rPr lang="en-US" dirty="0"/>
              <a:t>) queries </a:t>
            </a:r>
            <a:r>
              <a:rPr lang="en-US" dirty="0" smtClean="0"/>
              <a:t>to the subroutine </a:t>
            </a:r>
            <a:r>
              <a:rPr lang="en-US" dirty="0"/>
              <a:t>B then A also runs in polynomial time.</a:t>
            </a:r>
          </a:p>
          <a:p>
            <a:pPr lvl="1"/>
            <a:r>
              <a:rPr lang="en-US" dirty="0" smtClean="0"/>
              <a:t>If </a:t>
            </a:r>
            <a:r>
              <a:rPr lang="en-US" dirty="0"/>
              <a:t>f and g are negligible functions then h(n) = f(n)+g(n) is a negligible function</a:t>
            </a:r>
          </a:p>
          <a:p>
            <a:pPr lvl="1"/>
            <a:r>
              <a:rPr lang="en-US" dirty="0"/>
              <a:t>If </a:t>
            </a:r>
            <a:r>
              <a:rPr lang="en-US" dirty="0" smtClean="0"/>
              <a:t>p(.) </a:t>
            </a:r>
            <a:r>
              <a:rPr lang="en-US" dirty="0"/>
              <a:t>is a positive polynomial, and </a:t>
            </a:r>
            <a:r>
              <a:rPr lang="en-US" dirty="0" smtClean="0"/>
              <a:t>f(.) </a:t>
            </a:r>
            <a:r>
              <a:rPr lang="en-US" dirty="0"/>
              <a:t>is a negligible function then the function g(n)=f(n)p(n) is also negligible</a:t>
            </a:r>
            <a:r>
              <a:rPr lang="en-US" dirty="0" smtClean="0"/>
              <a:t>.</a:t>
            </a:r>
          </a:p>
          <a:p>
            <a:r>
              <a:rPr lang="en-US" b="1" dirty="0"/>
              <a:t>Church-Turing Thesis</a:t>
            </a:r>
            <a:r>
              <a:rPr lang="en-US" dirty="0"/>
              <a:t>: </a:t>
            </a:r>
            <a:r>
              <a:rPr lang="en-US" dirty="0" smtClean="0"/>
              <a:t>“reasonable</a:t>
            </a:r>
            <a:r>
              <a:rPr lang="en-US" dirty="0"/>
              <a:t>” model of computations </a:t>
            </a:r>
            <a:r>
              <a:rPr lang="en-US" dirty="0" smtClean="0"/>
              <a:t>are all </a:t>
            </a:r>
            <a:r>
              <a:rPr lang="en-US" dirty="0" err="1"/>
              <a:t>polynomially</a:t>
            </a:r>
            <a:r>
              <a:rPr lang="en-US" dirty="0"/>
              <a:t> equivalent. </a:t>
            </a:r>
          </a:p>
          <a:p>
            <a:r>
              <a:rPr lang="en-US" b="1" dirty="0" smtClean="0"/>
              <a:t>Implication</a:t>
            </a:r>
            <a:r>
              <a:rPr lang="en-US" dirty="0" smtClean="0"/>
              <a:t>: No need to worry about different models of computation (circuits, random access machines, etc…)</a:t>
            </a:r>
          </a:p>
          <a:p>
            <a:r>
              <a:rPr lang="en-US" b="1" dirty="0" smtClean="0"/>
              <a:t>Disadvantage: </a:t>
            </a:r>
            <a:r>
              <a:rPr lang="en-US" dirty="0" smtClean="0"/>
              <a:t>Limited guidance on how big to make security parameter n in practice.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250698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 (Revisited)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m:t>
                            </m:r>
                          </m:e>
                          <m:sup>
                            <m:r>
                              <a:rPr lang="en-US" b="1" i="1" smtClean="0">
                                <a:solidFill>
                                  <a:srgbClr val="FF0000"/>
                                </a:solidFill>
                                <a:latin typeface="Cambria Math" panose="02040503050406030204" pitchFamily="18" charset="0"/>
                              </a:rPr>
                              <m:t>𝒏</m:t>
                            </m:r>
                          </m:sup>
                        </m:sSup>
                        <m:r>
                          <a:rPr lang="en-US" b="1" i="1" smtClean="0">
                            <a:solidFill>
                              <a:srgbClr val="FF0000"/>
                            </a:solidFill>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b="1" dirty="0">
                    <a:solidFill>
                      <a:srgbClr val="FF0000"/>
                    </a:solidFill>
                  </a:rPr>
                  <a:t>1</a:t>
                </a:r>
                <a:r>
                  <a:rPr lang="en-US" b="1" baseline="30000" dirty="0">
                    <a:solidFill>
                      <a:srgbClr val="FF0000"/>
                    </a:solidFill>
                  </a:rPr>
                  <a:t>n </a:t>
                </a:r>
                <a:r>
                  <a:rPr lang="en-US" b="1" dirty="0" smtClean="0">
                    <a:solidFill>
                      <a:srgbClr val="FF0000"/>
                    </a:solidFill>
                  </a:rPr>
                  <a:t>(security parameter in unary)</a:t>
                </a:r>
                <a:r>
                  <a:rPr lang="en-US" dirty="0" smtClean="0"/>
                  <a:t> + Random Bits R, </a:t>
                </a:r>
                <a:endParaRPr lang="en-US" baseline="30000" dirty="0" smtClean="0"/>
              </a:p>
              <a:p>
                <a:pPr lvl="2"/>
                <a:r>
                  <a:rPr lang="en-US" b="1" dirty="0" smtClean="0"/>
                  <a:t>Output: </a:t>
                </a:r>
                <a:r>
                  <a:rPr lang="en-US" dirty="0" smtClean="0"/>
                  <a:t>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b="1" i="1" smtClean="0">
                            <a:solidFill>
                              <a:srgbClr val="FF0000"/>
                            </a:solidFill>
                            <a:latin typeface="Cambria Math" panose="02040503050406030204" pitchFamily="18" charset="0"/>
                          </a:rPr>
                          <m:t>𝑹</m:t>
                        </m:r>
                        <m:r>
                          <a:rPr lang="en-US" b="0" i="1" smtClean="0">
                            <a:latin typeface="Cambria Math" panose="02040503050406030204" pitchFamily="18" charset="0"/>
                          </a:rPr>
                          <m:t>)</m:t>
                        </m:r>
                      </m:e>
                    </m:func>
                  </m:oMath>
                </a14:m>
                <a:r>
                  <a:rPr lang="en-US" dirty="0" smtClean="0"/>
                  <a:t> (Encryption algorithm)</a:t>
                </a:r>
              </a:p>
              <a:p>
                <a:pPr lvl="2"/>
                <a:r>
                  <a:rPr lang="en-US" b="1" dirty="0" smtClean="0"/>
                  <a:t>Input:</a:t>
                </a:r>
                <a:r>
                  <a:rPr lang="en-US" dirty="0" smtClean="0"/>
                  <a: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dirty="0" smtClean="0"/>
                  <a:t>  +   Random </a:t>
                </a:r>
                <a:r>
                  <a:rPr lang="en-US" dirty="0"/>
                  <a:t>Bits R, </a:t>
                </a:r>
                <a:endParaRPr lang="en-US" baseline="30000" dirty="0"/>
              </a:p>
              <a:p>
                <a:pPr lvl="2"/>
                <a:r>
                  <a:rPr lang="en-US" b="1" dirty="0" smtClean="0"/>
                  <a:t>Output: </a:t>
                </a:r>
                <a:r>
                  <a:rPr lang="en-US" dirty="0" smtClean="0"/>
                  <a:t>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i="1" dirty="0" smtClean="0"/>
                  <a:t> or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𝒊</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𝒆</m:t>
                    </m:r>
                  </m:oMath>
                </a14:m>
                <a:r>
                  <a:rPr lang="en-US" b="1" i="1" dirty="0" smtClean="0">
                    <a:solidFill>
                      <a:srgbClr val="FF0000"/>
                    </a:solidFill>
                  </a:rPr>
                  <a:t>“Fail”)</a:t>
                </a:r>
                <a:endParaRPr lang="en-US" b="1"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299266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 (Revisited)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m:t>
                            </m:r>
                          </m:e>
                          <m:sup>
                            <m:r>
                              <a:rPr lang="en-US" b="1" i="1" smtClean="0">
                                <a:solidFill>
                                  <a:srgbClr val="FF0000"/>
                                </a:solidFill>
                                <a:latin typeface="Cambria Math" panose="02040503050406030204" pitchFamily="18" charset="0"/>
                              </a:rPr>
                              <m:t>𝒏</m:t>
                            </m:r>
                          </m:sup>
                        </m:sSup>
                        <m:r>
                          <a:rPr lang="en-US" b="1" i="1" smtClean="0">
                            <a:solidFill>
                              <a:srgbClr val="FF0000"/>
                            </a:solidFill>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b="1" dirty="0">
                    <a:solidFill>
                      <a:srgbClr val="FF0000"/>
                    </a:solidFill>
                  </a:rPr>
                  <a:t>1</a:t>
                </a:r>
                <a:r>
                  <a:rPr lang="en-US" b="1" baseline="30000" dirty="0">
                    <a:solidFill>
                      <a:srgbClr val="FF0000"/>
                    </a:solidFill>
                  </a:rPr>
                  <a:t>n </a:t>
                </a:r>
                <a:r>
                  <a:rPr lang="en-US" b="1" dirty="0" smtClean="0">
                    <a:solidFill>
                      <a:srgbClr val="FF0000"/>
                    </a:solidFill>
                  </a:rPr>
                  <a:t>(security parameter in unary)</a:t>
                </a:r>
                <a:r>
                  <a:rPr lang="en-US" dirty="0" smtClean="0"/>
                  <a:t> + Random Bits R, </a:t>
                </a:r>
                <a:endParaRPr lang="en-US" baseline="30000" dirty="0" smtClean="0"/>
              </a:p>
              <a:p>
                <a:pPr lvl="2"/>
                <a:r>
                  <a:rPr lang="en-US" b="1" dirty="0" smtClean="0"/>
                  <a:t>Output: </a:t>
                </a:r>
                <a:r>
                  <a:rPr lang="en-US" dirty="0" smtClean="0"/>
                  <a:t>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b="1" i="1" smtClean="0">
                            <a:solidFill>
                              <a:srgbClr val="FF0000"/>
                            </a:solidFill>
                            <a:latin typeface="Cambria Math" panose="02040503050406030204" pitchFamily="18" charset="0"/>
                          </a:rPr>
                          <m:t>𝑹</m:t>
                        </m:r>
                        <m:r>
                          <a:rPr lang="en-US" b="0" i="1" smtClean="0">
                            <a:latin typeface="Cambria Math" panose="02040503050406030204" pitchFamily="18" charset="0"/>
                          </a:rPr>
                          <m:t>)</m:t>
                        </m:r>
                      </m:e>
                    </m:func>
                  </m:oMath>
                </a14:m>
                <a:r>
                  <a:rPr lang="en-US" dirty="0" smtClean="0"/>
                  <a:t> (Encryption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dirty="0" smtClean="0"/>
                  <a:t>  +   Random </a:t>
                </a:r>
                <a:r>
                  <a:rPr lang="en-US" dirty="0"/>
                  <a:t>Bits R, </a:t>
                </a:r>
                <a:endParaRPr lang="en-US" baseline="30000" dirty="0"/>
              </a:p>
              <a:p>
                <a:pPr lvl="2"/>
                <a:r>
                  <a:rPr lang="en-US" b="1" dirty="0" smtClean="0"/>
                  <a:t>Output: </a:t>
                </a:r>
                <a:r>
                  <a:rPr lang="en-US" dirty="0" smtClean="0"/>
                  <a:t>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i="1" dirty="0" smtClean="0"/>
                  <a:t> or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𝒊</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𝒆</m:t>
                    </m:r>
                  </m:oMath>
                </a14:m>
                <a:r>
                  <a:rPr lang="en-US" b="1" i="1" dirty="0" smtClean="0">
                    <a:solidFill>
                      <a:srgbClr val="FF0000"/>
                    </a:solidFill>
                  </a:rPr>
                  <a:t>“Fail”)</a:t>
                </a:r>
                <a:endParaRPr lang="en-US" b="1"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7093956" y="3016251"/>
                <a:ext cx="3836276" cy="1241698"/>
              </a:xfrm>
              <a:prstGeom prst="wedgeRoundRectCallout">
                <a:avLst>
                  <a:gd name="adj1" fmla="val -85518"/>
                  <a:gd name="adj2" fmla="val 1093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7093956" y="3016251"/>
                <a:ext cx="3836276" cy="1241698"/>
              </a:xfrm>
              <a:prstGeom prst="wedgeRoundRectCallout">
                <a:avLst>
                  <a:gd name="adj1" fmla="val -85518"/>
                  <a:gd name="adj2" fmla="val 109351"/>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73984"/>
              <a:gd name="adj2" fmla="val 24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7078716" y="3009901"/>
            <a:ext cx="3836276" cy="1241698"/>
          </a:xfrm>
          <a:prstGeom prst="wedgeRoundRectCallout">
            <a:avLst>
              <a:gd name="adj1" fmla="val -82395"/>
              <a:gd name="adj2" fmla="val -71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Requirement: all three algorithms run in probabilistic polynomial time</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18</a:t>
            </a:fld>
            <a:endParaRPr lang="en-US"/>
          </a:p>
        </p:txBody>
      </p:sp>
      <mc:AlternateContent xmlns:mc="http://schemas.openxmlformats.org/markup-compatibility/2006" xmlns:a14="http://schemas.microsoft.com/office/drawing/2010/main">
        <mc:Choice Requires="a14">
          <p:sp>
            <p:nvSpPr>
              <p:cNvPr id="8" name="Rounded Rectangular Callout 7"/>
              <p:cNvSpPr/>
              <p:nvPr/>
            </p:nvSpPr>
            <p:spPr>
              <a:xfrm>
                <a:off x="7271756" y="4676141"/>
                <a:ext cx="3836276" cy="1241698"/>
              </a:xfrm>
              <a:prstGeom prst="wedgeRoundRectCallout">
                <a:avLst>
                  <a:gd name="adj1" fmla="val -105701"/>
                  <a:gd name="adj2" fmla="val -152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Quick Comment on Notation: </a:t>
                </a:r>
                <a:endParaRPr lang="en-US" b="0" i="0" dirty="0" smtClean="0">
                  <a:latin typeface="Cambria Math" panose="02040503050406030204" pitchFamily="18" charset="0"/>
                </a:endParaRPr>
              </a:p>
              <a:p>
                <a:pPr marL="0" lvl="2" algn="ctr"/>
                <a14:m>
                  <m:oMath xmlns:m="http://schemas.openxmlformats.org/officeDocument/2006/math">
                    <m:r>
                      <m:rPr>
                        <m:sty m:val="p"/>
                      </m:rPr>
                      <a:rPr lang="en-US" b="0" i="0" smtClean="0">
                        <a:latin typeface="Cambria Math" panose="02040503050406030204" pitchFamily="18" charset="0"/>
                      </a:rPr>
                      <m:t>K</m:t>
                    </m:r>
                    <m:r>
                      <a:rPr lang="en-US" b="0" i="0"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Gen</m:t>
                        </m:r>
                      </m:fName>
                      <m:e>
                        <m:r>
                          <a:rPr lang="en-US" i="1">
                            <a:latin typeface="Cambria Math" panose="02040503050406030204" pitchFamily="18" charset="0"/>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𝟏</m:t>
                            </m:r>
                          </m:e>
                          <m:sup>
                            <m:r>
                              <a:rPr lang="en-US" b="1" i="1">
                                <a:solidFill>
                                  <a:srgbClr val="FF0000"/>
                                </a:solidFill>
                                <a:latin typeface="Cambria Math" panose="02040503050406030204" pitchFamily="18" charset="0"/>
                              </a:rPr>
                              <m:t>𝒏</m:t>
                            </m:r>
                          </m:sup>
                        </m:sSup>
                        <m:r>
                          <a:rPr lang="en-US" b="1" i="1">
                            <a:solidFill>
                              <a:srgbClr val="FF0000"/>
                            </a:solidFill>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func>
                  </m:oMath>
                </a14:m>
                <a:r>
                  <a:rPr lang="en-US" dirty="0" smtClean="0"/>
                  <a:t>   vs.</a:t>
                </a:r>
              </a:p>
              <a:p>
                <a:pPr marL="0" lvl="2" algn="ctr"/>
                <a14:m>
                  <m:oMath xmlns:m="http://schemas.openxmlformats.org/officeDocument/2006/math">
                    <m:r>
                      <m:rPr>
                        <m:sty m:val="p"/>
                      </m:rPr>
                      <a:rPr lang="en-US">
                        <a:latin typeface="Cambria Math" panose="02040503050406030204" pitchFamily="18" charset="0"/>
                      </a:rPr>
                      <m:t>K</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Gen</m:t>
                        </m:r>
                      </m:fName>
                      <m:e>
                        <m:r>
                          <a:rPr lang="en-US" i="1">
                            <a:latin typeface="Cambria Math" panose="02040503050406030204" pitchFamily="18" charset="0"/>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𝟏</m:t>
                            </m:r>
                          </m:e>
                          <m:sup>
                            <m:r>
                              <a:rPr lang="en-US" b="1" i="1">
                                <a:solidFill>
                                  <a:srgbClr val="FF0000"/>
                                </a:solidFill>
                                <a:latin typeface="Cambria Math" panose="02040503050406030204" pitchFamily="18" charset="0"/>
                              </a:rPr>
                              <m:t>𝒏</m:t>
                            </m:r>
                          </m:sup>
                        </m:sSup>
                        <m:r>
                          <a:rPr lang="en-US" i="1">
                            <a:latin typeface="Cambria Math" panose="02040503050406030204" pitchFamily="18" charset="0"/>
                          </a:rPr>
                          <m:t>)</m:t>
                        </m:r>
                      </m:e>
                    </m:func>
                  </m:oMath>
                </a14:m>
                <a:r>
                  <a:rPr lang="en-US" dirty="0" smtClean="0"/>
                  <a:t> </a:t>
                </a:r>
                <a:endParaRPr lang="en-US" dirty="0"/>
              </a:p>
            </p:txBody>
          </p:sp>
        </mc:Choice>
        <mc:Fallback xmlns="">
          <p:sp>
            <p:nvSpPr>
              <p:cNvPr id="8" name="Rounded Rectangular Callout 7"/>
              <p:cNvSpPr>
                <a:spLocks noRot="1" noChangeAspect="1" noMove="1" noResize="1" noEditPoints="1" noAdjustHandles="1" noChangeArrowheads="1" noChangeShapeType="1" noTextEdit="1"/>
              </p:cNvSpPr>
              <p:nvPr/>
            </p:nvSpPr>
            <p:spPr>
              <a:xfrm>
                <a:off x="7271756" y="4676141"/>
                <a:ext cx="3836276" cy="1241698"/>
              </a:xfrm>
              <a:prstGeom prst="wedgeRoundRectCallout">
                <a:avLst>
                  <a:gd name="adj1" fmla="val -105701"/>
                  <a:gd name="adj2" fmla="val -152796"/>
                  <a:gd name="adj3" fmla="val 16667"/>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12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77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58333E-6 3.33333E-6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sz="4000" dirty="0" smtClean="0"/>
              <a:t>Historical Ciphers (and their weaknesses)</a:t>
            </a:r>
          </a:p>
          <a:p>
            <a:r>
              <a:rPr lang="en-US" sz="4000" dirty="0" smtClean="0"/>
              <a:t>Three Equivalent Definitions of Perfect Secrecy</a:t>
            </a:r>
          </a:p>
          <a:p>
            <a:r>
              <a:rPr lang="en-US" sz="4000" dirty="0" smtClean="0"/>
              <a:t>One-time-Pads</a:t>
            </a:r>
          </a:p>
          <a:p>
            <a:r>
              <a:rPr lang="en-US" sz="4000" dirty="0" smtClean="0"/>
              <a:t>Concrete vs Asymptotic Approach to Security</a:t>
            </a:r>
          </a:p>
          <a:p>
            <a:pPr lvl="1"/>
            <a:r>
              <a:rPr lang="en-US" sz="3600" dirty="0" smtClean="0"/>
              <a:t>Probabilistic Polynomial Time (PPT)</a:t>
            </a:r>
          </a:p>
          <a:p>
            <a:pPr lvl="1"/>
            <a:r>
              <a:rPr lang="en-US" sz="3600" dirty="0" smtClean="0"/>
              <a:t>Negligible Function</a:t>
            </a:r>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373892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r>
              <a:rPr lang="en-US" sz="2800" b="1" dirty="0" smtClean="0">
                <a:solidFill>
                  <a:srgbClr val="FF0000"/>
                </a:solidFill>
              </a:rPr>
              <a:t>1</a:t>
            </a:r>
            <a:r>
              <a:rPr lang="en-US" sz="2800" b="1" baseline="30000" dirty="0" smtClean="0">
                <a:solidFill>
                  <a:srgbClr val="FF0000"/>
                </a:solidFill>
              </a:rPr>
              <a:t>n</a:t>
            </a:r>
            <a:r>
              <a:rPr lang="en-US" sz="2800" b="1" dirty="0" smtClean="0"/>
              <a:t>)</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947684" cy="4493918"/>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𝑐</m:t>
                      </m:r>
                      <m:r>
                        <a:rPr lang="en-US" sz="2400" i="1" smtClean="0">
                          <a:solidFill>
                            <a:schemeClr val="tx1"/>
                          </a:solidFill>
                          <a:latin typeface="Cambria Math" panose="02040503050406030204" pitchFamily="18" charset="0"/>
                        </a:rPr>
                        <m:t>𝑎𝑙𝑙</m:t>
                      </m:r>
                      <m:r>
                        <a:rPr lang="en-US" sz="2400" b="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𝑡h𝑒</m:t>
                      </m:r>
                      <m:r>
                        <a:rPr lang="en-US" sz="240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𝑔𝑎𝑚𝑒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𝑎𝑑𝑣𝑒𝑟𝑠𝑎𝑟𝑖𝑎𝑙</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𝑖𝑛𝑑𝑖𝑠𝑡𝑖𝑛𝑔𝑢𝑖𝑠h𝑎𝑏𝑖𝑙𝑖𝑡𝑦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𝑒𝑥𝑝𝑒𝑟𝑖𝑚𝑒𝑛𝑡</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d>
                        <m:dPr>
                          <m:ctrlPr>
                            <a:rPr lang="en-US" sz="2400" i="1" smtClean="0">
                              <a:solidFill>
                                <a:schemeClr val="tx1"/>
                              </a:solidFill>
                              <a:latin typeface="Cambria Math" panose="02040503050406030204" pitchFamily="18" charset="0"/>
                            </a:rPr>
                          </m:ctrlPr>
                        </m:dPr>
                        <m:e>
                          <m:r>
                            <m:rPr>
                              <m:nor/>
                            </m:rPr>
                            <a:rPr lang="en-US" sz="2400" dirty="0" smtClean="0">
                              <a:solidFill>
                                <a:schemeClr val="tx1"/>
                              </a:solidFill>
                            </a:rPr>
                            <m:t>1</m:t>
                          </m:r>
                          <m:r>
                            <m:rPr>
                              <m:nor/>
                            </m:rPr>
                            <a:rPr lang="en-US" sz="2400" baseline="30000" dirty="0" smtClean="0">
                              <a:solidFill>
                                <a:schemeClr val="tx1"/>
                              </a:solidFill>
                            </a:rPr>
                            <m:t>n</m:t>
                          </m:r>
                        </m:e>
                      </m:d>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𝑎𝑠</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𝑓𝑜𝑙𝑙𝑜𝑤𝑠</m:t>
                      </m:r>
                    </m:oMath>
                  </m:oMathPara>
                </a14:m>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d>
                        <m:dPr>
                          <m:ctrlPr>
                            <a:rPr lang="en-US" sz="2400" i="1">
                              <a:solidFill>
                                <a:schemeClr val="tx1"/>
                              </a:solidFill>
                              <a:latin typeface="Cambria Math" panose="02040503050406030204" pitchFamily="18" charset="0"/>
                            </a:rPr>
                          </m:ctrlPr>
                        </m:dPr>
                        <m:e>
                          <m:r>
                            <m:rPr>
                              <m:nor/>
                            </m:rPr>
                            <a:rPr lang="en-US" sz="2400" dirty="0">
                              <a:solidFill>
                                <a:schemeClr val="tx1"/>
                              </a:solidFill>
                            </a:rPr>
                            <m:t>1</m:t>
                          </m:r>
                          <m:r>
                            <m:rPr>
                              <m:nor/>
                            </m:rPr>
                            <a:rPr lang="en-US" sz="2400" baseline="30000" dirty="0">
                              <a:solidFill>
                                <a:schemeClr val="tx1"/>
                              </a:solidFill>
                            </a:rPr>
                            <m:t>n</m:t>
                          </m:r>
                        </m:e>
                      </m:d>
                      <m:r>
                        <a:rPr lang="en-US" sz="2400" i="1">
                          <a:solidFill>
                            <a:schemeClr val="tx1"/>
                          </a:solidFill>
                          <a:latin typeface="Cambria Math" panose="02040503050406030204" pitchFamily="18" charset="0"/>
                        </a:rPr>
                        <m:t>=</m:t>
                      </m:r>
                      <m:d>
                        <m:dPr>
                          <m:begChr m:val="{"/>
                          <m:endChr m:val=""/>
                          <m:ctrlPr>
                            <a:rPr lang="en-US" sz="2400" i="1" smtClean="0">
                              <a:solidFill>
                                <a:schemeClr val="tx1"/>
                              </a:solidFill>
                              <a:latin typeface="Cambria Math" panose="02040503050406030204" pitchFamily="18" charset="0"/>
                            </a:rPr>
                          </m:ctrlPr>
                        </m:dPr>
                        <m:e>
                          <m:m>
                            <m:mPr>
                              <m:mcs>
                                <m:mc>
                                  <m:mcPr>
                                    <m:count m:val="2"/>
                                    <m:mcJc m:val="center"/>
                                  </m:mcPr>
                                </m:mc>
                              </m:mcs>
                              <m:ctrlPr>
                                <a:rPr lang="en-US" sz="2400" i="1" smtClean="0">
                                  <a:solidFill>
                                    <a:schemeClr val="tx1"/>
                                  </a:solidFill>
                                  <a:latin typeface="Cambria Math" panose="02040503050406030204" pitchFamily="18" charset="0"/>
                                </a:rPr>
                              </m:ctrlPr>
                            </m:mPr>
                            <m:mr>
                              <m:e>
                                <m:r>
                                  <m:rPr>
                                    <m:brk m:alnAt="7"/>
                                  </m:rPr>
                                  <a:rPr lang="en-US" sz="2400" b="0" i="1" smtClean="0">
                                    <a:solidFill>
                                      <a:schemeClr val="tx1"/>
                                    </a:solidFill>
                                    <a:latin typeface="Cambria Math" panose="02040503050406030204" pitchFamily="18" charset="0"/>
                                  </a:rPr>
                                  <m:t>1</m:t>
                                </m:r>
                              </m:e>
                              <m:e>
                                <m:r>
                                  <m:rPr>
                                    <m:sty m:val="p"/>
                                  </m:rPr>
                                  <a:rPr lang="en-US" sz="2400" b="0" i="0" smtClean="0">
                                    <a:solidFill>
                                      <a:schemeClr val="tx1"/>
                                    </a:solidFill>
                                    <a:latin typeface="Cambria Math" panose="02040503050406030204" pitchFamily="18" charset="0"/>
                                  </a:rPr>
                                  <m:t>if</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e>
                            </m:mr>
                            <m:mr>
                              <m:e>
                                <m:r>
                                  <a:rPr lang="en-US" sz="2400" b="0" i="1" smtClean="0">
                                    <a:solidFill>
                                      <a:schemeClr val="tx1"/>
                                    </a:solidFill>
                                    <a:latin typeface="Cambria Math" panose="02040503050406030204" pitchFamily="18" charset="0"/>
                                  </a:rPr>
                                  <m:t>0</m:t>
                                </m:r>
                              </m:e>
                              <m:e>
                                <m:r>
                                  <m:rPr>
                                    <m:sty m:val="p"/>
                                  </m:rPr>
                                  <a:rPr lang="en-US" sz="2400" b="0" i="0" smtClean="0">
                                    <a:solidFill>
                                      <a:schemeClr val="tx1"/>
                                    </a:solidFill>
                                    <a:latin typeface="Cambria Math" panose="02040503050406030204" pitchFamily="18" charset="0"/>
                                  </a:rPr>
                                  <m:t>otherwise</m:t>
                                </m:r>
                              </m:e>
                            </m:mr>
                          </m:m>
                        </m:e>
                      </m:d>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𝑒𝑥𝑖𝑠𝑡𝑠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b="0" dirty="0" smtClean="0">
                    <a:solidFill>
                      <a:schemeClr val="tx1"/>
                    </a:solidFill>
                    <a:ea typeface="Cambria Math" panose="02040503050406030204" pitchFamily="18" charset="0"/>
                  </a:rPr>
                  <a:t> such that </a:t>
                </a:r>
              </a:p>
              <a:p>
                <a:pPr algn="ct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947684" cy="4493918"/>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71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EAV-Secure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9085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EAV-Secure (Equivalent)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046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𝜀</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-EAV-Secure (Concrete Version)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5"/>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978386" y="1381760"/>
            <a:ext cx="945562" cy="971556"/>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 </a:t>
            </a:r>
            <a:r>
              <a:rPr lang="en-US" sz="2800" b="1" dirty="0" smtClean="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𝑟𝑢𝑛𝑛𝑖𝑛𝑔</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𝑖𝑛</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𝑡𝑖𝑚𝑒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𝑚𝑜𝑠𝑡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𝑛</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811471" y="3678879"/>
                <a:ext cx="4297680" cy="911190"/>
              </a:xfrm>
              <a:prstGeom prst="wedgeRectCallout">
                <a:avLst>
                  <a:gd name="adj1" fmla="val 43115"/>
                  <a:gd name="adj2" fmla="val 136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𝑠𝑝𝑒𝑐𝑖𝑓𝑖𝑐</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r>
                        <a:rPr lang="en-US" sz="2800" b="0" i="1" smtClean="0">
                          <a:solidFill>
                            <a:srgbClr val="FF0000"/>
                          </a:solidFill>
                          <a:latin typeface="Cambria Math" panose="02040503050406030204" pitchFamily="18" charset="0"/>
                        </a:rPr>
                        <m:t> </m:t>
                      </m:r>
                    </m:oMath>
                  </m:oMathPara>
                </a14:m>
                <a:endParaRPr lang="en-US" sz="2800" b="0" dirty="0" smtClean="0">
                  <a:solidFill>
                    <a:srgbClr val="FF0000"/>
                  </a:solidFill>
                </a:endParaRPr>
              </a:p>
              <a:p>
                <a:pPr algn="ctr"/>
                <a:r>
                  <a:rPr lang="en-US" sz="2800" dirty="0" smtClean="0">
                    <a:solidFill>
                      <a:srgbClr val="FF0000"/>
                    </a:solidFill>
                  </a:rPr>
                  <a:t>(same for all attackers)</a:t>
                </a:r>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811471" y="3678879"/>
                <a:ext cx="4297680" cy="911190"/>
              </a:xfrm>
              <a:prstGeom prst="wedgeRectCallout">
                <a:avLst>
                  <a:gd name="adj1" fmla="val 43115"/>
                  <a:gd name="adj2" fmla="val 136092"/>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5789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Message and Ciphertext Length</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previous game we typically require that |m</a:t>
            </a:r>
            <a:r>
              <a:rPr lang="en-US" baseline="-25000" dirty="0" smtClean="0"/>
              <a:t>0</a:t>
            </a:r>
            <a:r>
              <a:rPr lang="en-US" dirty="0" smtClean="0"/>
              <a:t>|=|m</a:t>
            </a:r>
            <a:r>
              <a:rPr lang="en-US" baseline="-25000" dirty="0" smtClean="0"/>
              <a:t>1</a:t>
            </a:r>
            <a:r>
              <a:rPr lang="en-US" dirty="0" smtClean="0"/>
              <a:t>|. Why?</a:t>
            </a:r>
            <a:endParaRPr lang="en-US" baseline="-25000" dirty="0"/>
          </a:p>
          <a:p>
            <a:endParaRPr lang="en-US" dirty="0" smtClean="0"/>
          </a:p>
          <a:p>
            <a:r>
              <a:rPr lang="en-US" dirty="0" smtClean="0"/>
              <a:t>It is </a:t>
            </a:r>
            <a:r>
              <a:rPr lang="en-US" u="sng" dirty="0" smtClean="0"/>
              <a:t>impossible</a:t>
            </a:r>
            <a:r>
              <a:rPr lang="en-US" dirty="0" smtClean="0"/>
              <a:t> to support arbitrary length messages while hiding all information about plaintext length</a:t>
            </a:r>
          </a:p>
          <a:p>
            <a:endParaRPr lang="en-US" dirty="0"/>
          </a:p>
          <a:p>
            <a:r>
              <a:rPr lang="en-US" b="1" dirty="0" smtClean="0"/>
              <a:t>Limitation: </a:t>
            </a:r>
            <a:r>
              <a:rPr lang="en-US" dirty="0" smtClean="0"/>
              <a:t>When could message length be sensitive?</a:t>
            </a:r>
          </a:p>
          <a:p>
            <a:pPr lvl="1"/>
            <a:r>
              <a:rPr lang="en-US" dirty="0" smtClean="0"/>
              <a:t>Numeric data (5 figure vs 6 figure salary)</a:t>
            </a:r>
          </a:p>
          <a:p>
            <a:pPr lvl="1"/>
            <a:r>
              <a:rPr lang="en-US" dirty="0" smtClean="0"/>
              <a:t>Database Searches: number of records returned can reveal information about the query</a:t>
            </a:r>
          </a:p>
          <a:p>
            <a:pPr lvl="1"/>
            <a:r>
              <a:rPr lang="en-US" dirty="0" smtClean="0"/>
              <a:t>Compressed Data: Short compressed string indicates that original plaintext has a lot of redundancy (e.g., CRIME attack on session cookies in HTTPS)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29215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Theorem 3.10: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that satisfies indistinguishability (prior definition) then for all PPT attackers A and any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i</m:t>
                    </m:r>
                    <m:r>
                      <a:rPr lang="en-US" i="1" smtClean="0">
                        <a:latin typeface="Cambria Math" panose="02040503050406030204" pitchFamily="18" charset="0"/>
                        <a:ea typeface="Cambria Math" panose="02040503050406030204" pitchFamily="18" charset="0"/>
                      </a:rPr>
                      <m:t>≤ℓ</m:t>
                    </m:r>
                  </m:oMath>
                </a14:m>
                <a:r>
                  <a:rPr lang="en-US" dirty="0" smtClean="0"/>
                  <a:t> we have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Enc</m:t>
                                  </m:r>
                                </m:e>
                                <m:sub>
                                  <m:r>
                                    <a:rPr lang="en-US" b="0" i="1" smtClean="0">
                                      <a:latin typeface="Cambria Math" panose="02040503050406030204" pitchFamily="18" charset="0"/>
                                    </a:rPr>
                                    <m:t>𝐾</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𝑖</m:t>
                              </m:r>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negl</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r>
                  <a:rPr lang="en-US" u="sng" dirty="0"/>
                  <a:t>uniform</a:t>
                </a:r>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sup>
                    </m:sSup>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and A. </a:t>
                </a:r>
              </a:p>
              <a:p>
                <a:pPr marL="0" indent="0">
                  <a:buNone/>
                </a:pPr>
                <a:endParaRPr lang="en-US" dirty="0"/>
              </a:p>
              <a:p>
                <a:pPr marL="0" indent="0">
                  <a:buNone/>
                </a:pPr>
                <a:r>
                  <a:rPr lang="en-US" b="1" dirty="0" smtClean="0"/>
                  <a:t>Remark: </a:t>
                </a:r>
                <a:r>
                  <a:rPr lang="en-US" dirty="0" smtClean="0"/>
                  <a:t>A bit weaker than saying eavesdropping attacker obtains ``no additional” information about message 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
        <p:nvSpPr>
          <p:cNvPr id="5" name="Oval 4"/>
          <p:cNvSpPr/>
          <p:nvPr/>
        </p:nvSpPr>
        <p:spPr>
          <a:xfrm>
            <a:off x="6228080" y="3266615"/>
            <a:ext cx="701040" cy="75674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9133138" y="751281"/>
            <a:ext cx="3058862" cy="1006876"/>
          </a:xfrm>
          <a:prstGeom prst="wedgeRectCallout">
            <a:avLst>
              <a:gd name="adj1" fmla="val -125197"/>
              <a:gd name="adj2" fmla="val 208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i</a:t>
            </a:r>
            <a:r>
              <a:rPr lang="en-US" sz="3200" baseline="30000" dirty="0" err="1" smtClean="0"/>
              <a:t>th</a:t>
            </a:r>
            <a:r>
              <a:rPr lang="en-US" sz="3200" dirty="0" smtClean="0"/>
              <a:t> bit of message</a:t>
            </a:r>
            <a:endParaRPr lang="en-US" sz="3200" dirty="0"/>
          </a:p>
        </p:txBody>
      </p:sp>
    </p:spTree>
    <p:extLst>
      <p:ext uri="{BB962C8B-B14F-4D97-AF65-F5344CB8AC3E}">
        <p14:creationId xmlns:p14="http://schemas.microsoft.com/office/powerpoint/2010/main" val="3997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smtClean="0"/>
                  <a:t>Definition 3.12: </a:t>
                </a:r>
                <a:r>
                  <a:rPr lang="en-US" dirty="0" smtClean="0"/>
                  <a:t>Let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oMath>
                </a14:m>
                <a:r>
                  <a:rPr lang="en-US" dirty="0" smtClean="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11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4254740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a:t>Definition 3.12: </a:t>
                </a:r>
                <a:r>
                  <a:rPr lang="en-US" dirty="0"/>
                  <a:t>Let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oMath>
                </a14:m>
                <a:r>
                  <a:rPr lang="en-US" dirty="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i="1">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i="1">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i="1">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i="1">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ea typeface="Cambria Math" panose="02040503050406030204" pitchFamily="18" charset="0"/>
                        </a:rPr>
                        <m:t>negl</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𝑛</m:t>
                      </m:r>
                      <m:r>
                        <a:rPr lang="en-US" sz="4400" i="1">
                          <a:latin typeface="Cambria Math" panose="02040503050406030204" pitchFamily="18" charset="0"/>
                          <a:ea typeface="Cambria Math" panose="02040503050406030204" pitchFamily="18" charset="0"/>
                        </a:rPr>
                        <m:t>)</m:t>
                      </m:r>
                    </m:oMath>
                  </m:oMathPara>
                </a14:m>
                <a:endParaRPr lang="en-US" sz="4400" dirty="0"/>
              </a:p>
              <a:p>
                <a:pPr marL="0" indent="0">
                  <a:buNone/>
                </a:pPr>
                <a:r>
                  <a:rPr lang="en-US" dirty="0"/>
                  <a:t>Where the randomness is taken over </a:t>
                </a:r>
                <a14:m>
                  <m:oMath xmlns:m="http://schemas.openxmlformats.org/officeDocument/2006/math">
                    <m:r>
                      <m:rPr>
                        <m:sty m:val="p"/>
                      </m:rPr>
                      <a:rPr lang="en-US">
                        <a:latin typeface="Cambria Math" panose="02040503050406030204" pitchFamily="18" charset="0"/>
                        <a:ea typeface="Cambria Math" panose="02040503050406030204" pitchFamily="18" charset="0"/>
                      </a:rPr>
                      <m:t>K</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Gen</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a:t> and the randomness of </a:t>
                </a:r>
                <a14:m>
                  <m:oMath xmlns:m="http://schemas.openxmlformats.org/officeDocument/2006/math">
                    <m:r>
                      <m:rPr>
                        <m:sty m:val="p"/>
                      </m:rPr>
                      <a:rPr lang="en-US">
                        <a:latin typeface="Cambria Math" panose="02040503050406030204" pitchFamily="18" charset="0"/>
                      </a:rPr>
                      <m:t>Enc</m:t>
                    </m:r>
                  </m:oMath>
                </a14:m>
                <a:r>
                  <a:rPr lang="en-US" dirty="0"/>
                  <a:t>, A and A’.</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11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
        <p:nvSpPr>
          <p:cNvPr id="5" name="Oval 4"/>
          <p:cNvSpPr/>
          <p:nvPr/>
        </p:nvSpPr>
        <p:spPr>
          <a:xfrm>
            <a:off x="3773213" y="3815255"/>
            <a:ext cx="1282263" cy="107205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274675" y="348496"/>
            <a:ext cx="5612525" cy="1418897"/>
          </a:xfrm>
          <a:prstGeom prst="wedgeRectCallout">
            <a:avLst>
              <a:gd name="adj1" fmla="val -80694"/>
              <a:gd name="adj2" fmla="val 215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doesn’t even get to see an encryption of m! Just the length of m!</a:t>
            </a:r>
            <a:endParaRPr lang="en-US" sz="3200" dirty="0"/>
          </a:p>
        </p:txBody>
      </p:sp>
      <p:sp>
        <p:nvSpPr>
          <p:cNvPr id="7" name="Oval 6"/>
          <p:cNvSpPr/>
          <p:nvPr/>
        </p:nvSpPr>
        <p:spPr>
          <a:xfrm>
            <a:off x="7104993" y="3226676"/>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608081" y="613267"/>
            <a:ext cx="5612525" cy="1418897"/>
          </a:xfrm>
          <a:prstGeom prst="wedgeRectCallout">
            <a:avLst>
              <a:gd name="adj1" fmla="val 52777"/>
              <a:gd name="adj2" fmla="val 189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Example: </a:t>
            </a:r>
          </a:p>
          <a:p>
            <a:pPr algn="ctr"/>
            <a:r>
              <a:rPr lang="en-US" sz="3200" dirty="0" smtClean="0"/>
              <a:t>f(m) = 1   if m &gt; 100,000;</a:t>
            </a:r>
          </a:p>
          <a:p>
            <a:pPr algn="ctr"/>
            <a:r>
              <a:rPr lang="en-US" sz="3200" dirty="0" smtClean="0"/>
              <a:t>f(m) = 0   otherwise       .</a:t>
            </a:r>
            <a:endParaRPr lang="en-US" sz="3200" dirty="0"/>
          </a:p>
        </p:txBody>
      </p:sp>
      <p:sp>
        <p:nvSpPr>
          <p:cNvPr id="9" name="Oval 8"/>
          <p:cNvSpPr/>
          <p:nvPr/>
        </p:nvSpPr>
        <p:spPr>
          <a:xfrm>
            <a:off x="4824248" y="3361613"/>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1198178" y="496804"/>
            <a:ext cx="5612525" cy="1418897"/>
          </a:xfrm>
          <a:prstGeom prst="wedgeRectCallout">
            <a:avLst>
              <a:gd name="adj1" fmla="val 23938"/>
              <a:gd name="adj2" fmla="val 1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h(m) background knowledge the attacker might have about m.</a:t>
            </a:r>
            <a:endParaRPr lang="en-US" sz="3200" dirty="0"/>
          </a:p>
        </p:txBody>
      </p:sp>
    </p:spTree>
    <p:extLst>
      <p:ext uri="{BB962C8B-B14F-4D97-AF65-F5344CB8AC3E}">
        <p14:creationId xmlns:p14="http://schemas.microsoft.com/office/powerpoint/2010/main" val="26611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1" animBg="1"/>
      <p:bldP spid="8" grpId="1" animBg="1"/>
      <p:bldP spid="9" grpId="0" animBg="1"/>
      <p:bldP spid="9" grpId="1"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fontScale="92500" lnSpcReduction="20000"/>
              </a:bodyPr>
              <a:lstStyle/>
              <a:p>
                <a:pPr marL="0" indent="0">
                  <a:buNone/>
                </a:pPr>
                <a:r>
                  <a:rPr lang="en-US" b="1" dirty="0" smtClean="0"/>
                  <a:t>Definition 3.12: </a:t>
                </a:r>
                <a:r>
                  <a:rPr lang="en-US" dirty="0" smtClean="0"/>
                  <a:t>Let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r>
                      <a:rPr lang="en-US" b="0" i="1" smtClean="0">
                        <a:latin typeface="Cambria Math" panose="02040503050406030204" pitchFamily="18" charset="0"/>
                      </a:rPr>
                      <m:t> </m:t>
                    </m:r>
                  </m:oMath>
                </a14:m>
                <a:r>
                  <a:rPr lang="en-US" dirty="0" smtClean="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smtClean="0"/>
              </a:p>
              <a:p>
                <a:pPr marL="0" indent="0">
                  <a:buNone/>
                </a:pPr>
                <a:r>
                  <a:rPr lang="en-US" b="1" dirty="0" smtClean="0"/>
                  <a:t>Theorem 3.13. (Equivalent Definitions)</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Semantically secure if and only if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has indistinguishable encryptions in the presence of an eavesdropper.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927"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3703008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Interpretation of 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20" y="1825625"/>
                <a:ext cx="11460480" cy="4351338"/>
              </a:xfrm>
            </p:spPr>
            <p:txBody>
              <a:bodyPr>
                <a:normAutofit fontScale="92500" lnSpcReduction="10000"/>
              </a:bodyPr>
              <a:lstStyle/>
              <a:p>
                <a:r>
                  <a:rPr lang="en-US" dirty="0" smtClean="0"/>
                  <a:t>World 2: Perfect Secrecy (Attacker doesn’t even see ciphertext).</a:t>
                </a:r>
              </a:p>
              <a:p>
                <a:r>
                  <a:rPr lang="en-US" dirty="0" smtClean="0"/>
                  <a:t> For all attackers A’ (even unbounded) with background knowledge h(m) we have</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e>
                          </m:d>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e>
                      </m:d>
                    </m:oMath>
                  </m:oMathPara>
                </a14:m>
                <a:endParaRPr lang="en-US" dirty="0" smtClean="0"/>
              </a:p>
              <a:p>
                <a:endParaRPr lang="en-US" i="1" dirty="0" smtClean="0">
                  <a:latin typeface="Cambria Math" panose="02040503050406030204" pitchFamily="18" charset="0"/>
                </a:endParaRPr>
              </a:p>
              <a:p>
                <a:r>
                  <a:rPr lang="en-US" dirty="0" smtClean="0">
                    <a:latin typeface="Cambria Math" panose="02040503050406030204" pitchFamily="18" charset="0"/>
                  </a:rPr>
                  <a:t>World 1: Attacker is PPT and sees ciphertext</a:t>
                </a:r>
              </a:p>
              <a:p>
                <a:pPr lvl="1"/>
                <a:r>
                  <a:rPr lang="en-US" dirty="0" smtClean="0">
                    <a:latin typeface="Cambria Math" panose="02040503050406030204" pitchFamily="18" charset="0"/>
                  </a:rPr>
                  <a:t>Best World 1 attacker does no better than World 2 attacker</a:t>
                </a:r>
              </a:p>
              <a:p>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negl</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dirty="0" smtClean="0"/>
              </a:p>
              <a:p>
                <a:r>
                  <a:rPr lang="en-US" dirty="0" smtClean="0"/>
                  <a:t>What is probability over?</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20" y="1825625"/>
                <a:ext cx="11460480" cy="4351338"/>
              </a:xfrm>
              <a:blipFill>
                <a:blip r:embed="rId2"/>
                <a:stretch>
                  <a:fillRect l="-79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17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4000" dirty="0" smtClean="0"/>
                  <a:t>Perfect Secrecy, One-time-Pads</a:t>
                </a:r>
              </a:p>
              <a:p>
                <a:endParaRPr lang="en-US" dirty="0"/>
              </a:p>
              <a:p>
                <a:pPr marL="0" lvl="2" indent="0">
                  <a:spcBef>
                    <a:spcPts val="1000"/>
                  </a:spcBef>
                  <a:buNone/>
                </a:pPr>
                <a:r>
                  <a:rPr lang="en-US" sz="3200" b="1" dirty="0"/>
                  <a:t>Theorem</a:t>
                </a:r>
                <a:r>
                  <a:rPr lang="en-US" sz="3200" dirty="0"/>
                  <a:t>: If (</a:t>
                </a:r>
                <a:r>
                  <a:rPr lang="en-US" sz="3200" dirty="0" err="1"/>
                  <a:t>Gen,Enc,Dec</a:t>
                </a:r>
                <a:r>
                  <a:rPr lang="en-US" sz="3200" dirty="0"/>
                  <a:t>) is a perfectly secret encryption scheme then</a:t>
                </a:r>
              </a:p>
              <a:p>
                <a:pPr marL="0" lvl="2" indent="0">
                  <a:spcBef>
                    <a:spcPts val="1000"/>
                  </a:spcBef>
                  <a:buNone/>
                </a:pPr>
                <a14:m>
                  <m:oMathPara xmlns:m="http://schemas.openxmlformats.org/officeDocument/2006/math">
                    <m:oMathParaPr>
                      <m:jc m:val="centerGroup"/>
                    </m:oMathParaPr>
                    <m:oMath xmlns:m="http://schemas.openxmlformats.org/officeDocument/2006/math">
                      <m:d>
                        <m:dPr>
                          <m:begChr m:val="|"/>
                          <m:endChr m:val="|"/>
                          <m:ctrlPr>
                            <a:rPr lang="en-US" sz="3200" i="1">
                              <a:latin typeface="Cambria Math" panose="02040503050406030204" pitchFamily="18" charset="0"/>
                            </a:rPr>
                          </m:ctrlPr>
                        </m:dPr>
                        <m:e>
                          <m:r>
                            <a:rPr lang="el-GR" sz="3200" i="1">
                              <a:latin typeface="Cambria Math" panose="02040503050406030204" pitchFamily="18" charset="0"/>
                            </a:rPr>
                            <m:t>𝒦</m:t>
                          </m:r>
                        </m:e>
                      </m:d>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ℳ</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5" t="-39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779" y="3885066"/>
            <a:ext cx="2414421" cy="2131560"/>
          </a:xfrm>
          <a:prstGeom prst="rect">
            <a:avLst/>
          </a:prstGeom>
        </p:spPr>
      </p:pic>
    </p:spTree>
    <p:extLst>
      <p:ext uri="{BB962C8B-B14F-4D97-AF65-F5344CB8AC3E}">
        <p14:creationId xmlns:p14="http://schemas.microsoft.com/office/powerpoint/2010/main" val="273262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Week 2: Topic </a:t>
            </a:r>
            <a:r>
              <a:rPr lang="en-US" dirty="0" smtClean="0"/>
              <a:t>2: Constructing </a:t>
            </a:r>
            <a:r>
              <a:rPr lang="en-US" dirty="0"/>
              <a:t>Secure Encryption Schemes</a:t>
            </a:r>
          </a:p>
        </p:txBody>
      </p:sp>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Tree>
    <p:extLst>
      <p:ext uri="{BB962C8B-B14F-4D97-AF65-F5344CB8AC3E}">
        <p14:creationId xmlns:p14="http://schemas.microsoft.com/office/powerpoint/2010/main" val="2358316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sz="4000" dirty="0" smtClean="0"/>
              <a:t>Sematic Security/Indistinguishable Encryptions</a:t>
            </a:r>
          </a:p>
          <a:p>
            <a:r>
              <a:rPr lang="en-US" sz="4000" dirty="0" smtClean="0"/>
              <a:t>Concrete vs Asymptotic Security</a:t>
            </a:r>
          </a:p>
          <a:p>
            <a:pPr lvl="1"/>
            <a:r>
              <a:rPr lang="en-US" sz="3600" dirty="0" smtClean="0"/>
              <a:t>Negligible Functions</a:t>
            </a:r>
          </a:p>
          <a:p>
            <a:pPr lvl="1"/>
            <a:r>
              <a:rPr lang="en-US" sz="3600" dirty="0" smtClean="0"/>
              <a:t>Probabilistic Polynomial Time Algorithm</a:t>
            </a:r>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10823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Recap: EAV-Secure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384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smtClean="0"/>
                  <a:t>Definition 3.12: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2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
        <p:nvSpPr>
          <p:cNvPr id="5" name="Oval 4"/>
          <p:cNvSpPr/>
          <p:nvPr/>
        </p:nvSpPr>
        <p:spPr>
          <a:xfrm>
            <a:off x="3773213" y="3815255"/>
            <a:ext cx="1282263" cy="107205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4004441" y="2238703"/>
            <a:ext cx="5612525" cy="1418897"/>
          </a:xfrm>
          <a:prstGeom prst="wedgeRectCallout">
            <a:avLst>
              <a:gd name="adj1" fmla="val -35800"/>
              <a:gd name="adj2" fmla="val 67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doesn’t even get to see an encryption of m! Just the length of m!</a:t>
            </a:r>
            <a:endParaRPr lang="en-US" sz="3200" dirty="0"/>
          </a:p>
        </p:txBody>
      </p:sp>
      <p:sp>
        <p:nvSpPr>
          <p:cNvPr id="7" name="Oval 6"/>
          <p:cNvSpPr/>
          <p:nvPr/>
        </p:nvSpPr>
        <p:spPr>
          <a:xfrm>
            <a:off x="7104993" y="3226676"/>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608081" y="613267"/>
            <a:ext cx="5612525" cy="1418897"/>
          </a:xfrm>
          <a:prstGeom prst="wedgeRectCallout">
            <a:avLst>
              <a:gd name="adj1" fmla="val 52777"/>
              <a:gd name="adj2" fmla="val 189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Example: </a:t>
            </a:r>
          </a:p>
          <a:p>
            <a:pPr algn="ctr"/>
            <a:r>
              <a:rPr lang="en-US" sz="3200" dirty="0" smtClean="0"/>
              <a:t>f(m) = 1   if m &gt; 100,000;</a:t>
            </a:r>
          </a:p>
          <a:p>
            <a:pPr algn="ctr"/>
            <a:r>
              <a:rPr lang="en-US" sz="3200" dirty="0" smtClean="0"/>
              <a:t>f(m) = 0   otherwise       .</a:t>
            </a:r>
            <a:endParaRPr lang="en-US" sz="3200" dirty="0"/>
          </a:p>
        </p:txBody>
      </p:sp>
      <p:sp>
        <p:nvSpPr>
          <p:cNvPr id="9" name="Oval 8"/>
          <p:cNvSpPr/>
          <p:nvPr/>
        </p:nvSpPr>
        <p:spPr>
          <a:xfrm>
            <a:off x="4824248" y="3361613"/>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1198178" y="496804"/>
            <a:ext cx="5612525" cy="1418897"/>
          </a:xfrm>
          <a:prstGeom prst="wedgeRectCallout">
            <a:avLst>
              <a:gd name="adj1" fmla="val 23938"/>
              <a:gd name="adj2" fmla="val 1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h(m) background knowledge the attacker might have about m.</a:t>
            </a:r>
            <a:endParaRPr lang="en-US" sz="3200" dirty="0"/>
          </a:p>
        </p:txBody>
      </p:sp>
    </p:spTree>
    <p:extLst>
      <p:ext uri="{BB962C8B-B14F-4D97-AF65-F5344CB8AC3E}">
        <p14:creationId xmlns:p14="http://schemas.microsoft.com/office/powerpoint/2010/main" val="203381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Interpretation of 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20" y="1825625"/>
                <a:ext cx="11460480" cy="4351338"/>
              </a:xfrm>
            </p:spPr>
            <p:txBody>
              <a:bodyPr>
                <a:normAutofit fontScale="92500" lnSpcReduction="10000"/>
              </a:bodyPr>
              <a:lstStyle/>
              <a:p>
                <a:r>
                  <a:rPr lang="en-US" dirty="0" smtClean="0"/>
                  <a:t>World 2: Perfect Secrecy (Attacker doesn’t even see ciphertext).</a:t>
                </a:r>
              </a:p>
              <a:p>
                <a:r>
                  <a:rPr lang="en-US" dirty="0" smtClean="0"/>
                  <a:t> For all attackers A’ (even unbounded) with background knowledge h(m) we have</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e>
                          </m:d>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e>
                      </m:d>
                    </m:oMath>
                  </m:oMathPara>
                </a14:m>
                <a:endParaRPr lang="en-US" dirty="0" smtClean="0"/>
              </a:p>
              <a:p>
                <a:endParaRPr lang="en-US" i="1" dirty="0" smtClean="0">
                  <a:latin typeface="Cambria Math" panose="02040503050406030204" pitchFamily="18" charset="0"/>
                </a:endParaRPr>
              </a:p>
              <a:p>
                <a:r>
                  <a:rPr lang="en-US" dirty="0" smtClean="0">
                    <a:latin typeface="Cambria Math" panose="02040503050406030204" pitchFamily="18" charset="0"/>
                  </a:rPr>
                  <a:t>World 1: Attacker is PPT and sees ciphertext</a:t>
                </a:r>
              </a:p>
              <a:p>
                <a:pPr lvl="1"/>
                <a:r>
                  <a:rPr lang="en-US" dirty="0" smtClean="0">
                    <a:latin typeface="Cambria Math" panose="02040503050406030204" pitchFamily="18" charset="0"/>
                  </a:rPr>
                  <a:t>Best World 1 attacker does no better than World 2 attacker</a:t>
                </a:r>
              </a:p>
              <a:p>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negl</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dirty="0" smtClean="0"/>
              </a:p>
              <a:p>
                <a:r>
                  <a:rPr lang="en-US" dirty="0" smtClean="0"/>
                  <a:t>What is probability over?</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20" y="1825625"/>
                <a:ext cx="11460480" cy="4351338"/>
              </a:xfrm>
              <a:blipFill>
                <a:blip r:embed="rId2"/>
                <a:stretch>
                  <a:fillRect l="-79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179631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Goal</a:t>
            </a:r>
            <a:endParaRPr lang="en-US" dirty="0"/>
          </a:p>
        </p:txBody>
      </p:sp>
      <p:sp>
        <p:nvSpPr>
          <p:cNvPr id="3" name="Content Placeholder 2"/>
          <p:cNvSpPr>
            <a:spLocks noGrp="1"/>
          </p:cNvSpPr>
          <p:nvPr>
            <p:ph idx="1"/>
          </p:nvPr>
        </p:nvSpPr>
        <p:spPr/>
        <p:txBody>
          <a:bodyPr/>
          <a:lstStyle/>
          <a:p>
            <a:r>
              <a:rPr lang="en-US" strike="sngStrike" dirty="0" smtClean="0"/>
              <a:t>Define computational security</a:t>
            </a:r>
          </a:p>
          <a:p>
            <a:pPr marL="0" lvl="1" indent="0" algn="ctr">
              <a:spcBef>
                <a:spcPts val="1000"/>
              </a:spcBef>
              <a:buNone/>
            </a:pPr>
            <a:r>
              <a:rPr lang="en-US" i="1" strike="sngStrike" dirty="0"/>
              <a:t>If you don’t understand what you want to achieve, how can you possibly know when (or if) you have achieved it?</a:t>
            </a:r>
          </a:p>
          <a:p>
            <a:pPr marL="0" indent="0">
              <a:buNone/>
            </a:pPr>
            <a:endParaRPr lang="en-US" dirty="0"/>
          </a:p>
          <a:p>
            <a:r>
              <a:rPr lang="en-US" dirty="0" smtClean="0"/>
              <a:t>Show how to build a symmetric encryption scheme with semantic security.</a:t>
            </a:r>
          </a:p>
          <a:p>
            <a:endParaRPr lang="en-US" dirty="0"/>
          </a:p>
          <a:p>
            <a:r>
              <a:rPr lang="en-US" strike="sngStrike" dirty="0" smtClean="0"/>
              <a:t>Define computational security against an attacker who sees multiple </a:t>
            </a:r>
            <a:r>
              <a:rPr lang="en-US" strike="sngStrike" dirty="0" err="1" smtClean="0"/>
              <a:t>ciphertexts</a:t>
            </a:r>
            <a:r>
              <a:rPr lang="en-US" strike="sngStrike" dirty="0" smtClean="0"/>
              <a:t> or attempts to modify the </a:t>
            </a:r>
            <a:r>
              <a:rPr lang="en-US" strike="sngStrike" dirty="0" err="1" smtClean="0"/>
              <a:t>ciphertexts</a:t>
            </a:r>
            <a:endParaRPr lang="en-US" strike="sngStrike" dirty="0"/>
          </a:p>
        </p:txBody>
      </p:sp>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101459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3" name="Content Placeholder 2"/>
          <p:cNvSpPr>
            <a:spLocks noGrp="1"/>
          </p:cNvSpPr>
          <p:nvPr>
            <p:ph idx="1"/>
          </p:nvPr>
        </p:nvSpPr>
        <p:spPr/>
        <p:txBody>
          <a:bodyPr>
            <a:normAutofit/>
          </a:bodyPr>
          <a:lstStyle/>
          <a:p>
            <a:pPr marL="571500" lvl="1" indent="-571500">
              <a:spcBef>
                <a:spcPts val="1000"/>
              </a:spcBef>
            </a:pPr>
            <a:r>
              <a:rPr lang="en-US" sz="4000" dirty="0" smtClean="0"/>
              <a:t>Pseudorandom Generators</a:t>
            </a:r>
          </a:p>
          <a:p>
            <a:pPr marL="571500" lvl="1" indent="-571500">
              <a:spcBef>
                <a:spcPts val="1000"/>
              </a:spcBef>
            </a:pPr>
            <a:r>
              <a:rPr lang="en-US" sz="4000" dirty="0" smtClean="0"/>
              <a:t>Stream Ciphers</a:t>
            </a:r>
            <a:endParaRPr lang="en-US" sz="4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pic>
        <p:nvPicPr>
          <p:cNvPr id="1026" name="Picture 2" descr="Image result for building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33332"/>
            <a:ext cx="4402442" cy="37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10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Generator (PRG) 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1690688"/>
                <a:ext cx="12009120" cy="5030787"/>
              </a:xfrm>
            </p:spPr>
            <p:txBody>
              <a:bodyPr>
                <a:normAutofit lnSpcReduction="10000"/>
              </a:bodyPr>
              <a:lstStyle/>
              <a:p>
                <a:r>
                  <a:rPr lang="en-US" sz="3100" b="1" dirty="0" smtClean="0"/>
                  <a:t>Input:</a:t>
                </a:r>
                <a:r>
                  <a:rPr lang="en-US" sz="3100" dirty="0" smtClean="0"/>
                  <a:t> </a:t>
                </a:r>
                <a:r>
                  <a:rPr lang="en-US" sz="3100" i="1" dirty="0" smtClean="0"/>
                  <a:t>Short</a:t>
                </a:r>
                <a:r>
                  <a:rPr lang="en-US" sz="3100" dirty="0" smtClean="0"/>
                  <a:t> random seed </a:t>
                </a:r>
                <a14:m>
                  <m:oMath xmlns:m="http://schemas.openxmlformats.org/officeDocument/2006/math">
                    <m:r>
                      <m:rPr>
                        <m:sty m:val="p"/>
                      </m:rPr>
                      <a:rPr lang="en-US" sz="3100" b="0" i="0" smtClean="0">
                        <a:latin typeface="Cambria Math" panose="02040503050406030204" pitchFamily="18" charset="0"/>
                        <a:ea typeface="Cambria Math" panose="02040503050406030204" pitchFamily="18" charset="0"/>
                      </a:rPr>
                      <m:t>s</m:t>
                    </m:r>
                    <m:r>
                      <a:rPr lang="en-US" sz="3100" i="1">
                        <a:latin typeface="Cambria Math" panose="02040503050406030204" pitchFamily="18" charset="0"/>
                        <a:ea typeface="Cambria Math" panose="02040503050406030204" pitchFamily="18" charset="0"/>
                      </a:rPr>
                      <m:t>∈</m:t>
                    </m:r>
                    <m:sSup>
                      <m:sSupPr>
                        <m:ctrlPr>
                          <a:rPr lang="en-US" sz="3100" i="1">
                            <a:latin typeface="Cambria Math" panose="02040503050406030204" pitchFamily="18" charset="0"/>
                            <a:ea typeface="Cambria Math" panose="02040503050406030204" pitchFamily="18" charset="0"/>
                          </a:rPr>
                        </m:ctrlPr>
                      </m:sSupPr>
                      <m:e>
                        <m:d>
                          <m:dPr>
                            <m:begChr m:val="{"/>
                            <m:endChr m:val="}"/>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0,1</m:t>
                            </m:r>
                          </m:e>
                        </m:d>
                      </m:e>
                      <m:sup>
                        <m:r>
                          <a:rPr lang="en-US" sz="3100" b="0" i="1" smtClean="0">
                            <a:latin typeface="Cambria Math" panose="02040503050406030204" pitchFamily="18" charset="0"/>
                            <a:ea typeface="Cambria Math" panose="02040503050406030204" pitchFamily="18" charset="0"/>
                          </a:rPr>
                          <m:t>𝑛</m:t>
                        </m:r>
                      </m:sup>
                    </m:sSup>
                  </m:oMath>
                </a14:m>
                <a:endParaRPr lang="en-US" sz="3100" dirty="0" smtClean="0"/>
              </a:p>
              <a:p>
                <a:r>
                  <a:rPr lang="en-US" sz="3100" b="1" dirty="0" smtClean="0"/>
                  <a:t>Output:</a:t>
                </a:r>
                <a:r>
                  <a:rPr lang="en-US" sz="3100" dirty="0" smtClean="0"/>
                  <a:t> Longer “pseudorandom” string </a:t>
                </a:r>
                <a14:m>
                  <m:oMath xmlns:m="http://schemas.openxmlformats.org/officeDocument/2006/math">
                    <m:r>
                      <a:rPr lang="en-US" sz="3100" b="0" i="1" smtClean="0">
                        <a:latin typeface="Cambria Math" panose="02040503050406030204" pitchFamily="18" charset="0"/>
                      </a:rPr>
                      <m:t>𝐺</m:t>
                    </m:r>
                    <m:d>
                      <m:dPr>
                        <m:ctrlPr>
                          <a:rPr lang="en-US" sz="3100" b="0" i="1" smtClean="0">
                            <a:latin typeface="Cambria Math" panose="02040503050406030204" pitchFamily="18" charset="0"/>
                          </a:rPr>
                        </m:ctrlPr>
                      </m:dPr>
                      <m:e>
                        <m:r>
                          <a:rPr lang="en-US" sz="3100" b="0" i="1" smtClean="0">
                            <a:latin typeface="Cambria Math" panose="02040503050406030204" pitchFamily="18" charset="0"/>
                          </a:rPr>
                          <m:t>𝑠</m:t>
                        </m:r>
                      </m:e>
                    </m:d>
                    <m:r>
                      <a:rPr lang="en-US" sz="3100" b="0" i="1" smtClean="0">
                        <a:latin typeface="Cambria Math" panose="02040503050406030204" pitchFamily="18" charset="0"/>
                        <a:ea typeface="Cambria Math" panose="02040503050406030204" pitchFamily="18" charset="0"/>
                      </a:rPr>
                      <m:t>∈</m:t>
                    </m:r>
                    <m:sSup>
                      <m:sSupPr>
                        <m:ctrlPr>
                          <a:rPr lang="en-US" sz="3100" b="0" i="1" smtClean="0">
                            <a:latin typeface="Cambria Math" panose="02040503050406030204" pitchFamily="18" charset="0"/>
                            <a:ea typeface="Cambria Math" panose="02040503050406030204" pitchFamily="18" charset="0"/>
                          </a:rPr>
                        </m:ctrlPr>
                      </m:sSupPr>
                      <m:e>
                        <m:d>
                          <m:dPr>
                            <m:begChr m:val="{"/>
                            <m:endChr m:val="}"/>
                            <m:ctrlPr>
                              <a:rPr lang="en-US" sz="3100" b="0" i="1" smtClean="0">
                                <a:latin typeface="Cambria Math" panose="02040503050406030204" pitchFamily="18" charset="0"/>
                                <a:ea typeface="Cambria Math" panose="02040503050406030204" pitchFamily="18" charset="0"/>
                              </a:rPr>
                            </m:ctrlPr>
                          </m:dPr>
                          <m:e>
                            <m:r>
                              <a:rPr lang="en-US" sz="3100" b="0" i="1" smtClean="0">
                                <a:latin typeface="Cambria Math" panose="02040503050406030204" pitchFamily="18" charset="0"/>
                                <a:ea typeface="Cambria Math" panose="02040503050406030204" pitchFamily="18" charset="0"/>
                              </a:rPr>
                              <m:t>0,1</m:t>
                            </m:r>
                          </m:e>
                        </m:d>
                      </m:e>
                      <m:sup>
                        <m:r>
                          <a:rPr lang="en-US" sz="3100" b="0" i="1" smtClean="0">
                            <a:latin typeface="Cambria Math" panose="02040503050406030204" pitchFamily="18" charset="0"/>
                            <a:ea typeface="Cambria Math" panose="02040503050406030204" pitchFamily="18" charset="0"/>
                          </a:rPr>
                          <m:t>ℓ(</m:t>
                        </m:r>
                        <m:r>
                          <a:rPr lang="en-US" sz="3100" b="0" i="1" smtClean="0">
                            <a:latin typeface="Cambria Math" panose="02040503050406030204" pitchFamily="18" charset="0"/>
                            <a:ea typeface="Cambria Math" panose="02040503050406030204" pitchFamily="18" charset="0"/>
                          </a:rPr>
                          <m:t>𝑛</m:t>
                        </m:r>
                        <m:r>
                          <a:rPr lang="en-US" sz="3100" b="0" i="1" smtClean="0">
                            <a:latin typeface="Cambria Math" panose="02040503050406030204" pitchFamily="18" charset="0"/>
                            <a:ea typeface="Cambria Math" panose="02040503050406030204" pitchFamily="18" charset="0"/>
                          </a:rPr>
                          <m:t>)</m:t>
                        </m:r>
                      </m:sup>
                    </m:sSup>
                  </m:oMath>
                </a14:m>
                <a:r>
                  <a:rPr lang="en-US" sz="3100" dirty="0" smtClean="0"/>
                  <a:t> with </a:t>
                </a:r>
                <a14:m>
                  <m:oMath xmlns:m="http://schemas.openxmlformats.org/officeDocument/2006/math">
                    <m:r>
                      <a:rPr lang="en-US" sz="3100" i="1">
                        <a:latin typeface="Cambria Math" panose="02040503050406030204" pitchFamily="18" charset="0"/>
                        <a:ea typeface="Cambria Math" panose="02040503050406030204" pitchFamily="18" charset="0"/>
                      </a:rPr>
                      <m:t>ℓ</m:t>
                    </m:r>
                    <m:d>
                      <m:dPr>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𝑛</m:t>
                        </m:r>
                      </m:e>
                    </m:d>
                    <m:r>
                      <a:rPr lang="en-US" sz="3100" b="0" i="1" smtClean="0">
                        <a:latin typeface="Cambria Math" panose="02040503050406030204" pitchFamily="18" charset="0"/>
                        <a:ea typeface="Cambria Math" panose="02040503050406030204" pitchFamily="18" charset="0"/>
                      </a:rPr>
                      <m:t>&gt;</m:t>
                    </m:r>
                    <m:r>
                      <a:rPr lang="en-US" sz="3100" b="0" i="1" smtClean="0">
                        <a:latin typeface="Cambria Math" panose="02040503050406030204" pitchFamily="18" charset="0"/>
                        <a:ea typeface="Cambria Math" panose="02040503050406030204" pitchFamily="18" charset="0"/>
                      </a:rPr>
                      <m:t>𝑛</m:t>
                    </m:r>
                  </m:oMath>
                </a14:m>
                <a:endParaRPr lang="en-US" sz="3100" dirty="0" smtClean="0"/>
              </a:p>
              <a:p>
                <a:pPr lvl="1"/>
                <a14:m>
                  <m:oMath xmlns:m="http://schemas.openxmlformats.org/officeDocument/2006/math">
                    <m:r>
                      <a:rPr lang="en-US" sz="3200" i="1">
                        <a:latin typeface="Cambria Math" panose="02040503050406030204" pitchFamily="18" charset="0"/>
                        <a:ea typeface="Cambria Math" panose="02040503050406030204" pitchFamily="18" charset="0"/>
                      </a:rPr>
                      <m:t>ℓ</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𝑛</m:t>
                        </m:r>
                      </m:e>
                    </m:d>
                  </m:oMath>
                </a14:m>
                <a:r>
                  <a:rPr lang="en-US" sz="3200" dirty="0" smtClean="0"/>
                  <a:t> is called expansion factor</a:t>
                </a:r>
              </a:p>
              <a:p>
                <a:r>
                  <a:rPr lang="en-US" sz="3100" b="1" dirty="0" smtClean="0"/>
                  <a:t>PRG Security</a:t>
                </a:r>
                <a:r>
                  <a:rPr lang="en-US" sz="3100" dirty="0" smtClean="0"/>
                  <a:t>: For all PPT attacker </a:t>
                </a:r>
                <a:r>
                  <a:rPr lang="en-US" sz="3100" dirty="0"/>
                  <a:t>A there is a negligible function </a:t>
                </a:r>
                <a14:m>
                  <m:oMath xmlns:m="http://schemas.openxmlformats.org/officeDocument/2006/math">
                    <m:r>
                      <m:rPr>
                        <m:sty m:val="p"/>
                      </m:rPr>
                      <a:rPr lang="en-US" sz="3200">
                        <a:latin typeface="Cambria Math" panose="02040503050406030204" pitchFamily="18" charset="0"/>
                        <a:ea typeface="Cambria Math" panose="02040503050406030204" pitchFamily="18" charset="0"/>
                      </a:rPr>
                      <m:t>negl</m:t>
                    </m:r>
                    <m:d>
                      <m:dPr>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m:t>
                        </m:r>
                      </m:e>
                    </m:d>
                  </m:oMath>
                </a14:m>
                <a:r>
                  <a:rPr lang="en-US" sz="3100" dirty="0"/>
                  <a:t> s.t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m:rPr>
                                  <m:sty m:val="p"/>
                                </m:rPr>
                                <a:rPr lang="en-US" sz="3200" b="0" i="0" smtClean="0">
                                  <a:latin typeface="Cambria Math" panose="02040503050406030204" pitchFamily="18" charset="0"/>
                                  <a:ea typeface="Cambria Math" panose="02040503050406030204" pitchFamily="18" charset="0"/>
                                </a:rPr>
                                <m:t>s</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0,1</m:t>
                                      </m:r>
                                    </m:e>
                                  </m:d>
                                </m:e>
                                <m:sup>
                                  <m:r>
                                    <a:rPr lang="en-US" sz="3200" b="0" i="1" smtClean="0">
                                      <a:latin typeface="Cambria Math" panose="02040503050406030204" pitchFamily="18" charset="0"/>
                                      <a:ea typeface="Cambria Math" panose="02040503050406030204" pitchFamily="18" charset="0"/>
                                    </a:rPr>
                                    <m:t>𝑛</m:t>
                                  </m:r>
                                </m:sup>
                              </m:sSup>
                            </m:sub>
                          </m:sSub>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𝐴</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𝐺</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e>
                              </m:d>
                              <m:r>
                                <a:rPr lang="en-US" sz="3200" b="0" i="1" smtClean="0">
                                  <a:latin typeface="Cambria Math" panose="02040503050406030204" pitchFamily="18" charset="0"/>
                                </a:rPr>
                                <m:t>=1</m:t>
                              </m:r>
                            </m:e>
                          </m:d>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a:rPr lang="en-US" sz="3200" i="1">
                                  <a:latin typeface="Cambria Math" panose="02040503050406030204" pitchFamily="18" charset="0"/>
                                </a:rPr>
                                <m:t>𝑅</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0,1</m:t>
                                      </m:r>
                                    </m:e>
                                  </m:d>
                                </m:e>
                                <m:sup>
                                  <m:r>
                                    <a:rPr lang="en-US" sz="3200" i="1">
                                      <a:latin typeface="Cambria Math" panose="02040503050406030204" pitchFamily="18" charset="0"/>
                                      <a:ea typeface="Cambria Math" panose="02040503050406030204" pitchFamily="18" charset="0"/>
                                    </a:rPr>
                                    <m:t>ℓ(</m:t>
                                  </m:r>
                                  <m:r>
                                    <a:rPr lang="en-US" sz="3200" i="1">
                                      <a:latin typeface="Cambria Math" panose="02040503050406030204" pitchFamily="18" charset="0"/>
                                      <a:ea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sup>
                              </m:sSup>
                            </m:sub>
                          </m:sSub>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i="1">
                                  <a:latin typeface="Cambria Math" panose="02040503050406030204" pitchFamily="18" charset="0"/>
                                </a:rPr>
                                <m:t>𝐴</m:t>
                              </m:r>
                              <m:d>
                                <m:dPr>
                                  <m:ctrlPr>
                                    <a:rPr lang="en-US" sz="3200" i="1">
                                      <a:latin typeface="Cambria Math" panose="02040503050406030204" pitchFamily="18" charset="0"/>
                                    </a:rPr>
                                  </m:ctrlPr>
                                </m:dPr>
                                <m:e>
                                  <m:r>
                                    <a:rPr lang="en-US" sz="3200" b="0" i="1" smtClean="0">
                                      <a:latin typeface="Cambria Math" panose="02040503050406030204" pitchFamily="18" charset="0"/>
                                    </a:rPr>
                                    <m:t>𝑅</m:t>
                                  </m:r>
                                </m:e>
                              </m:d>
                              <m:r>
                                <a:rPr lang="en-US" sz="3200" b="0" i="1" smtClean="0">
                                  <a:latin typeface="Cambria Math" panose="02040503050406030204" pitchFamily="18" charset="0"/>
                                </a:rPr>
                                <m:t>=1</m:t>
                              </m:r>
                            </m:e>
                          </m:d>
                        </m:e>
                      </m:d>
                      <m:r>
                        <a:rPr lang="en-US" sz="3200" i="1"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negl</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𝑛</m:t>
                          </m:r>
                        </m:e>
                      </m:d>
                    </m:oMath>
                  </m:oMathPara>
                </a14:m>
                <a:endParaRPr lang="en-US" dirty="0" smtClean="0"/>
              </a:p>
              <a:p>
                <a:pPr marL="0" indent="0">
                  <a:buNone/>
                </a:pPr>
                <a:endParaRPr lang="en-US" dirty="0"/>
              </a:p>
              <a:p>
                <a:r>
                  <a:rPr lang="en-US" b="1" dirty="0" smtClean="0"/>
                  <a:t>Concrete Security</a:t>
                </a:r>
                <a:r>
                  <a:rPr lang="en-US" dirty="0"/>
                  <a:t>: </a:t>
                </a:r>
                <a:r>
                  <a:rPr lang="en-US" dirty="0" smtClean="0"/>
                  <a:t>We say that </a:t>
                </a:r>
                <a14:m>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b="0" i="1" smtClean="0">
                            <a:latin typeface="Cambria Math" panose="02040503050406030204" pitchFamily="18" charset="0"/>
                          </a:rPr>
                          <m:t>.</m:t>
                        </m:r>
                      </m:e>
                    </m:d>
                  </m:oMath>
                </a14:m>
                <a:r>
                  <a:rPr lang="en-US" dirty="0" smtClean="0"/>
                  <a:t> is a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oMath>
                </a14:m>
                <a:r>
                  <a:rPr lang="en-US" dirty="0" smtClean="0"/>
                  <a:t>-secure PRG if for all attackers running in time at most </a:t>
                </a:r>
                <a14:m>
                  <m:oMath xmlns:m="http://schemas.openxmlformats.org/officeDocument/2006/math">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we have</a:t>
                </a: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m:rPr>
                                  <m:sty m:val="p"/>
                                </m:rPr>
                                <a:rPr lang="en-US">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up>
                              </m:sSup>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=1</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1690688"/>
                <a:ext cx="12009120" cy="5030787"/>
              </a:xfrm>
              <a:blipFill>
                <a:blip r:embed="rId2"/>
                <a:stretch>
                  <a:fillRect l="-1117" t="-3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Tree>
    <p:extLst>
      <p:ext uri="{BB962C8B-B14F-4D97-AF65-F5344CB8AC3E}">
        <p14:creationId xmlns:p14="http://schemas.microsoft.com/office/powerpoint/2010/main" val="13563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Recap: EAV-Secure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38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08890" y="5723167"/>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7885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r>
                              <a:rPr lang="en-US" sz="4000" i="1">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0" smtClean="0">
                          <a:solidFill>
                            <a:srgbClr val="FF0000"/>
                          </a:solidFill>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𝑛</m:t>
                      </m:r>
                      <m:r>
                        <a:rPr lang="en-US" sz="4000" i="1">
                          <a:solidFill>
                            <a:srgbClr val="FF0000"/>
                          </a:solidFill>
                          <a:latin typeface="Cambria Math" panose="02040503050406030204" pitchFamily="18" charset="0"/>
                          <a:ea typeface="Cambria Math" panose="02040503050406030204" pitchFamily="18" charset="0"/>
                        </a:rPr>
                        <m:t>)</m:t>
                      </m:r>
                    </m:oMath>
                  </m:oMathPara>
                </a14:m>
                <a:endParaRPr lang="en-US" sz="4000"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7885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PRG Security as a Game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9"/>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459"/>
                  <a:gd name="adj2" fmla="val 113234"/>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459"/>
                  <a:gd name="adj2" fmla="val 113234"/>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2"/>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27394" y="5625228"/>
            <a:ext cx="429426" cy="280512"/>
          </a:xfrm>
          <a:prstGeom prst="rect">
            <a:avLst/>
          </a:prstGeom>
        </p:spPr>
      </p:pic>
    </p:spTree>
    <p:extLst>
      <p:ext uri="{BB962C8B-B14F-4D97-AF65-F5344CB8AC3E}">
        <p14:creationId xmlns:p14="http://schemas.microsoft.com/office/powerpoint/2010/main" val="31727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022E-16 0 L -0.35182 -0.00347 " pathEditMode="relative" rAng="0" ptsTypes="AA">
                                      <p:cBhvr>
                                        <p:cTn id="10" dur="2000" fill="hold"/>
                                        <p:tgtEl>
                                          <p:spTgt spid="19"/>
                                        </p:tgtEl>
                                        <p:attrNameLst>
                                          <p:attrName>ppt_x</p:attrName>
                                          <p:attrName>ppt_y</p:attrName>
                                        </p:attrNameLst>
                                      </p:cBhvr>
                                      <p:rCtr x="-17591" y="-185"/>
                                    </p:animMotion>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976 -3.33333E-6 L 0.32539 0.00162 " pathEditMode="relative" rAng="0" ptsTypes="AA">
                                      <p:cBhvr>
                                        <p:cTn id="22" dur="2000" fill="hold"/>
                                        <p:tgtEl>
                                          <p:spTgt spid="20"/>
                                        </p:tgtEl>
                                        <p:attrNameLst>
                                          <p:attrName>ppt_x</p:attrName>
                                          <p:attrName>ppt_y</p:attrName>
                                        </p:attrNameLst>
                                      </p:cBhvr>
                                      <p:rCtr x="15781" y="69"/>
                                    </p:animMotion>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animBg="1"/>
      <p:bldP spid="18" grpId="0" animBg="1"/>
      <p:bldP spid="19" grpId="0"/>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send a longer message?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3960"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84973" y="3203893"/>
                <a:ext cx="5037468"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𝐷𝑒𝑎𝑟</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𝑤𝑟𝑜𝑡𝑒</m:t>
                              </m:r>
                              <m:r>
                                <a:rPr lang="en-US" b="0" i="1" smtClean="0">
                                  <a:latin typeface="Cambria Math" panose="02040503050406030204" pitchFamily="18" charset="0"/>
                                </a:rPr>
                                <m:t> </m:t>
                              </m:r>
                              <m:r>
                                <a:rPr lang="en-US" b="0" i="1" smtClean="0">
                                  <a:latin typeface="Cambria Math" panose="02040503050406030204" pitchFamily="18" charset="0"/>
                                </a:rPr>
                                <m:t>𝑡h𝑖𝑠</m:t>
                              </m:r>
                              <m:r>
                                <a:rPr lang="en-US" b="0" i="1" smtClean="0">
                                  <a:latin typeface="Cambria Math" panose="02040503050406030204" pitchFamily="18" charset="0"/>
                                </a:rPr>
                                <m:t> </m:t>
                              </m:r>
                              <m:r>
                                <a:rPr lang="en-US" b="0" i="1" smtClean="0">
                                  <a:latin typeface="Cambria Math" panose="02040503050406030204" pitchFamily="18" charset="0"/>
                                </a:rPr>
                                <m:t>𝑝𝑜𝑒𝑚</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84973" y="3203893"/>
                <a:ext cx="5037468" cy="393121"/>
              </a:xfrm>
              <a:prstGeom prst="rect">
                <a:avLst/>
              </a:prstGeom>
              <a:blipFill>
                <a:blip r:embed="rId6"/>
                <a:stretch>
                  <a:fillRect b="-7813"/>
                </a:stretch>
              </a:blipFill>
            </p:spPr>
            <p:txBody>
              <a:bodyPr/>
              <a:lstStyle/>
              <a:p>
                <a:r>
                  <a:rPr lang="en-US">
                    <a:noFill/>
                  </a:rPr>
                  <a:t> </a:t>
                </a:r>
              </a:p>
            </p:txBody>
          </p:sp>
        </mc:Fallback>
      </mc:AlternateContent>
      <p:sp>
        <p:nvSpPr>
          <p:cNvPr id="12" name="TextBox 11"/>
          <p:cNvSpPr txBox="1"/>
          <p:nvPr/>
        </p:nvSpPr>
        <p:spPr>
          <a:xfrm>
            <a:off x="2042160" y="1690688"/>
            <a:ext cx="896399" cy="369332"/>
          </a:xfrm>
          <a:prstGeom prst="rect">
            <a:avLst/>
          </a:prstGeom>
          <a:noFill/>
        </p:spPr>
        <p:txBody>
          <a:bodyPr wrap="none" rtlCol="0">
            <a:spAutoFit/>
          </a:bodyPr>
          <a:lstStyle/>
          <a:p>
            <a:r>
              <a:rPr lang="en-US" dirty="0" smtClean="0"/>
              <a:t>K</a:t>
            </a:r>
            <a:r>
              <a:rPr lang="en-US" baseline="-25000" dirty="0" smtClean="0"/>
              <a:t>1</a:t>
            </a:r>
            <a:r>
              <a:rPr lang="en-US" dirty="0" smtClean="0"/>
              <a:t>,K</a:t>
            </a:r>
            <a:r>
              <a:rPr lang="en-US" baseline="-25000" dirty="0" smtClean="0"/>
              <a:t>2</a:t>
            </a:r>
            <a:r>
              <a:rPr lang="en-US" dirty="0" smtClean="0"/>
              <a:t>,K</a:t>
            </a:r>
            <a:r>
              <a:rPr lang="en-US" baseline="-25000" dirty="0" smtClean="0"/>
              <a:t>3</a:t>
            </a:r>
            <a:endParaRPr lang="en-US" baseline="-25000" dirty="0"/>
          </a:p>
        </p:txBody>
      </p:sp>
      <p:sp>
        <p:nvSpPr>
          <p:cNvPr id="13" name="TextBox 12"/>
          <p:cNvSpPr txBox="1"/>
          <p:nvPr/>
        </p:nvSpPr>
        <p:spPr>
          <a:xfrm>
            <a:off x="8808720" y="1537857"/>
            <a:ext cx="896399" cy="369332"/>
          </a:xfrm>
          <a:prstGeom prst="rect">
            <a:avLst/>
          </a:prstGeom>
          <a:noFill/>
        </p:spPr>
        <p:txBody>
          <a:bodyPr wrap="none" rtlCol="0">
            <a:spAutoFit/>
          </a:bodyPr>
          <a:lstStyle/>
          <a:p>
            <a:r>
              <a:rPr lang="en-US" dirty="0" smtClean="0"/>
              <a:t>K</a:t>
            </a:r>
            <a:r>
              <a:rPr lang="en-US" baseline="-25000" dirty="0" smtClean="0"/>
              <a:t>1</a:t>
            </a:r>
            <a:r>
              <a:rPr lang="en-US" dirty="0" smtClean="0"/>
              <a:t>,K</a:t>
            </a:r>
            <a:r>
              <a:rPr lang="en-US" baseline="-25000" dirty="0" smtClean="0"/>
              <a:t>2</a:t>
            </a:r>
            <a:r>
              <a:rPr lang="en-US" dirty="0" smtClean="0"/>
              <a:t>,K</a:t>
            </a:r>
            <a:r>
              <a:rPr lang="en-US" baseline="-25000" dirty="0" smtClean="0"/>
              <a:t>3</a:t>
            </a:r>
            <a:endParaRPr lang="en-US" baseline="-25000" dirty="0"/>
          </a:p>
        </p:txBody>
      </p:sp>
      <p:cxnSp>
        <p:nvCxnSpPr>
          <p:cNvPr id="14" name="Straight Arrow Connector 13"/>
          <p:cNvCxnSpPr/>
          <p:nvPr/>
        </p:nvCxnSpPr>
        <p:spPr>
          <a:xfrm flipV="1">
            <a:off x="2844800" y="4389120"/>
            <a:ext cx="6146800" cy="3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439124" y="3946775"/>
                <a:ext cx="2993704"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𝑅𝑜𝑠𝑒𝑠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𝑟𝑒𝑑</m:t>
                              </m:r>
                              <m:r>
                                <a:rPr lang="en-US" b="0" i="1" smtClean="0">
                                  <a:latin typeface="Cambria Math" panose="02040503050406030204" pitchFamily="18" charset="0"/>
                                </a:rPr>
                                <m:t>, …."</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39124" y="3946775"/>
                <a:ext cx="2993704" cy="393121"/>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836361" y="4724775"/>
                <a:ext cx="3198761"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3</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𝑎𝑚</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𝑠𝑝𝑎𝑐𝑒</m:t>
                              </m:r>
                              <m:r>
                                <a:rPr lang="en-US" b="0" i="1" smtClean="0">
                                  <a:latin typeface="Cambria Math" panose="02040503050406030204" pitchFamily="18" charset="0"/>
                                </a:rPr>
                                <m:t>, </m:t>
                              </m:r>
                              <m:r>
                                <a:rPr lang="en-US" b="0" i="1" smtClean="0">
                                  <a:latin typeface="Cambria Math" panose="02040503050406030204" pitchFamily="18" charset="0"/>
                                </a:rPr>
                                <m:t>𝑏𝑢𝑡</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𝑟𝑒𝑠𝑡</m:t>
                              </m:r>
                              <m:r>
                                <a:rPr lang="en-US" b="0" i="1" smtClean="0">
                                  <a:latin typeface="Cambria Math" panose="02040503050406030204" pitchFamily="18" charset="0"/>
                                </a:rPr>
                                <m:t> </m:t>
                              </m:r>
                              <m:r>
                                <a:rPr lang="en-US" b="0" i="1" smtClean="0">
                                  <a:latin typeface="Cambria Math" panose="02040503050406030204" pitchFamily="18" charset="0"/>
                                </a:rPr>
                                <m:t>𝑤𝑎𝑠</m:t>
                              </m:r>
                              <m:r>
                                <a:rPr lang="en-US" b="0" i="1" smtClean="0">
                                  <a:latin typeface="Cambria Math" panose="02040503050406030204" pitchFamily="18" charset="0"/>
                                </a:rPr>
                                <m:t> </m:t>
                              </m:r>
                              <m:r>
                                <a:rPr lang="en-US" b="0" i="1" smtClean="0">
                                  <a:latin typeface="Cambria Math" panose="02040503050406030204" pitchFamily="18" charset="0"/>
                                </a:rPr>
                                <m:t>𝑎𝑤𝑒𝑠𝑜𝑚𝑒</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836361" y="4724775"/>
                <a:ext cx="3198761" cy="393121"/>
              </a:xfrm>
              <a:prstGeom prst="rect">
                <a:avLst/>
              </a:prstGeom>
              <a:blipFill>
                <a:blip r:embed="rId8"/>
                <a:stretch>
                  <a:fillRect r="-74286" b="-7692"/>
                </a:stretch>
              </a:blipFill>
            </p:spPr>
            <p:txBody>
              <a:bodyPr/>
              <a:lstStyle/>
              <a:p>
                <a:r>
                  <a:rPr lang="en-US">
                    <a:noFill/>
                  </a:rPr>
                  <a:t> </a:t>
                </a:r>
              </a:p>
            </p:txBody>
          </p:sp>
        </mc:Fallback>
      </mc:AlternateContent>
    </p:spTree>
    <p:extLst>
      <p:ext uri="{BB962C8B-B14F-4D97-AF65-F5344CB8AC3E}">
        <p14:creationId xmlns:p14="http://schemas.microsoft.com/office/powerpoint/2010/main" val="203364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7 L 0.49063 -0.0412 " pathEditMode="relative" rAng="0" ptsTypes="AA">
                                      <p:cBhvr>
                                        <p:cTn id="6" dur="2000" fill="hold"/>
                                        <p:tgtEl>
                                          <p:spTgt spid="5"/>
                                        </p:tgtEl>
                                        <p:attrNameLst>
                                          <p:attrName>ppt_x</p:attrName>
                                          <p:attrName>ppt_y</p:attrName>
                                        </p:attrNameLst>
                                      </p:cBhvr>
                                      <p:rCtr x="24531" y="-2060"/>
                                    </p:animMotion>
                                  </p:childTnLst>
                                </p:cTn>
                              </p:par>
                              <p:par>
                                <p:cTn id="7" presetID="42" presetClass="path" presetSubtype="0" accel="50000" decel="50000" fill="hold" nodeType="withEffect">
                                  <p:stCondLst>
                                    <p:cond delay="0"/>
                                  </p:stCondLst>
                                  <p:childTnLst>
                                    <p:animMotion origin="layout" path="M -4.16667E-6 -2.96296E-6 L 0.5224 -0.01458 " pathEditMode="relative" rAng="0" ptsTypes="AA">
                                      <p:cBhvr>
                                        <p:cTn id="8" dur="2000" fill="hold"/>
                                        <p:tgtEl>
                                          <p:spTgt spid="6"/>
                                        </p:tgtEl>
                                        <p:attrNameLst>
                                          <p:attrName>ppt_x</p:attrName>
                                          <p:attrName>ppt_y</p:attrName>
                                        </p:attrNameLst>
                                      </p:cBhvr>
                                      <p:rCtr x="26120" y="-741"/>
                                    </p:animMotion>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7885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mr>
                        <m:mr>
                          <m:e/>
                          <m:e/>
                        </m:mr>
                      </m:m>
                      <m:r>
                        <a:rPr lang="en-US" sz="4000" b="0" i="0" smtClean="0">
                          <a:solidFill>
                            <a:srgbClr val="FF0000"/>
                          </a:solidFill>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𝜀</m:t>
                      </m:r>
                      <m:d>
                        <m:dPr>
                          <m:ctrlPr>
                            <a:rPr lang="en-US" sz="4000" i="1">
                              <a:latin typeface="Cambria Math" panose="02040503050406030204" pitchFamily="18" charset="0"/>
                            </a:rPr>
                          </m:ctrlPr>
                        </m:dPr>
                        <m:e>
                          <m:r>
                            <a:rPr lang="en-US" sz="4000" i="1">
                              <a:latin typeface="Cambria Math" panose="02040503050406030204" pitchFamily="18" charset="0"/>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78850" cy="4351338"/>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-Secure PRG (Concrete Version)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5"/>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9"/>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5987"/>
                  <a:gd name="adj2" fmla="val 113234"/>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𝑟𝑢𝑛𝑛𝑖𝑛𝑔</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𝑖𝑛</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𝑡𝑖𝑚𝑒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𝑛</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5987"/>
                  <a:gd name="adj2" fmla="val 113234"/>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5090018" cy="911190"/>
              </a:xfrm>
              <a:prstGeom prst="wedgeRectCallout">
                <a:avLst>
                  <a:gd name="adj1" fmla="val 30266"/>
                  <a:gd name="adj2" fmla="val 126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𝑠𝑝𝑒𝑐𝑖𝑓𝑖𝑐</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b="0" dirty="0" smtClean="0">
                  <a:solidFill>
                    <a:srgbClr val="FF0000"/>
                  </a:solidFill>
                </a:endParaRPr>
              </a:p>
              <a:p>
                <a:pPr algn="ct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𝑢𝑠𝑢𝑎𝑙𝑙𝑦</m:t>
                      </m:r>
                      <m:r>
                        <a:rPr lang="en-US" sz="2800" b="0" i="1" smtClean="0">
                          <a:solidFill>
                            <a:srgbClr val="FF0000"/>
                          </a:solidFill>
                          <a:latin typeface="Cambria Math" panose="02040503050406030204" pitchFamily="18" charset="0"/>
                        </a:rPr>
                        <m:t> </m:t>
                      </m:r>
                      <m:r>
                        <a:rPr lang="en-US" sz="2800" i="1">
                          <a:solidFill>
                            <a:srgbClr val="FF0000"/>
                          </a:solidFill>
                          <a:latin typeface="Cambria Math" panose="02040503050406030204" pitchFamily="18" charset="0"/>
                        </a:rPr>
                        <m:t>𝑛𝑒𝑔𝑙𝑖𝑔𝑖𝑏𝑙𝑒</m:t>
                      </m:r>
                      <m:r>
                        <a:rPr lang="en-US" sz="2800" i="1">
                          <a:solidFill>
                            <a:srgbClr val="FF0000"/>
                          </a:solidFill>
                          <a:latin typeface="Cambria Math" panose="02040503050406030204" pitchFamily="18" charset="0"/>
                        </a:rPr>
                        <m:t>)</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5090018" cy="911190"/>
              </a:xfrm>
              <a:prstGeom prst="wedgeRectCallout">
                <a:avLst>
                  <a:gd name="adj1" fmla="val 30266"/>
                  <a:gd name="adj2" fmla="val 126057"/>
                </a:avLst>
              </a:prstGeom>
              <a:blipFill>
                <a:blip r:embed="rId12"/>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spTree>
    <p:extLst>
      <p:ext uri="{BB962C8B-B14F-4D97-AF65-F5344CB8AC3E}">
        <p14:creationId xmlns:p14="http://schemas.microsoft.com/office/powerpoint/2010/main" val="814956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Bad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t>G(s) = s|1.</a:t>
                </a:r>
              </a:p>
              <a:p>
                <a:r>
                  <a:rPr lang="en-US" dirty="0" smtClean="0"/>
                  <a:t>What is the expansion factor?</a:t>
                </a:r>
              </a:p>
              <a:p>
                <a:pPr lvl="1"/>
                <a:r>
                  <a:rPr lang="en-US" dirty="0" smtClean="0"/>
                  <a:t>Answer: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=n+1</a:t>
                </a:r>
                <a:endParaRPr lang="en-US" dirty="0"/>
              </a:p>
              <a:p>
                <a:endParaRPr lang="en-US" dirty="0" smtClean="0"/>
              </a:p>
              <a:p>
                <a:r>
                  <a:rPr lang="en-US" dirty="0" smtClean="0"/>
                  <a:t>Task: Construct a distinguisher D which breaks PRG security for G</a:t>
                </a:r>
              </a:p>
              <a:p>
                <a:endParaRPr lang="en-US" dirty="0"/>
              </a:p>
              <a:p>
                <a:pPr lvl="1"/>
                <a:r>
                  <a:rPr lang="en-US" dirty="0" smtClean="0"/>
                  <a:t>One Answer:  D(x|1)=1 and D(x|0)=0 for all x.</a:t>
                </a:r>
              </a:p>
              <a:p>
                <a:pPr lvl="1"/>
                <a:r>
                  <a:rPr lang="en-US" dirty="0" smtClean="0"/>
                  <a:t>Analysis: </a:t>
                </a:r>
                <a:r>
                  <a:rPr lang="en-US" dirty="0" err="1" smtClean="0"/>
                  <a:t>Pr</a:t>
                </a:r>
                <a:r>
                  <a:rPr lang="en-US" dirty="0" smtClean="0"/>
                  <a:t>[D(G(s)) = 1] = ?</a:t>
                </a:r>
              </a:p>
              <a:p>
                <a:pPr lvl="1"/>
                <a:r>
                  <a:rPr lang="en-US" dirty="0"/>
                  <a:t>Analysis: </a:t>
                </a:r>
                <a:r>
                  <a:rPr lang="en-US" dirty="0" err="1" smtClean="0"/>
                  <a:t>Pr</a:t>
                </a:r>
                <a:r>
                  <a:rPr lang="en-US" dirty="0" smtClean="0"/>
                  <a:t>[D(R) </a:t>
                </a:r>
                <a:r>
                  <a:rPr lang="en-US" dirty="0"/>
                  <a:t>= 1] = </a:t>
                </a:r>
                <a:r>
                  <a:rPr lang="en-US" dirty="0" smtClean="0"/>
                  <a:t>?</a:t>
                </a:r>
              </a:p>
              <a:p>
                <a:pPr lvl="1"/>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m:rPr>
                                <m:sty m:val="p"/>
                              </m:rPr>
                              <a:rPr lang="en-US">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up>
                            </m:sSup>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=1</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49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23350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Encryption</a:t>
                </a:r>
                <a:r>
                  <a:rPr lang="en-US" dirty="0"/>
                  <a:t>:</a:t>
                </a:r>
              </a:p>
              <a:p>
                <a:pPr lvl="1"/>
                <a:r>
                  <a:rPr lang="en-US" dirty="0"/>
                  <a:t>Secret key is the seed (K=s)</a:t>
                </a:r>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lvl="1"/>
                <a:r>
                  <a:rPr lang="en-US" b="1" dirty="0" smtClean="0"/>
                  <a:t>Advantage</a:t>
                </a:r>
                <a:r>
                  <a:rPr lang="en-US" dirty="0" smtClean="0"/>
                  <a: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m</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smtClean="0"/>
              </a:p>
              <a:p>
                <a:pPr lvl="1"/>
                <a:r>
                  <a:rPr lang="en-US" dirty="0"/>
                  <a:t>Computational Security vs Information Theoretic (Perfect) Security</a:t>
                </a:r>
              </a:p>
              <a:p>
                <a:pPr lvl="1"/>
                <a:r>
                  <a:rPr lang="en-US" b="1" dirty="0" smtClean="0"/>
                  <a:t>Disadvantage</a:t>
                </a:r>
                <a:r>
                  <a:rPr lang="en-US" dirty="0" smtClean="0"/>
                  <a:t>: Still can </a:t>
                </a:r>
                <a:r>
                  <a:rPr lang="en-US" dirty="0"/>
                  <a:t>only send one </a:t>
                </a:r>
                <a:r>
                  <a:rPr lang="en-US" dirty="0" smtClean="0"/>
                  <a:t>message</a:t>
                </a:r>
              </a:p>
              <a:p>
                <a:pPr marL="0" indent="0">
                  <a:buNone/>
                </a:pPr>
                <a:endParaRPr lang="en-US" b="1" dirty="0" smtClean="0"/>
              </a:p>
              <a:p>
                <a:pPr marL="0" indent="0">
                  <a:buNone/>
                </a:pPr>
                <a:r>
                  <a:rPr lang="en-US" b="1" dirty="0" smtClean="0"/>
                  <a:t>Theorem 3.18: </a:t>
                </a:r>
                <a:r>
                  <a:rPr lang="en-US" dirty="0" smtClean="0"/>
                  <a:t>If G is a pseudorandom generator then the above encryption scheme has indistinguishable encryptions in the presence of an eavesdropper.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7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Tree>
    <p:extLst>
      <p:ext uri="{BB962C8B-B14F-4D97-AF65-F5344CB8AC3E}">
        <p14:creationId xmlns:p14="http://schemas.microsoft.com/office/powerpoint/2010/main" val="35131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Theorem 3.18: </a:t>
                </a:r>
                <a:r>
                  <a:rPr lang="en-US" dirty="0" smtClean="0"/>
                  <a:t>If G is a pseudorandom generator then the above encryption scheme has indistinguishable encryptions in the presence of an eavesdropper.</a:t>
                </a:r>
              </a:p>
              <a:p>
                <a:pPr marL="0" indent="0">
                  <a:buNone/>
                </a:pPr>
                <a:endParaRPr lang="en-US" dirty="0"/>
              </a:p>
              <a:p>
                <a:pPr marL="0" indent="0">
                  <a:buNone/>
                </a:pPr>
                <a:r>
                  <a:rPr lang="en-US" b="1" dirty="0" smtClean="0"/>
                  <a:t>Proof by Reduction: </a:t>
                </a:r>
                <a:r>
                  <a:rPr lang="en-US" dirty="0" smtClean="0"/>
                  <a:t>Start with and attacker A that breaks security of encryption scheme and transform A into distinguisher D that breaks PRG security of G. </a:t>
                </a:r>
              </a:p>
              <a:p>
                <a:pPr marL="0" indent="0">
                  <a:buNone/>
                </a:pPr>
                <a:endParaRPr lang="en-US" dirty="0"/>
              </a:p>
              <a:p>
                <a:pPr marL="0" indent="0" algn="ctr">
                  <a:buNone/>
                </a:pPr>
                <a:r>
                  <a:rPr lang="en-US" sz="3900" dirty="0" smtClean="0"/>
                  <a:t>Why is this sufficient? </a:t>
                </a:r>
                <a:endParaRPr lang="en-US" sz="3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r="-174" b="-44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28714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𝑓</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Breaking Semantic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9818092" y="2035610"/>
            <a:ext cx="2436886" cy="954107"/>
          </a:xfrm>
          <a:prstGeom prst="rect">
            <a:avLst/>
          </a:prstGeom>
          <a:noFill/>
        </p:spPr>
        <p:txBody>
          <a:bodyPr wrap="none" rtlCol="0">
            <a:spAutoFit/>
          </a:bodyPr>
          <a:lstStyle/>
          <a:p>
            <a:r>
              <a:rPr lang="en-US" sz="2800" b="1" dirty="0" smtClean="0"/>
              <a:t>Random bit b</a:t>
            </a:r>
          </a:p>
          <a:p>
            <a:r>
              <a:rPr lang="en-US" sz="2800" b="1" dirty="0" smtClean="0"/>
              <a:t>Random seed s</a:t>
            </a:r>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4446394" y="2168740"/>
                <a:ext cx="2846292"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G</m:t>
                      </m:r>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s</m:t>
                      </m:r>
                      <m:r>
                        <a:rPr lang="en-US" sz="280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sub>
                      </m:sSub>
                    </m:oMath>
                  </m:oMathPara>
                </a14:m>
                <a:endParaRPr lang="en-US" sz="2800" baseline="-25000" dirty="0"/>
              </a:p>
            </p:txBody>
          </p:sp>
        </mc:Choice>
        <mc:Fallback xmlns="">
          <p:sp>
            <p:nvSpPr>
              <p:cNvPr id="15" name="Rectangle 14"/>
              <p:cNvSpPr>
                <a:spLocks noRot="1" noChangeAspect="1" noMove="1" noResize="1" noEditPoints="1" noAdjustHandles="1" noChangeArrowheads="1" noChangeShapeType="1" noTextEdit="1"/>
              </p:cNvSpPr>
              <p:nvPr/>
            </p:nvSpPr>
            <p:spPr>
              <a:xfrm>
                <a:off x="4446394" y="2168740"/>
                <a:ext cx="2846292" cy="523220"/>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300209" y="5086826"/>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5939"/>
                  <a:gd name="adj2" fmla="val 116579"/>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5939"/>
                  <a:gd name="adj2" fmla="val 116579"/>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658218"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𝑛𝑜𝑛</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smtClean="0">
                  <a:solidFill>
                    <a:srgbClr val="FF0000"/>
                  </a:solidFill>
                </a:endParaRPr>
              </a:p>
              <a:p>
                <a:pPr algn="ctr"/>
                <a:r>
                  <a:rPr lang="en-US" sz="2800" dirty="0" smtClean="0">
                    <a:solidFill>
                      <a:srgbClr val="FF0000"/>
                    </a:solidFill>
                  </a:rPr>
                  <a:t>(possibly still small)</a:t>
                </a:r>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658218"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326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What is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m:rPr>
                            <m:nor/>
                          </m:rPr>
                          <a:rPr lang="en-US" dirty="0"/>
                          <m:t>b</m:t>
                        </m:r>
                        <m:r>
                          <m:rPr>
                            <m:nor/>
                          </m:rPr>
                          <a:rPr lang="en-US" dirty="0"/>
                          <m:t>’’</m:t>
                        </m:r>
                        <m:r>
                          <a:rPr lang="en-US"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smtClean="0">
                                <a:latin typeface="Cambria Math" panose="02040503050406030204" pitchFamily="18" charset="0"/>
                              </a:rPr>
                            </m:ctrlPr>
                          </m:dPr>
                          <m:e>
                            <m:r>
                              <m:rPr>
                                <m:nor/>
                              </m:rPr>
                              <a:rPr lang="en-US" dirty="0"/>
                              <m:t>b</m:t>
                            </m:r>
                            <m:r>
                              <m:rPr>
                                <m:nor/>
                              </m:rPr>
                              <a:rPr lang="en-US" dirty="0"/>
                              <m:t>=0</m:t>
                            </m:r>
                          </m:e>
                        </m:d>
                      </m:e>
                    </m:d>
                  </m:oMath>
                </a14:m>
                <a:r>
                  <a:rPr lang="en-US" dirty="0" smtClean="0"/>
                  <a:t>?</a:t>
                </a:r>
              </a:p>
              <a:p>
                <a:pPr lvl="1"/>
                <a:r>
                  <a:rPr lang="en-US" dirty="0" smtClean="0"/>
                  <a:t>Hint: What encryption scheme is used?</a:t>
                </a:r>
              </a:p>
              <a:p>
                <a:r>
                  <a:rPr lang="en-US" dirty="0" smtClean="0"/>
                  <a:t>What is </a:t>
                </a:r>
                <a14:m>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nor/>
                          </m:rPr>
                          <a:rPr lang="en-US" dirty="0"/>
                          <m:t>b</m:t>
                        </m:r>
                        <m:r>
                          <m:rPr>
                            <m:nor/>
                          </m:rPr>
                          <a:rPr lang="en-US" dirty="0"/>
                          <m:t>’’</m:t>
                        </m:r>
                        <m:r>
                          <a:rPr lang="en-US" b="0"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a:latin typeface="Cambria Math" panose="02040503050406030204" pitchFamily="18" charset="0"/>
                              </a:rPr>
                            </m:ctrlPr>
                          </m:dPr>
                          <m:e>
                            <m:r>
                              <m:rPr>
                                <m:nor/>
                              </m:rPr>
                              <a:rPr lang="en-US" dirty="0"/>
                              <m:t>b</m:t>
                            </m:r>
                            <m:r>
                              <m:rPr>
                                <m:nor/>
                              </m:rPr>
                              <a:rPr lang="en-US" dirty="0"/>
                              <m:t>=1</m:t>
                            </m:r>
                          </m:e>
                        </m:d>
                      </m:e>
                    </m:d>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pic>
        <p:nvPicPr>
          <p:cNvPr id="2050" name="Picture 2" descr="Image result for d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928" y="1816654"/>
            <a:ext cx="2411278" cy="254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7335" y="2480875"/>
            <a:ext cx="1403222" cy="916621"/>
          </a:xfrm>
          <a:prstGeom prst="rect">
            <a:avLst/>
          </a:prstGeom>
        </p:spPr>
      </p:pic>
      <p:cxnSp>
        <p:nvCxnSpPr>
          <p:cNvPr id="7" name="Straight Arrow Connector 6"/>
          <p:cNvCxnSpPr/>
          <p:nvPr/>
        </p:nvCxnSpPr>
        <p:spPr>
          <a:xfrm>
            <a:off x="2208647" y="2740738"/>
            <a:ext cx="2412187"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3815" y="2211604"/>
            <a:ext cx="1664145" cy="461665"/>
          </a:xfrm>
          <a:prstGeom prst="rect">
            <a:avLst/>
          </a:prstGeom>
        </p:spPr>
        <p:txBody>
          <a:bodyPr wrap="squar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sp>
        <p:nvSpPr>
          <p:cNvPr id="9" name="TextBox 8"/>
          <p:cNvSpPr txBox="1"/>
          <p:nvPr/>
        </p:nvSpPr>
        <p:spPr>
          <a:xfrm>
            <a:off x="5384343" y="1503471"/>
            <a:ext cx="1400704" cy="369332"/>
          </a:xfrm>
          <a:prstGeom prst="rect">
            <a:avLst/>
          </a:prstGeom>
          <a:noFill/>
        </p:spPr>
        <p:txBody>
          <a:bodyPr wrap="none" rtlCol="0">
            <a:spAutoFit/>
          </a:bodyPr>
          <a:lstStyle/>
          <a:p>
            <a:r>
              <a:rPr lang="en-US" dirty="0" smtClean="0"/>
              <a:t>PRG Attacker</a:t>
            </a:r>
            <a:endParaRPr lang="en-US" dirty="0"/>
          </a:p>
        </p:txBody>
      </p:sp>
      <p:sp>
        <p:nvSpPr>
          <p:cNvPr id="11" name="TextBox 10"/>
          <p:cNvSpPr txBox="1"/>
          <p:nvPr/>
        </p:nvSpPr>
        <p:spPr>
          <a:xfrm>
            <a:off x="512920" y="2117207"/>
            <a:ext cx="2024913" cy="369332"/>
          </a:xfrm>
          <a:prstGeom prst="rect">
            <a:avLst/>
          </a:prstGeom>
          <a:noFill/>
        </p:spPr>
        <p:txBody>
          <a:bodyPr wrap="none" rtlCol="0">
            <a:spAutoFit/>
          </a:bodyPr>
          <a:lstStyle/>
          <a:p>
            <a:r>
              <a:rPr lang="en-US" dirty="0" smtClean="0"/>
              <a:t>Encryption Attacker</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536" y="2102593"/>
            <a:ext cx="1455120" cy="971232"/>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981871" y="1936405"/>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9981871" y="1936405"/>
                <a:ext cx="2299540" cy="3137590"/>
              </a:xfrm>
              <a:prstGeom prst="rect">
                <a:avLst/>
              </a:prstGeom>
              <a:blipFill>
                <a:blip r:embed="rId6"/>
                <a:stretch>
                  <a:fillRect l="-5291" t="-1946"/>
                </a:stretch>
              </a:blipFill>
            </p:spPr>
            <p:txBody>
              <a:bodyPr/>
              <a:lstStyle/>
              <a:p>
                <a:r>
                  <a:rPr lang="en-US">
                    <a:noFill/>
                  </a:rPr>
                  <a:t> </a:t>
                </a:r>
              </a:p>
            </p:txBody>
          </p:sp>
        </mc:Fallback>
      </mc:AlternateContent>
      <p:cxnSp>
        <p:nvCxnSpPr>
          <p:cNvPr id="20" name="Straight Arrow Connector 19"/>
          <p:cNvCxnSpPr/>
          <p:nvPr/>
        </p:nvCxnSpPr>
        <p:spPr>
          <a:xfrm flipH="1" flipV="1">
            <a:off x="6824452" y="2457810"/>
            <a:ext cx="1197938" cy="1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67206" y="2003493"/>
            <a:ext cx="351378" cy="461665"/>
          </a:xfrm>
          <a:prstGeom prst="rect">
            <a:avLst/>
          </a:prstGeom>
          <a:noFill/>
        </p:spPr>
        <p:txBody>
          <a:bodyPr wrap="none" rtlCol="0">
            <a:spAutoFit/>
          </a:bodyPr>
          <a:lstStyle/>
          <a:p>
            <a:r>
              <a:rPr lang="en-US" sz="2400" dirty="0" smtClean="0"/>
              <a:t>R</a:t>
            </a:r>
            <a:endParaRPr lang="en-US" sz="2400" dirty="0"/>
          </a:p>
        </p:txBody>
      </p:sp>
      <p:cxnSp>
        <p:nvCxnSpPr>
          <p:cNvPr id="30" name="Straight Arrow Connector 29"/>
          <p:cNvCxnSpPr/>
          <p:nvPr/>
        </p:nvCxnSpPr>
        <p:spPr>
          <a:xfrm flipH="1" flipV="1">
            <a:off x="2123696" y="3203225"/>
            <a:ext cx="2732784" cy="1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2050251" y="2711212"/>
                <a:ext cx="2428485" cy="5132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r>
                            <a:rPr lang="en-US" sz="2800" i="1">
                              <a:latin typeface="Cambria Math"/>
                              <a:ea typeface="Cambria Math" panose="02040503050406030204" pitchFamily="18" charset="0"/>
                            </a:rPr>
                            <m:t>′</m:t>
                          </m:r>
                        </m:sub>
                      </m:sSub>
                    </m:oMath>
                  </m:oMathPara>
                </a14:m>
                <a:endParaRPr lang="en-US" sz="2800" baseline="-25000" dirty="0"/>
              </a:p>
            </p:txBody>
          </p:sp>
        </mc:Choice>
        <mc:Fallback xmlns="">
          <p:sp>
            <p:nvSpPr>
              <p:cNvPr id="31" name="Rectangle 30"/>
              <p:cNvSpPr>
                <a:spLocks noRot="1" noChangeAspect="1" noMove="1" noResize="1" noEditPoints="1" noAdjustHandles="1" noChangeArrowheads="1" noChangeShapeType="1" noTextEdit="1"/>
              </p:cNvSpPr>
              <p:nvPr/>
            </p:nvSpPr>
            <p:spPr>
              <a:xfrm>
                <a:off x="2050251" y="2711212"/>
                <a:ext cx="2428485" cy="513282"/>
              </a:xfrm>
              <a:prstGeom prst="rect">
                <a:avLst/>
              </a:prstGeom>
              <a:blipFill>
                <a:blip r:embed="rId7"/>
                <a:stretch>
                  <a:fillRect/>
                </a:stretch>
              </a:blipFill>
            </p:spPr>
            <p:txBody>
              <a:bodyPr/>
              <a:lstStyle/>
              <a:p>
                <a:r>
                  <a:rPr lang="en-US">
                    <a:noFill/>
                  </a:rPr>
                  <a:t> </a:t>
                </a:r>
              </a:p>
            </p:txBody>
          </p:sp>
        </mc:Fallback>
      </mc:AlternateContent>
      <p:sp>
        <p:nvSpPr>
          <p:cNvPr id="32" name="TextBox 31"/>
          <p:cNvSpPr txBox="1"/>
          <p:nvPr/>
        </p:nvSpPr>
        <p:spPr>
          <a:xfrm>
            <a:off x="6213174" y="2774531"/>
            <a:ext cx="1221809" cy="369332"/>
          </a:xfrm>
          <a:prstGeom prst="rect">
            <a:avLst/>
          </a:prstGeom>
          <a:noFill/>
        </p:spPr>
        <p:txBody>
          <a:bodyPr wrap="none" rtlCol="0">
            <a:spAutoFit/>
          </a:bodyPr>
          <a:lstStyle/>
          <a:p>
            <a:r>
              <a:rPr lang="en-US" b="1" dirty="0" smtClean="0"/>
              <a:t>Random b’</a:t>
            </a:r>
            <a:endParaRPr lang="en-US" b="1" dirty="0"/>
          </a:p>
        </p:txBody>
      </p:sp>
      <p:cxnSp>
        <p:nvCxnSpPr>
          <p:cNvPr id="34" name="Straight Arrow Connector 33"/>
          <p:cNvCxnSpPr/>
          <p:nvPr/>
        </p:nvCxnSpPr>
        <p:spPr>
          <a:xfrm>
            <a:off x="1762094" y="3628329"/>
            <a:ext cx="348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49518" y="3166664"/>
            <a:ext cx="500458" cy="461665"/>
          </a:xfrm>
          <a:prstGeom prst="rect">
            <a:avLst/>
          </a:prstGeom>
          <a:noFill/>
        </p:spPr>
        <p:txBody>
          <a:bodyPr wrap="none" rtlCol="0">
            <a:spAutoFit/>
          </a:bodyPr>
          <a:lstStyle/>
          <a:p>
            <a:r>
              <a:rPr lang="en-US" sz="2400" dirty="0" smtClean="0"/>
              <a:t>b’’</a:t>
            </a:r>
            <a:endParaRPr lang="en-US" sz="2400" dirty="0"/>
          </a:p>
        </p:txBody>
      </p:sp>
      <p:cxnSp>
        <p:nvCxnSpPr>
          <p:cNvPr id="37" name="Straight Arrow Connector 36"/>
          <p:cNvCxnSpPr/>
          <p:nvPr/>
        </p:nvCxnSpPr>
        <p:spPr>
          <a:xfrm flipV="1">
            <a:off x="6583680" y="3099413"/>
            <a:ext cx="2103120" cy="528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20579" y="3133038"/>
            <a:ext cx="328936" cy="461665"/>
          </a:xfrm>
          <a:prstGeom prst="rect">
            <a:avLst/>
          </a:prstGeom>
          <a:noFill/>
        </p:spPr>
        <p:txBody>
          <a:bodyPr wrap="none" rtlCol="0">
            <a:spAutoFit/>
          </a:bodyPr>
          <a:lstStyle/>
          <a:p>
            <a:r>
              <a:rPr lang="en-US" sz="2400" dirty="0" smtClean="0"/>
              <a:t>g</a:t>
            </a:r>
            <a:endParaRPr lang="en-US" sz="2400" dirty="0"/>
          </a:p>
        </p:txBody>
      </p:sp>
      <p:sp>
        <p:nvSpPr>
          <p:cNvPr id="40" name="TextBox 39"/>
          <p:cNvSpPr txBox="1"/>
          <p:nvPr/>
        </p:nvSpPr>
        <p:spPr>
          <a:xfrm>
            <a:off x="6643200" y="4804132"/>
            <a:ext cx="3338671" cy="1200329"/>
          </a:xfrm>
          <a:prstGeom prst="rect">
            <a:avLst/>
          </a:prstGeom>
          <a:noFill/>
        </p:spPr>
        <p:txBody>
          <a:bodyPr wrap="none" rtlCol="0">
            <a:spAutoFit/>
          </a:bodyPr>
          <a:lstStyle/>
          <a:p>
            <a:r>
              <a:rPr lang="en-US" sz="3600" dirty="0" smtClean="0"/>
              <a:t>g = 1     if b”=b’</a:t>
            </a:r>
          </a:p>
          <a:p>
            <a:r>
              <a:rPr lang="en-US" sz="3600" dirty="0"/>
              <a:t> </a:t>
            </a:r>
            <a:r>
              <a:rPr lang="en-US" sz="3600" dirty="0" smtClean="0"/>
              <a:t>     0    otherwise</a:t>
            </a:r>
            <a:endParaRPr lang="en-US" sz="3600" dirty="0"/>
          </a:p>
        </p:txBody>
      </p:sp>
    </p:spTree>
    <p:extLst>
      <p:ext uri="{BB962C8B-B14F-4D97-AF65-F5344CB8AC3E}">
        <p14:creationId xmlns:p14="http://schemas.microsoft.com/office/powerpoint/2010/main" val="30654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3" grpId="0"/>
      <p:bldP spid="31" grpId="0"/>
      <p:bldP spid="32" grpId="0"/>
      <p:bldP spid="35" grpId="0"/>
      <p:bldP spid="39" grpId="0"/>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100" i="1" smtClean="0">
                              <a:latin typeface="Cambria Math" panose="02040503050406030204" pitchFamily="18" charset="0"/>
                            </a:rPr>
                          </m:ctrlPr>
                        </m:dPr>
                        <m:e>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m:rPr>
                                  <m:sty m:val="p"/>
                                </m:rPr>
                                <a:rPr lang="en-US" sz="4100">
                                  <a:latin typeface="Cambria Math" panose="02040503050406030204" pitchFamily="18" charset="0"/>
                                  <a:ea typeface="Cambria Math" panose="02040503050406030204" pitchFamily="18" charset="0"/>
                                </a:rPr>
                                <m:t>s</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0,1</m:t>
                                      </m:r>
                                    </m:e>
                                  </m:d>
                                </m:e>
                                <m:sup>
                                  <m:r>
                                    <a:rPr lang="en-US" sz="4100" i="1">
                                      <a:latin typeface="Cambria Math" panose="02040503050406030204" pitchFamily="18" charset="0"/>
                                      <a:ea typeface="Cambria Math" panose="02040503050406030204" pitchFamily="18" charset="0"/>
                                    </a:rPr>
                                    <m:t>𝑛</m:t>
                                  </m:r>
                                </m:sup>
                              </m:sSup>
                            </m:sub>
                          </m:sSub>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𝐺</m:t>
                                  </m:r>
                                  <m:d>
                                    <m:dPr>
                                      <m:ctrlPr>
                                        <a:rPr lang="en-US" sz="4100" i="1">
                                          <a:latin typeface="Cambria Math" panose="02040503050406030204" pitchFamily="18" charset="0"/>
                                        </a:rPr>
                                      </m:ctrlPr>
                                    </m:dPr>
                                    <m:e>
                                      <m:r>
                                        <a:rPr lang="en-US" sz="4100" i="1">
                                          <a:latin typeface="Cambria Math" panose="02040503050406030204" pitchFamily="18" charset="0"/>
                                        </a:rPr>
                                        <m:t>𝑠</m:t>
                                      </m:r>
                                    </m:e>
                                  </m:d>
                                </m:e>
                              </m:d>
                              <m:r>
                                <a:rPr lang="en-US" sz="4100" i="1">
                                  <a:latin typeface="Cambria Math" panose="02040503050406030204" pitchFamily="18" charset="0"/>
                                </a:rPr>
                                <m:t>=1</m:t>
                              </m:r>
                            </m:e>
                          </m:d>
                          <m:r>
                            <a:rPr lang="en-US" sz="4100" i="1">
                              <a:latin typeface="Cambria Math" panose="02040503050406030204" pitchFamily="18" charset="0"/>
                            </a:rPr>
                            <m:t>−</m:t>
                          </m:r>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a:rPr lang="en-US" sz="4100" i="1">
                                  <a:latin typeface="Cambria Math" panose="02040503050406030204" pitchFamily="18" charset="0"/>
                                </a:rPr>
                                <m:t>𝑅</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0,1</m:t>
                                      </m:r>
                                    </m:e>
                                  </m:d>
                                </m:e>
                                <m:sup>
                                  <m:r>
                                    <a:rPr lang="en-US" sz="4100" i="1">
                                      <a:latin typeface="Cambria Math" panose="02040503050406030204" pitchFamily="18" charset="0"/>
                                      <a:ea typeface="Cambria Math" panose="02040503050406030204" pitchFamily="18" charset="0"/>
                                    </a:rPr>
                                    <m:t>ℓ(</m:t>
                                  </m:r>
                                  <m:r>
                                    <a:rPr lang="en-US" sz="4100" i="1">
                                      <a:latin typeface="Cambria Math" panose="02040503050406030204" pitchFamily="18" charset="0"/>
                                      <a:ea typeface="Cambria Math" panose="02040503050406030204" pitchFamily="18" charset="0"/>
                                    </a:rPr>
                                    <m:t>𝑛</m:t>
                                  </m:r>
                                  <m:r>
                                    <a:rPr lang="en-US" sz="4100" i="1">
                                      <a:latin typeface="Cambria Math" panose="02040503050406030204" pitchFamily="18" charset="0"/>
                                      <a:ea typeface="Cambria Math" panose="02040503050406030204" pitchFamily="18" charset="0"/>
                                    </a:rPr>
                                    <m:t>)</m:t>
                                  </m:r>
                                </m:sup>
                              </m:sSup>
                            </m:sub>
                          </m:sSub>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𝑅</m:t>
                                  </m:r>
                                </m:e>
                              </m:d>
                              <m:r>
                                <a:rPr lang="en-US" sz="4100" i="1">
                                  <a:latin typeface="Cambria Math" panose="02040503050406030204" pitchFamily="18" charset="0"/>
                                </a:rPr>
                                <m:t>=1</m:t>
                              </m:r>
                            </m:e>
                          </m:d>
                        </m:e>
                      </m:d>
                    </m:oMath>
                  </m:oMathPara>
                </a14:m>
                <a:endParaRPr lang="en-US" sz="41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100" b="0" i="1" smtClean="0">
                          <a:latin typeface="Cambria Math" panose="02040503050406030204" pitchFamily="18" charset="0"/>
                        </a:rPr>
                        <m:t>=</m:t>
                      </m:r>
                      <m:d>
                        <m:dPr>
                          <m:begChr m:val="|"/>
                          <m:endChr m:val="|"/>
                          <m:ctrlPr>
                            <a:rPr lang="en-US" sz="4100" b="0" i="1" smtClean="0">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=1</m:t>
                                  </m:r>
                                </m:e>
                              </m:d>
                            </m:e>
                          </m:d>
                          <m:r>
                            <a:rPr lang="en-US" sz="4100" b="0" i="1" smtClean="0">
                              <a:latin typeface="Cambria Math" panose="02040503050406030204" pitchFamily="18" charset="0"/>
                            </a:rPr>
                            <m:t>−</m:t>
                          </m:r>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=0</m:t>
                                  </m:r>
                                </m:e>
                              </m:d>
                            </m:e>
                          </m:d>
                        </m:e>
                      </m:d>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=1</m:t>
                                  </m:r>
                                </m:e>
                              </m:d>
                            </m:e>
                          </m:d>
                          <m:r>
                            <a:rPr lang="en-US" sz="4100" i="1">
                              <a:latin typeface="Cambria Math" panose="02040503050406030204" pitchFamily="18" charset="0"/>
                            </a:rPr>
                            <m:t>−</m:t>
                          </m:r>
                          <m:r>
                            <m:rPr>
                              <m:nor/>
                            </m:rPr>
                            <a:rPr lang="en-US" sz="4100" dirty="0"/>
                            <m:t>½</m:t>
                          </m:r>
                        </m:e>
                      </m:d>
                    </m:oMath>
                  </m:oMathPara>
                </a14:m>
                <a:endParaRPr lang="en-US" sz="4100" dirty="0" smtClean="0"/>
              </a:p>
              <a:p>
                <a:pPr marL="0" indent="0">
                  <a:buNone/>
                </a:pPr>
                <a14:m>
                  <m:oMathPara xmlns:m="http://schemas.openxmlformats.org/officeDocument/2006/math">
                    <m:oMathParaPr>
                      <m:jc m:val="centerGroup"/>
                    </m:oMathParaPr>
                    <m:oMath xmlns:m="http://schemas.openxmlformats.org/officeDocument/2006/math">
                      <m:r>
                        <a:rPr lang="en-US" sz="4100" i="1">
                          <a:latin typeface="Cambria Math" panose="02040503050406030204" pitchFamily="18" charset="0"/>
                          <a:ea typeface="Cambria Math" panose="02040503050406030204" pitchFamily="18" charset="0"/>
                        </a:rPr>
                        <m:t>≥</m:t>
                      </m:r>
                      <m:r>
                        <m:rPr>
                          <m:nor/>
                        </m:rPr>
                        <a:rPr lang="en-US" sz="4100" dirty="0"/>
                        <m:t>½  </m:t>
                      </m:r>
                      <m:r>
                        <m:rPr>
                          <m:nor/>
                        </m:rPr>
                        <a:rPr lang="en-US" sz="4100" b="0" i="0" dirty="0" smtClean="0"/>
                        <m:t>+</m:t>
                      </m:r>
                      <m:r>
                        <m:rPr>
                          <m:nor/>
                        </m:rPr>
                        <a:rPr lang="en-US" sz="4100" dirty="0"/>
                        <m:t> </m:t>
                      </m:r>
                      <m:r>
                        <m:rPr>
                          <m:nor/>
                        </m:rPr>
                        <a:rPr lang="en-US" sz="4100" dirty="0"/>
                        <m:t>f</m:t>
                      </m:r>
                      <m:r>
                        <m:rPr>
                          <m:nor/>
                        </m:rPr>
                        <a:rPr lang="en-US" sz="4100" dirty="0"/>
                        <m:t>(</m:t>
                      </m:r>
                      <m:r>
                        <m:rPr>
                          <m:nor/>
                        </m:rPr>
                        <a:rPr lang="en-US" sz="4100" dirty="0"/>
                        <m:t>n</m:t>
                      </m:r>
                      <m:r>
                        <m:rPr>
                          <m:nor/>
                        </m:rPr>
                        <a:rPr lang="en-US" sz="4100" dirty="0"/>
                        <m:t>) </m:t>
                      </m:r>
                      <m:r>
                        <a:rPr lang="en-US" sz="4100" i="1">
                          <a:latin typeface="Cambria Math" panose="02040503050406030204" pitchFamily="18" charset="0"/>
                        </a:rPr>
                        <m:t>−</m:t>
                      </m:r>
                      <m:r>
                        <m:rPr>
                          <m:nor/>
                        </m:rPr>
                        <a:rPr lang="en-US" sz="4100" dirty="0"/>
                        <m:t>½</m:t>
                      </m:r>
                      <m:r>
                        <a:rPr lang="en-US" sz="4100" i="1">
                          <a:latin typeface="Cambria Math" panose="02040503050406030204" pitchFamily="18" charset="0"/>
                          <a:ea typeface="Cambria Math" panose="02040503050406030204" pitchFamily="18" charset="0"/>
                        </a:rPr>
                        <m:t>≥</m:t>
                      </m:r>
                      <m:r>
                        <m:rPr>
                          <m:nor/>
                        </m:rPr>
                        <a:rPr lang="en-US" sz="4100" dirty="0"/>
                        <m:t>f</m:t>
                      </m:r>
                      <m:r>
                        <m:rPr>
                          <m:nor/>
                        </m:rPr>
                        <a:rPr lang="en-US" sz="4100" dirty="0"/>
                        <m:t>(</m:t>
                      </m:r>
                      <m:r>
                        <m:rPr>
                          <m:nor/>
                        </m:rPr>
                        <a:rPr lang="en-US" sz="4100" dirty="0"/>
                        <m:t>n</m:t>
                      </m:r>
                      <m:r>
                        <m:rPr>
                          <m:nor/>
                        </m:rPr>
                        <a:rPr lang="en-US" sz="4100" dirty="0"/>
                        <m:t>)                               </m:t>
                      </m:r>
                    </m:oMath>
                  </m:oMathPara>
                </a14:m>
                <a:endParaRPr lang="en-US" sz="4100" dirty="0"/>
              </a:p>
              <a:p>
                <a:pPr marL="0" indent="0">
                  <a:buNone/>
                </a:pPr>
                <a:endParaRPr lang="en-US" dirty="0" smtClean="0"/>
              </a:p>
              <a:p>
                <a:pPr marL="0" indent="0">
                  <a:buNone/>
                </a:pPr>
                <a:r>
                  <a:rPr lang="en-US" sz="3400" b="1" dirty="0" smtClean="0"/>
                  <a:t>Recall:</a:t>
                </a:r>
                <a:r>
                  <a:rPr lang="en-US" sz="3400" dirty="0" smtClean="0"/>
                  <a:t> f(n) was (non-negligible) advantage of encryption attacker.</a:t>
                </a:r>
                <a:endParaRPr lang="en-US" sz="3400" dirty="0"/>
              </a:p>
              <a:p>
                <a:pPr marL="0" indent="0">
                  <a:buNone/>
                </a:pPr>
                <a:endParaRPr lang="en-US" sz="3400" dirty="0" smtClean="0"/>
              </a:p>
              <a:p>
                <a:pPr marL="0" indent="0">
                  <a:buNone/>
                </a:pPr>
                <a:r>
                  <a:rPr lang="en-US" sz="3400" b="1" dirty="0" smtClean="0"/>
                  <a:t>Implication</a:t>
                </a:r>
                <a:r>
                  <a:rPr lang="en-US" sz="3400" dirty="0" smtClean="0"/>
                  <a:t>: PRG G is also insecure (contrary to assumption). </a:t>
                </a:r>
              </a:p>
              <a:p>
                <a:pPr marL="0" indent="0">
                  <a:buNone/>
                </a:pPr>
                <a:endParaRPr lang="en-US" sz="3400" dirty="0"/>
              </a:p>
              <a:p>
                <a:pPr marL="0" indent="0">
                  <a:buNone/>
                </a:pPr>
                <a:r>
                  <a:rPr lang="en-US" sz="3400" b="1" dirty="0" smtClean="0"/>
                  <a:t>QED</a:t>
                </a:r>
                <a:endParaRPr lang="en-US" sz="3400" b="1"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spTree>
    <p:extLst>
      <p:ext uri="{BB962C8B-B14F-4D97-AF65-F5344CB8AC3E}">
        <p14:creationId xmlns:p14="http://schemas.microsoft.com/office/powerpoint/2010/main" val="8777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Encryption</a:t>
                </a:r>
                <a:r>
                  <a:rPr lang="en-US" dirty="0"/>
                  <a:t>:</a:t>
                </a:r>
              </a:p>
              <a:p>
                <a:pPr lvl="1"/>
                <a:r>
                  <a:rPr lang="en-US" dirty="0"/>
                  <a:t>Secret key is the seed (K=s)</a:t>
                </a:r>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lvl="1"/>
                <a:r>
                  <a:rPr lang="en-US" b="1" dirty="0" smtClean="0"/>
                  <a:t>Advantage</a:t>
                </a:r>
                <a:r>
                  <a:rPr lang="en-US" dirty="0" smtClean="0"/>
                  <a: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m</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smtClean="0"/>
              </a:p>
              <a:p>
                <a:pPr lvl="1"/>
                <a:r>
                  <a:rPr lang="en-US" dirty="0"/>
                  <a:t>Computational Security vs Information Theoretic (Perfect) Security</a:t>
                </a:r>
              </a:p>
              <a:p>
                <a:pPr lvl="1"/>
                <a:r>
                  <a:rPr lang="en-US" b="1" dirty="0" smtClean="0"/>
                  <a:t>Disadvantages</a:t>
                </a:r>
                <a:r>
                  <a:rPr lang="en-US" dirty="0" smtClean="0"/>
                  <a:t>: can only </a:t>
                </a:r>
                <a:r>
                  <a:rPr lang="en-US" dirty="0"/>
                  <a:t>send one </a:t>
                </a:r>
                <a:r>
                  <a:rPr lang="en-US" dirty="0" smtClean="0"/>
                  <a:t>message, no message integrity vs. active attacker</a:t>
                </a:r>
              </a:p>
              <a:p>
                <a:pPr marL="0" indent="0">
                  <a:buNone/>
                </a:pPr>
                <a:endParaRPr lang="en-US" b="1" dirty="0" smtClean="0"/>
              </a:p>
              <a:p>
                <a:pPr marL="0" indent="0">
                  <a:buNone/>
                </a:pPr>
                <a:r>
                  <a:rPr lang="en-US" b="1" dirty="0" smtClean="0"/>
                  <a:t>Theorem (Concrete Security): </a:t>
                </a:r>
                <a:r>
                  <a:rPr lang="en-US" dirty="0" smtClean="0"/>
                  <a:t>If G is 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a:t>-secure PRG  then the above encryption scheme </a:t>
                </a:r>
                <a:r>
                  <a:rPr lang="en-US" dirty="0" smtClean="0"/>
                  <a:t>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-semantically secure. </a:t>
                </a:r>
              </a:p>
              <a:p>
                <a:pPr marL="0" indent="0">
                  <a:buNone/>
                </a:pPr>
                <a:r>
                  <a:rPr lang="en-US" b="1" dirty="0" smtClean="0"/>
                  <a:t>Proof Idea: </a:t>
                </a:r>
                <a:r>
                  <a:rPr lang="en-US" dirty="0" smtClean="0"/>
                  <a:t>Use the same reduction. If encryption attacker runs in time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then our PRG attacker runs in time </a:t>
                </a:r>
                <a14:m>
                  <m:oMath xmlns:m="http://schemas.openxmlformats.org/officeDocument/2006/math">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If encryption attacker wins with probability </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then our PRG attacker wins the PRG game with the same probability.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2800198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smtClean="0"/>
                  <a:t>Notation: </a:t>
                </a:r>
                <a:r>
                  <a:rPr lang="en-US" dirty="0" smtClean="0"/>
                  <a:t>Given string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smtClean="0"/>
                  <a:t> and a subset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𝑛</m:t>
                        </m:r>
                      </m:e>
                    </m:d>
                  </m:oMath>
                </a14:m>
                <a:r>
                  <a:rPr lang="en-US" dirty="0" smtClean="0"/>
                  <a:t> let          </a:t>
                </a:r>
                <a:r>
                  <a:rPr lang="en-US" dirty="0" err="1" smtClean="0"/>
                  <a:t>x</a:t>
                </a:r>
                <a:r>
                  <a:rPr lang="en-US" baseline="-25000" dirty="0" err="1" smtClean="0"/>
                  <a:t>S</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sup>
                    </m:sSup>
                  </m:oMath>
                </a14:m>
                <a:r>
                  <a:rPr lang="en-US" dirty="0" smtClean="0"/>
                  <a:t> denote the substring formed by concatenating bits at the positions in S.</a:t>
                </a:r>
              </a:p>
              <a:p>
                <a:r>
                  <a:rPr lang="en-US" b="1" dirty="0" smtClean="0"/>
                  <a:t>Example</a:t>
                </a:r>
                <a:r>
                  <a:rPr lang="en-US" dirty="0" smtClean="0"/>
                  <a:t>: x=</a:t>
                </a:r>
                <a:r>
                  <a:rPr lang="en-US" dirty="0" smtClean="0">
                    <a:solidFill>
                      <a:srgbClr val="FF0000"/>
                    </a:solidFill>
                  </a:rPr>
                  <a:t>1</a:t>
                </a:r>
                <a:r>
                  <a:rPr lang="en-US" dirty="0" smtClean="0"/>
                  <a:t>01</a:t>
                </a:r>
                <a:r>
                  <a:rPr lang="en-US" dirty="0" smtClean="0">
                    <a:solidFill>
                      <a:srgbClr val="FF0000"/>
                    </a:solidFill>
                  </a:rPr>
                  <a:t>10</a:t>
                </a:r>
                <a:r>
                  <a:rPr lang="en-US" dirty="0" smtClean="0"/>
                  <a:t> and </a:t>
                </a:r>
                <a:r>
                  <a:rPr lang="en-US" dirty="0" smtClean="0">
                    <a:solidFill>
                      <a:srgbClr val="FF0000"/>
                    </a:solidFill>
                  </a:rPr>
                  <a:t>S = {1,4,5}         </a:t>
                </a:r>
                <a:r>
                  <a:rPr lang="en-US" dirty="0" err="1" smtClean="0"/>
                  <a:t>x</a:t>
                </a:r>
                <a:r>
                  <a:rPr lang="en-US" baseline="-25000" dirty="0" err="1" smtClean="0"/>
                  <a:t>S</a:t>
                </a:r>
                <a:r>
                  <a:rPr lang="en-US" dirty="0" smtClean="0"/>
                  <a:t>=110</a:t>
                </a:r>
                <a:endParaRPr lang="en-US" dirty="0" smtClean="0">
                  <a:solidFill>
                    <a:srgbClr val="FF0000"/>
                  </a:solidFill>
                </a:endParaRP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5</m:t>
                          </m:r>
                        </m:e>
                      </m:d>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1</m:t>
                      </m:r>
                      <m:func>
                        <m:funcPr>
                          <m:ctrlPr>
                            <a:rPr lang="en-US" b="0" i="1" smtClean="0">
                              <a:latin typeface="Cambria Math" panose="02040503050406030204" pitchFamily="18" charset="0"/>
                            </a:rPr>
                          </m:ctrlPr>
                        </m:funcPr>
                        <m:fName>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4</m:t>
                          </m:r>
                          <m:r>
                            <a:rPr lang="en-US" i="1">
                              <a:latin typeface="Cambria Math" panose="02040503050406030204" pitchFamily="18" charset="0"/>
                            </a:rPr>
                            <m:t>𝑥</m:t>
                          </m:r>
                          <m:r>
                            <a:rPr lang="en-US" i="1" baseline="-25000">
                              <a:latin typeface="Cambria Math" panose="02040503050406030204" pitchFamily="18" charset="0"/>
                            </a:rPr>
                            <m:t>5</m:t>
                          </m:r>
                          <m:r>
                            <a:rPr lang="en-US" b="0" i="0" baseline="-25000" smtClean="0">
                              <a:latin typeface="Cambria Math" panose="02040503050406030204" pitchFamily="18" charset="0"/>
                            </a:rPr>
                            <m:t> </m:t>
                          </m:r>
                          <m:r>
                            <m:rPr>
                              <m:sty m:val="p"/>
                            </m:rPr>
                            <a:rPr lang="en-US" b="0" i="0" smtClean="0">
                              <a:latin typeface="Cambria Math" panose="02040503050406030204" pitchFamily="18" charset="0"/>
                            </a:rPr>
                            <m:t>mod</m:t>
                          </m:r>
                        </m:fName>
                        <m:e>
                          <m:r>
                            <a:rPr lang="en-US" b="0" i="1" smtClean="0">
                              <a:latin typeface="Cambria Math" panose="02040503050406030204" pitchFamily="18" charset="0"/>
                            </a:rPr>
                            <m:t>2</m:t>
                          </m:r>
                        </m:e>
                      </m:func>
                    </m:oMath>
                  </m:oMathPara>
                </a14:m>
                <a:endParaRPr lang="en-US" dirty="0" smtClean="0"/>
              </a:p>
              <a:p>
                <a:endParaRPr lang="en-US" dirty="0"/>
              </a:p>
              <a:p>
                <a:r>
                  <a:rPr lang="en-US" dirty="0" smtClean="0"/>
                  <a:t>Select random subsets </a:t>
                </a:r>
                <a14:m>
                  <m:oMath xmlns:m="http://schemas.openxmlformats.org/officeDocument/2006/math">
                    <m:r>
                      <a:rPr lang="en-US" i="1" smtClean="0">
                        <a:latin typeface="Cambria Math" panose="02040503050406030204" pitchFamily="18" charset="0"/>
                        <a:ea typeface="Cambria Math" panose="02040503050406030204" pitchFamily="18" charset="0"/>
                      </a:rPr>
                      <m:t>𝕊</m:t>
                    </m:r>
                    <m:r>
                      <a:rPr lang="en-US" i="1" smtClean="0">
                        <a:latin typeface="Cambria Math" panose="02040503050406030204" pitchFamily="18" charset="0"/>
                        <a:ea typeface="Cambria Math" panose="02040503050406030204" pitchFamily="18" charset="0"/>
                      </a:rPr>
                      <m:t>=</m:t>
                    </m:r>
                  </m:oMath>
                </a14:m>
                <a:r>
                  <a:rPr lang="en-US" dirty="0" smtClean="0"/>
                  <a:t>S</a:t>
                </a:r>
                <a:r>
                  <a:rPr lang="en-US" baseline="-25000" dirty="0" smtClean="0"/>
                  <a:t>1</a:t>
                </a:r>
                <a:r>
                  <a:rPr lang="en-US" dirty="0" smtClean="0"/>
                  <a:t>,…,</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𝑛</m:t>
                        </m:r>
                      </m:e>
                    </m:d>
                  </m:oMath>
                </a14:m>
                <a:r>
                  <a:rPr lang="en-US" dirty="0" smtClean="0"/>
                  <a:t> of size |S</a:t>
                </a:r>
                <a:r>
                  <a:rPr lang="en-US" baseline="-25000" dirty="0" smtClean="0"/>
                  <a:t>i</a:t>
                </a:r>
                <a:r>
                  <a:rPr lang="en-US" dirty="0" smtClean="0"/>
                  <a:t>|=5 and with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1.4</m:t>
                        </m:r>
                      </m:sup>
                    </m:sSup>
                  </m:oMath>
                </a14:m>
                <a:endParaRPr lang="en-US" baseline="30000" dirty="0"/>
              </a:p>
              <a:p>
                <a:pPr marL="0" indent="0">
                  <a:buNone/>
                </a:pPr>
                <a14:m>
                  <m:oMathPara xmlns:m="http://schemas.openxmlformats.org/officeDocument/2006/math">
                    <m:oMathParaPr>
                      <m:jc m:val="centerGroup"/>
                    </m:oMathParaPr>
                    <m:oMath xmlns:m="http://schemas.openxmlformats.org/officeDocument/2006/math">
                      <m:r>
                        <a:rPr lang="en-US" sz="3900" b="0" i="1" smtClean="0">
                          <a:latin typeface="Cambria Math" panose="02040503050406030204" pitchFamily="18" charset="0"/>
                        </a:rPr>
                        <m:t>𝐺</m:t>
                      </m:r>
                      <m:r>
                        <a:rPr lang="en-US" sz="3900" i="1" baseline="-25000">
                          <a:latin typeface="Cambria Math" panose="02040503050406030204" pitchFamily="18" charset="0"/>
                          <a:ea typeface="Cambria Math" panose="02040503050406030204" pitchFamily="18" charset="0"/>
                        </a:rPr>
                        <m:t>𝕊</m:t>
                      </m:r>
                      <m:d>
                        <m:dPr>
                          <m:ctrlPr>
                            <a:rPr lang="en-US" sz="3900" i="1">
                              <a:latin typeface="Cambria Math" panose="02040503050406030204" pitchFamily="18" charset="0"/>
                            </a:rPr>
                          </m:ctrlPr>
                        </m:dPr>
                        <m:e>
                          <m:r>
                            <a:rPr lang="en-US" sz="3900" b="0" i="1" smtClean="0">
                              <a:latin typeface="Cambria Math" panose="02040503050406030204" pitchFamily="18" charset="0"/>
                            </a:rPr>
                            <m:t>𝑥</m:t>
                          </m:r>
                        </m:e>
                      </m:d>
                      <m:r>
                        <a:rPr lang="en-US" sz="3900" i="1">
                          <a:latin typeface="Cambria Math" panose="02040503050406030204" pitchFamily="18" charset="0"/>
                        </a:rPr>
                        <m:t>=</m:t>
                      </m:r>
                      <m:r>
                        <a:rPr lang="en-US" sz="3900" i="1">
                          <a:latin typeface="Cambria Math" panose="02040503050406030204" pitchFamily="18" charset="0"/>
                        </a:rPr>
                        <m:t>𝑃</m:t>
                      </m:r>
                      <m:d>
                        <m:dPr>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𝑥</m:t>
                              </m:r>
                            </m:e>
                            <m:sub>
                              <m:sSub>
                                <m:sSubPr>
                                  <m:ctrlPr>
                                    <a:rPr lang="en-US" sz="3900" i="1">
                                      <a:latin typeface="Cambria Math" panose="02040503050406030204" pitchFamily="18" charset="0"/>
                                    </a:rPr>
                                  </m:ctrlPr>
                                </m:sSubPr>
                                <m:e>
                                  <m:r>
                                    <a:rPr lang="en-US" sz="3900" i="1">
                                      <a:latin typeface="Cambria Math" panose="02040503050406030204" pitchFamily="18" charset="0"/>
                                    </a:rPr>
                                    <m:t>𝑆</m:t>
                                  </m:r>
                                </m:e>
                                <m:sub>
                                  <m:r>
                                    <a:rPr lang="en-US" sz="3900" i="1">
                                      <a:latin typeface="Cambria Math" panose="02040503050406030204" pitchFamily="18" charset="0"/>
                                    </a:rPr>
                                    <m:t>1</m:t>
                                  </m:r>
                                </m:sub>
                              </m:sSub>
                            </m:sub>
                          </m:sSub>
                        </m:e>
                      </m:d>
                      <m:r>
                        <a:rPr lang="en-US" sz="3900" i="1">
                          <a:latin typeface="Cambria Math" panose="02040503050406030204" pitchFamily="18" charset="0"/>
                          <a:ea typeface="Cambria Math" panose="02040503050406030204" pitchFamily="18" charset="0"/>
                        </a:rPr>
                        <m:t>∘</m:t>
                      </m:r>
                      <m:r>
                        <a:rPr lang="en-US" sz="3900" b="0" i="1" smtClean="0">
                          <a:latin typeface="Cambria Math" panose="02040503050406030204" pitchFamily="18" charset="0"/>
                          <a:ea typeface="Cambria Math" panose="02040503050406030204" pitchFamily="18" charset="0"/>
                        </a:rPr>
                        <m:t>…</m:t>
                      </m:r>
                      <m:r>
                        <a:rPr lang="en-US" sz="3900" i="1">
                          <a:latin typeface="Cambria Math" panose="02040503050406030204" pitchFamily="18" charset="0"/>
                          <a:ea typeface="Cambria Math" panose="02040503050406030204" pitchFamily="18" charset="0"/>
                        </a:rPr>
                        <m:t>∘</m:t>
                      </m:r>
                      <m:r>
                        <a:rPr lang="en-US" sz="3900" i="1">
                          <a:latin typeface="Cambria Math" panose="02040503050406030204" pitchFamily="18" charset="0"/>
                        </a:rPr>
                        <m:t>𝑃</m:t>
                      </m:r>
                      <m:d>
                        <m:dPr>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𝑥</m:t>
                              </m:r>
                            </m:e>
                            <m:sub>
                              <m:sSub>
                                <m:sSubPr>
                                  <m:ctrlPr>
                                    <a:rPr lang="en-US" sz="3900" i="1">
                                      <a:latin typeface="Cambria Math" panose="02040503050406030204" pitchFamily="18" charset="0"/>
                                      <a:ea typeface="Cambria Math" panose="02040503050406030204" pitchFamily="18" charset="0"/>
                                    </a:rPr>
                                  </m:ctrlPr>
                                </m:sSubPr>
                                <m:e>
                                  <m:r>
                                    <a:rPr lang="en-US" sz="3900" i="1">
                                      <a:latin typeface="Cambria Math" panose="02040503050406030204" pitchFamily="18" charset="0"/>
                                      <a:ea typeface="Cambria Math" panose="02040503050406030204" pitchFamily="18" charset="0"/>
                                    </a:rPr>
                                    <m:t>𝑆</m:t>
                                  </m:r>
                                </m:e>
                                <m:sub>
                                  <m:r>
                                    <a:rPr lang="en-US" sz="3900" i="1">
                                      <a:latin typeface="Cambria Math" panose="02040503050406030204" pitchFamily="18" charset="0"/>
                                      <a:ea typeface="Cambria Math" panose="02040503050406030204" pitchFamily="18" charset="0"/>
                                    </a:rPr>
                                    <m:t>ℓ</m:t>
                                  </m:r>
                                  <m:d>
                                    <m:dPr>
                                      <m:ctrlPr>
                                        <a:rPr lang="en-US" sz="3900" i="1">
                                          <a:latin typeface="Cambria Math" panose="02040503050406030204" pitchFamily="18" charset="0"/>
                                          <a:ea typeface="Cambria Math" panose="02040503050406030204" pitchFamily="18" charset="0"/>
                                        </a:rPr>
                                      </m:ctrlPr>
                                    </m:dPr>
                                    <m:e>
                                      <m:r>
                                        <a:rPr lang="en-US" sz="3900" i="1">
                                          <a:latin typeface="Cambria Math" panose="02040503050406030204" pitchFamily="18" charset="0"/>
                                          <a:ea typeface="Cambria Math" panose="02040503050406030204" pitchFamily="18" charset="0"/>
                                        </a:rPr>
                                        <m:t>𝑛</m:t>
                                      </m:r>
                                    </m:e>
                                  </m:d>
                                </m:sub>
                              </m:sSub>
                            </m:sub>
                          </m:sSub>
                        </m:e>
                      </m:d>
                    </m:oMath>
                  </m:oMathPara>
                </a14:m>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r="-6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3497255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Current Security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Assumes adversary observes just one </a:t>
                </a:r>
                <a:r>
                  <a:rPr lang="en-US" dirty="0" err="1" smtClean="0"/>
                  <a:t>ciphertext</a:t>
                </a:r>
                <a:endParaRPr lang="en-US" dirty="0" smtClean="0"/>
              </a:p>
              <a:p>
                <a:endParaRPr lang="en-US" dirty="0"/>
              </a:p>
              <a:p>
                <a:r>
                  <a:rPr lang="en-US" dirty="0" smtClean="0"/>
                  <a:t>What if adversary observes two </a:t>
                </a:r>
                <a:r>
                  <a:rPr lang="en-US" dirty="0" err="1" smtClean="0"/>
                  <a:t>ciphertexts</a:t>
                </a:r>
                <a:r>
                  <a:rPr lang="en-US" dirty="0" smtClean="0"/>
                  <a:t>?</a:t>
                </a:r>
              </a:p>
              <a:p>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𝑐</m:t>
                          </m:r>
                        </m:e>
                        <m:sub>
                          <m:r>
                            <a:rPr lang="en-US" i="1">
                              <a:latin typeface="Cambria Math"/>
                              <a:ea typeface="Cambria Math" panose="02040503050406030204" pitchFamily="18" charset="0"/>
                            </a:rPr>
                            <m:t>1</m:t>
                          </m:r>
                        </m:sub>
                      </m:sSub>
                      <m:r>
                        <a:rPr lang="en-US" b="0" i="0" smtClean="0">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𝑚</m:t>
                          </m:r>
                        </m:e>
                        <m:sub>
                          <m:r>
                            <a:rPr lang="en-US" b="0" i="1" smtClean="0">
                              <a:latin typeface="Cambria Math"/>
                              <a:ea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i="1">
                              <a:latin typeface="Cambria Math"/>
                              <a:ea typeface="Cambria Math" panose="02040503050406030204" pitchFamily="18" charset="0"/>
                            </a:rPr>
                            <m:t>1</m:t>
                          </m:r>
                        </m:sub>
                      </m:sSub>
                    </m:oMath>
                  </m:oMathPara>
                </a14:m>
                <a:endParaRPr lang="en-US" dirty="0" smtClean="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𝑐</m:t>
                          </m:r>
                        </m:e>
                        <m:sub>
                          <m:r>
                            <a:rPr lang="en-US" b="0" i="1" smtClean="0">
                              <a:latin typeface="Cambria Math"/>
                              <a:ea typeface="Cambria Math" panose="02040503050406030204" pitchFamily="18" charset="0"/>
                            </a:rPr>
                            <m:t>2</m:t>
                          </m:r>
                        </m:sub>
                      </m:sSub>
                      <m:r>
                        <a:rPr lang="en-US">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oMath>
                  </m:oMathPara>
                </a14:m>
                <a:endParaRPr lang="en-US" dirty="0" smtClean="0"/>
              </a:p>
              <a:p>
                <a:pPr marL="0" lvl="1" indent="0">
                  <a:spcBef>
                    <a:spcPts val="1000"/>
                  </a:spcBef>
                  <a:buNone/>
                </a:pPr>
                <a:endParaRPr lang="en-US" dirty="0"/>
              </a:p>
              <a:p>
                <a:pPr marL="342900" lvl="1" indent="-342900">
                  <a:spcBef>
                    <a:spcPts val="1000"/>
                  </a:spcBef>
                </a:pPr>
                <a:r>
                  <a:rPr lang="en-US" dirty="0" smtClean="0"/>
                  <a:t>How could the adversary (Joe) attempt to modify c=</a:t>
                </a:r>
                <a:r>
                  <a:rPr lang="en-US" dirty="0" err="1" smtClean="0"/>
                  <a:t>Enc</a:t>
                </a:r>
                <a:r>
                  <a:rPr lang="en-US" baseline="-25000" dirty="0" err="1" smtClean="0"/>
                  <a:t>k</a:t>
                </a:r>
                <a:r>
                  <a:rPr lang="en-US" dirty="0" smtClean="0"/>
                  <a:t>(m) below?</a:t>
                </a:r>
              </a:p>
              <a:p>
                <a:pPr marL="0" lvl="1" indent="0" algn="ctr">
                  <a:spcBef>
                    <a:spcPts val="1000"/>
                  </a:spcBef>
                  <a:buNone/>
                </a:pPr>
                <a:r>
                  <a:rPr lang="en-US" dirty="0"/>
                  <a:t> </a:t>
                </a:r>
                <a:r>
                  <a:rPr lang="en-US" dirty="0" smtClean="0"/>
                  <a:t>  m = “Pay Joe the following amount (USD): 000000101”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Tree>
    <p:extLst>
      <p:ext uri="{BB962C8B-B14F-4D97-AF65-F5344CB8AC3E}">
        <p14:creationId xmlns:p14="http://schemas.microsoft.com/office/powerpoint/2010/main" val="257262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send many messages?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3960"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45298" y="3175250"/>
                <a:ext cx="2917081"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𝑊h𝑎𝑡𝑠</m:t>
                              </m:r>
                              <m:r>
                                <a:rPr lang="en-US" b="0" i="1" smtClean="0">
                                  <a:latin typeface="Cambria Math" panose="02040503050406030204" pitchFamily="18" charset="0"/>
                                </a:rPr>
                                <m:t> </m:t>
                              </m:r>
                              <m:r>
                                <a:rPr lang="en-US" b="0" i="1" smtClean="0">
                                  <a:latin typeface="Cambria Math" panose="02040503050406030204" pitchFamily="18" charset="0"/>
                                </a:rPr>
                                <m:t>𝑢𝑝</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45298" y="3175250"/>
                <a:ext cx="2917081" cy="393121"/>
              </a:xfrm>
              <a:prstGeom prst="rect">
                <a:avLst/>
              </a:prstGeom>
              <a:blipFill>
                <a:blip r:embed="rId6"/>
                <a:stretch>
                  <a:fillRect b="-1563"/>
                </a:stretch>
              </a:blipFill>
            </p:spPr>
            <p:txBody>
              <a:bodyPr/>
              <a:lstStyle/>
              <a:p>
                <a:r>
                  <a:rPr lang="en-US">
                    <a:noFill/>
                  </a:rPr>
                  <a:t> </a:t>
                </a:r>
              </a:p>
            </p:txBody>
          </p:sp>
        </mc:Fallback>
      </mc:AlternateContent>
      <p:sp>
        <p:nvSpPr>
          <p:cNvPr id="13" name="TextBox 12"/>
          <p:cNvSpPr txBox="1"/>
          <p:nvPr/>
        </p:nvSpPr>
        <p:spPr>
          <a:xfrm>
            <a:off x="8808720" y="1537857"/>
            <a:ext cx="896399" cy="369332"/>
          </a:xfrm>
          <a:prstGeom prst="rect">
            <a:avLst/>
          </a:prstGeom>
          <a:noFill/>
        </p:spPr>
        <p:txBody>
          <a:bodyPr wrap="none" rtlCol="0">
            <a:spAutoFit/>
          </a:bodyPr>
          <a:lstStyle/>
          <a:p>
            <a:r>
              <a:rPr lang="en-US" dirty="0"/>
              <a:t>K</a:t>
            </a:r>
            <a:r>
              <a:rPr lang="en-US" baseline="-25000" dirty="0"/>
              <a:t>1</a:t>
            </a:r>
            <a:r>
              <a:rPr lang="en-US" dirty="0"/>
              <a:t>,K</a:t>
            </a:r>
            <a:r>
              <a:rPr lang="en-US" baseline="-25000" dirty="0"/>
              <a:t>2</a:t>
            </a:r>
            <a:r>
              <a:rPr lang="en-US" dirty="0"/>
              <a:t>,K</a:t>
            </a:r>
            <a:r>
              <a:rPr lang="en-US" baseline="-25000" dirty="0"/>
              <a:t>3</a:t>
            </a:r>
          </a:p>
        </p:txBody>
      </p:sp>
      <p:cxnSp>
        <p:nvCxnSpPr>
          <p:cNvPr id="14" name="Straight Arrow Connector 13"/>
          <p:cNvCxnSpPr>
            <a:endCxn id="7" idx="3"/>
          </p:cNvCxnSpPr>
          <p:nvPr/>
        </p:nvCxnSpPr>
        <p:spPr>
          <a:xfrm flipH="1">
            <a:off x="2968289" y="4276147"/>
            <a:ext cx="6236671" cy="11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229138" y="3936309"/>
                <a:ext cx="3197478"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𝑁𝑜𝑡</m:t>
                              </m:r>
                              <m:r>
                                <a:rPr lang="en-US" b="0" i="1" smtClean="0">
                                  <a:latin typeface="Cambria Math" panose="02040503050406030204" pitchFamily="18" charset="0"/>
                                </a:rPr>
                                <m:t> </m:t>
                              </m:r>
                              <m:r>
                                <a:rPr lang="en-US" b="0" i="1" smtClean="0">
                                  <a:latin typeface="Cambria Math" panose="02040503050406030204" pitchFamily="18" charset="0"/>
                                </a:rPr>
                                <m:t>𝑡𝑜𝑜</m:t>
                              </m:r>
                              <m:r>
                                <a:rPr lang="en-US" b="0" i="1" smtClean="0">
                                  <a:latin typeface="Cambria Math" panose="02040503050406030204" pitchFamily="18" charset="0"/>
                                </a:rPr>
                                <m:t> </m:t>
                              </m:r>
                              <m:r>
                                <a:rPr lang="en-US" b="0" i="1" smtClean="0">
                                  <a:latin typeface="Cambria Math" panose="02040503050406030204" pitchFamily="18" charset="0"/>
                                </a:rPr>
                                <m:t>𝑚𝑢𝑐h</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229138" y="3936309"/>
                <a:ext cx="3197478" cy="393121"/>
              </a:xfrm>
              <a:prstGeom prst="rect">
                <a:avLst/>
              </a:prstGeom>
              <a:blipFill>
                <a:blip r:embed="rId7"/>
                <a:stretch>
                  <a:fillRect b="-1563"/>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719180" y="4724775"/>
                <a:ext cx="3198761"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3</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𝐽𝑢𝑠𝑡</m:t>
                              </m:r>
                              <m:r>
                                <a:rPr lang="en-US" b="0" i="1" smtClean="0">
                                  <a:latin typeface="Cambria Math" panose="02040503050406030204" pitchFamily="18" charset="0"/>
                                </a:rPr>
                                <m:t> </m:t>
                              </m:r>
                              <m:r>
                                <a:rPr lang="en-US" b="0" i="1" smtClean="0">
                                  <a:latin typeface="Cambria Math" panose="02040503050406030204" pitchFamily="18" charset="0"/>
                                </a:rPr>
                                <m:t>𝑐h𝑖𝑙𝑙𝑖𝑛𝑔</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719180" y="4724775"/>
                <a:ext cx="3198761" cy="393121"/>
              </a:xfrm>
              <a:prstGeom prst="rect">
                <a:avLst/>
              </a:prstGeom>
              <a:blipFill>
                <a:blip r:embed="rId8"/>
                <a:stretch>
                  <a:fillRect b="-7692"/>
                </a:stretch>
              </a:blipFill>
            </p:spPr>
            <p:txBody>
              <a:bodyPr/>
              <a:lstStyle/>
              <a:p>
                <a:r>
                  <a:rPr lang="en-US">
                    <a:noFill/>
                  </a:rPr>
                  <a:t> </a:t>
                </a:r>
              </a:p>
            </p:txBody>
          </p:sp>
        </mc:Fallback>
      </mc:AlternateContent>
      <p:sp>
        <p:nvSpPr>
          <p:cNvPr id="16" name="TextBox 15"/>
          <p:cNvSpPr txBox="1"/>
          <p:nvPr/>
        </p:nvSpPr>
        <p:spPr>
          <a:xfrm>
            <a:off x="2042160" y="1690688"/>
            <a:ext cx="896399" cy="369332"/>
          </a:xfrm>
          <a:prstGeom prst="rect">
            <a:avLst/>
          </a:prstGeom>
          <a:noFill/>
        </p:spPr>
        <p:txBody>
          <a:bodyPr wrap="none" rtlCol="0">
            <a:spAutoFit/>
          </a:bodyPr>
          <a:lstStyle/>
          <a:p>
            <a:r>
              <a:rPr lang="en-US" dirty="0" smtClean="0"/>
              <a:t>K</a:t>
            </a:r>
            <a:r>
              <a:rPr lang="en-US" baseline="-25000" dirty="0" smtClean="0"/>
              <a:t>1</a:t>
            </a:r>
            <a:r>
              <a:rPr lang="en-US" dirty="0" smtClean="0"/>
              <a:t>,K</a:t>
            </a:r>
            <a:r>
              <a:rPr lang="en-US" baseline="-25000" dirty="0" smtClean="0"/>
              <a:t>2</a:t>
            </a:r>
            <a:r>
              <a:rPr lang="en-US" dirty="0" smtClean="0"/>
              <a:t>,K</a:t>
            </a:r>
            <a:r>
              <a:rPr lang="en-US" baseline="-25000" dirty="0" smtClean="0"/>
              <a:t>3</a:t>
            </a:r>
            <a:endParaRPr lang="en-US" baseline="-25000" dirty="0"/>
          </a:p>
        </p:txBody>
      </p:sp>
    </p:spTree>
    <p:extLst>
      <p:ext uri="{BB962C8B-B14F-4D97-AF65-F5344CB8AC3E}">
        <p14:creationId xmlns:p14="http://schemas.microsoft.com/office/powerpoint/2010/main" val="109987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7 L 0.49063 -0.0412 " pathEditMode="relative" rAng="0" ptsTypes="AA">
                                      <p:cBhvr>
                                        <p:cTn id="6" dur="2000" fill="hold"/>
                                        <p:tgtEl>
                                          <p:spTgt spid="5"/>
                                        </p:tgtEl>
                                        <p:attrNameLst>
                                          <p:attrName>ppt_x</p:attrName>
                                          <p:attrName>ppt_y</p:attrName>
                                        </p:attrNameLst>
                                      </p:cBhvr>
                                      <p:rCtr x="24531" y="-2060"/>
                                    </p:animMotion>
                                  </p:childTnLst>
                                </p:cTn>
                              </p:par>
                              <p:par>
                                <p:cTn id="7" presetID="42" presetClass="path" presetSubtype="0" accel="50000" decel="50000" fill="hold" nodeType="withEffect">
                                  <p:stCondLst>
                                    <p:cond delay="0"/>
                                  </p:stCondLst>
                                  <p:childTnLst>
                                    <p:animMotion origin="layout" path="M -0.025 0.0007 L 0.4974 -0.01389 " pathEditMode="relative" rAng="0" ptsTypes="AA">
                                      <p:cBhvr>
                                        <p:cTn id="8" dur="2000" fill="hold"/>
                                        <p:tgtEl>
                                          <p:spTgt spid="6"/>
                                        </p:tgtEl>
                                        <p:attrNameLst>
                                          <p:attrName>ppt_x</p:attrName>
                                          <p:attrName>ppt_y</p:attrName>
                                        </p:attrNameLst>
                                      </p:cBhvr>
                                      <p:rCtr x="26120" y="-741"/>
                                    </p:animMotion>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Current Security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Assumes adversary observes just one </a:t>
                </a:r>
                <a:r>
                  <a:rPr lang="en-US" dirty="0" err="1" smtClean="0"/>
                  <a:t>ciphertext</a:t>
                </a:r>
                <a:endParaRPr lang="en-US" dirty="0" smtClean="0"/>
              </a:p>
              <a:p>
                <a:endParaRPr lang="en-US" dirty="0"/>
              </a:p>
              <a:p>
                <a:r>
                  <a:rPr lang="en-US" dirty="0" smtClean="0"/>
                  <a:t>What if adversary observes two </a:t>
                </a:r>
                <a:r>
                  <a:rPr lang="en-US" dirty="0" err="1" smtClean="0"/>
                  <a:t>ciphertexts</a:t>
                </a:r>
                <a:r>
                  <a:rPr lang="en-US" dirty="0" smtClean="0"/>
                  <a:t>?</a:t>
                </a:r>
              </a:p>
              <a:p>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𝑐</m:t>
                          </m:r>
                        </m:e>
                        <m:sub>
                          <m:r>
                            <a:rPr lang="en-US" i="1">
                              <a:latin typeface="Cambria Math"/>
                              <a:ea typeface="Cambria Math" panose="02040503050406030204" pitchFamily="18" charset="0"/>
                            </a:rPr>
                            <m:t>1</m:t>
                          </m:r>
                        </m:sub>
                      </m:sSub>
                      <m:r>
                        <a:rPr lang="en-US" b="0" i="0" smtClean="0">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𝑚</m:t>
                          </m:r>
                        </m:e>
                        <m:sub>
                          <m:r>
                            <a:rPr lang="en-US" b="0" i="1" smtClean="0">
                              <a:latin typeface="Cambria Math"/>
                              <a:ea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i="1">
                              <a:latin typeface="Cambria Math"/>
                              <a:ea typeface="Cambria Math" panose="02040503050406030204" pitchFamily="18" charset="0"/>
                            </a:rPr>
                            <m:t>1</m:t>
                          </m:r>
                        </m:sub>
                      </m:sSub>
                    </m:oMath>
                  </m:oMathPara>
                </a14:m>
                <a:endParaRPr lang="en-US" dirty="0" smtClean="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𝑐</m:t>
                          </m:r>
                        </m:e>
                        <m:sub>
                          <m:r>
                            <a:rPr lang="en-US" b="0" i="1" smtClean="0">
                              <a:latin typeface="Cambria Math"/>
                              <a:ea typeface="Cambria Math" panose="02040503050406030204" pitchFamily="18" charset="0"/>
                            </a:rPr>
                            <m:t>2</m:t>
                          </m:r>
                        </m:sub>
                      </m:sSub>
                      <m:r>
                        <a:rPr lang="en-US">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oMath>
                  </m:oMathPara>
                </a14:m>
                <a:endParaRPr lang="en-US" dirty="0" smtClean="0"/>
              </a:p>
              <a:p>
                <a:pPr marL="0" lvl="1" indent="0">
                  <a:spcBef>
                    <a:spcPts val="1000"/>
                  </a:spcBef>
                  <a:buNone/>
                </a:pPr>
                <a:endParaRPr lang="en-US" dirty="0"/>
              </a:p>
              <a:p>
                <a:pPr marL="342900" lvl="1" indent="-342900">
                  <a:spcBef>
                    <a:spcPts val="1000"/>
                  </a:spcBef>
                </a:pPr>
                <a:r>
                  <a:rPr lang="en-US" dirty="0" smtClean="0"/>
                  <a:t>How could the adversary (Joe) attempt to modify c=</a:t>
                </a:r>
                <a:r>
                  <a:rPr lang="en-US" dirty="0" err="1" smtClean="0"/>
                  <a:t>Enc</a:t>
                </a:r>
                <a:r>
                  <a:rPr lang="en-US" baseline="-25000" dirty="0" err="1" smtClean="0"/>
                  <a:t>k</a:t>
                </a:r>
                <a:r>
                  <a:rPr lang="en-US" dirty="0" smtClean="0"/>
                  <a:t>(m) below?</a:t>
                </a:r>
              </a:p>
              <a:p>
                <a:pPr marL="0" lvl="1" indent="0" algn="ctr">
                  <a:spcBef>
                    <a:spcPts val="1000"/>
                  </a:spcBef>
                  <a:buNone/>
                </a:pPr>
                <a:r>
                  <a:rPr lang="en-US" dirty="0"/>
                  <a:t> </a:t>
                </a:r>
                <a:r>
                  <a:rPr lang="en-US" dirty="0" smtClean="0"/>
                  <a:t>  m = “Pay Joe the following amount (USD): </a:t>
                </a:r>
                <a:r>
                  <a:rPr lang="en-US" b="1" dirty="0" smtClean="0">
                    <a:solidFill>
                      <a:srgbClr val="FF0000"/>
                    </a:solidFill>
                  </a:rPr>
                  <a:t>1</a:t>
                </a:r>
                <a:r>
                  <a:rPr lang="en-US" dirty="0" smtClean="0"/>
                  <a:t>00000101”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spTree>
    <p:extLst>
      <p:ext uri="{BB962C8B-B14F-4D97-AF65-F5344CB8AC3E}">
        <p14:creationId xmlns:p14="http://schemas.microsoft.com/office/powerpoint/2010/main" val="1169403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 Experiment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0301" y="185653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3481466" cy="461665"/>
          </a:xfrm>
          <a:prstGeom prst="rect">
            <a:avLst/>
          </a:prstGeom>
        </p:spPr>
        <p:txBody>
          <a:bodyPr wrap="none">
            <a:spAutoFit/>
          </a:bodyPr>
          <a:lstStyle/>
          <a:p>
            <a:r>
              <a:rPr lang="en-US" sz="2400" dirty="0"/>
              <a:t>(</a:t>
            </a:r>
            <a:r>
              <a:rPr lang="en-US" sz="2400" dirty="0" smtClean="0"/>
              <a:t>m</a:t>
            </a:r>
            <a:r>
              <a:rPr lang="en-US" sz="2400" baseline="-25000" dirty="0" smtClean="0"/>
              <a:t>0,1</a:t>
            </a:r>
            <a:r>
              <a:rPr lang="en-US" sz="2400" dirty="0"/>
              <a:t>,…,</a:t>
            </a:r>
            <a:r>
              <a:rPr lang="en-US" sz="2400" dirty="0" smtClean="0"/>
              <a:t>m</a:t>
            </a:r>
            <a:r>
              <a:rPr lang="en-US" sz="2400" baseline="-25000" dirty="0" smtClean="0"/>
              <a:t>0,t</a:t>
            </a:r>
            <a:r>
              <a:rPr lang="en-US" sz="2400" dirty="0"/>
              <a:t>)</a:t>
            </a:r>
            <a:r>
              <a:rPr lang="en-US" sz="2400" dirty="0" smtClean="0"/>
              <a:t>, (</a:t>
            </a:r>
            <a:r>
              <a:rPr lang="en-US" sz="2400" dirty="0"/>
              <a:t>m</a:t>
            </a:r>
            <a:r>
              <a:rPr lang="en-US" sz="2400" baseline="-25000" dirty="0"/>
              <a:t>1,1</a:t>
            </a:r>
            <a:r>
              <a:rPr lang="en-US" sz="2400" dirty="0" smtClean="0"/>
              <a:t>,…,m</a:t>
            </a:r>
            <a:r>
              <a:rPr lang="en-US" sz="2400" baseline="-25000" dirty="0" smtClean="0"/>
              <a:t>1,t</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85375" y="2238693"/>
            <a:ext cx="1188146"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a:t>
            </a:r>
            <a:r>
              <a:rPr lang="en-US" sz="2400" b="1" dirty="0" err="1" smtClean="0"/>
              <a:t>c</a:t>
            </a:r>
            <a:r>
              <a:rPr lang="en-US" sz="2400" b="1" baseline="-25000" dirty="0" err="1" smtClean="0"/>
              <a:t>t</a:t>
            </a:r>
            <a:r>
              <a:rPr lang="en-US" sz="2400" b="1" dirty="0" smtClean="0"/>
              <a:t>)</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
        <p:nvSpPr>
          <p:cNvPr id="13" name="Content Placeholder 12"/>
          <p:cNvSpPr>
            <a:spLocks noGrp="1"/>
          </p:cNvSpPr>
          <p:nvPr>
            <p:ph idx="1"/>
          </p:nvPr>
        </p:nvSpPr>
        <p:spPr/>
        <p:txBody>
          <a:bodyPr/>
          <a:lstStyle/>
          <a:p>
            <a:endParaRPr lang="en-US"/>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308890" y="5723167"/>
            <a:ext cx="429426" cy="280512"/>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25" name="Content Placeholder 2"/>
              <p:cNvSpPr txBox="1">
                <a:spLocks/>
              </p:cNvSpPr>
              <p:nvPr/>
            </p:nvSpPr>
            <p:spPr>
              <a:xfrm>
                <a:off x="206750" y="3403005"/>
                <a:ext cx="11578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r>
                              <a:rPr lang="en-US" sz="4000" i="1">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smtClean="0">
                          <a:solidFill>
                            <a:srgbClr val="FF0000"/>
                          </a:solidFill>
                          <a:latin typeface="Cambria Math" panose="02040503050406030204" pitchFamily="18" charset="0"/>
                          <a:ea typeface="Cambria Math" panose="02040503050406030204" pitchFamily="18" charset="0"/>
                        </a:rPr>
                        <m:t>   </m:t>
                      </m:r>
                      <m:r>
                        <m:rPr>
                          <m:sty m:val="p"/>
                        </m:rPr>
                        <a:rPr lang="en-US" sz="4000" smtClean="0">
                          <a:latin typeface="Cambria Math" panose="02040503050406030204" pitchFamily="18" charset="0"/>
                          <a:ea typeface="Cambria Math" panose="02040503050406030204" pitchFamily="18" charset="0"/>
                        </a:rPr>
                        <m:t>Pr</m:t>
                      </m:r>
                      <m:d>
                        <m:dPr>
                          <m:begChr m:val="["/>
                          <m:endChr m:val="]"/>
                          <m:ctrlPr>
                            <a:rPr lang="en-US" sz="400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
                          <m:r>
                            <a:rPr lang="en-US" sz="4000" i="1" smtClean="0">
                              <a:latin typeface="Cambria Math" panose="02040503050406030204" pitchFamily="18" charset="0"/>
                              <a:ea typeface="Cambria Math" panose="02040503050406030204" pitchFamily="18" charset="0"/>
                            </a:rPr>
                            <m:t>  </m:t>
                          </m:r>
                          <m:r>
                            <a:rPr lang="en-US" sz="4000" i="1" smtClean="0">
                              <a:latin typeface="Cambria Math" panose="02040503050406030204" pitchFamily="18" charset="0"/>
                              <a:ea typeface="Cambria Math" panose="02040503050406030204" pitchFamily="18" charset="0"/>
                            </a:rPr>
                            <m:t>𝐺𝑢𝑒𝑠𝑠𝑒𝑠</m:t>
                          </m:r>
                          <m:r>
                            <a:rPr lang="en-US" sz="4000" i="1" smtClean="0">
                              <a:latin typeface="Cambria Math" panose="02040503050406030204" pitchFamily="18" charset="0"/>
                              <a:ea typeface="Cambria Math" panose="02040503050406030204" pitchFamily="18" charset="0"/>
                            </a:rPr>
                            <m:t> </m:t>
                          </m:r>
                          <m:sSup>
                            <m:sSupPr>
                              <m:ctrlPr>
                                <a:rPr lang="en-US" sz="4000" i="1" smtClean="0">
                                  <a:latin typeface="Cambria Math" panose="02040503050406030204" pitchFamily="18" charset="0"/>
                                  <a:ea typeface="Cambria Math" panose="02040503050406030204" pitchFamily="18" charset="0"/>
                                </a:rPr>
                              </m:ctrlPr>
                            </m:sSupPr>
                            <m:e>
                              <m:r>
                                <a:rPr lang="en-US" sz="4000" i="1" smtClean="0">
                                  <a:latin typeface="Cambria Math" panose="02040503050406030204" pitchFamily="18" charset="0"/>
                                  <a:ea typeface="Cambria Math" panose="02040503050406030204" pitchFamily="18" charset="0"/>
                                </a:rPr>
                                <m:t>𝑏</m:t>
                              </m:r>
                            </m:e>
                            <m:sup>
                              <m:r>
                                <a:rPr lang="en-US" sz="4000" i="1" smtClean="0">
                                  <a:latin typeface="Cambria Math" panose="02040503050406030204" pitchFamily="18" charset="0"/>
                                  <a:ea typeface="Cambria Math" panose="02040503050406030204" pitchFamily="18" charset="0"/>
                                </a:rPr>
                                <m:t>′</m:t>
                              </m:r>
                            </m:sup>
                          </m:sSup>
                          <m:r>
                            <a:rPr lang="en-US" sz="4000" i="1" smtClean="0">
                              <a:latin typeface="Cambria Math" panose="02040503050406030204" pitchFamily="18" charset="0"/>
                              <a:ea typeface="Cambria Math" panose="02040503050406030204" pitchFamily="18" charset="0"/>
                            </a:rPr>
                            <m:t>=</m:t>
                          </m:r>
                          <m:r>
                            <a:rPr lang="en-US" sz="4000" i="1" smtClean="0">
                              <a:latin typeface="Cambria Math" panose="02040503050406030204" pitchFamily="18" charset="0"/>
                              <a:ea typeface="Cambria Math" panose="02040503050406030204" pitchFamily="18" charset="0"/>
                            </a:rPr>
                            <m:t>𝑏</m:t>
                          </m:r>
                        </m:e>
                      </m:d>
                      <m:r>
                        <a:rPr lang="en-US" sz="4000" i="1" smtClean="0">
                          <a:latin typeface="Cambria Math" panose="02040503050406030204" pitchFamily="18" charset="0"/>
                          <a:ea typeface="Cambria Math" panose="02040503050406030204" pitchFamily="18" charset="0"/>
                        </a:rPr>
                        <m:t>≤</m:t>
                      </m:r>
                      <m:f>
                        <m:fPr>
                          <m:ctrlPr>
                            <a:rPr lang="en-US" sz="4000" i="1" smtClean="0">
                              <a:latin typeface="Cambria Math" panose="02040503050406030204" pitchFamily="18" charset="0"/>
                              <a:ea typeface="Cambria Math" panose="02040503050406030204" pitchFamily="18" charset="0"/>
                            </a:rPr>
                          </m:ctrlPr>
                        </m:fPr>
                        <m:num>
                          <m:r>
                            <a:rPr lang="en-US" sz="4000" i="1" smtClean="0">
                              <a:latin typeface="Cambria Math" panose="02040503050406030204" pitchFamily="18" charset="0"/>
                              <a:ea typeface="Cambria Math" panose="02040503050406030204" pitchFamily="18" charset="0"/>
                            </a:rPr>
                            <m:t>1</m:t>
                          </m:r>
                        </m:num>
                        <m:den>
                          <m:r>
                            <a:rPr lang="en-US" sz="4000" i="1" smtClean="0">
                              <a:latin typeface="Cambria Math" panose="02040503050406030204" pitchFamily="18" charset="0"/>
                              <a:ea typeface="Cambria Math" panose="02040503050406030204" pitchFamily="18" charset="0"/>
                            </a:rPr>
                            <m:t>2</m:t>
                          </m:r>
                        </m:den>
                      </m:f>
                      <m:r>
                        <a:rPr lang="en-US" sz="4000" i="1" smtClean="0">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𝑛</m:t>
                      </m:r>
                      <m:r>
                        <a:rPr lang="en-US" sz="4000" i="1">
                          <a:solidFill>
                            <a:srgbClr val="FF0000"/>
                          </a:solidFill>
                          <a:latin typeface="Cambria Math" panose="02040503050406030204" pitchFamily="18" charset="0"/>
                          <a:ea typeface="Cambria Math" panose="02040503050406030204" pitchFamily="18" charset="0"/>
                        </a:rPr>
                        <m:t>)</m:t>
                      </m:r>
                    </m:oMath>
                  </m:oMathPara>
                </a14:m>
                <a:endParaRPr lang="en-US" sz="4000" dirty="0">
                  <a:solidFill>
                    <a:srgbClr val="FF0000"/>
                  </a:solidFill>
                </a:endParaRPr>
              </a:p>
              <a:p>
                <a:pPr marL="0" indent="0">
                  <a:buFont typeface="Arial" panose="020B0604020202020204" pitchFamily="34" charset="0"/>
                  <a:buNone/>
                </a:pPr>
                <a:endParaRPr lang="en-US"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206750" y="3403005"/>
                <a:ext cx="11578850" cy="4351338"/>
              </a:xfrm>
              <a:prstGeom prst="rect">
                <a:avLst/>
              </a:prstGeom>
              <a:blipFill>
                <a:blip r:embed="rId13"/>
                <a:stretch>
                  <a:fillRect/>
                </a:stretch>
              </a:blipFill>
            </p:spPr>
            <p:txBody>
              <a:bodyPr/>
              <a:lstStyle/>
              <a:p>
                <a:r>
                  <a:rPr lang="en-US">
                    <a:noFill/>
                  </a:rPr>
                  <a:t> </a:t>
                </a:r>
              </a:p>
            </p:txBody>
          </p:sp>
        </mc:Fallback>
      </mc:AlternateContent>
      <p:cxnSp>
        <p:nvCxnSpPr>
          <p:cNvPr id="26" name="Straight Arrow Connector 2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427394" y="5625228"/>
            <a:ext cx="429426" cy="280512"/>
          </a:xfrm>
          <a:prstGeom prst="rect">
            <a:avLst/>
          </a:prstGeom>
        </p:spPr>
      </p:pic>
    </p:spTree>
    <p:extLst>
      <p:ext uri="{BB962C8B-B14F-4D97-AF65-F5344CB8AC3E}">
        <p14:creationId xmlns:p14="http://schemas.microsoft.com/office/powerpoint/2010/main" val="74497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1358 -0.00047 " pathEditMode="relative" rAng="0" ptsTypes="AA">
                                      <p:cBhvr>
                                        <p:cTn id="10" dur="2000" fill="hold"/>
                                        <p:tgtEl>
                                          <p:spTgt spid="9"/>
                                        </p:tgtEl>
                                        <p:attrNameLst>
                                          <p:attrName>ppt_x</p:attrName>
                                          <p:attrName>ppt_y</p:attrName>
                                        </p:attrNameLst>
                                      </p:cBhvr>
                                      <p:rCtr x="6784"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P spid="2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Multiple Message Eavesdropping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668142" cy="4090222"/>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oMath>
                  </m:oMathPara>
                </a14:m>
                <a:endParaRPr lang="en-US" sz="2400" b="0" i="1" dirty="0" smtClean="0">
                  <a:solidFill>
                    <a:schemeClr val="tx1"/>
                  </a:solidFill>
                  <a:latin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oMath>
                </a14:m>
                <a:r>
                  <a:rPr lang="en-US" sz="2400" baseline="30000" dirty="0" smtClean="0">
                    <a:solidFill>
                      <a:schemeClr val="tx1"/>
                    </a:solidFill>
                  </a:rPr>
                  <a:t> </a:t>
                </a:r>
                <a:endParaRPr lang="en-US" sz="240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𝑚𝑢𝑙𝑡</m:t>
                          </m:r>
                        </m:sup>
                      </m:sSubSup>
                      <m:d>
                        <m:dPr>
                          <m:ctrlPr>
                            <a:rPr lang="en-US" sz="2400" i="1" smtClean="0">
                              <a:solidFill>
                                <a:schemeClr val="tx1"/>
                              </a:solidFill>
                              <a:latin typeface="Cambria Math" panose="02040503050406030204" pitchFamily="18" charset="0"/>
                            </a:rPr>
                          </m:ctrlPr>
                        </m:dPr>
                        <m:e>
                          <m:sSup>
                            <m:sSupPr>
                              <m:ctrlPr>
                                <a:rPr lang="en-US" sz="240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1</m:t>
                              </m:r>
                            </m:e>
                            <m:sup>
                              <m:r>
                                <a:rPr lang="en-US" sz="2400" b="0" i="1" smtClean="0">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m>
                            <m:mPr>
                              <m:mcs>
                                <m:mc>
                                  <m:mcPr>
                                    <m:count m:val="2"/>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panose="02040503050406030204" pitchFamily="18" charset="0"/>
                                  </a:rPr>
                                  <m:t>1</m:t>
                                </m:r>
                              </m:e>
                              <m:e>
                                <m:r>
                                  <m:rPr>
                                    <m:sty m:val="p"/>
                                  </m:rPr>
                                  <a:rPr lang="en-US" sz="2400">
                                    <a:solidFill>
                                      <a:schemeClr val="tx1"/>
                                    </a:solidFill>
                                    <a:latin typeface="Cambria Math" panose="02040503050406030204" pitchFamily="18" charset="0"/>
                                  </a:rPr>
                                  <m:t>if</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e>
                            </m:mr>
                            <m:mr>
                              <m:e>
                                <m:r>
                                  <a:rPr lang="en-US" sz="2400" i="1">
                                    <a:solidFill>
                                      <a:schemeClr val="tx1"/>
                                    </a:solidFill>
                                    <a:latin typeface="Cambria Math" panose="02040503050406030204" pitchFamily="18" charset="0"/>
                                  </a:rPr>
                                  <m:t>0</m:t>
                                </m:r>
                              </m:e>
                              <m:e>
                                <m:r>
                                  <m:rPr>
                                    <m:sty m:val="p"/>
                                  </m:rPr>
                                  <a:rPr lang="en-US" sz="2400">
                                    <a:solidFill>
                                      <a:schemeClr val="tx1"/>
                                    </a:solidFill>
                                    <a:latin typeface="Cambria Math" panose="02040503050406030204" pitchFamily="18" charset="0"/>
                                  </a:rPr>
                                  <m:t>otherwise</m:t>
                                </m:r>
                              </m:e>
                            </m:mr>
                          </m:m>
                        </m:e>
                      </m:d>
                    </m:oMath>
                  </m:oMathPara>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𝑚𝑢𝑙𝑡𝑖𝑝𝑙𝑒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oMath>
                </a14:m>
                <a:r>
                  <a:rPr lang="en-US" sz="2400" b="0" dirty="0" smtClean="0">
                    <a:solidFill>
                      <a:schemeClr val="tx1"/>
                    </a:solidFill>
                    <a:ea typeface="Cambria Math" panose="02040503050406030204" pitchFamily="18" charset="0"/>
                  </a:rPr>
                  <a:t> such that </a:t>
                </a: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𝑚𝑢𝑙𝑡</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668142" cy="4090222"/>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21546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vs Single Encryptions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If</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l-GR" i="1" smtClean="0">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 </m:t>
                    </m:r>
                  </m:oMath>
                </a14:m>
                <a:r>
                  <a:rPr lang="en-US" dirty="0" smtClean="0"/>
                  <a:t>has </a:t>
                </a:r>
                <a:r>
                  <a:rPr lang="en-US" i="1" dirty="0" smtClean="0"/>
                  <a:t>indistinguishable multiple encryptions </a:t>
                </a:r>
                <a:r>
                  <a:rPr lang="en-US" dirty="0" smtClean="0"/>
                  <a:t>in the presence of an eavesdropper </a:t>
                </a:r>
              </a:p>
              <a:p>
                <a:pPr marL="0" indent="0">
                  <a:buNone/>
                </a:pPr>
                <a:r>
                  <a:rPr lang="en-US" b="1" dirty="0" smtClean="0"/>
                  <a:t>then </a:t>
                </a:r>
              </a:p>
              <a:p>
                <a:pPr marL="0" indent="0">
                  <a:buNone/>
                </a:pP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also has </a:t>
                </a:r>
                <a:r>
                  <a:rPr lang="en-US" i="1" dirty="0" smtClean="0"/>
                  <a:t>indistinguishable encryptions </a:t>
                </a:r>
                <a:r>
                  <a:rPr lang="en-US" dirty="0" smtClean="0"/>
                  <a:t>in the presence of an eavesdropper. </a:t>
                </a:r>
              </a:p>
              <a:p>
                <a:pPr marL="0" indent="0">
                  <a:buNone/>
                </a:pPr>
                <a:endParaRPr lang="en-US" dirty="0" smtClean="0"/>
              </a:p>
              <a:p>
                <a:pPr marL="0" indent="0">
                  <a:buNone/>
                </a:pPr>
                <a:r>
                  <a:rPr lang="en-US" b="1" dirty="0" smtClean="0"/>
                  <a:t>Question: </a:t>
                </a:r>
                <a:r>
                  <a:rPr lang="en-US" dirty="0" smtClean="0"/>
                  <a:t>Are the definitions equivalent?</a:t>
                </a:r>
              </a:p>
              <a:p>
                <a:pPr marL="0" indent="0">
                  <a:buNone/>
                </a:pPr>
                <a:endParaRPr lang="en-US" dirty="0"/>
              </a:p>
              <a:p>
                <a:r>
                  <a:rPr lang="en-US" b="1" dirty="0" smtClean="0"/>
                  <a:t>Answer: </a:t>
                </a:r>
                <a:r>
                  <a:rPr lang="en-US" dirty="0" smtClean="0"/>
                  <a:t>No, </a:t>
                </a:r>
                <a:r>
                  <a:rPr lang="en-US" i="1" dirty="0" smtClean="0"/>
                  <a:t>indistinguishable </a:t>
                </a:r>
                <a:r>
                  <a:rPr lang="en-US" i="1" dirty="0"/>
                  <a:t>multiple encryptions </a:t>
                </a:r>
                <a:r>
                  <a:rPr lang="en-US" dirty="0" smtClean="0"/>
                  <a:t>is a strictly stronger security notion.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Tree>
    <p:extLst>
      <p:ext uri="{BB962C8B-B14F-4D97-AF65-F5344CB8AC3E}">
        <p14:creationId xmlns:p14="http://schemas.microsoft.com/office/powerpoint/2010/main" val="14538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Recall</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a:t>has </a:t>
                </a:r>
                <a:r>
                  <a:rPr lang="en-US" b="1" dirty="0"/>
                  <a:t>indistinguishable encryptions</a:t>
                </a:r>
                <a:r>
                  <a:rPr lang="en-US" dirty="0"/>
                  <a:t> in the presence of an eavesdropper.</a:t>
                </a:r>
                <a:r>
                  <a:rPr lang="en-US" dirty="0" smtClean="0"/>
                  <a:t> </a:t>
                </a:r>
              </a:p>
              <a:p>
                <a:pPr marL="0" indent="0">
                  <a:buNone/>
                </a:pPr>
                <a:endParaRPr lang="en-US" dirty="0"/>
              </a:p>
              <a:p>
                <a:pPr marL="0" indent="0">
                  <a:buNone/>
                </a:pPr>
                <a:r>
                  <a:rPr lang="en-US" b="1" dirty="0" smtClean="0"/>
                  <a:t>Claim</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smtClean="0"/>
                  <a:t>does </a:t>
                </a:r>
                <a:r>
                  <a:rPr lang="en-US" b="1" dirty="0" smtClean="0"/>
                  <a:t>not</a:t>
                </a:r>
                <a:r>
                  <a:rPr lang="en-US" dirty="0" smtClean="0"/>
                  <a:t> have </a:t>
                </a:r>
                <a:r>
                  <a:rPr lang="en-US" b="1" dirty="0" smtClean="0"/>
                  <a:t>indistinguishable multiple </a:t>
                </a:r>
                <a:r>
                  <a:rPr lang="en-US" b="1" dirty="0"/>
                  <a:t>encryptions</a:t>
                </a:r>
                <a:r>
                  <a:rPr lang="en-US" dirty="0"/>
                  <a:t> in the presence of an eavesdropper.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r="-4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Tree>
    <p:extLst>
      <p:ext uri="{BB962C8B-B14F-4D97-AF65-F5344CB8AC3E}">
        <p14:creationId xmlns:p14="http://schemas.microsoft.com/office/powerpoint/2010/main" val="21652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 Attack</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4245073" cy="461665"/>
          </a:xfrm>
          <a:prstGeom prst="rect">
            <a:avLst/>
          </a:prstGeom>
        </p:spPr>
        <p:txBody>
          <a:bodyPr wrap="none">
            <a:spAutoFit/>
          </a:bodyPr>
          <a:lstStyle/>
          <a:p>
            <a:r>
              <a:rPr lang="en-US" sz="2400" b="1" dirty="0" smtClean="0"/>
              <a:t>m</a:t>
            </a:r>
            <a:r>
              <a:rPr lang="en-US" sz="2400" b="1" baseline="-25000" dirty="0" smtClean="0"/>
              <a:t>0</a:t>
            </a:r>
            <a:r>
              <a:rPr lang="en-US" sz="2400" dirty="0" smtClean="0"/>
              <a:t>=(0</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smtClean="0"/>
              <a:t>), </a:t>
            </a:r>
            <a:r>
              <a:rPr lang="en-US" sz="2400" b="1" dirty="0" smtClean="0"/>
              <a:t>m</a:t>
            </a:r>
            <a:r>
              <a:rPr lang="en-US" sz="2400" b="1" baseline="-25000" dirty="0" smtClean="0"/>
              <a:t>1</a:t>
            </a:r>
            <a:r>
              <a:rPr lang="en-US" sz="2400" dirty="0" smtClean="0"/>
              <a:t>=(0</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a:t>
            </a:r>
            <a:r>
              <a:rPr lang="en-US" sz="2400" dirty="0" smtClean="0"/>
              <a:t>1</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a:t>
            </a:r>
            <a:r>
              <a:rPr lang="en-US" sz="2800" b="1" dirty="0">
                <a:sym typeface="Wingdings" panose="05000000000000000000" pitchFamily="2" charset="2"/>
              </a:rPr>
              <a:t></a:t>
            </a:r>
            <a:r>
              <a:rPr lang="en-US" sz="2800" b="1" dirty="0" smtClean="0"/>
              <a:t> Gen(1</a:t>
            </a:r>
            <a:r>
              <a:rPr lang="en-US" sz="2800" b="1" baseline="30000" dirty="0" smtClean="0"/>
              <a:t>n</a:t>
            </a:r>
            <a:r>
              <a:rPr lang="en-US" sz="2800" b="1" dirty="0" smtClean="0"/>
              <a:t>)</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664874" y="2221526"/>
                <a:ext cx="4711033"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1</m:t>
                          </m:r>
                        </m:sub>
                      </m:sSub>
                      <m:r>
                        <a:rPr lang="en-US" sz="2400" b="0" i="0" smtClean="0">
                          <a:latin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0" i="0" baseline="-25000" dirty="0" smtClean="0"/>
                        <m:t>1</m:t>
                      </m:r>
                      <m:r>
                        <m:rPr>
                          <m:nor/>
                        </m:rPr>
                        <a:rPr lang="en-US" sz="2400" dirty="0"/>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,2</m:t>
                      </m:r>
                      <m:r>
                        <a:rPr lang="en-US" sz="2400" b="0" i="0" smtClean="0">
                          <a:latin typeface="Cambria Math" panose="02040503050406030204" pitchFamily="18" charset="0"/>
                          <a:ea typeface="Cambria Math" panose="02040503050406030204" pitchFamily="18" charset="0"/>
                        </a:rPr>
                        <m:t>)</m:t>
                      </m:r>
                    </m:oMath>
                  </m:oMathPara>
                </a14:m>
                <a:endParaRPr lang="en-US" sz="2400" dirty="0"/>
              </a:p>
              <a:p>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64874" y="2221526"/>
                <a:ext cx="4711033" cy="830997"/>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2417541" y="3532887"/>
                <a:ext cx="4456413" cy="1328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𝑏</m:t>
                          </m:r>
                        </m:e>
                        <m:sup>
                          <m:r>
                            <a:rPr lang="en-US" sz="3600" b="0" i="1" smtClean="0">
                              <a:latin typeface="Cambria Math" panose="02040503050406030204" pitchFamily="18" charset="0"/>
                            </a:rPr>
                            <m:t>′</m:t>
                          </m:r>
                        </m:sup>
                      </m:sSup>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a:rPr lang="en-US" sz="3600" b="0" i="1" smtClean="0">
                                  <a:latin typeface="Cambria Math" panose="02040503050406030204" pitchFamily="18" charset="0"/>
                                </a:rPr>
                                <m:t>1</m:t>
                              </m:r>
                              <m:r>
                                <m:rPr>
                                  <m:nor/>
                                </m:rPr>
                                <a:rPr lang="en-US" sz="3600" b="0" i="0" smtClean="0">
                                  <a:latin typeface="Cambria Math" panose="02040503050406030204" pitchFamily="18" charset="0"/>
                                </a:rPr>
                                <m:t>      </m:t>
                              </m:r>
                              <m:r>
                                <m:rPr>
                                  <m:nor/>
                                </m:rPr>
                                <a:rPr lang="en-US" sz="3600" dirty="0"/>
                                <m:t>if</m:t>
                              </m:r>
                              <m:r>
                                <m:rPr>
                                  <m:nor/>
                                </m:rPr>
                                <a:rPr lang="en-US" sz="3600" dirty="0"/>
                                <m:t> </m:t>
                              </m:r>
                              <m:sSub>
                                <m:sSubPr>
                                  <m:ctrlPr>
                                    <a:rPr lang="en-US" sz="3600" i="1">
                                      <a:latin typeface="Cambria Math" panose="02040503050406030204" pitchFamily="18" charset="0"/>
                                    </a:rPr>
                                  </m:ctrlPr>
                                </m:sSubPr>
                                <m:e>
                                  <m:r>
                                    <a:rPr lang="en-US" sz="3600" i="1">
                                      <a:latin typeface="Cambria Math" panose="02040503050406030204" pitchFamily="18" charset="0"/>
                                    </a:rPr>
                                    <m:t>𝑐</m:t>
                                  </m:r>
                                </m:e>
                                <m:sub>
                                  <m:r>
                                    <a:rPr lang="en-US" sz="3600" i="1">
                                      <a:latin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   </m:t>
                                  </m:r>
                                </m:sub>
                              </m:sSub>
                            </m:e>
                            <m:e>
                              <m:r>
                                <a:rPr lang="en-US" sz="3600" b="0" i="1" smtClean="0">
                                  <a:latin typeface="Cambria Math" panose="02040503050406030204" pitchFamily="18" charset="0"/>
                                </a:rPr>
                                <m:t>0      </m:t>
                              </m:r>
                              <m:r>
                                <a:rPr lang="en-US" sz="3600" b="0" i="1" smtClean="0">
                                  <a:latin typeface="Cambria Math" panose="02040503050406030204" pitchFamily="18" charset="0"/>
                                </a:rPr>
                                <m:t>𝑜𝑡h𝑒𝑟𝑤𝑖𝑠𝑒</m:t>
                              </m:r>
                            </m:e>
                          </m:eqArr>
                        </m:e>
                      </m:d>
                    </m:oMath>
                  </m:oMathPara>
                </a14:m>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417541" y="3532887"/>
                <a:ext cx="4456413" cy="13281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7576" y="5217591"/>
                <a:ext cx="8225009" cy="646331"/>
              </a:xfrm>
              <a:prstGeom prst="rect">
                <a:avLst/>
              </a:prstGeom>
              <a:noFill/>
            </p:spPr>
            <p:txBody>
              <a:bodyPr wrap="none" rtlCol="0">
                <a:spAutoFit/>
              </a:bodyPr>
              <a:lstStyle/>
              <a:p>
                <a:r>
                  <a:rPr lang="en-US" sz="3600" dirty="0" smtClean="0"/>
                  <a:t>Analysis: If b=0 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oMath>
                </a14:m>
                <a:r>
                  <a:rPr lang="en-US" sz="3600" dirty="0">
                    <a:ea typeface="Cambria Math" panose="02040503050406030204" pitchFamily="18" charset="0"/>
                  </a:rPr>
                  <a:t>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oMath>
                </a14:m>
                <a:r>
                  <a:rPr lang="en-US" sz="3600" dirty="0"/>
                  <a:t> 0</a:t>
                </a:r>
                <a:r>
                  <a:rPr lang="en-US" sz="3600" baseline="30000" dirty="0">
                    <a:latin typeface="Cambria Math" panose="02040503050406030204" pitchFamily="18" charset="0"/>
                    <a:ea typeface="Cambria Math" panose="02040503050406030204" pitchFamily="18" charset="0"/>
                  </a:rPr>
                  <a:t>ℓ(𝑛</a:t>
                </a:r>
                <a:r>
                  <a:rPr lang="en-US" sz="3600" baseline="30000" dirty="0" smtClean="0">
                    <a:latin typeface="Cambria Math" panose="02040503050406030204" pitchFamily="18" charset="0"/>
                    <a:ea typeface="Cambria Math" panose="02040503050406030204" pitchFamily="18" charset="0"/>
                  </a:rPr>
                  <a:t>)</a:t>
                </a:r>
                <a:r>
                  <a:rPr lang="en-US" sz="3600" dirty="0" smtClean="0"/>
                  <a:t> </a:t>
                </a:r>
                <a14:m>
                  <m:oMath xmlns:m="http://schemas.openxmlformats.org/officeDocument/2006/math">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2</m:t>
                        </m:r>
                      </m:sub>
                    </m:sSub>
                  </m:oMath>
                </a14:m>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7576" y="5217591"/>
                <a:ext cx="8225009" cy="646331"/>
              </a:xfrm>
              <a:prstGeom prst="rect">
                <a:avLst/>
              </a:prstGeom>
              <a:blipFill>
                <a:blip r:embed="rId8"/>
                <a:stretch>
                  <a:fillRect l="-2298"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7576" y="5878812"/>
                <a:ext cx="10874259" cy="1200329"/>
              </a:xfrm>
              <a:prstGeom prst="rect">
                <a:avLst/>
              </a:prstGeom>
              <a:noFill/>
            </p:spPr>
            <p:txBody>
              <a:bodyPr wrap="none" rtlCol="0">
                <a:spAutoFit/>
              </a:bodyPr>
              <a:lstStyle/>
              <a:p>
                <a:r>
                  <a:rPr lang="en-US" sz="3600" dirty="0" smtClean="0"/>
                  <a:t>Analysis: If b=1 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b="0" i="0"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b="0" i="0" dirty="0" smtClean="0"/>
                      <m:t>1</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sub>
                    </m:sSub>
                  </m:oMath>
                </a14:m>
                <a:endParaRPr lang="en-US" sz="3600" baseline="-25000" dirty="0"/>
              </a:p>
              <a:p>
                <a:r>
                  <a:rPr lang="en-US" sz="3600" dirty="0" smtClean="0"/>
                  <a:t> </a:t>
                </a:r>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07576" y="5878812"/>
                <a:ext cx="10874259" cy="1200329"/>
              </a:xfrm>
              <a:prstGeom prst="rect">
                <a:avLst/>
              </a:prstGeom>
              <a:blipFill>
                <a:blip r:embed="rId9"/>
                <a:stretch>
                  <a:fillRect l="-1738" t="-7614"/>
                </a:stretch>
              </a:blipFill>
            </p:spPr>
            <p:txBody>
              <a:bodyPr/>
              <a:lstStyle/>
              <a:p>
                <a:r>
                  <a:rPr lang="en-US">
                    <a:noFill/>
                  </a:rPr>
                  <a:t> </a:t>
                </a:r>
              </a:p>
            </p:txBody>
          </p:sp>
        </mc:Fallback>
      </mc:AlternateContent>
    </p:spTree>
    <p:extLst>
      <p:ext uri="{BB962C8B-B14F-4D97-AF65-F5344CB8AC3E}">
        <p14:creationId xmlns:p14="http://schemas.microsoft.com/office/powerpoint/2010/main" val="15915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54167E-6 3.33333E-6 L 0.06549 0.00069 " pathEditMode="relative" rAng="0" ptsTypes="AA">
                                      <p:cBhvr>
                                        <p:cTn id="10" dur="2000" fill="hold"/>
                                        <p:tgtEl>
                                          <p:spTgt spid="9"/>
                                        </p:tgtEl>
                                        <p:attrNameLst>
                                          <p:attrName>ppt_x</p:attrName>
                                          <p:attrName>ppt_y</p:attrName>
                                        </p:attrNameLst>
                                      </p:cBhvr>
                                      <p:rCtr x="3268"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91667E-6 1.48148E-6 L 0.31562 0.00162 " pathEditMode="relative" rAng="0" ptsTypes="AA">
                                      <p:cBhvr>
                                        <p:cTn id="28" dur="2000" fill="hold"/>
                                        <p:tgtEl>
                                          <p:spTgt spid="20"/>
                                        </p:tgtEl>
                                        <p:attrNameLst>
                                          <p:attrName>ppt_x</p:attrName>
                                          <p:attrName>ppt_y</p:attrName>
                                        </p:attrNameLst>
                                      </p:cBhvr>
                                      <p:rCtr x="15781" y="69"/>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Cheat?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0520" y="1825625"/>
                <a:ext cx="11536680" cy="4351338"/>
              </a:xfrm>
            </p:spPr>
            <p:txBody>
              <a:bodyPr>
                <a:noAutofit/>
              </a:bodyPr>
              <a:lstStyle/>
              <a:p>
                <a:r>
                  <a:rPr lang="en-US" sz="3400" dirty="0"/>
                  <a:t>Attack </a:t>
                </a:r>
                <a:r>
                  <a:rPr lang="en-US" sz="3400" dirty="0" smtClean="0"/>
                  <a:t>specifically exploited </a:t>
                </a:r>
                <a:r>
                  <a:rPr lang="en-US" sz="3400" dirty="0"/>
                  <a:t>the fact that we can ask to see multiple encryptions of the same message…</a:t>
                </a:r>
              </a:p>
              <a:p>
                <a:r>
                  <a:rPr lang="en-US" sz="3400" dirty="0" smtClean="0"/>
                  <a:t>The above argument might appear to show that no encryption scheme provides secure </a:t>
                </a:r>
                <a:r>
                  <a:rPr lang="en-US" sz="3400" b="1" dirty="0" smtClean="0"/>
                  <a:t>indistinguishable </a:t>
                </a:r>
                <a:r>
                  <a:rPr lang="en-US" sz="3400" b="1" dirty="0"/>
                  <a:t>multiple encryptions</a:t>
                </a:r>
                <a:r>
                  <a:rPr lang="en-US" sz="3400" dirty="0"/>
                  <a:t> in the presence of an eavesdropper. </a:t>
                </a:r>
                <a:endParaRPr lang="en-US" sz="3400" dirty="0" smtClean="0"/>
              </a:p>
              <a:p>
                <a:pPr marL="0" indent="0">
                  <a:buNone/>
                </a:pPr>
                <a:endParaRPr lang="en-US" sz="3400" b="1" dirty="0" smtClean="0"/>
              </a:p>
              <a:p>
                <a:pPr marL="0" indent="0">
                  <a:buNone/>
                </a:pPr>
                <a:r>
                  <a:rPr lang="en-US" sz="3400" b="1" dirty="0" smtClean="0"/>
                  <a:t>Theorem</a:t>
                </a:r>
                <a:r>
                  <a:rPr lang="en-US" sz="3400" dirty="0" smtClean="0"/>
                  <a:t>: If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is (stateless) encryption scheme and </a:t>
                </a:r>
                <a:r>
                  <a:rPr lang="en-US" sz="3400" dirty="0" err="1" smtClean="0"/>
                  <a:t>Enc</a:t>
                </a:r>
                <a:r>
                  <a:rPr lang="en-US" sz="3400" dirty="0" smtClean="0"/>
                  <a:t> is deterministic then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does </a:t>
                </a:r>
                <a:r>
                  <a:rPr lang="en-US" sz="3400" b="1" dirty="0" smtClean="0"/>
                  <a:t>not provide</a:t>
                </a:r>
                <a:r>
                  <a:rPr lang="en-US" sz="3400" dirty="0" smtClean="0"/>
                  <a:t> secure </a:t>
                </a:r>
                <a:r>
                  <a:rPr lang="en-US" sz="3400" b="1" dirty="0"/>
                  <a:t>indistinguishable multiple encryptions</a:t>
                </a:r>
                <a:r>
                  <a:rPr lang="en-US" sz="3400" dirty="0"/>
                  <a:t> </a:t>
                </a:r>
                <a:endParaRPr lang="en-US" sz="3400" dirty="0" smtClean="0"/>
              </a:p>
              <a:p>
                <a:pPr marL="0" indent="0">
                  <a:buNone/>
                </a:pP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0520" y="1825625"/>
                <a:ext cx="11536680" cy="4351338"/>
              </a:xfrm>
              <a:blipFill>
                <a:blip r:embed="rId2"/>
                <a:stretch>
                  <a:fillRect l="-1480" t="-3081" r="-423" b="-123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Tree>
    <p:extLst>
      <p:ext uri="{BB962C8B-B14F-4D97-AF65-F5344CB8AC3E}">
        <p14:creationId xmlns:p14="http://schemas.microsoft.com/office/powerpoint/2010/main" val="13415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4203395" cy="461665"/>
          </a:xfrm>
          <a:prstGeom prst="rect">
            <a:avLst/>
          </a:prstGeom>
        </p:spPr>
        <p:txBody>
          <a:bodyPr wrap="none">
            <a:spAutoFit/>
          </a:bodyPr>
          <a:lstStyle/>
          <a:p>
            <a:r>
              <a:rPr lang="en-US" sz="2400" b="1" dirty="0"/>
              <a:t>m</a:t>
            </a:r>
            <a:r>
              <a:rPr lang="en-US" sz="2400" b="1" baseline="-25000" dirty="0"/>
              <a:t>0</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a:t>), </a:t>
            </a:r>
            <a:r>
              <a:rPr lang="en-US" sz="2400" b="1" dirty="0"/>
              <a:t>m</a:t>
            </a:r>
            <a:r>
              <a:rPr lang="en-US" sz="2400" b="1" baseline="-25000" dirty="0"/>
              <a:t>1</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dirty="0"/>
              <a:t>, 1</a:t>
            </a:r>
            <a:r>
              <a:rPr lang="en-US" sz="2400" baseline="30000" dirty="0">
                <a:latin typeface="Cambria Math" panose="02040503050406030204" pitchFamily="18" charset="0"/>
                <a:ea typeface="Cambria Math" panose="02040503050406030204" pitchFamily="18" charset="0"/>
              </a:rPr>
              <a:t>ℓ(𝑛)</a:t>
            </a:r>
            <a:r>
              <a:rPr lang="en-US" sz="2400" dirty="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a:t>
            </a:r>
            <a:r>
              <a:rPr lang="en-US" sz="2800" b="1" dirty="0">
                <a:sym typeface="Wingdings" panose="05000000000000000000" pitchFamily="2" charset="2"/>
              </a:rPr>
              <a:t></a:t>
            </a:r>
            <a:r>
              <a:rPr lang="en-US" sz="2800" b="1" dirty="0" smtClean="0"/>
              <a:t> Gen(1</a:t>
            </a:r>
            <a:r>
              <a:rPr lang="en-US" sz="2800" b="1" baseline="30000" dirty="0" smtClean="0"/>
              <a:t>n</a:t>
            </a:r>
            <a:r>
              <a:rPr lang="en-US" sz="2800" b="1" dirty="0" smtClean="0"/>
              <a:t>)</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480758" y="2177295"/>
                <a:ext cx="5026184"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Enc</m:t>
                              </m:r>
                            </m:e>
                            <m:sub>
                              <m:r>
                                <a:rPr lang="en-US" sz="2400" i="1">
                                  <a:latin typeface="Cambria Math" panose="02040503050406030204" pitchFamily="18" charset="0"/>
                                  <a:ea typeface="Cambria Math" panose="02040503050406030204" pitchFamily="18" charset="0"/>
                                </a:rPr>
                                <m:t>𝐾</m:t>
                              </m:r>
                            </m:sub>
                          </m:sSub>
                          <m:r>
                            <a:rPr lang="en-US" sz="2400">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aseline="-25000" dirty="0"/>
                            <m:t>1</m:t>
                          </m:r>
                          <m:r>
                            <a:rPr lang="en-US" sz="2400">
                              <a:latin typeface="Cambria Math" panose="02040503050406030204" pitchFamily="18" charset="0"/>
                              <a:ea typeface="Cambria Math" panose="02040503050406030204" pitchFamily="18" charset="0"/>
                            </a:rPr>
                            <m:t>)</m:t>
                          </m:r>
                          <m:r>
                            <m:rPr>
                              <m:nor/>
                            </m:rPr>
                            <a:rPr lang="en-US" sz="2400" dirty="0"/>
                            <m:t>,</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Enc</m:t>
                              </m:r>
                            </m:e>
                            <m:sub>
                              <m:r>
                                <a:rPr lang="en-US" sz="2400" i="1">
                                  <a:latin typeface="Cambria Math" panose="02040503050406030204" pitchFamily="18" charset="0"/>
                                  <a:ea typeface="Cambria Math" panose="02040503050406030204" pitchFamily="18" charset="0"/>
                                </a:rPr>
                                <m:t>𝐾</m:t>
                              </m:r>
                            </m:sub>
                          </m:sSub>
                          <m:d>
                            <m:dPr>
                              <m:ctrlPr>
                                <a:rPr lang="en-US" sz="2400" i="1">
                                  <a:latin typeface="Cambria Math" panose="02040503050406030204" pitchFamily="18" charset="0"/>
                                  <a:ea typeface="Cambria Math" panose="02040503050406030204" pitchFamily="18" charset="0"/>
                                </a:rPr>
                              </m:ctrlPr>
                            </m:dPr>
                            <m:e>
                              <m:r>
                                <m:rPr>
                                  <m:nor/>
                                </m:rPr>
                                <a:rPr lang="en-US" sz="2400" b="1" dirty="0"/>
                                <m:t>m</m:t>
                              </m:r>
                              <m:r>
                                <m:rPr>
                                  <m:nor/>
                                </m:rPr>
                                <a:rPr lang="en-US" sz="2400" b="1" baseline="-25000" dirty="0"/>
                                <m:t>b</m:t>
                              </m:r>
                              <m:r>
                                <m:rPr>
                                  <m:nor/>
                                </m:rPr>
                                <a:rPr lang="en-US" sz="2400" b="1" baseline="-25000" dirty="0"/>
                                <m:t>,</m:t>
                              </m:r>
                              <m:r>
                                <m:rPr>
                                  <m:nor/>
                                </m:rPr>
                                <a:rPr lang="en-US" sz="2400" baseline="-25000" dirty="0"/>
                                <m:t>2</m:t>
                              </m:r>
                            </m:e>
                          </m:d>
                        </m:e>
                      </m:d>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480758" y="2177295"/>
                <a:ext cx="5026184" cy="509178"/>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2417541" y="3549669"/>
                <a:ext cx="4456413" cy="1328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i="1">
                              <a:latin typeface="Cambria Math" panose="02040503050406030204" pitchFamily="18" charset="0"/>
                            </a:rPr>
                            <m:t>𝑏</m:t>
                          </m:r>
                        </m:e>
                        <m:sup>
                          <m:r>
                            <a:rPr lang="en-US" sz="3600" i="1">
                              <a:latin typeface="Cambria Math" panose="02040503050406030204" pitchFamily="18" charset="0"/>
                            </a:rPr>
                            <m:t>′</m:t>
                          </m:r>
                        </m:sup>
                      </m:sSup>
                      <m:r>
                        <a:rPr lang="en-US" sz="3600" i="1">
                          <a:latin typeface="Cambria Math" panose="02040503050406030204" pitchFamily="18" charset="0"/>
                        </a:rPr>
                        <m:t>=</m:t>
                      </m:r>
                      <m:d>
                        <m:dPr>
                          <m:begChr m:val="{"/>
                          <m:endChr m:val=""/>
                          <m:ctrlPr>
                            <a:rPr lang="en-US" sz="3600" i="1">
                              <a:latin typeface="Cambria Math" panose="02040503050406030204" pitchFamily="18" charset="0"/>
                            </a:rPr>
                          </m:ctrlPr>
                        </m:dPr>
                        <m:e>
                          <m:eqArr>
                            <m:eqArrPr>
                              <m:ctrlPr>
                                <a:rPr lang="en-US" sz="3600" i="1">
                                  <a:latin typeface="Cambria Math" panose="02040503050406030204" pitchFamily="18" charset="0"/>
                                </a:rPr>
                              </m:ctrlPr>
                            </m:eqArrPr>
                            <m:e>
                              <m:r>
                                <a:rPr lang="en-US" sz="3600" b="0" i="1" smtClean="0">
                                  <a:latin typeface="Cambria Math" panose="02040503050406030204" pitchFamily="18" charset="0"/>
                                </a:rPr>
                                <m:t>1</m:t>
                              </m:r>
                              <m:r>
                                <m:rPr>
                                  <m:nor/>
                                </m:rPr>
                                <a:rPr lang="en-US" sz="3600">
                                  <a:latin typeface="Cambria Math" panose="02040503050406030204" pitchFamily="18" charset="0"/>
                                </a:rPr>
                                <m:t>      </m:t>
                              </m:r>
                              <m:r>
                                <m:rPr>
                                  <m:nor/>
                                </m:rPr>
                                <a:rPr lang="en-US" sz="3600" dirty="0"/>
                                <m:t>if</m:t>
                              </m:r>
                              <m:r>
                                <m:rPr>
                                  <m:nor/>
                                </m:rPr>
                                <a:rPr lang="en-US" sz="3600" dirty="0"/>
                                <m:t> </m:t>
                              </m:r>
                              <m:sSub>
                                <m:sSubPr>
                                  <m:ctrlPr>
                                    <a:rPr lang="en-US" sz="3600" i="1">
                                      <a:latin typeface="Cambria Math" panose="02040503050406030204" pitchFamily="18" charset="0"/>
                                    </a:rPr>
                                  </m:ctrlPr>
                                </m:sSubPr>
                                <m:e>
                                  <m:r>
                                    <a:rPr lang="en-US" sz="3600" i="1">
                                      <a:latin typeface="Cambria Math" panose="02040503050406030204" pitchFamily="18" charset="0"/>
                                    </a:rPr>
                                    <m:t>𝑐</m:t>
                                  </m:r>
                                </m:e>
                                <m:sub>
                                  <m:r>
                                    <a:rPr lang="en-US" sz="3600" i="1">
                                      <a:latin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2   </m:t>
                                  </m:r>
                                </m:sub>
                              </m:sSub>
                            </m:e>
                            <m:e>
                              <m:r>
                                <a:rPr lang="en-US" sz="3600" b="0" i="1" smtClean="0">
                                  <a:latin typeface="Cambria Math" panose="02040503050406030204" pitchFamily="18" charset="0"/>
                                </a:rPr>
                                <m:t>0</m:t>
                              </m:r>
                              <m:r>
                                <a:rPr lang="en-US" sz="3600" i="1">
                                  <a:latin typeface="Cambria Math" panose="02040503050406030204" pitchFamily="18" charset="0"/>
                                </a:rPr>
                                <m:t>      </m:t>
                              </m:r>
                              <m:r>
                                <a:rPr lang="en-US" sz="3600" i="1">
                                  <a:latin typeface="Cambria Math" panose="02040503050406030204" pitchFamily="18" charset="0"/>
                                </a:rPr>
                                <m:t>𝑜𝑡h𝑒𝑟𝑤𝑖𝑠𝑒</m:t>
                              </m:r>
                            </m:e>
                          </m:eqArr>
                        </m:e>
                      </m:d>
                    </m:oMath>
                  </m:oMathPara>
                </a14:m>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417541" y="3549669"/>
                <a:ext cx="4456413" cy="13281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7576" y="5217591"/>
                <a:ext cx="8591006" cy="646331"/>
              </a:xfrm>
              <a:prstGeom prst="rect">
                <a:avLst/>
              </a:prstGeom>
              <a:noFill/>
            </p:spPr>
            <p:txBody>
              <a:bodyPr wrap="none" rtlCol="0">
                <a:spAutoFit/>
              </a:bodyPr>
              <a:lstStyle/>
              <a:p>
                <a:r>
                  <a:rPr lang="en-US" sz="3600" dirty="0" smtClean="0"/>
                  <a:t>Analysis: If b=0 then </a:t>
                </a:r>
                <a14:m>
                  <m:oMath xmlns:m="http://schemas.openxmlformats.org/officeDocument/2006/math">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1</m:t>
                        </m:r>
                      </m:sub>
                    </m:sSub>
                    <m:r>
                      <a:rPr lang="en-US" sz="3600" b="0" i="1" smtClean="0">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 = </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2</m:t>
                        </m:r>
                      </m:sub>
                    </m:sSub>
                  </m:oMath>
                </a14:m>
                <a:r>
                  <a:rPr lang="en-US" sz="3600" dirty="0" smtClean="0"/>
                  <a:t> </a:t>
                </a:r>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7576" y="5217591"/>
                <a:ext cx="8591006" cy="646331"/>
              </a:xfrm>
              <a:prstGeom prst="rect">
                <a:avLst/>
              </a:prstGeom>
              <a:blipFill>
                <a:blip r:embed="rId8"/>
                <a:stretch>
                  <a:fillRect l="-2200"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7576" y="5878812"/>
                <a:ext cx="11207107" cy="1200329"/>
              </a:xfrm>
              <a:prstGeom prst="rect">
                <a:avLst/>
              </a:prstGeom>
              <a:noFill/>
            </p:spPr>
            <p:txBody>
              <a:bodyPr wrap="none" rtlCol="0">
                <a:spAutoFit/>
              </a:bodyPr>
              <a:lstStyle/>
              <a:p>
                <a:r>
                  <a:rPr lang="en-US" sz="3600" dirty="0" smtClean="0"/>
                  <a:t>Analysis: If b=1 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b="0" i="0" dirty="0" smtClean="0"/>
                      <m:t>1</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 </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sub>
                    </m:sSub>
                  </m:oMath>
                </a14:m>
                <a:endParaRPr lang="en-US" sz="3600" baseline="-25000" dirty="0"/>
              </a:p>
              <a:p>
                <a:r>
                  <a:rPr lang="en-US" sz="3600" dirty="0" smtClean="0"/>
                  <a:t> </a:t>
                </a:r>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07576" y="5878812"/>
                <a:ext cx="11207107" cy="1200329"/>
              </a:xfrm>
              <a:prstGeom prst="rect">
                <a:avLst/>
              </a:prstGeom>
              <a:blipFill>
                <a:blip r:embed="rId9"/>
                <a:stretch>
                  <a:fillRect l="-1687" t="-7614"/>
                </a:stretch>
              </a:blipFill>
            </p:spPr>
            <p:txBody>
              <a:bodyPr/>
              <a:lstStyle/>
              <a:p>
                <a:r>
                  <a:rPr lang="en-US">
                    <a:noFill/>
                  </a:rPr>
                  <a:t> </a:t>
                </a:r>
              </a:p>
            </p:txBody>
          </p:sp>
        </mc:Fallback>
      </mc:AlternateContent>
    </p:spTree>
    <p:extLst>
      <p:ext uri="{BB962C8B-B14F-4D97-AF65-F5344CB8AC3E}">
        <p14:creationId xmlns:p14="http://schemas.microsoft.com/office/powerpoint/2010/main" val="20225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0681 -0.00324 " pathEditMode="relative" rAng="0" ptsTypes="AA">
                                      <p:cBhvr>
                                        <p:cTn id="10" dur="2000" fill="hold"/>
                                        <p:tgtEl>
                                          <p:spTgt spid="9"/>
                                        </p:tgtEl>
                                        <p:attrNameLst>
                                          <p:attrName>ppt_x</p:attrName>
                                          <p:attrName>ppt_y</p:attrName>
                                        </p:attrNameLst>
                                      </p:cBhvr>
                                      <p:rCtr x="3398" y="-16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91667E-6 1.48148E-6 L 0.31562 0.00162 " pathEditMode="relative" rAng="0" ptsTypes="AA">
                                      <p:cBhvr>
                                        <p:cTn id="28" dur="2000" fill="hold"/>
                                        <p:tgtEl>
                                          <p:spTgt spid="20"/>
                                        </p:tgtEl>
                                        <p:attrNameLst>
                                          <p:attrName>ppt_x</p:attrName>
                                          <p:attrName>ppt_y</p:attrName>
                                        </p:attrNameLst>
                                      </p:cBhvr>
                                      <p:rCtr x="15781" y="69"/>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from here?</a:t>
            </a:r>
            <a:endParaRPr lang="en-US" dirty="0"/>
          </a:p>
        </p:txBody>
      </p:sp>
      <p:sp>
        <p:nvSpPr>
          <p:cNvPr id="3" name="Content Placeholder 2"/>
          <p:cNvSpPr>
            <a:spLocks noGrp="1"/>
          </p:cNvSpPr>
          <p:nvPr>
            <p:ph idx="1"/>
          </p:nvPr>
        </p:nvSpPr>
        <p:spPr/>
        <p:txBody>
          <a:bodyPr/>
          <a:lstStyle/>
          <a:p>
            <a:pPr marL="0" indent="0">
              <a:buNone/>
            </a:pPr>
            <a:r>
              <a:rPr lang="en-US" b="1" dirty="0" smtClean="0"/>
              <a:t>Option 1: </a:t>
            </a:r>
            <a:r>
              <a:rPr lang="en-US" dirty="0" smtClean="0"/>
              <a:t>Weaken the security definition so that attacker cannot request two encryptions of the same message.</a:t>
            </a:r>
          </a:p>
          <a:p>
            <a:r>
              <a:rPr lang="en-US" dirty="0" smtClean="0"/>
              <a:t>Undesirable! </a:t>
            </a:r>
          </a:p>
          <a:p>
            <a:r>
              <a:rPr lang="en-US" b="1" dirty="0" smtClean="0"/>
              <a:t>Example: </a:t>
            </a:r>
            <a:r>
              <a:rPr lang="en-US" dirty="0" smtClean="0"/>
              <a:t>Dataset in which many people have the last name “Smith”</a:t>
            </a:r>
            <a:endParaRPr lang="en-US" dirty="0"/>
          </a:p>
          <a:p>
            <a:r>
              <a:rPr lang="en-US" dirty="0"/>
              <a:t>We will actually want to strengthen the definition later…</a:t>
            </a:r>
          </a:p>
          <a:p>
            <a:pPr marL="0" indent="0">
              <a:buNone/>
            </a:pPr>
            <a:endParaRPr lang="en-US" b="1" dirty="0" smtClean="0"/>
          </a:p>
          <a:p>
            <a:pPr marL="0" indent="0">
              <a:buNone/>
            </a:pPr>
            <a:r>
              <a:rPr lang="en-US" b="1" dirty="0" smtClean="0"/>
              <a:t>Option 2: </a:t>
            </a:r>
            <a:r>
              <a:rPr lang="en-US" dirty="0" smtClean="0"/>
              <a:t>Consider randomized </a:t>
            </a:r>
            <a:r>
              <a:rPr lang="en-US" dirty="0"/>
              <a:t>e</a:t>
            </a:r>
            <a:r>
              <a:rPr lang="en-US" dirty="0" smtClean="0"/>
              <a:t>ncryption algorithms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pic>
        <p:nvPicPr>
          <p:cNvPr id="1026" name="Picture 2" descr="Image result for impos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07" y="5342037"/>
            <a:ext cx="3693334" cy="137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 vs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PRG pseudorandom bits output all at once</a:t>
                </a:r>
              </a:p>
              <a:p>
                <a:endParaRPr lang="en-US" dirty="0"/>
              </a:p>
              <a:p>
                <a:r>
                  <a:rPr lang="en-US" dirty="0" smtClean="0"/>
                  <a:t>Stream Cipher</a:t>
                </a:r>
              </a:p>
              <a:p>
                <a:pPr lvl="1"/>
                <a:r>
                  <a:rPr lang="en-US" dirty="0" smtClean="0"/>
                  <a:t>Pseudorandom bits can be output as a stream</a:t>
                </a:r>
              </a:p>
              <a:p>
                <a:pPr lvl="1"/>
                <a:r>
                  <a:rPr lang="en-US" dirty="0" smtClean="0"/>
                  <a:t>RC4, RC5 (Ron’s Code)</a:t>
                </a:r>
              </a:p>
              <a:p>
                <a:pPr lvl="1"/>
                <a:endParaRPr lang="en-US" dirty="0"/>
              </a:p>
              <a:p>
                <a:pPr marL="0" indent="0">
                  <a:buNone/>
                </a:pPr>
                <a:r>
                  <a:rPr lang="en-US" dirty="0" smtClean="0"/>
                  <a:t>           st</a:t>
                </a:r>
                <a:r>
                  <a:rPr lang="en-US" baseline="-25000" dirty="0" smtClean="0"/>
                  <a:t>0</a:t>
                </a:r>
                <a:r>
                  <a:rPr lang="en-US" dirty="0" smtClean="0"/>
                  <a:t> </a:t>
                </a:r>
                <a:r>
                  <a:rPr lang="en-US" dirty="0"/>
                  <a:t>:=</a:t>
                </a:r>
                <a:r>
                  <a:rPr lang="en-US" dirty="0" smtClean="0"/>
                  <a:t> </a:t>
                </a:r>
                <a:r>
                  <a:rPr lang="en-US" dirty="0" err="1" smtClean="0"/>
                  <a:t>Init</a:t>
                </a:r>
                <a:r>
                  <a:rPr lang="en-US" dirty="0" smtClean="0"/>
                  <a:t>(s)</a:t>
                </a:r>
              </a:p>
              <a:p>
                <a:pPr marL="0" indent="0">
                  <a:buNone/>
                </a:pPr>
                <a:r>
                  <a:rPr lang="en-US" b="1" dirty="0" smtClean="0"/>
                  <a:t>           For</a:t>
                </a:r>
                <a:r>
                  <a:rPr lang="en-US" dirty="0" smtClean="0"/>
                  <a:t> </a:t>
                </a:r>
                <a:r>
                  <a:rPr lang="en-US" dirty="0" err="1" smtClean="0"/>
                  <a:t>i</a:t>
                </a:r>
                <a:r>
                  <a:rPr lang="en-US" dirty="0" smtClean="0"/>
                  <a:t>=1 to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a:t>
                </a:r>
              </a:p>
              <a:p>
                <a:pPr marL="457200" lvl="1" indent="0">
                  <a:buNone/>
                </a:pPr>
                <a:r>
                  <a:rPr lang="en-US" sz="2800" dirty="0" smtClean="0"/>
                  <a:t>            (</a:t>
                </a:r>
                <a:r>
                  <a:rPr lang="en-US" sz="2800" dirty="0" err="1" smtClean="0"/>
                  <a:t>y</a:t>
                </a:r>
                <a:r>
                  <a:rPr lang="en-US" sz="2800" baseline="-25000" dirty="0" err="1" smtClean="0"/>
                  <a:t>i</a:t>
                </a:r>
                <a:r>
                  <a:rPr lang="en-US" sz="2800" dirty="0" err="1" smtClean="0"/>
                  <a:t>,st</a:t>
                </a:r>
                <a:r>
                  <a:rPr lang="en-US" sz="2800" baseline="-25000" dirty="0" err="1" smtClean="0"/>
                  <a:t>i</a:t>
                </a:r>
                <a:r>
                  <a:rPr lang="en-US" sz="2800" dirty="0" smtClean="0"/>
                  <a:t>):=</a:t>
                </a:r>
                <a:r>
                  <a:rPr lang="en-US" sz="2800" dirty="0" err="1" smtClean="0"/>
                  <a:t>GetBits</a:t>
                </a:r>
                <a:r>
                  <a:rPr lang="en-US" sz="2800" dirty="0" smtClean="0"/>
                  <a:t>(st</a:t>
                </a:r>
                <a:r>
                  <a:rPr lang="en-US" sz="2800" baseline="-25000" dirty="0" smtClean="0"/>
                  <a:t>i-1</a:t>
                </a:r>
                <a:r>
                  <a:rPr lang="en-US" sz="2800" dirty="0" smtClean="0"/>
                  <a:t>)</a:t>
                </a:r>
              </a:p>
              <a:p>
                <a:pPr marL="0" indent="0">
                  <a:buNone/>
                </a:pPr>
                <a:r>
                  <a:rPr lang="en-US" b="1" dirty="0" smtClean="0"/>
                  <a:t>          Output</a:t>
                </a:r>
                <a:r>
                  <a:rPr lang="en-US" dirty="0" smtClean="0"/>
                  <a:t>: y</a:t>
                </a:r>
                <a:r>
                  <a:rPr lang="en-US" baseline="-25000" dirty="0" smtClean="0"/>
                  <a:t>1</a:t>
                </a:r>
                <a:r>
                  <a:rPr lang="en-US" dirty="0" smtClean="0"/>
                  <a:t>,…,y</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30944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save their relationship?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50159"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45298" y="3175250"/>
                <a:ext cx="2917081"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𝑊h𝑎𝑡𝑠</m:t>
                              </m:r>
                              <m:r>
                                <a:rPr lang="en-US" b="0" i="1" smtClean="0">
                                  <a:latin typeface="Cambria Math" panose="02040503050406030204" pitchFamily="18" charset="0"/>
                                </a:rPr>
                                <m:t> </m:t>
                              </m:r>
                              <m:r>
                                <a:rPr lang="en-US" b="0" i="1" smtClean="0">
                                  <a:latin typeface="Cambria Math" panose="02040503050406030204" pitchFamily="18" charset="0"/>
                                </a:rPr>
                                <m:t>𝑢𝑝</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45298" y="3175250"/>
                <a:ext cx="2917081" cy="393121"/>
              </a:xfrm>
              <a:prstGeom prst="rect">
                <a:avLst/>
              </a:prstGeom>
              <a:blipFill>
                <a:blip r:embed="rId6"/>
                <a:stretch>
                  <a:fillRect b="-1563"/>
                </a:stretch>
              </a:blipFill>
            </p:spPr>
            <p:txBody>
              <a:bodyPr/>
              <a:lstStyle/>
              <a:p>
                <a:r>
                  <a:rPr lang="en-US">
                    <a:noFill/>
                  </a:rPr>
                  <a:t> </a:t>
                </a:r>
              </a:p>
            </p:txBody>
          </p:sp>
        </mc:Fallback>
      </mc:AlternateContent>
      <p:sp>
        <p:nvSpPr>
          <p:cNvPr id="12" name="TextBox 11"/>
          <p:cNvSpPr txBox="1"/>
          <p:nvPr/>
        </p:nvSpPr>
        <p:spPr>
          <a:xfrm>
            <a:off x="2042160" y="1690688"/>
            <a:ext cx="896399" cy="369332"/>
          </a:xfrm>
          <a:prstGeom prst="rect">
            <a:avLst/>
          </a:prstGeom>
          <a:noFill/>
        </p:spPr>
        <p:txBody>
          <a:bodyPr wrap="none" rtlCol="0">
            <a:spAutoFit/>
          </a:bodyPr>
          <a:lstStyle/>
          <a:p>
            <a:r>
              <a:rPr lang="en-US" dirty="0"/>
              <a:t>K</a:t>
            </a:r>
            <a:r>
              <a:rPr lang="en-US" baseline="-25000" dirty="0"/>
              <a:t>1</a:t>
            </a:r>
            <a:r>
              <a:rPr lang="en-US" dirty="0"/>
              <a:t>,K</a:t>
            </a:r>
            <a:r>
              <a:rPr lang="en-US" baseline="-25000" dirty="0"/>
              <a:t>2</a:t>
            </a:r>
            <a:r>
              <a:rPr lang="en-US" dirty="0"/>
              <a:t>,K</a:t>
            </a:r>
            <a:r>
              <a:rPr lang="en-US" baseline="-25000" dirty="0"/>
              <a:t>3</a:t>
            </a:r>
          </a:p>
        </p:txBody>
      </p:sp>
      <p:sp>
        <p:nvSpPr>
          <p:cNvPr id="13" name="TextBox 12"/>
          <p:cNvSpPr txBox="1"/>
          <p:nvPr/>
        </p:nvSpPr>
        <p:spPr>
          <a:xfrm>
            <a:off x="9965051" y="1730779"/>
            <a:ext cx="896399" cy="369332"/>
          </a:xfrm>
          <a:prstGeom prst="rect">
            <a:avLst/>
          </a:prstGeom>
          <a:noFill/>
        </p:spPr>
        <p:txBody>
          <a:bodyPr wrap="none" rtlCol="0">
            <a:spAutoFit/>
          </a:bodyPr>
          <a:lstStyle/>
          <a:p>
            <a:r>
              <a:rPr lang="en-US" dirty="0"/>
              <a:t>K</a:t>
            </a:r>
            <a:r>
              <a:rPr lang="en-US" baseline="-25000" dirty="0"/>
              <a:t>1</a:t>
            </a:r>
            <a:r>
              <a:rPr lang="en-US" dirty="0"/>
              <a:t>,K</a:t>
            </a:r>
            <a:r>
              <a:rPr lang="en-US" baseline="-25000" dirty="0"/>
              <a:t>2</a:t>
            </a:r>
            <a:r>
              <a:rPr lang="en-US" dirty="0"/>
              <a:t>,K</a:t>
            </a:r>
            <a:r>
              <a:rPr lang="en-US" baseline="-25000" dirty="0"/>
              <a:t>3</a:t>
            </a:r>
          </a:p>
        </p:txBody>
      </p:sp>
      <p:cxnSp>
        <p:nvCxnSpPr>
          <p:cNvPr id="14" name="Straight Arrow Connector 13"/>
          <p:cNvCxnSpPr>
            <a:endCxn id="7" idx="3"/>
          </p:cNvCxnSpPr>
          <p:nvPr/>
        </p:nvCxnSpPr>
        <p:spPr>
          <a:xfrm flipH="1">
            <a:off x="2968289" y="4276147"/>
            <a:ext cx="6236671" cy="11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188498" y="3916488"/>
                <a:ext cx="3197478"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𝑁𝑜𝑡</m:t>
                              </m:r>
                              <m:r>
                                <a:rPr lang="en-US" b="0" i="1" smtClean="0">
                                  <a:latin typeface="Cambria Math" panose="02040503050406030204" pitchFamily="18" charset="0"/>
                                </a:rPr>
                                <m:t> </m:t>
                              </m:r>
                              <m:r>
                                <a:rPr lang="en-US" b="0" i="1" smtClean="0">
                                  <a:latin typeface="Cambria Math" panose="02040503050406030204" pitchFamily="18" charset="0"/>
                                </a:rPr>
                                <m:t>𝑡𝑜𝑜</m:t>
                              </m:r>
                              <m:r>
                                <a:rPr lang="en-US" b="0" i="1" smtClean="0">
                                  <a:latin typeface="Cambria Math" panose="02040503050406030204" pitchFamily="18" charset="0"/>
                                </a:rPr>
                                <m:t> </m:t>
                              </m:r>
                              <m:r>
                                <a:rPr lang="en-US" b="0" i="1" smtClean="0">
                                  <a:latin typeface="Cambria Math" panose="02040503050406030204" pitchFamily="18" charset="0"/>
                                </a:rPr>
                                <m:t>𝑚𝑢𝑐h</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188498" y="3916488"/>
                <a:ext cx="3197478" cy="393121"/>
              </a:xfrm>
              <a:prstGeom prst="rect">
                <a:avLst/>
              </a:prstGeom>
              <a:blipFill>
                <a:blip r:embed="rId7"/>
                <a:stretch>
                  <a:fillRect b="-1538"/>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719180" y="4724775"/>
                <a:ext cx="3198761"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3</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𝐽𝑢𝑠𝑡</m:t>
                              </m:r>
                              <m:r>
                                <a:rPr lang="en-US" b="0" i="1" smtClean="0">
                                  <a:latin typeface="Cambria Math" panose="02040503050406030204" pitchFamily="18" charset="0"/>
                                </a:rPr>
                                <m:t> </m:t>
                              </m:r>
                              <m:r>
                                <a:rPr lang="en-US" b="0" i="1" smtClean="0">
                                  <a:latin typeface="Cambria Math" panose="02040503050406030204" pitchFamily="18" charset="0"/>
                                </a:rPr>
                                <m:t>𝑐h𝑖𝑙𝑙𝑖𝑛𝑔</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719180" y="4724775"/>
                <a:ext cx="3198761" cy="393121"/>
              </a:xfrm>
              <a:prstGeom prst="rect">
                <a:avLst/>
              </a:prstGeom>
              <a:blipFill>
                <a:blip r:embed="rId8"/>
                <a:stretch>
                  <a:fillRect b="-7692"/>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447" y="1796251"/>
            <a:ext cx="1175126" cy="1037454"/>
          </a:xfrm>
          <a:prstGeom prst="rect">
            <a:avLst/>
          </a:prstGeom>
        </p:spPr>
      </p:pic>
    </p:spTree>
    <p:extLst>
      <p:ext uri="{BB962C8B-B14F-4D97-AF65-F5344CB8AC3E}">
        <p14:creationId xmlns:p14="http://schemas.microsoft.com/office/powerpoint/2010/main" val="200250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CS555</a:t>
            </a:r>
            <a:endParaRPr lang="en-US">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Spring 2012/Topic 5</a:t>
            </a:r>
            <a:endParaRPr lang="en-US">
              <a:solidFill>
                <a:schemeClr val="tx1"/>
              </a:solidFill>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16F488-4742-4B3F-8465-C16BAF701369}" type="slidenum">
              <a:rPr lang="en-US" altLang="en-US" sz="1400">
                <a:solidFill>
                  <a:srgbClr val="254C9C"/>
                </a:solidFill>
                <a:latin typeface="Arial" panose="020B0604020202020204" pitchFamily="34" charset="0"/>
              </a:rPr>
              <a:pPr eaLnBrk="1" hangingPunct="1"/>
              <a:t>60</a:t>
            </a:fld>
            <a:endParaRPr lang="en-US" altLang="en-US" sz="1400">
              <a:latin typeface="Arial" panose="020B0604020202020204" pitchFamily="34" charset="0"/>
            </a:endParaRPr>
          </a:p>
        </p:txBody>
      </p:sp>
      <p:sp>
        <p:nvSpPr>
          <p:cNvPr id="23557" name="Rectangle 2"/>
          <p:cNvSpPr>
            <a:spLocks noGrp="1" noChangeArrowheads="1"/>
          </p:cNvSpPr>
          <p:nvPr>
            <p:ph type="title"/>
          </p:nvPr>
        </p:nvSpPr>
        <p:spPr/>
        <p:txBody>
          <a:bodyPr/>
          <a:lstStyle/>
          <a:p>
            <a:pPr eaLnBrk="1" hangingPunct="1"/>
            <a:r>
              <a:rPr lang="en-US" altLang="en-US" smtClean="0"/>
              <a:t>The RC4 Stream Cipher</a:t>
            </a:r>
            <a:endParaRPr lang="en-AU" altLang="en-US" smtClean="0"/>
          </a:p>
        </p:txBody>
      </p:sp>
      <p:sp>
        <p:nvSpPr>
          <p:cNvPr id="23558" name="Rectangle 3"/>
          <p:cNvSpPr>
            <a:spLocks noGrp="1" noChangeArrowheads="1"/>
          </p:cNvSpPr>
          <p:nvPr>
            <p:ph type="body" idx="1"/>
          </p:nvPr>
        </p:nvSpPr>
        <p:spPr>
          <a:xfrm>
            <a:off x="2438400" y="1524000"/>
            <a:ext cx="7391400" cy="3962400"/>
          </a:xfrm>
        </p:spPr>
        <p:txBody>
          <a:bodyPr>
            <a:normAutofit fontScale="92500" lnSpcReduction="20000"/>
          </a:bodyPr>
          <a:lstStyle/>
          <a:p>
            <a:pPr eaLnBrk="1" hangingPunct="1"/>
            <a:r>
              <a:rPr lang="en-AU" altLang="en-US" sz="2400" dirty="0"/>
              <a:t>A proprietary cipher owned by RSA, designed by Ron Rivest in 1987. </a:t>
            </a:r>
          </a:p>
          <a:p>
            <a:pPr eaLnBrk="1" hangingPunct="1"/>
            <a:r>
              <a:rPr lang="en-AU" altLang="en-US" sz="2400" dirty="0"/>
              <a:t>Became public in 1994.</a:t>
            </a:r>
          </a:p>
          <a:p>
            <a:pPr eaLnBrk="1" hangingPunct="1"/>
            <a:r>
              <a:rPr lang="en-AU" altLang="en-US" sz="2400" dirty="0"/>
              <a:t>Simple and effective design. </a:t>
            </a:r>
          </a:p>
          <a:p>
            <a:pPr eaLnBrk="1" hangingPunct="1"/>
            <a:r>
              <a:rPr lang="en-AU" altLang="en-US" sz="2400" dirty="0"/>
              <a:t>Variable key size (typical 40 to 256 bits), </a:t>
            </a:r>
          </a:p>
          <a:p>
            <a:pPr eaLnBrk="1" hangingPunct="1"/>
            <a:r>
              <a:rPr lang="en-AU" altLang="en-US" sz="2400" dirty="0"/>
              <a:t>Output unbounded number of bytes. </a:t>
            </a:r>
          </a:p>
          <a:p>
            <a:pPr eaLnBrk="1" hangingPunct="1"/>
            <a:r>
              <a:rPr lang="en-AU" altLang="en-US" sz="2400" dirty="0"/>
              <a:t>Widely used (web SSL/TLS, wireless WEP). </a:t>
            </a:r>
          </a:p>
          <a:p>
            <a:pPr eaLnBrk="1" hangingPunct="1"/>
            <a:r>
              <a:rPr lang="en-AU" altLang="en-US" sz="2400" dirty="0"/>
              <a:t>Extensively studied, not a completely secure </a:t>
            </a:r>
            <a:r>
              <a:rPr lang="en-AU" altLang="en-US" sz="2400" dirty="0" smtClean="0"/>
              <a:t>PRNG </a:t>
            </a:r>
            <a:r>
              <a:rPr lang="en-AU" altLang="en-US" sz="2400" dirty="0"/>
              <a:t>when used correctly, </a:t>
            </a:r>
            <a:r>
              <a:rPr lang="en-AU" altLang="en-US" sz="2400" strike="sngStrike" dirty="0"/>
              <a:t>no known attacks </a:t>
            </a:r>
            <a:r>
              <a:rPr lang="en-AU" altLang="en-US" sz="2400" strike="sngStrike" dirty="0" smtClean="0"/>
              <a:t>exist</a:t>
            </a:r>
          </a:p>
          <a:p>
            <a:pPr eaLnBrk="1" hangingPunct="1"/>
            <a:r>
              <a:rPr lang="en-AU" altLang="en-US" sz="2400" b="1" dirty="0" smtClean="0"/>
              <a:t>Newer Versions</a:t>
            </a:r>
            <a:r>
              <a:rPr lang="en-AU" altLang="en-US" sz="2400" dirty="0" smtClean="0"/>
              <a:t>: RC5 and RC6</a:t>
            </a:r>
          </a:p>
          <a:p>
            <a:pPr eaLnBrk="1" hangingPunct="1"/>
            <a:r>
              <a:rPr lang="en-AU" altLang="en-US" sz="2400" b="1" dirty="0" err="1" smtClean="0"/>
              <a:t>Rijndael</a:t>
            </a:r>
            <a:r>
              <a:rPr lang="en-AU" altLang="en-US" sz="2400" dirty="0" smtClean="0"/>
              <a:t> selected by NIST as AES in 2000</a:t>
            </a:r>
            <a:endParaRPr lang="en-AU" altLang="en-US" sz="2400" dirty="0"/>
          </a:p>
        </p:txBody>
      </p:sp>
    </p:spTree>
    <p:extLst>
      <p:ext uri="{BB962C8B-B14F-4D97-AF65-F5344CB8AC3E}">
        <p14:creationId xmlns:p14="http://schemas.microsoft.com/office/powerpoint/2010/main" val="32387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Spring 2012/Topic 5</a:t>
            </a:r>
            <a:endParaRPr lang="en-US" smtClean="0">
              <a:solidFill>
                <a:schemeClr val="tx1"/>
              </a:solidFill>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61</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The RC4 Cipher</a:t>
            </a:r>
          </a:p>
        </p:txBody>
      </p:sp>
      <p:sp>
        <p:nvSpPr>
          <p:cNvPr id="24581" name="Rectangle 3"/>
          <p:cNvSpPr>
            <a:spLocks noGrp="1" noChangeArrowheads="1"/>
          </p:cNvSpPr>
          <p:nvPr>
            <p:ph type="body" idx="1"/>
          </p:nvPr>
        </p:nvSpPr>
        <p:spPr>
          <a:xfrm>
            <a:off x="1981200" y="1524000"/>
            <a:ext cx="8305800" cy="4724400"/>
          </a:xfrm>
        </p:spPr>
        <p:txBody>
          <a:bodyPr/>
          <a:lstStyle/>
          <a:p>
            <a:pPr>
              <a:lnSpc>
                <a:spcPct val="90000"/>
              </a:lnSpc>
            </a:pPr>
            <a:r>
              <a:rPr lang="en-US" altLang="en-US" dirty="0" smtClean="0"/>
              <a:t>The cipher internal state consists of </a:t>
            </a:r>
          </a:p>
          <a:p>
            <a:pPr lvl="1">
              <a:lnSpc>
                <a:spcPct val="90000"/>
              </a:lnSpc>
            </a:pPr>
            <a:r>
              <a:rPr lang="en-US" altLang="en-US" dirty="0" smtClean="0"/>
              <a:t>a 256-byte array S, which contains a permutation of 0 to 255</a:t>
            </a:r>
          </a:p>
          <a:p>
            <a:pPr lvl="2">
              <a:lnSpc>
                <a:spcPct val="90000"/>
              </a:lnSpc>
            </a:pPr>
            <a:r>
              <a:rPr lang="en-AU" altLang="en-US" dirty="0" smtClean="0"/>
              <a:t>total number of possible states is 256! </a:t>
            </a:r>
            <a:r>
              <a:rPr lang="en-AU" altLang="en-US" dirty="0" smtClean="0">
                <a:sym typeface="Symbol" panose="05050102010706020507" pitchFamily="18" charset="2"/>
              </a:rPr>
              <a:t></a:t>
            </a:r>
            <a:r>
              <a:rPr lang="en-AU" altLang="en-US" dirty="0" smtClean="0"/>
              <a:t> 2</a:t>
            </a:r>
            <a:r>
              <a:rPr lang="en-AU" altLang="en-US" baseline="30000" dirty="0" smtClean="0"/>
              <a:t>1700</a:t>
            </a:r>
          </a:p>
          <a:p>
            <a:pPr lvl="1">
              <a:lnSpc>
                <a:spcPct val="90000"/>
              </a:lnSpc>
            </a:pPr>
            <a:r>
              <a:rPr lang="en-US" altLang="en-US" dirty="0" smtClean="0"/>
              <a:t>two indexes: </a:t>
            </a:r>
            <a:r>
              <a:rPr lang="en-US" altLang="en-US" dirty="0" err="1" smtClean="0"/>
              <a:t>i</a:t>
            </a:r>
            <a:r>
              <a:rPr lang="en-US" altLang="en-US" dirty="0" smtClean="0"/>
              <a:t>, j</a:t>
            </a:r>
          </a:p>
          <a:p>
            <a:pPr lvl="1">
              <a:lnSpc>
                <a:spcPct val="90000"/>
              </a:lnSpc>
              <a:buFontTx/>
              <a:buNone/>
            </a:pPr>
            <a:r>
              <a:rPr lang="en-AU" altLang="en-US" sz="2200" b="1" dirty="0" err="1">
                <a:solidFill>
                  <a:srgbClr val="CC0099"/>
                </a:solidFill>
                <a:latin typeface="Courier" pitchFamily="49" charset="0"/>
              </a:rPr>
              <a:t>i</a:t>
            </a:r>
            <a:r>
              <a:rPr lang="en-AU" altLang="en-US" sz="2200" b="1" dirty="0">
                <a:solidFill>
                  <a:srgbClr val="CC0099"/>
                </a:solidFill>
                <a:latin typeface="Courier" pitchFamily="49" charset="0"/>
              </a:rPr>
              <a:t> = j = 0 </a:t>
            </a:r>
          </a:p>
          <a:p>
            <a:pPr lvl="1">
              <a:lnSpc>
                <a:spcPct val="90000"/>
              </a:lnSpc>
              <a:buFontTx/>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lnSpc>
                <a:spcPct val="90000"/>
              </a:lnSpc>
              <a:buFontTx/>
              <a:buNone/>
            </a:pP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+ 1) (mod 256)</a:t>
            </a:r>
          </a:p>
          <a:p>
            <a:pPr lvl="2">
              <a:lnSpc>
                <a:spcPct val="90000"/>
              </a:lnSpc>
              <a:buFontTx/>
              <a:buNone/>
            </a:pPr>
            <a:r>
              <a:rPr lang="en-AU" altLang="en-US" b="1" dirty="0" smtClean="0">
                <a:solidFill>
                  <a:srgbClr val="CC0099"/>
                </a:solidFill>
                <a:latin typeface="Courier" pitchFamily="49" charset="0"/>
              </a:rPr>
              <a:t>j = (j + 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(mod 256)</a:t>
            </a:r>
          </a:p>
          <a:p>
            <a:pPr lvl="2">
              <a:lnSpc>
                <a:spcPct val="90000"/>
              </a:lnSpc>
              <a:buFontTx/>
              <a:buNone/>
            </a:pPr>
            <a:r>
              <a:rPr lang="en-AU" altLang="en-US" b="1" dirty="0" smtClean="0">
                <a:solidFill>
                  <a:srgbClr val="CC0099"/>
                </a:solidFill>
                <a:latin typeface="Courier" pitchFamily="49" charset="0"/>
              </a:rPr>
              <a:t>swap(S[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S[j])</a:t>
            </a:r>
          </a:p>
          <a:p>
            <a:pPr lvl="2">
              <a:lnSpc>
                <a:spcPct val="90000"/>
              </a:lnSpc>
              <a:buFontTx/>
              <a:buNone/>
            </a:pPr>
            <a:r>
              <a:rPr lang="en-AU" altLang="en-US" b="1" dirty="0" smtClean="0">
                <a:solidFill>
                  <a:srgbClr val="CC0099"/>
                </a:solidFill>
                <a:latin typeface="Courier" pitchFamily="49" charset="0"/>
              </a:rPr>
              <a:t>output S[S[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S[j]] (mod 256) </a:t>
            </a:r>
          </a:p>
          <a:p>
            <a:pPr lvl="1">
              <a:lnSpc>
                <a:spcPct val="90000"/>
              </a:lnSpc>
              <a:buFontTx/>
              <a:buNone/>
            </a:pPr>
            <a:r>
              <a:rPr lang="en-AU" altLang="en-US" sz="2200" b="1" dirty="0">
                <a:solidFill>
                  <a:srgbClr val="CC0099"/>
                </a:solidFill>
                <a:latin typeface="Courier" pitchFamily="49" charset="0"/>
              </a:rPr>
              <a:t>End Loop</a:t>
            </a:r>
            <a:endParaRPr lang="en-US" altLang="en-US" sz="2200" b="1" dirty="0">
              <a:solidFill>
                <a:srgbClr val="CC0099"/>
              </a:solidFill>
              <a:latin typeface="Courier" pitchFamily="49" charset="0"/>
            </a:endParaRPr>
          </a:p>
        </p:txBody>
      </p:sp>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p:spTree>
    <p:extLst>
      <p:ext uri="{BB962C8B-B14F-4D97-AF65-F5344CB8AC3E}">
        <p14:creationId xmlns:p14="http://schemas.microsoft.com/office/powerpoint/2010/main" val="751595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Week 2: Topic </a:t>
            </a:r>
            <a:r>
              <a:rPr lang="en-US" dirty="0" smtClean="0"/>
              <a:t>3: </a:t>
            </a:r>
            <a:r>
              <a:rPr lang="en-US" dirty="0"/>
              <a:t>CPA-Security</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spTree>
    <p:extLst>
      <p:ext uri="{BB962C8B-B14F-4D97-AF65-F5344CB8AC3E}">
        <p14:creationId xmlns:p14="http://schemas.microsoft.com/office/powerpoint/2010/main" val="456389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Released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Due in class on Friday, February 3</a:t>
            </a:r>
            <a:r>
              <a:rPr lang="en-US" baseline="30000" dirty="0" smtClean="0"/>
              <a:t>rd</a:t>
            </a:r>
            <a:r>
              <a:rPr lang="en-US" dirty="0" smtClean="0"/>
              <a:t> (2 weeks)</a:t>
            </a:r>
          </a:p>
          <a:p>
            <a:endParaRPr lang="en-US" dirty="0"/>
          </a:p>
          <a:p>
            <a:r>
              <a:rPr lang="en-US" dirty="0" smtClean="0"/>
              <a:t>Solutions should be typeset (preferably in Latex)</a:t>
            </a:r>
          </a:p>
          <a:p>
            <a:endParaRPr lang="en-US" dirty="0"/>
          </a:p>
          <a:p>
            <a:r>
              <a:rPr lang="en-US" dirty="0" smtClean="0"/>
              <a:t>You may collaborate with classmates, but you must write up your own solution and you </a:t>
            </a:r>
            <a:r>
              <a:rPr lang="en-US" i="1" dirty="0" smtClean="0"/>
              <a:t>must understand</a:t>
            </a:r>
            <a:r>
              <a:rPr lang="en-US" b="1" dirty="0" smtClean="0"/>
              <a:t> </a:t>
            </a:r>
            <a:r>
              <a:rPr lang="en-US" dirty="0" smtClean="0"/>
              <a:t>this solution</a:t>
            </a:r>
          </a:p>
          <a:p>
            <a:endParaRPr lang="en-US" dirty="0"/>
          </a:p>
          <a:p>
            <a:r>
              <a:rPr lang="en-US" dirty="0" smtClean="0"/>
              <a:t>One question covers PRFs which we will cover early next week.</a:t>
            </a:r>
          </a:p>
          <a:p>
            <a:endParaRPr lang="en-US" dirty="0"/>
          </a:p>
          <a:p>
            <a:r>
              <a:rPr lang="en-US" dirty="0" smtClean="0"/>
              <a:t>Clarification questions: </a:t>
            </a:r>
            <a:r>
              <a:rPr lang="en-US" dirty="0" smtClean="0">
                <a:hlinkClick r:id="rId2"/>
              </a:rPr>
              <a:t>spring-2017-cs-55500-wng@lists.purdue.edu </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63</a:t>
            </a:fld>
            <a:endParaRPr lang="en-US"/>
          </a:p>
        </p:txBody>
      </p:sp>
    </p:spTree>
    <p:extLst>
      <p:ext uri="{BB962C8B-B14F-4D97-AF65-F5344CB8AC3E}">
        <p14:creationId xmlns:p14="http://schemas.microsoft.com/office/powerpoint/2010/main" val="29489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a:bodyPr>
          <a:lstStyle/>
          <a:p>
            <a:r>
              <a:rPr lang="en-US" sz="4000" dirty="0" smtClean="0"/>
              <a:t>Sematic Security/Indistinguishable Encryptions against eavesdropping attacker with one ciphertext</a:t>
            </a:r>
          </a:p>
          <a:p>
            <a:r>
              <a:rPr lang="en-US" sz="4000" dirty="0" smtClean="0"/>
              <a:t>Pseudorandom Number Generators</a:t>
            </a:r>
          </a:p>
          <a:p>
            <a:endParaRPr lang="en-US" sz="4000" dirty="0"/>
          </a:p>
          <a:p>
            <a:r>
              <a:rPr lang="en-US" sz="4000" b="1" dirty="0" smtClean="0"/>
              <a:t>Today’s Goal</a:t>
            </a:r>
            <a:r>
              <a:rPr lang="en-US" sz="4000" dirty="0" smtClean="0"/>
              <a:t>: Multiple Message Security and CPA-Security.</a:t>
            </a:r>
          </a:p>
          <a:p>
            <a:r>
              <a:rPr lang="en-US" sz="4000" strike="sngStrike" dirty="0" smtClean="0"/>
              <a:t>Build CPA-secure encryption scheme</a:t>
            </a:r>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64</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42520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a:bodyPr>
          <a:lstStyle/>
          <a:p>
            <a:r>
              <a:rPr lang="en-US" dirty="0" smtClean="0"/>
              <a:t>Model ability of adversary to control or influence what the honest parties encrypt.</a:t>
            </a:r>
          </a:p>
          <a:p>
            <a:endParaRPr lang="en-US" dirty="0"/>
          </a:p>
          <a:p>
            <a:r>
              <a:rPr lang="en-US" dirty="0" smtClean="0"/>
              <a:t>During World War 2 the British </a:t>
            </a:r>
            <a:r>
              <a:rPr lang="en-US" dirty="0"/>
              <a:t>placed mines at specific locations, knowing that the Germans, upon finding the mines, would encrypt the location and send them back to headquarters. The encrypted messages helped cryptanalysts at Bletchley Park to break the German encryption scheme.</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65</a:t>
            </a:fld>
            <a:endParaRPr lang="en-US"/>
          </a:p>
        </p:txBody>
      </p:sp>
    </p:spTree>
    <p:extLst>
      <p:ext uri="{BB962C8B-B14F-4D97-AF65-F5344CB8AC3E}">
        <p14:creationId xmlns:p14="http://schemas.microsoft.com/office/powerpoint/2010/main" val="2120285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Model ability of adversary to control or influence what the honest parties encrypt.</a:t>
            </a:r>
          </a:p>
          <a:p>
            <a:endParaRPr lang="en-US" dirty="0"/>
          </a:p>
          <a:p>
            <a:r>
              <a:rPr lang="en-US" dirty="0" smtClean="0"/>
              <a:t>Battle of Midway (WWII). US Navy cryptanalysts intercept and encrypted message which they are able to partially decode (May 1942).</a:t>
            </a:r>
          </a:p>
          <a:p>
            <a:pPr lvl="1"/>
            <a:r>
              <a:rPr lang="en-US" sz="2800" dirty="0" smtClean="0"/>
              <a:t>The message stated that the Japanese were planning an attack on AF?</a:t>
            </a:r>
          </a:p>
          <a:p>
            <a:pPr lvl="1"/>
            <a:r>
              <a:rPr lang="en-US" sz="2800" dirty="0" smtClean="0"/>
              <a:t>Cryptanalysts could not decode ciphertext fragment AF.</a:t>
            </a:r>
          </a:p>
          <a:p>
            <a:pPr lvl="1"/>
            <a:r>
              <a:rPr lang="en-US" sz="2800" dirty="0" smtClean="0"/>
              <a:t>Best Guess: AF = “Midway Island.”</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66</a:t>
            </a:fld>
            <a:endParaRPr lang="en-US"/>
          </a:p>
        </p:txBody>
      </p:sp>
    </p:spTree>
    <p:extLst>
      <p:ext uri="{BB962C8B-B14F-4D97-AF65-F5344CB8AC3E}">
        <p14:creationId xmlns:p14="http://schemas.microsoft.com/office/powerpoint/2010/main" val="62479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67</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Tree>
    <p:extLst>
      <p:ext uri="{BB962C8B-B14F-4D97-AF65-F5344CB8AC3E}">
        <p14:creationId xmlns:p14="http://schemas.microsoft.com/office/powerpoint/2010/main" val="38801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68</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
        <p:nvSpPr>
          <p:cNvPr id="5" name="Rectangle 4"/>
          <p:cNvSpPr/>
          <p:nvPr/>
        </p:nvSpPr>
        <p:spPr>
          <a:xfrm>
            <a:off x="2468880" y="5679440"/>
            <a:ext cx="5110480" cy="67691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6589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Message Security and CPA-Attacks</a:t>
            </a:r>
            <a:endParaRPr lang="en-US" dirty="0"/>
          </a:p>
        </p:txBody>
      </p:sp>
      <p:sp>
        <p:nvSpPr>
          <p:cNvPr id="3" name="Content Placeholder 2"/>
          <p:cNvSpPr>
            <a:spLocks noGrp="1"/>
          </p:cNvSpPr>
          <p:nvPr>
            <p:ph idx="1"/>
          </p:nvPr>
        </p:nvSpPr>
        <p:spPr/>
        <p:txBody>
          <a:bodyPr/>
          <a:lstStyle/>
          <a:p>
            <a:r>
              <a:rPr lang="en-US" dirty="0"/>
              <a:t>Multiple Message Security </a:t>
            </a:r>
            <a:r>
              <a:rPr lang="en-US" dirty="0" smtClean="0"/>
              <a:t> </a:t>
            </a:r>
          </a:p>
          <a:p>
            <a:pPr lvl="1"/>
            <a:r>
              <a:rPr lang="en-US" dirty="0" smtClean="0"/>
              <a:t>Attacker must select all messages at the same time.</a:t>
            </a:r>
          </a:p>
          <a:p>
            <a:pPr lvl="1"/>
            <a:r>
              <a:rPr lang="en-US" dirty="0" smtClean="0"/>
              <a:t>Significant Limitation!</a:t>
            </a:r>
            <a:endParaRPr lang="en-US" dirty="0"/>
          </a:p>
          <a:p>
            <a:r>
              <a:rPr lang="en-US" dirty="0" smtClean="0"/>
              <a:t>In the WWII attacks cryptanalysts selected the message adaptively </a:t>
            </a:r>
          </a:p>
          <a:p>
            <a:pPr lvl="1"/>
            <a:r>
              <a:rPr lang="en-US" dirty="0" smtClean="0"/>
              <a:t>Selected message(s) to encrypt </a:t>
            </a:r>
            <a:r>
              <a:rPr lang="en-US" i="1" dirty="0" smtClean="0"/>
              <a:t>after </a:t>
            </a:r>
            <a:r>
              <a:rPr lang="en-US" dirty="0" smtClean="0"/>
              <a:t>observing target ciphertext</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69</a:t>
            </a:fld>
            <a:endParaRPr lang="en-US"/>
          </a:p>
        </p:txBody>
      </p:sp>
    </p:spTree>
    <p:extLst>
      <p:ext uri="{BB962C8B-B14F-4D97-AF65-F5344CB8AC3E}">
        <p14:creationId xmlns:p14="http://schemas.microsoft.com/office/powerpoint/2010/main" val="12307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vs Computational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228600" lvl="1">
                  <a:spcBef>
                    <a:spcPts val="1000"/>
                  </a:spcBef>
                </a:pPr>
                <a:r>
                  <a:rPr lang="en-US" sz="3600" dirty="0" smtClean="0"/>
                  <a:t>Perfect Secrecy is Information Theoretic</a:t>
                </a:r>
              </a:p>
              <a:p>
                <a:pPr marL="685800" lvl="2">
                  <a:spcBef>
                    <a:spcPts val="1000"/>
                  </a:spcBef>
                </a:pPr>
                <a:r>
                  <a:rPr lang="en-US" sz="3200" dirty="0" smtClean="0"/>
                  <a:t>Guarantee is independent of attacker resources</a:t>
                </a:r>
              </a:p>
              <a:p>
                <a:pPr marL="457200" lvl="2" indent="0">
                  <a:spcBef>
                    <a:spcPts val="1000"/>
                  </a:spcBef>
                  <a:buNone/>
                </a:pPr>
                <a:endParaRPr lang="en-US" sz="3200" dirty="0" smtClean="0"/>
              </a:p>
              <a:p>
                <a:pPr marL="228600" lvl="1">
                  <a:spcBef>
                    <a:spcPts val="1000"/>
                  </a:spcBef>
                </a:pPr>
                <a:r>
                  <a:rPr lang="en-US" sz="3600" dirty="0" smtClean="0"/>
                  <a:t>Computational Security </a:t>
                </a:r>
              </a:p>
              <a:p>
                <a:pPr marL="685800" lvl="2">
                  <a:spcBef>
                    <a:spcPts val="1000"/>
                  </a:spcBef>
                </a:pPr>
                <a:r>
                  <a:rPr lang="en-US" sz="3200" dirty="0" smtClean="0"/>
                  <a:t>Security against computationally bounded attacker</a:t>
                </a:r>
              </a:p>
              <a:p>
                <a:pPr marL="1143000" lvl="3">
                  <a:spcBef>
                    <a:spcPts val="1000"/>
                  </a:spcBef>
                </a:pPr>
                <a:r>
                  <a:rPr lang="en-US" sz="3000" dirty="0" smtClean="0"/>
                  <a:t>An attacker with infinite resources might break security</a:t>
                </a:r>
              </a:p>
              <a:p>
                <a:pPr marL="685800" lvl="2">
                  <a:spcBef>
                    <a:spcPts val="1000"/>
                  </a:spcBef>
                </a:pPr>
                <a:r>
                  <a:rPr lang="en-US" sz="3200" dirty="0" smtClean="0"/>
                  <a:t>Attacker might succeed with very small probability</a:t>
                </a:r>
              </a:p>
              <a:p>
                <a:pPr marL="1143000" lvl="3">
                  <a:spcBef>
                    <a:spcPts val="1000"/>
                  </a:spcBef>
                </a:pPr>
                <a:r>
                  <a:rPr lang="en-US" sz="3000" dirty="0" smtClean="0"/>
                  <a:t>Example: Lucky guess  reveals secret key</a:t>
                </a:r>
              </a:p>
              <a:p>
                <a:pPr marL="1143000" lvl="3">
                  <a:spcBef>
                    <a:spcPts val="1000"/>
                  </a:spcBef>
                </a:pPr>
                <a:r>
                  <a:rPr lang="en-US" sz="3000" dirty="0" smtClean="0"/>
                  <a:t>Very Small Probability: </a:t>
                </a:r>
                <a14:m>
                  <m:oMath xmlns:m="http://schemas.openxmlformats.org/officeDocument/2006/math">
                    <m:sSup>
                      <m:sSupPr>
                        <m:ctrlPr>
                          <a:rPr lang="en-US" sz="3000" i="1" smtClean="0">
                            <a:latin typeface="Cambria Math" panose="02040503050406030204" pitchFamily="18" charset="0"/>
                          </a:rPr>
                        </m:ctrlPr>
                      </m:sSupPr>
                      <m:e>
                        <m:r>
                          <a:rPr lang="en-US" sz="3000" b="0" i="1" smtClean="0">
                            <a:latin typeface="Cambria Math" panose="02040503050406030204" pitchFamily="18" charset="0"/>
                          </a:rPr>
                          <m:t>2</m:t>
                        </m:r>
                      </m:e>
                      <m:sup>
                        <m:r>
                          <a:rPr lang="en-US" sz="3000" b="0" i="1" smtClean="0">
                            <a:latin typeface="Cambria Math" panose="02040503050406030204" pitchFamily="18" charset="0"/>
                          </a:rPr>
                          <m:t>−100</m:t>
                        </m:r>
                      </m:sup>
                    </m:sSup>
                    <m:r>
                      <a:rPr lang="en-US" sz="3000" b="0" i="1" smtClean="0">
                        <a:latin typeface="Cambria Math" panose="02040503050406030204" pitchFamily="18" charset="0"/>
                      </a:rPr>
                      <m:t>,</m:t>
                    </m:r>
                  </m:oMath>
                </a14:m>
                <a:r>
                  <a:rPr lang="en-US" sz="3000" dirty="0"/>
                  <a:t> </a:t>
                </a:r>
                <a14:m>
                  <m:oMath xmlns:m="http://schemas.openxmlformats.org/officeDocument/2006/math">
                    <m:sSup>
                      <m:sSupPr>
                        <m:ctrlPr>
                          <a:rPr lang="en-US" sz="3000" i="1">
                            <a:latin typeface="Cambria Math" panose="02040503050406030204" pitchFamily="18" charset="0"/>
                          </a:rPr>
                        </m:ctrlPr>
                      </m:sSupPr>
                      <m:e>
                        <m:r>
                          <a:rPr lang="en-US" sz="3000" b="0" i="1" smtClean="0">
                            <a:latin typeface="Cambria Math" panose="02040503050406030204" pitchFamily="18" charset="0"/>
                          </a:rPr>
                          <m:t>2</m:t>
                        </m:r>
                      </m:e>
                      <m:sup>
                        <m:r>
                          <a:rPr lang="en-US" sz="3000" b="0" i="1" smtClean="0">
                            <a:latin typeface="Cambria Math" panose="02040503050406030204" pitchFamily="18" charset="0"/>
                          </a:rPr>
                          <m:t>−1000</m:t>
                        </m:r>
                      </m:sup>
                    </m:sSup>
                  </m:oMath>
                </a14:m>
                <a:r>
                  <a:rPr lang="en-US" sz="3000" dirty="0" smtClean="0"/>
                  <a:t>, …</a:t>
                </a:r>
                <a:endParaRPr lang="en-US" sz="3000" dirty="0"/>
              </a:p>
              <a:p>
                <a:pPr marL="0" lvl="1" indent="0">
                  <a:spcBef>
                    <a:spcPts val="100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47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364736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smtClean="0">
                <a:sym typeface="Wingdings" panose="05000000000000000000" pitchFamily="2" charset="2"/>
              </a:rPr>
              <a:t> </a:t>
            </a:r>
            <a:r>
              <a:rPr lang="en-US" sz="2800" b="1" dirty="0" smtClean="0"/>
              <a:t>Gen(1</a:t>
            </a:r>
            <a:r>
              <a:rPr lang="en-US" sz="2800" b="1" baseline="30000" dirty="0" smtClean="0"/>
              <a:t>n</a:t>
            </a:r>
            <a:r>
              <a:rPr lang="en-US" sz="2800" b="1" dirty="0" smtClean="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92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71</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ular Callout 37"/>
              <p:cNvSpPr/>
              <p:nvPr/>
            </p:nvSpPr>
            <p:spPr>
              <a:xfrm>
                <a:off x="325121" y="1660338"/>
                <a:ext cx="11456976" cy="4856076"/>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Formally</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let</m:t>
                      </m:r>
                      <m:r>
                        <a:rPr lang="en-US" sz="2400" b="0" i="0" smtClean="0">
                          <a:solidFill>
                            <a:schemeClr val="tx1"/>
                          </a:solidFill>
                          <a:latin typeface="Cambria Math" panose="02040503050406030204" pitchFamily="18" charset="0"/>
                        </a:rPr>
                        <m:t> </m:t>
                      </m:r>
                      <m:r>
                        <m:rPr>
                          <m:sty m:val="p"/>
                        </m:rPr>
                        <a:rPr lang="el-GR" sz="2400" b="0" i="0" smtClean="0">
                          <a:solidFill>
                            <a:schemeClr val="tx1"/>
                          </a:solidFill>
                          <a:latin typeface="Cambria Math" panose="02040503050406030204" pitchFamily="18" charset="0"/>
                          <a:ea typeface="Cambria Math" panose="02040503050406030204" pitchFamily="18" charset="0"/>
                        </a:rPr>
                        <m:t>Π</m:t>
                      </m:r>
                      <m:r>
                        <a:rPr lang="en-US" sz="2400" b="0" i="0"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Gen</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Enc</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Dec</m:t>
                          </m:r>
                        </m:e>
                      </m:d>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denote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the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encryption</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scheme</m:t>
                      </m:r>
                      <m:r>
                        <a:rPr lang="en-US" sz="2400" b="0" i="0" smtClean="0">
                          <a:solidFill>
                            <a:schemeClr val="tx1"/>
                          </a:solidFill>
                          <a:latin typeface="Cambria Math" panose="02040503050406030204" pitchFamily="18" charset="0"/>
                        </a:rPr>
                        <m:t>, </m:t>
                      </m:r>
                    </m:oMath>
                  </m:oMathPara>
                </a14:m>
                <a:endParaRPr lang="en-US" sz="2400" b="0" dirty="0" smtClean="0">
                  <a:solidFill>
                    <a:schemeClr val="tx1"/>
                  </a:solidFill>
                  <a:latin typeface="Cambria Math" panose="02040503050406030204" pitchFamily="18" charset="0"/>
                </a:endParaRPr>
              </a:p>
              <a:p>
                <a:pPr algn="ctr"/>
                <a14:m>
                  <m:oMath xmlns:m="http://schemas.openxmlformats.org/officeDocument/2006/math">
                    <m:r>
                      <m:rPr>
                        <m:sty m:val="p"/>
                      </m:rPr>
                      <a:rPr lang="en-US" sz="2400" b="0" i="0" smtClean="0">
                        <a:solidFill>
                          <a:schemeClr val="tx1"/>
                        </a:solidFill>
                        <a:latin typeface="Cambria Math" panose="02040503050406030204" pitchFamily="18" charset="0"/>
                      </a:rPr>
                      <m:t>and</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define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random</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variable</m:t>
                    </m:r>
                    <m:r>
                      <a:rPr lang="en-US" sz="2400" b="0" i="1" smtClean="0">
                        <a:solidFill>
                          <a:schemeClr val="tx1"/>
                        </a:solidFill>
                        <a:latin typeface="Cambria Math" panose="02040503050406030204" pitchFamily="18" charset="0"/>
                      </a:rPr>
                      <m:t> </m:t>
                    </m:r>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1</m:t>
                            </m:r>
                          </m:e>
                          <m:sup>
                            <m:r>
                              <a:rPr lang="en-US" sz="2400" b="0" i="1" smtClean="0">
                                <a:solidFill>
                                  <a:schemeClr val="tx1"/>
                                </a:solidFill>
                                <a:latin typeface="Cambria Math" panose="02040503050406030204" pitchFamily="18" charset="0"/>
                              </a:rPr>
                              <m:t>𝑛</m:t>
                            </m:r>
                          </m:sup>
                        </m:sSup>
                      </m:e>
                    </m:d>
                  </m:oMath>
                </a14:m>
                <a:r>
                  <a:rPr lang="en-US" sz="2400" baseline="30000" dirty="0" smtClean="0">
                    <a:solidFill>
                      <a:schemeClr val="tx1"/>
                    </a:solidFill>
                  </a:rPr>
                  <a:t> </a:t>
                </a:r>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m>
                            <m:mPr>
                              <m:mcs>
                                <m:mc>
                                  <m:mcPr>
                                    <m:count m:val="2"/>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panose="02040503050406030204" pitchFamily="18" charset="0"/>
                                  </a:rPr>
                                  <m:t>1</m:t>
                                </m:r>
                              </m:e>
                              <m:e>
                                <m:r>
                                  <m:rPr>
                                    <m:sty m:val="p"/>
                                  </m:rPr>
                                  <a:rPr lang="en-US" sz="2400">
                                    <a:solidFill>
                                      <a:schemeClr val="tx1"/>
                                    </a:solidFill>
                                    <a:latin typeface="Cambria Math" panose="02040503050406030204" pitchFamily="18" charset="0"/>
                                  </a:rPr>
                                  <m:t>if</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e>
                            </m:mr>
                            <m:mr>
                              <m:e>
                                <m:r>
                                  <a:rPr lang="en-US" sz="2400" i="1">
                                    <a:solidFill>
                                      <a:schemeClr val="tx1"/>
                                    </a:solidFill>
                                    <a:latin typeface="Cambria Math" panose="02040503050406030204" pitchFamily="18" charset="0"/>
                                  </a:rPr>
                                  <m:t>0</m:t>
                                </m:r>
                              </m:e>
                              <m:e>
                                <m:r>
                                  <m:rPr>
                                    <m:sty m:val="p"/>
                                  </m:rPr>
                                  <a:rPr lang="en-US" sz="2400">
                                    <a:solidFill>
                                      <a:schemeClr val="tx1"/>
                                    </a:solidFill>
                                    <a:latin typeface="Cambria Math" panose="02040503050406030204" pitchFamily="18" charset="0"/>
                                  </a:rPr>
                                  <m:t>otherwise</m:t>
                                </m:r>
                              </m:e>
                            </m:mr>
                          </m:m>
                        </m:e>
                      </m:d>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m:t>
                      </m:r>
                      <m:r>
                        <m:rPr>
                          <m:sty m:val="p"/>
                        </m:rPr>
                        <a:rPr lang="en-US" sz="2400" b="0" i="0" smtClean="0">
                          <a:solidFill>
                            <a:schemeClr val="tx1"/>
                          </a:solidFill>
                          <a:latin typeface="Cambria Math" panose="02040503050406030204" pitchFamily="18" charset="0"/>
                          <a:ea typeface="Cambria Math" panose="02040503050406030204" pitchFamily="18" charset="0"/>
                        </a:rPr>
                        <m:t>as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indistinguishable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encryptions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under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chosen</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plaintext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attack</m:t>
                      </m:r>
                    </m:oMath>
                  </m:oMathPara>
                </a14:m>
                <a:endParaRPr lang="en-US" sz="2400" b="0" dirty="0" smtClean="0">
                  <a:solidFill>
                    <a:schemeClr val="tx1"/>
                  </a:solidFill>
                  <a:latin typeface="Cambria Math" panose="02040503050406030204" pitchFamily="18" charset="0"/>
                  <a:ea typeface="Cambria Math" panose="02040503050406030204" pitchFamily="18" charset="0"/>
                </a:endParaRPr>
              </a:p>
              <a:p>
                <a:pPr algn="ctr"/>
                <a14:m>
                  <m:oMath xmlns:m="http://schemas.openxmlformats.org/officeDocument/2006/math">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if</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for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all</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PPT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adversaries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there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oMath>
                </a14:m>
                <a:r>
                  <a:rPr lang="en-US" sz="2400" dirty="0" smtClean="0">
                    <a:solidFill>
                      <a:schemeClr val="tx1"/>
                    </a:solidFill>
                    <a:ea typeface="Cambria Math" panose="02040503050406030204" pitchFamily="18" charset="0"/>
                  </a:rPr>
                  <a:t>n</a:t>
                </a:r>
                <a:r>
                  <a:rPr lang="en-US" sz="2400" b="0" dirty="0" smtClean="0">
                    <a:solidFill>
                      <a:schemeClr val="tx1"/>
                    </a:solidFill>
                    <a:ea typeface="Cambria Math" panose="02040503050406030204" pitchFamily="18" charset="0"/>
                  </a:rPr>
                  <a:t>egligible function </a:t>
                </a:r>
                <a14:m>
                  <m:oMath xmlns:m="http://schemas.openxmlformats.org/officeDocument/2006/math">
                    <m:r>
                      <m:rPr>
                        <m:sty m:val="p"/>
                      </m:rPr>
                      <a:rPr lang="en-US" sz="2400" i="0">
                        <a:solidFill>
                          <a:schemeClr val="tx1"/>
                        </a:solidFill>
                        <a:latin typeface="Cambria Math" panose="02040503050406030204" pitchFamily="18" charset="0"/>
                        <a:ea typeface="Cambria Math" panose="02040503050406030204" pitchFamily="18" charset="0"/>
                      </a:rPr>
                      <m:t>μ</m:t>
                    </m:r>
                  </m:oMath>
                </a14:m>
                <a:r>
                  <a:rPr lang="en-US" sz="2400" b="0" dirty="0" smtClean="0">
                    <a:solidFill>
                      <a:schemeClr val="tx1"/>
                    </a:solidFill>
                    <a:ea typeface="Cambria Math" panose="02040503050406030204" pitchFamily="18" charset="0"/>
                  </a:rPr>
                  <a:t> such that </a:t>
                </a:r>
              </a:p>
              <a:p>
                <a:pPr algn="ctr"/>
                <a14:m>
                  <m:oMath xmlns:m="http://schemas.openxmlformats.org/officeDocument/2006/math">
                    <m:r>
                      <m:rPr>
                        <m:sty m:val="p"/>
                      </m:rPr>
                      <a:rPr lang="en-US" sz="2400" b="0" i="0" smtClean="0">
                        <a:solidFill>
                          <a:schemeClr val="tx1"/>
                        </a:solidFill>
                        <a:latin typeface="Cambria Math" panose="02040503050406030204" pitchFamily="18" charset="0"/>
                      </a:rPr>
                      <m:t>Pr</m:t>
                    </m:r>
                    <m:d>
                      <m:dPr>
                        <m:begChr m:val="["/>
                        <m:endChr m:val="]"/>
                        <m:ctrlPr>
                          <a:rPr lang="en-US" sz="2400" i="1" smtClean="0">
                            <a:solidFill>
                              <a:schemeClr val="tx1"/>
                            </a:solidFill>
                            <a:latin typeface="Cambria Math" panose="02040503050406030204" pitchFamily="18" charset="0"/>
                          </a:rPr>
                        </m:ctrlPr>
                      </m:dPr>
                      <m:e>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=1</m:t>
                        </m:r>
                      </m:e>
                    </m:d>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325121" y="1660338"/>
                <a:ext cx="11456976" cy="4856076"/>
              </a:xfrm>
              <a:prstGeom prst="wedgeRectCallout">
                <a:avLst>
                  <a:gd name="adj1" fmla="val 29996"/>
                  <a:gd name="adj2" fmla="val -62916"/>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62973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72</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a:t>K </a:t>
            </a:r>
            <a:r>
              <a:rPr lang="en-US" sz="2800" b="1" dirty="0">
                <a:sym typeface="Wingdings" panose="05000000000000000000" pitchFamily="2" charset="2"/>
              </a:rPr>
              <a:t> </a:t>
            </a:r>
            <a:r>
              <a:rPr lang="en-US" sz="2800" b="1" dirty="0"/>
              <a:t>Gen(1</a:t>
            </a:r>
            <a:r>
              <a:rPr lang="en-US" sz="2800" b="1" baseline="30000" dirty="0"/>
              <a:t>n</a:t>
            </a:r>
            <a:r>
              <a:rPr lang="en-US" sz="2800" b="1" dirty="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𝑃𝑟𝑖𝑣𝐾</m:t>
                              </m:r>
                            </m:e>
                            <m:sub>
                              <m:r>
                                <a:rPr lang="en-US" sz="4000" i="1">
                                  <a:latin typeface="Cambria Math" panose="02040503050406030204" pitchFamily="18" charset="0"/>
                                </a:rPr>
                                <m:t>𝐴</m:t>
                              </m:r>
                              <m:r>
                                <a:rPr lang="en-US" sz="4000" i="1">
                                  <a:latin typeface="Cambria Math" panose="02040503050406030204" pitchFamily="18" charset="0"/>
                                </a:rPr>
                                <m:t>,</m:t>
                              </m:r>
                              <m:r>
                                <m:rPr>
                                  <m:sty m:val="p"/>
                                </m:rPr>
                                <a:rPr lang="el-GR" sz="4000" i="1">
                                  <a:latin typeface="Cambria Math" panose="02040503050406030204" pitchFamily="18" charset="0"/>
                                  <a:ea typeface="Cambria Math" panose="02040503050406030204" pitchFamily="18" charset="0"/>
                                </a:rPr>
                                <m:t>Π</m:t>
                              </m:r>
                              <m:r>
                                <a:rPr lang="en-US" altLang="en-US" sz="4000" i="1" dirty="0">
                                  <a:latin typeface="Cambria Math" panose="02040503050406030204" pitchFamily="18" charset="0"/>
                                  <a:sym typeface="Symbol" panose="05050102010706020507" pitchFamily="18" charset="2"/>
                                </a:rPr>
                                <m:t> </m:t>
                              </m:r>
                            </m:sub>
                            <m:sup>
                              <m:r>
                                <a:rPr lang="en-US" altLang="en-US" sz="4000" i="1" dirty="0">
                                  <a:latin typeface="Cambria Math" panose="02040503050406030204" pitchFamily="18" charset="0"/>
                                  <a:sym typeface="Symbol" panose="05050102010706020507" pitchFamily="18" charset="2"/>
                                </a:rPr>
                                <m:t>𝐿𝑅</m:t>
                              </m:r>
                              <m:r>
                                <a:rPr lang="en-US" altLang="en-US" sz="4000" i="1" dirty="0">
                                  <a:latin typeface="Cambria Math" panose="02040503050406030204" pitchFamily="18" charset="0"/>
                                  <a:sym typeface="Symbol" panose="05050102010706020507" pitchFamily="18" charset="2"/>
                                </a:rPr>
                                <m:t>−</m:t>
                              </m:r>
                              <m:r>
                                <a:rPr lang="en-US" altLang="en-US" sz="4000" i="1" dirty="0">
                                  <a:latin typeface="Cambria Math" panose="02040503050406030204" pitchFamily="18" charset="0"/>
                                  <a:sym typeface="Symbol" panose="05050102010706020507" pitchFamily="18" charset="2"/>
                                </a:rPr>
                                <m:t>𝐶𝑃𝐴</m:t>
                              </m:r>
                            </m:sup>
                          </m:sSubSup>
                          <m:d>
                            <m:dPr>
                              <m:ctrlPr>
                                <a:rPr lang="en-US" sz="4000" b="0" i="1" smtClean="0">
                                  <a:solidFill>
                                    <a:schemeClr val="tx1"/>
                                  </a:solidFill>
                                  <a:latin typeface="Cambria Math" panose="02040503050406030204" pitchFamily="18" charset="0"/>
                                  <a:ea typeface="Cambria Math" panose="02040503050406030204" pitchFamily="18" charset="0"/>
                                </a:rPr>
                              </m:ctrlPr>
                            </m:dPr>
                            <m:e>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1</m:t>
                                  </m:r>
                                </m:e>
                                <m:sup>
                                  <m:r>
                                    <a:rPr lang="en-US" sz="4000" b="0" i="1" smtClean="0">
                                      <a:solidFill>
                                        <a:schemeClr val="tx1"/>
                                      </a:solidFill>
                                      <a:latin typeface="Cambria Math" panose="02040503050406030204" pitchFamily="18" charset="0"/>
                                      <a:ea typeface="Cambria Math" panose="02040503050406030204" pitchFamily="18" charset="0"/>
                                    </a:rPr>
                                    <m:t>𝑛</m:t>
                                  </m:r>
                                </m:sup>
                              </m:sSup>
                            </m:e>
                          </m:d>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00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5E-6 3.7037E-7 L 0.32657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2.5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95833E-6 1.85185E-6 L 0.27955 0.00023 " pathEditMode="relative" rAng="0" ptsTypes="AA">
                                      <p:cBhvr>
                                        <p:cTn id="34" dur="2000" fill="hold"/>
                                        <p:tgtEl>
                                          <p:spTgt spid="32"/>
                                        </p:tgtEl>
                                        <p:attrNameLst>
                                          <p:attrName>ppt_x</p:attrName>
                                          <p:attrName>ppt_y</p:attrName>
                                        </p:attrNameLst>
                                      </p:cBhvr>
                                      <p:rCtr x="1397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73</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a:t>K </a:t>
            </a:r>
            <a:r>
              <a:rPr lang="en-US" sz="2800" b="1" dirty="0">
                <a:sym typeface="Wingdings" panose="05000000000000000000" pitchFamily="2" charset="2"/>
              </a:rPr>
              <a:t> </a:t>
            </a:r>
            <a:r>
              <a:rPr lang="en-US" sz="2800" b="1" dirty="0"/>
              <a:t>Gen(1</a:t>
            </a:r>
            <a:r>
              <a:rPr lang="en-US" sz="2800" b="1" baseline="30000" dirty="0"/>
              <a:t>n</a:t>
            </a:r>
            <a:r>
              <a:rPr lang="en-US" sz="2800" b="1" dirty="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𝑃𝑟𝑖𝑣𝐾</m:t>
                              </m:r>
                            </m:e>
                            <m:sub>
                              <m:r>
                                <a:rPr lang="en-US" sz="4000" i="1">
                                  <a:latin typeface="Cambria Math" panose="02040503050406030204" pitchFamily="18" charset="0"/>
                                </a:rPr>
                                <m:t>𝐴</m:t>
                              </m:r>
                              <m:r>
                                <a:rPr lang="en-US" sz="4000" i="1">
                                  <a:latin typeface="Cambria Math" panose="02040503050406030204" pitchFamily="18" charset="0"/>
                                </a:rPr>
                                <m:t>,</m:t>
                              </m:r>
                              <m:r>
                                <m:rPr>
                                  <m:sty m:val="p"/>
                                </m:rPr>
                                <a:rPr lang="el-GR" sz="4000" i="1">
                                  <a:latin typeface="Cambria Math" panose="02040503050406030204" pitchFamily="18" charset="0"/>
                                  <a:ea typeface="Cambria Math" panose="02040503050406030204" pitchFamily="18" charset="0"/>
                                </a:rPr>
                                <m:t>Π</m:t>
                              </m:r>
                              <m:r>
                                <a:rPr lang="en-US" altLang="en-US" sz="4000" i="1" dirty="0">
                                  <a:latin typeface="Cambria Math" panose="02040503050406030204" pitchFamily="18" charset="0"/>
                                  <a:sym typeface="Symbol" panose="05050102010706020507" pitchFamily="18" charset="2"/>
                                </a:rPr>
                                <m:t> </m:t>
                              </m:r>
                            </m:sub>
                            <m:sup>
                              <m:r>
                                <a:rPr lang="en-US" altLang="en-US" sz="4000" i="1" dirty="0">
                                  <a:latin typeface="Cambria Math" panose="02040503050406030204" pitchFamily="18" charset="0"/>
                                  <a:sym typeface="Symbol" panose="05050102010706020507" pitchFamily="18" charset="2"/>
                                </a:rPr>
                                <m:t>𝐿𝑅</m:t>
                              </m:r>
                              <m:r>
                                <a:rPr lang="en-US" altLang="en-US" sz="4000" i="1" dirty="0">
                                  <a:latin typeface="Cambria Math" panose="02040503050406030204" pitchFamily="18" charset="0"/>
                                  <a:sym typeface="Symbol" panose="05050102010706020507" pitchFamily="18" charset="2"/>
                                </a:rPr>
                                <m:t>−</m:t>
                              </m:r>
                              <m:r>
                                <a:rPr lang="en-US" altLang="en-US" sz="4000" i="1" dirty="0">
                                  <a:latin typeface="Cambria Math" panose="02040503050406030204" pitchFamily="18" charset="0"/>
                                  <a:sym typeface="Symbol" panose="05050102010706020507" pitchFamily="18" charset="2"/>
                                </a:rPr>
                                <m:t>𝐶𝑃𝐴</m:t>
                              </m:r>
                            </m:sup>
                          </m:sSubSup>
                          <m:d>
                            <m:dPr>
                              <m:ctrlPr>
                                <a:rPr lang="en-US" sz="4000" b="0" i="1" smtClean="0">
                                  <a:solidFill>
                                    <a:schemeClr val="tx1"/>
                                  </a:solidFill>
                                  <a:latin typeface="Cambria Math" panose="02040503050406030204" pitchFamily="18" charset="0"/>
                                  <a:ea typeface="Cambria Math" panose="02040503050406030204" pitchFamily="18" charset="0"/>
                                </a:rPr>
                              </m:ctrlPr>
                            </m:dPr>
                            <m:e>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1</m:t>
                                  </m:r>
                                </m:e>
                                <m:sup>
                                  <m:r>
                                    <a:rPr lang="en-US" sz="4000" b="0" i="1" smtClean="0">
                                      <a:solidFill>
                                        <a:schemeClr val="tx1"/>
                                      </a:solidFill>
                                      <a:latin typeface="Cambria Math" panose="02040503050406030204" pitchFamily="18" charset="0"/>
                                      <a:ea typeface="Cambria Math" panose="02040503050406030204" pitchFamily="18" charset="0"/>
                                    </a:rPr>
                                    <m:t>𝑛</m:t>
                                  </m:r>
                                </m:sup>
                              </m:sSup>
                            </m:e>
                          </m:d>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
        <p:nvSpPr>
          <p:cNvPr id="25" name="Rectangular Callout 24"/>
          <p:cNvSpPr/>
          <p:nvPr/>
        </p:nvSpPr>
        <p:spPr>
          <a:xfrm>
            <a:off x="7639193" y="2436220"/>
            <a:ext cx="3367671" cy="1501069"/>
          </a:xfrm>
          <a:prstGeom prst="wedgeRectCallout">
            <a:avLst>
              <a:gd name="adj1" fmla="val -150954"/>
              <a:gd name="adj2" fmla="val 134458"/>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3600" b="1" baseline="30000" dirty="0" smtClean="0">
                <a:solidFill>
                  <a:schemeClr val="tx1"/>
                </a:solidFill>
              </a:rPr>
              <a:t>Challenge: </a:t>
            </a:r>
            <a:r>
              <a:rPr lang="en-US" sz="3600" b="0" baseline="30000" dirty="0" smtClean="0">
                <a:solidFill>
                  <a:schemeClr val="tx1"/>
                </a:solidFill>
              </a:rPr>
              <a:t>Find concrete version of security definition.</a:t>
            </a:r>
            <a:endParaRPr lang="en-US" sz="3600" baseline="30000" dirty="0">
              <a:solidFill>
                <a:schemeClr val="tx1"/>
              </a:solidFill>
            </a:endParaRPr>
          </a:p>
        </p:txBody>
      </p:sp>
    </p:spTree>
    <p:extLst>
      <p:ext uri="{BB962C8B-B14F-4D97-AF65-F5344CB8AC3E}">
        <p14:creationId xmlns:p14="http://schemas.microsoft.com/office/powerpoint/2010/main" val="3175033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74</a:t>
            </a:fld>
            <a:endParaRPr lang="en-US"/>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92500" lnSpcReduction="10000"/>
              </a:bodyPr>
              <a:lstStyle/>
              <a:p>
                <a:pPr marL="0" indent="0">
                  <a:buNone/>
                </a:pPr>
                <a:r>
                  <a:rPr lang="en-US" b="1" dirty="0" smtClean="0"/>
                  <a:t>Theorem</a:t>
                </a:r>
                <a:r>
                  <a:rPr lang="en-US" dirty="0" smtClean="0"/>
                  <a:t>: An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is CPA-Secure for single encryptions is also CPA-secure for multiple encryptions.</a:t>
                </a:r>
              </a:p>
              <a:p>
                <a:pPr marL="0" indent="0">
                  <a:buNone/>
                </a:pPr>
                <a:endParaRPr lang="en-US" dirty="0"/>
              </a:p>
              <a:p>
                <a:r>
                  <a:rPr lang="en-US" dirty="0" smtClean="0"/>
                  <a:t>We will simply say CPA-security for simplicity</a:t>
                </a:r>
              </a:p>
              <a:p>
                <a:endParaRPr lang="en-US" dirty="0"/>
              </a:p>
              <a:p>
                <a:r>
                  <a:rPr lang="en-US" dirty="0" smtClean="0"/>
                  <a:t>To show CPA-Security it suffices to show CPA-security for single encryptions.</a:t>
                </a:r>
              </a:p>
              <a:p>
                <a:endParaRPr lang="en-US" dirty="0"/>
              </a:p>
              <a:p>
                <a:r>
                  <a:rPr lang="en-US" dirty="0" smtClean="0"/>
                  <a:t>To reason about security of a protocol using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we can use game with multiple encryptions.</a:t>
                </a:r>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3"/>
                <a:stretch>
                  <a:fillRect l="-1043" t="-2801"/>
                </a:stretch>
              </a:blipFill>
            </p:spPr>
            <p:txBody>
              <a:bodyPr/>
              <a:lstStyle/>
              <a:p>
                <a:r>
                  <a:rPr lang="en-US">
                    <a:noFill/>
                  </a:rPr>
                  <a:t> </a:t>
                </a:r>
              </a:p>
            </p:txBody>
          </p:sp>
        </mc:Fallback>
      </mc:AlternateContent>
    </p:spTree>
    <p:extLst>
      <p:ext uri="{BB962C8B-B14F-4D97-AF65-F5344CB8AC3E}">
        <p14:creationId xmlns:p14="http://schemas.microsoft.com/office/powerpoint/2010/main" val="3068059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3" name="Content Placeholder 2"/>
          <p:cNvSpPr>
            <a:spLocks noGrp="1"/>
          </p:cNvSpPr>
          <p:nvPr>
            <p:ph idx="1"/>
          </p:nvPr>
        </p:nvSpPr>
        <p:spPr/>
        <p:txBody>
          <a:bodyPr/>
          <a:lstStyle/>
          <a:p>
            <a:r>
              <a:rPr lang="en-US" dirty="0" smtClean="0"/>
              <a:t>CPA-security vs Multiple Message Encryption</a:t>
            </a:r>
          </a:p>
          <a:p>
            <a:pPr lvl="1"/>
            <a:r>
              <a:rPr lang="en-US" dirty="0" smtClean="0"/>
              <a:t>CPA-security is stronger guarantee</a:t>
            </a:r>
          </a:p>
          <a:p>
            <a:pPr lvl="1"/>
            <a:r>
              <a:rPr lang="en-US" dirty="0" smtClean="0"/>
              <a:t>Attacker can select messages adaptively</a:t>
            </a:r>
            <a:endParaRPr lang="en-US" dirty="0"/>
          </a:p>
          <a:p>
            <a:r>
              <a:rPr lang="en-US" dirty="0" smtClean="0"/>
              <a:t>CPA-security: </a:t>
            </a:r>
            <a:r>
              <a:rPr lang="en-US" u="sng" dirty="0" smtClean="0"/>
              <a:t>minimal </a:t>
            </a:r>
            <a:r>
              <a:rPr lang="en-US" dirty="0" smtClean="0"/>
              <a:t>security notion for a modern cryptosystem</a:t>
            </a:r>
          </a:p>
          <a:p>
            <a:endParaRPr lang="en-US" dirty="0" smtClean="0"/>
          </a:p>
          <a:p>
            <a:r>
              <a:rPr lang="en-US" dirty="0" smtClean="0"/>
              <a:t>Limitations of CPA-Security: Does not model and adversary who</a:t>
            </a:r>
          </a:p>
          <a:p>
            <a:pPr lvl="1"/>
            <a:r>
              <a:rPr lang="en-US" dirty="0" smtClean="0"/>
              <a:t>Attempts to modify messages</a:t>
            </a:r>
          </a:p>
          <a:p>
            <a:pPr lvl="1"/>
            <a:r>
              <a:rPr lang="en-US" dirty="0" smtClean="0"/>
              <a:t>Can get honest party to (partially) decrypt some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75</a:t>
            </a:fld>
            <a:endParaRPr lang="en-US"/>
          </a:p>
        </p:txBody>
      </p:sp>
    </p:spTree>
    <p:extLst>
      <p:ext uri="{BB962C8B-B14F-4D97-AF65-F5344CB8AC3E}">
        <p14:creationId xmlns:p14="http://schemas.microsoft.com/office/powerpoint/2010/main" val="31110381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 and Message Length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Observation</a:t>
                </a:r>
                <a:r>
                  <a:rPr lang="en-US" dirty="0" smtClean="0"/>
                  <a:t>: Given a CPA-secure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supports single bit messages (</a:t>
                </a:r>
                <a14:m>
                  <m:oMath xmlns:m="http://schemas.openxmlformats.org/officeDocument/2006/math">
                    <m:r>
                      <a:rPr lang="en-US" i="1">
                        <a:latin typeface="Cambria Math" panose="02040503050406030204" pitchFamily="18" charset="0"/>
                        <a:ea typeface="Cambria Math" panose="02040503050406030204" pitchFamily="18" charset="0"/>
                      </a:rPr>
                      <m:t>ℳ</m:t>
                    </m:r>
                    <m:r>
                      <a:rPr lang="en-US">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oMath>
                </a14:m>
                <a:r>
                  <a:rPr lang="en-US" dirty="0" smtClean="0"/>
                  <a:t>)  it is easy to build a CPA-secure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𝐸𝑛𝑐</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𝐷𝑒𝑐</m:t>
                        </m:r>
                        <m:r>
                          <a:rPr lang="en-US" b="0" i="1" smtClean="0">
                            <a:latin typeface="Cambria Math" panose="02040503050406030204" pitchFamily="18" charset="0"/>
                          </a:rPr>
                          <m:t>′</m:t>
                        </m:r>
                      </m:e>
                    </m:d>
                  </m:oMath>
                </a14:m>
                <a:r>
                  <a:rPr lang="en-US" dirty="0" smtClean="0"/>
                  <a:t> that supports messages m = m</a:t>
                </a:r>
                <a:r>
                  <a:rPr lang="en-US" baseline="-25000" dirty="0" smtClean="0"/>
                  <a:t>1</a:t>
                </a:r>
                <a:r>
                  <a:rPr lang="en-US" dirty="0" smtClean="0"/>
                  <a:t>,…,</a:t>
                </a:r>
                <a:r>
                  <a:rPr lang="en-US" dirty="0" err="1" smtClean="0"/>
                  <a:t>m</a:t>
                </a:r>
                <a:r>
                  <a:rPr lang="en-US" baseline="-25000" dirty="0" err="1" smtClean="0"/>
                  <a:t>n</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 </a:t>
                </a:r>
                <a:r>
                  <a:rPr lang="en-US" dirty="0" smtClean="0"/>
                  <a:t>of length n.</a:t>
                </a: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m:rPr>
                              <m:sty m:val="p"/>
                            </m:rPr>
                            <a:rPr lang="en-US" b="0" i="0" smtClean="0">
                              <a:latin typeface="Cambria Math" panose="02040503050406030204" pitchFamily="18" charset="0"/>
                            </a:rPr>
                            <m:t>Enc</m:t>
                          </m:r>
                        </m:e>
                        <m:sub>
                          <m:r>
                            <m:rPr>
                              <m:sty m:val="p"/>
                            </m:rPr>
                            <a:rPr lang="en-US" b="0" i="0" smtClean="0">
                              <a:latin typeface="Cambria Math" panose="02040503050406030204" pitchFamily="18" charset="0"/>
                            </a:rPr>
                            <m:t>k</m:t>
                          </m:r>
                        </m:sub>
                        <m:sup>
                          <m:r>
                            <a:rPr lang="en-US" b="0" i="0"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1</m:t>
                              </m:r>
                            </m:e>
                          </m:d>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𝑛</m:t>
                              </m:r>
                            </m:e>
                          </m:d>
                        </m:e>
                      </m:d>
                    </m:oMath>
                  </m:oMathPara>
                </a14:m>
                <a:endParaRPr lang="en-US" dirty="0" smtClean="0"/>
              </a:p>
              <a:p>
                <a:pPr marL="0" indent="0">
                  <a:buNone/>
                </a:pPr>
                <a:endParaRPr lang="en-US" dirty="0"/>
              </a:p>
              <a:p>
                <a:pPr marL="0" indent="0">
                  <a:buNone/>
                </a:pPr>
                <a:r>
                  <a:rPr lang="en-US" b="1" dirty="0" smtClean="0"/>
                  <a:t>Exercise</a:t>
                </a:r>
                <a:r>
                  <a:rPr lang="en-US" dirty="0" smtClean="0"/>
                  <a:t>: How would you prove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CPA-secure?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76</a:t>
            </a:fld>
            <a:endParaRPr lang="en-US"/>
          </a:p>
        </p:txBody>
      </p:sp>
    </p:spTree>
    <p:extLst>
      <p:ext uri="{BB962C8B-B14F-4D97-AF65-F5344CB8AC3E}">
        <p14:creationId xmlns:p14="http://schemas.microsoft.com/office/powerpoint/2010/main" val="23565857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p:sp>
        <p:nvSpPr>
          <p:cNvPr id="3" name="Content Placeholder 2"/>
          <p:cNvSpPr>
            <a:spLocks noGrp="1"/>
          </p:cNvSpPr>
          <p:nvPr>
            <p:ph idx="1"/>
          </p:nvPr>
        </p:nvSpPr>
        <p:spPr/>
        <p:txBody>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a:t>
            </a:r>
            <a:r>
              <a:rPr lang="en-US" smtClean="0"/>
              <a:t>Construct a PPT </a:t>
            </a:r>
            <a:r>
              <a:rPr lang="en-US" dirty="0" smtClean="0"/>
              <a:t>distinguisher D which breaks </a:t>
            </a:r>
            <a:r>
              <a:rPr lang="en-US" smtClean="0"/>
              <a:t>PRF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77</a:t>
            </a:fld>
            <a:endParaRPr lang="en-US"/>
          </a:p>
        </p:txBody>
      </p:sp>
    </p:spTree>
    <p:extLst>
      <p:ext uri="{BB962C8B-B14F-4D97-AF65-F5344CB8AC3E}">
        <p14:creationId xmlns:p14="http://schemas.microsoft.com/office/powerpoint/2010/main" val="10891387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78</a:t>
            </a:fld>
            <a:endParaRPr lang="en-US"/>
          </a:p>
        </p:txBody>
      </p:sp>
      <p:pic>
        <p:nvPicPr>
          <p:cNvPr id="2050" name="Picture 2" descr="Image result for de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597" y="1930606"/>
            <a:ext cx="2411278" cy="254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7335" y="2480875"/>
            <a:ext cx="1403222" cy="916621"/>
          </a:xfrm>
          <a:prstGeom prst="rect">
            <a:avLst/>
          </a:prstGeom>
        </p:spPr>
      </p:pic>
      <p:cxnSp>
        <p:nvCxnSpPr>
          <p:cNvPr id="7" name="Straight Arrow Connector 6"/>
          <p:cNvCxnSpPr/>
          <p:nvPr/>
        </p:nvCxnSpPr>
        <p:spPr>
          <a:xfrm>
            <a:off x="2208647" y="2740738"/>
            <a:ext cx="2412187"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3815" y="2211604"/>
            <a:ext cx="1664145" cy="461665"/>
          </a:xfrm>
          <a:prstGeom prst="rect">
            <a:avLst/>
          </a:prstGeom>
        </p:spPr>
        <p:txBody>
          <a:bodyPr wrap="squar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mc:AlternateContent xmlns:mc="http://schemas.openxmlformats.org/markup-compatibility/2006" xmlns:a14="http://schemas.microsoft.com/office/drawing/2010/main">
        <mc:Choice Requires="a14">
          <p:sp>
            <p:nvSpPr>
              <p:cNvPr id="9" name="TextBox 8"/>
              <p:cNvSpPr txBox="1"/>
              <p:nvPr/>
            </p:nvSpPr>
            <p:spPr>
              <a:xfrm>
                <a:off x="4798164" y="4390310"/>
                <a:ext cx="2465098" cy="400110"/>
              </a:xfrm>
              <a:prstGeom prst="rect">
                <a:avLst/>
              </a:prstGeom>
              <a:noFill/>
            </p:spPr>
            <p:txBody>
              <a:bodyPr wrap="none" rtlCol="0">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Π</m:t>
                    </m:r>
                  </m:oMath>
                </a14:m>
                <a:r>
                  <a:rPr lang="en-US" sz="2000" dirty="0"/>
                  <a:t> Encryption Attacker</a:t>
                </a:r>
              </a:p>
            </p:txBody>
          </p:sp>
        </mc:Choice>
        <mc:Fallback xmlns="">
          <p:sp>
            <p:nvSpPr>
              <p:cNvPr id="9" name="TextBox 8"/>
              <p:cNvSpPr txBox="1">
                <a:spLocks noRot="1" noChangeAspect="1" noMove="1" noResize="1" noEditPoints="1" noAdjustHandles="1" noChangeArrowheads="1" noChangeShapeType="1" noTextEdit="1"/>
              </p:cNvSpPr>
              <p:nvPr/>
            </p:nvSpPr>
            <p:spPr>
              <a:xfrm>
                <a:off x="4798164" y="4390310"/>
                <a:ext cx="2465098" cy="400110"/>
              </a:xfrm>
              <a:prstGeom prst="rect">
                <a:avLst/>
              </a:prstGeom>
              <a:blipFill>
                <a:blip r:embed="rId4"/>
                <a:stretch>
                  <a:fillRect t="-7576" r="-173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rot="16200000">
                <a:off x="-819190" y="2883955"/>
                <a:ext cx="2989793" cy="461665"/>
              </a:xfrm>
              <a:prstGeom prst="rect">
                <a:avLst/>
              </a:prstGeom>
              <a:noFill/>
            </p:spPr>
            <p:txBody>
              <a:bodyPr wrap="none" rtlCol="0">
                <a:spAutoFit/>
              </a:bodyPr>
              <a:lstStyle/>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Π</m:t>
                    </m:r>
                  </m:oMath>
                </a14:m>
                <a:r>
                  <a:rPr lang="en-US" sz="2400" dirty="0" smtClean="0"/>
                  <a:t>’ Encryption Attacker</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rot="16200000">
                <a:off x="-819190" y="2883955"/>
                <a:ext cx="2989793" cy="461665"/>
              </a:xfrm>
              <a:prstGeom prst="rect">
                <a:avLst/>
              </a:prstGeom>
              <a:blipFill>
                <a:blip r:embed="rId5"/>
                <a:stretch>
                  <a:fillRect l="-10526" t="-2245" r="-28947" b="-612"/>
                </a:stretch>
              </a:blipFill>
            </p:spPr>
            <p:txBody>
              <a:bodyPr/>
              <a:lstStyle/>
              <a:p>
                <a:r>
                  <a:rPr lang="en-US">
                    <a:noFill/>
                  </a:rPr>
                  <a:t> </a:t>
                </a:r>
              </a:p>
            </p:txBody>
          </p:sp>
        </mc:Fallback>
      </mc:AlternateContent>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2535" y="2063792"/>
            <a:ext cx="1455120" cy="971232"/>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822453" y="834821"/>
                <a:ext cx="2324419" cy="1815882"/>
              </a:xfrm>
              <a:prstGeom prst="rect">
                <a:avLst/>
              </a:prstGeom>
              <a:noFill/>
            </p:spPr>
            <p:txBody>
              <a:bodyPr wrap="none" rtlCol="0">
                <a:spAutoFit/>
              </a:bodyPr>
              <a:lstStyle/>
              <a:p>
                <a:r>
                  <a:rPr lang="en-US" sz="2800" b="1" dirty="0" smtClean="0"/>
                  <a:t>Random bit b</a:t>
                </a:r>
              </a:p>
              <a:p>
                <a:pPr/>
                <a14:m>
                  <m:oMathPara xmlns:m="http://schemas.openxmlformats.org/officeDocument/2006/math">
                    <m:oMathParaPr>
                      <m:jc m:val="centerGroup"/>
                    </m:oMathParaPr>
                    <m:oMath xmlns:m="http://schemas.openxmlformats.org/officeDocument/2006/math">
                      <m:r>
                        <m:rPr>
                          <m:nor/>
                        </m:rPr>
                        <a:rPr lang="en-US" sz="2800" b="1" dirty="0"/>
                        <m:t>K</m:t>
                      </m:r>
                      <m:r>
                        <a:rPr lang="en-US" sz="2800" b="1" i="1" dirty="0" smtClean="0">
                          <a:latin typeface="Cambria Math" panose="02040503050406030204" pitchFamily="18" charset="0"/>
                          <a:ea typeface="Cambria Math" panose="02040503050406030204" pitchFamily="18" charset="0"/>
                        </a:rPr>
                        <m:t>←</m:t>
                      </m:r>
                      <m:r>
                        <m:rPr>
                          <m:nor/>
                        </m:rPr>
                        <a:rPr lang="en-US" sz="2800" b="1" dirty="0"/>
                        <m:t>Gen</m:t>
                      </m:r>
                      <m:d>
                        <m:dPr>
                          <m:ctrlPr>
                            <a:rPr lang="en-US" sz="2800" b="1" i="1" smtClean="0">
                              <a:latin typeface="Cambria Math" panose="02040503050406030204" pitchFamily="18" charset="0"/>
                            </a:rPr>
                          </m:ctrlPr>
                        </m:dPr>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𝟏</m:t>
                              </m:r>
                            </m:e>
                            <m:sup>
                              <m:r>
                                <a:rPr lang="en-US" sz="2800" b="1" i="1" smtClean="0">
                                  <a:latin typeface="Cambria Math" panose="02040503050406030204" pitchFamily="18" charset="0"/>
                                </a:rPr>
                                <m:t>𝒏</m:t>
                              </m:r>
                            </m:sup>
                          </m:sSup>
                        </m:e>
                      </m:d>
                    </m:oMath>
                  </m:oMathPara>
                </a14:m>
                <a:endParaRPr lang="en-US" sz="2800" b="1" dirty="0"/>
              </a:p>
              <a:p>
                <a:endParaRPr lang="en-US" sz="2800" b="1" dirty="0"/>
              </a:p>
              <a:p>
                <a:r>
                  <a:rPr lang="en-US" sz="2800" b="1" dirty="0"/>
                  <a:t> </a:t>
                </a:r>
                <a:r>
                  <a:rPr lang="en-US" sz="2800" b="1" dirty="0" smtClean="0"/>
                  <a:t>  </a:t>
                </a:r>
                <a:endParaRPr lang="en-US"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9822453" y="834821"/>
                <a:ext cx="2324419" cy="1815882"/>
              </a:xfrm>
              <a:prstGeom prst="rect">
                <a:avLst/>
              </a:prstGeom>
              <a:blipFill>
                <a:blip r:embed="rId7"/>
                <a:stretch>
                  <a:fillRect l="-5236" t="-3356"/>
                </a:stretch>
              </a:blipFill>
            </p:spPr>
            <p:txBody>
              <a:bodyPr/>
              <a:lstStyle/>
              <a:p>
                <a:r>
                  <a:rPr lang="en-US">
                    <a:noFill/>
                  </a:rPr>
                  <a:t> </a:t>
                </a:r>
              </a:p>
            </p:txBody>
          </p:sp>
        </mc:Fallback>
      </mc:AlternateContent>
      <p:cxnSp>
        <p:nvCxnSpPr>
          <p:cNvPr id="30" name="Straight Arrow Connector 29"/>
          <p:cNvCxnSpPr/>
          <p:nvPr/>
        </p:nvCxnSpPr>
        <p:spPr>
          <a:xfrm flipH="1" flipV="1">
            <a:off x="2123696" y="3203225"/>
            <a:ext cx="2732784" cy="1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1805127" y="2740738"/>
                <a:ext cx="3154903" cy="5132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m:rPr>
                              <m:sty m:val="p"/>
                            </m:rPr>
                            <a:rPr lang="en-US" sz="2800" b="0" i="0" smtClean="0">
                              <a:latin typeface="Cambria Math" panose="02040503050406030204" pitchFamily="18" charset="0"/>
                              <a:ea typeface="Cambria Math" panose="02040503050406030204" pitchFamily="18" charset="0"/>
                            </a:rPr>
                            <m:t>Enc</m:t>
                          </m:r>
                          <m:r>
                            <a:rPr lang="en-US" sz="2800" b="0" i="0" smtClean="0">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𝐾</m:t>
                          </m:r>
                        </m:sub>
                      </m:sSub>
                      <m:d>
                        <m:dPr>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𝑚</m:t>
                              </m:r>
                            </m:e>
                            <m:sub>
                              <m:r>
                                <a:rPr lang="en-US" sz="2800" b="0" i="1" smtClean="0">
                                  <a:latin typeface="Cambria Math" panose="02040503050406030204" pitchFamily="18" charset="0"/>
                                  <a:ea typeface="Cambria Math" panose="02040503050406030204" pitchFamily="18" charset="0"/>
                                </a:rPr>
                                <m:t>𝑏</m:t>
                              </m:r>
                              <m:r>
                                <a:rPr lang="en-US" sz="2800" b="0" i="1" smtClean="0">
                                  <a:latin typeface="Cambria Math" panose="02040503050406030204" pitchFamily="18" charset="0"/>
                                  <a:ea typeface="Cambria Math" panose="02040503050406030204" pitchFamily="18" charset="0"/>
                                </a:rPr>
                                <m:t>′</m:t>
                              </m:r>
                            </m:sub>
                          </m:sSub>
                        </m:e>
                      </m:d>
                    </m:oMath>
                  </m:oMathPara>
                </a14:m>
                <a:endParaRPr lang="en-US" sz="2800" baseline="-25000" dirty="0"/>
              </a:p>
            </p:txBody>
          </p:sp>
        </mc:Choice>
        <mc:Fallback xmlns="">
          <p:sp>
            <p:nvSpPr>
              <p:cNvPr id="31" name="Rectangle 30"/>
              <p:cNvSpPr>
                <a:spLocks noRot="1" noChangeAspect="1" noMove="1" noResize="1" noEditPoints="1" noAdjustHandles="1" noChangeArrowheads="1" noChangeShapeType="1" noTextEdit="1"/>
              </p:cNvSpPr>
              <p:nvPr/>
            </p:nvSpPr>
            <p:spPr>
              <a:xfrm>
                <a:off x="1805127" y="2740738"/>
                <a:ext cx="3154903" cy="513282"/>
              </a:xfrm>
              <a:prstGeom prst="rect">
                <a:avLst/>
              </a:prstGeom>
              <a:blipFill>
                <a:blip r:embed="rId8"/>
                <a:stretch>
                  <a:fillRect/>
                </a:stretch>
              </a:blipFill>
            </p:spPr>
            <p:txBody>
              <a:bodyPr/>
              <a:lstStyle/>
              <a:p>
                <a:r>
                  <a:rPr lang="en-US">
                    <a:noFill/>
                  </a:rPr>
                  <a:t> </a:t>
                </a:r>
              </a:p>
            </p:txBody>
          </p:sp>
        </mc:Fallback>
      </mc:AlternateContent>
      <p:cxnSp>
        <p:nvCxnSpPr>
          <p:cNvPr id="34" name="Straight Arrow Connector 33"/>
          <p:cNvCxnSpPr/>
          <p:nvPr/>
        </p:nvCxnSpPr>
        <p:spPr>
          <a:xfrm flipV="1">
            <a:off x="1587202" y="4148697"/>
            <a:ext cx="3269278" cy="2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728257" y="3687032"/>
            <a:ext cx="423514" cy="461665"/>
          </a:xfrm>
          <a:prstGeom prst="rect">
            <a:avLst/>
          </a:prstGeom>
          <a:noFill/>
        </p:spPr>
        <p:txBody>
          <a:bodyPr wrap="none" rtlCol="0">
            <a:spAutoFit/>
          </a:bodyPr>
          <a:lstStyle/>
          <a:p>
            <a:r>
              <a:rPr lang="en-US" sz="2400" dirty="0"/>
              <a:t>b</a:t>
            </a:r>
            <a:r>
              <a:rPr lang="en-US" sz="2400" dirty="0" smtClean="0"/>
              <a:t>’</a:t>
            </a:r>
            <a:endParaRPr lang="en-US" sz="2400" dirty="0"/>
          </a:p>
        </p:txBody>
      </p:sp>
      <p:cxnSp>
        <p:nvCxnSpPr>
          <p:cNvPr id="37" name="Straight Arrow Connector 36"/>
          <p:cNvCxnSpPr/>
          <p:nvPr/>
        </p:nvCxnSpPr>
        <p:spPr>
          <a:xfrm flipV="1">
            <a:off x="6939602" y="3269256"/>
            <a:ext cx="2198652" cy="8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20269593">
            <a:off x="7013132" y="3470675"/>
            <a:ext cx="819455" cy="523220"/>
          </a:xfrm>
          <a:prstGeom prst="rect">
            <a:avLst/>
          </a:prstGeom>
          <a:noFill/>
        </p:spPr>
        <p:txBody>
          <a:bodyPr wrap="none" rtlCol="0">
            <a:spAutoFit/>
          </a:bodyPr>
          <a:lstStyle/>
          <a:p>
            <a:r>
              <a:rPr lang="en-US" sz="2800" dirty="0" smtClean="0"/>
              <a:t>g=b’</a:t>
            </a:r>
            <a:endParaRPr lang="en-US" sz="2800" dirty="0"/>
          </a:p>
        </p:txBody>
      </p:sp>
      <p:cxnSp>
        <p:nvCxnSpPr>
          <p:cNvPr id="25" name="Straight Arrow Connector 24"/>
          <p:cNvCxnSpPr/>
          <p:nvPr/>
        </p:nvCxnSpPr>
        <p:spPr>
          <a:xfrm>
            <a:off x="6671506" y="2447808"/>
            <a:ext cx="1509871"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43200" y="1965964"/>
            <a:ext cx="1846315" cy="461665"/>
          </a:xfrm>
          <a:prstGeom prst="rect">
            <a:avLst/>
          </a:prstGeom>
        </p:spPr>
        <p:txBody>
          <a:bodyPr wrap="square">
            <a:spAutoFit/>
          </a:bodyPr>
          <a:lstStyle/>
          <a:p>
            <a:r>
              <a:rPr lang="en-US" sz="2400" dirty="0" smtClean="0"/>
              <a:t>m</a:t>
            </a:r>
            <a:r>
              <a:rPr lang="en-US" sz="2400" baseline="-25000" dirty="0" smtClean="0"/>
              <a:t>0</a:t>
            </a:r>
            <a:r>
              <a:rPr lang="en-US" sz="2400" dirty="0" smtClean="0"/>
              <a:t>[0], m</a:t>
            </a:r>
            <a:r>
              <a:rPr lang="en-US" sz="2400" baseline="-25000" dirty="0" smtClean="0"/>
              <a:t>1</a:t>
            </a:r>
            <a:r>
              <a:rPr lang="en-US" sz="2400" dirty="0"/>
              <a:t>[0]</a:t>
            </a:r>
            <a:endParaRPr lang="en-US" sz="2400" baseline="-25000" dirty="0"/>
          </a:p>
        </p:txBody>
      </p:sp>
      <p:cxnSp>
        <p:nvCxnSpPr>
          <p:cNvPr id="27" name="Straight Arrow Connector 26"/>
          <p:cNvCxnSpPr/>
          <p:nvPr/>
        </p:nvCxnSpPr>
        <p:spPr>
          <a:xfrm flipH="1" flipV="1">
            <a:off x="6368254" y="2869869"/>
            <a:ext cx="1944281" cy="1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62834" y="2454220"/>
            <a:ext cx="1648208" cy="461665"/>
          </a:xfrm>
          <a:prstGeom prst="rect">
            <a:avLst/>
          </a:prstGeom>
        </p:spPr>
        <p:txBody>
          <a:bodyPr wrap="none">
            <a:spAutoFit/>
          </a:bodyPr>
          <a:lstStyle/>
          <a:p>
            <a:r>
              <a:rPr lang="en-US" sz="2400" dirty="0" err="1" smtClean="0"/>
              <a:t>Enc</a:t>
            </a:r>
            <a:r>
              <a:rPr lang="en-US" sz="2400" baseline="-25000" dirty="0" err="1" smtClean="0"/>
              <a:t>K</a:t>
            </a:r>
            <a:r>
              <a:rPr lang="en-US" sz="2400" dirty="0" smtClean="0"/>
              <a:t>(</a:t>
            </a:r>
            <a:r>
              <a:rPr lang="en-US" sz="2400" dirty="0" err="1" smtClean="0"/>
              <a:t>m</a:t>
            </a:r>
            <a:r>
              <a:rPr lang="en-US" sz="2400" baseline="-25000" dirty="0" err="1" smtClean="0"/>
              <a:t>b</a:t>
            </a:r>
            <a:r>
              <a:rPr lang="en-US" sz="2400" dirty="0" smtClean="0"/>
              <a:t>[0</a:t>
            </a:r>
            <a:r>
              <a:rPr lang="en-US" sz="2400" dirty="0"/>
              <a:t>]</a:t>
            </a:r>
            <a:r>
              <a:rPr lang="en-US" sz="2400" dirty="0" smtClean="0"/>
              <a:t>)</a:t>
            </a:r>
            <a:endParaRPr lang="en-US" sz="2400" dirty="0"/>
          </a:p>
        </p:txBody>
      </p:sp>
      <p:sp>
        <p:nvSpPr>
          <p:cNvPr id="12" name="TextBox 11"/>
          <p:cNvSpPr txBox="1"/>
          <p:nvPr/>
        </p:nvSpPr>
        <p:spPr>
          <a:xfrm rot="5400000">
            <a:off x="2932405" y="3276809"/>
            <a:ext cx="476412" cy="584775"/>
          </a:xfrm>
          <a:prstGeom prst="rect">
            <a:avLst/>
          </a:prstGeom>
          <a:noFill/>
        </p:spPr>
        <p:txBody>
          <a:bodyPr wrap="none" rtlCol="0">
            <a:spAutoFit/>
          </a:bodyPr>
          <a:lstStyle/>
          <a:p>
            <a:r>
              <a:rPr lang="en-US" sz="3200" b="1" dirty="0" smtClean="0"/>
              <a:t>…</a:t>
            </a:r>
            <a:endParaRPr lang="en-US" b="1" dirty="0"/>
          </a:p>
        </p:txBody>
      </p:sp>
      <p:sp>
        <p:nvSpPr>
          <p:cNvPr id="33" name="TextBox 32"/>
          <p:cNvSpPr txBox="1"/>
          <p:nvPr/>
        </p:nvSpPr>
        <p:spPr>
          <a:xfrm rot="5593382">
            <a:off x="6839670" y="2957737"/>
            <a:ext cx="476412" cy="584775"/>
          </a:xfrm>
          <a:prstGeom prst="rect">
            <a:avLst/>
          </a:prstGeom>
          <a:noFill/>
        </p:spPr>
        <p:txBody>
          <a:bodyPr wrap="none" rtlCol="0">
            <a:spAutoFit/>
          </a:bodyPr>
          <a:lstStyle/>
          <a:p>
            <a:r>
              <a:rPr lang="en-US" sz="3200" b="1" dirty="0" smtClean="0"/>
              <a:t>…</a:t>
            </a:r>
            <a:endParaRPr lang="en-US" b="1" dirty="0"/>
          </a:p>
        </p:txBody>
      </p:sp>
      <mc:AlternateContent xmlns:mc="http://schemas.openxmlformats.org/markup-compatibility/2006" xmlns:a14="http://schemas.microsoft.com/office/drawing/2010/main">
        <mc:Choice Requires="a14">
          <p:sp>
            <p:nvSpPr>
              <p:cNvPr id="14" name="Rectangle 13"/>
              <p:cNvSpPr/>
              <p:nvPr/>
            </p:nvSpPr>
            <p:spPr>
              <a:xfrm>
                <a:off x="1715516" y="5375589"/>
                <a:ext cx="7754623" cy="757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600" i="1">
                              <a:latin typeface="Cambria Math" panose="02040503050406030204" pitchFamily="18" charset="0"/>
                            </a:rPr>
                          </m:ctrlPr>
                        </m:sSubSupPr>
                        <m:e>
                          <m:r>
                            <m:rPr>
                              <m:sty m:val="p"/>
                            </m:rPr>
                            <a:rPr lang="en-US" sz="3600">
                              <a:latin typeface="Cambria Math" panose="02040503050406030204" pitchFamily="18" charset="0"/>
                            </a:rPr>
                            <m:t>Enc</m:t>
                          </m:r>
                        </m:e>
                        <m:sub>
                          <m:r>
                            <m:rPr>
                              <m:sty m:val="p"/>
                            </m:rPr>
                            <a:rPr lang="en-US" sz="3600">
                              <a:latin typeface="Cambria Math" panose="02040503050406030204" pitchFamily="18" charset="0"/>
                            </a:rPr>
                            <m:t>k</m:t>
                          </m:r>
                        </m:sub>
                        <m:sup>
                          <m:r>
                            <a:rPr lang="en-US" sz="3600">
                              <a:latin typeface="Cambria Math" panose="02040503050406030204" pitchFamily="18" charset="0"/>
                            </a:rPr>
                            <m:t>′</m:t>
                          </m:r>
                        </m:sup>
                      </m:sSubSup>
                      <m:d>
                        <m:dPr>
                          <m:ctrlPr>
                            <a:rPr lang="en-US" sz="3600" i="1">
                              <a:latin typeface="Cambria Math" panose="02040503050406030204" pitchFamily="18" charset="0"/>
                            </a:rPr>
                          </m:ctrlPr>
                        </m:dPr>
                        <m:e>
                          <m:r>
                            <a:rPr lang="en-US" sz="3600" i="1">
                              <a:latin typeface="Cambria Math" panose="02040503050406030204" pitchFamily="18" charset="0"/>
                            </a:rPr>
                            <m:t>𝑚</m:t>
                          </m:r>
                        </m:e>
                      </m:d>
                      <m:r>
                        <a:rPr lang="en-US" sz="3600" i="1">
                          <a:latin typeface="Cambria Math" panose="02040503050406030204" pitchFamily="18" charset="0"/>
                        </a:rPr>
                        <m:t>=</m:t>
                      </m:r>
                      <m:d>
                        <m:dPr>
                          <m:begChr m:val="⟨"/>
                          <m:endChr m:val="⟩"/>
                          <m:ctrlPr>
                            <a:rPr lang="en-US" sz="3600" i="1" smtClean="0">
                              <a:latin typeface="Cambria Math" panose="02040503050406030204" pitchFamily="18" charset="0"/>
                            </a:rPr>
                          </m:ctrlPr>
                        </m:dPr>
                        <m:e>
                          <m:sSubSup>
                            <m:sSubSupPr>
                              <m:ctrlPr>
                                <a:rPr lang="en-US" sz="3600" i="1">
                                  <a:latin typeface="Cambria Math" panose="02040503050406030204" pitchFamily="18" charset="0"/>
                                </a:rPr>
                              </m:ctrlPr>
                            </m:sSubSupPr>
                            <m:e>
                              <m:r>
                                <m:rPr>
                                  <m:sty m:val="p"/>
                                </m:rPr>
                                <a:rPr lang="en-US" sz="3600">
                                  <a:latin typeface="Cambria Math" panose="02040503050406030204" pitchFamily="18" charset="0"/>
                                </a:rPr>
                                <m:t>Enc</m:t>
                              </m:r>
                            </m:e>
                            <m:sub>
                              <m:r>
                                <m:rPr>
                                  <m:sty m:val="p"/>
                                </m:rPr>
                                <a:rPr lang="en-US" sz="3600">
                                  <a:latin typeface="Cambria Math" panose="02040503050406030204" pitchFamily="18" charset="0"/>
                                </a:rPr>
                                <m:t>k</m:t>
                              </m:r>
                            </m:sub>
                            <m:sup/>
                          </m:sSubSup>
                          <m:d>
                            <m:dPr>
                              <m:ctrlPr>
                                <a:rPr lang="en-US" sz="3600" i="1">
                                  <a:latin typeface="Cambria Math" panose="02040503050406030204" pitchFamily="18" charset="0"/>
                                </a:rPr>
                              </m:ctrlPr>
                            </m:dPr>
                            <m:e>
                              <m:r>
                                <a:rPr lang="en-US" sz="3600" i="1">
                                  <a:latin typeface="Cambria Math" panose="02040503050406030204" pitchFamily="18" charset="0"/>
                                </a:rPr>
                                <m:t>𝑚</m:t>
                              </m:r>
                              <m:r>
                                <a:rPr lang="en-US" sz="3600" i="1" baseline="-25000">
                                  <a:latin typeface="Cambria Math" panose="02040503050406030204" pitchFamily="18" charset="0"/>
                                </a:rPr>
                                <m:t>1</m:t>
                              </m:r>
                            </m:e>
                          </m:d>
                          <m:r>
                            <a:rPr lang="en-US" sz="3600" i="1">
                              <a:latin typeface="Cambria Math" panose="02040503050406030204" pitchFamily="18" charset="0"/>
                            </a:rPr>
                            <m:t>,…,</m:t>
                          </m:r>
                          <m:sSubSup>
                            <m:sSubSupPr>
                              <m:ctrlPr>
                                <a:rPr lang="en-US" sz="3600" i="1">
                                  <a:latin typeface="Cambria Math" panose="02040503050406030204" pitchFamily="18" charset="0"/>
                                </a:rPr>
                              </m:ctrlPr>
                            </m:sSubSupPr>
                            <m:e>
                              <m:r>
                                <m:rPr>
                                  <m:sty m:val="p"/>
                                </m:rPr>
                                <a:rPr lang="en-US" sz="3600">
                                  <a:latin typeface="Cambria Math" panose="02040503050406030204" pitchFamily="18" charset="0"/>
                                </a:rPr>
                                <m:t>Enc</m:t>
                              </m:r>
                            </m:e>
                            <m:sub>
                              <m:r>
                                <m:rPr>
                                  <m:sty m:val="p"/>
                                </m:rPr>
                                <a:rPr lang="en-US" sz="3600">
                                  <a:latin typeface="Cambria Math" panose="02040503050406030204" pitchFamily="18" charset="0"/>
                                </a:rPr>
                                <m:t>k</m:t>
                              </m:r>
                            </m:sub>
                            <m:sup/>
                          </m:sSubSup>
                          <m:d>
                            <m:dPr>
                              <m:ctrlPr>
                                <a:rPr lang="en-US" sz="3600" i="1">
                                  <a:latin typeface="Cambria Math" panose="02040503050406030204" pitchFamily="18" charset="0"/>
                                </a:rPr>
                              </m:ctrlPr>
                            </m:dPr>
                            <m:e>
                              <m:r>
                                <a:rPr lang="en-US" sz="3600" i="1">
                                  <a:latin typeface="Cambria Math" panose="02040503050406030204" pitchFamily="18" charset="0"/>
                                </a:rPr>
                                <m:t>𝑚</m:t>
                              </m:r>
                              <m:r>
                                <a:rPr lang="en-US" sz="3600" i="1" baseline="-25000">
                                  <a:latin typeface="Cambria Math" panose="02040503050406030204" pitchFamily="18" charset="0"/>
                                </a:rPr>
                                <m:t>𝑛</m:t>
                              </m:r>
                            </m:e>
                          </m:d>
                        </m:e>
                      </m:d>
                    </m:oMath>
                  </m:oMathPara>
                </a14:m>
                <a:endParaRPr lang="en-US" sz="3600" dirty="0"/>
              </a:p>
            </p:txBody>
          </p:sp>
        </mc:Choice>
        <mc:Fallback xmlns="">
          <p:sp>
            <p:nvSpPr>
              <p:cNvPr id="14" name="Rectangle 13"/>
              <p:cNvSpPr>
                <a:spLocks noRot="1" noChangeAspect="1" noMove="1" noResize="1" noEditPoints="1" noAdjustHandles="1" noChangeArrowheads="1" noChangeShapeType="1" noTextEdit="1"/>
              </p:cNvSpPr>
              <p:nvPr/>
            </p:nvSpPr>
            <p:spPr>
              <a:xfrm>
                <a:off x="1715516" y="5375589"/>
                <a:ext cx="7754623" cy="757451"/>
              </a:xfrm>
              <a:prstGeom prst="rect">
                <a:avLst/>
              </a:prstGeom>
              <a:blipFill>
                <a:blip r:embed="rId9"/>
                <a:stretch>
                  <a:fillRect/>
                </a:stretch>
              </a:blipFill>
            </p:spPr>
            <p:txBody>
              <a:bodyPr/>
              <a:lstStyle/>
              <a:p>
                <a:r>
                  <a:rPr lang="en-US">
                    <a:noFill/>
                  </a:rPr>
                  <a:t> </a:t>
                </a:r>
              </a:p>
            </p:txBody>
          </p:sp>
        </mc:Fallback>
      </mc:AlternateContent>
      <p:sp>
        <p:nvSpPr>
          <p:cNvPr id="13" name="Left Brace 12"/>
          <p:cNvSpPr/>
          <p:nvPr/>
        </p:nvSpPr>
        <p:spPr>
          <a:xfrm rot="5400000">
            <a:off x="7128688" y="409312"/>
            <a:ext cx="395729" cy="2568096"/>
          </a:xfrm>
          <a:prstGeom prst="leftBrace">
            <a:avLst>
              <a:gd name="adj1" fmla="val 8333"/>
              <a:gd name="adj2" fmla="val 50711"/>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6" name="TextBox 35"/>
          <p:cNvSpPr txBox="1"/>
          <p:nvPr/>
        </p:nvSpPr>
        <p:spPr>
          <a:xfrm>
            <a:off x="6030713" y="1073936"/>
            <a:ext cx="2892458" cy="369332"/>
          </a:xfrm>
          <a:prstGeom prst="rect">
            <a:avLst/>
          </a:prstGeom>
          <a:noFill/>
        </p:spPr>
        <p:txBody>
          <a:bodyPr wrap="none" rtlCol="0">
            <a:spAutoFit/>
          </a:bodyPr>
          <a:lstStyle/>
          <a:p>
            <a:r>
              <a:rPr lang="en-US" dirty="0" smtClean="0"/>
              <a:t>Multiple Message CPA-Game</a:t>
            </a:r>
            <a:endParaRPr lang="en-US" dirty="0"/>
          </a:p>
        </p:txBody>
      </p:sp>
    </p:spTree>
    <p:extLst>
      <p:ext uri="{BB962C8B-B14F-4D97-AF65-F5344CB8AC3E}">
        <p14:creationId xmlns:p14="http://schemas.microsoft.com/office/powerpoint/2010/main" val="424278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1" grpId="0"/>
      <p:bldP spid="35" grpId="0"/>
      <p:bldP spid="39" grpId="0"/>
      <p:bldP spid="26" grpId="0"/>
      <p:bldP spid="28" grpId="0"/>
      <p:bldP spid="12" grpId="0"/>
      <p:bldP spid="33"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Read Katz and Lindell 3.5-3.7</a:t>
            </a:r>
          </a:p>
          <a:p>
            <a:r>
              <a:rPr lang="en-US" dirty="0" smtClean="0"/>
              <a:t>Constructing CPA-Security with Pseudorandom Functions</a:t>
            </a:r>
          </a:p>
          <a:p>
            <a:r>
              <a:rPr lang="en-US" dirty="0" smtClean="0"/>
              <a:t>Block Cipher Modes of Operation</a:t>
            </a:r>
          </a:p>
          <a:p>
            <a:r>
              <a:rPr lang="en-US" dirty="0" smtClean="0"/>
              <a:t>CCA-Security (</a:t>
            </a:r>
            <a:r>
              <a:rPr lang="en-US" smtClean="0"/>
              <a:t>Chosen Ciphertext Attacks)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79</a:t>
            </a:fld>
            <a:endParaRPr lang="en-US"/>
          </a:p>
        </p:txBody>
      </p:sp>
    </p:spTree>
    <p:extLst>
      <p:ext uri="{BB962C8B-B14F-4D97-AF65-F5344CB8AC3E}">
        <p14:creationId xmlns:p14="http://schemas.microsoft.com/office/powerpoint/2010/main" val="389144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Goal</a:t>
            </a:r>
            <a:endParaRPr lang="en-US" dirty="0"/>
          </a:p>
        </p:txBody>
      </p:sp>
      <p:sp>
        <p:nvSpPr>
          <p:cNvPr id="3" name="Content Placeholder 2"/>
          <p:cNvSpPr>
            <a:spLocks noGrp="1"/>
          </p:cNvSpPr>
          <p:nvPr>
            <p:ph idx="1"/>
          </p:nvPr>
        </p:nvSpPr>
        <p:spPr/>
        <p:txBody>
          <a:bodyPr>
            <a:normAutofit/>
          </a:bodyPr>
          <a:lstStyle/>
          <a:p>
            <a:r>
              <a:rPr lang="en-US" dirty="0" smtClean="0"/>
              <a:t>Define computational security in presence of eavesdropper who intercepts a single (long) message</a:t>
            </a:r>
          </a:p>
          <a:p>
            <a:pPr marL="0" lvl="1" indent="0" algn="ctr">
              <a:spcBef>
                <a:spcPts val="1000"/>
              </a:spcBef>
              <a:buNone/>
            </a:pPr>
            <a:r>
              <a:rPr lang="en-US" i="1" dirty="0"/>
              <a:t>If you don’t understand what you want to achieve, how can you possibly know when (or if) you have achieved it?</a:t>
            </a:r>
          </a:p>
          <a:p>
            <a:r>
              <a:rPr lang="en-US" strike="sngStrike" dirty="0"/>
              <a:t>Show how to build a symmetric encryption scheme with computational security in the presence of an eavesdropper.</a:t>
            </a:r>
          </a:p>
          <a:p>
            <a:r>
              <a:rPr lang="en-US" strike="sngStrike" dirty="0" smtClean="0"/>
              <a:t>Define computational security against an active attacker who might modify the message</a:t>
            </a:r>
            <a:endParaRPr lang="en-US" strike="sngStrike" dirty="0"/>
          </a:p>
          <a:p>
            <a:r>
              <a:rPr lang="en-US" strike="sngStrike" dirty="0" smtClean="0"/>
              <a:t>Define computational security for multiple messages in presence of an eavesdropper</a:t>
            </a:r>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Tree>
    <p:extLst>
      <p:ext uri="{BB962C8B-B14F-4D97-AF65-F5344CB8AC3E}">
        <p14:creationId xmlns:p14="http://schemas.microsoft.com/office/powerpoint/2010/main" val="60962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 Important Remark on Randomness</a:t>
            </a:r>
            <a:endParaRPr lang="en-US" dirty="0"/>
          </a:p>
        </p:txBody>
      </p:sp>
      <p:sp>
        <p:nvSpPr>
          <p:cNvPr id="3" name="Content Placeholder 2"/>
          <p:cNvSpPr>
            <a:spLocks noGrp="1"/>
          </p:cNvSpPr>
          <p:nvPr>
            <p:ph idx="1"/>
          </p:nvPr>
        </p:nvSpPr>
        <p:spPr>
          <a:xfrm>
            <a:off x="838200" y="1825625"/>
            <a:ext cx="6446520" cy="4351338"/>
          </a:xfrm>
        </p:spPr>
        <p:txBody>
          <a:bodyPr>
            <a:normAutofit/>
          </a:bodyPr>
          <a:lstStyle/>
          <a:p>
            <a:r>
              <a:rPr lang="en-US" dirty="0" smtClean="0"/>
              <a:t>In our analysis we have made (and will</a:t>
            </a:r>
          </a:p>
          <a:p>
            <a:pPr marL="0" indent="0">
              <a:buNone/>
            </a:pPr>
            <a:r>
              <a:rPr lang="en-US" dirty="0" smtClean="0"/>
              <a:t>continue to make) a key assumption:</a:t>
            </a:r>
          </a:p>
          <a:p>
            <a:pPr marL="0" indent="0" algn="ctr">
              <a:buNone/>
            </a:pPr>
            <a:r>
              <a:rPr lang="en-US" dirty="0" smtClean="0"/>
              <a:t>We have access to  true “randomness” </a:t>
            </a:r>
          </a:p>
          <a:p>
            <a:pPr marL="0" indent="0" algn="ctr">
              <a:buNone/>
            </a:pPr>
            <a:r>
              <a:rPr lang="en-US" dirty="0" smtClean="0"/>
              <a:t>to generate a secret key K  (e.g. OTP)</a:t>
            </a:r>
          </a:p>
          <a:p>
            <a:endParaRPr lang="en-US" dirty="0" smtClean="0"/>
          </a:p>
          <a:p>
            <a:r>
              <a:rPr lang="en-US" dirty="0" smtClean="0"/>
              <a:t>Independent Random Bits </a:t>
            </a:r>
          </a:p>
          <a:p>
            <a:pPr lvl="1"/>
            <a:r>
              <a:rPr lang="en-US" dirty="0" smtClean="0"/>
              <a:t>Unbiased Coin flips</a:t>
            </a:r>
          </a:p>
          <a:p>
            <a:pPr lvl="1"/>
            <a:r>
              <a:rPr lang="en-US" dirty="0" smtClean="0"/>
              <a:t>Radioactive decay?</a:t>
            </a:r>
          </a:p>
        </p:txBody>
      </p:sp>
      <p:sp>
        <p:nvSpPr>
          <p:cNvPr id="4" name="Slide Number Placeholder 3"/>
          <p:cNvSpPr>
            <a:spLocks noGrp="1"/>
          </p:cNvSpPr>
          <p:nvPr>
            <p:ph type="sldNum" sz="quarter" idx="12"/>
          </p:nvPr>
        </p:nvSpPr>
        <p:spPr/>
        <p:txBody>
          <a:bodyPr/>
          <a:lstStyle/>
          <a:p>
            <a:fld id="{D104D3F7-B83F-4105-B753-146AD0E5364B}" type="slidenum">
              <a:rPr lang="en-US" smtClean="0"/>
              <a:t>80</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fair co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1690688"/>
            <a:ext cx="52387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3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0958" y="1648732"/>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81</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pPr lvl="1"/>
            <a:r>
              <a:rPr lang="en-US" dirty="0" smtClean="0"/>
              <a:t>Uniform bits?</a:t>
            </a:r>
          </a:p>
          <a:p>
            <a:pPr lvl="1"/>
            <a:r>
              <a:rPr lang="en-US" dirty="0" smtClean="0"/>
              <a:t>Independent bits?</a:t>
            </a:r>
          </a:p>
          <a:p>
            <a:pPr lvl="1"/>
            <a:endParaRPr lang="en-US" dirty="0" smtClean="0"/>
          </a:p>
          <a:p>
            <a:r>
              <a:rPr lang="en-US" dirty="0" smtClean="0"/>
              <a:t>Use Randomness Extractors </a:t>
            </a:r>
          </a:p>
          <a:p>
            <a:pPr lvl="1"/>
            <a:r>
              <a:rPr lang="en-US" dirty="0" smtClean="0"/>
              <a:t>As long as input has high entropy, we can extract (almost) uniform/independent bits</a:t>
            </a:r>
            <a:endParaRPr lang="en-US" dirty="0"/>
          </a:p>
          <a:p>
            <a:pPr lvl="1"/>
            <a:r>
              <a:rPr lang="en-US" dirty="0" smtClean="0"/>
              <a:t>Hot research topic in theory</a:t>
            </a:r>
          </a:p>
        </p:txBody>
      </p:sp>
    </p:spTree>
    <p:extLst>
      <p:ext uri="{BB962C8B-B14F-4D97-AF65-F5344CB8AC3E}">
        <p14:creationId xmlns:p14="http://schemas.microsoft.com/office/powerpoint/2010/main" val="48387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0844" y="2423641"/>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82</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endParaRPr lang="en-US" dirty="0"/>
          </a:p>
          <a:p>
            <a:r>
              <a:rPr lang="en-US" dirty="0" smtClean="0"/>
              <a:t>Customized Randomness Chip?</a:t>
            </a:r>
          </a:p>
          <a:p>
            <a:endParaRPr lang="en-US" dirty="0"/>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8" y="3838622"/>
            <a:ext cx="4074122" cy="2700290"/>
          </a:xfrm>
          <a:prstGeom prst="rect">
            <a:avLst/>
          </a:prstGeom>
        </p:spPr>
      </p:pic>
    </p:spTree>
    <p:extLst>
      <p:ext uri="{BB962C8B-B14F-4D97-AF65-F5344CB8AC3E}">
        <p14:creationId xmlns:p14="http://schemas.microsoft.com/office/powerpoint/2010/main" val="416267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Don’t do this!</a:t>
            </a:r>
            <a:endParaRPr lang="en-US" dirty="0"/>
          </a:p>
        </p:txBody>
      </p:sp>
      <p:sp>
        <p:nvSpPr>
          <p:cNvPr id="3" name="Content Placeholder 2"/>
          <p:cNvSpPr>
            <a:spLocks noGrp="1"/>
          </p:cNvSpPr>
          <p:nvPr>
            <p:ph idx="1"/>
          </p:nvPr>
        </p:nvSpPr>
        <p:spPr/>
        <p:txBody>
          <a:bodyPr>
            <a:normAutofit/>
          </a:bodyPr>
          <a:lstStyle/>
          <a:p>
            <a:r>
              <a:rPr lang="en-US" sz="3600" dirty="0" smtClean="0"/>
              <a:t>Rand() in C </a:t>
            </a:r>
            <a:r>
              <a:rPr lang="en-US" sz="3600" dirty="0" err="1" smtClean="0"/>
              <a:t>stdlib.h</a:t>
            </a:r>
            <a:r>
              <a:rPr lang="en-US" sz="3600" dirty="0" smtClean="0"/>
              <a:t> is no good for cryptographic applications</a:t>
            </a:r>
          </a:p>
          <a:p>
            <a:endParaRPr lang="en-US" sz="3600" dirty="0"/>
          </a:p>
          <a:p>
            <a:r>
              <a:rPr lang="en-US" sz="3600" dirty="0" smtClean="0"/>
              <a:t>Source</a:t>
            </a:r>
            <a:r>
              <a:rPr lang="en-US" sz="3600" dirty="0"/>
              <a:t> </a:t>
            </a:r>
            <a:r>
              <a:rPr lang="en-US" sz="3600" dirty="0" smtClean="0"/>
              <a:t>of many real </a:t>
            </a:r>
          </a:p>
          <a:p>
            <a:pPr marL="0" indent="0">
              <a:buNone/>
            </a:pPr>
            <a:r>
              <a:rPr lang="en-US" sz="3600" dirty="0" smtClean="0"/>
              <a:t>world flaws</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83</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418044"/>
            <a:ext cx="5714129" cy="3522954"/>
          </a:xfrm>
          <a:prstGeom prst="rect">
            <a:avLst/>
          </a:prstGeom>
        </p:spPr>
      </p:pic>
    </p:spTree>
    <p:extLst>
      <p:ext uri="{BB962C8B-B14F-4D97-AF65-F5344CB8AC3E}">
        <p14:creationId xmlns:p14="http://schemas.microsoft.com/office/powerpoint/2010/main" val="92586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4135437"/>
          </a:xfrm>
        </p:spPr>
        <p:txBody>
          <a:bodyPr>
            <a:normAutofit fontScale="90000"/>
          </a:bodyPr>
          <a:lstStyle/>
          <a:p>
            <a:r>
              <a:rPr lang="en-US" dirty="0" smtClean="0"/>
              <a:t>Week 2: </a:t>
            </a:r>
            <a:r>
              <a:rPr lang="en-US" dirty="0"/>
              <a:t>Topic </a:t>
            </a:r>
            <a:r>
              <a:rPr lang="en-US" dirty="0" smtClean="0"/>
              <a:t>4: </a:t>
            </a:r>
            <a:br>
              <a:rPr lang="en-US" dirty="0" smtClean="0"/>
            </a:br>
            <a:r>
              <a:rPr lang="en-US" dirty="0"/>
              <a:t>Pseudorandom Functions and CPA-Security</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84</a:t>
            </a:fld>
            <a:endParaRPr lang="en-US"/>
          </a:p>
        </p:txBody>
      </p:sp>
    </p:spTree>
    <p:extLst>
      <p:ext uri="{BB962C8B-B14F-4D97-AF65-F5344CB8AC3E}">
        <p14:creationId xmlns:p14="http://schemas.microsoft.com/office/powerpoint/2010/main" val="39746061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Function (PRF)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sz="3600" dirty="0" smtClean="0"/>
                  <a:t>A keyed function </a:t>
                </a:r>
                <a14:m>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F</m:t>
                    </m:r>
                    <m:r>
                      <a:rPr lang="en-US" sz="3600" b="0" i="0" smtClean="0">
                        <a:latin typeface="Cambria Math" panose="02040503050406030204" pitchFamily="18" charset="0"/>
                        <a:ea typeface="Cambria Math" panose="02040503050406030204" pitchFamily="18" charset="0"/>
                      </a:rPr>
                      <m:t>:</m:t>
                    </m:r>
                    <m:sSup>
                      <m:sSupPr>
                        <m:ctrlPr>
                          <a:rPr lang="en-US" sz="3600" i="1" smtClean="0">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sSub>
                          <m:sSubPr>
                            <m:ctrlPr>
                              <a:rPr lang="en-US" sz="3600" i="1" smtClean="0">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ℓ</m:t>
                            </m:r>
                          </m:e>
                          <m:sub>
                            <m:r>
                              <a:rPr lang="en-US" sz="3600" b="0" i="1" smtClean="0">
                                <a:latin typeface="Cambria Math" panose="02040503050406030204" pitchFamily="18" charset="0"/>
                                <a:ea typeface="Cambria Math" panose="02040503050406030204" pitchFamily="18" charset="0"/>
                              </a:rPr>
                              <m:t>𝑘𝑒𝑦</m:t>
                            </m:r>
                          </m:sub>
                        </m:sSub>
                        <m:d>
                          <m:dPr>
                            <m:ctrlPr>
                              <a:rPr lang="en-US" sz="360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𝑛</m:t>
                            </m:r>
                          </m:e>
                        </m:d>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ℓ</m:t>
                            </m:r>
                          </m:e>
                          <m:sub>
                            <m:r>
                              <a:rPr lang="en-US" sz="3600" b="0" i="1" smtClean="0">
                                <a:latin typeface="Cambria Math" panose="02040503050406030204" pitchFamily="18" charset="0"/>
                                <a:ea typeface="Cambria Math" panose="02040503050406030204" pitchFamily="18" charset="0"/>
                              </a:rPr>
                              <m:t>𝑖𝑛</m:t>
                            </m:r>
                          </m:sub>
                        </m:sSub>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ℓ</m:t>
                            </m:r>
                          </m:e>
                          <m:sub>
                            <m:r>
                              <a:rPr lang="en-US" sz="3600" b="0" i="1" smtClean="0">
                                <a:latin typeface="Cambria Math" panose="02040503050406030204" pitchFamily="18" charset="0"/>
                                <a:ea typeface="Cambria Math" panose="02040503050406030204" pitchFamily="18" charset="0"/>
                              </a:rPr>
                              <m:t>𝑜𝑢𝑡</m:t>
                            </m:r>
                          </m:sub>
                        </m:sSub>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sup>
                    </m:sSup>
                  </m:oMath>
                </a14:m>
                <a:r>
                  <a:rPr lang="en-US" sz="3600" dirty="0" smtClean="0"/>
                  <a:t>, which “looks random” without the secret key k.</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𝑘𝑒𝑦</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 - length of secret key k</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𝑖𝑛</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 - length of input</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𝑜𝑢𝑡</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 - length of output</a:t>
                </a:r>
              </a:p>
              <a:p>
                <a:endParaRPr lang="en-US" dirty="0"/>
              </a:p>
              <a:p>
                <a:r>
                  <a:rPr lang="en-US" dirty="0" smtClean="0"/>
                  <a:t>Typically,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𝑘𝑒𝑦</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𝑖𝑛</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𝑜𝑢𝑡</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a:t> </a:t>
                </a:r>
                <a:r>
                  <a:rPr lang="en-US" dirty="0" smtClean="0"/>
                  <a:t>=n (unless otherwise specified)</a:t>
                </a:r>
              </a:p>
              <a:p>
                <a:endParaRPr lang="en-US" dirty="0"/>
              </a:p>
              <a:p>
                <a:r>
                  <a:rPr lang="en-US" dirty="0" smtClean="0"/>
                  <a:t>Computing F</a:t>
                </a:r>
                <a:r>
                  <a:rPr lang="en-US" baseline="-25000" dirty="0" smtClean="0"/>
                  <a:t>K</a:t>
                </a:r>
                <a:r>
                  <a:rPr lang="en-US" dirty="0" smtClean="0"/>
                  <a:t>(x) is efficient (polynomial-time)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65" t="-1961" r="-20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85</a:t>
            </a:fld>
            <a:endParaRPr lang="en-US"/>
          </a:p>
        </p:txBody>
      </p:sp>
    </p:spTree>
    <p:extLst>
      <p:ext uri="{BB962C8B-B14F-4D97-AF65-F5344CB8AC3E}">
        <p14:creationId xmlns:p14="http://schemas.microsoft.com/office/powerpoint/2010/main" val="41977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 vs. PRG</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Pseudorandom Generator G is not a keyed function</a:t>
            </a:r>
          </a:p>
          <a:p>
            <a:endParaRPr lang="en-US" sz="3600" dirty="0"/>
          </a:p>
          <a:p>
            <a:r>
              <a:rPr lang="en-US" sz="3600" dirty="0" smtClean="0"/>
              <a:t>PRG Security Model: Attacker sees only output G(r)</a:t>
            </a:r>
          </a:p>
          <a:p>
            <a:pPr lvl="1"/>
            <a:r>
              <a:rPr lang="en-US" sz="3200" dirty="0" smtClean="0"/>
              <a:t>Attacker who sees r can easily distinguish G(r) from random</a:t>
            </a:r>
            <a:endParaRPr lang="en-US" sz="3200" dirty="0"/>
          </a:p>
          <a:p>
            <a:r>
              <a:rPr lang="en-US" sz="3600" dirty="0" smtClean="0"/>
              <a:t>PRF Security Model: </a:t>
            </a:r>
            <a:r>
              <a:rPr lang="en-US" sz="3200" dirty="0" smtClean="0"/>
              <a:t>Attacker sees both inputs and outputs (</a:t>
            </a:r>
            <a:r>
              <a:rPr lang="en-US" sz="3200" dirty="0" err="1" smtClean="0"/>
              <a:t>r</a:t>
            </a:r>
            <a:r>
              <a:rPr lang="en-US" sz="3200" baseline="-25000" dirty="0" err="1" smtClean="0"/>
              <a:t>i</a:t>
            </a:r>
            <a:r>
              <a:rPr lang="en-US" sz="3200" dirty="0" err="1" smtClean="0"/>
              <a:t>,F</a:t>
            </a:r>
            <a:r>
              <a:rPr lang="en-US" sz="3200" baseline="-25000" dirty="0" err="1" smtClean="0"/>
              <a:t>k</a:t>
            </a:r>
            <a:r>
              <a:rPr lang="en-US" sz="3200" dirty="0" smtClean="0"/>
              <a:t>(</a:t>
            </a:r>
            <a:r>
              <a:rPr lang="en-US" sz="3200" dirty="0" err="1" smtClean="0"/>
              <a:t>r</a:t>
            </a:r>
            <a:r>
              <a:rPr lang="en-US" sz="3200" baseline="-25000" dirty="0" err="1" smtClean="0"/>
              <a:t>i</a:t>
            </a:r>
            <a:r>
              <a:rPr lang="en-US" sz="3200" dirty="0" smtClean="0"/>
              <a:t>))</a:t>
            </a:r>
          </a:p>
          <a:p>
            <a:pPr lvl="1"/>
            <a:r>
              <a:rPr lang="en-US" sz="2800" dirty="0" smtClean="0"/>
              <a:t>In fact, attacker can select inputs </a:t>
            </a:r>
            <a:r>
              <a:rPr lang="en-US" sz="2800" dirty="0" err="1" smtClean="0"/>
              <a:t>r</a:t>
            </a:r>
            <a:r>
              <a:rPr lang="en-US" sz="2800" baseline="-25000" dirty="0" err="1" smtClean="0"/>
              <a:t>i</a:t>
            </a:r>
            <a:endParaRPr lang="en-US" sz="2800" baseline="-25000" dirty="0" smtClean="0"/>
          </a:p>
          <a:p>
            <a:pPr lvl="1"/>
            <a:r>
              <a:rPr lang="en-US" sz="2800" dirty="0" smtClean="0"/>
              <a:t>Attacker Goal: distinguish F from a truly random function</a:t>
            </a:r>
            <a:endParaRPr lang="en-US" sz="2800" baseline="-25000" dirty="0" smtClean="0"/>
          </a:p>
          <a:p>
            <a:pPr marL="457200" lvl="1" indent="0">
              <a:buNone/>
            </a:pPr>
            <a:endParaRPr lang="en-US" sz="2800" i="1" baseline="-25000"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86</a:t>
            </a:fld>
            <a:endParaRPr lang="en-US"/>
          </a:p>
        </p:txBody>
      </p:sp>
    </p:spTree>
    <p:extLst>
      <p:ext uri="{BB962C8B-B14F-4D97-AF65-F5344CB8AC3E}">
        <p14:creationId xmlns:p14="http://schemas.microsoft.com/office/powerpoint/2010/main" val="20818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Truly Random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b="1" dirty="0" err="1" smtClean="0"/>
                  <a:t>Func</a:t>
                </a:r>
                <a:r>
                  <a:rPr lang="en-US" b="1" baseline="-25000" dirty="0" err="1" smtClean="0"/>
                  <a:t>n</a:t>
                </a:r>
                <a:r>
                  <a:rPr lang="en-US" dirty="0" smtClean="0"/>
                  <a:t> denote the set of all functions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a:t>
                </a:r>
              </a:p>
              <a:p>
                <a:endParaRPr lang="en-US" dirty="0"/>
              </a:p>
              <a:p>
                <a:r>
                  <a:rPr lang="en-US" b="1" dirty="0" smtClean="0"/>
                  <a:t>Question</a:t>
                </a:r>
                <a:r>
                  <a:rPr lang="en-US" dirty="0" smtClean="0"/>
                  <a:t>: How big is the set </a:t>
                </a:r>
                <a:r>
                  <a:rPr lang="en-US" b="1" dirty="0" err="1" smtClean="0"/>
                  <a:t>Func</a:t>
                </a:r>
                <a:r>
                  <a:rPr lang="en-US" b="1" baseline="-25000" dirty="0" err="1" smtClean="0"/>
                  <a:t>n</a:t>
                </a:r>
                <a:r>
                  <a:rPr lang="en-US" dirty="0" smtClean="0"/>
                  <a:t>?</a:t>
                </a:r>
              </a:p>
              <a:p>
                <a:r>
                  <a:rPr lang="en-US" b="1" dirty="0" smtClean="0"/>
                  <a:t>Hint</a:t>
                </a:r>
                <a:r>
                  <a:rPr lang="en-US" dirty="0" smtClean="0"/>
                  <a:t>: Consider the lookup table.</a:t>
                </a:r>
              </a:p>
              <a:p>
                <a:pPr lvl="1"/>
                <a:r>
                  <a:rPr lang="en-US" dirty="0" smtClean="0"/>
                  <a:t>2</a:t>
                </a:r>
                <a:r>
                  <a:rPr lang="en-US" baseline="30000" dirty="0" smtClean="0"/>
                  <a:t>n</a:t>
                </a:r>
                <a:r>
                  <a:rPr lang="en-US" dirty="0" smtClean="0"/>
                  <a:t> entries in lookup table</a:t>
                </a:r>
              </a:p>
              <a:p>
                <a:pPr lvl="1"/>
                <a:r>
                  <a:rPr lang="en-US" dirty="0" smtClean="0"/>
                  <a:t>n bits per entry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𝑓</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𝑥</m:t>
                        </m:r>
                      </m:e>
                    </m:d>
                  </m:oMath>
                </a14:m>
                <a:r>
                  <a:rPr lang="en-US" dirty="0" smtClean="0"/>
                  <a:t>)</a:t>
                </a:r>
              </a:p>
              <a:p>
                <a:pPr lvl="1"/>
                <a:r>
                  <a:rPr lang="en-US" dirty="0" smtClean="0"/>
                  <a:t>n2</a:t>
                </a:r>
                <a:r>
                  <a:rPr lang="en-US" baseline="30000" dirty="0" smtClean="0"/>
                  <a:t>n</a:t>
                </a:r>
                <a:r>
                  <a:rPr lang="en-US" dirty="0" smtClean="0"/>
                  <a:t> bits to encode f</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b="1" dirty="0" err="1" smtClean="0"/>
                  <a:t>Func</a:t>
                </a:r>
                <a:r>
                  <a:rPr lang="en-US" b="1" baseline="-25000" dirty="0" err="1" smtClean="0"/>
                  <a:t>n</a:t>
                </a:r>
                <a:endParaRPr lang="en-US" b="1" baseline="-25000" dirty="0" smtClean="0"/>
              </a:p>
              <a:p>
                <a:r>
                  <a:rPr lang="en-US" b="1" dirty="0" smtClean="0"/>
                  <a:t>Answer</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m:rPr>
                            <m:nor/>
                          </m:rPr>
                          <a:rPr lang="en-US" b="1" dirty="0"/>
                          <m:t>Func</m:t>
                        </m:r>
                        <m:r>
                          <m:rPr>
                            <m:nor/>
                          </m:rPr>
                          <a:rPr lang="en-US" b="1" baseline="-25000" dirty="0"/>
                          <m:t>n</m:t>
                        </m:r>
                        <m:r>
                          <m:rPr>
                            <m:nor/>
                          </m:rPr>
                          <a:rPr lang="en-US" b="1" baseline="-25000" dirty="0"/>
                          <m:t> </m:t>
                        </m:r>
                      </m:e>
                    </m:d>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sup>
                    </m:sSup>
                  </m:oMath>
                </a14:m>
                <a:r>
                  <a:rPr lang="en-US" dirty="0" smtClean="0"/>
                  <a:t>   (by comparison only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𝒦</m:t>
                        </m:r>
                      </m:e>
                    </m:d>
                    <m:r>
                      <a:rPr lang="en-US" b="0" i="0"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smtClean="0"/>
                  <a:t> n-bit keys)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87</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6959600" y="2771986"/>
              <a:ext cx="4714240" cy="2311400"/>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1961855416"/>
                        </a:ext>
                      </a:extLst>
                    </a:gridCol>
                    <a:gridCol w="2357120">
                      <a:extLst>
                        <a:ext uri="{9D8B030D-6E8A-4147-A177-3AD203B41FA5}">
                          <a16:colId xmlns:a16="http://schemas.microsoft.com/office/drawing/2014/main" val="2764476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𝑥</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𝒇</m:t>
                                </m:r>
                                <m:d>
                                  <m:dPr>
                                    <m:ctrlPr>
                                      <a:rPr lang="en-US" sz="2400" b="1" i="1" smtClean="0">
                                        <a:solidFill>
                                          <a:srgbClr val="FF0000"/>
                                        </a:solidFill>
                                        <a:latin typeface="Cambria Math" panose="02040503050406030204" pitchFamily="18" charset="0"/>
                                        <a:ea typeface="Cambria Math" panose="02040503050406030204" pitchFamily="18" charset="0"/>
                                      </a:rPr>
                                    </m:ctrlPr>
                                  </m:dPr>
                                  <m:e>
                                    <m:r>
                                      <a:rPr lang="en-US" sz="2400" b="1" i="1" smtClean="0">
                                        <a:solidFill>
                                          <a:srgbClr val="FF0000"/>
                                        </a:solidFill>
                                        <a:latin typeface="Cambria Math" panose="02040503050406030204" pitchFamily="18" charset="0"/>
                                        <a:ea typeface="Cambria Math" panose="02040503050406030204" pitchFamily="18" charset="0"/>
                                      </a:rPr>
                                      <m:t>𝒙</m:t>
                                    </m:r>
                                  </m:e>
                                </m:d>
                              </m:oMath>
                            </m:oMathPara>
                          </a14:m>
                          <a:endParaRPr lang="en-US" sz="2400" b="1" i="1" dirty="0"/>
                        </a:p>
                      </a:txBody>
                      <a:tcPr/>
                    </a:tc>
                    <a:extLst>
                      <a:ext uri="{0D108BD9-81ED-4DB2-BD59-A6C34878D82A}">
                        <a16:rowId xmlns:a16="http://schemas.microsoft.com/office/drawing/2014/main" val="244311521"/>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0…00</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𝟎𝟎</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a16="http://schemas.microsoft.com/office/drawing/2014/main" val="245869146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𝟎𝟏</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a16="http://schemas.microsoft.com/office/drawing/2014/main" val="198505605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𝟏𝟎</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a16="http://schemas.microsoft.com/office/drawing/2014/main" val="334846356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m:t>
                                </m:r>
                              </m:oMath>
                            </m:oMathPara>
                          </a14:m>
                          <a:endParaRPr lang="en-US" b="1" dirty="0">
                            <a:solidFill>
                              <a:srgbClr val="FF0000"/>
                            </a:solidFill>
                          </a:endParaRPr>
                        </a:p>
                      </a:txBody>
                      <a:tcPr/>
                    </a:tc>
                    <a:extLst>
                      <a:ext uri="{0D108BD9-81ED-4DB2-BD59-A6C34878D82A}">
                        <a16:rowId xmlns:a16="http://schemas.microsoft.com/office/drawing/2014/main" val="314117906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1…11</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𝟏𝟏</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a16="http://schemas.microsoft.com/office/drawing/2014/main" val="30664362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403931329"/>
                  </p:ext>
                </p:extLst>
              </p:nvPr>
            </p:nvGraphicFramePr>
            <p:xfrm>
              <a:off x="6959600" y="2771986"/>
              <a:ext cx="4714240" cy="2311400"/>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1961855416"/>
                        </a:ext>
                      </a:extLst>
                    </a:gridCol>
                    <a:gridCol w="2357120">
                      <a:extLst>
                        <a:ext uri="{9D8B030D-6E8A-4147-A177-3AD203B41FA5}">
                          <a16:colId xmlns:a16="http://schemas.microsoft.com/office/drawing/2014/main" val="276447603"/>
                        </a:ext>
                      </a:extLst>
                    </a:gridCol>
                  </a:tblGrid>
                  <a:tr h="457200">
                    <a:tc>
                      <a:txBody>
                        <a:bodyPr/>
                        <a:lstStyle/>
                        <a:p>
                          <a:endParaRPr lang="en-US"/>
                        </a:p>
                      </a:txBody>
                      <a:tcPr>
                        <a:blipFill>
                          <a:blip r:embed="rId3"/>
                          <a:stretch>
                            <a:fillRect l="-258" t="-1333" r="-101292" b="-417333"/>
                          </a:stretch>
                        </a:blipFill>
                      </a:tcPr>
                    </a:tc>
                    <a:tc>
                      <a:txBody>
                        <a:bodyPr/>
                        <a:lstStyle/>
                        <a:p>
                          <a:endParaRPr lang="en-US"/>
                        </a:p>
                      </a:txBody>
                      <a:tcPr>
                        <a:blipFill>
                          <a:blip r:embed="rId3"/>
                          <a:stretch>
                            <a:fillRect l="-100258" t="-1333" r="-1292" b="-417333"/>
                          </a:stretch>
                        </a:blipFill>
                      </a:tcPr>
                    </a:tc>
                    <a:extLst>
                      <a:ext uri="{0D108BD9-81ED-4DB2-BD59-A6C34878D82A}">
                        <a16:rowId xmlns:a16="http://schemas.microsoft.com/office/drawing/2014/main" val="244311521"/>
                      </a:ext>
                    </a:extLst>
                  </a:tr>
                  <a:tr h="370840">
                    <a:tc>
                      <a:txBody>
                        <a:bodyPr/>
                        <a:lstStyle/>
                        <a:p>
                          <a:endParaRPr lang="en-US"/>
                        </a:p>
                      </a:txBody>
                      <a:tcPr>
                        <a:blipFill>
                          <a:blip r:embed="rId3"/>
                          <a:stretch>
                            <a:fillRect l="-258" t="-124590" r="-101292" b="-413115"/>
                          </a:stretch>
                        </a:blipFill>
                      </a:tcPr>
                    </a:tc>
                    <a:tc>
                      <a:txBody>
                        <a:bodyPr/>
                        <a:lstStyle/>
                        <a:p>
                          <a:endParaRPr lang="en-US"/>
                        </a:p>
                      </a:txBody>
                      <a:tcPr>
                        <a:blipFill>
                          <a:blip r:embed="rId3"/>
                          <a:stretch>
                            <a:fillRect l="-100258" t="-124590" r="-1292" b="-413115"/>
                          </a:stretch>
                        </a:blipFill>
                      </a:tcPr>
                    </a:tc>
                    <a:extLst>
                      <a:ext uri="{0D108BD9-81ED-4DB2-BD59-A6C34878D82A}">
                        <a16:rowId xmlns:a16="http://schemas.microsoft.com/office/drawing/2014/main" val="2458691469"/>
                      </a:ext>
                    </a:extLst>
                  </a:tr>
                  <a:tr h="370840">
                    <a:tc>
                      <a:txBody>
                        <a:bodyPr/>
                        <a:lstStyle/>
                        <a:p>
                          <a:endParaRPr lang="en-US"/>
                        </a:p>
                      </a:txBody>
                      <a:tcPr>
                        <a:blipFill>
                          <a:blip r:embed="rId3"/>
                          <a:stretch>
                            <a:fillRect l="-258" t="-224590" r="-101292" b="-313115"/>
                          </a:stretch>
                        </a:blipFill>
                      </a:tcPr>
                    </a:tc>
                    <a:tc>
                      <a:txBody>
                        <a:bodyPr/>
                        <a:lstStyle/>
                        <a:p>
                          <a:endParaRPr lang="en-US"/>
                        </a:p>
                      </a:txBody>
                      <a:tcPr>
                        <a:blipFill>
                          <a:blip r:embed="rId3"/>
                          <a:stretch>
                            <a:fillRect l="-100258" t="-224590" r="-1292" b="-313115"/>
                          </a:stretch>
                        </a:blipFill>
                      </a:tcPr>
                    </a:tc>
                    <a:extLst>
                      <a:ext uri="{0D108BD9-81ED-4DB2-BD59-A6C34878D82A}">
                        <a16:rowId xmlns:a16="http://schemas.microsoft.com/office/drawing/2014/main" val="1985056053"/>
                      </a:ext>
                    </a:extLst>
                  </a:tr>
                  <a:tr h="370840">
                    <a:tc>
                      <a:txBody>
                        <a:bodyPr/>
                        <a:lstStyle/>
                        <a:p>
                          <a:endParaRPr lang="en-US"/>
                        </a:p>
                      </a:txBody>
                      <a:tcPr>
                        <a:blipFill>
                          <a:blip r:embed="rId3"/>
                          <a:stretch>
                            <a:fillRect l="-258" t="-324590" r="-101292" b="-213115"/>
                          </a:stretch>
                        </a:blipFill>
                      </a:tcPr>
                    </a:tc>
                    <a:tc>
                      <a:txBody>
                        <a:bodyPr/>
                        <a:lstStyle/>
                        <a:p>
                          <a:endParaRPr lang="en-US"/>
                        </a:p>
                      </a:txBody>
                      <a:tcPr>
                        <a:blipFill>
                          <a:blip r:embed="rId3"/>
                          <a:stretch>
                            <a:fillRect l="-100258" t="-324590" r="-1292" b="-213115"/>
                          </a:stretch>
                        </a:blipFill>
                      </a:tcPr>
                    </a:tc>
                    <a:extLst>
                      <a:ext uri="{0D108BD9-81ED-4DB2-BD59-A6C34878D82A}">
                        <a16:rowId xmlns:a16="http://schemas.microsoft.com/office/drawing/2014/main" val="3348463567"/>
                      </a:ext>
                    </a:extLst>
                  </a:tr>
                  <a:tr h="370840">
                    <a:tc>
                      <a:txBody>
                        <a:bodyPr/>
                        <a:lstStyle/>
                        <a:p>
                          <a:endParaRPr lang="en-US"/>
                        </a:p>
                      </a:txBody>
                      <a:tcPr>
                        <a:blipFill>
                          <a:blip r:embed="rId3"/>
                          <a:stretch>
                            <a:fillRect l="-258" t="-424590" r="-101292" b="-113115"/>
                          </a:stretch>
                        </a:blipFill>
                      </a:tcPr>
                    </a:tc>
                    <a:tc>
                      <a:txBody>
                        <a:bodyPr/>
                        <a:lstStyle/>
                        <a:p>
                          <a:endParaRPr lang="en-US"/>
                        </a:p>
                      </a:txBody>
                      <a:tcPr>
                        <a:blipFill>
                          <a:blip r:embed="rId3"/>
                          <a:stretch>
                            <a:fillRect l="-100258" t="-424590" r="-1292" b="-113115"/>
                          </a:stretch>
                        </a:blipFill>
                      </a:tcPr>
                    </a:tc>
                    <a:extLst>
                      <a:ext uri="{0D108BD9-81ED-4DB2-BD59-A6C34878D82A}">
                        <a16:rowId xmlns:a16="http://schemas.microsoft.com/office/drawing/2014/main" val="3141179069"/>
                      </a:ext>
                    </a:extLst>
                  </a:tr>
                  <a:tr h="370840">
                    <a:tc>
                      <a:txBody>
                        <a:bodyPr/>
                        <a:lstStyle/>
                        <a:p>
                          <a:endParaRPr lang="en-US"/>
                        </a:p>
                      </a:txBody>
                      <a:tcPr>
                        <a:blipFill>
                          <a:blip r:embed="rId3"/>
                          <a:stretch>
                            <a:fillRect l="-258" t="-524590" r="-101292" b="-13115"/>
                          </a:stretch>
                        </a:blipFill>
                      </a:tcPr>
                    </a:tc>
                    <a:tc>
                      <a:txBody>
                        <a:bodyPr/>
                        <a:lstStyle/>
                        <a:p>
                          <a:endParaRPr lang="en-US"/>
                        </a:p>
                      </a:txBody>
                      <a:tcPr>
                        <a:blipFill>
                          <a:blip r:embed="rId3"/>
                          <a:stretch>
                            <a:fillRect l="-100258" t="-524590" r="-1292" b="-13115"/>
                          </a:stretch>
                        </a:blipFill>
                      </a:tcPr>
                    </a:tc>
                    <a:extLst>
                      <a:ext uri="{0D108BD9-81ED-4DB2-BD59-A6C34878D82A}">
                        <a16:rowId xmlns:a16="http://schemas.microsoft.com/office/drawing/2014/main" val="306643621"/>
                      </a:ext>
                    </a:extLst>
                  </a:tr>
                </a:tbl>
              </a:graphicData>
            </a:graphic>
          </p:graphicFrame>
        </mc:Fallback>
      </mc:AlternateContent>
      <p:sp>
        <p:nvSpPr>
          <p:cNvPr id="6" name="Left Brace 5"/>
          <p:cNvSpPr/>
          <p:nvPr/>
        </p:nvSpPr>
        <p:spPr>
          <a:xfrm>
            <a:off x="6639560" y="3322320"/>
            <a:ext cx="254000" cy="1605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6195707" y="3927686"/>
                <a:ext cx="4872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195707" y="3927686"/>
                <a:ext cx="487249"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025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Truly Random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Let </a:t>
                </a:r>
                <a:r>
                  <a:rPr lang="en-US" b="1" dirty="0" err="1" smtClean="0"/>
                  <a:t>Func</a:t>
                </a:r>
                <a:r>
                  <a:rPr lang="en-US" b="1" baseline="-25000" dirty="0" err="1" smtClean="0"/>
                  <a:t>n</a:t>
                </a:r>
                <a:r>
                  <a:rPr lang="en-US" dirty="0" smtClean="0"/>
                  <a:t> denote the set of all functions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a:t>
                </a:r>
              </a:p>
              <a:p>
                <a:endParaRPr lang="en-US" dirty="0" smtClean="0"/>
              </a:p>
              <a:p>
                <a:r>
                  <a:rPr lang="en-US" dirty="0" smtClean="0"/>
                  <a:t>Can view entries in lookup table as populated in advance (uniformly)</a:t>
                </a:r>
              </a:p>
              <a:p>
                <a:pPr lvl="1"/>
                <a:r>
                  <a:rPr lang="en-US" b="1" dirty="0" smtClean="0"/>
                  <a:t>Space:</a:t>
                </a:r>
                <a:r>
                  <a:rPr lang="en-US" dirty="0" smtClean="0"/>
                  <a:t> n2</a:t>
                </a:r>
                <a:r>
                  <a:rPr lang="en-US" baseline="30000" dirty="0" smtClean="0"/>
                  <a:t>n</a:t>
                </a:r>
                <a:r>
                  <a:rPr lang="en-US" dirty="0" smtClean="0"/>
                  <a:t> </a:t>
                </a:r>
                <a:r>
                  <a:rPr lang="en-US" dirty="0"/>
                  <a:t>bits to encode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𝐅𝐮𝐧𝐜</m:t>
                        </m:r>
                      </m:e>
                      <m:sub>
                        <m:r>
                          <a:rPr lang="en-US" b="1" i="0" smtClean="0">
                            <a:latin typeface="Cambria Math" panose="02040503050406030204" pitchFamily="18" charset="0"/>
                            <a:ea typeface="Cambria Math" panose="02040503050406030204" pitchFamily="18" charset="0"/>
                          </a:rPr>
                          <m:t>𝐧</m:t>
                        </m:r>
                      </m:sub>
                    </m:sSub>
                  </m:oMath>
                </a14:m>
                <a:endParaRPr lang="en-US" dirty="0" smtClean="0"/>
              </a:p>
              <a:p>
                <a:r>
                  <a:rPr lang="en-US" dirty="0" smtClean="0"/>
                  <a:t>Alternatively, can view entries as populated uniformly “on-the-fly”</a:t>
                </a:r>
              </a:p>
              <a:p>
                <a:pPr lvl="1"/>
                <a:r>
                  <a:rPr lang="en-US" b="1" dirty="0" smtClean="0"/>
                  <a:t>Space:</a:t>
                </a:r>
                <a:r>
                  <a:rPr lang="en-US" dirty="0" smtClean="0"/>
                  <a:t> </a:t>
                </a:r>
                <a14:m>
                  <m:oMath xmlns:m="http://schemas.openxmlformats.org/officeDocument/2006/math">
                    <m:r>
                      <a:rPr lang="en-US" b="0" i="1" dirty="0" smtClean="0">
                        <a:latin typeface="Cambria Math" panose="02040503050406030204" pitchFamily="18" charset="0"/>
                      </a:rPr>
                      <m:t>2</m:t>
                    </m:r>
                    <m:r>
                      <a:rPr lang="en-US" b="0" i="1" dirty="0" smtClean="0">
                        <a:latin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𝑞</m:t>
                    </m:r>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𝑛</m:t>
                        </m:r>
                      </m:e>
                    </m:d>
                  </m:oMath>
                </a14:m>
                <a:r>
                  <a:rPr lang="en-US" dirty="0" smtClean="0"/>
                  <a:t> bits after </a:t>
                </a:r>
                <a14:m>
                  <m:oMath xmlns:m="http://schemas.openxmlformats.org/officeDocument/2006/math">
                    <m:r>
                      <a:rPr lang="en-US" i="1" dirty="0">
                        <a:latin typeface="Cambria Math" panose="02040503050406030204" pitchFamily="18" charset="0"/>
                        <a:ea typeface="Cambria Math" panose="02040503050406030204" pitchFamily="18" charset="0"/>
                      </a:rPr>
                      <m:t>𝑞</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𝑛</m:t>
                        </m:r>
                      </m:e>
                    </m:d>
                  </m:oMath>
                </a14:m>
                <a:r>
                  <a:rPr lang="en-US" dirty="0" smtClean="0"/>
                  <a:t> queries to store prior responses</a:t>
                </a:r>
              </a:p>
              <a:p>
                <a:r>
                  <a:rPr lang="en-US" dirty="0" smtClean="0"/>
                  <a:t>Alternate view is often useful in security reductions</a:t>
                </a:r>
              </a:p>
              <a:p>
                <a:pPr lvl="1"/>
                <a:r>
                  <a:rPr lang="en-US" dirty="0" smtClean="0"/>
                  <a:t>Doesn’t require time to fully specify </a:t>
                </a:r>
                <a14:m>
                  <m:oMath xmlns:m="http://schemas.openxmlformats.org/officeDocument/2006/math">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a:latin typeface="Cambria Math" panose="02040503050406030204" pitchFamily="18" charset="0"/>
                            <a:ea typeface="Cambria Math" panose="02040503050406030204" pitchFamily="18" charset="0"/>
                          </a:rPr>
                          <m:t>𝐅𝐮𝐧𝐜</m:t>
                        </m:r>
                      </m:e>
                      <m:sub>
                        <m:r>
                          <a:rPr lang="en-US" b="1">
                            <a:latin typeface="Cambria Math" panose="02040503050406030204" pitchFamily="18" charset="0"/>
                            <a:ea typeface="Cambria Math" panose="02040503050406030204" pitchFamily="18" charset="0"/>
                          </a:rPr>
                          <m:t>𝐧</m:t>
                        </m:r>
                      </m:sub>
                    </m:sSub>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88</a:t>
            </a:fld>
            <a:endParaRPr lang="en-US"/>
          </a:p>
        </p:txBody>
      </p:sp>
    </p:spTree>
    <p:extLst>
      <p:ext uri="{BB962C8B-B14F-4D97-AF65-F5344CB8AC3E}">
        <p14:creationId xmlns:p14="http://schemas.microsoft.com/office/powerpoint/2010/main" val="14714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Notation</a:t>
            </a:r>
            <a:endParaRPr lang="en-US" dirty="0"/>
          </a:p>
        </p:txBody>
      </p:sp>
      <p:sp>
        <p:nvSpPr>
          <p:cNvPr id="3" name="Content Placeholder 2"/>
          <p:cNvSpPr>
            <a:spLocks noGrp="1"/>
          </p:cNvSpPr>
          <p:nvPr>
            <p:ph idx="1"/>
          </p:nvPr>
        </p:nvSpPr>
        <p:spPr>
          <a:xfrm>
            <a:off x="436880" y="1825625"/>
            <a:ext cx="11176000" cy="4351338"/>
          </a:xfrm>
        </p:spPr>
        <p:txBody>
          <a:bodyPr/>
          <a:lstStyle/>
          <a:p>
            <a:r>
              <a:rPr lang="en-US" sz="3600" dirty="0" smtClean="0"/>
              <a:t>We use </a:t>
            </a:r>
            <a:r>
              <a:rPr lang="en-US" sz="3600" dirty="0" err="1" smtClean="0"/>
              <a:t>A</a:t>
            </a:r>
            <a:r>
              <a:rPr lang="en-US" sz="3600" baseline="30000" dirty="0" err="1" smtClean="0"/>
              <a:t>f</a:t>
            </a:r>
            <a:r>
              <a:rPr lang="en-US" sz="3600" baseline="30000" dirty="0" smtClean="0"/>
              <a:t>(.)</a:t>
            </a:r>
            <a:r>
              <a:rPr lang="en-US" sz="3600" dirty="0"/>
              <a:t> </a:t>
            </a:r>
            <a:r>
              <a:rPr lang="en-US" sz="3600" dirty="0" smtClean="0"/>
              <a:t>to denote an algorithm A with oracle access to a function f. </a:t>
            </a:r>
          </a:p>
          <a:p>
            <a:r>
              <a:rPr lang="en-US" sz="3600" dirty="0" smtClean="0"/>
              <a:t>A may adaptively query f(.) on multiple different inputs x</a:t>
            </a:r>
            <a:r>
              <a:rPr lang="en-US" sz="3600" baseline="-25000" dirty="0" smtClean="0"/>
              <a:t>1</a:t>
            </a:r>
            <a:r>
              <a:rPr lang="en-US" sz="3600" dirty="0" smtClean="0"/>
              <a:t>,x</a:t>
            </a:r>
            <a:r>
              <a:rPr lang="en-US" sz="3600" baseline="-25000" dirty="0" smtClean="0"/>
              <a:t>2</a:t>
            </a:r>
            <a:r>
              <a:rPr lang="en-US" sz="3600" dirty="0" smtClean="0"/>
              <a:t>,… and A receives the answers f(x</a:t>
            </a:r>
            <a:r>
              <a:rPr lang="en-US" sz="3600" baseline="-25000" dirty="0" smtClean="0"/>
              <a:t>1</a:t>
            </a:r>
            <a:r>
              <a:rPr lang="en-US" sz="3600" dirty="0" smtClean="0"/>
              <a:t>),f(x</a:t>
            </a:r>
            <a:r>
              <a:rPr lang="en-US" sz="3600" baseline="-25000" dirty="0" smtClean="0"/>
              <a:t>2</a:t>
            </a:r>
            <a:r>
              <a:rPr lang="en-US" sz="3600" dirty="0" smtClean="0"/>
              <a:t>),…</a:t>
            </a:r>
          </a:p>
          <a:p>
            <a:r>
              <a:rPr lang="en-US" sz="3600" dirty="0" smtClean="0"/>
              <a:t>However, A can only use f(.) as a </a:t>
            </a:r>
            <a:r>
              <a:rPr lang="en-US" sz="3600" dirty="0" err="1" smtClean="0"/>
              <a:t>blackbox</a:t>
            </a:r>
            <a:r>
              <a:rPr lang="en-US" sz="3600" dirty="0" smtClean="0"/>
              <a:t> (no peaking at the source code in the box)</a:t>
            </a:r>
          </a:p>
          <a:p>
            <a:endParaRPr lang="en-US"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89</a:t>
            </a:fld>
            <a:endParaRPr lang="en-US"/>
          </a:p>
        </p:txBody>
      </p:sp>
    </p:spTree>
    <p:extLst>
      <p:ext uri="{BB962C8B-B14F-4D97-AF65-F5344CB8AC3E}">
        <p14:creationId xmlns:p14="http://schemas.microsoft.com/office/powerpoint/2010/main" val="193932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Security</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altLang="en-US" sz="3200" dirty="0">
                <a:solidFill>
                  <a:srgbClr val="009900"/>
                </a:solidFill>
              </a:rPr>
              <a:t>“A scheme is (t,</a:t>
            </a:r>
            <a:r>
              <a:rPr lang="en-US" altLang="en-US" sz="3200" dirty="0">
                <a:solidFill>
                  <a:srgbClr val="009900"/>
                </a:solidFill>
                <a:sym typeface="Symbol" panose="05050102010706020507" pitchFamily="18" charset="2"/>
              </a:rPr>
              <a:t>)-secure if </a:t>
            </a:r>
            <a:r>
              <a:rPr lang="en-US" altLang="en-US" sz="3200" b="1" dirty="0">
                <a:solidFill>
                  <a:srgbClr val="009900"/>
                </a:solidFill>
                <a:sym typeface="Symbol" panose="05050102010706020507" pitchFamily="18" charset="2"/>
              </a:rPr>
              <a:t>every</a:t>
            </a:r>
            <a:r>
              <a:rPr lang="en-US" altLang="en-US" sz="3200" dirty="0">
                <a:solidFill>
                  <a:srgbClr val="009900"/>
                </a:solidFill>
                <a:sym typeface="Symbol" panose="05050102010706020507" pitchFamily="18" charset="2"/>
              </a:rPr>
              <a:t> adversary running for time at most t succeeds in breaking the scheme with probability at most ”</a:t>
            </a:r>
          </a:p>
          <a:p>
            <a:r>
              <a:rPr lang="en-US" dirty="0" smtClean="0"/>
              <a:t>Example: t = 2</a:t>
            </a:r>
            <a:r>
              <a:rPr lang="en-US" baseline="30000" dirty="0" smtClean="0"/>
              <a:t>60</a:t>
            </a:r>
            <a:r>
              <a:rPr lang="en-US" dirty="0" smtClean="0"/>
              <a:t> CPU cycles</a:t>
            </a:r>
          </a:p>
          <a:p>
            <a:pPr lvl="1"/>
            <a:r>
              <a:rPr lang="en-US" dirty="0" smtClean="0"/>
              <a:t>9 years on a 4GHz processor</a:t>
            </a:r>
          </a:p>
          <a:p>
            <a:pPr lvl="1"/>
            <a:r>
              <a:rPr lang="en-US" dirty="0" smtClean="0"/>
              <a:t>&lt; 1 minute on fastest supercomputer (in parallel)</a:t>
            </a:r>
          </a:p>
          <a:p>
            <a:r>
              <a:rPr lang="en-US" dirty="0" smtClean="0"/>
              <a:t>Full formal definition needs to specify “break”</a:t>
            </a:r>
          </a:p>
          <a:p>
            <a:r>
              <a:rPr lang="en-US" dirty="0"/>
              <a:t>Important Metric in Practice</a:t>
            </a:r>
          </a:p>
          <a:p>
            <a:pPr lvl="1"/>
            <a:r>
              <a:rPr lang="en-US" b="1" dirty="0" smtClean="0"/>
              <a:t>Caveat 1</a:t>
            </a:r>
            <a:r>
              <a:rPr lang="en-US" dirty="0" smtClean="0"/>
              <a:t>: difficult to provide/prove such precise statements</a:t>
            </a:r>
          </a:p>
          <a:p>
            <a:pPr lvl="1"/>
            <a:r>
              <a:rPr lang="en-US" b="1" dirty="0" smtClean="0"/>
              <a:t>Caveat 2</a:t>
            </a:r>
            <a:r>
              <a:rPr lang="en-US" dirty="0" smtClean="0"/>
              <a:t>: hardware improves over time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376505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b="1" dirty="0" smtClean="0"/>
                  <a:t>Definition 3.25: </a:t>
                </a:r>
                <a:r>
                  <a:rPr lang="en-US" dirty="0" smtClean="0"/>
                  <a:t>A </a:t>
                </a:r>
                <a:r>
                  <a:rPr lang="en-US" dirty="0"/>
                  <a:t>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 </a:t>
                </a:r>
                <a:r>
                  <a:rPr lang="en-US" dirty="0"/>
                  <a:t>is a pseudorandom function </a:t>
                </a:r>
                <a:r>
                  <a:rPr lang="en-US" dirty="0" smtClean="0"/>
                  <a:t>if for all PPT distinguishers D there is a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smtClean="0"/>
                  <a:t> s.t.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𝑛</m:t>
                                      </m:r>
                                    </m:sup>
                                  </m:sSup>
                                </m:e>
                              </m:d>
                            </m:e>
                          </m:d>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oMath>
                  </m:oMathPara>
                </a14:m>
                <a:endParaRPr lang="en-US" dirty="0" smtClean="0">
                  <a:ea typeface="Cambria Math" panose="02040503050406030204" pitchFamily="18" charset="0"/>
                </a:endParaRPr>
              </a:p>
              <a:p>
                <a:pPr marL="0" indent="0">
                  <a:buNone/>
                </a:pPr>
                <a:r>
                  <a:rPr lang="en-US" dirty="0" smtClean="0"/>
                  <a:t>Notes: </a:t>
                </a:r>
              </a:p>
              <a:p>
                <a:r>
                  <a:rPr lang="en-US" dirty="0" smtClean="0"/>
                  <a:t>the first probability is taken over the uniform choice of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a:t>
                </a:r>
                <a:r>
                  <a:rPr lang="en-US" dirty="0" smtClean="0"/>
                  <a:t>as well as the randomness of D. </a:t>
                </a:r>
              </a:p>
              <a:p>
                <a:r>
                  <a:rPr lang="en-US" dirty="0" smtClean="0"/>
                  <a:t>the second probability is taken over uniform choice of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Func</a:t>
                </a:r>
                <a:r>
                  <a:rPr lang="en-US" b="1" baseline="-25000" dirty="0" smtClean="0"/>
                  <a:t>n</a:t>
                </a:r>
                <a:r>
                  <a:rPr lang="en-US" dirty="0"/>
                  <a:t>as well as the randomness of D. </a:t>
                </a:r>
              </a:p>
              <a:p>
                <a:r>
                  <a:rPr lang="en-US" dirty="0" smtClean="0"/>
                  <a:t>D is </a:t>
                </a:r>
                <a:r>
                  <a:rPr lang="en-US" i="1" dirty="0" smtClean="0"/>
                  <a:t>not</a:t>
                </a:r>
                <a:r>
                  <a:rPr lang="en-US" dirty="0" smtClean="0"/>
                  <a:t> given the secret k in the first probability (otherwise easy to distinguish…how?)</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90</a:t>
            </a:fld>
            <a:endParaRPr lang="en-US"/>
          </a:p>
        </p:txBody>
      </p:sp>
    </p:spTree>
    <p:extLst>
      <p:ext uri="{BB962C8B-B14F-4D97-AF65-F5344CB8AC3E}">
        <p14:creationId xmlns:p14="http://schemas.microsoft.com/office/powerpoint/2010/main" val="37263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PRF-Security as a Game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534121" cy="461665"/>
          </a:xfrm>
          <a:prstGeom prst="rect">
            <a:avLst/>
          </a:prstGeom>
        </p:spPr>
        <p:txBody>
          <a:bodyPr wrap="none">
            <a:spAutoFit/>
          </a:bodyPr>
          <a:lstStyle/>
          <a:p>
            <a:r>
              <a:rPr lang="en-US" sz="2400" dirty="0" smtClean="0"/>
              <a:t>m</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11" name="TextBox 10"/>
              <p:cNvSpPr txBox="1"/>
              <p:nvPr/>
            </p:nvSpPr>
            <p:spPr>
              <a:xfrm>
                <a:off x="8726873" y="4439704"/>
                <a:ext cx="3486364" cy="2246769"/>
              </a:xfrm>
              <a:prstGeom prst="rect">
                <a:avLst/>
              </a:prstGeom>
              <a:noFill/>
            </p:spPr>
            <p:txBody>
              <a:bodyPr wrap="square" rtlCol="0">
                <a:spAutoFit/>
              </a:bodyPr>
              <a:lstStyle/>
              <a:p>
                <a:r>
                  <a:rPr lang="en-US" sz="2800" b="1" dirty="0" smtClean="0"/>
                  <a:t>Random bit b</a:t>
                </a:r>
              </a:p>
              <a:p>
                <a14:m>
                  <m:oMath xmlns:m="http://schemas.openxmlformats.org/officeDocument/2006/math">
                    <m:r>
                      <a:rPr lang="en-US" sz="2800" b="1">
                        <a:latin typeface="Cambria Math" panose="02040503050406030204" pitchFamily="18" charset="0"/>
                        <a:ea typeface="Cambria Math" panose="02040503050406030204" pitchFamily="18" charset="0"/>
                      </a:rPr>
                      <m:t>𝐊</m:t>
                    </m:r>
                    <m:r>
                      <a:rPr lang="en-US" sz="2800" b="1" i="1">
                        <a:latin typeface="Cambria Math" panose="02040503050406030204" pitchFamily="18" charset="0"/>
                        <a:ea typeface="Cambria Math" panose="02040503050406030204" pitchFamily="18" charset="0"/>
                      </a:rPr>
                      <m:t>←</m:t>
                    </m:r>
                    <m:r>
                      <a:rPr lang="en-US" sz="2800" b="1">
                        <a:latin typeface="Cambria Math" panose="02040503050406030204" pitchFamily="18" charset="0"/>
                      </a:rPr>
                      <m:t>𝐆𝐞𝐧</m:t>
                    </m:r>
                    <m:d>
                      <m:dPr>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𝟏</m:t>
                            </m:r>
                          </m:e>
                          <m:sup>
                            <m:r>
                              <a:rPr lang="en-US" sz="2800" b="1" i="1">
                                <a:latin typeface="Cambria Math" panose="02040503050406030204" pitchFamily="18" charset="0"/>
                              </a:rPr>
                              <m:t>𝒏</m:t>
                            </m:r>
                          </m:sup>
                        </m:sSup>
                      </m:e>
                    </m:d>
                  </m:oMath>
                </a14:m>
                <a:r>
                  <a:rPr lang="en-US" sz="2800" b="1" dirty="0"/>
                  <a:t> </a:t>
                </a:r>
              </a:p>
              <a:p>
                <a:r>
                  <a:rPr lang="en-US" sz="2800" b="1" dirty="0" smtClean="0"/>
                  <a:t>Truly random </a:t>
                </a:r>
                <a:r>
                  <a:rPr lang="en-US" sz="2800" b="1" dirty="0" err="1" smtClean="0"/>
                  <a:t>func</a:t>
                </a:r>
                <a:r>
                  <a:rPr lang="en-US" sz="2800" b="1" dirty="0" smtClean="0"/>
                  <a:t> R</a:t>
                </a:r>
              </a:p>
              <a:p>
                <a:r>
                  <a:rPr lang="en-US" sz="2800" b="1" dirty="0" err="1" smtClean="0"/>
                  <a:t>r</a:t>
                </a:r>
                <a:r>
                  <a:rPr lang="en-US" sz="2800" b="1" baseline="-25000" dirty="0" err="1" smtClean="0"/>
                  <a:t>i</a:t>
                </a:r>
                <a:r>
                  <a:rPr lang="en-US" sz="2800" b="1" dirty="0" smtClean="0"/>
                  <a:t> = F</a:t>
                </a:r>
                <a:r>
                  <a:rPr lang="en-US" sz="2800" b="1" baseline="-25000" dirty="0" smtClean="0"/>
                  <a:t>K</a:t>
                </a:r>
                <a:r>
                  <a:rPr lang="en-US" sz="2800" b="1" dirty="0" smtClean="0"/>
                  <a:t>(m</a:t>
                </a:r>
                <a:r>
                  <a:rPr lang="en-US" sz="2800" b="1" baseline="-25000" dirty="0" smtClean="0"/>
                  <a:t>i</a:t>
                </a:r>
                <a:r>
                  <a:rPr lang="en-US" sz="2800" b="1" dirty="0" smtClean="0"/>
                  <a:t>)    if b=1</a:t>
                </a:r>
              </a:p>
              <a:p>
                <a:r>
                  <a:rPr lang="en-US" sz="2800" b="1" dirty="0" smtClean="0"/>
                  <a:t>       R(m</a:t>
                </a:r>
                <a:r>
                  <a:rPr lang="en-US" sz="2800" b="1" baseline="-25000" dirty="0" smtClean="0"/>
                  <a:t>i</a:t>
                </a:r>
                <a:r>
                  <a:rPr lang="en-US" sz="2800" b="1" dirty="0" smtClean="0"/>
                  <a:t>)    </a:t>
                </a:r>
                <a:r>
                  <a:rPr lang="en-US" sz="2800" b="1" dirty="0" err="1" smtClean="0"/>
                  <a:t>o.w</a:t>
                </a:r>
                <a:endParaRPr lang="en-US" sz="2800" b="1"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8726873" y="4439704"/>
                <a:ext cx="3486364" cy="2246769"/>
              </a:xfrm>
              <a:prstGeom prst="rect">
                <a:avLst/>
              </a:prstGeom>
              <a:blipFill>
                <a:blip r:embed="rId5"/>
                <a:stretch>
                  <a:fillRect l="-3678" t="-2439" b="-6775"/>
                </a:stretch>
              </a:blipFill>
            </p:spPr>
            <p:txBody>
              <a:bodyPr/>
              <a:lstStyle/>
              <a:p>
                <a:r>
                  <a:rPr lang="en-US">
                    <a:noFill/>
                  </a:rPr>
                  <a:t> </a:t>
                </a:r>
              </a:p>
            </p:txBody>
          </p:sp>
        </mc:Fallback>
      </mc:AlternateContent>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397866" cy="461665"/>
          </a:xfrm>
          <a:prstGeom prst="rect">
            <a:avLst/>
          </a:prstGeom>
        </p:spPr>
        <p:txBody>
          <a:bodyPr wrap="none">
            <a:spAutoFit/>
          </a:bodyPr>
          <a:lstStyle/>
          <a:p>
            <a:r>
              <a:rPr lang="en-US" sz="2400" b="1" dirty="0" smtClean="0"/>
              <a:t>r</a:t>
            </a:r>
            <a:r>
              <a:rPr lang="en-US" sz="2400" b="1" baseline="-25000" dirty="0" smtClean="0"/>
              <a:t>2</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397866" cy="461665"/>
          </a:xfrm>
          <a:prstGeom prst="rect">
            <a:avLst/>
          </a:prstGeom>
        </p:spPr>
        <p:txBody>
          <a:bodyPr wrap="none">
            <a:spAutoFit/>
          </a:bodyPr>
          <a:lstStyle/>
          <a:p>
            <a:r>
              <a:rPr lang="en-US" sz="2400" b="1" dirty="0" smtClean="0"/>
              <a:t>r</a:t>
            </a:r>
            <a:r>
              <a:rPr lang="en-US" sz="2400" b="1" baseline="-25000" dirty="0" smtClean="0"/>
              <a:t>3</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834512" y="931990"/>
            <a:ext cx="1228181" cy="1261945"/>
          </a:xfrm>
          <a:prstGeom prst="rect">
            <a:avLst/>
          </a:prstGeom>
        </p:spPr>
      </p:pic>
      <p:sp>
        <p:nvSpPr>
          <p:cNvPr id="25" name="Rectangle 24"/>
          <p:cNvSpPr/>
          <p:nvPr/>
        </p:nvSpPr>
        <p:spPr>
          <a:xfrm>
            <a:off x="5729392" y="1886283"/>
            <a:ext cx="397866" cy="461665"/>
          </a:xfrm>
          <a:prstGeom prst="rect">
            <a:avLst/>
          </a:prstGeom>
        </p:spPr>
        <p:txBody>
          <a:bodyPr wrap="none">
            <a:spAutoFit/>
          </a:bodyPr>
          <a:lstStyle/>
          <a:p>
            <a:r>
              <a:rPr lang="en-US" sz="2400" b="1" dirty="0" smtClean="0"/>
              <a:t>r</a:t>
            </a:r>
            <a:r>
              <a:rPr lang="en-US" sz="2400" b="1" baseline="-25000" dirty="0" smtClean="0"/>
              <a:t>1</a:t>
            </a:r>
            <a:endParaRPr lang="en-US" sz="2400" b="1" dirty="0"/>
          </a:p>
        </p:txBody>
      </p:sp>
    </p:spTree>
    <p:extLst>
      <p:ext uri="{BB962C8B-B14F-4D97-AF65-F5344CB8AC3E}">
        <p14:creationId xmlns:p14="http://schemas.microsoft.com/office/powerpoint/2010/main" val="4151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0" grpId="0"/>
      <p:bldP spid="20" grpId="1"/>
      <p:bldP spid="24" grpId="0"/>
      <p:bldP spid="24" grpId="1"/>
      <p:bldP spid="28" grpId="0"/>
      <p:bldP spid="31" grpId="0"/>
      <p:bldP spid="32" grpId="0"/>
      <p:bldP spid="32" grpId="1"/>
      <p:bldP spid="14" grpId="0"/>
      <p:bldP spid="2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 Security Concrete Version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Definition 3.25: </a:t>
                </a:r>
                <a:r>
                  <a:rPr lang="en-US" dirty="0" smtClean="0"/>
                  <a:t>A </a:t>
                </a:r>
                <a:r>
                  <a:rPr lang="en-US" dirty="0"/>
                  <a:t>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 </a:t>
                </a:r>
                <a:r>
                  <a:rPr lang="en-US" dirty="0"/>
                  <a:t>is </a:t>
                </a:r>
                <a:r>
                  <a:rPr lang="en-US" dirty="0" smtClean="0"/>
                  <a:t>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i="1" dirty="0" smtClean="0"/>
                  <a:t>-secure pseudorandom </a:t>
                </a:r>
                <a:r>
                  <a:rPr lang="en-US" i="1" dirty="0"/>
                  <a:t>function </a:t>
                </a:r>
                <a:r>
                  <a:rPr lang="en-US" dirty="0" smtClean="0"/>
                  <a:t>if </a:t>
                </a:r>
                <a:r>
                  <a:rPr lang="en-US" b="1" dirty="0" smtClean="0"/>
                  <a:t>for all </a:t>
                </a:r>
                <a:r>
                  <a:rPr lang="en-US" dirty="0" smtClean="0"/>
                  <a:t>distinguishers D </a:t>
                </a:r>
                <a:r>
                  <a:rPr lang="en-US" b="1" dirty="0" smtClean="0"/>
                  <a:t>running in time at most </a:t>
                </a:r>
                <a14:m>
                  <m:oMath xmlns:m="http://schemas.openxmlformats.org/officeDocument/2006/math">
                    <m:r>
                      <a:rPr lang="en-US" b="1" i="1">
                        <a:latin typeface="Cambria Math" panose="02040503050406030204" pitchFamily="18" charset="0"/>
                      </a:rPr>
                      <m:t>𝒕</m:t>
                    </m:r>
                    <m:d>
                      <m:dPr>
                        <m:ctrlPr>
                          <a:rPr lang="en-US" b="1" i="1">
                            <a:latin typeface="Cambria Math" panose="02040503050406030204" pitchFamily="18" charset="0"/>
                          </a:rPr>
                        </m:ctrlPr>
                      </m:dPr>
                      <m:e>
                        <m:r>
                          <a:rPr lang="en-US" b="1" i="1">
                            <a:latin typeface="Cambria Math" panose="02040503050406030204" pitchFamily="18" charset="0"/>
                          </a:rPr>
                          <m:t>𝒏</m:t>
                        </m:r>
                      </m:e>
                    </m:d>
                  </m:oMath>
                </a14:m>
                <a:r>
                  <a:rPr lang="en-US" dirty="0" smtClean="0"/>
                  <a:t> and </a:t>
                </a:r>
                <a:r>
                  <a:rPr lang="en-US" b="1" dirty="0" smtClean="0"/>
                  <a:t>making at most </a:t>
                </a:r>
                <a14:m>
                  <m:oMath xmlns:m="http://schemas.openxmlformats.org/officeDocument/2006/math">
                    <m:r>
                      <a:rPr lang="en-US" b="1" i="1" smtClean="0">
                        <a:latin typeface="Cambria Math" panose="02040503050406030204" pitchFamily="18" charset="0"/>
                        <a:ea typeface="Cambria Math" panose="02040503050406030204" pitchFamily="18" charset="0"/>
                      </a:rPr>
                      <m:t>𝒒</m:t>
                    </m:r>
                    <m:d>
                      <m:dPr>
                        <m:ctrlPr>
                          <a:rPr lang="en-US" b="1" i="1">
                            <a:latin typeface="Cambria Math" panose="02040503050406030204" pitchFamily="18" charset="0"/>
                          </a:rPr>
                        </m:ctrlPr>
                      </m:dPr>
                      <m:e>
                        <m:r>
                          <a:rPr lang="en-US" b="1" i="1">
                            <a:latin typeface="Cambria Math" panose="02040503050406030204" pitchFamily="18" charset="0"/>
                          </a:rPr>
                          <m:t>𝒏</m:t>
                        </m:r>
                      </m:e>
                    </m:d>
                  </m:oMath>
                </a14:m>
                <a:r>
                  <a:rPr lang="en-US" b="1" dirty="0" smtClean="0"/>
                  <a:t> queries</a:t>
                </a:r>
                <a:r>
                  <a:rPr lang="en-US" dirty="0" smtClean="0"/>
                  <a:t>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𝑛</m:t>
                                      </m:r>
                                    </m:sup>
                                  </m:sSup>
                                </m:e>
                              </m:d>
                            </m:e>
                          </m:d>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92</a:t>
            </a:fld>
            <a:endParaRPr lang="en-US"/>
          </a:p>
        </p:txBody>
      </p:sp>
    </p:spTree>
    <p:extLst>
      <p:ext uri="{BB962C8B-B14F-4D97-AF65-F5344CB8AC3E}">
        <p14:creationId xmlns:p14="http://schemas.microsoft.com/office/powerpoint/2010/main" val="28265681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Reminder: 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93</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11" name="TextBox 10"/>
              <p:cNvSpPr txBox="1"/>
              <p:nvPr/>
            </p:nvSpPr>
            <p:spPr>
              <a:xfrm>
                <a:off x="8524563" y="4467175"/>
                <a:ext cx="2369046" cy="954107"/>
              </a:xfrm>
              <a:prstGeom prst="rect">
                <a:avLst/>
              </a:prstGeom>
              <a:noFill/>
            </p:spPr>
            <p:txBody>
              <a:bodyPr wrap="none" rtlCol="0">
                <a:spAutoFit/>
              </a:bodyPr>
              <a:lstStyle/>
              <a:p>
                <a:r>
                  <a:rPr lang="en-US" sz="2800" b="1" dirty="0" smtClean="0"/>
                  <a:t>Random bit b</a:t>
                </a:r>
              </a:p>
              <a:p>
                <a14:m>
                  <m:oMath xmlns:m="http://schemas.openxmlformats.org/officeDocument/2006/math">
                    <m:r>
                      <a:rPr lang="en-US" sz="2800" b="1">
                        <a:latin typeface="Cambria Math" panose="02040503050406030204" pitchFamily="18" charset="0"/>
                        <a:ea typeface="Cambria Math" panose="02040503050406030204" pitchFamily="18" charset="0"/>
                      </a:rPr>
                      <m:t>𝐊</m:t>
                    </m:r>
                    <m:r>
                      <a:rPr lang="en-US" sz="2800" b="1" i="1" smtClean="0">
                        <a:latin typeface="Cambria Math" panose="02040503050406030204" pitchFamily="18" charset="0"/>
                        <a:ea typeface="Cambria Math" panose="02040503050406030204" pitchFamily="18" charset="0"/>
                      </a:rPr>
                      <m:t>←</m:t>
                    </m:r>
                    <m:r>
                      <a:rPr lang="en-US" sz="2800" b="1" i="0" smtClean="0">
                        <a:latin typeface="Cambria Math" panose="02040503050406030204" pitchFamily="18" charset="0"/>
                      </a:rPr>
                      <m:t>𝐆𝐞𝐧</m:t>
                    </m:r>
                    <m:d>
                      <m:dPr>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𝟏</m:t>
                            </m:r>
                          </m:e>
                          <m:sup>
                            <m:r>
                              <a:rPr lang="en-US" sz="2800" b="1" i="1">
                                <a:latin typeface="Cambria Math" panose="02040503050406030204" pitchFamily="18" charset="0"/>
                              </a:rPr>
                              <m:t>𝒏</m:t>
                            </m:r>
                          </m:sup>
                        </m:sSup>
                      </m:e>
                    </m:d>
                  </m:oMath>
                </a14:m>
                <a:r>
                  <a:rPr lang="en-US" sz="2800" b="1" dirty="0" smtClean="0"/>
                  <a:t> </a:t>
                </a:r>
              </a:p>
            </p:txBody>
          </p:sp>
        </mc:Choice>
        <mc:Fallback xmlns="">
          <p:sp>
            <p:nvSpPr>
              <p:cNvPr id="11" name="TextBox 10"/>
              <p:cNvSpPr txBox="1">
                <a:spLocks noRot="1" noChangeAspect="1" noMove="1" noResize="1" noEditPoints="1" noAdjustHandles="1" noChangeArrowheads="1" noChangeShapeType="1" noTextEdit="1"/>
              </p:cNvSpPr>
              <p:nvPr/>
            </p:nvSpPr>
            <p:spPr>
              <a:xfrm>
                <a:off x="8524563" y="4467175"/>
                <a:ext cx="2369046" cy="954107"/>
              </a:xfrm>
              <a:prstGeom prst="rect">
                <a:avLst/>
              </a:prstGeom>
              <a:blipFill>
                <a:blip r:embed="rId6"/>
                <a:stretch>
                  <a:fillRect l="-5141" t="-6410"/>
                </a:stretch>
              </a:blipFill>
            </p:spPr>
            <p:txBody>
              <a:bodyPr/>
              <a:lstStyle/>
              <a:p>
                <a:r>
                  <a:rPr lang="en-US">
                    <a:noFill/>
                  </a:rPr>
                  <a:t> </a:t>
                </a:r>
              </a:p>
            </p:txBody>
          </p:sp>
        </mc:Fallback>
      </mc:AlternateContent>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83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CPA-Secure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Gen: on input 1</a:t>
                </a:r>
                <a:r>
                  <a:rPr lang="en-US" baseline="30000" dirty="0" smtClean="0"/>
                  <a:t>n</a:t>
                </a:r>
                <a:r>
                  <a:rPr lang="en-US" dirty="0" smtClean="0"/>
                  <a:t> pick uniform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smtClean="0"/>
                  <a:t> </a:t>
                </a:r>
              </a:p>
              <a:p>
                <a:r>
                  <a:rPr lang="en-US" dirty="0" err="1" smtClean="0"/>
                  <a:t>Enc</a:t>
                </a:r>
                <a:r>
                  <a:rPr lang="en-US" dirty="0" smtClean="0"/>
                  <a:t>: Input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smtClean="0"/>
                  <a:t> 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endParaRPr lang="en-US" dirty="0" smtClean="0"/>
              </a:p>
              <a:p>
                <a:pPr marL="0" indent="0">
                  <a:buNone/>
                </a:pPr>
                <a:r>
                  <a:rPr lang="en-US" dirty="0"/>
                  <a:t> </a:t>
                </a:r>
                <a:r>
                  <a:rPr lang="en-US" dirty="0" smtClean="0"/>
                  <a:t>          Output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e>
                    </m:d>
                  </m:oMath>
                </a14:m>
                <a:r>
                  <a:rPr lang="en-US" dirty="0" smtClean="0"/>
                  <a:t>          for uniform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a:t>
                </a:r>
                <a:endParaRPr lang="en-US" dirty="0" smtClean="0"/>
              </a:p>
              <a:p>
                <a:endParaRPr lang="en-US" dirty="0"/>
              </a:p>
              <a:p>
                <a:r>
                  <a:rPr lang="en-US" dirty="0" smtClean="0"/>
                  <a:t>Dec</a:t>
                </a:r>
                <a:r>
                  <a:rPr lang="en-US" dirty="0"/>
                  <a:t>: Input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and</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𝑠</m:t>
                        </m:r>
                      </m:e>
                    </m:d>
                  </m:oMath>
                </a14:m>
                <a:endParaRPr lang="en-US" dirty="0" smtClean="0"/>
              </a:p>
              <a:p>
                <a:pPr marL="0" indent="0">
                  <a:buNone/>
                </a:pPr>
                <a:r>
                  <a:rPr lang="en-US" dirty="0" smtClean="0"/>
                  <a:t>           </a:t>
                </a:r>
                <a:r>
                  <a:rPr lang="en-US" dirty="0"/>
                  <a:t>Output </a:t>
                </a:r>
                <a14:m>
                  <m:oMath xmlns:m="http://schemas.openxmlformats.org/officeDocument/2006/math">
                    <m:r>
                      <a:rPr lang="en-US" b="0" i="1" smtClean="0">
                        <a:latin typeface="Cambria Math" panose="02040503050406030204" pitchFamily="18" charset="0"/>
                      </a:rPr>
                      <m:t>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a14:m>
                <a:endParaRPr lang="en-US" b="0" dirty="0" smtClean="0">
                  <a:ea typeface="Cambria Math" panose="02040503050406030204" pitchFamily="18" charset="0"/>
                </a:endParaRPr>
              </a:p>
              <a:p>
                <a:endParaRPr lang="en-US" dirty="0" smtClean="0"/>
              </a:p>
              <a:p>
                <a:pPr marL="0" indent="0">
                  <a:buNone/>
                </a:pPr>
                <a:r>
                  <a:rPr lang="en-US" b="1" dirty="0" smtClean="0"/>
                  <a:t>Theorem</a:t>
                </a:r>
                <a:r>
                  <a:rPr lang="en-US" dirty="0" smtClean="0"/>
                  <a:t>: If F is a pseudorandom function, then (</a:t>
                </a:r>
                <a:r>
                  <a:rPr lang="en-US" dirty="0" err="1" smtClean="0"/>
                  <a:t>Gen,Enc,Dec</a:t>
                </a:r>
                <a:r>
                  <a:rPr lang="en-US" dirty="0" smtClean="0"/>
                  <a:t>) is a CPA-secure encryption scheme for messages of length 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94</a:t>
            </a:fld>
            <a:endParaRPr lang="en-US"/>
          </a:p>
        </p:txBody>
      </p:sp>
      <p:sp>
        <p:nvSpPr>
          <p:cNvPr id="5" name="Rectangle 4"/>
          <p:cNvSpPr/>
          <p:nvPr/>
        </p:nvSpPr>
        <p:spPr>
          <a:xfrm>
            <a:off x="7147560" y="3307080"/>
            <a:ext cx="3794760" cy="166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How to begin proof?</a:t>
            </a:r>
            <a:endParaRPr lang="en-US" sz="3200" dirty="0"/>
          </a:p>
        </p:txBody>
      </p:sp>
    </p:spTree>
    <p:extLst>
      <p:ext uri="{BB962C8B-B14F-4D97-AF65-F5344CB8AC3E}">
        <p14:creationId xmlns:p14="http://schemas.microsoft.com/office/powerpoint/2010/main" val="42500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11" name="TextBox 10"/>
              <p:cNvSpPr txBox="1"/>
              <p:nvPr/>
            </p:nvSpPr>
            <p:spPr>
              <a:xfrm>
                <a:off x="9783331" y="4449782"/>
                <a:ext cx="2421368" cy="954107"/>
              </a:xfrm>
              <a:prstGeom prst="rect">
                <a:avLst/>
              </a:prstGeom>
              <a:noFill/>
            </p:spPr>
            <p:txBody>
              <a:bodyPr wrap="none" rtlCol="0">
                <a:spAutoFit/>
              </a:bodyPr>
              <a:lstStyle/>
              <a:p>
                <a:r>
                  <a:rPr lang="en-US" sz="2800" b="1" dirty="0" smtClean="0"/>
                  <a:t>Random bit b</a:t>
                </a:r>
              </a:p>
              <a:p>
                <a:pPr/>
                <a14:m>
                  <m:oMathPara xmlns:m="http://schemas.openxmlformats.org/officeDocument/2006/math">
                    <m:oMathParaPr>
                      <m:jc m:val="centerGroup"/>
                    </m:oMathParaPr>
                    <m:oMath xmlns:m="http://schemas.openxmlformats.org/officeDocument/2006/math">
                      <m:r>
                        <a:rPr lang="en-US" sz="2800" b="1">
                          <a:latin typeface="Cambria Math" panose="02040503050406030204" pitchFamily="18" charset="0"/>
                          <a:ea typeface="Cambria Math" panose="02040503050406030204" pitchFamily="18" charset="0"/>
                        </a:rPr>
                        <m:t>𝐊</m:t>
                      </m:r>
                      <m:r>
                        <a:rPr lang="en-US" sz="2800" b="1" i="1">
                          <a:latin typeface="Cambria Math" panose="02040503050406030204" pitchFamily="18" charset="0"/>
                          <a:ea typeface="Cambria Math" panose="02040503050406030204" pitchFamily="18" charset="0"/>
                        </a:rPr>
                        <m:t>←</m:t>
                      </m:r>
                      <m:r>
                        <a:rPr lang="en-US" sz="2800" b="1">
                          <a:latin typeface="Cambria Math" panose="02040503050406030204" pitchFamily="18" charset="0"/>
                        </a:rPr>
                        <m:t>𝐆𝐞𝐧</m:t>
                      </m:r>
                      <m:d>
                        <m:dPr>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𝟏</m:t>
                              </m:r>
                            </m:e>
                            <m:sup>
                              <m:r>
                                <a:rPr lang="en-US" sz="2800" b="1" i="1">
                                  <a:latin typeface="Cambria Math" panose="02040503050406030204" pitchFamily="18" charset="0"/>
                                </a:rPr>
                                <m:t>𝒏</m:t>
                              </m:r>
                            </m:sup>
                          </m:sSup>
                        </m:e>
                      </m:d>
                    </m:oMath>
                  </m:oMathPara>
                </a14:m>
                <a:endParaRPr lang="en-US" sz="2800" b="1"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9783331" y="4449782"/>
                <a:ext cx="2421368" cy="954107"/>
              </a:xfrm>
              <a:prstGeom prst="rect">
                <a:avLst/>
              </a:prstGeom>
              <a:blipFill>
                <a:blip r:embed="rId5"/>
                <a:stretch>
                  <a:fillRect l="-5290" t="-6410"/>
                </a:stretch>
              </a:blipFill>
            </p:spPr>
            <p:txBody>
              <a:bodyPr/>
              <a:lstStyle/>
              <a:p>
                <a:r>
                  <a:rPr lang="en-US">
                    <a:noFill/>
                  </a:rPr>
                  <a:t> </a:t>
                </a:r>
              </a:p>
            </p:txBody>
          </p:sp>
        </mc:Fallback>
      </mc:AlternateContent>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5477307" y="1904175"/>
                <a:ext cx="22053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𝑘</m:t>
                              </m:r>
                            </m:sub>
                          </m:sSub>
                          <m:d>
                            <m:dPr>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i="1">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𝑏</m:t>
                              </m:r>
                            </m:sub>
                          </m:sSub>
                        </m:e>
                      </m:d>
                      <m:r>
                        <a:rPr lang="en-US" sz="2400" i="1">
                          <a:latin typeface="Cambria Math" panose="02040503050406030204" pitchFamily="18" charset="0"/>
                          <a:ea typeface="Cambria Math" panose="02040503050406030204" pitchFamily="18" charset="0"/>
                        </a:rPr>
                        <m:t> </m:t>
                      </m:r>
                    </m:oMath>
                  </m:oMathPara>
                </a14:m>
                <a:endParaRPr lang="en-US" sz="2400" b="1" dirty="0"/>
              </a:p>
            </p:txBody>
          </p:sp>
        </mc:Choice>
        <mc:Fallback xmlns="">
          <p:sp>
            <p:nvSpPr>
              <p:cNvPr id="15" name="Rectangle 14"/>
              <p:cNvSpPr>
                <a:spLocks noRot="1" noChangeAspect="1" noMove="1" noResize="1" noEditPoints="1" noAdjustHandles="1" noChangeArrowheads="1" noChangeShapeType="1" noTextEdit="1"/>
              </p:cNvSpPr>
              <p:nvPr/>
            </p:nvSpPr>
            <p:spPr>
              <a:xfrm>
                <a:off x="5477307" y="1904175"/>
                <a:ext cx="2205347" cy="461665"/>
              </a:xfrm>
              <a:prstGeom prst="rect">
                <a:avLst/>
              </a:prstGeom>
              <a:blipFill>
                <a:blip r:embed="rId6"/>
                <a:stretch>
                  <a:fillRect b="-3947"/>
                </a:stretch>
              </a:blipFill>
            </p:spPr>
            <p:txBody>
              <a:bodyPr/>
              <a:lstStyle/>
              <a:p>
                <a:r>
                  <a:rPr lang="en-US">
                    <a:noFill/>
                  </a:rPr>
                  <a:t> </a:t>
                </a:r>
              </a:p>
            </p:txBody>
          </p:sp>
        </mc:Fallback>
      </mc:AlternateContent>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5252532" y="2601530"/>
                <a:ext cx="23986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𝑘</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 </m:t>
                      </m:r>
                    </m:oMath>
                  </m:oMathPara>
                </a14:m>
                <a:endParaRPr lang="en-US" sz="2400" b="1" dirty="0"/>
              </a:p>
            </p:txBody>
          </p:sp>
        </mc:Choice>
        <mc:Fallback xmlns="">
          <p:sp>
            <p:nvSpPr>
              <p:cNvPr id="28" name="Rectangle 27"/>
              <p:cNvSpPr>
                <a:spLocks noRot="1" noChangeAspect="1" noMove="1" noResize="1" noEditPoints="1" noAdjustHandles="1" noChangeArrowheads="1" noChangeShapeType="1" noTextEdit="1"/>
              </p:cNvSpPr>
              <p:nvPr/>
            </p:nvSpPr>
            <p:spPr>
              <a:xfrm>
                <a:off x="5252532" y="2601530"/>
                <a:ext cx="2398670" cy="461665"/>
              </a:xfrm>
              <a:prstGeom prst="rect">
                <a:avLst/>
              </a:prstGeom>
              <a:blipFill>
                <a:blip r:embed="rId7"/>
                <a:stretch>
                  <a:fillRect b="-5333"/>
                </a:stretch>
              </a:blipFill>
            </p:spPr>
            <p:txBody>
              <a:bodyPr/>
              <a:lstStyle/>
              <a:p>
                <a:r>
                  <a:rPr lang="en-US">
                    <a:noFill/>
                  </a:rPr>
                  <a:t> </a:t>
                </a:r>
              </a:p>
            </p:txBody>
          </p:sp>
        </mc:Fallback>
      </mc:AlternateContent>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5252532" y="3152734"/>
                <a:ext cx="23313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𝑘</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3</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3</m:t>
                              </m:r>
                            </m:sub>
                          </m:sSub>
                        </m:e>
                      </m:d>
                    </m:oMath>
                  </m:oMathPara>
                </a14:m>
                <a:endParaRPr lang="en-US" sz="2400" b="1" dirty="0"/>
              </a:p>
            </p:txBody>
          </p:sp>
        </mc:Choice>
        <mc:Fallback xmlns="">
          <p:sp>
            <p:nvSpPr>
              <p:cNvPr id="31" name="Rectangle 30"/>
              <p:cNvSpPr>
                <a:spLocks noRot="1" noChangeAspect="1" noMove="1" noResize="1" noEditPoints="1" noAdjustHandles="1" noChangeArrowheads="1" noChangeShapeType="1" noTextEdit="1"/>
              </p:cNvSpPr>
              <p:nvPr/>
            </p:nvSpPr>
            <p:spPr>
              <a:xfrm>
                <a:off x="5252532" y="3152734"/>
                <a:ext cx="2331344" cy="461665"/>
              </a:xfrm>
              <a:prstGeom prst="rect">
                <a:avLst/>
              </a:prstGeom>
              <a:blipFill>
                <a:blip r:embed="rId8"/>
                <a:stretch>
                  <a:fillRect b="-3947"/>
                </a:stretch>
              </a:blipFill>
            </p:spPr>
            <p:txBody>
              <a:bodyPr/>
              <a:lstStyle/>
              <a:p>
                <a:r>
                  <a:rPr lang="en-US">
                    <a:noFill/>
                  </a:rPr>
                  <a:t> </a:t>
                </a:r>
              </a:p>
            </p:txBody>
          </p:sp>
        </mc:Fallback>
      </mc:AlternateContent>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0" y="3594818"/>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sz="4000" b="0" dirty="0" smtClean="0">
                    <a:ea typeface="Cambria Math" panose="02040503050406030204" pitchFamily="18" charset="0"/>
                  </a:rPr>
                  <a:t>Assumption: </a:t>
                </a:r>
                <a14:m>
                  <m:oMath xmlns:m="http://schemas.openxmlformats.org/officeDocument/2006/math">
                    <m:r>
                      <a:rPr lang="en-US" sz="4000" i="1">
                        <a:latin typeface="Cambria Math" panose="02040503050406030204" pitchFamily="18" charset="0"/>
                        <a:ea typeface="Cambria Math" panose="02040503050406030204" pitchFamily="18" charset="0"/>
                      </a:rPr>
                      <m:t>∃ </m:t>
                    </m:r>
                  </m:oMath>
                </a14:m>
                <a:r>
                  <a:rPr lang="en-US" sz="4000" b="0" dirty="0" smtClean="0">
                    <a:ea typeface="Cambria Math" panose="02040503050406030204" pitchFamily="18" charset="0"/>
                  </a:rPr>
                  <a:t>PPT </a:t>
                </a:r>
                <a14:m>
                  <m:oMath xmlns:m="http://schemas.openxmlformats.org/officeDocument/2006/math">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non</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𝑃</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0" y="3594818"/>
                <a:ext cx="11066055" cy="4351338"/>
              </a:xfrm>
              <a:blipFill>
                <a:blip r:embed="rId9"/>
                <a:stretch>
                  <a:fillRect l="-1928"/>
                </a:stretch>
              </a:blipFill>
            </p:spPr>
            <p:txBody>
              <a:bodyPr/>
              <a:lstStyle/>
              <a:p>
                <a:r>
                  <a:rPr lang="en-US">
                    <a:noFill/>
                  </a:rPr>
                  <a:t> </a:t>
                </a:r>
              </a:p>
            </p:txBody>
          </p:sp>
        </mc:Fallback>
      </mc:AlternateContent>
    </p:spTree>
    <p:extLst>
      <p:ext uri="{BB962C8B-B14F-4D97-AF65-F5344CB8AC3E}">
        <p14:creationId xmlns:p14="http://schemas.microsoft.com/office/powerpoint/2010/main" val="39066057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Construct a PPT distinguisher D which breaks PRF security.</a:t>
                </a:r>
              </a:p>
              <a:p>
                <a:r>
                  <a:rPr lang="en-US" dirty="0" smtClean="0"/>
                  <a:t>Distinguisher D</a:t>
                </a:r>
                <a:r>
                  <a:rPr lang="en-US" baseline="30000" dirty="0" smtClean="0"/>
                  <a:t>O</a:t>
                </a:r>
                <a:r>
                  <a:rPr lang="en-US" dirty="0" smtClean="0"/>
                  <a:t> (oracle O ---  either f or </a:t>
                </a:r>
                <a:r>
                  <a:rPr lang="en-US" dirty="0" err="1"/>
                  <a:t>F</a:t>
                </a:r>
                <a:r>
                  <a:rPr lang="en-US" baseline="-25000" dirty="0" err="1"/>
                  <a:t>k</a:t>
                </a:r>
                <a:r>
                  <a:rPr lang="en-US" dirty="0" smtClean="0"/>
                  <a:t>)</a:t>
                </a:r>
              </a:p>
              <a:p>
                <a:pPr lvl="1"/>
                <a:r>
                  <a:rPr lang="en-US" dirty="0" smtClean="0"/>
                  <a:t>Simulate A</a:t>
                </a:r>
              </a:p>
              <a:p>
                <a:pPr lvl="1"/>
                <a:r>
                  <a:rPr lang="en-US" dirty="0" smtClean="0"/>
                  <a:t> Whenever A queries its encryption oracle on a message m </a:t>
                </a:r>
              </a:p>
              <a:p>
                <a:pPr lvl="2"/>
                <a:r>
                  <a:rPr lang="en-US" dirty="0" smtClean="0"/>
                  <a:t>Select random r</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d>
                  </m:oMath>
                </a14:m>
                <a:endParaRPr lang="en-US" dirty="0" smtClean="0"/>
              </a:p>
              <a:p>
                <a:pPr lvl="1"/>
                <a:r>
                  <a:rPr lang="en-US" dirty="0" smtClean="0"/>
                  <a:t>Whenever A outputs messages m</a:t>
                </a:r>
                <a:r>
                  <a:rPr lang="en-US" baseline="-25000" dirty="0" smtClean="0"/>
                  <a:t>0</a:t>
                </a:r>
                <a:r>
                  <a:rPr lang="en-US" dirty="0" smtClean="0"/>
                  <a:t>,m</a:t>
                </a:r>
                <a:r>
                  <a:rPr lang="en-US" baseline="-25000" dirty="0" smtClean="0"/>
                  <a:t>1</a:t>
                </a:r>
                <a:r>
                  <a:rPr lang="en-US" dirty="0" smtClean="0"/>
                  <a:t> </a:t>
                </a:r>
              </a:p>
              <a:p>
                <a:pPr lvl="2"/>
                <a:r>
                  <a:rPr lang="en-US" dirty="0" smtClean="0"/>
                  <a:t>Select random r and bit b</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𝑏</m:t>
                            </m:r>
                          </m:sub>
                        </m:sSub>
                      </m:e>
                    </m:d>
                  </m:oMath>
                </a14:m>
                <a:endParaRPr lang="en-US" baseline="-25000" dirty="0" smtClean="0"/>
              </a:p>
              <a:p>
                <a:pPr lvl="1"/>
                <a:r>
                  <a:rPr lang="en-US" dirty="0" smtClean="0"/>
                  <a:t>Whenever A outputs b’</a:t>
                </a:r>
              </a:p>
              <a:p>
                <a:pPr lvl="2"/>
                <a:r>
                  <a:rPr lang="en-US" dirty="0" smtClean="0"/>
                  <a:t>Output 1 if b=b’</a:t>
                </a:r>
              </a:p>
              <a:p>
                <a:pPr lvl="2"/>
                <a:r>
                  <a:rPr lang="en-US" dirty="0" smtClean="0"/>
                  <a:t>Output 0 otherwise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b="-2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96</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6410961" y="4216400"/>
                <a:ext cx="5019040" cy="2592826"/>
              </a:xfrm>
              <a:prstGeom prst="rect">
                <a:avLst/>
              </a:prstGeom>
              <a:noFill/>
            </p:spPr>
            <p:txBody>
              <a:bodyPr wrap="square" rtlCol="0">
                <a:spAutoFit/>
              </a:bodyPr>
              <a:lstStyle/>
              <a:p>
                <a:r>
                  <a:rPr lang="en-US" b="1" dirty="0" smtClean="0"/>
                  <a:t>Analysis</a:t>
                </a:r>
                <a:r>
                  <a:rPr lang="en-US" dirty="0" smtClean="0"/>
                  <a:t>: Suppose that O = f then</a:t>
                </a:r>
              </a:p>
              <a:p>
                <a:endParaRPr lang="en-US" dirty="0" smtClean="0">
                  <a:ea typeface="Cambria Math" panose="02040503050406030204" pitchFamily="18" charset="0"/>
                </a:endParaRPr>
              </a:p>
              <a:p>
                <a:pPr algn="ctr"/>
                <a:r>
                  <a:rPr lang="en-US" dirty="0">
                    <a:ea typeface="Cambria Math" panose="02040503050406030204" pitchFamily="18" charset="0"/>
                  </a:rPr>
                  <a:t> </a:t>
                </a:r>
                <a14:m>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p>
                          <m:sSupPr>
                            <m:ctrlPr>
                              <a:rPr lang="en-US" i="1" dirty="0">
                                <a:latin typeface="Cambria Math" panose="02040503050406030204" pitchFamily="18" charset="0"/>
                                <a:ea typeface="Cambria Math" panose="02040503050406030204" pitchFamily="18" charset="0"/>
                              </a:rPr>
                            </m:ctrlPr>
                          </m:sSupPr>
                          <m:e>
                            <m:r>
                              <m:rPr>
                                <m:nor/>
                              </m:rPr>
                              <a:rPr lang="en-US" dirty="0"/>
                              <m:t>D</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𝐹</m:t>
                                </m:r>
                              </m:e>
                              <m:sub>
                                <m:r>
                                  <a:rPr lang="en-US" i="1" dirty="0">
                                    <a:latin typeface="Cambria Math" panose="02040503050406030204" pitchFamily="18" charset="0"/>
                                    <a:ea typeface="Cambria Math" panose="02040503050406030204" pitchFamily="18" charset="0"/>
                                  </a:rPr>
                                  <m:t>𝑘</m:t>
                                </m:r>
                              </m:sub>
                            </m:sSub>
                          </m:sup>
                        </m:sSup>
                        <m:r>
                          <a:rPr lang="en-US" i="1">
                            <a:latin typeface="Cambria Math" panose="02040503050406030204" pitchFamily="18" charset="0"/>
                          </a:rPr>
                          <m:t>=1</m:t>
                        </m:r>
                      </m:e>
                    </m:d>
                    <m:r>
                      <m:rPr>
                        <m:nor/>
                      </m:rPr>
                      <a:rPr lang="en-US" dirty="0">
                        <a:ea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r>
                      <m:rPr>
                        <m:nor/>
                      </m:rPr>
                      <a:rPr lang="en-US" b="0" i="0" dirty="0" smtClean="0">
                        <a:ea typeface="Cambria Math" panose="02040503050406030204" pitchFamily="18" charset="0"/>
                      </a:rPr>
                      <m:t>Pr</m:t>
                    </m:r>
                    <m:d>
                      <m:dPr>
                        <m:begChr m:val="["/>
                        <m:endChr m:val="]"/>
                        <m:ctrlPr>
                          <a:rPr lang="en-US" b="0" i="1" dirty="0"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oMath>
                </a14:m>
                <a:endParaRPr lang="en-US" b="0" dirty="0" smtClean="0">
                  <a:ea typeface="Cambria Math" panose="02040503050406030204" pitchFamily="18" charset="0"/>
                </a:endParaRPr>
              </a:p>
              <a:p>
                <a:r>
                  <a:rPr lang="en-US" dirty="0"/>
                  <a:t>Suppose that O = f </a:t>
                </a:r>
                <a:r>
                  <a:rPr lang="en-US" dirty="0" smtClean="0"/>
                  <a:t>then </a:t>
                </a:r>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smtClean="0">
                              <a:latin typeface="Cambria Math" panose="02040503050406030204" pitchFamily="18" charset="0"/>
                              <a:ea typeface="Cambria Math" panose="02040503050406030204" pitchFamily="18" charset="0"/>
                            </a:rPr>
                          </m:ctrlPr>
                        </m:dPr>
                        <m:e>
                          <m:sSup>
                            <m:sSupPr>
                              <m:ctrlPr>
                                <a:rPr lang="en-US" i="1" dirty="0">
                                  <a:latin typeface="Cambria Math" panose="02040503050406030204" pitchFamily="18" charset="0"/>
                                  <a:ea typeface="Cambria Math" panose="02040503050406030204" pitchFamily="18" charset="0"/>
                                </a:rPr>
                              </m:ctrlPr>
                            </m:sSupPr>
                            <m:e>
                              <m:r>
                                <m:rPr>
                                  <m:nor/>
                                </m:rPr>
                                <a:rPr lang="en-US" dirty="0"/>
                                <m:t>D</m:t>
                              </m:r>
                            </m:e>
                            <m:sup>
                              <m:r>
                                <a:rPr lang="en-US" i="1" dirty="0">
                                  <a:latin typeface="Cambria Math" panose="02040503050406030204" pitchFamily="18" charset="0"/>
                                  <a:ea typeface="Cambria Math" panose="02040503050406030204" pitchFamily="18" charset="0"/>
                                </a:rPr>
                                <m:t>𝑓</m:t>
                              </m:r>
                            </m:sup>
                          </m:sSup>
                          <m:r>
                            <a:rPr lang="en-US" i="1">
                              <a:latin typeface="Cambria Math" panose="02040503050406030204" pitchFamily="18" charset="0"/>
                            </a:rPr>
                            <m:t>=</m:t>
                          </m:r>
                          <m:r>
                            <m:rPr>
                              <m:nor/>
                            </m:rPr>
                            <a:rPr lang="en-US">
                              <a:latin typeface="Cambria Math" panose="02040503050406030204" pitchFamily="18" charset="0"/>
                            </a:rPr>
                            <m:t>1</m:t>
                          </m:r>
                        </m:e>
                      </m:d>
                      <m:r>
                        <m:rPr>
                          <m:nor/>
                        </m:rPr>
                        <a:rPr lang="en-US" dirty="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smtClean="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oMath>
                  </m:oMathPara>
                </a14:m>
                <a:endParaRPr lang="en-US" baseline="-25000" dirty="0" smtClean="0"/>
              </a:p>
              <a:p>
                <a:endParaRPr lang="en-US" baseline="-25000" dirty="0"/>
              </a:p>
              <a:p>
                <a:r>
                  <a:rPr lang="en-US" dirty="0" smtClean="0">
                    <a:ea typeface="Cambria Math" panose="02040503050406030204" pitchFamily="18" charset="0"/>
                  </a:rPr>
                  <a:t>where </a:t>
                </a:r>
                <a14:m>
                  <m:oMath xmlns:m="http://schemas.openxmlformats.org/officeDocument/2006/math">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oMath>
                </a14:m>
                <a:r>
                  <a:rPr lang="en-US" dirty="0"/>
                  <a:t> </a:t>
                </a:r>
                <a:r>
                  <a:rPr lang="en-US" dirty="0" smtClean="0"/>
                  <a:t>denotes the encryption scheme in which </a:t>
                </a:r>
                <a:r>
                  <a:rPr lang="en-US" dirty="0" err="1" smtClean="0"/>
                  <a:t>F</a:t>
                </a:r>
                <a:r>
                  <a:rPr lang="en-US" baseline="-25000" dirty="0" err="1" smtClean="0"/>
                  <a:t>k</a:t>
                </a:r>
                <a:r>
                  <a:rPr lang="en-US" dirty="0" smtClean="0"/>
                  <a:t> is replaced by truly random f.</a:t>
                </a:r>
                <a:endParaRPr lang="en-US" dirty="0"/>
              </a:p>
              <a:p>
                <a:endParaRPr lang="en-US"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6410961" y="4216400"/>
                <a:ext cx="5019040" cy="2592826"/>
              </a:xfrm>
              <a:prstGeom prst="rect">
                <a:avLst/>
              </a:prstGeom>
              <a:blipFill>
                <a:blip r:embed="rId3"/>
                <a:stretch>
                  <a:fillRect l="-1094" t="-1412"/>
                </a:stretch>
              </a:blipFill>
            </p:spPr>
            <p:txBody>
              <a:bodyPr/>
              <a:lstStyle/>
              <a:p>
                <a:r>
                  <a:rPr lang="en-US">
                    <a:noFill/>
                  </a:rPr>
                  <a:t> </a:t>
                </a:r>
              </a:p>
            </p:txBody>
          </p:sp>
        </mc:Fallback>
      </mc:AlternateContent>
    </p:spTree>
    <p:extLst>
      <p:ext uri="{BB962C8B-B14F-4D97-AF65-F5344CB8AC3E}">
        <p14:creationId xmlns:p14="http://schemas.microsoft.com/office/powerpoint/2010/main" val="19269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Construct a PPT distinguisher D which breaks PRF security.</a:t>
                </a:r>
              </a:p>
              <a:p>
                <a:r>
                  <a:rPr lang="en-US" dirty="0" smtClean="0"/>
                  <a:t>Distinguisher D</a:t>
                </a:r>
                <a:r>
                  <a:rPr lang="en-US" baseline="30000" dirty="0" smtClean="0"/>
                  <a:t>O</a:t>
                </a:r>
                <a:r>
                  <a:rPr lang="en-US" dirty="0" smtClean="0"/>
                  <a:t> (oracle O ---  either f or </a:t>
                </a:r>
                <a:r>
                  <a:rPr lang="en-US" dirty="0" err="1"/>
                  <a:t>F</a:t>
                </a:r>
                <a:r>
                  <a:rPr lang="en-US" baseline="-25000" dirty="0" err="1"/>
                  <a:t>k</a:t>
                </a:r>
                <a:r>
                  <a:rPr lang="en-US" dirty="0" smtClean="0"/>
                  <a:t>)</a:t>
                </a:r>
              </a:p>
              <a:p>
                <a:pPr lvl="1"/>
                <a:r>
                  <a:rPr lang="en-US" dirty="0" smtClean="0"/>
                  <a:t>Simulate A</a:t>
                </a:r>
              </a:p>
              <a:p>
                <a:pPr lvl="1"/>
                <a:r>
                  <a:rPr lang="en-US" dirty="0" smtClean="0"/>
                  <a:t> Whenever A queries its encryption oracle on a message m </a:t>
                </a:r>
              </a:p>
              <a:p>
                <a:pPr lvl="2"/>
                <a:r>
                  <a:rPr lang="en-US" dirty="0" smtClean="0"/>
                  <a:t>Select random r</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d>
                  </m:oMath>
                </a14:m>
                <a:endParaRPr lang="en-US" dirty="0" smtClean="0"/>
              </a:p>
              <a:p>
                <a:pPr lvl="1"/>
                <a:r>
                  <a:rPr lang="en-US" dirty="0" smtClean="0"/>
                  <a:t>Whenever A outputs messages m</a:t>
                </a:r>
                <a:r>
                  <a:rPr lang="en-US" baseline="-25000" dirty="0" smtClean="0"/>
                  <a:t>0</a:t>
                </a:r>
                <a:r>
                  <a:rPr lang="en-US" dirty="0" smtClean="0"/>
                  <a:t>,m</a:t>
                </a:r>
                <a:r>
                  <a:rPr lang="en-US" baseline="-25000" dirty="0" smtClean="0"/>
                  <a:t>1</a:t>
                </a:r>
                <a:r>
                  <a:rPr lang="en-US" dirty="0" smtClean="0"/>
                  <a:t> </a:t>
                </a:r>
              </a:p>
              <a:p>
                <a:pPr lvl="2"/>
                <a:r>
                  <a:rPr lang="en-US" dirty="0" smtClean="0"/>
                  <a:t>Select random r and bit b</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𝑏</m:t>
                            </m:r>
                          </m:sub>
                        </m:sSub>
                      </m:e>
                    </m:d>
                  </m:oMath>
                </a14:m>
                <a:endParaRPr lang="en-US" dirty="0" smtClean="0"/>
              </a:p>
              <a:p>
                <a:pPr lvl="1"/>
                <a:r>
                  <a:rPr lang="en-US" dirty="0" smtClean="0"/>
                  <a:t>Whenever A outputs b’</a:t>
                </a:r>
              </a:p>
              <a:p>
                <a:pPr lvl="2"/>
                <a:r>
                  <a:rPr lang="en-US" dirty="0" smtClean="0"/>
                  <a:t>Output 1 if b=b’</a:t>
                </a:r>
              </a:p>
              <a:p>
                <a:pPr lvl="2"/>
                <a:r>
                  <a:rPr lang="en-US" dirty="0" smtClean="0"/>
                  <a:t>Output 0 otherwise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3501" b="-2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6289040" y="4058387"/>
                <a:ext cx="5730241" cy="2799613"/>
              </a:xfrm>
              <a:prstGeom prst="rect">
                <a:avLst/>
              </a:prstGeom>
              <a:noFill/>
            </p:spPr>
            <p:txBody>
              <a:bodyPr wrap="square" rtlCol="0">
                <a:spAutoFit/>
              </a:bodyPr>
              <a:lstStyle/>
              <a:p>
                <a:r>
                  <a:rPr lang="en-US" b="1" dirty="0" smtClean="0"/>
                  <a:t>Analysis</a:t>
                </a:r>
                <a:r>
                  <a:rPr lang="en-US" dirty="0" smtClean="0"/>
                  <a:t>: Suppose that O = </a:t>
                </a:r>
                <a:r>
                  <a:rPr lang="en-US" dirty="0" err="1" smtClean="0"/>
                  <a:t>F</a:t>
                </a:r>
                <a:r>
                  <a:rPr lang="en-US" baseline="-25000" dirty="0" err="1" smtClean="0"/>
                  <a:t>k</a:t>
                </a:r>
                <a:r>
                  <a:rPr lang="en-US" baseline="-25000" dirty="0" smtClean="0"/>
                  <a:t> </a:t>
                </a:r>
                <a:r>
                  <a:rPr lang="en-US" dirty="0" smtClean="0"/>
                  <a:t>then  by PRF security, for some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oMath>
                </a14:m>
                <a:r>
                  <a:rPr lang="en-US" dirty="0" smtClean="0"/>
                  <a:t> we have</a:t>
                </a:r>
              </a:p>
              <a:p>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m:rPr>
                              <m:nor/>
                            </m:rPr>
                            <a:rPr lang="en-US" dirty="0">
                              <a:ea typeface="Cambria Math" panose="02040503050406030204" pitchFamily="18" charset="0"/>
                            </a:rPr>
                            <m:t>Pr</m:t>
                          </m:r>
                          <m:d>
                            <m:dPr>
                              <m:begChr m:val="["/>
                              <m:endChr m:val="]"/>
                              <m:ctrlPr>
                                <a:rPr lang="en-US" i="1" dirty="0"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e>
                      </m:d>
                      <m:r>
                        <a:rPr lang="en-US" b="0" i="0"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m:rPr>
                              <m:nor/>
                            </m:rPr>
                            <a:rPr lang="en-US" dirty="0">
                              <a:ea typeface="Cambria Math" panose="02040503050406030204" pitchFamily="18" charset="0"/>
                            </a:rPr>
                            <m:t>Pr</m:t>
                          </m:r>
                          <m:r>
                            <m:rPr>
                              <m:nor/>
                            </m:rPr>
                            <a:rPr lang="en-US" dirty="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m:rPr>
                                  <m:nor/>
                                </m:rPr>
                                <a:rPr lang="en-US" dirty="0"/>
                                <m:t>D</m:t>
                              </m:r>
                            </m:e>
                            <m:sup>
                              <m:sSub>
                                <m:sSubPr>
                                  <m:ctrlPr>
                                    <a:rPr lang="en-US"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𝐹</m:t>
                                  </m:r>
                                </m:e>
                                <m:sub>
                                  <m:r>
                                    <a:rPr lang="en-US" b="0" i="1" dirty="0" smtClean="0">
                                      <a:latin typeface="Cambria Math" panose="02040503050406030204" pitchFamily="18" charset="0"/>
                                      <a:ea typeface="Cambria Math" panose="02040503050406030204" pitchFamily="18" charset="0"/>
                                    </a:rPr>
                                    <m:t>𝑘</m:t>
                                  </m:r>
                                </m:sub>
                              </m:sSub>
                            </m:sup>
                          </m:sSup>
                          <m:r>
                            <a:rPr lang="en-US" i="1">
                              <a:latin typeface="Cambria Math" panose="02040503050406030204" pitchFamily="18" charset="0"/>
                            </a:rPr>
                            <m:t>=1</m:t>
                          </m:r>
                          <m:r>
                            <m:rPr>
                              <m:nor/>
                            </m:rPr>
                            <a:rPr lang="en-US" dirty="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r>
                            <m:rPr>
                              <m:nor/>
                            </m:rPr>
                            <a:rPr lang="en-US" dirty="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m:rPr>
                                  <m:nor/>
                                </m:rPr>
                                <a:rPr lang="en-US" dirty="0"/>
                                <m:t>D</m:t>
                              </m:r>
                            </m:e>
                            <m:sup>
                              <m:r>
                                <a:rPr lang="en-US" b="0" i="1" dirty="0" smtClean="0">
                                  <a:latin typeface="Cambria Math" panose="02040503050406030204" pitchFamily="18" charset="0"/>
                                  <a:ea typeface="Cambria Math" panose="02040503050406030204" pitchFamily="18" charset="0"/>
                                </a:rPr>
                                <m:t>𝑓</m:t>
                              </m:r>
                            </m:sup>
                          </m:sSup>
                          <m:r>
                            <a:rPr lang="en-US" i="1">
                              <a:latin typeface="Cambria Math" panose="02040503050406030204" pitchFamily="18" charset="0"/>
                            </a:rPr>
                            <m:t>=1</m:t>
                          </m:r>
                          <m:r>
                            <m:rPr>
                              <m:nor/>
                            </m:rPr>
                            <a:rPr lang="en-US" dirty="0">
                              <a:ea typeface="Cambria Math" panose="02040503050406030204" pitchFamily="18" charset="0"/>
                            </a:rPr>
                            <m:t>]</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a:p>
                <a:endParaRPr lang="en-US" b="0" dirty="0" smtClean="0">
                  <a:ea typeface="Cambria Math" panose="02040503050406030204" pitchFamily="18" charset="0"/>
                </a:endParaRPr>
              </a:p>
              <a:p>
                <a:r>
                  <a:rPr lang="en-US" b="1" dirty="0" smtClean="0">
                    <a:ea typeface="Cambria Math" panose="02040503050406030204" pitchFamily="18" charset="0"/>
                  </a:rPr>
                  <a:t>Implies: </a:t>
                </a:r>
                <a14:m>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oMath>
                </a14:m>
                <a:r>
                  <a:rPr lang="en-US" b="0" dirty="0" smtClean="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b="0" dirty="0" smtClean="0">
                  <a:ea typeface="Cambria Math" panose="02040503050406030204" pitchFamily="18" charset="0"/>
                </a:endParaRPr>
              </a:p>
              <a:p>
                <a:endParaRPr lang="en-US"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6289040" y="4058387"/>
                <a:ext cx="5730241" cy="2799613"/>
              </a:xfrm>
              <a:prstGeom prst="rect">
                <a:avLst/>
              </a:prstGeom>
              <a:blipFill>
                <a:blip r:embed="rId4"/>
                <a:stretch>
                  <a:fillRect l="-957" t="-1307"/>
                </a:stretch>
              </a:blipFill>
            </p:spPr>
            <p:txBody>
              <a:bodyPr/>
              <a:lstStyle/>
              <a:p>
                <a:r>
                  <a:rPr lang="en-US">
                    <a:noFill/>
                  </a:rPr>
                  <a:t> </a:t>
                </a:r>
              </a:p>
            </p:txBody>
          </p:sp>
        </mc:Fallback>
      </mc:AlternateContent>
    </p:spTree>
    <p:extLst>
      <p:ext uri="{BB962C8B-B14F-4D97-AF65-F5344CB8AC3E}">
        <p14:creationId xmlns:p14="http://schemas.microsoft.com/office/powerpoint/2010/main" val="406712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98</a:t>
            </a:fld>
            <a:endParaRPr lang="en-US"/>
          </a:p>
        </p:txBody>
      </p:sp>
      <mc:AlternateContent xmlns:mc="http://schemas.openxmlformats.org/markup-compatibility/2006" xmlns:a14="http://schemas.microsoft.com/office/drawing/2010/main">
        <mc:Choice Requires="a14">
          <p:sp>
            <p:nvSpPr>
              <p:cNvPr id="5" name="Content Placeholder 4"/>
              <p:cNvSpPr txBox="1">
                <a:spLocks noGrp="1"/>
              </p:cNvSpPr>
              <p:nvPr>
                <p:ph idx="1"/>
              </p:nvPr>
            </p:nvSpPr>
            <p:spPr>
              <a:xfrm>
                <a:off x="838200" y="1429385"/>
                <a:ext cx="10515600" cy="5697585"/>
              </a:xfrm>
              <a:prstGeom prst="rect">
                <a:avLst/>
              </a:prstGeom>
              <a:noFill/>
            </p:spPr>
            <p:txBody>
              <a:bodyPr wrap="square" rtlCol="0">
                <a:spAutoFit/>
              </a:bodyPr>
              <a:lstStyle/>
              <a:p>
                <a:r>
                  <a:rPr lang="en-US" b="1" dirty="0" smtClean="0">
                    <a:ea typeface="Cambria Math" panose="02040503050406030204" pitchFamily="18" charset="0"/>
                  </a:rPr>
                  <a:t>Fact: </a:t>
                </a:r>
                <a14:m>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oMath>
                </a14:m>
                <a:r>
                  <a:rPr lang="en-US" b="0" dirty="0" smtClean="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b="0" dirty="0" smtClean="0">
                  <a:ea typeface="Cambria Math" panose="02040503050406030204" pitchFamily="18" charset="0"/>
                </a:endParaRPr>
              </a:p>
              <a:p>
                <a:r>
                  <a:rPr lang="en-US" b="1" dirty="0" smtClean="0">
                    <a:ea typeface="Cambria Math" panose="02040503050406030204" pitchFamily="18" charset="0"/>
                  </a:rPr>
                  <a:t>Claim</a:t>
                </a:r>
                <a:r>
                  <a:rPr lang="en-US" dirty="0" smtClean="0">
                    <a:ea typeface="Cambria Math" panose="02040503050406030204" pitchFamily="18" charset="0"/>
                  </a:rPr>
                  <a:t>: For any attacker A making at most q(n) queries we have</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num>
                        <m:den>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den>
                      </m:f>
                    </m:oMath>
                  </m:oMathPara>
                </a14:m>
                <a:endParaRPr lang="en-US" baseline="-25000" dirty="0" smtClean="0"/>
              </a:p>
              <a:p>
                <a:pPr marL="0" indent="0">
                  <a:buNone/>
                </a:pPr>
                <a:endParaRPr lang="en-US" baseline="-25000" dirty="0"/>
              </a:p>
              <a:p>
                <a:pPr marL="0" indent="0">
                  <a:buNone/>
                </a:pPr>
                <a:r>
                  <a:rPr lang="en-US" b="1" dirty="0" smtClean="0">
                    <a:ea typeface="Cambria Math" panose="02040503050406030204" pitchFamily="18" charset="0"/>
                  </a:rPr>
                  <a:t>Conclusion</a:t>
                </a:r>
                <a:r>
                  <a:rPr lang="en-US" dirty="0" smtClean="0">
                    <a:ea typeface="Cambria Math" panose="02040503050406030204" pitchFamily="18" charset="0"/>
                  </a:rPr>
                  <a:t>: </a:t>
                </a:r>
                <a:r>
                  <a:rPr lang="en-US" dirty="0">
                    <a:ea typeface="Cambria Math" panose="02040503050406030204" pitchFamily="18" charset="0"/>
                  </a:rPr>
                  <a:t>For any attacker A making at most q(n) queries we </a:t>
                </a:r>
                <a:r>
                  <a:rPr lang="en-US" dirty="0" smtClean="0">
                    <a:ea typeface="Cambria Math" panose="02040503050406030204" pitchFamily="18" charset="0"/>
                  </a:rPr>
                  <a:t>have</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smtClean="0">
                  <a:ea typeface="Cambria Math" panose="02040503050406030204" pitchFamily="18" charset="0"/>
                </a:endParaRPr>
              </a:p>
              <a:p>
                <a:pPr marL="0" indent="0">
                  <a:buNone/>
                </a:pPr>
                <a:r>
                  <a:rPr lang="en-US" dirty="0" smtClean="0"/>
                  <a:t>where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ea typeface="Cambria Math" panose="02040503050406030204" pitchFamily="18" charset="0"/>
                  </a:rPr>
                  <a:t> is negligible.</a:t>
                </a:r>
                <a:endParaRPr lang="en-US" dirty="0">
                  <a:ea typeface="Cambria Math" panose="02040503050406030204" pitchFamily="18" charset="0"/>
                </a:endParaRPr>
              </a:p>
              <a:p>
                <a:pPr marL="0" indent="0">
                  <a:buNone/>
                </a:pPr>
                <a:endParaRPr lang="en-US" baseline="-25000" dirty="0"/>
              </a:p>
            </p:txBody>
          </p:sp>
        </mc:Choice>
        <mc:Fallback xmlns="">
          <p:sp>
            <p:nvSpPr>
              <p:cNvPr id="5" name="Content Placeholder 4"/>
              <p:cNvSpPr txBox="1">
                <a:spLocks noGrp="1" noRot="1" noChangeAspect="1" noMove="1" noResize="1" noEditPoints="1" noAdjustHandles="1" noChangeArrowheads="1" noChangeShapeType="1" noTextEdit="1"/>
              </p:cNvSpPr>
              <p:nvPr>
                <p:ph idx="1"/>
              </p:nvPr>
            </p:nvSpPr>
            <p:spPr>
              <a:xfrm>
                <a:off x="838200" y="1429385"/>
                <a:ext cx="10515600" cy="5697585"/>
              </a:xfrm>
              <a:prstGeom prst="rect">
                <a:avLst/>
              </a:prstGeom>
              <a:blipFill>
                <a:blip r:embed="rId2"/>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7152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ea typeface="Cambria Math" panose="02040503050406030204" pitchFamily="18" charset="0"/>
                  </a:rPr>
                  <a:t>Claim</a:t>
                </a:r>
                <a:r>
                  <a:rPr lang="en-US" dirty="0">
                    <a:ea typeface="Cambria Math" panose="02040503050406030204" pitchFamily="18" charset="0"/>
                  </a:rPr>
                  <a:t>: For any attacker A making at most q(n) queries we have</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i="0">
                                  <a:latin typeface="Cambria Math" panose="02040503050406030204" pitchFamily="18" charset="0"/>
                                </a:rPr>
                                <m:t>PrivK</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oMath>
                  </m:oMathPara>
                </a14:m>
                <a:endParaRPr lang="en-US" dirty="0" smtClean="0"/>
              </a:p>
              <a:p>
                <a:pPr marL="0" indent="0">
                  <a:buNone/>
                </a:pPr>
                <a:r>
                  <a:rPr lang="en-US" b="1" dirty="0" smtClean="0"/>
                  <a:t>Proof: </a:t>
                </a:r>
                <a:r>
                  <a:rPr lang="en-US" dirty="0" smtClean="0"/>
                  <a:t>Let m</a:t>
                </a:r>
                <a:r>
                  <a:rPr lang="en-US" baseline="-25000" dirty="0" smtClean="0"/>
                  <a:t>0</a:t>
                </a:r>
                <a:r>
                  <a:rPr lang="en-US" dirty="0" smtClean="0"/>
                  <a:t>,m</a:t>
                </a:r>
                <a:r>
                  <a:rPr lang="en-US" baseline="-25000" dirty="0" smtClean="0"/>
                  <a:t>1</a:t>
                </a:r>
                <a:r>
                  <a:rPr lang="en-US" dirty="0" smtClean="0"/>
                  <a:t> denote the challenge messages and let r* denote the random string used to produce the challenge ciphertext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𝑓</m:t>
                          </m:r>
                          <m:d>
                            <m:dPr>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𝑏</m:t>
                              </m:r>
                            </m:sub>
                          </m:sSub>
                        </m:e>
                      </m:d>
                    </m:oMath>
                  </m:oMathPara>
                </a14:m>
                <a:endParaRPr lang="en-US" dirty="0" smtClean="0"/>
              </a:p>
              <a:p>
                <a:pPr marL="0" indent="0">
                  <a:buNone/>
                </a:pPr>
                <a:r>
                  <a:rPr lang="en-US" dirty="0" smtClean="0"/>
                  <a:t>And let </a:t>
                </a:r>
                <a14:m>
                  <m:oMath xmlns:m="http://schemas.openxmlformats.org/officeDocument/2006/math">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a:rPr lang="en-US" i="0"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m:rPr>
                            <m:sty m:val="p"/>
                          </m:rPr>
                          <a:rPr lang="en-US" i="0" dirty="0">
                            <a:latin typeface="Cambria Math" panose="02040503050406030204" pitchFamily="18" charset="0"/>
                          </a:rPr>
                          <m:t>q</m:t>
                        </m:r>
                      </m:sub>
                    </m:sSub>
                  </m:oMath>
                </a14:m>
                <a:r>
                  <a:rPr lang="en-US" dirty="0" smtClean="0"/>
                  <a:t> denote the random strings used to produce the other </a:t>
                </a:r>
                <a:r>
                  <a:rPr lang="en-US" dirty="0" err="1" smtClean="0"/>
                  <a:t>ciphertexts</a:t>
                </a:r>
                <a:r>
                  <a:rPr lang="en-US" dirty="0" smtClean="0"/>
                  <a:t> </a:t>
                </a:r>
                <a14:m>
                  <m:oMath xmlns:m="http://schemas.openxmlformats.org/officeDocument/2006/math">
                    <m:r>
                      <a:rPr lang="en-US" i="1">
                        <a:latin typeface="Cambria Math" panose="02040503050406030204" pitchFamily="18" charset="0"/>
                      </a:rPr>
                      <m:t>𝑐</m:t>
                    </m:r>
                    <m:r>
                      <a:rPr lang="en-US" b="0" i="1" baseline="-25000" smtClean="0">
                        <a:latin typeface="Cambria Math" panose="02040503050406030204" pitchFamily="18" charset="0"/>
                      </a:rPr>
                      <m:t>𝑖</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m:t>
                            </m:r>
                          </m:sub>
                        </m:sSub>
                      </m:e>
                    </m:d>
                  </m:oMath>
                </a14:m>
                <a:r>
                  <a:rPr lang="en-US" dirty="0" smtClean="0"/>
                  <a:t>. </a:t>
                </a:r>
              </a:p>
              <a:p>
                <a:pPr marL="0" indent="0">
                  <a:buNone/>
                </a:pPr>
                <a:r>
                  <a:rPr lang="en-US" dirty="0" smtClean="0"/>
                  <a:t>If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r</m:t>
                        </m:r>
                      </m:e>
                      <m:sup>
                        <m:r>
                          <a:rPr lang="en-US" b="0" i="0" smtClean="0">
                            <a:latin typeface="Cambria Math" panose="02040503050406030204" pitchFamily="18" charset="0"/>
                            <a:ea typeface="Cambria Math" panose="02040503050406030204" pitchFamily="18" charset="0"/>
                          </a:rPr>
                          <m:t>∗</m:t>
                        </m:r>
                      </m:sup>
                    </m:sSup>
                    <m:r>
                      <a:rPr lang="en-US"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a:rPr lang="en-US" i="0" dirty="0">
                            <a:latin typeface="Cambria Math" panose="02040503050406030204" pitchFamily="18" charset="0"/>
                          </a:rPr>
                          <m:t>1</m:t>
                        </m:r>
                      </m:sub>
                    </m:sSub>
                    <m:r>
                      <m:rPr>
                        <m:nor/>
                      </m:rPr>
                      <a:rPr lang="en-US" dirty="0"/>
                      <m:t>,…,</m:t>
                    </m:r>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m:rPr>
                            <m:sty m:val="p"/>
                          </m:rPr>
                          <a:rPr lang="en-US" i="0" dirty="0">
                            <a:latin typeface="Cambria Math" panose="02040503050406030204" pitchFamily="18" charset="0"/>
                          </a:rPr>
                          <m:t>q</m:t>
                        </m:r>
                      </m:sub>
                    </m:sSub>
                  </m:oMath>
                </a14:m>
                <a:r>
                  <a:rPr lang="en-US" dirty="0" smtClean="0"/>
                  <a:t>then then c leaks no information about b (information theoretically).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16" b="-37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99</a:t>
            </a:fld>
            <a:endParaRPr lang="en-US"/>
          </a:p>
        </p:txBody>
      </p:sp>
    </p:spTree>
    <p:extLst>
      <p:ext uri="{BB962C8B-B14F-4D97-AF65-F5344CB8AC3E}">
        <p14:creationId xmlns:p14="http://schemas.microsoft.com/office/powerpoint/2010/main" val="818152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27601</TotalTime>
  <Words>10838</Words>
  <Application>Microsoft Office PowerPoint</Application>
  <PresentationFormat>Widescreen</PresentationFormat>
  <Paragraphs>1228</Paragraphs>
  <Slides>105</Slides>
  <Notes>30</Notes>
  <HiddenSlides>29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Arial</vt:lpstr>
      <vt:lpstr>Calibri</vt:lpstr>
      <vt:lpstr>Calibri Light</vt:lpstr>
      <vt:lpstr>Cambria Math</vt:lpstr>
      <vt:lpstr>Courier</vt:lpstr>
      <vt:lpstr>Symbol</vt:lpstr>
      <vt:lpstr>Wingdings</vt:lpstr>
      <vt:lpstr>Office Theme</vt:lpstr>
      <vt:lpstr>Cryptography CS 555</vt:lpstr>
      <vt:lpstr>Recap</vt:lpstr>
      <vt:lpstr>Recap</vt:lpstr>
      <vt:lpstr>What if we want to send a longer message?</vt:lpstr>
      <vt:lpstr>What if we want to send many messages?</vt:lpstr>
      <vt:lpstr>Can we save their relationship?</vt:lpstr>
      <vt:lpstr>Perfect Secrecy vs Computational Security</vt:lpstr>
      <vt:lpstr>Current Goal</vt:lpstr>
      <vt:lpstr>Concrete Security</vt:lpstr>
      <vt:lpstr>Asymptotic Approach to Security</vt:lpstr>
      <vt:lpstr>Asymptotic Approach to Security</vt:lpstr>
      <vt:lpstr>Asymptotic Approach to Security</vt:lpstr>
      <vt:lpstr>Asymptotic Approach to Security</vt:lpstr>
      <vt:lpstr>Asymptotic Approach to Security</vt:lpstr>
      <vt:lpstr>Asymptotic Approach to Security</vt:lpstr>
      <vt:lpstr>Advantages of Asymptotic Approach</vt:lpstr>
      <vt:lpstr>Private Key Encryption Syntax (Revisited)</vt:lpstr>
      <vt:lpstr>Private Key Encryption Syntax (Revisited)</vt:lpstr>
      <vt:lpstr>Adversarial Indistinguishability Experiment</vt:lpstr>
      <vt:lpstr>Adversarial Indistinguishability Experiment</vt:lpstr>
      <vt:lpstr>EAV-Secure</vt:lpstr>
      <vt:lpstr>EAV-Secure (Equivalent)</vt:lpstr>
      <vt:lpstr>(t(n),ε(n))-EAV-Secure (Concrete Version)</vt:lpstr>
      <vt:lpstr>Aside: Message and Ciphertext Length</vt:lpstr>
      <vt:lpstr>Implications of Indistinguishability</vt:lpstr>
      <vt:lpstr>Semantic Security</vt:lpstr>
      <vt:lpstr>Semantic Security</vt:lpstr>
      <vt:lpstr>Semantic Security</vt:lpstr>
      <vt:lpstr>Another Interpretation of Semantic Security</vt:lpstr>
      <vt:lpstr>Week 2: Topic 2: Constructing Secure Encryption Schemes</vt:lpstr>
      <vt:lpstr>Recap</vt:lpstr>
      <vt:lpstr>Recap: EAV-Secure</vt:lpstr>
      <vt:lpstr>Semantic Security</vt:lpstr>
      <vt:lpstr>Another Interpretation of Semantic Security</vt:lpstr>
      <vt:lpstr>New Goal</vt:lpstr>
      <vt:lpstr>Building Blocks</vt:lpstr>
      <vt:lpstr>Pseudorandom Generator (PRG) G</vt:lpstr>
      <vt:lpstr>Recap: EAV-Secure</vt:lpstr>
      <vt:lpstr>PRG Security as a Game</vt:lpstr>
      <vt:lpstr>(t(n),ε(n))-Secure PRG (Concrete Version)</vt:lpstr>
      <vt:lpstr>A Bad PRG</vt:lpstr>
      <vt:lpstr>One-Time-Pads + PRGs</vt:lpstr>
      <vt:lpstr>One-Time-Pads + PRGs</vt:lpstr>
      <vt:lpstr>Breaking Semantic Security</vt:lpstr>
      <vt:lpstr>The Reduction</vt:lpstr>
      <vt:lpstr>Analysis</vt:lpstr>
      <vt:lpstr>One-Time-Pads + PRGs</vt:lpstr>
      <vt:lpstr>Candidate PRG</vt:lpstr>
      <vt:lpstr>Limitations of Current Security Definition</vt:lpstr>
      <vt:lpstr>Limitations of Current Security Definition</vt:lpstr>
      <vt:lpstr>Multiple Message Eavesdropping Experiment</vt:lpstr>
      <vt:lpstr>Multiple Message Eavesdropping Experiment</vt:lpstr>
      <vt:lpstr>Multiple vs Single Encryptions</vt:lpstr>
      <vt:lpstr>Example</vt:lpstr>
      <vt:lpstr>Multiple Message Eavesdropping Attack</vt:lpstr>
      <vt:lpstr>Did We Cheat?</vt:lpstr>
      <vt:lpstr>Multiple Message Eavesdropping</vt:lpstr>
      <vt:lpstr>Where to go from here?</vt:lpstr>
      <vt:lpstr>Stream Cipher vs PRG</vt:lpstr>
      <vt:lpstr>The RC4 Stream Cipher</vt:lpstr>
      <vt:lpstr>The RC4 Cipher</vt:lpstr>
      <vt:lpstr>Week 2: Topic 3: CPA-Security </vt:lpstr>
      <vt:lpstr>Homework 1 Released</vt:lpstr>
      <vt:lpstr>Recap</vt:lpstr>
      <vt:lpstr>Chosen-Plaintext Attacks</vt:lpstr>
      <vt:lpstr>Chosen-Plaintext Attacks</vt:lpstr>
      <vt:lpstr>Battle of Midway (WWII).</vt:lpstr>
      <vt:lpstr>Battle of Midway (WWII).</vt:lpstr>
      <vt:lpstr>Multiple Message Security and CPA-Attacks</vt:lpstr>
      <vt:lpstr>CPA-Security (Single Message)</vt:lpstr>
      <vt:lpstr>CPA-Security (Single Message)</vt:lpstr>
      <vt:lpstr>CPA-Security (Multiple Messages)</vt:lpstr>
      <vt:lpstr>CPA-Security (Multiple Messages)</vt:lpstr>
      <vt:lpstr>CPA-Security</vt:lpstr>
      <vt:lpstr>CPA-Security</vt:lpstr>
      <vt:lpstr>CPA-Security and Message Length</vt:lpstr>
      <vt:lpstr>Security Reduction</vt:lpstr>
      <vt:lpstr>The Reduction</vt:lpstr>
      <vt:lpstr>Next Week</vt:lpstr>
      <vt:lpstr> An Important Remark on Randomness</vt:lpstr>
      <vt:lpstr>In Practice</vt:lpstr>
      <vt:lpstr>In Practice</vt:lpstr>
      <vt:lpstr>Caveat: Don’t do this!</vt:lpstr>
      <vt:lpstr>Week 2: Topic 4:  Pseudorandom Functions and CPA-Security  </vt:lpstr>
      <vt:lpstr>Pseudorandom Function (PRF)</vt:lpstr>
      <vt:lpstr>PRF vs. PRG</vt:lpstr>
      <vt:lpstr>Truly Random Function</vt:lpstr>
      <vt:lpstr>Truly Random Function</vt:lpstr>
      <vt:lpstr>Oracle Notation</vt:lpstr>
      <vt:lpstr>PRF Security</vt:lpstr>
      <vt:lpstr>PRF-Security as a Game</vt:lpstr>
      <vt:lpstr>PRF Security Concrete Version</vt:lpstr>
      <vt:lpstr>Reminder: CPA-Security (Single Message)</vt:lpstr>
      <vt:lpstr>CPA-Secure Encryption</vt:lpstr>
      <vt:lpstr>Breaking CPA-Security (Single Message)</vt:lpstr>
      <vt:lpstr>Security Reduction</vt:lpstr>
      <vt:lpstr>Security Reduction</vt:lpstr>
      <vt:lpstr>Security Reduction</vt:lpstr>
      <vt:lpstr>Finishing Up</vt:lpstr>
      <vt:lpstr>Finishing Up</vt:lpstr>
      <vt:lpstr>Conclusion</vt:lpstr>
      <vt:lpstr>Are PRFs or PRGs more Powerful?</vt:lpstr>
      <vt:lpstr>PRFs from PRGs</vt:lpstr>
      <vt:lpstr>PRFs from PRGs</vt:lpstr>
      <vt:lpstr>Construct PRF from PRG</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204</cp:revision>
  <dcterms:created xsi:type="dcterms:W3CDTF">2016-12-31T20:38:01Z</dcterms:created>
  <dcterms:modified xsi:type="dcterms:W3CDTF">2021-01-26T16:49:16Z</dcterms:modified>
</cp:coreProperties>
</file>