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1164" r:id="rId2"/>
    <p:sldId id="1165" r:id="rId3"/>
    <p:sldId id="1166" r:id="rId4"/>
    <p:sldId id="439" r:id="rId5"/>
    <p:sldId id="1090" r:id="rId6"/>
    <p:sldId id="1130" r:id="rId7"/>
    <p:sldId id="1133" r:id="rId8"/>
    <p:sldId id="1167" r:id="rId9"/>
    <p:sldId id="1179" r:id="rId10"/>
    <p:sldId id="1180" r:id="rId11"/>
    <p:sldId id="1181" r:id="rId12"/>
    <p:sldId id="1182" r:id="rId13"/>
    <p:sldId id="1168" r:id="rId14"/>
    <p:sldId id="1178" r:id="rId15"/>
    <p:sldId id="1169" r:id="rId16"/>
    <p:sldId id="1170" r:id="rId17"/>
    <p:sldId id="1171" r:id="rId18"/>
    <p:sldId id="1172" r:id="rId19"/>
    <p:sldId id="1173" r:id="rId20"/>
    <p:sldId id="1174" r:id="rId21"/>
    <p:sldId id="1175" r:id="rId22"/>
    <p:sldId id="1176" r:id="rId23"/>
    <p:sldId id="1177" r:id="rId24"/>
    <p:sldId id="1190" r:id="rId25"/>
    <p:sldId id="1191" r:id="rId26"/>
    <p:sldId id="1192" r:id="rId27"/>
    <p:sldId id="1134" r:id="rId28"/>
    <p:sldId id="1135" r:id="rId29"/>
    <p:sldId id="1136" r:id="rId30"/>
    <p:sldId id="1137" r:id="rId31"/>
    <p:sldId id="1184" r:id="rId32"/>
    <p:sldId id="1185" r:id="rId33"/>
    <p:sldId id="1186" r:id="rId34"/>
    <p:sldId id="1183" r:id="rId35"/>
    <p:sldId id="1187" r:id="rId36"/>
    <p:sldId id="1188" r:id="rId37"/>
    <p:sldId id="1189" r:id="rId38"/>
    <p:sldId id="1138" r:id="rId39"/>
    <p:sldId id="1139" r:id="rId40"/>
    <p:sldId id="1140" r:id="rId41"/>
    <p:sldId id="1141" r:id="rId42"/>
    <p:sldId id="1142" r:id="rId43"/>
    <p:sldId id="1143" r:id="rId44"/>
    <p:sldId id="1144" r:id="rId45"/>
    <p:sldId id="1145" r:id="rId46"/>
    <p:sldId id="1146" r:id="rId47"/>
    <p:sldId id="1147" r:id="rId48"/>
    <p:sldId id="1148" r:id="rId49"/>
    <p:sldId id="1149" r:id="rId50"/>
    <p:sldId id="1150" r:id="rId51"/>
    <p:sldId id="1151" r:id="rId52"/>
    <p:sldId id="1152" r:id="rId53"/>
    <p:sldId id="1153" r:id="rId54"/>
    <p:sldId id="1154" r:id="rId55"/>
    <p:sldId id="1155" r:id="rId56"/>
    <p:sldId id="1156" r:id="rId57"/>
    <p:sldId id="1157" r:id="rId58"/>
    <p:sldId id="1158" r:id="rId59"/>
    <p:sldId id="1159" r:id="rId60"/>
    <p:sldId id="1160" r:id="rId61"/>
    <p:sldId id="1161" r:id="rId62"/>
    <p:sldId id="1162" r:id="rId6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926" autoAdjust="0"/>
  </p:normalViewPr>
  <p:slideViewPr>
    <p:cSldViewPr snapToGrid="0">
      <p:cViewPr varScale="1">
        <p:scale>
          <a:sx n="83" d="100"/>
          <a:sy n="83" d="100"/>
        </p:scale>
        <p:origin x="996" y="7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C85FA0-1860-435B-9626-CB21D9C53071}" type="datetimeFigureOut">
              <a:rPr lang="en-US" smtClean="0"/>
              <a:t>4/29/2021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49</a:t>
            </a:fld>
            <a:endParaRPr lang="en-US"/>
          </a:p>
        </p:txBody>
      </p:sp>
    </p:spTree>
    <p:extLst>
      <p:ext uri="{BB962C8B-B14F-4D97-AF65-F5344CB8AC3E}">
        <p14:creationId xmlns:p14="http://schemas.microsoft.com/office/powerpoint/2010/main" val="54498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50</a:t>
            </a:fld>
            <a:endParaRPr lang="en-US"/>
          </a:p>
        </p:txBody>
      </p:sp>
    </p:spTree>
    <p:extLst>
      <p:ext uri="{BB962C8B-B14F-4D97-AF65-F5344CB8AC3E}">
        <p14:creationId xmlns:p14="http://schemas.microsoft.com/office/powerpoint/2010/main" val="420730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51</a:t>
            </a:fld>
            <a:endParaRPr lang="en-US"/>
          </a:p>
        </p:txBody>
      </p:sp>
    </p:spTree>
    <p:extLst>
      <p:ext uri="{BB962C8B-B14F-4D97-AF65-F5344CB8AC3E}">
        <p14:creationId xmlns:p14="http://schemas.microsoft.com/office/powerpoint/2010/main" val="381653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52</a:t>
            </a:fld>
            <a:endParaRPr lang="en-US"/>
          </a:p>
        </p:txBody>
      </p:sp>
    </p:spTree>
    <p:extLst>
      <p:ext uri="{BB962C8B-B14F-4D97-AF65-F5344CB8AC3E}">
        <p14:creationId xmlns:p14="http://schemas.microsoft.com/office/powerpoint/2010/main" val="318262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54</a:t>
            </a:fld>
            <a:endParaRPr lang="en-US"/>
          </a:p>
        </p:txBody>
      </p:sp>
    </p:spTree>
    <p:extLst>
      <p:ext uri="{BB962C8B-B14F-4D97-AF65-F5344CB8AC3E}">
        <p14:creationId xmlns:p14="http://schemas.microsoft.com/office/powerpoint/2010/main" val="168329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55</a:t>
            </a:fld>
            <a:endParaRPr lang="en-US"/>
          </a:p>
        </p:txBody>
      </p:sp>
    </p:spTree>
    <p:extLst>
      <p:ext uri="{BB962C8B-B14F-4D97-AF65-F5344CB8AC3E}">
        <p14:creationId xmlns:p14="http://schemas.microsoft.com/office/powerpoint/2010/main" val="169466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4/29/2021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8.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8.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8.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gif"/><Relationship Id="rId7" Type="http://schemas.openxmlformats.org/officeDocument/2006/relationships/image" Target="../media/image15.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40.png"/><Relationship Id="rId4" Type="http://schemas.openxmlformats.org/officeDocument/2006/relationships/image" Target="../media/image360.png"/></Relationships>
</file>

<file path=ppt/slides/_rels/slide2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hor's_algorithm" TargetMode="External"/><Relationship Id="rId2" Type="http://schemas.openxmlformats.org/officeDocument/2006/relationships/hyperlink" Target="https://arxiv.org/pdf/1111.4147.pdf"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Lattice-based_cryptography" TargetMode="External"/><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ecurity.googleblog.com/2016/07/experimenting-with-post-quantum.html" TargetMode="External"/><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imons.berkeley.edu/talks/shai-halevi-2015-05-18a" TargetMode="External"/><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imons.berkeley.edu/talks/shai-halevi-2015-05-18a" TargetMode="External"/><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Paillier_cryptosystem" TargetMode="External"/><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imons.berkeley.edu/talks/amit-sahai-2015-05-19a" TargetMode="External"/><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cis.upenn.edu/~aaroth/Papers/privacybook.pdf" TargetMode="Externa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1.jp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9.jpeg"/><Relationship Id="rId5" Type="http://schemas.openxmlformats.org/officeDocument/2006/relationships/image" Target="../media/image42.jpe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2.png"/></Relationships>
</file>

<file path=ppt/slides/_rels/slide51.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1.jp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50.png"/><Relationship Id="rId2" Type="http://schemas.openxmlformats.org/officeDocument/2006/relationships/notesSlide" Target="../notesSlides/notesSlide3.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9.jpeg"/><Relationship Id="rId5" Type="http://schemas.openxmlformats.org/officeDocument/2006/relationships/image" Target="../media/image42.jpe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2.png"/></Relationships>
</file>

<file path=ppt/slides/_rels/slide5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38.png"/><Relationship Id="rId7"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59.jpeg"/><Relationship Id="rId5" Type="http://schemas.openxmlformats.org/officeDocument/2006/relationships/image" Target="../media/image35.png"/><Relationship Id="rId10" Type="http://schemas.openxmlformats.org/officeDocument/2006/relationships/image" Target="../media/image58.jpg"/><Relationship Id="rId4" Type="http://schemas.openxmlformats.org/officeDocument/2006/relationships/image" Target="../media/image37.png"/><Relationship Id="rId9"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g"/><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gif"/><Relationship Id="rId7" Type="http://schemas.openxmlformats.org/officeDocument/2006/relationships/image" Target="../media/image12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6.png"/></Relationships>
</file>

<file path=ppt/slides/_rels/slide6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hyperlink" Target="https://github.com/Practical-Graphs/Argon2-Practical-Graph" TargetMode="Externa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8.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6355"/>
            <a:ext cx="9144000" cy="2387600"/>
          </a:xfrm>
        </p:spPr>
        <p:txBody>
          <a:bodyPr/>
          <a:lstStyle/>
          <a:p>
            <a:r>
              <a:rPr lang="en-US" dirty="0" smtClean="0"/>
              <a:t>Reminder: Course Feedback</a:t>
            </a:r>
            <a:endParaRPr lang="en-US" dirty="0"/>
          </a:p>
        </p:txBody>
      </p:sp>
      <p:sp>
        <p:nvSpPr>
          <p:cNvPr id="3" name="Subtitle 2"/>
          <p:cNvSpPr>
            <a:spLocks noGrp="1"/>
          </p:cNvSpPr>
          <p:nvPr>
            <p:ph type="subTitle" idx="1"/>
          </p:nvPr>
        </p:nvSpPr>
        <p:spPr>
          <a:xfrm>
            <a:off x="687729" y="3346350"/>
            <a:ext cx="10111451" cy="1655762"/>
          </a:xfrm>
        </p:spPr>
        <p:txBody>
          <a:bodyPr>
            <a:noAutofit/>
          </a:bodyPr>
          <a:lstStyle/>
          <a:p>
            <a:pPr marL="342900" indent="-342900" algn="l">
              <a:buFont typeface="Arial" panose="020B0604020202020204" pitchFamily="34" charset="0"/>
              <a:buChar char="•"/>
            </a:pPr>
            <a:r>
              <a:rPr lang="en-US" dirty="0" smtClean="0"/>
              <a:t>If you haven’t already please complete your course evaluation before Sunday at 11:59PM. </a:t>
            </a:r>
          </a:p>
          <a:p>
            <a:pPr marL="342900" indent="-342900" algn="l">
              <a:buFont typeface="Arial" panose="020B0604020202020204" pitchFamily="34" charset="0"/>
              <a:buChar char="•"/>
            </a:pPr>
            <a:r>
              <a:rPr lang="en-US" dirty="0" smtClean="0"/>
              <a:t>What did you like about the course? What could be improved? Let me know! Your feedback is valuable and I carefully read through any comments after the semester is over.  </a:t>
            </a:r>
          </a:p>
          <a:p>
            <a:pPr marL="342900" indent="-342900" algn="l">
              <a:buFont typeface="Arial" panose="020B0604020202020204" pitchFamily="34" charset="0"/>
              <a:buChar char="•"/>
            </a:pPr>
            <a:r>
              <a:rPr lang="en-US" dirty="0"/>
              <a:t>Thanks to everyone who already completed there course evaluation! </a:t>
            </a:r>
          </a:p>
          <a:p>
            <a:pPr marL="342900" indent="-342900" algn="l">
              <a:buFont typeface="Arial" panose="020B0604020202020204" pitchFamily="34" charset="0"/>
              <a:buChar char="•"/>
            </a:pPr>
            <a:r>
              <a:rPr lang="en-US" dirty="0" smtClean="0"/>
              <a:t>Your feedback is anonymous and will not impact your grade (I cannot view your feedback until after grades are entered).</a:t>
            </a:r>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55100060"/>
              </p:ext>
            </p:extLst>
          </p:nvPr>
        </p:nvGraphicFramePr>
        <p:xfrm>
          <a:off x="687729" y="1773938"/>
          <a:ext cx="11017602" cy="1169670"/>
        </p:xfrm>
        <a:graphic>
          <a:graphicData uri="http://schemas.openxmlformats.org/drawingml/2006/table">
            <a:tbl>
              <a:tblPr firstRow="1" firstCol="1" bandRow="1">
                <a:tableStyleId>{5C22544A-7EE6-4342-B048-85BDC9FD1C3A}</a:tableStyleId>
              </a:tblPr>
              <a:tblGrid>
                <a:gridCol w="1836267">
                  <a:extLst>
                    <a:ext uri="{9D8B030D-6E8A-4147-A177-3AD203B41FA5}">
                      <a16:colId xmlns:a16="http://schemas.microsoft.com/office/drawing/2014/main" val="3562794168"/>
                    </a:ext>
                  </a:extLst>
                </a:gridCol>
                <a:gridCol w="1836267">
                  <a:extLst>
                    <a:ext uri="{9D8B030D-6E8A-4147-A177-3AD203B41FA5}">
                      <a16:colId xmlns:a16="http://schemas.microsoft.com/office/drawing/2014/main" val="382755107"/>
                    </a:ext>
                  </a:extLst>
                </a:gridCol>
                <a:gridCol w="1836267">
                  <a:extLst>
                    <a:ext uri="{9D8B030D-6E8A-4147-A177-3AD203B41FA5}">
                      <a16:colId xmlns:a16="http://schemas.microsoft.com/office/drawing/2014/main" val="3860922245"/>
                    </a:ext>
                  </a:extLst>
                </a:gridCol>
                <a:gridCol w="1836267">
                  <a:extLst>
                    <a:ext uri="{9D8B030D-6E8A-4147-A177-3AD203B41FA5}">
                      <a16:colId xmlns:a16="http://schemas.microsoft.com/office/drawing/2014/main" val="3436723178"/>
                    </a:ext>
                  </a:extLst>
                </a:gridCol>
                <a:gridCol w="1836267">
                  <a:extLst>
                    <a:ext uri="{9D8B030D-6E8A-4147-A177-3AD203B41FA5}">
                      <a16:colId xmlns:a16="http://schemas.microsoft.com/office/drawing/2014/main" val="2023790454"/>
                    </a:ext>
                  </a:extLst>
                </a:gridCol>
                <a:gridCol w="1836267">
                  <a:extLst>
                    <a:ext uri="{9D8B030D-6E8A-4147-A177-3AD203B41FA5}">
                      <a16:colId xmlns:a16="http://schemas.microsoft.com/office/drawing/2014/main" val="1006826268"/>
                    </a:ext>
                  </a:extLst>
                </a:gridCol>
              </a:tblGrid>
              <a:tr h="0">
                <a:tc gridSpan="6">
                  <a:txBody>
                    <a:bodyPr/>
                    <a:lstStyle/>
                    <a:p>
                      <a:pPr marL="0" marR="0" algn="ctr"/>
                      <a:r>
                        <a:rPr lang="en-US" sz="2000">
                          <a:effectLst/>
                        </a:rPr>
                        <a:t>Course Summary</a:t>
                      </a:r>
                      <a:endParaRPr lang="en-US" sz="2000" b="1">
                        <a:effectLst/>
                        <a:latin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2149078"/>
                  </a:ext>
                </a:extLst>
              </a:tr>
              <a:tr h="0">
                <a:tc>
                  <a:txBody>
                    <a:bodyPr/>
                    <a:lstStyle/>
                    <a:p>
                      <a:pPr marL="0" marR="0">
                        <a:spcBef>
                          <a:spcPts val="0"/>
                        </a:spcBef>
                        <a:spcAft>
                          <a:spcPts val="0"/>
                        </a:spcAft>
                      </a:pPr>
                      <a:r>
                        <a:rPr lang="en-US" sz="1600">
                          <a:effectLst/>
                        </a:rPr>
                        <a:t>Course Code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Course Title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Survey Start Date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Survey End Date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Report Access Start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lgn="ctr">
                        <a:spcBef>
                          <a:spcPts val="0"/>
                        </a:spcBef>
                        <a:spcAft>
                          <a:spcPts val="0"/>
                        </a:spcAft>
                      </a:pPr>
                      <a:r>
                        <a:rPr lang="en-US" sz="1600">
                          <a:effectLst/>
                        </a:rPr>
                        <a:t>Response Rate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extLst>
                  <a:ext uri="{0D108BD9-81ED-4DB2-BD59-A6C34878D82A}">
                    <a16:rowId xmlns:a16="http://schemas.microsoft.com/office/drawing/2014/main" val="1156285663"/>
                  </a:ext>
                </a:extLst>
              </a:tr>
              <a:tr h="0">
                <a:tc>
                  <a:txBody>
                    <a:bodyPr/>
                    <a:lstStyle/>
                    <a:p>
                      <a:pPr marL="0" marR="0">
                        <a:spcBef>
                          <a:spcPts val="0"/>
                        </a:spcBef>
                        <a:spcAft>
                          <a:spcPts val="0"/>
                        </a:spcAft>
                      </a:pPr>
                      <a:r>
                        <a:rPr lang="en-US" sz="1600">
                          <a:effectLst/>
                        </a:rPr>
                        <a:t>wl.202120.CS.55500.FNY.18101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Cryptography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4/19/2021 9:00 AM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5/2/2021 11:59 PM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5/12/2021 12:00 AM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lgn="ctr">
                        <a:spcBef>
                          <a:spcPts val="0"/>
                        </a:spcBef>
                        <a:spcAft>
                          <a:spcPts val="0"/>
                        </a:spcAft>
                      </a:pPr>
                      <a:r>
                        <a:rPr lang="en-US" sz="1600" dirty="0">
                          <a:effectLst/>
                        </a:rPr>
                        <a:t>50.00% (4/8)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extLst>
                  <a:ext uri="{0D108BD9-81ED-4DB2-BD59-A6C34878D82A}">
                    <a16:rowId xmlns:a16="http://schemas.microsoft.com/office/drawing/2014/main" val="1208586424"/>
                  </a:ext>
                </a:extLst>
              </a:tr>
            </a:tbl>
          </a:graphicData>
        </a:graphic>
      </p:graphicFrame>
    </p:spTree>
    <p:extLst>
      <p:ext uri="{BB962C8B-B14F-4D97-AF65-F5344CB8AC3E}">
        <p14:creationId xmlns:p14="http://schemas.microsoft.com/office/powerpoint/2010/main" val="3053807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Non-Interactive Zero-Knowledge Proof (NIZK)</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a:ea typeface="+mn-ea"/>
                    <a:cs typeface="+mn-cs"/>
                  </a:rPr>
                  <a:t>Bob (verifier);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23208" y="4101545"/>
                <a:ext cx="2268792"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Alice (prover);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ambria Math" panose="02040503050406030204" pitchFamily="18" charset="0"/>
                    <a:ea typeface="Cambria Math" panose="02040503050406030204" pitchFamily="18" charset="0"/>
                    <a:cs typeface="+mn-cs"/>
                  </a:rPr>
                  <a:t>x </a:t>
                </a:r>
                <a:endPar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oMath>
                  </m:oMathPara>
                </a14:m>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smtClean="0">
                    <a:ln>
                      <a:noFill/>
                    </a:ln>
                    <a:solidFill>
                      <a:prstClr val="black"/>
                    </a:solidFill>
                    <a:effectLst/>
                    <a:uLnTx/>
                    <a:uFillTx/>
                    <a:ea typeface="+mn-ea"/>
                    <a:cs typeface="+mn-cs"/>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4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(random)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23208" y="4101545"/>
                <a:ext cx="2268792" cy="1860081"/>
              </a:xfrm>
              <a:prstGeom prst="rect">
                <a:avLst/>
              </a:prstGeom>
              <a:blipFill>
                <a:blip r:embed="rId5"/>
                <a:stretch>
                  <a:fillRect l="-4301"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391662" y="2152852"/>
                <a:ext cx="4423903" cy="4816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1</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k</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 where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US"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e>
                      <m: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sub>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b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𝑚𝑜𝑑</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4391662" y="2152852"/>
                <a:ext cx="4423903" cy="481670"/>
              </a:xfrm>
              <a:prstGeom prst="rect">
                <a:avLst/>
              </a:prstGeom>
              <a:blipFill>
                <a:blip r:embed="rId6"/>
                <a:stretch>
                  <a:fillRect l="-2066" t="-6329" b="-27848"/>
                </a:stretch>
              </a:blipFill>
            </p:spPr>
            <p:txBody>
              <a:bodyPr/>
              <a:lstStyle/>
              <a:p>
                <a:r>
                  <a:rPr lang="en-US">
                    <a:noFill/>
                  </a:rPr>
                  <a:t> </a:t>
                </a:r>
              </a:p>
            </p:txBody>
          </p:sp>
        </mc:Fallback>
      </mc:AlternateContent>
      <p:cxnSp>
        <p:nvCxnSpPr>
          <p:cNvPr id="13" name="Straight Arrow Connector 12"/>
          <p:cNvCxnSpPr/>
          <p:nvPr/>
        </p:nvCxnSpPr>
        <p:spPr>
          <a:xfrm flipH="1">
            <a:off x="2673480" y="3446806"/>
            <a:ext cx="7122651" cy="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4667368" cy="36933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𝒄𝒉𝒂𝒍𝒍𝒆𝒏𝒈𝒆𝒔</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𝒄</m:t>
                              </m:r>
                            </m:e>
                            <m:sub>
                              <m:r>
                                <a:rPr lang="en-US" b="1" i="1" dirty="0" smtClean="0">
                                  <a:solidFill>
                                    <a:prstClr val="black"/>
                                  </a:solidFill>
                                  <a:latin typeface="Cambria Math" panose="02040503050406030204" pitchFamily="18" charset="0"/>
                                </a:rPr>
                                <m:t>𝟏</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𝒌</m:t>
                              </m:r>
                            </m:sub>
                          </m:sSub>
                        </m:e>
                      </m:d>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𝑯</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z</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m:t>
                      </m:r>
                      <m:r>
                        <m:rPr>
                          <m:nor/>
                        </m:rPr>
                        <a:rPr kumimoji="0" lang="en-US" sz="1800" b="0" i="0" u="none" strike="noStrike" kern="1200" cap="none" spc="0" normalizeH="0" baseline="-25000" noProof="0" dirty="0">
                          <a:ln>
                            <a:noFill/>
                          </a:ln>
                          <a:solidFill>
                            <a:prstClr val="black"/>
                          </a:solidFill>
                          <a:effectLst/>
                          <a:uLnTx/>
                          <a:uFillTx/>
                          <a:latin typeface="Calibri" panose="020F0502020204030204"/>
                          <a:ea typeface="Cambria Math" panose="02040503050406030204" pitchFamily="18" charset="0"/>
                          <a:cs typeface="+mn-cs"/>
                        </a:rPr>
                        <m:t>1</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m:t>
                          </m:r>
                        </m:e>
                        <m:sub>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k</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4667368"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7710" y="3574918"/>
                <a:ext cx="4705327" cy="710194"/>
              </a:xfrm>
              <a:prstGeom prst="rect">
                <a:avLst/>
              </a:prstGeom>
            </p:spPr>
            <p:txBody>
              <a:bodyPr wrap="none">
                <a:spAutoFit/>
              </a:bodyPr>
              <a:lstStyle/>
              <a:p>
                <a:pPr lvl="0">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Responses r</a:t>
                </a:r>
                <a:r>
                  <a:rPr kumimoji="0" lang="en-US" sz="1800" b="1" i="0" u="none" strike="noStrike" kern="1200" cap="none" spc="0" normalizeH="0" baseline="-25000" noProof="0" dirty="0" smtClean="0">
                    <a:ln>
                      <a:noFill/>
                    </a:ln>
                    <a:solidFill>
                      <a:prstClr val="black"/>
                    </a:solidFill>
                    <a:effectLst/>
                    <a:uLnTx/>
                    <a:uFillTx/>
                    <a:latin typeface="Calibri" panose="020F0502020204030204"/>
                    <a:ea typeface="+mn-ea"/>
                    <a:cs typeface="+mn-cs"/>
                  </a:rPr>
                  <a:t>1</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a:t>
                </a:r>
                <a:r>
                  <a:rPr kumimoji="0" lang="en-US" sz="1800" b="1" i="0" u="none" strike="noStrike" kern="1200" cap="none" spc="0" normalizeH="0" baseline="-25000" noProof="0" dirty="0" err="1" smtClean="0">
                    <a:ln>
                      <a:noFill/>
                    </a:ln>
                    <a:solidFill>
                      <a:prstClr val="black"/>
                    </a:solidFill>
                    <a:effectLst/>
                    <a:uLnTx/>
                    <a:uFillTx/>
                    <a:latin typeface="Calibri" panose="020F0502020204030204"/>
                    <a:ea typeface="+mn-ea"/>
                    <a:cs typeface="+mn-cs"/>
                  </a:rPr>
                  <a:t>k</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𝑖𝑓</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e>
                        </m:eqArr>
                      </m:e>
                    </m:d>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7710" y="3574918"/>
                <a:ext cx="4705327" cy="710194"/>
              </a:xfrm>
              <a:prstGeom prst="rect">
                <a:avLst/>
              </a:prstGeom>
              <a:blipFill>
                <a:blip r:embed="rId8"/>
                <a:stretch>
                  <a:fillRect l="-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60746" y="4472587"/>
                <a:ext cx="8143896" cy="1117998"/>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𝑫𝒆𝒄𝒊𝒔𝒊𝒐𝒏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7"/>
                            </m:r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e>
                      </m:nary>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𝒘𝒉𝒆𝒓𝒆</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𝒛</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N</m:t>
                              </m:r>
                            </m:e>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e>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𝑜𝑡h𝑒𝑟𝑤𝑖𝑠𝑒</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eqArr>
                        </m:e>
                      </m:d>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1860746" y="4472587"/>
                <a:ext cx="8143896"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34" y="5808108"/>
            <a:ext cx="121217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Soundness</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If the statement is false a</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malicious PPT prover should not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Calibri" panose="020F0502020204030204"/>
              </a:rPr>
              <a:t>Produce a proof that Bob accepts.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499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Non-Interactive Zero-Knowledge Proof (NIZK)</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a:ea typeface="+mn-ea"/>
                    <a:cs typeface="+mn-cs"/>
                  </a:rPr>
                  <a:t>Bob (verifier);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23208" y="4101545"/>
                <a:ext cx="2268792"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Alice (prover);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ambria Math" panose="02040503050406030204" pitchFamily="18" charset="0"/>
                    <a:ea typeface="Cambria Math" panose="02040503050406030204" pitchFamily="18" charset="0"/>
                    <a:cs typeface="+mn-cs"/>
                  </a:rPr>
                  <a:t>x </a:t>
                </a:r>
                <a:endPar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oMath>
                  </m:oMathPara>
                </a14:m>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smtClean="0">
                    <a:ln>
                      <a:noFill/>
                    </a:ln>
                    <a:solidFill>
                      <a:prstClr val="black"/>
                    </a:solidFill>
                    <a:effectLst/>
                    <a:uLnTx/>
                    <a:uFillTx/>
                    <a:ea typeface="+mn-ea"/>
                    <a:cs typeface="+mn-cs"/>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4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(random)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23208" y="4101545"/>
                <a:ext cx="2268792" cy="1860081"/>
              </a:xfrm>
              <a:prstGeom prst="rect">
                <a:avLst/>
              </a:prstGeom>
              <a:blipFill>
                <a:blip r:embed="rId5"/>
                <a:stretch>
                  <a:fillRect l="-4301"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391662" y="2152852"/>
                <a:ext cx="4423903" cy="4816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1</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k</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 where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US"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e>
                      <m: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sub>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b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𝑚𝑜𝑑</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4391662" y="2152852"/>
                <a:ext cx="4423903" cy="481670"/>
              </a:xfrm>
              <a:prstGeom prst="rect">
                <a:avLst/>
              </a:prstGeom>
              <a:blipFill>
                <a:blip r:embed="rId6"/>
                <a:stretch>
                  <a:fillRect l="-2066" t="-6329" b="-27848"/>
                </a:stretch>
              </a:blipFill>
            </p:spPr>
            <p:txBody>
              <a:bodyPr/>
              <a:lstStyle/>
              <a:p>
                <a:r>
                  <a:rPr lang="en-US">
                    <a:noFill/>
                  </a:rPr>
                  <a:t> </a:t>
                </a:r>
              </a:p>
            </p:txBody>
          </p:sp>
        </mc:Fallback>
      </mc:AlternateContent>
      <p:cxnSp>
        <p:nvCxnSpPr>
          <p:cNvPr id="13" name="Straight Arrow Connector 12"/>
          <p:cNvCxnSpPr/>
          <p:nvPr/>
        </p:nvCxnSpPr>
        <p:spPr>
          <a:xfrm flipH="1">
            <a:off x="2673480" y="3446806"/>
            <a:ext cx="7122651" cy="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4667368" cy="36933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𝒄𝒉𝒂𝒍𝒍𝒆𝒏𝒈𝒆𝒔</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𝒄</m:t>
                              </m:r>
                            </m:e>
                            <m:sub>
                              <m:r>
                                <a:rPr lang="en-US" b="1" i="1" dirty="0" smtClean="0">
                                  <a:solidFill>
                                    <a:prstClr val="black"/>
                                  </a:solidFill>
                                  <a:latin typeface="Cambria Math" panose="02040503050406030204" pitchFamily="18" charset="0"/>
                                </a:rPr>
                                <m:t>𝟏</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𝒌</m:t>
                              </m:r>
                            </m:sub>
                          </m:sSub>
                        </m:e>
                      </m:d>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𝑯</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z</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m:t>
                      </m:r>
                      <m:r>
                        <m:rPr>
                          <m:nor/>
                        </m:rPr>
                        <a:rPr kumimoji="0" lang="en-US" sz="1800" b="0" i="0" u="none" strike="noStrike" kern="1200" cap="none" spc="0" normalizeH="0" baseline="-25000" noProof="0" dirty="0">
                          <a:ln>
                            <a:noFill/>
                          </a:ln>
                          <a:solidFill>
                            <a:prstClr val="black"/>
                          </a:solidFill>
                          <a:effectLst/>
                          <a:uLnTx/>
                          <a:uFillTx/>
                          <a:latin typeface="Calibri" panose="020F0502020204030204"/>
                          <a:ea typeface="Cambria Math" panose="02040503050406030204" pitchFamily="18" charset="0"/>
                          <a:cs typeface="+mn-cs"/>
                        </a:rPr>
                        <m:t>1</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m:t>
                          </m:r>
                        </m:e>
                        <m:sub>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k</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4667368"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7710" y="3574918"/>
                <a:ext cx="4705327" cy="710194"/>
              </a:xfrm>
              <a:prstGeom prst="rect">
                <a:avLst/>
              </a:prstGeom>
            </p:spPr>
            <p:txBody>
              <a:bodyPr wrap="none">
                <a:spAutoFit/>
              </a:bodyPr>
              <a:lstStyle/>
              <a:p>
                <a:pPr lvl="0">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Responses r</a:t>
                </a:r>
                <a:r>
                  <a:rPr kumimoji="0" lang="en-US" sz="1800" b="1" i="0" u="none" strike="noStrike" kern="1200" cap="none" spc="0" normalizeH="0" baseline="-25000" noProof="0" dirty="0" smtClean="0">
                    <a:ln>
                      <a:noFill/>
                    </a:ln>
                    <a:solidFill>
                      <a:prstClr val="black"/>
                    </a:solidFill>
                    <a:effectLst/>
                    <a:uLnTx/>
                    <a:uFillTx/>
                    <a:latin typeface="Calibri" panose="020F0502020204030204"/>
                    <a:ea typeface="+mn-ea"/>
                    <a:cs typeface="+mn-cs"/>
                  </a:rPr>
                  <a:t>1</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a:t>
                </a:r>
                <a:r>
                  <a:rPr kumimoji="0" lang="en-US" sz="1800" b="1" i="0" u="none" strike="noStrike" kern="1200" cap="none" spc="0" normalizeH="0" baseline="-25000" noProof="0" dirty="0" err="1" smtClean="0">
                    <a:ln>
                      <a:noFill/>
                    </a:ln>
                    <a:solidFill>
                      <a:prstClr val="black"/>
                    </a:solidFill>
                    <a:effectLst/>
                    <a:uLnTx/>
                    <a:uFillTx/>
                    <a:latin typeface="Calibri" panose="020F0502020204030204"/>
                    <a:ea typeface="+mn-ea"/>
                    <a:cs typeface="+mn-cs"/>
                  </a:rPr>
                  <a:t>k</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𝑖𝑓</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e>
                        </m:eqArr>
                      </m:e>
                    </m:d>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7710" y="3574918"/>
                <a:ext cx="4705327" cy="710194"/>
              </a:xfrm>
              <a:prstGeom prst="rect">
                <a:avLst/>
              </a:prstGeom>
              <a:blipFill>
                <a:blip r:embed="rId8"/>
                <a:stretch>
                  <a:fillRect l="-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60746" y="4472587"/>
                <a:ext cx="8143896" cy="1117998"/>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𝑫𝒆𝒄𝒊𝒔𝒊𝒐𝒏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7"/>
                            </m:r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e>
                      </m:nary>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𝒘𝒉𝒆𝒓𝒆</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𝒛</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N</m:t>
                              </m:r>
                            </m:e>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e>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𝑜𝑡h𝑒𝑟𝑤𝑖𝑠𝑒</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eqArr>
                        </m:e>
                      </m:d>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1860746" y="4472587"/>
                <a:ext cx="8143896"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34" y="5808108"/>
            <a:ext cx="121217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Soundness</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If the statement is false a</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malicious PPT prover should not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Calibri" panose="020F0502020204030204"/>
              </a:rPr>
              <a:t>Produce a proof that Bob accepts.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01687" y="1319514"/>
                <a:ext cx="6099113" cy="3611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sz="2400" dirty="0" smtClean="0"/>
              </a:p>
              <a:p>
                <a:r>
                  <a:rPr lang="en-US" sz="2400" b="1" dirty="0" smtClean="0"/>
                  <a:t>Fact: </a:t>
                </a:r>
                <a:r>
                  <a:rPr lang="en-US" sz="2400" dirty="0" smtClean="0"/>
                  <a:t>If </a:t>
                </a:r>
                <a14:m>
                  <m:oMath xmlns:m="http://schemas.openxmlformats.org/officeDocument/2006/math">
                    <m:sSup>
                      <m:sSupPr>
                        <m:ctrlPr>
                          <a:rPr lang="en-US" sz="2400" i="1" dirty="0">
                            <a:solidFill>
                              <a:prstClr val="black"/>
                            </a:solidFill>
                            <a:latin typeface="Cambria Math" panose="02040503050406030204" pitchFamily="18" charset="0"/>
                            <a:ea typeface="Cambria Math" panose="02040503050406030204" pitchFamily="18" charset="0"/>
                          </a:rPr>
                        </m:ctrlPr>
                      </m:sSupPr>
                      <m:e>
                        <m:r>
                          <a:rPr lang="en-US" sz="2400" i="1" dirty="0">
                            <a:solidFill>
                              <a:prstClr val="black"/>
                            </a:solidFill>
                            <a:latin typeface="Cambria Math" panose="02040503050406030204" pitchFamily="18" charset="0"/>
                            <a:ea typeface="Cambria Math" panose="02040503050406030204" pitchFamily="18" charset="0"/>
                          </a:rPr>
                          <m:t>𝑧</m:t>
                        </m:r>
                        <m:r>
                          <a:rPr lang="en-US" sz="2400" i="1" dirty="0" smtClean="0">
                            <a:solidFill>
                              <a:prstClr val="black"/>
                            </a:solidFill>
                            <a:latin typeface="Cambria Math" panose="02040503050406030204" pitchFamily="18" charset="0"/>
                            <a:ea typeface="Cambria Math" panose="02040503050406030204" pitchFamily="18" charset="0"/>
                          </a:rPr>
                          <m:t>≠</m:t>
                        </m:r>
                        <m:r>
                          <a:rPr lang="en-US" sz="2400" i="1" dirty="0">
                            <a:solidFill>
                              <a:prstClr val="black"/>
                            </a:solidFill>
                            <a:latin typeface="Cambria Math" panose="02040503050406030204" pitchFamily="18" charset="0"/>
                            <a:ea typeface="Cambria Math" panose="02040503050406030204" pitchFamily="18" charset="0"/>
                          </a:rPr>
                          <m:t>𝑥</m:t>
                        </m:r>
                      </m:e>
                      <m:sup>
                        <m:r>
                          <a:rPr lang="en-US" sz="2400" i="1" dirty="0">
                            <a:solidFill>
                              <a:prstClr val="black"/>
                            </a:solidFill>
                            <a:latin typeface="Cambria Math" panose="02040503050406030204" pitchFamily="18" charset="0"/>
                            <a:ea typeface="Cambria Math" panose="02040503050406030204" pitchFamily="18" charset="0"/>
                          </a:rPr>
                          <m:t>2</m:t>
                        </m:r>
                      </m:sup>
                    </m:sSup>
                    <m:r>
                      <a:rPr lang="en-US" sz="2400" b="0" i="1" dirty="0">
                        <a:solidFill>
                          <a:prstClr val="black"/>
                        </a:solidFill>
                        <a:latin typeface="Cambria Math" panose="02040503050406030204" pitchFamily="18" charset="0"/>
                        <a:ea typeface="Cambria Math" panose="02040503050406030204" pitchFamily="18" charset="0"/>
                      </a:rPr>
                      <m:t> </m:t>
                    </m:r>
                    <m:r>
                      <a:rPr lang="en-US" sz="2400" b="0" i="1" dirty="0" smtClean="0">
                        <a:solidFill>
                          <a:prstClr val="black"/>
                        </a:solidFill>
                        <a:latin typeface="Cambria Math" panose="02040503050406030204" pitchFamily="18" charset="0"/>
                        <a:ea typeface="Cambria Math" panose="02040503050406030204" pitchFamily="18" charset="0"/>
                      </a:rPr>
                      <m:t>𝑚𝑜𝑑</m:t>
                    </m:r>
                    <m:r>
                      <a:rPr lang="en-US" sz="2400" b="0" i="1" dirty="0" smtClean="0">
                        <a:solidFill>
                          <a:prstClr val="black"/>
                        </a:solidFill>
                        <a:latin typeface="Cambria Math" panose="02040503050406030204" pitchFamily="18" charset="0"/>
                        <a:ea typeface="Cambria Math" panose="02040503050406030204" pitchFamily="18" charset="0"/>
                      </a:rPr>
                      <m:t> </m:t>
                    </m:r>
                    <m:r>
                      <a:rPr lang="en-US" sz="2400" b="0" i="1" dirty="0" smtClean="0">
                        <a:solidFill>
                          <a:prstClr val="black"/>
                        </a:solidFill>
                        <a:latin typeface="Cambria Math" panose="02040503050406030204" pitchFamily="18" charset="0"/>
                        <a:ea typeface="Cambria Math" panose="02040503050406030204" pitchFamily="18" charset="0"/>
                      </a:rPr>
                      <m:t>𝑁</m:t>
                    </m:r>
                    <m:r>
                      <a:rPr lang="en-US" sz="2400" b="0" i="1" dirty="0" smtClean="0">
                        <a:solidFill>
                          <a:prstClr val="black"/>
                        </a:solidFill>
                        <a:latin typeface="Cambria Math" panose="02040503050406030204" pitchFamily="18" charset="0"/>
                        <a:ea typeface="Cambria Math" panose="02040503050406030204" pitchFamily="18" charset="0"/>
                      </a:rPr>
                      <m:t> </m:t>
                    </m:r>
                  </m:oMath>
                </a14:m>
                <a:r>
                  <a:rPr lang="en-US" sz="2400" dirty="0" smtClean="0"/>
                  <a:t> is not a square root then for each </a:t>
                </a:r>
                <a:r>
                  <a:rPr lang="en-US" sz="2400" dirty="0" err="1" smtClean="0"/>
                  <a:t>i</a:t>
                </a:r>
                <a:r>
                  <a:rPr lang="en-US" sz="2400" dirty="0" smtClean="0"/>
                  <a:t>&lt; k either </a:t>
                </a:r>
              </a:p>
              <a:p>
                <a:pPr marL="342900" indent="-342900">
                  <a:buAutoNum type="arabicParenR"/>
                </a:pPr>
                <a14:m>
                  <m:oMath xmlns:m="http://schemas.openxmlformats.org/officeDocument/2006/math">
                    <m:r>
                      <a:rPr lang="en-US" sz="2400" i="1" dirty="0">
                        <a:solidFill>
                          <a:prstClr val="black"/>
                        </a:solidFill>
                        <a:latin typeface="Cambria Math" panose="02040503050406030204" pitchFamily="18" charset="0"/>
                        <a:ea typeface="Cambria Math" panose="02040503050406030204" pitchFamily="18" charset="0"/>
                      </a:rPr>
                      <m:t>𝑀</m:t>
                    </m:r>
                    <m:r>
                      <a:rPr lang="en-US" sz="2400" i="1" baseline="-25000" dirty="0">
                        <a:solidFill>
                          <a:prstClr val="black"/>
                        </a:solidFill>
                        <a:latin typeface="Cambria Math" panose="02040503050406030204" pitchFamily="18" charset="0"/>
                        <a:ea typeface="Cambria Math" panose="02040503050406030204" pitchFamily="18" charset="0"/>
                      </a:rPr>
                      <m:t>𝑖</m:t>
                    </m:r>
                  </m:oMath>
                </a14:m>
                <a:r>
                  <a:rPr lang="en-US" sz="2400" dirty="0" smtClean="0"/>
                  <a:t> does not have a square root  and Alice won’t be able to respond when </a:t>
                </a:r>
                <a14:m>
                  <m:oMath xmlns:m="http://schemas.openxmlformats.org/officeDocument/2006/math">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𝒄</m:t>
                        </m:r>
                      </m:e>
                      <m:sub>
                        <m:r>
                          <a:rPr lang="en-US" sz="2400" b="1" i="1">
                            <a:solidFill>
                              <a:prstClr val="black"/>
                            </a:solidFill>
                            <a:latin typeface="Cambria Math" panose="02040503050406030204" pitchFamily="18" charset="0"/>
                          </a:rPr>
                          <m:t>𝒊</m:t>
                        </m:r>
                      </m:sub>
                    </m:sSub>
                    <m:r>
                      <a:rPr lang="en-US" sz="2400" i="1" dirty="0">
                        <a:solidFill>
                          <a:prstClr val="black"/>
                        </a:solidFill>
                        <a:latin typeface="Cambria Math" panose="02040503050406030204" pitchFamily="18" charset="0"/>
                        <a:ea typeface="Cambria Math" panose="02040503050406030204" pitchFamily="18" charset="0"/>
                      </a:rPr>
                      <m:t>=1</m:t>
                    </m:r>
                  </m:oMath>
                </a14:m>
                <a:r>
                  <a:rPr lang="en-US" sz="2400" dirty="0" smtClean="0"/>
                  <a:t>, or</a:t>
                </a:r>
              </a:p>
              <a:p>
                <a:pPr marL="342900" indent="-342900">
                  <a:buAutoNum type="arabicParenR"/>
                </a:pPr>
                <a:r>
                  <a:rPr lang="en-US" sz="2400" dirty="0" smtClean="0"/>
                  <a:t> </a:t>
                </a:r>
                <a14:m>
                  <m:oMath xmlns:m="http://schemas.openxmlformats.org/officeDocument/2006/math">
                    <m:sSup>
                      <m:sSupPr>
                        <m:ctrlPr>
                          <a:rPr lang="en-US" sz="2400" i="1" dirty="0" smtClean="0">
                            <a:solidFill>
                              <a:prstClr val="black"/>
                            </a:solidFill>
                            <a:latin typeface="Cambria Math" panose="02040503050406030204" pitchFamily="18" charset="0"/>
                            <a:ea typeface="Cambria Math" panose="02040503050406030204" pitchFamily="18" charset="0"/>
                          </a:rPr>
                        </m:ctrlPr>
                      </m:sSupPr>
                      <m:e>
                        <m:r>
                          <a:rPr lang="en-US" sz="2400" b="0" i="1" dirty="0" smtClean="0">
                            <a:solidFill>
                              <a:prstClr val="black"/>
                            </a:solidFill>
                            <a:latin typeface="Cambria Math" panose="02040503050406030204" pitchFamily="18" charset="0"/>
                            <a:ea typeface="Cambria Math" panose="02040503050406030204" pitchFamily="18" charset="0"/>
                          </a:rPr>
                          <m:t>𝑧</m:t>
                        </m:r>
                      </m:e>
                      <m:sup>
                        <m:r>
                          <a:rPr lang="en-US" sz="2400" b="0" i="1" dirty="0" smtClean="0">
                            <a:solidFill>
                              <a:prstClr val="black"/>
                            </a:solidFill>
                            <a:latin typeface="Cambria Math" panose="02040503050406030204" pitchFamily="18" charset="0"/>
                            <a:ea typeface="Cambria Math" panose="02040503050406030204" pitchFamily="18" charset="0"/>
                          </a:rPr>
                          <m:t>−1</m:t>
                        </m:r>
                      </m:sup>
                    </m:sSup>
                    <m:r>
                      <a:rPr lang="en-US" sz="2400" i="1" dirty="0">
                        <a:solidFill>
                          <a:prstClr val="black"/>
                        </a:solidFill>
                        <a:latin typeface="Cambria Math" panose="02040503050406030204" pitchFamily="18" charset="0"/>
                        <a:ea typeface="Cambria Math" panose="02040503050406030204" pitchFamily="18" charset="0"/>
                      </a:rPr>
                      <m:t>𝑀</m:t>
                    </m:r>
                    <m:r>
                      <a:rPr lang="en-US" sz="2400" i="1" baseline="-25000" dirty="0">
                        <a:solidFill>
                          <a:prstClr val="black"/>
                        </a:solidFill>
                        <a:latin typeface="Cambria Math" panose="02040503050406030204" pitchFamily="18" charset="0"/>
                        <a:ea typeface="Cambria Math" panose="02040503050406030204" pitchFamily="18" charset="0"/>
                      </a:rPr>
                      <m:t>𝑖</m:t>
                    </m:r>
                  </m:oMath>
                </a14:m>
                <a:r>
                  <a:rPr lang="en-US" sz="2400" dirty="0" smtClean="0"/>
                  <a:t> does not have a square root and Alice won’t be able to respond when </a:t>
                </a:r>
                <a14:m>
                  <m:oMath xmlns:m="http://schemas.openxmlformats.org/officeDocument/2006/math">
                    <m:sSub>
                      <m:sSubPr>
                        <m:ctrlPr>
                          <a:rPr lang="en-US" sz="2400" b="1"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𝒄</m:t>
                        </m:r>
                      </m:e>
                      <m:sub>
                        <m:r>
                          <a:rPr lang="en-US" sz="2400" b="1" i="1">
                            <a:solidFill>
                              <a:prstClr val="black"/>
                            </a:solidFill>
                            <a:latin typeface="Cambria Math" panose="02040503050406030204" pitchFamily="18" charset="0"/>
                          </a:rPr>
                          <m:t>𝒊</m:t>
                        </m:r>
                      </m:sub>
                    </m:sSub>
                    <m:r>
                      <a:rPr lang="en-US" sz="2400" b="1" i="1">
                        <a:solidFill>
                          <a:prstClr val="black"/>
                        </a:solidFill>
                        <a:latin typeface="Cambria Math" panose="02040503050406030204" pitchFamily="18" charset="0"/>
                      </a:rPr>
                      <m:t>=</m:t>
                    </m:r>
                    <m:r>
                      <a:rPr lang="en-US" sz="2400" b="1" i="1">
                        <a:solidFill>
                          <a:prstClr val="black"/>
                        </a:solidFill>
                        <a:latin typeface="Cambria Math" panose="02040503050406030204" pitchFamily="18" charset="0"/>
                      </a:rPr>
                      <m:t>𝟎</m:t>
                    </m:r>
                  </m:oMath>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301687" y="1319514"/>
                <a:ext cx="6099113" cy="3611301"/>
              </a:xfrm>
              <a:prstGeom prst="rect">
                <a:avLst/>
              </a:prstGeom>
              <a:blipFill>
                <a:blip r:embed="rId10"/>
                <a:stretch>
                  <a:fillRect l="-1496"/>
                </a:stretch>
              </a:blipFill>
            </p:spPr>
            <p:txBody>
              <a:bodyPr/>
              <a:lstStyle/>
              <a:p>
                <a:r>
                  <a:rPr lang="en-US">
                    <a:noFill/>
                  </a:rPr>
                  <a:t> </a:t>
                </a:r>
              </a:p>
            </p:txBody>
          </p:sp>
        </mc:Fallback>
      </mc:AlternateContent>
    </p:spTree>
    <p:extLst>
      <p:ext uri="{BB962C8B-B14F-4D97-AF65-F5344CB8AC3E}">
        <p14:creationId xmlns:p14="http://schemas.microsoft.com/office/powerpoint/2010/main" val="302790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Non-Interactive Zero-Knowledge Proof (NIZK)</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a:ea typeface="+mn-ea"/>
                    <a:cs typeface="+mn-cs"/>
                  </a:rPr>
                  <a:t>Bob (verifier);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23208" y="4101545"/>
                <a:ext cx="2268792"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Alice (prover);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ambria Math" panose="02040503050406030204" pitchFamily="18" charset="0"/>
                    <a:ea typeface="Cambria Math" panose="02040503050406030204" pitchFamily="18" charset="0"/>
                    <a:cs typeface="+mn-cs"/>
                  </a:rPr>
                  <a:t>x </a:t>
                </a:r>
                <a:endPar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oMath>
                  </m:oMathPara>
                </a14:m>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smtClean="0">
                    <a:ln>
                      <a:noFill/>
                    </a:ln>
                    <a:solidFill>
                      <a:prstClr val="black"/>
                    </a:solidFill>
                    <a:effectLst/>
                    <a:uLnTx/>
                    <a:uFillTx/>
                    <a:ea typeface="+mn-ea"/>
                    <a:cs typeface="+mn-cs"/>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4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(random)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23208" y="4101545"/>
                <a:ext cx="2268792" cy="1860081"/>
              </a:xfrm>
              <a:prstGeom prst="rect">
                <a:avLst/>
              </a:prstGeom>
              <a:blipFill>
                <a:blip r:embed="rId5"/>
                <a:stretch>
                  <a:fillRect l="-4301"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391662" y="2152852"/>
                <a:ext cx="4423903" cy="4816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1</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k</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 where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US"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e>
                      <m: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sub>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b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𝑚𝑜𝑑</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4391662" y="2152852"/>
                <a:ext cx="4423903" cy="481670"/>
              </a:xfrm>
              <a:prstGeom prst="rect">
                <a:avLst/>
              </a:prstGeom>
              <a:blipFill>
                <a:blip r:embed="rId6"/>
                <a:stretch>
                  <a:fillRect l="-2066" t="-6329" b="-27848"/>
                </a:stretch>
              </a:blipFill>
            </p:spPr>
            <p:txBody>
              <a:bodyPr/>
              <a:lstStyle/>
              <a:p>
                <a:r>
                  <a:rPr lang="en-US">
                    <a:noFill/>
                  </a:rPr>
                  <a:t> </a:t>
                </a:r>
              </a:p>
            </p:txBody>
          </p:sp>
        </mc:Fallback>
      </mc:AlternateContent>
      <p:cxnSp>
        <p:nvCxnSpPr>
          <p:cNvPr id="13" name="Straight Arrow Connector 12"/>
          <p:cNvCxnSpPr/>
          <p:nvPr/>
        </p:nvCxnSpPr>
        <p:spPr>
          <a:xfrm flipH="1">
            <a:off x="2673480" y="3446806"/>
            <a:ext cx="7122651" cy="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4667368" cy="36933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𝒄𝒉𝒂𝒍𝒍𝒆𝒏𝒈𝒆𝒔</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𝒄</m:t>
                              </m:r>
                            </m:e>
                            <m:sub>
                              <m:r>
                                <a:rPr lang="en-US" b="1" i="1" dirty="0" smtClean="0">
                                  <a:solidFill>
                                    <a:prstClr val="black"/>
                                  </a:solidFill>
                                  <a:latin typeface="Cambria Math" panose="02040503050406030204" pitchFamily="18" charset="0"/>
                                </a:rPr>
                                <m:t>𝟏</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𝒌</m:t>
                              </m:r>
                            </m:sub>
                          </m:sSub>
                        </m:e>
                      </m:d>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𝑯</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z</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m:t>
                      </m:r>
                      <m:r>
                        <m:rPr>
                          <m:nor/>
                        </m:rPr>
                        <a:rPr kumimoji="0" lang="en-US" sz="1800" b="0" i="0" u="none" strike="noStrike" kern="1200" cap="none" spc="0" normalizeH="0" baseline="-25000" noProof="0" dirty="0">
                          <a:ln>
                            <a:noFill/>
                          </a:ln>
                          <a:solidFill>
                            <a:prstClr val="black"/>
                          </a:solidFill>
                          <a:effectLst/>
                          <a:uLnTx/>
                          <a:uFillTx/>
                          <a:latin typeface="Calibri" panose="020F0502020204030204"/>
                          <a:ea typeface="Cambria Math" panose="02040503050406030204" pitchFamily="18" charset="0"/>
                          <a:cs typeface="+mn-cs"/>
                        </a:rPr>
                        <m:t>1</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m:t>
                          </m:r>
                        </m:e>
                        <m:sub>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k</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4667368"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7710" y="3574918"/>
                <a:ext cx="4705327" cy="710194"/>
              </a:xfrm>
              <a:prstGeom prst="rect">
                <a:avLst/>
              </a:prstGeom>
            </p:spPr>
            <p:txBody>
              <a:bodyPr wrap="none">
                <a:spAutoFit/>
              </a:bodyPr>
              <a:lstStyle/>
              <a:p>
                <a:pPr lvl="0">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Responses r</a:t>
                </a:r>
                <a:r>
                  <a:rPr kumimoji="0" lang="en-US" sz="1800" b="1" i="0" u="none" strike="noStrike" kern="1200" cap="none" spc="0" normalizeH="0" baseline="-25000" noProof="0" dirty="0" smtClean="0">
                    <a:ln>
                      <a:noFill/>
                    </a:ln>
                    <a:solidFill>
                      <a:prstClr val="black"/>
                    </a:solidFill>
                    <a:effectLst/>
                    <a:uLnTx/>
                    <a:uFillTx/>
                    <a:latin typeface="Calibri" panose="020F0502020204030204"/>
                    <a:ea typeface="+mn-ea"/>
                    <a:cs typeface="+mn-cs"/>
                  </a:rPr>
                  <a:t>1</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a:t>
                </a:r>
                <a:r>
                  <a:rPr kumimoji="0" lang="en-US" sz="1800" b="1" i="0" u="none" strike="noStrike" kern="1200" cap="none" spc="0" normalizeH="0" baseline="-25000" noProof="0" dirty="0" err="1" smtClean="0">
                    <a:ln>
                      <a:noFill/>
                    </a:ln>
                    <a:solidFill>
                      <a:prstClr val="black"/>
                    </a:solidFill>
                    <a:effectLst/>
                    <a:uLnTx/>
                    <a:uFillTx/>
                    <a:latin typeface="Calibri" panose="020F0502020204030204"/>
                    <a:ea typeface="+mn-ea"/>
                    <a:cs typeface="+mn-cs"/>
                  </a:rPr>
                  <a:t>k</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𝑖𝑓</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e>
                        </m:eqArr>
                      </m:e>
                    </m:d>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7710" y="3574918"/>
                <a:ext cx="4705327" cy="710194"/>
              </a:xfrm>
              <a:prstGeom prst="rect">
                <a:avLst/>
              </a:prstGeom>
              <a:blipFill>
                <a:blip r:embed="rId8"/>
                <a:stretch>
                  <a:fillRect l="-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60746" y="4472587"/>
                <a:ext cx="8143896" cy="1117998"/>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𝑫𝒆𝒄𝒊𝒔𝒊𝒐𝒏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7"/>
                            </m:r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e>
                      </m:nary>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𝒘𝒉𝒆𝒓𝒆</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𝒛</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N</m:t>
                              </m:r>
                            </m:e>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e>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𝑜𝑡h𝑒𝑟𝑤𝑖𝑠𝑒</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eqArr>
                        </m:e>
                      </m:d>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1860746" y="4472587"/>
                <a:ext cx="8143896"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34" y="5808108"/>
            <a:ext cx="121217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Soundness</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If the statement is false a</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malicious PPT prover should not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Calibri" panose="020F0502020204030204"/>
              </a:rPr>
              <a:t>produce a proof that Bob accepts.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01687" y="1319514"/>
                <a:ext cx="6099113" cy="3611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Definition: Call a random oracle query </a:t>
                </a:r>
                <a14:m>
                  <m:oMath xmlns:m="http://schemas.openxmlformats.org/officeDocument/2006/math">
                    <m:r>
                      <a:rPr lang="en-US" sz="2400" b="1" i="1" dirty="0">
                        <a:solidFill>
                          <a:prstClr val="black"/>
                        </a:solidFill>
                        <a:latin typeface="Cambria Math" panose="02040503050406030204" pitchFamily="18" charset="0"/>
                      </a:rPr>
                      <m:t>𝑯</m:t>
                    </m:r>
                    <m:r>
                      <a:rPr lang="en-US" sz="2400" b="1" i="1" dirty="0">
                        <a:solidFill>
                          <a:prstClr val="black"/>
                        </a:solidFill>
                        <a:latin typeface="Cambria Math" panose="02040503050406030204" pitchFamily="18" charset="0"/>
                      </a:rPr>
                      <m:t>(</m:t>
                    </m:r>
                    <m:r>
                      <m:rPr>
                        <m:nor/>
                      </m:rPr>
                      <a:rPr lang="en-US" sz="2400" dirty="0">
                        <a:solidFill>
                          <a:prstClr val="black"/>
                        </a:solidFill>
                        <a:ea typeface="Cambria Math" panose="02040503050406030204" pitchFamily="18" charset="0"/>
                      </a:rPr>
                      <m:t>M</m:t>
                    </m:r>
                    <m:r>
                      <m:rPr>
                        <m:nor/>
                      </m:rPr>
                      <a:rPr lang="en-US" sz="2400" baseline="-25000" dirty="0">
                        <a:solidFill>
                          <a:prstClr val="black"/>
                        </a:solidFill>
                        <a:ea typeface="Cambria Math" panose="02040503050406030204" pitchFamily="18" charset="0"/>
                      </a:rPr>
                      <m:t>1</m:t>
                    </m:r>
                    <m:r>
                      <m:rPr>
                        <m:nor/>
                      </m:rPr>
                      <a:rPr lang="en-US" sz="2400" dirty="0">
                        <a:solidFill>
                          <a:prstClr val="black"/>
                        </a:solidFill>
                        <a:ea typeface="Cambria Math" panose="02040503050406030204" pitchFamily="18" charset="0"/>
                      </a:rPr>
                      <m:t>,…</m:t>
                    </m:r>
                    <m:sSub>
                      <m:sSubPr>
                        <m:ctrlPr>
                          <a:rPr lang="en-US" sz="2400" i="1" dirty="0">
                            <a:solidFill>
                              <a:prstClr val="black"/>
                            </a:solidFill>
                            <a:latin typeface="Cambria Math" panose="02040503050406030204" pitchFamily="18" charset="0"/>
                            <a:ea typeface="Cambria Math" panose="02040503050406030204" pitchFamily="18" charset="0"/>
                          </a:rPr>
                        </m:ctrlPr>
                      </m:sSubPr>
                      <m:e>
                        <m:r>
                          <m:rPr>
                            <m:sty m:val="p"/>
                          </m:rPr>
                          <a:rPr lang="en-US" sz="2400" dirty="0">
                            <a:solidFill>
                              <a:prstClr val="black"/>
                            </a:solidFill>
                            <a:latin typeface="Cambria Math" panose="02040503050406030204" pitchFamily="18" charset="0"/>
                            <a:ea typeface="Cambria Math" panose="02040503050406030204" pitchFamily="18" charset="0"/>
                          </a:rPr>
                          <m:t>M</m:t>
                        </m:r>
                      </m:e>
                      <m:sub>
                        <m:r>
                          <m:rPr>
                            <m:sty m:val="p"/>
                          </m:rPr>
                          <a:rPr lang="en-US" sz="2400" dirty="0">
                            <a:solidFill>
                              <a:prstClr val="black"/>
                            </a:solidFill>
                            <a:latin typeface="Cambria Math" panose="02040503050406030204" pitchFamily="18" charset="0"/>
                            <a:ea typeface="Cambria Math" panose="02040503050406030204" pitchFamily="18" charset="0"/>
                          </a:rPr>
                          <m:t>k</m:t>
                        </m:r>
                      </m:sub>
                    </m:sSub>
                    <m:r>
                      <a:rPr lang="en-US" sz="2400" b="1" i="1" dirty="0">
                        <a:solidFill>
                          <a:prstClr val="black"/>
                        </a:solidFill>
                        <a:latin typeface="Cambria Math" panose="02040503050406030204" pitchFamily="18" charset="0"/>
                      </a:rPr>
                      <m:t>)</m:t>
                    </m:r>
                  </m:oMath>
                </a14:m>
                <a:r>
                  <a:rPr lang="en-US" sz="2400" b="1" dirty="0" smtClean="0"/>
                  <a:t> lucky if Alice can respond to all challenges. Let </a:t>
                </a:r>
                <a:r>
                  <a:rPr lang="en-US" sz="2400" b="1" dirty="0" err="1" smtClean="0"/>
                  <a:t>L</a:t>
                </a:r>
                <a:r>
                  <a:rPr lang="en-US" sz="2400" b="1" baseline="-25000" dirty="0" err="1" smtClean="0"/>
                  <a:t>j</a:t>
                </a:r>
                <a:r>
                  <a:rPr lang="en-US" sz="2400" b="1" dirty="0" smtClean="0"/>
                  <a:t>=1 if and only if query j is lucky.</a:t>
                </a:r>
              </a:p>
              <a:p>
                <a:endParaRPr lang="en-US" sz="2400" b="1" dirty="0"/>
              </a:p>
              <a:p>
                <a:r>
                  <a:rPr lang="en-US" sz="2400" b="1" dirty="0" smtClean="0"/>
                  <a:t>Fact: </a:t>
                </a:r>
                <a14:m>
                  <m:oMath xmlns:m="http://schemas.openxmlformats.org/officeDocument/2006/math">
                    <m:r>
                      <a:rPr lang="en-US" sz="2400" b="1" i="0" smtClean="0">
                        <a:latin typeface="Cambria Math" panose="02040503050406030204" pitchFamily="18" charset="0"/>
                      </a:rPr>
                      <m:t>𝐏𝐫</m:t>
                    </m:r>
                    <m:d>
                      <m:dPr>
                        <m:begChr m:val="["/>
                        <m:endChr m:val="]"/>
                        <m:ctrlPr>
                          <a:rPr lang="en-US" sz="2400" b="1" i="1" smtClean="0">
                            <a:latin typeface="Cambria Math" panose="02040503050406030204" pitchFamily="18" charset="0"/>
                          </a:rPr>
                        </m:ctrlPr>
                      </m:dPr>
                      <m:e>
                        <m:r>
                          <a:rPr lang="en-US" sz="2400" b="1" i="1">
                            <a:latin typeface="Cambria Math" panose="02040503050406030204" pitchFamily="18" charset="0"/>
                          </a:rPr>
                          <m:t>𝑳</m:t>
                        </m:r>
                        <m:r>
                          <a:rPr lang="en-US" sz="2400" b="1" i="1" baseline="-25000" smtClean="0">
                            <a:latin typeface="Cambria Math" panose="02040503050406030204" pitchFamily="18" charset="0"/>
                          </a:rPr>
                          <m:t>𝒋</m:t>
                        </m:r>
                        <m:r>
                          <a:rPr lang="en-US" sz="2400" b="1" i="1" smtClean="0">
                            <a:latin typeface="Cambria Math" panose="02040503050406030204" pitchFamily="18" charset="0"/>
                          </a:rPr>
                          <m:t>=</m:t>
                        </m:r>
                        <m:r>
                          <a:rPr lang="en-US" sz="2400" b="1" i="1" smtClean="0">
                            <a:latin typeface="Cambria Math" panose="02040503050406030204" pitchFamily="18" charset="0"/>
                          </a:rPr>
                          <m:t>𝟏</m:t>
                        </m:r>
                        <m:r>
                          <a:rPr lang="en-US" sz="2400" b="1" i="1" smtClean="0">
                            <a:latin typeface="Cambria Math" panose="02040503050406030204" pitchFamily="18" charset="0"/>
                          </a:rPr>
                          <m:t> |</m:t>
                        </m:r>
                        <m:r>
                          <a:rPr lang="en-US" sz="2400" b="1" i="1">
                            <a:latin typeface="Cambria Math" panose="02040503050406030204" pitchFamily="18" charset="0"/>
                          </a:rPr>
                          <m:t>𝑳</m:t>
                        </m:r>
                        <m:r>
                          <a:rPr lang="en-US" sz="2400" b="1" i="1" baseline="-25000" smtClean="0">
                            <a:latin typeface="Cambria Math" panose="02040503050406030204" pitchFamily="18" charset="0"/>
                          </a:rPr>
                          <m:t>𝟏</m:t>
                        </m:r>
                        <m:r>
                          <a:rPr lang="en-US" sz="2400" b="1" i="1" smtClean="0">
                            <a:latin typeface="Cambria Math" panose="02040503050406030204" pitchFamily="18" charset="0"/>
                          </a:rPr>
                          <m:t>,…, </m:t>
                        </m:r>
                        <m:r>
                          <a:rPr lang="en-US" sz="2400" b="1" i="1">
                            <a:latin typeface="Cambria Math" panose="02040503050406030204" pitchFamily="18" charset="0"/>
                          </a:rPr>
                          <m:t>𝑳</m:t>
                        </m:r>
                        <m:r>
                          <a:rPr lang="en-US" sz="2400" b="1" i="1" baseline="-25000" smtClean="0">
                            <a:latin typeface="Cambria Math" panose="02040503050406030204" pitchFamily="18" charset="0"/>
                          </a:rPr>
                          <m:t>𝒋</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𝟏</m:t>
                        </m:r>
                      </m:e>
                    </m:d>
                    <m:r>
                      <a:rPr lang="en-US" sz="2400" b="1" i="1" smtClean="0">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𝟐</m:t>
                        </m:r>
                      </m:e>
                      <m:sup>
                        <m:r>
                          <a:rPr lang="en-US" sz="2400" b="1" i="1" smtClean="0">
                            <a:latin typeface="Cambria Math" panose="02040503050406030204" pitchFamily="18" charset="0"/>
                          </a:rPr>
                          <m:t>−</m:t>
                        </m:r>
                        <m:r>
                          <a:rPr lang="en-US" sz="2400" b="1" i="1" smtClean="0">
                            <a:latin typeface="Cambria Math" panose="02040503050406030204" pitchFamily="18" charset="0"/>
                          </a:rPr>
                          <m:t>𝒌</m:t>
                        </m:r>
                      </m:sup>
                    </m:sSup>
                  </m:oMath>
                </a14:m>
                <a:endParaRPr lang="en-US" sz="2400" dirty="0" smtClean="0"/>
              </a:p>
              <a:p>
                <a:r>
                  <a:rPr lang="en-US" sz="2400" b="1" dirty="0" smtClean="0"/>
                  <a:t>Union Bound: </a:t>
                </a:r>
                <a14:m>
                  <m:oMath xmlns:m="http://schemas.openxmlformats.org/officeDocument/2006/math">
                    <m:r>
                      <a:rPr lang="en-US" sz="2400" b="1" i="1">
                        <a:latin typeface="Cambria Math" panose="02040503050406030204" pitchFamily="18" charset="0"/>
                      </a:rPr>
                      <m:t>𝑷𝒓</m:t>
                    </m:r>
                    <m:d>
                      <m:dPr>
                        <m:begChr m:val="["/>
                        <m:endChr m:val="]"/>
                        <m:ctrlPr>
                          <a:rPr lang="en-US" sz="2400" b="1" i="1">
                            <a:latin typeface="Cambria Math" panose="02040503050406030204" pitchFamily="18" charset="0"/>
                          </a:rPr>
                        </m:ctrlPr>
                      </m:dPr>
                      <m:e>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𝒋</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𝒒</m:t>
                        </m:r>
                        <m:r>
                          <a:rPr lang="en-US" sz="2400" b="1" i="1" smtClean="0">
                            <a:latin typeface="Cambria Math" panose="02040503050406030204" pitchFamily="18" charset="0"/>
                            <a:ea typeface="Cambria Math" panose="02040503050406030204" pitchFamily="18" charset="0"/>
                          </a:rPr>
                          <m:t>. </m:t>
                        </m:r>
                        <m:r>
                          <a:rPr lang="en-US" sz="2400" b="1" i="1">
                            <a:latin typeface="Cambria Math" panose="02040503050406030204" pitchFamily="18" charset="0"/>
                          </a:rPr>
                          <m:t>𝑳</m:t>
                        </m:r>
                        <m:r>
                          <a:rPr lang="en-US" sz="2400" b="1" i="1" baseline="-25000" smtClean="0">
                            <a:latin typeface="Cambria Math" panose="02040503050406030204" pitchFamily="18" charset="0"/>
                          </a:rPr>
                          <m:t>𝒋</m:t>
                        </m:r>
                        <m:r>
                          <a:rPr lang="en-US" sz="2400" b="1" i="1">
                            <a:latin typeface="Cambria Math" panose="02040503050406030204" pitchFamily="18" charset="0"/>
                          </a:rPr>
                          <m:t>=</m:t>
                        </m:r>
                        <m:r>
                          <a:rPr lang="en-US" sz="2400" b="1" i="1">
                            <a:latin typeface="Cambria Math" panose="02040503050406030204" pitchFamily="18" charset="0"/>
                          </a:rPr>
                          <m:t>𝟏</m:t>
                        </m:r>
                        <m:r>
                          <a:rPr lang="en-US" sz="2400" b="1" i="1">
                            <a:latin typeface="Cambria Math" panose="02040503050406030204" pitchFamily="18" charset="0"/>
                          </a:rPr>
                          <m:t> </m:t>
                        </m:r>
                      </m:e>
                    </m:d>
                    <m:r>
                      <a:rPr lang="en-US" sz="2400" b="1" i="1">
                        <a:latin typeface="Cambria Math" panose="02040503050406030204" pitchFamily="18" charset="0"/>
                      </a:rPr>
                      <m:t>≤</m:t>
                    </m:r>
                    <m:r>
                      <a:rPr lang="en-US" sz="2400" b="1" i="1" smtClean="0">
                        <a:latin typeface="Cambria Math" panose="02040503050406030204" pitchFamily="18" charset="0"/>
                      </a:rPr>
                      <m:t>𝒒</m:t>
                    </m:r>
                    <m:sSup>
                      <m:sSupPr>
                        <m:ctrlPr>
                          <a:rPr lang="en-US" sz="2400" b="1" i="1">
                            <a:latin typeface="Cambria Math" panose="02040503050406030204" pitchFamily="18" charset="0"/>
                          </a:rPr>
                        </m:ctrlPr>
                      </m:sSupPr>
                      <m:e>
                        <m:r>
                          <a:rPr lang="en-US" sz="2400" b="1" i="1">
                            <a:latin typeface="Cambria Math" panose="02040503050406030204" pitchFamily="18" charset="0"/>
                          </a:rPr>
                          <m:t>𝟐</m:t>
                        </m:r>
                      </m:e>
                      <m:sup>
                        <m:r>
                          <a:rPr lang="en-US" sz="2400" b="1" i="1">
                            <a:latin typeface="Cambria Math" panose="02040503050406030204" pitchFamily="18" charset="0"/>
                          </a:rPr>
                          <m:t>−</m:t>
                        </m:r>
                        <m:r>
                          <a:rPr lang="en-US" sz="2400" b="1" i="1">
                            <a:latin typeface="Cambria Math" panose="02040503050406030204" pitchFamily="18" charset="0"/>
                          </a:rPr>
                          <m:t>𝒌</m:t>
                        </m:r>
                      </m:sup>
                    </m:sSup>
                  </m:oMath>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301687" y="1319514"/>
                <a:ext cx="6099113" cy="3611301"/>
              </a:xfrm>
              <a:prstGeom prst="rect">
                <a:avLst/>
              </a:prstGeom>
              <a:blipFill>
                <a:blip r:embed="rId10"/>
                <a:stretch>
                  <a:fillRect l="-1396"/>
                </a:stretch>
              </a:blipFill>
            </p:spPr>
            <p:txBody>
              <a:bodyPr/>
              <a:lstStyle/>
              <a:p>
                <a:r>
                  <a:rPr lang="en-US">
                    <a:noFill/>
                  </a:rPr>
                  <a:t> </a:t>
                </a:r>
              </a:p>
            </p:txBody>
          </p:sp>
        </mc:Fallback>
      </mc:AlternateContent>
    </p:spTree>
    <p:extLst>
      <p:ext uri="{BB962C8B-B14F-4D97-AF65-F5344CB8AC3E}">
        <p14:creationId xmlns:p14="http://schemas.microsoft.com/office/powerpoint/2010/main" val="109518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NIZK Security (Random Oracle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Simulator is given statement to proof (e.g., </a:t>
                </a:r>
                <a14:m>
                  <m:oMath xmlns:m="http://schemas.openxmlformats.org/officeDocument/2006/math">
                    <m:r>
                      <a:rPr lang="en-US" i="1" dirty="0">
                        <a:latin typeface="Cambria Math" panose="02040503050406030204" pitchFamily="18" charset="0"/>
                        <a:ea typeface="Cambria Math" panose="02040503050406030204" pitchFamily="18" charset="0"/>
                      </a:rPr>
                      <m:t>𝑧</m:t>
                    </m:r>
                  </m:oMath>
                </a14:m>
                <a:r>
                  <a:rPr lang="en-US" dirty="0" smtClean="0"/>
                  <a:t> has a square root modulo N)</a:t>
                </a:r>
                <a:endParaRPr lang="en-US" dirty="0"/>
              </a:p>
              <a:p>
                <a:r>
                  <a:rPr lang="en-US" dirty="0" smtClean="0"/>
                  <a:t>Simulator must output a proof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𝑧</m:t>
                    </m:r>
                  </m:oMath>
                </a14:m>
                <a:r>
                  <a:rPr lang="en-US" dirty="0" smtClean="0"/>
                  <a:t> and a random oracle H’ </a:t>
                </a:r>
              </a:p>
              <a:p>
                <a:pPr marL="0" indent="0">
                  <a:buNone/>
                </a:pPr>
                <a:r>
                  <a:rPr lang="en-US" dirty="0"/>
                  <a:t> </a:t>
                </a:r>
                <a:r>
                  <a:rPr lang="en-US" dirty="0" smtClean="0"/>
                  <a:t>  (H’ must look like a random oracle)</a:t>
                </a:r>
              </a:p>
              <a:p>
                <a:endParaRPr lang="en-US" dirty="0"/>
              </a:p>
              <a:p>
                <a:r>
                  <a:rPr lang="en-US" dirty="0" smtClean="0"/>
                  <a:t>Distinguisher D</a:t>
                </a:r>
              </a:p>
              <a:p>
                <a:pPr lvl="1"/>
                <a:r>
                  <a:rPr lang="en-US" dirty="0" smtClean="0"/>
                  <a:t>World 1 (Simulated): Given z,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baseline="-25000">
                        <a:latin typeface="Cambria Math" panose="02040503050406030204" pitchFamily="18" charset="0"/>
                        <a:ea typeface="Cambria Math" panose="02040503050406030204" pitchFamily="18" charset="0"/>
                      </a:rPr>
                      <m:t>𝑧</m:t>
                    </m:r>
                  </m:oMath>
                </a14:m>
                <a:r>
                  <a:rPr lang="en-US" dirty="0"/>
                  <a:t> </a:t>
                </a:r>
                <a:r>
                  <a:rPr lang="en-US" dirty="0" smtClean="0"/>
                  <a:t>and oracle access to H’</a:t>
                </a:r>
              </a:p>
              <a:p>
                <a:pPr lvl="1"/>
                <a:r>
                  <a:rPr lang="en-US" dirty="0" smtClean="0"/>
                  <a:t>World 2 (Honest): Given z,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𝑧</m:t>
                    </m:r>
                    <m:r>
                      <a:rPr lang="en-US" b="0" i="1" baseline="-25000" smtClean="0">
                        <a:latin typeface="Cambria Math" panose="02040503050406030204" pitchFamily="18" charset="0"/>
                        <a:ea typeface="Cambria Math" panose="02040503050406030204" pitchFamily="18" charset="0"/>
                      </a:rPr>
                      <m:t> </m:t>
                    </m:r>
                  </m:oMath>
                </a14:m>
                <a:r>
                  <a:rPr lang="en-US" dirty="0" smtClean="0"/>
                  <a:t>(honest proof) and oracle access to H </a:t>
                </a:r>
              </a:p>
              <a:p>
                <a:pPr lvl="1"/>
                <a:r>
                  <a:rPr lang="en-US" dirty="0" smtClean="0"/>
                  <a:t>Advantage: </a:t>
                </a:r>
                <a14:m>
                  <m:oMath xmlns:m="http://schemas.openxmlformats.org/officeDocument/2006/math">
                    <m:r>
                      <m:rPr>
                        <m:sty m:val="p"/>
                      </m:rPr>
                      <a:rPr lang="en-US" b="0" i="0" smtClean="0">
                        <a:latin typeface="Cambria Math" panose="02040503050406030204" pitchFamily="18" charset="0"/>
                      </a:rPr>
                      <m:t>ADV</m:t>
                    </m:r>
                    <m:r>
                      <m:rPr>
                        <m:sty m:val="p"/>
                      </m:rPr>
                      <a:rPr lang="en-US" b="0" i="0" baseline="-25000" smtClean="0">
                        <a:latin typeface="Cambria Math" panose="02040503050406030204" pitchFamily="18" charset="0"/>
                      </a:rPr>
                      <m:t>D</m:t>
                    </m:r>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rPr>
                          <m:t>𝑃𝑟</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𝐻</m:t>
                                </m:r>
                              </m:sup>
                            </m:sSup>
                            <m:d>
                              <m:dPr>
                                <m:ctrlPr>
                                  <a:rPr lang="en-US" i="1">
                                    <a:latin typeface="Cambria Math" panose="02040503050406030204" pitchFamily="18" charset="0"/>
                                  </a:rPr>
                                </m:ctrlPr>
                              </m:dPr>
                              <m:e>
                                <m:r>
                                  <m:rPr>
                                    <m:nor/>
                                  </m:rPr>
                                  <a:rPr lang="en-US" dirty="0"/>
                                  <m:t>z</m:t>
                                </m:r>
                                <m:r>
                                  <m:rPr>
                                    <m:nor/>
                                  </m:rPr>
                                  <a:rPr lang="en-US" dirty="0"/>
                                  <m:t>, </m:t>
                                </m:r>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𝑧</m:t>
                                </m:r>
                              </m:e>
                            </m:d>
                            <m:r>
                              <a:rPr lang="en-US" i="1">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𝑃𝑟</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𝐻</m:t>
                                </m:r>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m:rPr>
                                    <m:nor/>
                                  </m:rPr>
                                  <a:rPr lang="en-US" dirty="0"/>
                                  <m:t>z</m:t>
                                </m:r>
                                <m:r>
                                  <m:rPr>
                                    <m:nor/>
                                  </m:rPr>
                                  <a:rPr lang="en-US" dirty="0"/>
                                  <m:t>, </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baseline="-25000">
                                    <a:latin typeface="Cambria Math" panose="02040503050406030204" pitchFamily="18" charset="0"/>
                                    <a:ea typeface="Cambria Math" panose="02040503050406030204" pitchFamily="18" charset="0"/>
                                  </a:rPr>
                                  <m:t>𝑧</m:t>
                                </m:r>
                              </m:e>
                            </m:d>
                            <m:r>
                              <a:rPr lang="en-US" b="0" i="1" smtClean="0">
                                <a:latin typeface="Cambria Math" panose="02040503050406030204" pitchFamily="18" charset="0"/>
                              </a:rPr>
                              <m:t>=1</m:t>
                            </m:r>
                          </m:e>
                        </m:d>
                      </m:e>
                    </m:d>
                  </m:oMath>
                </a14:m>
                <a:r>
                  <a:rPr lang="en-US" dirty="0" smtClean="0"/>
                  <a:t> </a:t>
                </a:r>
                <a:endParaRPr lang="en-US" dirty="0"/>
              </a:p>
              <a:p>
                <a:r>
                  <a:rPr lang="en-US" b="1" dirty="0" smtClean="0"/>
                  <a:t>Zero-Knowledge: </a:t>
                </a:r>
                <a:r>
                  <a:rPr lang="en-US" dirty="0" smtClean="0"/>
                  <a:t>Any PPT distinguisher D should have negligible advantage.</a:t>
                </a:r>
              </a:p>
              <a:p>
                <a:r>
                  <a:rPr lang="en-US" dirty="0" smtClean="0"/>
                  <a:t>NIZK proof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baseline="-25000">
                        <a:latin typeface="Cambria Math" panose="02040503050406030204" pitchFamily="18" charset="0"/>
                        <a:ea typeface="Cambria Math" panose="02040503050406030204" pitchFamily="18" charset="0"/>
                      </a:rPr>
                      <m:t>𝑧</m:t>
                    </m:r>
                  </m:oMath>
                </a14:m>
                <a:r>
                  <a:rPr lang="en-US" dirty="0"/>
                  <a:t> </a:t>
                </a:r>
                <a:r>
                  <a:rPr lang="en-US" dirty="0" smtClean="0"/>
                  <a:t>is transferrable (contrast with interactive ZK proof)</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358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Non-Interactive Zero-Knowledge Proof (NIZK)</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a:ea typeface="+mn-ea"/>
                    <a:cs typeface="+mn-cs"/>
                  </a:rPr>
                  <a:t>Bob (verifier);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23208" y="4101545"/>
                <a:ext cx="2268792"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Simulator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sngStrike" kern="1200" cap="none" spc="0" normalizeH="0" baseline="0" noProof="0" dirty="0" smtClean="0">
                    <a:ln>
                      <a:noFill/>
                    </a:ln>
                    <a:solidFill>
                      <a:srgbClr val="00B050"/>
                    </a:solidFill>
                    <a:effectLst/>
                    <a:uLnTx/>
                    <a:uFillTx/>
                    <a:latin typeface="Cambria Math" panose="02040503050406030204" pitchFamily="18" charset="0"/>
                    <a:ea typeface="Cambria Math" panose="02040503050406030204" pitchFamily="18" charset="0"/>
                    <a:cs typeface="+mn-cs"/>
                  </a:rPr>
                  <a:t>x </a:t>
                </a:r>
                <a:endParaRPr kumimoji="0" lang="en-US" sz="2400" b="0" i="1" u="none" strike="sng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oMath>
                  </m:oMathPara>
                </a14:m>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lvl="0">
                  <a:defRPr/>
                </a:pPr>
                <a:r>
                  <a:rPr kumimoji="0" lang="en-US" sz="2400" b="0" u="none" strike="noStrike" kern="1200" cap="none" spc="0" normalizeH="0" baseline="0" noProof="0" dirty="0" smtClean="0">
                    <a:ln>
                      <a:noFill/>
                    </a:ln>
                    <a:solidFill>
                      <a:prstClr val="black"/>
                    </a:solidFill>
                    <a:effectLst/>
                    <a:uLnTx/>
                    <a:uFillTx/>
                    <a:ea typeface="+mn-ea"/>
                    <a:cs typeface="+mn-cs"/>
                  </a:rPr>
                  <a:t>  </a:t>
                </a:r>
                <a14:m>
                  <m:oMath xmlns:m="http://schemas.openxmlformats.org/officeDocument/2006/math">
                    <m:r>
                      <m:rPr>
                        <m:sty m:val="p"/>
                      </m:rPr>
                      <a:rPr lang="en-US" sz="2400" b="0" i="0" smtClean="0">
                        <a:solidFill>
                          <a:prstClr val="black"/>
                        </a:solidFill>
                        <a:latin typeface="Cambria Math" panose="02040503050406030204" pitchFamily="18" charset="0"/>
                      </a:rPr>
                      <m:t>c</m:t>
                    </m:r>
                    <m:r>
                      <a:rPr lang="en-US" sz="2400" b="0" i="0"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𝑐</m:t>
                    </m:r>
                    <m:r>
                      <a:rPr lang="en-US" sz="2400" i="1" baseline="-25000">
                        <a:solidFill>
                          <a:prstClr val="black"/>
                        </a:solidFill>
                        <a:latin typeface="Cambria Math" panose="02040503050406030204" pitchFamily="18" charset="0"/>
                      </a:rPr>
                      <m:t>1</m:t>
                    </m:r>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𝑐</m:t>
                        </m:r>
                      </m:e>
                      <m:sub>
                        <m:r>
                          <a:rPr lang="en-US" sz="2400" i="1">
                            <a:solidFill>
                              <a:prstClr val="black"/>
                            </a:solidFill>
                            <a:latin typeface="Cambria Math" panose="02040503050406030204" pitchFamily="18" charset="0"/>
                          </a:rPr>
                          <m:t>𝑘</m:t>
                        </m:r>
                      </m:sub>
                    </m:sSub>
                    <m:r>
                      <a:rPr lang="en-US" sz="2400" b="0" i="1" smtClean="0">
                        <a:solidFill>
                          <a:prstClr val="black"/>
                        </a:solidFill>
                        <a:latin typeface="Cambria Math" panose="02040503050406030204" pitchFamily="18" charset="0"/>
                      </a:rPr>
                      <m:t>)</m:t>
                    </m:r>
                  </m:oMath>
                </a14:m>
                <a:endParaRPr kumimoji="0" lang="en-US" sz="2400" b="0" u="none" strike="noStrike" kern="1200" cap="none" spc="0" normalizeH="0" baseline="0" noProof="0" dirty="0" smtClean="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rPr>
                  <a:t> </a:t>
                </a:r>
                <a:r>
                  <a:rPr lang="en-US" sz="2400" dirty="0" smtClean="0">
                    <a:solidFill>
                      <a:prstClr val="black"/>
                    </a:solidFill>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4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(random)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23208" y="4101545"/>
                <a:ext cx="2268792" cy="1860081"/>
              </a:xfrm>
              <a:prstGeom prst="rect">
                <a:avLst/>
              </a:prstGeom>
              <a:blipFill>
                <a:blip r:embed="rId4"/>
                <a:stretch>
                  <a:fillRect l="-4301" t="-2623" b="-30492"/>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391662" y="2152852"/>
                <a:ext cx="5002588" cy="4816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1</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k</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 where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US"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e>
                      <m: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sub>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bSup>
                    <m:sSup>
                      <m:s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p>
                        <m:sSub>
                          <m:sSub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𝑐</m:t>
                            </m:r>
                          </m:e>
                          <m: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sub>
                        </m:sSub>
                      </m:sup>
                    </m:s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𝑚𝑜𝑑</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4391662" y="2152852"/>
                <a:ext cx="5002588" cy="481670"/>
              </a:xfrm>
              <a:prstGeom prst="rect">
                <a:avLst/>
              </a:prstGeom>
              <a:blipFill>
                <a:blip r:embed="rId5"/>
                <a:stretch>
                  <a:fillRect l="-1827" t="-6329" b="-27848"/>
                </a:stretch>
              </a:blipFill>
            </p:spPr>
            <p:txBody>
              <a:bodyPr/>
              <a:lstStyle/>
              <a:p>
                <a:r>
                  <a:rPr lang="en-US">
                    <a:noFill/>
                  </a:rPr>
                  <a:t> </a:t>
                </a:r>
              </a:p>
            </p:txBody>
          </p:sp>
        </mc:Fallback>
      </mc:AlternateContent>
      <p:cxnSp>
        <p:nvCxnSpPr>
          <p:cNvPr id="13" name="Straight Arrow Connector 12"/>
          <p:cNvCxnSpPr/>
          <p:nvPr/>
        </p:nvCxnSpPr>
        <p:spPr>
          <a:xfrm flipH="1">
            <a:off x="2673480" y="3446806"/>
            <a:ext cx="7122651" cy="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807513" y="2847176"/>
                <a:ext cx="3252365" cy="646331"/>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𝒄𝒉𝒂𝒍𝒍𝒆𝒏𝒈𝒆𝒔</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sSub>
                            <m:sSubPr>
                              <m:ctrlPr>
                                <a:rPr lang="en-US" b="1" i="1" dirty="0">
                                  <a:solidFill>
                                    <a:prstClr val="black"/>
                                  </a:solidFill>
                                  <a:latin typeface="Cambria Math" panose="02040503050406030204" pitchFamily="18" charset="0"/>
                                </a:rPr>
                              </m:ctrlPr>
                            </m:sSubPr>
                            <m:e>
                              <m:r>
                                <a:rPr lang="en-US" b="1" i="1" dirty="0" smtClean="0">
                                  <a:solidFill>
                                    <a:prstClr val="black"/>
                                  </a:solidFill>
                                  <a:latin typeface="Cambria Math" panose="02040503050406030204" pitchFamily="18" charset="0"/>
                                </a:rPr>
                                <m:t>𝒄</m:t>
                              </m:r>
                            </m:e>
                            <m:sub>
                              <m:r>
                                <a:rPr lang="en-US" b="1" i="1" dirty="0" smtClean="0">
                                  <a:solidFill>
                                    <a:prstClr val="black"/>
                                  </a:solidFill>
                                  <a:latin typeface="Cambria Math" panose="02040503050406030204" pitchFamily="18" charset="0"/>
                                </a:rPr>
                                <m:t>𝟏</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𝒌</m:t>
                              </m:r>
                            </m:sub>
                          </m:sSub>
                        </m:e>
                      </m:d>
                    </m:oMath>
                  </m:oMathPara>
                </a14:m>
                <a:endPar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endParaRPr>
              </a:p>
              <a:p>
                <a:pPr lvl="0">
                  <a:defRPr/>
                </a:pPr>
                <a:r>
                  <a:rPr kumimoji="0" lang="en-US" sz="1800" b="1" u="none" strike="noStrike" kern="1200" cap="none" spc="0" normalizeH="0" baseline="0" noProof="0" dirty="0" smtClean="0">
                    <a:ln>
                      <a:noFill/>
                    </a:ln>
                    <a:solidFill>
                      <a:prstClr val="black"/>
                    </a:solidFill>
                    <a:effectLst/>
                    <a:uLnTx/>
                    <a:uFillTx/>
                    <a:ea typeface="+mn-ea"/>
                    <a:cs typeface="+mn-cs"/>
                  </a:rPr>
                  <a:t>Program </a:t>
                </a:r>
                <a14:m>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𝑯</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z</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m:t>
                        </m:r>
                        <m:r>
                          <m:rPr>
                            <m:nor/>
                          </m:rPr>
                          <a:rPr kumimoji="0" lang="en-US" sz="1800" b="0" i="0" u="none" strike="noStrike" kern="1200" cap="none" spc="0" normalizeH="0" baseline="-25000" noProof="0" dirty="0">
                            <a:ln>
                              <a:noFill/>
                            </a:ln>
                            <a:solidFill>
                              <a:prstClr val="black"/>
                            </a:solidFill>
                            <a:effectLst/>
                            <a:uLnTx/>
                            <a:uFillTx/>
                            <a:latin typeface="Calibri" panose="020F0502020204030204"/>
                            <a:ea typeface="Cambria Math" panose="02040503050406030204" pitchFamily="18" charset="0"/>
                            <a:cs typeface="+mn-cs"/>
                          </a:rPr>
                          <m:t>1</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m:t>
                            </m:r>
                          </m:e>
                          <m:sub>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k</m:t>
                            </m:r>
                          </m:sub>
                        </m:sSub>
                      </m:e>
                    </m:d>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4807513" y="2847176"/>
                <a:ext cx="3252365" cy="646331"/>
              </a:xfrm>
              <a:prstGeom prst="rect">
                <a:avLst/>
              </a:prstGeom>
              <a:blipFill>
                <a:blip r:embed="rId6"/>
                <a:stretch>
                  <a:fillRect l="-1689" b="-14151"/>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7710" y="3574918"/>
                <a:ext cx="4705327" cy="710194"/>
              </a:xfrm>
              <a:prstGeom prst="rect">
                <a:avLst/>
              </a:prstGeom>
            </p:spPr>
            <p:txBody>
              <a:bodyPr wrap="none">
                <a:spAutoFit/>
              </a:bodyPr>
              <a:lstStyle/>
              <a:p>
                <a:pPr lvl="0">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Responses r</a:t>
                </a:r>
                <a:r>
                  <a:rPr kumimoji="0" lang="en-US" sz="1800" b="1" i="0" u="none" strike="noStrike" kern="1200" cap="none" spc="0" normalizeH="0" baseline="-25000" noProof="0" dirty="0" smtClean="0">
                    <a:ln>
                      <a:noFill/>
                    </a:ln>
                    <a:solidFill>
                      <a:prstClr val="black"/>
                    </a:solidFill>
                    <a:effectLst/>
                    <a:uLnTx/>
                    <a:uFillTx/>
                    <a:latin typeface="Calibri" panose="020F0502020204030204"/>
                    <a:ea typeface="+mn-ea"/>
                    <a:cs typeface="+mn-cs"/>
                  </a:rPr>
                  <a:t>1</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a:t>
                </a:r>
                <a:r>
                  <a:rPr kumimoji="0" lang="en-US" sz="1800" b="1" i="0" u="none" strike="noStrike" kern="1200" cap="none" spc="0" normalizeH="0" baseline="-25000" noProof="0" dirty="0" err="1" smtClean="0">
                    <a:ln>
                      <a:noFill/>
                    </a:ln>
                    <a:solidFill>
                      <a:prstClr val="black"/>
                    </a:solidFill>
                    <a:effectLst/>
                    <a:uLnTx/>
                    <a:uFillTx/>
                    <a:latin typeface="Calibri" panose="020F0502020204030204"/>
                    <a:ea typeface="+mn-ea"/>
                    <a:cs typeface="+mn-cs"/>
                  </a:rPr>
                  <a:t>k</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𝑖𝑓</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e>
                        </m:eqArr>
                      </m:e>
                    </m:d>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7710" y="3574918"/>
                <a:ext cx="4705327" cy="710194"/>
              </a:xfrm>
              <a:prstGeom prst="rect">
                <a:avLst/>
              </a:prstGeom>
              <a:blipFill>
                <a:blip r:embed="rId7"/>
                <a:stretch>
                  <a:fillRect l="-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60746" y="4472587"/>
                <a:ext cx="8196667" cy="1117998"/>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𝑫𝒆𝒄𝒊𝒔𝒊𝒐𝒏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7"/>
                            </m:r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e>
                      </m:nary>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𝒘𝒉𝒆𝒓𝒆</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𝒛</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N</m:t>
                              </m:r>
                            </m:e>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e>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𝑜𝑡h𝑒𝑟𝑤𝑖𝑠𝑒</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eqArr>
                        </m:e>
                      </m:d>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1860746" y="4472587"/>
                <a:ext cx="8196667" cy="1117998"/>
              </a:xfrm>
              <a:prstGeom prst="rect">
                <a:avLst/>
              </a:prstGeom>
              <a:blipFill>
                <a:blip r:embed="rId8"/>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34" y="5808108"/>
            <a:ext cx="121217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Simulator Power</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Can program the random oracle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2" descr="Image result for robot bo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2499" y="1706761"/>
            <a:ext cx="2422525" cy="242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30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oMath>
                </a14:m>
                <a:r>
                  <a:rPr lang="en-US" dirty="0" smtClean="0"/>
                  <a:t>-Protocols</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latin typeface="Cambria Math" panose="02040503050406030204" pitchFamily="18" charset="0"/>
                    <a:ea typeface="Cambria Math" panose="02040503050406030204" pitchFamily="18" charset="0"/>
                  </a:rPr>
                  <a:t>Prover Input: instance/claim x and witness w </a:t>
                </a:r>
              </a:p>
              <a:p>
                <a:pPr lvl="1"/>
                <a:endParaRPr lang="en-US" dirty="0" smtClean="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Verifier Input: Instance x</a:t>
                </a:r>
              </a:p>
              <a:p>
                <a:pPr marL="457200" lvl="1" indent="0">
                  <a:buNone/>
                </a:pPr>
                <a:endParaRPr lang="en-US" dirty="0" smtClean="0">
                  <a:latin typeface="Cambria Math" panose="02040503050406030204" pitchFamily="18" charset="0"/>
                  <a:ea typeface="Cambria Math" panose="02040503050406030204" pitchFamily="18" charset="0"/>
                </a:endParaRPr>
              </a:p>
              <a:p>
                <a14:m>
                  <m:oMath xmlns:m="http://schemas.openxmlformats.org/officeDocument/2006/math">
                    <m:r>
                      <m:rPr>
                        <m:sty m:val="p"/>
                      </m:rPr>
                      <a:rPr lang="el-GR" i="1">
                        <a:latin typeface="Cambria Math" panose="02040503050406030204" pitchFamily="18" charset="0"/>
                        <a:ea typeface="Cambria Math" panose="02040503050406030204" pitchFamily="18" charset="0"/>
                      </a:rPr>
                      <m:t>Σ</m:t>
                    </m:r>
                  </m:oMath>
                </a14:m>
                <a:r>
                  <a:rPr lang="en-US" dirty="0" smtClean="0"/>
                  <a:t>-Protocols: three-message structure</a:t>
                </a:r>
              </a:p>
              <a:p>
                <a:pPr lvl="1"/>
                <a:r>
                  <a:rPr lang="en-US" dirty="0" smtClean="0"/>
                  <a:t>Prover sends first message m=P</a:t>
                </a:r>
                <a:r>
                  <a:rPr lang="en-US" baseline="-25000" dirty="0" smtClean="0"/>
                  <a:t>1</a:t>
                </a:r>
                <a:r>
                  <a:rPr lang="en-US" dirty="0" smtClean="0"/>
                  <a:t>(</a:t>
                </a:r>
                <a:r>
                  <a:rPr lang="en-US" dirty="0" err="1" smtClean="0"/>
                  <a:t>x,w</a:t>
                </a:r>
                <a:r>
                  <a:rPr lang="en-US" dirty="0" smtClean="0"/>
                  <a:t>; r</a:t>
                </a:r>
                <a:r>
                  <a:rPr lang="en-US" baseline="-25000" dirty="0" smtClean="0"/>
                  <a:t>1</a:t>
                </a:r>
                <a:r>
                  <a:rPr lang="en-US" dirty="0" smtClean="0"/>
                  <a:t>)</a:t>
                </a:r>
              </a:p>
              <a:p>
                <a:pPr lvl="1"/>
                <a:r>
                  <a:rPr lang="en-US" dirty="0" smtClean="0"/>
                  <a:t>Verifier responds with random challenge c</a:t>
                </a:r>
              </a:p>
              <a:p>
                <a:pPr lvl="1"/>
                <a:r>
                  <a:rPr lang="en-US" dirty="0" smtClean="0"/>
                  <a:t>Prover sends response R=P</a:t>
                </a:r>
                <a:r>
                  <a:rPr lang="en-US" baseline="-25000" dirty="0" smtClean="0"/>
                  <a:t>2</a:t>
                </a:r>
                <a:r>
                  <a:rPr lang="en-US" dirty="0" smtClean="0"/>
                  <a:t>(x,w,r</a:t>
                </a:r>
                <a:r>
                  <a:rPr lang="en-US" baseline="-25000" dirty="0" smtClean="0"/>
                  <a:t>1</a:t>
                </a:r>
                <a:r>
                  <a:rPr lang="en-US" dirty="0" smtClean="0"/>
                  <a:t>,c; r</a:t>
                </a:r>
                <a:r>
                  <a:rPr lang="en-US" baseline="-25000" dirty="0" smtClean="0"/>
                  <a:t>2</a:t>
                </a:r>
                <a:r>
                  <a:rPr lang="en-US" dirty="0" smtClean="0"/>
                  <a:t>)</a:t>
                </a:r>
              </a:p>
              <a:p>
                <a:pPr lvl="1"/>
                <a:r>
                  <a:rPr lang="en-US" dirty="0" smtClean="0"/>
                  <a:t>Verifier outputs decision V(</a:t>
                </a:r>
                <a:r>
                  <a:rPr lang="en-US" dirty="0" err="1" smtClean="0"/>
                  <a:t>x,m,c,R</a:t>
                </a:r>
                <a:r>
                  <a:rPr lang="en-US" dirty="0" smtClean="0"/>
                  <a:t>)</a:t>
                </a:r>
              </a:p>
              <a:p>
                <a:pPr lvl="1"/>
                <a:r>
                  <a:rPr lang="en-US" b="1" dirty="0" smtClean="0"/>
                  <a:t>Completeness: </a:t>
                </a:r>
                <a:r>
                  <a:rPr lang="en-US" dirty="0" smtClean="0"/>
                  <a:t>If w is a valid witness for instance x then </a:t>
                </a:r>
                <a:r>
                  <a:rPr lang="en-US" dirty="0" err="1" smtClean="0"/>
                  <a:t>Pr</a:t>
                </a:r>
                <a:r>
                  <a:rPr lang="en-US" dirty="0" smtClean="0"/>
                  <a:t>[V(</a:t>
                </a:r>
                <a:r>
                  <a:rPr lang="en-US" dirty="0" err="1" smtClean="0"/>
                  <a:t>x,c,R</a:t>
                </a:r>
                <a:r>
                  <a:rPr lang="en-US" dirty="0" smtClean="0"/>
                  <a:t>)=1]=1</a:t>
                </a:r>
              </a:p>
              <a:p>
                <a:pPr lvl="1"/>
                <a:r>
                  <a:rPr lang="en-US" b="1" dirty="0" smtClean="0"/>
                  <a:t>Soundness:</a:t>
                </a:r>
                <a:r>
                  <a:rPr lang="en-US" dirty="0" smtClean="0"/>
                  <a:t> If the claim x is false then </a:t>
                </a:r>
                <a:r>
                  <a:rPr lang="en-US" dirty="0"/>
                  <a:t>V(</a:t>
                </a:r>
                <a:r>
                  <a:rPr lang="en-US" dirty="0" err="1"/>
                  <a:t>x,c,R</a:t>
                </a:r>
                <a:r>
                  <a:rPr lang="en-US" dirty="0" smtClean="0"/>
                  <a:t>)=0 with probability at least ½</a:t>
                </a:r>
              </a:p>
              <a:p>
                <a:pPr lvl="1"/>
                <a:r>
                  <a:rPr lang="en-US" b="1" dirty="0" smtClean="0"/>
                  <a:t>Zero-Knowledge: </a:t>
                </a:r>
                <a:r>
                  <a:rPr lang="en-US" dirty="0" smtClean="0"/>
                  <a:t>Simulator can produce computationally indistinguishable transcript </a:t>
                </a:r>
              </a:p>
              <a:p>
                <a:pPr lvl="1"/>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3081" r="-928" b="-14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303545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oMath>
                </a14:m>
                <a:r>
                  <a:rPr lang="en-US" dirty="0" smtClean="0"/>
                  <a:t>-Protocols and Fiat-Shamir Transform</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latin typeface="Cambria Math" panose="02040503050406030204" pitchFamily="18" charset="0"/>
                    <a:ea typeface="Cambria Math" panose="02040503050406030204" pitchFamily="18" charset="0"/>
                  </a:rPr>
                  <a:t>Convert </a:t>
                </a:r>
                <a14:m>
                  <m:oMath xmlns:m="http://schemas.openxmlformats.org/officeDocument/2006/math">
                    <m:r>
                      <m:rPr>
                        <m:sty m:val="p"/>
                      </m:rPr>
                      <a:rPr lang="el-GR" i="1">
                        <a:latin typeface="Cambria Math" panose="02040503050406030204" pitchFamily="18" charset="0"/>
                        <a:ea typeface="Cambria Math" panose="02040503050406030204" pitchFamily="18" charset="0"/>
                      </a:rPr>
                      <m:t>Σ</m:t>
                    </m:r>
                  </m:oMath>
                </a14:m>
                <a:r>
                  <a:rPr lang="en-US" dirty="0"/>
                  <a:t>-Protocols </a:t>
                </a:r>
                <a:r>
                  <a:rPr lang="en-US" dirty="0" smtClean="0"/>
                  <a:t>into Non-Interactive ZK Proof</a:t>
                </a:r>
                <a:endParaRPr lang="en-US" dirty="0" smtClean="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Prover Input: instance/claim x and witness w </a:t>
                </a:r>
              </a:p>
              <a:p>
                <a:r>
                  <a:rPr lang="en-US" dirty="0" smtClean="0">
                    <a:latin typeface="Cambria Math" panose="02040503050406030204" pitchFamily="18" charset="0"/>
                    <a:ea typeface="Cambria Math" panose="02040503050406030204" pitchFamily="18" charset="0"/>
                  </a:rPr>
                  <a:t>Verifier Input: Instance x</a:t>
                </a:r>
              </a:p>
              <a:p>
                <a:r>
                  <a:rPr lang="en-US" b="1" dirty="0" smtClean="0">
                    <a:latin typeface="Cambria Math" panose="02040503050406030204" pitchFamily="18" charset="0"/>
                    <a:ea typeface="Cambria Math" panose="02040503050406030204" pitchFamily="18" charset="0"/>
                  </a:rPr>
                  <a:t>Step 1: </a:t>
                </a:r>
                <a:r>
                  <a:rPr lang="en-US" dirty="0" smtClean="0">
                    <a:latin typeface="Cambria Math" panose="02040503050406030204" pitchFamily="18" charset="0"/>
                    <a:ea typeface="Cambria Math" panose="02040503050406030204" pitchFamily="18" charset="0"/>
                  </a:rPr>
                  <a:t>Prover generates first messages for n instances of the protocol</a:t>
                </a:r>
              </a:p>
              <a:p>
                <a:pPr lvl="1"/>
                <a:r>
                  <a:rPr lang="en-US" dirty="0" smtClean="0"/>
                  <a:t>m</a:t>
                </a:r>
                <a:r>
                  <a:rPr lang="en-US" baseline="-25000" dirty="0" smtClean="0"/>
                  <a:t>i</a:t>
                </a:r>
                <a:r>
                  <a:rPr lang="en-US" dirty="0" smtClean="0"/>
                  <a:t> = P</a:t>
                </a:r>
                <a:r>
                  <a:rPr lang="en-US" baseline="-25000" dirty="0" smtClean="0"/>
                  <a:t>1</a:t>
                </a:r>
                <a:r>
                  <a:rPr lang="en-US" dirty="0" smtClean="0"/>
                  <a:t>(</a:t>
                </a:r>
                <a:r>
                  <a:rPr lang="en-US" dirty="0" err="1" smtClean="0"/>
                  <a:t>x,w</a:t>
                </a:r>
                <a:r>
                  <a:rPr lang="en-US" dirty="0" smtClean="0"/>
                  <a:t>; </a:t>
                </a:r>
                <a:r>
                  <a:rPr lang="en-US" dirty="0" err="1" smtClean="0"/>
                  <a:t>r</a:t>
                </a:r>
                <a:r>
                  <a:rPr lang="en-US" baseline="-25000" dirty="0" err="1" smtClean="0"/>
                  <a:t>i</a:t>
                </a:r>
                <a:r>
                  <a:rPr lang="en-US" dirty="0" smtClean="0"/>
                  <a:t>) for each </a:t>
                </a:r>
                <a:r>
                  <a:rPr lang="en-US" dirty="0" err="1" smtClean="0"/>
                  <a:t>i</a:t>
                </a:r>
                <a:r>
                  <a:rPr lang="en-US" dirty="0" smtClean="0"/>
                  <a:t>=1 to n</a:t>
                </a:r>
              </a:p>
              <a:p>
                <a:r>
                  <a:rPr lang="en-US" b="1" dirty="0" smtClean="0"/>
                  <a:t>Step 2: </a:t>
                </a:r>
                <a:r>
                  <a:rPr lang="en-US" dirty="0" smtClean="0"/>
                  <a:t>Prover uses random oracle to extract random coins </a:t>
                </a:r>
                <a:r>
                  <a:rPr lang="en-US" dirty="0" err="1" smtClean="0"/>
                  <a:t>z</a:t>
                </a:r>
                <a:r>
                  <a:rPr lang="en-US" baseline="-25000" dirty="0" err="1" smtClean="0"/>
                  <a:t>j</a:t>
                </a:r>
                <a:r>
                  <a:rPr lang="en-US" dirty="0" smtClean="0"/>
                  <a:t>=H(</a:t>
                </a:r>
                <a:r>
                  <a:rPr lang="en-US" dirty="0" err="1" smtClean="0"/>
                  <a:t>x,j</a:t>
                </a:r>
                <a:r>
                  <a:rPr lang="en-US" dirty="0" smtClean="0"/>
                  <a:t>, </a:t>
                </a:r>
                <a:r>
                  <a:rPr lang="en-US" dirty="0"/>
                  <a:t>m</a:t>
                </a:r>
                <a:r>
                  <a:rPr lang="en-US" baseline="-25000" dirty="0"/>
                  <a:t>1</a:t>
                </a:r>
                <a:r>
                  <a:rPr lang="en-US" dirty="0"/>
                  <a:t>,….,</a:t>
                </a:r>
                <a:r>
                  <a:rPr lang="en-US" dirty="0" err="1" smtClean="0"/>
                  <a:t>m</a:t>
                </a:r>
                <a:r>
                  <a:rPr lang="en-US" baseline="-25000" dirty="0" err="1" smtClean="0"/>
                  <a:t>n</a:t>
                </a:r>
                <a:r>
                  <a:rPr lang="en-US" dirty="0" smtClean="0"/>
                  <a:t>) for j=1 to n </a:t>
                </a:r>
                <a:endParaRPr lang="en-US" dirty="0"/>
              </a:p>
              <a:p>
                <a:pPr lvl="1"/>
                <a:r>
                  <a:rPr lang="en-US" dirty="0" smtClean="0">
                    <a:latin typeface="Cambria Math" panose="02040503050406030204" pitchFamily="18" charset="0"/>
                    <a:ea typeface="Cambria Math" panose="02040503050406030204" pitchFamily="18" charset="0"/>
                  </a:rPr>
                  <a:t> Prover samples challenges c</a:t>
                </a:r>
                <a:r>
                  <a:rPr lang="en-US" baseline="-25000" dirty="0" smtClean="0">
                    <a:latin typeface="Cambria Math" panose="02040503050406030204" pitchFamily="18" charset="0"/>
                    <a:ea typeface="Cambria Math" panose="02040503050406030204" pitchFamily="18" charset="0"/>
                  </a:rPr>
                  <a:t>1</a:t>
                </a:r>
                <a:r>
                  <a:rPr lang="en-US" dirty="0" smtClean="0">
                    <a:latin typeface="Cambria Math" panose="02040503050406030204" pitchFamily="18" charset="0"/>
                    <a:ea typeface="Cambria Math" panose="02040503050406030204" pitchFamily="18" charset="0"/>
                  </a:rPr>
                  <a:t>,…,</a:t>
                </a:r>
                <a:r>
                  <a:rPr lang="en-US" dirty="0" err="1" smtClean="0">
                    <a:latin typeface="Cambria Math" panose="02040503050406030204" pitchFamily="18" charset="0"/>
                    <a:ea typeface="Cambria Math" panose="02040503050406030204" pitchFamily="18" charset="0"/>
                  </a:rPr>
                  <a:t>c</a:t>
                </a:r>
                <a:r>
                  <a:rPr lang="en-US" baseline="-25000" dirty="0" err="1" smtClean="0">
                    <a:latin typeface="Cambria Math" panose="02040503050406030204" pitchFamily="18" charset="0"/>
                    <a:ea typeface="Cambria Math" panose="02040503050406030204" pitchFamily="18" charset="0"/>
                  </a:rPr>
                  <a:t>n</a:t>
                </a:r>
                <a:r>
                  <a:rPr lang="en-US" baseline="-25000" dirty="0" smtClean="0">
                    <a:latin typeface="Cambria Math" panose="02040503050406030204" pitchFamily="18" charset="0"/>
                    <a:ea typeface="Cambria Math" panose="02040503050406030204" pitchFamily="18" charset="0"/>
                  </a:rPr>
                  <a:t> </a:t>
                </a:r>
                <a:r>
                  <a:rPr lang="en-US" dirty="0" smtClean="0"/>
                  <a:t>using </a:t>
                </a:r>
                <a:r>
                  <a:rPr lang="en-US" dirty="0"/>
                  <a:t>random </a:t>
                </a:r>
                <a:r>
                  <a:rPr lang="en-US" dirty="0" smtClean="0"/>
                  <a:t>strings </a:t>
                </a:r>
                <a:r>
                  <a:rPr lang="en-US" dirty="0" smtClean="0">
                    <a:latin typeface="Cambria Math" panose="02040503050406030204" pitchFamily="18" charset="0"/>
                    <a:ea typeface="Cambria Math" panose="02040503050406030204" pitchFamily="18" charset="0"/>
                  </a:rPr>
                  <a:t>z</a:t>
                </a:r>
                <a:r>
                  <a:rPr lang="en-US" baseline="-25000" dirty="0" smtClean="0">
                    <a:latin typeface="Cambria Math" panose="02040503050406030204" pitchFamily="18" charset="0"/>
                    <a:ea typeface="Cambria Math" panose="02040503050406030204" pitchFamily="18" charset="0"/>
                  </a:rPr>
                  <a:t>1</a:t>
                </a:r>
                <a:r>
                  <a:rPr lang="en-US" dirty="0" smtClean="0">
                    <a:latin typeface="Cambria Math" panose="02040503050406030204" pitchFamily="18" charset="0"/>
                    <a:ea typeface="Cambria Math" panose="02040503050406030204" pitchFamily="18" charset="0"/>
                  </a:rPr>
                  <a:t>,…,</a:t>
                </a:r>
                <a:r>
                  <a:rPr lang="en-US" dirty="0" err="1" smtClean="0">
                    <a:latin typeface="Cambria Math" panose="02040503050406030204" pitchFamily="18" charset="0"/>
                    <a:ea typeface="Cambria Math" panose="02040503050406030204" pitchFamily="18" charset="0"/>
                  </a:rPr>
                  <a:t>z</a:t>
                </a:r>
                <a:r>
                  <a:rPr lang="en-US" baseline="-25000" dirty="0" err="1" smtClean="0">
                    <a:latin typeface="Cambria Math" panose="02040503050406030204" pitchFamily="18" charset="0"/>
                    <a:ea typeface="Cambria Math" panose="02040503050406030204" pitchFamily="18" charset="0"/>
                  </a:rPr>
                  <a:t>n</a:t>
                </a:r>
                <a:r>
                  <a:rPr lang="en-US" baseline="-25000"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 i.e., </a:t>
                </a:r>
                <a:r>
                  <a:rPr lang="en-US" dirty="0" smtClean="0"/>
                  <a:t>c</a:t>
                </a:r>
                <a:r>
                  <a:rPr lang="en-US" baseline="-25000" dirty="0" smtClean="0"/>
                  <a:t>i</a:t>
                </a:r>
                <a:r>
                  <a:rPr lang="en-US" dirty="0" smtClean="0"/>
                  <a:t>=</a:t>
                </a:r>
                <a:r>
                  <a:rPr lang="en-US" dirty="0" err="1" smtClean="0"/>
                  <a:t>SampleChallenge</a:t>
                </a:r>
                <a:r>
                  <a:rPr lang="en-US" dirty="0" smtClean="0"/>
                  <a:t>(</a:t>
                </a:r>
                <a:r>
                  <a:rPr lang="en-US" dirty="0" err="1" smtClean="0">
                    <a:latin typeface="Cambria Math" panose="02040503050406030204" pitchFamily="18" charset="0"/>
                    <a:ea typeface="Cambria Math" panose="02040503050406030204" pitchFamily="18" charset="0"/>
                  </a:rPr>
                  <a:t>z</a:t>
                </a:r>
                <a:r>
                  <a:rPr lang="en-US" baseline="-25000" dirty="0" err="1" smtClean="0">
                    <a:latin typeface="Cambria Math" panose="02040503050406030204" pitchFamily="18" charset="0"/>
                    <a:ea typeface="Cambria Math" panose="02040503050406030204" pitchFamily="18" charset="0"/>
                  </a:rPr>
                  <a:t>i</a:t>
                </a:r>
                <a:r>
                  <a:rPr lang="en-US" dirty="0" smtClean="0">
                    <a:latin typeface="Cambria Math" panose="02040503050406030204" pitchFamily="18" charset="0"/>
                    <a:ea typeface="Cambria Math" panose="02040503050406030204" pitchFamily="18" charset="0"/>
                  </a:rPr>
                  <a:t>)</a:t>
                </a:r>
                <a:r>
                  <a:rPr lang="en-US" baseline="-25000" dirty="0" smtClean="0">
                    <a:latin typeface="Cambria Math" panose="02040503050406030204" pitchFamily="18" charset="0"/>
                    <a:ea typeface="Cambria Math" panose="02040503050406030204" pitchFamily="18" charset="0"/>
                  </a:rPr>
                  <a:t> </a:t>
                </a:r>
                <a:endParaRPr lang="en-US" baseline="-25000" dirty="0">
                  <a:latin typeface="Cambria Math" panose="02040503050406030204" pitchFamily="18" charset="0"/>
                  <a:ea typeface="Cambria Math" panose="02040503050406030204" pitchFamily="18" charset="0"/>
                </a:endParaRPr>
              </a:p>
              <a:p>
                <a:pPr lvl="1"/>
                <a:endParaRPr lang="en-US" baseline="-25000" dirty="0" smtClean="0">
                  <a:latin typeface="Cambria Math" panose="02040503050406030204" pitchFamily="18" charset="0"/>
                  <a:ea typeface="Cambria Math" panose="02040503050406030204" pitchFamily="18" charset="0"/>
                </a:endParaRPr>
              </a:p>
              <a:p>
                <a:r>
                  <a:rPr lang="en-US" b="1" dirty="0" smtClean="0">
                    <a:latin typeface="Cambria Math" panose="02040503050406030204" pitchFamily="18" charset="0"/>
                    <a:ea typeface="Cambria Math" panose="02040503050406030204" pitchFamily="18" charset="0"/>
                  </a:rPr>
                  <a:t>Step 3: </a:t>
                </a:r>
                <a:r>
                  <a:rPr lang="en-US" dirty="0" smtClean="0">
                    <a:latin typeface="Cambria Math" panose="02040503050406030204" pitchFamily="18" charset="0"/>
                    <a:ea typeface="Cambria Math" panose="02040503050406030204" pitchFamily="18" charset="0"/>
                  </a:rPr>
                  <a:t>Prover computes responses R</a:t>
                </a:r>
                <a:r>
                  <a:rPr lang="en-US" baseline="-25000" dirty="0" smtClean="0">
                    <a:latin typeface="Cambria Math" panose="02040503050406030204" pitchFamily="18" charset="0"/>
                    <a:ea typeface="Cambria Math" panose="02040503050406030204" pitchFamily="18" charset="0"/>
                  </a:rPr>
                  <a:t>1</a:t>
                </a:r>
                <a:r>
                  <a:rPr lang="en-US" dirty="0" smtClean="0">
                    <a:latin typeface="Cambria Math" panose="02040503050406030204" pitchFamily="18" charset="0"/>
                    <a:ea typeface="Cambria Math" panose="02040503050406030204" pitchFamily="18" charset="0"/>
                  </a:rPr>
                  <a:t>,…,R</a:t>
                </a:r>
                <a:r>
                  <a:rPr lang="en-US" baseline="-25000" dirty="0" smtClean="0">
                    <a:latin typeface="Cambria Math" panose="02040503050406030204" pitchFamily="18" charset="0"/>
                    <a:ea typeface="Cambria Math" panose="02040503050406030204" pitchFamily="18" charset="0"/>
                  </a:rPr>
                  <a:t>n </a:t>
                </a:r>
                <a:endParaRPr lang="en-US" dirty="0" smtClean="0">
                  <a:latin typeface="Cambria Math" panose="02040503050406030204" pitchFamily="18" charset="0"/>
                  <a:ea typeface="Cambria Math" panose="02040503050406030204" pitchFamily="18" charset="0"/>
                </a:endParaRPr>
              </a:p>
              <a:p>
                <a:pPr lvl="1"/>
                <a:r>
                  <a:rPr lang="en-US" dirty="0" err="1" smtClean="0"/>
                  <a:t>R</a:t>
                </a:r>
                <a:r>
                  <a:rPr lang="en-US" baseline="-25000" dirty="0" err="1" smtClean="0"/>
                  <a:t>i</a:t>
                </a:r>
                <a:r>
                  <a:rPr lang="en-US" dirty="0" smtClean="0"/>
                  <a:t> </a:t>
                </a:r>
                <a:r>
                  <a:rPr lang="en-US" dirty="0" smtClean="0">
                    <a:sym typeface="Wingdings" panose="05000000000000000000" pitchFamily="2" charset="2"/>
                  </a:rPr>
                  <a:t></a:t>
                </a:r>
                <a:r>
                  <a:rPr lang="en-US" dirty="0" smtClean="0"/>
                  <a:t>P</a:t>
                </a:r>
                <a:r>
                  <a:rPr lang="en-US" baseline="-25000" dirty="0" smtClean="0"/>
                  <a:t>2</a:t>
                </a:r>
                <a:r>
                  <a:rPr lang="en-US" dirty="0" smtClean="0"/>
                  <a:t>(</a:t>
                </a:r>
                <a:r>
                  <a:rPr lang="en-US" dirty="0" err="1" smtClean="0"/>
                  <a:t>x,w,r</a:t>
                </a:r>
                <a:r>
                  <a:rPr lang="en-US" baseline="-25000" dirty="0" err="1" smtClean="0"/>
                  <a:t>i</a:t>
                </a:r>
                <a:r>
                  <a:rPr lang="en-US" dirty="0" err="1" smtClean="0"/>
                  <a:t>,c</a:t>
                </a:r>
                <a:r>
                  <a:rPr lang="en-US" baseline="-25000" dirty="0" err="1" smtClean="0"/>
                  <a:t>i</a:t>
                </a:r>
                <a:r>
                  <a:rPr lang="en-US" dirty="0" smtClean="0"/>
                  <a:t>)</a:t>
                </a:r>
                <a:endParaRPr lang="en-US" dirty="0"/>
              </a:p>
              <a:p>
                <a:r>
                  <a:rPr lang="en-US" b="1" dirty="0" smtClean="0">
                    <a:latin typeface="Cambria Math" panose="02040503050406030204" pitchFamily="18" charset="0"/>
                    <a:ea typeface="Cambria Math" panose="02040503050406030204" pitchFamily="18" charset="0"/>
                  </a:rPr>
                  <a:t>Step 4: </a:t>
                </a:r>
                <a:r>
                  <a:rPr lang="en-US" dirty="0" smtClean="0">
                    <a:latin typeface="Cambria Math" panose="02040503050406030204" pitchFamily="18" charset="0"/>
                    <a:ea typeface="Cambria Math" panose="02040503050406030204" pitchFamily="18" charset="0"/>
                  </a:rPr>
                  <a:t>Prover outputs the proof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i="1">
                                        <a:latin typeface="Cambria Math" panose="02040503050406030204" pitchFamily="18" charset="0"/>
                                        <a:ea typeface="Cambria Math" panose="02040503050406030204" pitchFamily="18" charset="0"/>
                                      </a:rPr>
                                      <m:t>𝑖</m:t>
                                    </m:r>
                                  </m:sub>
                                </m:sSub>
                              </m:e>
                            </m:d>
                          </m:e>
                        </m:d>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ub>
                    </m:sSub>
                  </m:oMath>
                </a14:m>
                <a:endParaRPr lang="en-US" i="1" dirty="0" smtClean="0">
                  <a:latin typeface="Cambria Math" panose="02040503050406030204" pitchFamily="18" charset="0"/>
                  <a:ea typeface="Cambria Math" panose="02040503050406030204" pitchFamily="18" charset="0"/>
                </a:endParaRPr>
              </a:p>
              <a:p>
                <a:pPr lvl="1"/>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12" t="-2941" r="-348" b="-29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260343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oMath>
                </a14:m>
                <a:r>
                  <a:rPr lang="en-US" dirty="0" smtClean="0"/>
                  <a:t>-Protocols and Fiat-Shamir Transform</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2516" y="1825625"/>
                <a:ext cx="11464956" cy="4351338"/>
              </a:xfrm>
            </p:spPr>
            <p:txBody>
              <a:bodyPr>
                <a:normAutofit fontScale="85000" lnSpcReduction="10000"/>
              </a:bodyPr>
              <a:lstStyle/>
              <a:p>
                <a:r>
                  <a:rPr lang="en-US" b="1" dirty="0" smtClean="0">
                    <a:latin typeface="Cambria Math" panose="02040503050406030204" pitchFamily="18" charset="0"/>
                    <a:ea typeface="Cambria Math" panose="02040503050406030204" pitchFamily="18" charset="0"/>
                  </a:rPr>
                  <a:t>Step 1: </a:t>
                </a:r>
                <a:r>
                  <a:rPr lang="en-US" dirty="0" smtClean="0">
                    <a:latin typeface="Cambria Math" panose="02040503050406030204" pitchFamily="18" charset="0"/>
                    <a:ea typeface="Cambria Math" panose="02040503050406030204" pitchFamily="18" charset="0"/>
                  </a:rPr>
                  <a:t>Prover generates first messages for n instances of the protocol</a:t>
                </a:r>
              </a:p>
              <a:p>
                <a:pPr lvl="1"/>
                <a:r>
                  <a:rPr lang="en-US" dirty="0" smtClean="0"/>
                  <a:t>m</a:t>
                </a:r>
                <a:r>
                  <a:rPr lang="en-US" baseline="-25000" dirty="0" smtClean="0"/>
                  <a:t>i</a:t>
                </a:r>
                <a:r>
                  <a:rPr lang="en-US" dirty="0" smtClean="0"/>
                  <a:t> = P</a:t>
                </a:r>
                <a:r>
                  <a:rPr lang="en-US" baseline="-25000" dirty="0" smtClean="0"/>
                  <a:t>1</a:t>
                </a:r>
                <a:r>
                  <a:rPr lang="en-US" dirty="0" smtClean="0"/>
                  <a:t>(</a:t>
                </a:r>
                <a:r>
                  <a:rPr lang="en-US" dirty="0" err="1" smtClean="0"/>
                  <a:t>x,w</a:t>
                </a:r>
                <a:r>
                  <a:rPr lang="en-US" dirty="0" smtClean="0"/>
                  <a:t>; </a:t>
                </a:r>
                <a:r>
                  <a:rPr lang="en-US" dirty="0" err="1" smtClean="0"/>
                  <a:t>r</a:t>
                </a:r>
                <a:r>
                  <a:rPr lang="en-US" baseline="-25000" dirty="0" err="1" smtClean="0"/>
                  <a:t>i</a:t>
                </a:r>
                <a:r>
                  <a:rPr lang="en-US" dirty="0" smtClean="0"/>
                  <a:t>) for each </a:t>
                </a:r>
                <a:r>
                  <a:rPr lang="en-US" dirty="0" err="1" smtClean="0"/>
                  <a:t>i</a:t>
                </a:r>
                <a:r>
                  <a:rPr lang="en-US" dirty="0" smtClean="0"/>
                  <a:t>=1 to n</a:t>
                </a:r>
              </a:p>
              <a:p>
                <a:r>
                  <a:rPr lang="en-US" b="1" dirty="0" smtClean="0"/>
                  <a:t>Step 2: </a:t>
                </a:r>
                <a:r>
                  <a:rPr lang="en-US" dirty="0" smtClean="0"/>
                  <a:t>Prover uses random oracle to extract random coins </a:t>
                </a:r>
                <a:r>
                  <a:rPr lang="en-US" dirty="0" err="1" smtClean="0"/>
                  <a:t>z</a:t>
                </a:r>
                <a:r>
                  <a:rPr lang="en-US" baseline="-25000" dirty="0" err="1" smtClean="0"/>
                  <a:t>i</a:t>
                </a:r>
                <a:r>
                  <a:rPr lang="en-US" dirty="0" smtClean="0"/>
                  <a:t>=H(</a:t>
                </a:r>
                <a:r>
                  <a:rPr lang="en-US" dirty="0" err="1" smtClean="0"/>
                  <a:t>x,i</a:t>
                </a:r>
                <a:r>
                  <a:rPr lang="en-US" dirty="0" smtClean="0"/>
                  <a:t>, </a:t>
                </a:r>
                <a:r>
                  <a:rPr lang="en-US" dirty="0"/>
                  <a:t>m</a:t>
                </a:r>
                <a:r>
                  <a:rPr lang="en-US" baseline="-25000" dirty="0"/>
                  <a:t>1</a:t>
                </a:r>
                <a:r>
                  <a:rPr lang="en-US" dirty="0"/>
                  <a:t>,….,</a:t>
                </a:r>
                <a:r>
                  <a:rPr lang="en-US" dirty="0" err="1" smtClean="0"/>
                  <a:t>m</a:t>
                </a:r>
                <a:r>
                  <a:rPr lang="en-US" baseline="-25000" dirty="0" err="1" smtClean="0"/>
                  <a:t>n</a:t>
                </a:r>
                <a:r>
                  <a:rPr lang="en-US" dirty="0" smtClean="0"/>
                  <a:t>) for </a:t>
                </a:r>
                <a:r>
                  <a:rPr lang="en-US" dirty="0" err="1" smtClean="0"/>
                  <a:t>i</a:t>
                </a:r>
                <a:r>
                  <a:rPr lang="en-US" dirty="0" smtClean="0"/>
                  <a:t>=1 to n </a:t>
                </a:r>
                <a:endParaRPr lang="en-US" dirty="0"/>
              </a:p>
              <a:p>
                <a:pPr lvl="1"/>
                <a:r>
                  <a:rPr lang="en-US" dirty="0" smtClean="0">
                    <a:latin typeface="Cambria Math" panose="02040503050406030204" pitchFamily="18" charset="0"/>
                    <a:ea typeface="Cambria Math" panose="02040503050406030204" pitchFamily="18" charset="0"/>
                  </a:rPr>
                  <a:t>Prover </a:t>
                </a:r>
                <a:r>
                  <a:rPr lang="en-US" dirty="0">
                    <a:latin typeface="Cambria Math" panose="02040503050406030204" pitchFamily="18" charset="0"/>
                    <a:ea typeface="Cambria Math" panose="02040503050406030204" pitchFamily="18" charset="0"/>
                  </a:rPr>
                  <a:t>samples challenges c</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a:t>
                </a:r>
                <a:r>
                  <a:rPr lang="en-US" dirty="0" err="1">
                    <a:latin typeface="Cambria Math" panose="02040503050406030204" pitchFamily="18" charset="0"/>
                    <a:ea typeface="Cambria Math" panose="02040503050406030204" pitchFamily="18" charset="0"/>
                  </a:rPr>
                  <a:t>c</a:t>
                </a:r>
                <a:r>
                  <a:rPr lang="en-US" baseline="-25000" dirty="0" err="1">
                    <a:latin typeface="Cambria Math" panose="02040503050406030204" pitchFamily="18" charset="0"/>
                    <a:ea typeface="Cambria Math" panose="02040503050406030204" pitchFamily="18" charset="0"/>
                  </a:rPr>
                  <a:t>n</a:t>
                </a:r>
                <a:r>
                  <a:rPr lang="en-US" baseline="-25000" dirty="0">
                    <a:latin typeface="Cambria Math" panose="02040503050406030204" pitchFamily="18" charset="0"/>
                    <a:ea typeface="Cambria Math" panose="02040503050406030204" pitchFamily="18" charset="0"/>
                  </a:rPr>
                  <a:t> </a:t>
                </a:r>
                <a:r>
                  <a:rPr lang="en-US" dirty="0"/>
                  <a:t>using random strings </a:t>
                </a:r>
                <a:r>
                  <a:rPr lang="en-US" dirty="0">
                    <a:latin typeface="Cambria Math" panose="02040503050406030204" pitchFamily="18" charset="0"/>
                    <a:ea typeface="Cambria Math" panose="02040503050406030204" pitchFamily="18" charset="0"/>
                  </a:rPr>
                  <a:t>z</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a:t>
                </a:r>
                <a:r>
                  <a:rPr lang="en-US" dirty="0" err="1">
                    <a:latin typeface="Cambria Math" panose="02040503050406030204" pitchFamily="18" charset="0"/>
                    <a:ea typeface="Cambria Math" panose="02040503050406030204" pitchFamily="18" charset="0"/>
                  </a:rPr>
                  <a:t>z</a:t>
                </a:r>
                <a:r>
                  <a:rPr lang="en-US" baseline="-25000" dirty="0" err="1">
                    <a:latin typeface="Cambria Math" panose="02040503050406030204" pitchFamily="18" charset="0"/>
                    <a:ea typeface="Cambria Math" panose="02040503050406030204" pitchFamily="18" charset="0"/>
                  </a:rPr>
                  <a:t>n</a:t>
                </a:r>
                <a:r>
                  <a:rPr lang="en-US" baseline="-250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i.e., </a:t>
                </a:r>
                <a:r>
                  <a:rPr lang="en-US" dirty="0"/>
                  <a:t>c</a:t>
                </a:r>
                <a:r>
                  <a:rPr lang="en-US" baseline="-25000" dirty="0"/>
                  <a:t>i</a:t>
                </a:r>
                <a:r>
                  <a:rPr lang="en-US" dirty="0"/>
                  <a:t>=</a:t>
                </a:r>
                <a:r>
                  <a:rPr lang="en-US" dirty="0" err="1"/>
                  <a:t>SampleChallenge</a:t>
                </a:r>
                <a:r>
                  <a:rPr lang="en-US" dirty="0"/>
                  <a:t>(</a:t>
                </a:r>
                <a:r>
                  <a:rPr lang="en-US" dirty="0" err="1">
                    <a:latin typeface="Cambria Math" panose="02040503050406030204" pitchFamily="18" charset="0"/>
                    <a:ea typeface="Cambria Math" panose="02040503050406030204" pitchFamily="18" charset="0"/>
                  </a:rPr>
                  <a:t>z</a:t>
                </a:r>
                <a:r>
                  <a:rPr lang="en-US" baseline="-25000"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a:t>
                </a:r>
                <a:r>
                  <a:rPr lang="en-US" baseline="-25000" dirty="0">
                    <a:latin typeface="Cambria Math" panose="02040503050406030204" pitchFamily="18" charset="0"/>
                    <a:ea typeface="Cambria Math" panose="02040503050406030204" pitchFamily="18" charset="0"/>
                  </a:rPr>
                  <a:t> </a:t>
                </a:r>
              </a:p>
              <a:p>
                <a:r>
                  <a:rPr lang="en-US" b="1" dirty="0" smtClean="0">
                    <a:latin typeface="Cambria Math" panose="02040503050406030204" pitchFamily="18" charset="0"/>
                    <a:ea typeface="Cambria Math" panose="02040503050406030204" pitchFamily="18" charset="0"/>
                  </a:rPr>
                  <a:t>Step 3: </a:t>
                </a:r>
                <a:r>
                  <a:rPr lang="en-US" dirty="0" smtClean="0">
                    <a:latin typeface="Cambria Math" panose="02040503050406030204" pitchFamily="18" charset="0"/>
                    <a:ea typeface="Cambria Math" panose="02040503050406030204" pitchFamily="18" charset="0"/>
                  </a:rPr>
                  <a:t>Prover computes responses R</a:t>
                </a:r>
                <a:r>
                  <a:rPr lang="en-US" baseline="-25000" dirty="0" smtClean="0">
                    <a:latin typeface="Cambria Math" panose="02040503050406030204" pitchFamily="18" charset="0"/>
                    <a:ea typeface="Cambria Math" panose="02040503050406030204" pitchFamily="18" charset="0"/>
                  </a:rPr>
                  <a:t>1</a:t>
                </a:r>
                <a:r>
                  <a:rPr lang="en-US" dirty="0" smtClean="0">
                    <a:latin typeface="Cambria Math" panose="02040503050406030204" pitchFamily="18" charset="0"/>
                    <a:ea typeface="Cambria Math" panose="02040503050406030204" pitchFamily="18" charset="0"/>
                  </a:rPr>
                  <a:t>,…,R</a:t>
                </a:r>
                <a:r>
                  <a:rPr lang="en-US" baseline="-25000" dirty="0" smtClean="0">
                    <a:latin typeface="Cambria Math" panose="02040503050406030204" pitchFamily="18" charset="0"/>
                    <a:ea typeface="Cambria Math" panose="02040503050406030204" pitchFamily="18" charset="0"/>
                  </a:rPr>
                  <a:t>n </a:t>
                </a:r>
                <a:endParaRPr lang="en-US" dirty="0" smtClean="0">
                  <a:latin typeface="Cambria Math" panose="02040503050406030204" pitchFamily="18" charset="0"/>
                  <a:ea typeface="Cambria Math" panose="02040503050406030204" pitchFamily="18" charset="0"/>
                </a:endParaRPr>
              </a:p>
              <a:p>
                <a:pPr lvl="1"/>
                <a:r>
                  <a:rPr lang="en-US" dirty="0" err="1" smtClean="0"/>
                  <a:t>R</a:t>
                </a:r>
                <a:r>
                  <a:rPr lang="en-US" baseline="-25000" dirty="0" err="1" smtClean="0"/>
                  <a:t>i</a:t>
                </a:r>
                <a:r>
                  <a:rPr lang="en-US" dirty="0" smtClean="0"/>
                  <a:t> </a:t>
                </a:r>
                <a:r>
                  <a:rPr lang="en-US" dirty="0" smtClean="0">
                    <a:sym typeface="Wingdings" panose="05000000000000000000" pitchFamily="2" charset="2"/>
                  </a:rPr>
                  <a:t></a:t>
                </a:r>
                <a:r>
                  <a:rPr lang="en-US" dirty="0" smtClean="0"/>
                  <a:t>P</a:t>
                </a:r>
                <a:r>
                  <a:rPr lang="en-US" baseline="-25000" dirty="0" smtClean="0"/>
                  <a:t>2</a:t>
                </a:r>
                <a:r>
                  <a:rPr lang="en-US" dirty="0" smtClean="0"/>
                  <a:t>(</a:t>
                </a:r>
                <a:r>
                  <a:rPr lang="en-US" dirty="0" err="1" smtClean="0"/>
                  <a:t>x,w,r</a:t>
                </a:r>
                <a:r>
                  <a:rPr lang="en-US" baseline="-25000" dirty="0" err="1" smtClean="0"/>
                  <a:t>i</a:t>
                </a:r>
                <a:r>
                  <a:rPr lang="en-US" dirty="0" err="1" smtClean="0"/>
                  <a:t>,c</a:t>
                </a:r>
                <a:r>
                  <a:rPr lang="en-US" baseline="-25000" dirty="0" err="1" smtClean="0"/>
                  <a:t>i</a:t>
                </a:r>
                <a:r>
                  <a:rPr lang="en-US" dirty="0" smtClean="0"/>
                  <a:t>)</a:t>
                </a:r>
                <a:endParaRPr lang="en-US" dirty="0"/>
              </a:p>
              <a:p>
                <a:r>
                  <a:rPr lang="en-US" b="1" dirty="0" smtClean="0">
                    <a:latin typeface="Cambria Math" panose="02040503050406030204" pitchFamily="18" charset="0"/>
                    <a:ea typeface="Cambria Math" panose="02040503050406030204" pitchFamily="18" charset="0"/>
                  </a:rPr>
                  <a:t>Step 4: </a:t>
                </a:r>
                <a:r>
                  <a:rPr lang="en-US" dirty="0" smtClean="0">
                    <a:latin typeface="Cambria Math" panose="02040503050406030204" pitchFamily="18" charset="0"/>
                    <a:ea typeface="Cambria Math" panose="02040503050406030204" pitchFamily="18" charset="0"/>
                  </a:rPr>
                  <a:t>Prover outputs the proof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𝑖</m:t>
                                    </m:r>
                                  </m:sub>
                                </m:sSub>
                              </m:e>
                            </m:d>
                          </m:e>
                        </m:d>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ub>
                    </m:sSub>
                  </m:oMath>
                </a14:m>
                <a:endParaRPr lang="en-US" i="1" dirty="0" smtClean="0">
                  <a:latin typeface="Cambria Math" panose="02040503050406030204" pitchFamily="18" charset="0"/>
                  <a:ea typeface="Cambria Math" panose="02040503050406030204" pitchFamily="18" charset="0"/>
                </a:endParaRPr>
              </a:p>
              <a:p>
                <a:pPr marL="0" indent="0">
                  <a:buNone/>
                </a:pPr>
                <a:r>
                  <a:rPr lang="en-US" b="1" dirty="0" smtClean="0">
                    <a:latin typeface="Cambria Math" panose="02040503050406030204" pitchFamily="18" charset="0"/>
                    <a:ea typeface="Cambria Math" panose="02040503050406030204" pitchFamily="18" charset="0"/>
                  </a:rPr>
                  <a:t>Verifier: V</a:t>
                </a:r>
                <a:r>
                  <a:rPr lang="en-US" b="1" baseline="-25000" dirty="0" smtClean="0">
                    <a:latin typeface="Cambria Math" panose="02040503050406030204" pitchFamily="18" charset="0"/>
                    <a:ea typeface="Cambria Math" panose="02040503050406030204" pitchFamily="18" charset="0"/>
                  </a:rPr>
                  <a:t>NI</a:t>
                </a:r>
                <a:r>
                  <a:rPr lang="en-US" b="1" dirty="0" smtClean="0">
                    <a:latin typeface="Cambria Math" panose="02040503050406030204" pitchFamily="18" charset="0"/>
                    <a:ea typeface="Cambria Math" panose="02040503050406030204" pitchFamily="18" charset="0"/>
                  </a:rPr>
                  <a:t>(x,</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US" b="1" dirty="0" smtClean="0">
                    <a:latin typeface="Cambria Math" panose="02040503050406030204" pitchFamily="18" charset="0"/>
                    <a:ea typeface="Cambria Math" panose="02040503050406030204" pitchFamily="18" charset="0"/>
                  </a:rPr>
                  <a:t>) check that </a:t>
                </a:r>
                <a:r>
                  <a:rPr lang="en-US" b="1" dirty="0">
                    <a:latin typeface="Cambria Math" panose="02040503050406030204" pitchFamily="18" charset="0"/>
                    <a:ea typeface="Cambria Math" panose="02040503050406030204" pitchFamily="18" charset="0"/>
                  </a:rPr>
                  <a:t>for all </a:t>
                </a:r>
                <a14:m>
                  <m:oMath xmlns:m="http://schemas.openxmlformats.org/officeDocument/2006/math">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 </m:t>
                    </m:r>
                  </m:oMath>
                </a14:m>
                <a:endParaRPr lang="en-US" b="1" dirty="0" smtClean="0">
                  <a:latin typeface="Cambria Math" panose="02040503050406030204" pitchFamily="18" charset="0"/>
                  <a:ea typeface="Cambria Math" panose="02040503050406030204" pitchFamily="18" charset="0"/>
                </a:endParaRPr>
              </a:p>
              <a:p>
                <a:pPr marL="0" indent="0">
                  <a:buNone/>
                </a:pPr>
                <a:r>
                  <a:rPr lang="en-US" b="1" dirty="0">
                    <a:latin typeface="Cambria Math" panose="02040503050406030204" pitchFamily="18" charset="0"/>
                    <a:ea typeface="Cambria Math" panose="02040503050406030204" pitchFamily="18" charset="0"/>
                  </a:rPr>
                  <a:t> </a:t>
                </a:r>
                <a:r>
                  <a:rPr lang="en-US" b="1" dirty="0" smtClean="0">
                    <a:latin typeface="Cambria Math" panose="02040503050406030204" pitchFamily="18" charset="0"/>
                    <a:ea typeface="Cambria Math" panose="02040503050406030204" pitchFamily="18" charset="0"/>
                  </a:rPr>
                  <a:t>    1. V(x, </a:t>
                </a:r>
                <a14:m>
                  <m:oMath xmlns:m="http://schemas.openxmlformats.org/officeDocument/2006/math">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𝑖</m:t>
                            </m:r>
                          </m:sub>
                        </m:sSub>
                      </m:e>
                    </m:d>
                  </m:oMath>
                </a14:m>
                <a:r>
                  <a:rPr lang="en-US" b="1" dirty="0" smtClean="0">
                    <a:latin typeface="Cambria Math" panose="02040503050406030204" pitchFamily="18" charset="0"/>
                    <a:ea typeface="Cambria Math" panose="02040503050406030204" pitchFamily="18" charset="0"/>
                  </a:rPr>
                  <a:t>)=1 and  </a:t>
                </a:r>
              </a:p>
              <a:p>
                <a:pPr marL="0" indent="0">
                  <a:buNone/>
                </a:pPr>
                <a:r>
                  <a:rPr lang="en-US" b="1" dirty="0">
                    <a:latin typeface="Cambria Math" panose="02040503050406030204" pitchFamily="18" charset="0"/>
                    <a:ea typeface="Cambria Math" panose="02040503050406030204" pitchFamily="18" charset="0"/>
                  </a:rPr>
                  <a:t> </a:t>
                </a:r>
                <a:r>
                  <a:rPr lang="en-US" b="1" dirty="0" smtClean="0">
                    <a:latin typeface="Cambria Math" panose="02040503050406030204" pitchFamily="18" charset="0"/>
                    <a:ea typeface="Cambria Math" panose="02040503050406030204" pitchFamily="18" charset="0"/>
                  </a:rPr>
                  <a:t>    2. </a:t>
                </a:r>
                <a:r>
                  <a:rPr lang="en-US" dirty="0"/>
                  <a:t>c</a:t>
                </a:r>
                <a:r>
                  <a:rPr lang="en-US" baseline="-25000" dirty="0"/>
                  <a:t>i</a:t>
                </a:r>
                <a:r>
                  <a:rPr lang="en-US" dirty="0"/>
                  <a:t>=</a:t>
                </a:r>
                <a:r>
                  <a:rPr lang="en-US" dirty="0" err="1"/>
                  <a:t>SampleChallenge</a:t>
                </a:r>
                <a:r>
                  <a:rPr lang="en-US" dirty="0"/>
                  <a:t>(</a:t>
                </a:r>
                <a:r>
                  <a:rPr lang="en-US" dirty="0" err="1">
                    <a:latin typeface="Cambria Math" panose="02040503050406030204" pitchFamily="18" charset="0"/>
                    <a:ea typeface="Cambria Math" panose="02040503050406030204" pitchFamily="18" charset="0"/>
                  </a:rPr>
                  <a:t>z</a:t>
                </a:r>
                <a:r>
                  <a:rPr lang="en-US" baseline="-25000"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a:t>
                </a:r>
                <a:r>
                  <a:rPr lang="en-US" b="1" dirty="0" smtClean="0">
                    <a:latin typeface="Cambria Math" panose="02040503050406030204" pitchFamily="18" charset="0"/>
                    <a:ea typeface="Cambria Math" panose="02040503050406030204" pitchFamily="18" charset="0"/>
                  </a:rPr>
                  <a:t> where </a:t>
                </a:r>
                <a:r>
                  <a:rPr lang="en-US" dirty="0" err="1"/>
                  <a:t>z</a:t>
                </a:r>
                <a:r>
                  <a:rPr lang="en-US" baseline="-25000" dirty="0" err="1"/>
                  <a:t>i</a:t>
                </a:r>
                <a:r>
                  <a:rPr lang="en-US" dirty="0"/>
                  <a:t>=H(</a:t>
                </a:r>
                <a:r>
                  <a:rPr lang="en-US" dirty="0" err="1"/>
                  <a:t>x,i</a:t>
                </a:r>
                <a:r>
                  <a:rPr lang="en-US" dirty="0"/>
                  <a:t>, m</a:t>
                </a:r>
                <a:r>
                  <a:rPr lang="en-US" baseline="-25000" dirty="0"/>
                  <a:t>1</a:t>
                </a:r>
                <a:r>
                  <a:rPr lang="en-US" dirty="0"/>
                  <a:t>,….,</a:t>
                </a:r>
                <a:r>
                  <a:rPr lang="en-US" dirty="0" err="1"/>
                  <a:t>m</a:t>
                </a:r>
                <a:r>
                  <a:rPr lang="en-US" baseline="-25000" dirty="0" err="1"/>
                  <a:t>n</a:t>
                </a:r>
                <a:r>
                  <a:rPr lang="en-US" dirty="0" smtClean="0"/>
                  <a:t>)</a:t>
                </a:r>
                <a:endParaRPr lang="en-US" baseline="-25000" dirty="0">
                  <a:latin typeface="Cambria Math" panose="02040503050406030204" pitchFamily="18" charset="0"/>
                  <a:ea typeface="Cambria Math" panose="02040503050406030204" pitchFamily="18" charset="0"/>
                </a:endParaRPr>
              </a:p>
              <a:p>
                <a:pPr marL="0" indent="0">
                  <a:buNone/>
                </a:pPr>
                <a:r>
                  <a:rPr lang="en-US" b="1" dirty="0" smtClean="0">
                    <a:latin typeface="Cambria Math" panose="02040503050406030204" pitchFamily="18" charset="0"/>
                    <a:ea typeface="Cambria Math" panose="02040503050406030204" pitchFamily="18" charset="0"/>
                  </a:rPr>
                  <a:t> </a:t>
                </a:r>
              </a:p>
              <a:p>
                <a:pPr marL="0" indent="0">
                  <a:buNone/>
                </a:pPr>
                <a:endParaRPr lang="en-US" b="1" dirty="0" smtClean="0">
                  <a:latin typeface="Cambria Math" panose="02040503050406030204" pitchFamily="18" charset="0"/>
                  <a:ea typeface="Cambria Math" panose="02040503050406030204" pitchFamily="18" charset="0"/>
                </a:endParaRPr>
              </a:p>
              <a:p>
                <a:pPr marL="0" indent="0">
                  <a:buNone/>
                </a:pPr>
                <a:endParaRPr lang="en-US" b="1" dirty="0" smtClean="0">
                  <a:latin typeface="Cambria Math" panose="02040503050406030204" pitchFamily="18" charset="0"/>
                  <a:ea typeface="Cambria Math" panose="02040503050406030204" pitchFamily="18" charset="0"/>
                </a:endParaRPr>
              </a:p>
              <a:p>
                <a:pPr lvl="1"/>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2516" y="1825625"/>
                <a:ext cx="11464956" cy="4351338"/>
              </a:xfrm>
              <a:blipFill>
                <a:blip r:embed="rId3"/>
                <a:stretch>
                  <a:fillRect l="-797" t="-2801" r="-7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116889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oMath>
                </a14:m>
                <a:r>
                  <a:rPr lang="en-US" dirty="0" smtClean="0"/>
                  <a:t>-Protocols and Fiat-Shamir Transform</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2064" y="1825625"/>
                <a:ext cx="11265408" cy="4351338"/>
              </a:xfrm>
            </p:spPr>
            <p:txBody>
              <a:bodyPr>
                <a:normAutofit fontScale="85000" lnSpcReduction="20000"/>
              </a:bodyPr>
              <a:lstStyle/>
              <a:p>
                <a:r>
                  <a:rPr lang="en-US" b="1" dirty="0" smtClean="0">
                    <a:latin typeface="Cambria Math" panose="02040503050406030204" pitchFamily="18" charset="0"/>
                    <a:ea typeface="Cambria Math" panose="02040503050406030204" pitchFamily="18" charset="0"/>
                  </a:rPr>
                  <a:t>Step 1: </a:t>
                </a:r>
                <a:r>
                  <a:rPr lang="en-US" dirty="0" smtClean="0">
                    <a:latin typeface="Cambria Math" panose="02040503050406030204" pitchFamily="18" charset="0"/>
                    <a:ea typeface="Cambria Math" panose="02040503050406030204" pitchFamily="18" charset="0"/>
                  </a:rPr>
                  <a:t>Prover generates first messages for n instances of the protocol</a:t>
                </a:r>
              </a:p>
              <a:p>
                <a:pPr lvl="1"/>
                <a:r>
                  <a:rPr lang="en-US" dirty="0" smtClean="0"/>
                  <a:t>m</a:t>
                </a:r>
                <a:r>
                  <a:rPr lang="en-US" baseline="-25000" dirty="0" smtClean="0"/>
                  <a:t>i</a:t>
                </a:r>
                <a:r>
                  <a:rPr lang="en-US" dirty="0" smtClean="0"/>
                  <a:t> = P</a:t>
                </a:r>
                <a:r>
                  <a:rPr lang="en-US" baseline="-25000" dirty="0" smtClean="0"/>
                  <a:t>1</a:t>
                </a:r>
                <a:r>
                  <a:rPr lang="en-US" dirty="0" smtClean="0"/>
                  <a:t>(</a:t>
                </a:r>
                <a:r>
                  <a:rPr lang="en-US" dirty="0" err="1" smtClean="0"/>
                  <a:t>x,w</a:t>
                </a:r>
                <a:r>
                  <a:rPr lang="en-US" dirty="0" smtClean="0"/>
                  <a:t>; </a:t>
                </a:r>
                <a:r>
                  <a:rPr lang="en-US" dirty="0" err="1" smtClean="0"/>
                  <a:t>r</a:t>
                </a:r>
                <a:r>
                  <a:rPr lang="en-US" baseline="-25000" dirty="0" err="1" smtClean="0"/>
                  <a:t>i</a:t>
                </a:r>
                <a:r>
                  <a:rPr lang="en-US" dirty="0" smtClean="0"/>
                  <a:t>) for each </a:t>
                </a:r>
                <a:r>
                  <a:rPr lang="en-US" dirty="0" err="1" smtClean="0"/>
                  <a:t>i</a:t>
                </a:r>
                <a:r>
                  <a:rPr lang="en-US" dirty="0" smtClean="0"/>
                  <a:t>=1 to n</a:t>
                </a:r>
              </a:p>
              <a:p>
                <a:r>
                  <a:rPr lang="en-US" b="1" dirty="0" smtClean="0"/>
                  <a:t>Step 2: </a:t>
                </a:r>
                <a:r>
                  <a:rPr lang="en-US" dirty="0" smtClean="0"/>
                  <a:t>Prover uses random oracle to extract random coins </a:t>
                </a:r>
                <a:r>
                  <a:rPr lang="en-US" dirty="0" err="1" smtClean="0"/>
                  <a:t>z</a:t>
                </a:r>
                <a:r>
                  <a:rPr lang="en-US" baseline="-25000" dirty="0" err="1" smtClean="0"/>
                  <a:t>i</a:t>
                </a:r>
                <a:r>
                  <a:rPr lang="en-US" dirty="0" smtClean="0"/>
                  <a:t>=H(</a:t>
                </a:r>
                <a:r>
                  <a:rPr lang="en-US" dirty="0" err="1" smtClean="0"/>
                  <a:t>x,i</a:t>
                </a:r>
                <a:r>
                  <a:rPr lang="en-US" dirty="0" smtClean="0"/>
                  <a:t>, </a:t>
                </a:r>
                <a:r>
                  <a:rPr lang="en-US" dirty="0"/>
                  <a:t>m</a:t>
                </a:r>
                <a:r>
                  <a:rPr lang="en-US" baseline="-25000" dirty="0"/>
                  <a:t>1</a:t>
                </a:r>
                <a:r>
                  <a:rPr lang="en-US" dirty="0"/>
                  <a:t>,….,</a:t>
                </a:r>
                <a:r>
                  <a:rPr lang="en-US" dirty="0" err="1" smtClean="0"/>
                  <a:t>m</a:t>
                </a:r>
                <a:r>
                  <a:rPr lang="en-US" baseline="-25000" dirty="0" err="1" smtClean="0"/>
                  <a:t>n</a:t>
                </a:r>
                <a:r>
                  <a:rPr lang="en-US" dirty="0" smtClean="0"/>
                  <a:t>) for </a:t>
                </a:r>
                <a:r>
                  <a:rPr lang="en-US" dirty="0" err="1" smtClean="0"/>
                  <a:t>i</a:t>
                </a:r>
                <a:r>
                  <a:rPr lang="en-US" dirty="0" smtClean="0"/>
                  <a:t>=1 to n </a:t>
                </a:r>
                <a:endParaRPr lang="en-US" dirty="0"/>
              </a:p>
              <a:p>
                <a:pPr lvl="1"/>
                <a:r>
                  <a:rPr lang="en-US" dirty="0" smtClean="0">
                    <a:latin typeface="Cambria Math" panose="02040503050406030204" pitchFamily="18" charset="0"/>
                    <a:ea typeface="Cambria Math" panose="02040503050406030204" pitchFamily="18" charset="0"/>
                  </a:rPr>
                  <a:t>Prover </a:t>
                </a:r>
                <a:r>
                  <a:rPr lang="en-US" dirty="0">
                    <a:latin typeface="Cambria Math" panose="02040503050406030204" pitchFamily="18" charset="0"/>
                    <a:ea typeface="Cambria Math" panose="02040503050406030204" pitchFamily="18" charset="0"/>
                  </a:rPr>
                  <a:t>samples challenges c</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a:t>
                </a:r>
                <a:r>
                  <a:rPr lang="en-US" dirty="0" err="1">
                    <a:latin typeface="Cambria Math" panose="02040503050406030204" pitchFamily="18" charset="0"/>
                    <a:ea typeface="Cambria Math" panose="02040503050406030204" pitchFamily="18" charset="0"/>
                  </a:rPr>
                  <a:t>c</a:t>
                </a:r>
                <a:r>
                  <a:rPr lang="en-US" baseline="-25000" dirty="0" err="1">
                    <a:latin typeface="Cambria Math" panose="02040503050406030204" pitchFamily="18" charset="0"/>
                    <a:ea typeface="Cambria Math" panose="02040503050406030204" pitchFamily="18" charset="0"/>
                  </a:rPr>
                  <a:t>n</a:t>
                </a:r>
                <a:r>
                  <a:rPr lang="en-US" baseline="-25000" dirty="0">
                    <a:latin typeface="Cambria Math" panose="02040503050406030204" pitchFamily="18" charset="0"/>
                    <a:ea typeface="Cambria Math" panose="02040503050406030204" pitchFamily="18" charset="0"/>
                  </a:rPr>
                  <a:t> </a:t>
                </a:r>
                <a:r>
                  <a:rPr lang="en-US" dirty="0"/>
                  <a:t>using random strings </a:t>
                </a:r>
                <a:r>
                  <a:rPr lang="en-US" dirty="0">
                    <a:latin typeface="Cambria Math" panose="02040503050406030204" pitchFamily="18" charset="0"/>
                    <a:ea typeface="Cambria Math" panose="02040503050406030204" pitchFamily="18" charset="0"/>
                  </a:rPr>
                  <a:t>z</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a:t>
                </a:r>
                <a:r>
                  <a:rPr lang="en-US" dirty="0" err="1">
                    <a:latin typeface="Cambria Math" panose="02040503050406030204" pitchFamily="18" charset="0"/>
                    <a:ea typeface="Cambria Math" panose="02040503050406030204" pitchFamily="18" charset="0"/>
                  </a:rPr>
                  <a:t>z</a:t>
                </a:r>
                <a:r>
                  <a:rPr lang="en-US" baseline="-25000" dirty="0" err="1">
                    <a:latin typeface="Cambria Math" panose="02040503050406030204" pitchFamily="18" charset="0"/>
                    <a:ea typeface="Cambria Math" panose="02040503050406030204" pitchFamily="18" charset="0"/>
                  </a:rPr>
                  <a:t>n</a:t>
                </a:r>
                <a:r>
                  <a:rPr lang="en-US" baseline="-250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i.e., </a:t>
                </a:r>
                <a:r>
                  <a:rPr lang="en-US" dirty="0"/>
                  <a:t>c</a:t>
                </a:r>
                <a:r>
                  <a:rPr lang="en-US" baseline="-25000" dirty="0"/>
                  <a:t>i</a:t>
                </a:r>
                <a:r>
                  <a:rPr lang="en-US" dirty="0"/>
                  <a:t>=</a:t>
                </a:r>
                <a:r>
                  <a:rPr lang="en-US" dirty="0" err="1"/>
                  <a:t>SampleChallenge</a:t>
                </a:r>
                <a:r>
                  <a:rPr lang="en-US" dirty="0"/>
                  <a:t>(</a:t>
                </a:r>
                <a:r>
                  <a:rPr lang="en-US" dirty="0" err="1">
                    <a:latin typeface="Cambria Math" panose="02040503050406030204" pitchFamily="18" charset="0"/>
                    <a:ea typeface="Cambria Math" panose="02040503050406030204" pitchFamily="18" charset="0"/>
                  </a:rPr>
                  <a:t>z</a:t>
                </a:r>
                <a:r>
                  <a:rPr lang="en-US" baseline="-25000"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a:t>
                </a:r>
                <a:r>
                  <a:rPr lang="en-US" baseline="-25000" dirty="0">
                    <a:latin typeface="Cambria Math" panose="02040503050406030204" pitchFamily="18" charset="0"/>
                    <a:ea typeface="Cambria Math" panose="02040503050406030204" pitchFamily="18" charset="0"/>
                  </a:rPr>
                  <a:t> </a:t>
                </a:r>
              </a:p>
              <a:p>
                <a:r>
                  <a:rPr lang="en-US" b="1" dirty="0" smtClean="0">
                    <a:latin typeface="Cambria Math" panose="02040503050406030204" pitchFamily="18" charset="0"/>
                    <a:ea typeface="Cambria Math" panose="02040503050406030204" pitchFamily="18" charset="0"/>
                  </a:rPr>
                  <a:t>Step 3: </a:t>
                </a:r>
                <a:r>
                  <a:rPr lang="en-US" dirty="0" smtClean="0">
                    <a:latin typeface="Cambria Math" panose="02040503050406030204" pitchFamily="18" charset="0"/>
                    <a:ea typeface="Cambria Math" panose="02040503050406030204" pitchFamily="18" charset="0"/>
                  </a:rPr>
                  <a:t>Prover computes responses R</a:t>
                </a:r>
                <a:r>
                  <a:rPr lang="en-US" baseline="-25000" dirty="0" smtClean="0">
                    <a:latin typeface="Cambria Math" panose="02040503050406030204" pitchFamily="18" charset="0"/>
                    <a:ea typeface="Cambria Math" panose="02040503050406030204" pitchFamily="18" charset="0"/>
                  </a:rPr>
                  <a:t>1</a:t>
                </a:r>
                <a:r>
                  <a:rPr lang="en-US" dirty="0" smtClean="0">
                    <a:latin typeface="Cambria Math" panose="02040503050406030204" pitchFamily="18" charset="0"/>
                    <a:ea typeface="Cambria Math" panose="02040503050406030204" pitchFamily="18" charset="0"/>
                  </a:rPr>
                  <a:t>,…,R</a:t>
                </a:r>
                <a:r>
                  <a:rPr lang="en-US" baseline="-25000" dirty="0" smtClean="0">
                    <a:latin typeface="Cambria Math" panose="02040503050406030204" pitchFamily="18" charset="0"/>
                    <a:ea typeface="Cambria Math" panose="02040503050406030204" pitchFamily="18" charset="0"/>
                  </a:rPr>
                  <a:t>n </a:t>
                </a:r>
                <a:endParaRPr lang="en-US" dirty="0" smtClean="0">
                  <a:latin typeface="Cambria Math" panose="02040503050406030204" pitchFamily="18" charset="0"/>
                  <a:ea typeface="Cambria Math" panose="02040503050406030204" pitchFamily="18" charset="0"/>
                </a:endParaRPr>
              </a:p>
              <a:p>
                <a:pPr lvl="1"/>
                <a:r>
                  <a:rPr lang="en-US" dirty="0" err="1" smtClean="0"/>
                  <a:t>R</a:t>
                </a:r>
                <a:r>
                  <a:rPr lang="en-US" baseline="-25000" dirty="0" err="1" smtClean="0"/>
                  <a:t>i</a:t>
                </a:r>
                <a:r>
                  <a:rPr lang="en-US" dirty="0" smtClean="0"/>
                  <a:t> </a:t>
                </a:r>
                <a:r>
                  <a:rPr lang="en-US" dirty="0" smtClean="0">
                    <a:sym typeface="Wingdings" panose="05000000000000000000" pitchFamily="2" charset="2"/>
                  </a:rPr>
                  <a:t></a:t>
                </a:r>
                <a:r>
                  <a:rPr lang="en-US" dirty="0" smtClean="0"/>
                  <a:t>P</a:t>
                </a:r>
                <a:r>
                  <a:rPr lang="en-US" baseline="-25000" dirty="0" smtClean="0"/>
                  <a:t>2</a:t>
                </a:r>
                <a:r>
                  <a:rPr lang="en-US" dirty="0" smtClean="0"/>
                  <a:t>(</a:t>
                </a:r>
                <a:r>
                  <a:rPr lang="en-US" dirty="0" err="1" smtClean="0"/>
                  <a:t>x,w,r</a:t>
                </a:r>
                <a:r>
                  <a:rPr lang="en-US" baseline="-25000" dirty="0" err="1" smtClean="0"/>
                  <a:t>i</a:t>
                </a:r>
                <a:r>
                  <a:rPr lang="en-US" dirty="0" err="1" smtClean="0"/>
                  <a:t>,c</a:t>
                </a:r>
                <a:r>
                  <a:rPr lang="en-US" baseline="-25000" dirty="0" err="1" smtClean="0"/>
                  <a:t>i</a:t>
                </a:r>
                <a:r>
                  <a:rPr lang="en-US" dirty="0" smtClean="0"/>
                  <a:t>)</a:t>
                </a:r>
                <a:endParaRPr lang="en-US" dirty="0"/>
              </a:p>
              <a:p>
                <a:r>
                  <a:rPr lang="en-US" b="1" dirty="0" smtClean="0">
                    <a:latin typeface="Cambria Math" panose="02040503050406030204" pitchFamily="18" charset="0"/>
                    <a:ea typeface="Cambria Math" panose="02040503050406030204" pitchFamily="18" charset="0"/>
                  </a:rPr>
                  <a:t>Step 4: </a:t>
                </a:r>
                <a:r>
                  <a:rPr lang="en-US" dirty="0" smtClean="0">
                    <a:latin typeface="Cambria Math" panose="02040503050406030204" pitchFamily="18" charset="0"/>
                    <a:ea typeface="Cambria Math" panose="02040503050406030204" pitchFamily="18" charset="0"/>
                  </a:rPr>
                  <a:t>Prover outputs the proof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𝑖</m:t>
                                    </m:r>
                                  </m:sub>
                                </m:sSub>
                              </m:e>
                            </m:d>
                          </m:e>
                        </m:d>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sub>
                    </m:sSub>
                  </m:oMath>
                </a14:m>
                <a:endParaRPr lang="en-US" i="1" dirty="0" smtClean="0">
                  <a:latin typeface="Cambria Math" panose="02040503050406030204" pitchFamily="18" charset="0"/>
                  <a:ea typeface="Cambria Math" panose="02040503050406030204" pitchFamily="18" charset="0"/>
                </a:endParaRPr>
              </a:p>
              <a:p>
                <a:pPr marL="0" indent="0">
                  <a:buNone/>
                </a:pPr>
                <a:r>
                  <a:rPr lang="en-US" b="1" dirty="0" smtClean="0">
                    <a:latin typeface="Cambria Math" panose="02040503050406030204" pitchFamily="18" charset="0"/>
                    <a:ea typeface="Cambria Math" panose="02040503050406030204" pitchFamily="18" charset="0"/>
                  </a:rPr>
                  <a:t>Zero-Knowledge (Idea): </a:t>
                </a:r>
              </a:p>
              <a:p>
                <a:pPr marL="0" indent="0">
                  <a:buNone/>
                </a:pPr>
                <a:r>
                  <a:rPr lang="en-US" b="1" dirty="0" smtClean="0">
                    <a:latin typeface="Cambria Math" panose="02040503050406030204" pitchFamily="18" charset="0"/>
                    <a:ea typeface="Cambria Math" panose="02040503050406030204" pitchFamily="18" charset="0"/>
                  </a:rPr>
                  <a:t> Step 1: Run simulator for </a:t>
                </a:r>
                <a14:m>
                  <m:oMath xmlns:m="http://schemas.openxmlformats.org/officeDocument/2006/math">
                    <m:r>
                      <m:rPr>
                        <m:sty m:val="p"/>
                      </m:rPr>
                      <a:rPr lang="el-GR" i="1">
                        <a:latin typeface="Cambria Math" panose="02040503050406030204" pitchFamily="18" charset="0"/>
                        <a:ea typeface="Cambria Math" panose="02040503050406030204" pitchFamily="18" charset="0"/>
                      </a:rPr>
                      <m:t>Σ</m:t>
                    </m:r>
                  </m:oMath>
                </a14:m>
                <a:r>
                  <a:rPr lang="en-US" b="1" dirty="0" smtClean="0">
                    <a:latin typeface="Cambria Math" panose="02040503050406030204" pitchFamily="18" charset="0"/>
                    <a:ea typeface="Cambria Math" panose="02040503050406030204" pitchFamily="18" charset="0"/>
                  </a:rPr>
                  <a:t> n-times to obtain n transcripts </a:t>
                </a:r>
                <a14:m>
                  <m:oMath xmlns:m="http://schemas.openxmlformats.org/officeDocument/2006/math">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𝑖</m:t>
                            </m:r>
                          </m:sub>
                        </m:sSub>
                      </m:e>
                    </m:d>
                  </m:oMath>
                </a14:m>
                <a:r>
                  <a:rPr lang="en-US" b="1" dirty="0" smtClean="0">
                    <a:latin typeface="Cambria Math" panose="02040503050406030204" pitchFamily="18" charset="0"/>
                    <a:ea typeface="Cambria Math" panose="02040503050406030204" pitchFamily="18" charset="0"/>
                  </a:rPr>
                  <a:t> for each </a:t>
                </a:r>
                <a14:m>
                  <m:oMath xmlns:m="http://schemas.openxmlformats.org/officeDocument/2006/math">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oMath>
                </a14:m>
                <a:r>
                  <a:rPr lang="en-US" b="1" dirty="0" smtClean="0">
                    <a:latin typeface="Cambria Math" panose="02040503050406030204" pitchFamily="18" charset="0"/>
                    <a:ea typeface="Cambria Math" panose="02040503050406030204" pitchFamily="18" charset="0"/>
                  </a:rPr>
                  <a:t>. </a:t>
                </a:r>
              </a:p>
              <a:p>
                <a:pPr marL="0" indent="0">
                  <a:buNone/>
                </a:pPr>
                <a:r>
                  <a:rPr lang="en-US" b="1" dirty="0" smtClean="0">
                    <a:latin typeface="Cambria Math" panose="02040503050406030204" pitchFamily="18" charset="0"/>
                    <a:ea typeface="Cambria Math" panose="02040503050406030204" pitchFamily="18" charset="0"/>
                  </a:rPr>
                  <a:t> Step 2: Program the random oracle so that </a:t>
                </a:r>
                <a:r>
                  <a:rPr lang="en-US" dirty="0" smtClean="0"/>
                  <a:t>H(</a:t>
                </a:r>
                <a:r>
                  <a:rPr lang="en-US" dirty="0" err="1" smtClean="0"/>
                  <a:t>x,i</a:t>
                </a:r>
                <a:r>
                  <a:rPr lang="en-US" dirty="0"/>
                  <a:t>, m</a:t>
                </a:r>
                <a:r>
                  <a:rPr lang="en-US" baseline="-25000" dirty="0"/>
                  <a:t>1</a:t>
                </a:r>
                <a:r>
                  <a:rPr lang="en-US" dirty="0"/>
                  <a:t>,….,</a:t>
                </a:r>
                <a:r>
                  <a:rPr lang="en-US" dirty="0" err="1"/>
                  <a:t>m</a:t>
                </a:r>
                <a:r>
                  <a:rPr lang="en-US" baseline="-25000" dirty="0" err="1"/>
                  <a:t>n</a:t>
                </a:r>
                <a:r>
                  <a:rPr lang="en-US" dirty="0" smtClean="0"/>
                  <a:t>)=</a:t>
                </a:r>
                <a:r>
                  <a:rPr lang="en-US" dirty="0" err="1" smtClean="0"/>
                  <a:t>z</a:t>
                </a:r>
                <a:r>
                  <a:rPr lang="en-US" baseline="-25000" dirty="0" err="1" smtClean="0"/>
                  <a:t>i</a:t>
                </a:r>
                <a:r>
                  <a:rPr lang="en-US" dirty="0" smtClean="0"/>
                  <a:t>  where </a:t>
                </a:r>
                <a:r>
                  <a:rPr lang="en-US" dirty="0"/>
                  <a:t>c</a:t>
                </a:r>
                <a:r>
                  <a:rPr lang="en-US" baseline="-25000" dirty="0"/>
                  <a:t>i</a:t>
                </a:r>
                <a:r>
                  <a:rPr lang="en-US" dirty="0"/>
                  <a:t>=</a:t>
                </a:r>
                <a:r>
                  <a:rPr lang="en-US" dirty="0" err="1"/>
                  <a:t>SampleChallenge</a:t>
                </a:r>
                <a:r>
                  <a:rPr lang="en-US" dirty="0"/>
                  <a:t>(</a:t>
                </a:r>
                <a:r>
                  <a:rPr lang="en-US" dirty="0" err="1">
                    <a:latin typeface="Cambria Math" panose="02040503050406030204" pitchFamily="18" charset="0"/>
                    <a:ea typeface="Cambria Math" panose="02040503050406030204" pitchFamily="18" charset="0"/>
                  </a:rPr>
                  <a:t>z</a:t>
                </a:r>
                <a:r>
                  <a:rPr lang="en-US" baseline="-25000"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a:t>
                </a:r>
                <a:r>
                  <a:rPr lang="en-US" baseline="-25000" dirty="0">
                    <a:latin typeface="Cambria Math" panose="02040503050406030204" pitchFamily="18" charset="0"/>
                    <a:ea typeface="Cambria Math" panose="02040503050406030204" pitchFamily="18" charset="0"/>
                  </a:rPr>
                  <a:t> </a:t>
                </a:r>
              </a:p>
              <a:p>
                <a:pPr marL="0" indent="0">
                  <a:buNone/>
                </a:pPr>
                <a:endParaRPr lang="en-US" b="1" dirty="0" smtClean="0">
                  <a:latin typeface="Cambria Math" panose="02040503050406030204" pitchFamily="18" charset="0"/>
                  <a:ea typeface="Cambria Math" panose="02040503050406030204" pitchFamily="18" charset="0"/>
                </a:endParaRPr>
              </a:p>
              <a:p>
                <a:pPr marL="0" indent="0">
                  <a:buNone/>
                </a:pPr>
                <a:endParaRPr lang="en-US" b="1" dirty="0" smtClean="0">
                  <a:latin typeface="Cambria Math" panose="02040503050406030204" pitchFamily="18" charset="0"/>
                  <a:ea typeface="Cambria Math" panose="02040503050406030204" pitchFamily="18" charset="0"/>
                </a:endParaRPr>
              </a:p>
              <a:p>
                <a:pPr marL="0" indent="0">
                  <a:buNone/>
                </a:pPr>
                <a:endParaRPr lang="en-US" b="1" dirty="0" smtClean="0">
                  <a:latin typeface="Cambria Math" panose="02040503050406030204" pitchFamily="18" charset="0"/>
                  <a:ea typeface="Cambria Math" panose="02040503050406030204" pitchFamily="18" charset="0"/>
                </a:endParaRPr>
              </a:p>
              <a:p>
                <a:pPr lvl="1"/>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2064" y="1825625"/>
                <a:ext cx="11265408" cy="4351338"/>
              </a:xfrm>
              <a:blipFill>
                <a:blip r:embed="rId3"/>
                <a:stretch>
                  <a:fillRect l="-812" t="-3501" r="-4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193407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p:sp>
        <p:nvSpPr>
          <p:cNvPr id="3" name="Content Placeholder 2"/>
          <p:cNvSpPr>
            <a:spLocks noGrp="1"/>
          </p:cNvSpPr>
          <p:nvPr>
            <p:ph idx="1"/>
          </p:nvPr>
        </p:nvSpPr>
        <p:spPr/>
        <p:txBody>
          <a:bodyPr>
            <a:normAutofit/>
          </a:bodyPr>
          <a:lstStyle/>
          <a:p>
            <a:r>
              <a:rPr lang="en-US" dirty="0" smtClean="0"/>
              <a:t>CLIQUE</a:t>
            </a:r>
          </a:p>
          <a:p>
            <a:pPr lvl="1"/>
            <a:r>
              <a:rPr lang="en-US" dirty="0" smtClean="0"/>
              <a:t>Input: Graph </a:t>
            </a:r>
            <a:r>
              <a:rPr lang="en-US" dirty="0"/>
              <a:t>G=(V,E)</a:t>
            </a:r>
            <a:r>
              <a:rPr lang="en-US" dirty="0" smtClean="0"/>
              <a:t> and integer k&gt;0</a:t>
            </a:r>
          </a:p>
          <a:p>
            <a:pPr lvl="1"/>
            <a:r>
              <a:rPr lang="en-US" dirty="0" smtClean="0"/>
              <a:t>Question: Does G have a clique of size k?</a:t>
            </a:r>
          </a:p>
          <a:p>
            <a:pPr lvl="1"/>
            <a:endParaRPr lang="en-US" dirty="0"/>
          </a:p>
          <a:p>
            <a:r>
              <a:rPr lang="en-US" dirty="0" smtClean="0"/>
              <a:t>CLIQUE is NP-Complete</a:t>
            </a:r>
          </a:p>
          <a:p>
            <a:pPr lvl="1"/>
            <a:r>
              <a:rPr lang="en-US" dirty="0" smtClean="0"/>
              <a:t>Any problem in NP reduces to CLIQUE</a:t>
            </a:r>
          </a:p>
          <a:p>
            <a:pPr lvl="1"/>
            <a:r>
              <a:rPr lang="en-US" dirty="0" smtClean="0"/>
              <a:t>A zero-knowledge proof for CLIQUE yields proof for all of NP via reduction</a:t>
            </a:r>
          </a:p>
          <a:p>
            <a:pPr lvl="1"/>
            <a:endParaRPr lang="en-US" dirty="0"/>
          </a:p>
          <a:p>
            <a:r>
              <a:rPr lang="en-US" dirty="0" smtClean="0"/>
              <a:t>Prover:</a:t>
            </a:r>
          </a:p>
          <a:p>
            <a:pPr lvl="1"/>
            <a:r>
              <a:rPr lang="en-US" dirty="0" smtClean="0"/>
              <a:t>Knows k vertices v</a:t>
            </a:r>
            <a:r>
              <a:rPr lang="en-US" baseline="-25000" dirty="0" smtClean="0"/>
              <a:t>1</a:t>
            </a:r>
            <a:r>
              <a:rPr lang="en-US" dirty="0" smtClean="0"/>
              <a:t>,…,</a:t>
            </a:r>
            <a:r>
              <a:rPr lang="en-US" dirty="0" err="1" smtClean="0"/>
              <a:t>v</a:t>
            </a:r>
            <a:r>
              <a:rPr lang="en-US" baseline="-25000" dirty="0" err="1" smtClean="0"/>
              <a:t>k</a:t>
            </a:r>
            <a:r>
              <a:rPr lang="en-US" dirty="0" smtClean="0"/>
              <a:t> in G</a:t>
            </a:r>
            <a:r>
              <a:rPr lang="en-US" dirty="0"/>
              <a:t>=(</a:t>
            </a:r>
            <a:r>
              <a:rPr lang="en-US" dirty="0" smtClean="0"/>
              <a:t>V,E) that form a clique</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432" y="1027906"/>
            <a:ext cx="3265394" cy="313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2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Quiz 6: Due tomorrow (4/28) at 11:59PM</a:t>
            </a:r>
          </a:p>
          <a:p>
            <a:pPr marL="0" indent="0">
              <a:buNone/>
            </a:pPr>
            <a:r>
              <a:rPr lang="en-US" dirty="0" smtClean="0"/>
              <a:t>Homework 5: Due Thursday (4/29) at 11:59PM</a:t>
            </a:r>
          </a:p>
          <a:p>
            <a:r>
              <a:rPr lang="en-US" dirty="0" smtClean="0"/>
              <a:t>Late submissions allowed up until Friday (3/30) at 11:59PM</a:t>
            </a:r>
          </a:p>
          <a:p>
            <a:r>
              <a:rPr lang="en-US" dirty="0" smtClean="0"/>
              <a:t>We plan to release the solutions on Saturday</a:t>
            </a:r>
          </a:p>
          <a:p>
            <a:endParaRPr lang="en-US" dirty="0"/>
          </a:p>
          <a:p>
            <a:pPr marL="0" indent="0">
              <a:buNone/>
            </a:pPr>
            <a:r>
              <a:rPr lang="en-US" b="1" dirty="0" smtClean="0"/>
              <a:t>Final Exam:  </a:t>
            </a:r>
            <a:r>
              <a:rPr lang="en-US" dirty="0" smtClean="0"/>
              <a:t>Monday, May 3 at 10:30 AM </a:t>
            </a:r>
          </a:p>
          <a:p>
            <a:pPr marL="0" indent="0">
              <a:buNone/>
            </a:pPr>
            <a:r>
              <a:rPr lang="en-US" dirty="0" smtClean="0"/>
              <a:t>   Location:   FRNY B124 (right here!)</a:t>
            </a:r>
          </a:p>
          <a:p>
            <a:pPr marL="0" indent="0">
              <a:buNone/>
            </a:pPr>
            <a:r>
              <a:rPr lang="en-US" dirty="0" smtClean="0"/>
              <a:t>         Time:   10:30AM – 12:30PM</a:t>
            </a:r>
          </a:p>
          <a:p>
            <a:pPr marL="0" indent="0">
              <a:buNone/>
            </a:pPr>
            <a:r>
              <a:rPr lang="en-US" dirty="0" smtClean="0"/>
              <a:t>(Practice Final Exam on Piazza)</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193485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37" y="1440167"/>
            <a:ext cx="3140748" cy="3019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256" y="1542463"/>
            <a:ext cx="3140748" cy="30190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81216" y="2828883"/>
            <a:ext cx="36260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6871889" y="2965533"/>
            <a:ext cx="36260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6360858" y="1627704"/>
            <a:ext cx="348172"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7140443" y="1705634"/>
            <a:ext cx="37382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5838600" y="2276907"/>
            <a:ext cx="348172"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7647865" y="2462588"/>
            <a:ext cx="37863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7288398" y="2694920"/>
            <a:ext cx="32573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8317527" y="2273859"/>
            <a:ext cx="37863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8215418" y="3327069"/>
            <a:ext cx="26161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7497125" y="3180548"/>
            <a:ext cx="28245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J</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7497125" y="3908615"/>
            <a:ext cx="344966"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K</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6839145" y="3621415"/>
            <a:ext cx="31451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Arrow Connector 18"/>
          <p:cNvCxnSpPr/>
          <p:nvPr/>
        </p:nvCxnSpPr>
        <p:spPr>
          <a:xfrm>
            <a:off x="3573985" y="2702365"/>
            <a:ext cx="1913396"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3962054" y="2179145"/>
                <a:ext cx="10250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𝐺</m:t>
                          </m:r>
                        </m:e>
                      </m:d>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962054" y="2179145"/>
                <a:ext cx="1025024" cy="523220"/>
              </a:xfrm>
              <a:prstGeom prst="rect">
                <a:avLst/>
              </a:prstGeom>
              <a:blipFill>
                <a:blip r:embed="rId3"/>
                <a:stretch>
                  <a:fillRect/>
                </a:stretch>
              </a:blipFill>
            </p:spPr>
            <p:txBody>
              <a:bodyPr/>
              <a:lstStyle/>
              <a:p>
                <a:r>
                  <a:rPr lang="en-US">
                    <a:noFill/>
                  </a:rPr>
                  <a:t> </a:t>
                </a:r>
              </a:p>
            </p:txBody>
          </p:sp>
        </mc:Fallback>
      </mc:AlternateContent>
      <p:cxnSp>
        <p:nvCxnSpPr>
          <p:cNvPr id="22" name="Straight Arrow Connector 21"/>
          <p:cNvCxnSpPr/>
          <p:nvPr/>
        </p:nvCxnSpPr>
        <p:spPr>
          <a:xfrm flipH="1">
            <a:off x="3929445" y="3692216"/>
            <a:ext cx="2581604" cy="10698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703104" y="4573826"/>
                <a:ext cx="3597908" cy="212385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Adjacency matrix </a:t>
                </a: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𝐴</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𝐺</m:t>
                            </m:r>
                          </m:e>
                        </m:d>
                      </m:sub>
                    </m:sSub>
                  </m:oMath>
                </a14:m>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3"/>
                                    <m:mcJc m:val="center"/>
                                  </m:mcPr>
                                </m:mc>
                              </m:mcs>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mr>
                            <m:m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mr>
                            <m:m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mr>
                          </m:m>
                        </m:e>
                      </m:d>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03104" y="4573826"/>
                <a:ext cx="3597908" cy="2123851"/>
              </a:xfrm>
              <a:prstGeom prst="rect">
                <a:avLst/>
              </a:prstGeom>
              <a:blipFill>
                <a:blip r:embed="rId4"/>
                <a:stretch>
                  <a:fillRect l="-3384" t="-2579"/>
                </a:stretch>
              </a:blipFill>
            </p:spPr>
            <p:txBody>
              <a:bodyPr/>
              <a:lstStyle/>
              <a:p>
                <a:r>
                  <a:rPr lang="en-US">
                    <a:noFill/>
                  </a:rPr>
                  <a:t> </a:t>
                </a:r>
              </a:p>
            </p:txBody>
          </p:sp>
        </mc:Fallback>
      </mc:AlternateContent>
      <p:sp>
        <p:nvSpPr>
          <p:cNvPr id="26" name="TextBox 25"/>
          <p:cNvSpPr txBox="1"/>
          <p:nvPr/>
        </p:nvSpPr>
        <p:spPr>
          <a:xfrm>
            <a:off x="1788702" y="5019059"/>
            <a:ext cx="36260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2931486" y="4980075"/>
            <a:ext cx="31451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1176058" y="6236012"/>
            <a:ext cx="31451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1125087" y="5432766"/>
            <a:ext cx="36260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Arrow Connector 29"/>
          <p:cNvCxnSpPr/>
          <p:nvPr/>
        </p:nvCxnSpPr>
        <p:spPr>
          <a:xfrm>
            <a:off x="3488567" y="5863461"/>
            <a:ext cx="2698205" cy="773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446609" y="4401231"/>
                <a:ext cx="5253744" cy="23716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Commitment to </a:t>
                </a: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𝐴</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𝜎</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𝐺</m:t>
                            </m:r>
                          </m:e>
                        </m:d>
                      </m:sub>
                    </m:sSub>
                  </m:oMath>
                </a14:m>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3"/>
                                    <m:mcJc m:val="center"/>
                                  </m:mcPr>
                                </m:mc>
                              </m:mcs>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𝑜𝑚</m:t>
                                </m:r>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e>
                                </m:d>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r>
                                  <m:rPr>
                                    <m:brk m:alnAt="7"/>
                                  </m:r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𝑜𝑚</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sub>
                                    </m:sSub>
                                  </m:e>
                                </m:d>
                              </m:e>
                            </m:mr>
                            <m:m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mr>
                            <m:mr>
                              <m:e>
                                <m:r>
                                  <m:rPr>
                                    <m:brk m:alnAt="7"/>
                                  </m:r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𝑜𝑚</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e>
                                </m:d>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e>
                                <m:r>
                                  <m:rPr>
                                    <m:brk m:alnAt="7"/>
                                  </m:r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𝑜𝑚</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sub>
                                    </m:sSub>
                                  </m:e>
                                </m:d>
                              </m:e>
                            </m:mr>
                          </m:m>
                        </m:e>
                      </m:d>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446609" y="4401231"/>
                <a:ext cx="5253744" cy="2371611"/>
              </a:xfrm>
              <a:prstGeom prst="rect">
                <a:avLst/>
              </a:prstGeom>
              <a:blipFill>
                <a:blip r:embed="rId5"/>
                <a:stretch>
                  <a:fillRect l="-2439" t="-2571" r="-1161"/>
                </a:stretch>
              </a:blipFill>
            </p:spPr>
            <p:txBody>
              <a:bodyPr/>
              <a:lstStyle/>
              <a:p>
                <a:r>
                  <a:rPr lang="en-US">
                    <a:noFill/>
                  </a:rPr>
                  <a:t> </a:t>
                </a:r>
              </a:p>
            </p:txBody>
          </p:sp>
        </mc:Fallback>
      </mc:AlternateContent>
      <p:sp>
        <p:nvSpPr>
          <p:cNvPr id="35" name="TextBox 34"/>
          <p:cNvSpPr txBox="1"/>
          <p:nvPr/>
        </p:nvSpPr>
        <p:spPr>
          <a:xfrm>
            <a:off x="7599786" y="4893167"/>
            <a:ext cx="36260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p:cNvSpPr txBox="1"/>
          <p:nvPr/>
        </p:nvSpPr>
        <p:spPr>
          <a:xfrm>
            <a:off x="10611124" y="4920443"/>
            <a:ext cx="31451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p:cNvSpPr txBox="1"/>
          <p:nvPr/>
        </p:nvSpPr>
        <p:spPr>
          <a:xfrm>
            <a:off x="6192009" y="6282396"/>
            <a:ext cx="31451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6233804" y="5399638"/>
            <a:ext cx="36260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09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4" grpId="0"/>
      <p:bldP spid="26" grpId="0" animBg="1"/>
      <p:bldP spid="27" grpId="0" animBg="1"/>
      <p:bldP spid="28" grpId="0" animBg="1"/>
      <p:bldP spid="29" grpId="0" animBg="1"/>
      <p:bldP spid="34" grpId="0"/>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56166"/>
            <a:ext cx="3265394" cy="3138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Zero-Knowledge Proof for all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Prover:</a:t>
                </a:r>
              </a:p>
              <a:p>
                <a:pPr lvl="1"/>
                <a:r>
                  <a:rPr lang="en-US" dirty="0" smtClean="0"/>
                  <a:t>Knows k vertices v</a:t>
                </a:r>
                <a:r>
                  <a:rPr lang="en-US" baseline="-25000" dirty="0" smtClean="0"/>
                  <a:t>1</a:t>
                </a:r>
                <a:r>
                  <a:rPr lang="en-US" dirty="0" smtClean="0"/>
                  <a:t>,…,</a:t>
                </a:r>
                <a:r>
                  <a:rPr lang="en-US" dirty="0" err="1" smtClean="0"/>
                  <a:t>v</a:t>
                </a:r>
                <a:r>
                  <a:rPr lang="en-US" baseline="-25000" dirty="0" err="1" smtClean="0"/>
                  <a:t>k</a:t>
                </a:r>
                <a:r>
                  <a:rPr lang="en-US" dirty="0" smtClean="0"/>
                  <a:t> in G=(V,E) that for a clique</a:t>
                </a:r>
              </a:p>
              <a:p>
                <a:pPr marL="514350" indent="-514350">
                  <a:buFont typeface="+mj-lt"/>
                  <a:buAutoNum type="arabicPeriod"/>
                </a:pPr>
                <a:r>
                  <a:rPr lang="en-US" dirty="0" smtClean="0"/>
                  <a:t>Prover commits to a permutation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over V</a:t>
                </a:r>
              </a:p>
              <a:p>
                <a:pPr marL="514350" indent="-514350">
                  <a:buFont typeface="+mj-lt"/>
                  <a:buAutoNum type="arabicPeriod"/>
                </a:pPr>
                <a:r>
                  <a:rPr lang="en-US" dirty="0" smtClean="0"/>
                  <a:t>Prover commits to the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of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a:t>
                </a:r>
              </a:p>
              <a:p>
                <a:pPr marL="514350" indent="-514350">
                  <a:buFont typeface="+mj-lt"/>
                  <a:buAutoNum type="arabicPeriod"/>
                </a:pPr>
                <a:r>
                  <a:rPr lang="en-US" dirty="0" smtClean="0"/>
                  <a:t>Verifier sends challenge c (either 1 or 0)</a:t>
                </a:r>
              </a:p>
              <a:p>
                <a:pPr marL="514350" indent="-514350">
                  <a:buFont typeface="+mj-lt"/>
                  <a:buAutoNum type="arabicPeriod"/>
                </a:pPr>
                <a:r>
                  <a:rPr lang="en-US" dirty="0" smtClean="0"/>
                  <a:t>If c=0 then prover reveals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and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endParaRPr lang="en-US" dirty="0" smtClean="0"/>
              </a:p>
              <a:p>
                <a:pPr marL="971550" lvl="1" indent="-514350">
                  <a:buFont typeface="+mj-lt"/>
                  <a:buAutoNum type="arabicPeriod"/>
                </a:pPr>
                <a:r>
                  <a:rPr lang="en-US" dirty="0" smtClean="0"/>
                  <a:t>Verifier confirms that adjacency matrix is correct for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a:t>
                </a:r>
              </a:p>
              <a:p>
                <a:pPr marL="514350" indent="-514350">
                  <a:buFont typeface="+mj-lt"/>
                  <a:buAutoNum type="arabicPeriod"/>
                </a:pPr>
                <a:r>
                  <a:rPr lang="en-US" dirty="0" smtClean="0"/>
                  <a:t>If c=1 then prover reveals the submatrix formed by first rows/columns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corresponding to </a:t>
                </a:r>
                <a14:m>
                  <m:oMath xmlns:m="http://schemas.openxmlformats.org/officeDocument/2006/math">
                    <m:r>
                      <a:rPr lang="en-US" i="1">
                        <a:latin typeface="Cambria Math" panose="02040503050406030204" pitchFamily="18" charset="0"/>
                        <a:ea typeface="Cambria Math" panose="02040503050406030204" pitchFamily="18" charset="0"/>
                      </a:rPr>
                      <m:t>𝜎</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𝑘</m:t>
                            </m:r>
                          </m:sub>
                        </m:sSub>
                      </m:e>
                    </m:d>
                  </m:oMath>
                </a14:m>
                <a:endParaRPr lang="en-US" dirty="0"/>
              </a:p>
              <a:p>
                <a:pPr marL="971550" lvl="1" indent="-514350">
                  <a:buFont typeface="+mj-lt"/>
                  <a:buAutoNum type="arabicPeriod"/>
                </a:pPr>
                <a:r>
                  <a:rPr lang="en-US" dirty="0" smtClean="0"/>
                  <a:t>Verifier confirms that the submatrix forms a clique.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308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2" descr="Image result for cliqu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81138"/>
            <a:ext cx="3140748" cy="3019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95560" y="1467558"/>
            <a:ext cx="36260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9786233" y="1604208"/>
            <a:ext cx="36260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9275202" y="266379"/>
            <a:ext cx="348172"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10054787" y="344309"/>
            <a:ext cx="37382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8752944" y="915582"/>
            <a:ext cx="348172"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10562209" y="1101263"/>
            <a:ext cx="37863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10202742" y="1333595"/>
            <a:ext cx="32573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1231871" y="912534"/>
            <a:ext cx="37863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11129762" y="1965744"/>
            <a:ext cx="26161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0411469" y="1819223"/>
            <a:ext cx="28245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J</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10411469" y="2547290"/>
            <a:ext cx="344966"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K</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9753489" y="2260090"/>
            <a:ext cx="314510" cy="461665"/>
          </a:xfrm>
          <a:prstGeom prst="rect">
            <a:avLst/>
          </a:prstGeom>
          <a:solidFill>
            <a:srgbClr val="0070C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0528472" y="490330"/>
            <a:ext cx="1347522" cy="29047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9024030" y="2050055"/>
            <a:ext cx="3035448"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10202742" y="1807400"/>
            <a:ext cx="1586256"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8217726" y="1920554"/>
            <a:ext cx="1586256" cy="1118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96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5"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for all NP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t>Completeness</a:t>
                </a:r>
                <a:r>
                  <a:rPr lang="en-US" dirty="0" smtClean="0"/>
                  <a:t>: Honest prover can always make honest verifier accept</a:t>
                </a:r>
              </a:p>
              <a:p>
                <a:r>
                  <a:rPr lang="en-US" b="1" dirty="0" smtClean="0"/>
                  <a:t>Soundness</a:t>
                </a:r>
                <a:r>
                  <a:rPr lang="en-US" dirty="0" smtClean="0"/>
                  <a:t>: If prover commits to adjacency matrix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of </a:t>
                </a: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(G) and can reveal a clique in submatrix of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𝐺</m:t>
                            </m:r>
                          </m:e>
                        </m:d>
                      </m:sub>
                    </m:sSub>
                  </m:oMath>
                </a14:m>
                <a:r>
                  <a:rPr lang="en-US" dirty="0" smtClean="0"/>
                  <a:t> then G itself contains a k-clique. Proof invokes binding property of commitment scheme.</a:t>
                </a:r>
              </a:p>
              <a:p>
                <a:r>
                  <a:rPr lang="en-US" b="1" dirty="0" smtClean="0"/>
                  <a:t>Zero-Knowledge: </a:t>
                </a:r>
                <a:r>
                  <a:rPr lang="en-US" dirty="0" smtClean="0"/>
                  <a:t>Simulator cheats and either commits to wrong adjacency matrix or cannot reveal clique. Repeat until we produce a  successful transcript. Indistinguishability of transcripts follows from hiding property of commitment scheme.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2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0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Multiparty Computation (Adversary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Semi-Honest (“honest, but curious”)</a:t>
            </a:r>
          </a:p>
          <a:p>
            <a:pPr lvl="1"/>
            <a:r>
              <a:rPr lang="en-US" dirty="0" smtClean="0"/>
              <a:t>All parties follow protocol instructions, but…</a:t>
            </a:r>
          </a:p>
          <a:p>
            <a:pPr lvl="1"/>
            <a:r>
              <a:rPr lang="en-US" dirty="0" smtClean="0"/>
              <a:t> dishonest parties may be curious to violate privacy of others when possible</a:t>
            </a:r>
            <a:endParaRPr lang="en-US" dirty="0"/>
          </a:p>
          <a:p>
            <a:r>
              <a:rPr lang="en-US" dirty="0" smtClean="0"/>
              <a:t>Fully Malicious Model</a:t>
            </a:r>
          </a:p>
          <a:p>
            <a:pPr lvl="1"/>
            <a:r>
              <a:rPr lang="en-US" dirty="0" smtClean="0"/>
              <a:t>Adversarial Parties may deviate from the protocol arbitrarily</a:t>
            </a:r>
          </a:p>
          <a:p>
            <a:pPr lvl="2"/>
            <a:r>
              <a:rPr lang="en-US" dirty="0" smtClean="0"/>
              <a:t>Quit unexpectedly</a:t>
            </a:r>
          </a:p>
          <a:p>
            <a:pPr lvl="2"/>
            <a:r>
              <a:rPr lang="en-US" dirty="0" smtClean="0"/>
              <a:t>Send different messages</a:t>
            </a:r>
          </a:p>
          <a:p>
            <a:pPr lvl="1"/>
            <a:r>
              <a:rPr lang="en-US" dirty="0" smtClean="0"/>
              <a:t>It is much harder to achieve security in the fully malicious model</a:t>
            </a:r>
          </a:p>
          <a:p>
            <a:r>
              <a:rPr lang="en-US" dirty="0" smtClean="0"/>
              <a:t>Convert Secure Semi-Honest Protocol into Secure Protocol in Fully Malicious Mode?</a:t>
            </a:r>
          </a:p>
          <a:p>
            <a:pPr lvl="1"/>
            <a:r>
              <a:rPr lang="en-US" dirty="0" smtClean="0"/>
              <a:t>Tool: Zero-Knowledge Proofs</a:t>
            </a:r>
          </a:p>
          <a:p>
            <a:pPr lvl="1"/>
            <a:r>
              <a:rPr lang="en-US" dirty="0" smtClean="0"/>
              <a:t>Prove: My behavior in the protocol is consistent with honest party</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4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6355"/>
            <a:ext cx="9144000" cy="2387600"/>
          </a:xfrm>
        </p:spPr>
        <p:txBody>
          <a:bodyPr/>
          <a:lstStyle/>
          <a:p>
            <a:r>
              <a:rPr lang="en-US" dirty="0" smtClean="0"/>
              <a:t>Reminder: Course Feedback</a:t>
            </a:r>
            <a:endParaRPr lang="en-US" dirty="0"/>
          </a:p>
        </p:txBody>
      </p:sp>
      <p:sp>
        <p:nvSpPr>
          <p:cNvPr id="3" name="Subtitle 2"/>
          <p:cNvSpPr>
            <a:spLocks noGrp="1"/>
          </p:cNvSpPr>
          <p:nvPr>
            <p:ph type="subTitle" idx="1"/>
          </p:nvPr>
        </p:nvSpPr>
        <p:spPr>
          <a:xfrm>
            <a:off x="687729" y="3346350"/>
            <a:ext cx="10111451" cy="1655762"/>
          </a:xfrm>
        </p:spPr>
        <p:txBody>
          <a:bodyPr>
            <a:noAutofit/>
          </a:bodyPr>
          <a:lstStyle/>
          <a:p>
            <a:pPr marL="342900" indent="-342900" algn="l">
              <a:buFont typeface="Arial" panose="020B0604020202020204" pitchFamily="34" charset="0"/>
              <a:buChar char="•"/>
            </a:pPr>
            <a:r>
              <a:rPr lang="en-US" dirty="0" smtClean="0"/>
              <a:t>If you haven’t already please complete your course evaluation before Sunday at 11:59PM. </a:t>
            </a:r>
          </a:p>
          <a:p>
            <a:pPr marL="342900" indent="-342900" algn="l">
              <a:buFont typeface="Arial" panose="020B0604020202020204" pitchFamily="34" charset="0"/>
              <a:buChar char="•"/>
            </a:pPr>
            <a:r>
              <a:rPr lang="en-US" dirty="0" smtClean="0"/>
              <a:t>What did you like about the course? What could be improved? Let me know! Your feedback is valuable and I carefully read through any comments after the semester is over.  </a:t>
            </a:r>
          </a:p>
          <a:p>
            <a:pPr marL="342900" indent="-342900" algn="l">
              <a:buFont typeface="Arial" panose="020B0604020202020204" pitchFamily="34" charset="0"/>
              <a:buChar char="•"/>
            </a:pPr>
            <a:r>
              <a:rPr lang="en-US" dirty="0"/>
              <a:t>Thanks to everyone who already completed there course evaluation! </a:t>
            </a:r>
          </a:p>
          <a:p>
            <a:pPr marL="342900" indent="-342900" algn="l">
              <a:buFont typeface="Arial" panose="020B0604020202020204" pitchFamily="34" charset="0"/>
              <a:buChar char="•"/>
            </a:pPr>
            <a:r>
              <a:rPr lang="en-US" dirty="0" smtClean="0"/>
              <a:t>Your feedback is anonymous and will not impact your grade (I cannot view your feedback until after grades are entered).</a:t>
            </a:r>
          </a:p>
        </p:txBody>
      </p:sp>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graphicFrame>
        <p:nvGraphicFramePr>
          <p:cNvPr id="6" name="Table 5"/>
          <p:cNvGraphicFramePr>
            <a:graphicFrameLocks noGrp="1"/>
          </p:cNvGraphicFramePr>
          <p:nvPr>
            <p:extLst/>
          </p:nvPr>
        </p:nvGraphicFramePr>
        <p:xfrm>
          <a:off x="687729" y="1773938"/>
          <a:ext cx="11017602" cy="1169670"/>
        </p:xfrm>
        <a:graphic>
          <a:graphicData uri="http://schemas.openxmlformats.org/drawingml/2006/table">
            <a:tbl>
              <a:tblPr firstRow="1" firstCol="1" bandRow="1">
                <a:tableStyleId>{5C22544A-7EE6-4342-B048-85BDC9FD1C3A}</a:tableStyleId>
              </a:tblPr>
              <a:tblGrid>
                <a:gridCol w="1836267">
                  <a:extLst>
                    <a:ext uri="{9D8B030D-6E8A-4147-A177-3AD203B41FA5}">
                      <a16:colId xmlns:a16="http://schemas.microsoft.com/office/drawing/2014/main" val="3562794168"/>
                    </a:ext>
                  </a:extLst>
                </a:gridCol>
                <a:gridCol w="1836267">
                  <a:extLst>
                    <a:ext uri="{9D8B030D-6E8A-4147-A177-3AD203B41FA5}">
                      <a16:colId xmlns:a16="http://schemas.microsoft.com/office/drawing/2014/main" val="382755107"/>
                    </a:ext>
                  </a:extLst>
                </a:gridCol>
                <a:gridCol w="1836267">
                  <a:extLst>
                    <a:ext uri="{9D8B030D-6E8A-4147-A177-3AD203B41FA5}">
                      <a16:colId xmlns:a16="http://schemas.microsoft.com/office/drawing/2014/main" val="3860922245"/>
                    </a:ext>
                  </a:extLst>
                </a:gridCol>
                <a:gridCol w="1836267">
                  <a:extLst>
                    <a:ext uri="{9D8B030D-6E8A-4147-A177-3AD203B41FA5}">
                      <a16:colId xmlns:a16="http://schemas.microsoft.com/office/drawing/2014/main" val="3436723178"/>
                    </a:ext>
                  </a:extLst>
                </a:gridCol>
                <a:gridCol w="1836267">
                  <a:extLst>
                    <a:ext uri="{9D8B030D-6E8A-4147-A177-3AD203B41FA5}">
                      <a16:colId xmlns:a16="http://schemas.microsoft.com/office/drawing/2014/main" val="2023790454"/>
                    </a:ext>
                  </a:extLst>
                </a:gridCol>
                <a:gridCol w="1836267">
                  <a:extLst>
                    <a:ext uri="{9D8B030D-6E8A-4147-A177-3AD203B41FA5}">
                      <a16:colId xmlns:a16="http://schemas.microsoft.com/office/drawing/2014/main" val="1006826268"/>
                    </a:ext>
                  </a:extLst>
                </a:gridCol>
              </a:tblGrid>
              <a:tr h="0">
                <a:tc gridSpan="6">
                  <a:txBody>
                    <a:bodyPr/>
                    <a:lstStyle/>
                    <a:p>
                      <a:pPr marL="0" marR="0" algn="ctr"/>
                      <a:r>
                        <a:rPr lang="en-US" sz="2000">
                          <a:effectLst/>
                        </a:rPr>
                        <a:t>Course Summary</a:t>
                      </a:r>
                      <a:endParaRPr lang="en-US" sz="2000" b="1">
                        <a:effectLst/>
                        <a:latin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2149078"/>
                  </a:ext>
                </a:extLst>
              </a:tr>
              <a:tr h="0">
                <a:tc>
                  <a:txBody>
                    <a:bodyPr/>
                    <a:lstStyle/>
                    <a:p>
                      <a:pPr marL="0" marR="0">
                        <a:spcBef>
                          <a:spcPts val="0"/>
                        </a:spcBef>
                        <a:spcAft>
                          <a:spcPts val="0"/>
                        </a:spcAft>
                      </a:pPr>
                      <a:r>
                        <a:rPr lang="en-US" sz="1600">
                          <a:effectLst/>
                        </a:rPr>
                        <a:t>Course Code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Course Title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Survey Start Date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Survey End Date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Report Access Start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lgn="ctr">
                        <a:spcBef>
                          <a:spcPts val="0"/>
                        </a:spcBef>
                        <a:spcAft>
                          <a:spcPts val="0"/>
                        </a:spcAft>
                      </a:pPr>
                      <a:r>
                        <a:rPr lang="en-US" sz="1600">
                          <a:effectLst/>
                        </a:rPr>
                        <a:t>Response Rate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extLst>
                  <a:ext uri="{0D108BD9-81ED-4DB2-BD59-A6C34878D82A}">
                    <a16:rowId xmlns:a16="http://schemas.microsoft.com/office/drawing/2014/main" val="1156285663"/>
                  </a:ext>
                </a:extLst>
              </a:tr>
              <a:tr h="0">
                <a:tc>
                  <a:txBody>
                    <a:bodyPr/>
                    <a:lstStyle/>
                    <a:p>
                      <a:pPr marL="0" marR="0">
                        <a:spcBef>
                          <a:spcPts val="0"/>
                        </a:spcBef>
                        <a:spcAft>
                          <a:spcPts val="0"/>
                        </a:spcAft>
                      </a:pPr>
                      <a:r>
                        <a:rPr lang="en-US" sz="1600">
                          <a:effectLst/>
                        </a:rPr>
                        <a:t>wl.202120.CS.55500.FNY.18101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Cryptography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4/19/2021 9:00 AM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5/2/2021 11:59 PM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spcBef>
                          <a:spcPts val="0"/>
                        </a:spcBef>
                        <a:spcAft>
                          <a:spcPts val="0"/>
                        </a:spcAft>
                      </a:pPr>
                      <a:r>
                        <a:rPr lang="en-US" sz="1600">
                          <a:effectLst/>
                        </a:rPr>
                        <a:t>5/12/2021 12:00 AM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tc>
                  <a:txBody>
                    <a:bodyPr/>
                    <a:lstStyle/>
                    <a:p>
                      <a:pPr marL="0" marR="0" algn="ctr">
                        <a:spcBef>
                          <a:spcPts val="0"/>
                        </a:spcBef>
                        <a:spcAft>
                          <a:spcPts val="0"/>
                        </a:spcAft>
                      </a:pPr>
                      <a:r>
                        <a:rPr lang="en-US" sz="1600" dirty="0">
                          <a:effectLst/>
                        </a:rPr>
                        <a:t>50.00% (4/8)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28575" marT="28575" marB="28575" anchor="ctr"/>
                </a:tc>
                <a:extLst>
                  <a:ext uri="{0D108BD9-81ED-4DB2-BD59-A6C34878D82A}">
                    <a16:rowId xmlns:a16="http://schemas.microsoft.com/office/drawing/2014/main" val="1208586424"/>
                  </a:ext>
                </a:extLst>
              </a:tr>
            </a:tbl>
          </a:graphicData>
        </a:graphic>
      </p:graphicFrame>
    </p:spTree>
    <p:extLst>
      <p:ext uri="{BB962C8B-B14F-4D97-AF65-F5344CB8AC3E}">
        <p14:creationId xmlns:p14="http://schemas.microsoft.com/office/powerpoint/2010/main" val="681523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Quiz 6: Due tomorrow (4/28) at 11:59PM</a:t>
            </a:r>
          </a:p>
          <a:p>
            <a:pPr marL="0" indent="0">
              <a:buNone/>
            </a:pPr>
            <a:r>
              <a:rPr lang="en-US" dirty="0" smtClean="0"/>
              <a:t>Homework 5: Due Thursday (4/29) at 11:59PM</a:t>
            </a:r>
          </a:p>
          <a:p>
            <a:r>
              <a:rPr lang="en-US" dirty="0" smtClean="0"/>
              <a:t>Late submissions allowed up until Friday (3/30) at 11:59PM</a:t>
            </a:r>
          </a:p>
          <a:p>
            <a:r>
              <a:rPr lang="en-US" dirty="0" smtClean="0"/>
              <a:t>We plan to release the solutions on Saturday</a:t>
            </a:r>
          </a:p>
          <a:p>
            <a:endParaRPr lang="en-US" dirty="0"/>
          </a:p>
          <a:p>
            <a:pPr marL="0" indent="0">
              <a:buNone/>
            </a:pPr>
            <a:r>
              <a:rPr lang="en-US" b="1" dirty="0" smtClean="0"/>
              <a:t>Final Exam:  </a:t>
            </a:r>
            <a:r>
              <a:rPr lang="en-US" dirty="0" smtClean="0"/>
              <a:t>Monday, May 3 at 10:30 AM </a:t>
            </a:r>
          </a:p>
          <a:p>
            <a:pPr marL="0" indent="0">
              <a:buNone/>
            </a:pPr>
            <a:r>
              <a:rPr lang="en-US" dirty="0" smtClean="0"/>
              <a:t>   Location:   FRNY B124 (right here!)</a:t>
            </a:r>
          </a:p>
          <a:p>
            <a:pPr marL="0" indent="0">
              <a:buNone/>
            </a:pPr>
            <a:r>
              <a:rPr lang="en-US" dirty="0" smtClean="0"/>
              <a:t>         Time:   10:30AM – 12:30PM</a:t>
            </a:r>
          </a:p>
          <a:p>
            <a:pPr marL="0" indent="0">
              <a:buNone/>
            </a:pPr>
            <a:r>
              <a:rPr lang="en-US" dirty="0" smtClean="0"/>
              <a:t>(Practice Final Exam on </a:t>
            </a:r>
            <a:r>
              <a:rPr lang="en-US" dirty="0" smtClean="0"/>
              <a:t>Piazza. Solutions released soon!)</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Tree>
    <p:extLst>
      <p:ext uri="{BB962C8B-B14F-4D97-AF65-F5344CB8AC3E}">
        <p14:creationId xmlns:p14="http://schemas.microsoft.com/office/powerpoint/2010/main" val="3725596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normAutofit/>
          </a:bodyPr>
          <a:lstStyle/>
          <a:p>
            <a:r>
              <a:rPr lang="en-US" dirty="0" smtClean="0"/>
              <a:t>Cumulative, but will focus a bit more heavily on topics from the second half of the semester</a:t>
            </a:r>
          </a:p>
          <a:p>
            <a:r>
              <a:rPr lang="en-US" dirty="0" smtClean="0"/>
              <a:t>You are allowed to prepare one page (8.5x11) of handwritten notes. Double sided</a:t>
            </a:r>
          </a:p>
          <a:p>
            <a:r>
              <a:rPr lang="en-US" dirty="0" smtClean="0"/>
              <a:t>Practice Exam on Piazza</a:t>
            </a:r>
          </a:p>
          <a:p>
            <a:pPr lvl="1"/>
            <a:r>
              <a:rPr lang="en-US" dirty="0" smtClean="0"/>
              <a:t>The real final will be shorter</a:t>
            </a:r>
          </a:p>
          <a:p>
            <a:pPr lvl="1"/>
            <a:r>
              <a:rPr lang="en-US" dirty="0" smtClean="0"/>
              <a:t>The real exam will have more short answer questions </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2298353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555:Week 15: Hot Topics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7922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Shor’s</a:t>
            </a:r>
            <a:r>
              <a:rPr lang="en-US" dirty="0" smtClean="0"/>
              <a:t> Algorithm</a:t>
            </a:r>
            <a:endParaRPr lang="en-US" dirty="0"/>
          </a:p>
        </p:txBody>
      </p:sp>
      <p:sp>
        <p:nvSpPr>
          <p:cNvPr id="3" name="Content Placeholder 2"/>
          <p:cNvSpPr>
            <a:spLocks noGrp="1"/>
          </p:cNvSpPr>
          <p:nvPr>
            <p:ph idx="1"/>
          </p:nvPr>
        </p:nvSpPr>
        <p:spPr/>
        <p:txBody>
          <a:bodyPr/>
          <a:lstStyle/>
          <a:p>
            <a:r>
              <a:rPr lang="en-US" dirty="0" smtClean="0"/>
              <a:t>Quantum Algorithm to Factor Integers</a:t>
            </a:r>
          </a:p>
          <a:p>
            <a:endParaRPr lang="en-US" dirty="0"/>
          </a:p>
          <a:p>
            <a:r>
              <a:rPr lang="pt-BR" dirty="0" smtClean="0"/>
              <a:t>Running Time </a:t>
            </a:r>
          </a:p>
          <a:p>
            <a:pPr marL="0" indent="0" algn="ctr">
              <a:buNone/>
            </a:pPr>
            <a:r>
              <a:rPr lang="pt-BR" dirty="0" smtClean="0"/>
              <a:t>O((</a:t>
            </a:r>
            <a:r>
              <a:rPr lang="pt-BR" dirty="0"/>
              <a:t>log </a:t>
            </a:r>
            <a:r>
              <a:rPr lang="pt-BR" i="1" dirty="0"/>
              <a:t>N</a:t>
            </a:r>
            <a:r>
              <a:rPr lang="pt-BR" dirty="0"/>
              <a:t>)</a:t>
            </a:r>
            <a:r>
              <a:rPr lang="pt-BR" baseline="30000" dirty="0"/>
              <a:t>2</a:t>
            </a:r>
            <a:r>
              <a:rPr lang="pt-BR" dirty="0"/>
              <a:t>(log log </a:t>
            </a:r>
            <a:r>
              <a:rPr lang="pt-BR" i="1" dirty="0"/>
              <a:t>N</a:t>
            </a:r>
            <a:r>
              <a:rPr lang="pt-BR" dirty="0"/>
              <a:t>)(log log log </a:t>
            </a:r>
            <a:r>
              <a:rPr lang="pt-BR" i="1" dirty="0"/>
              <a:t>N</a:t>
            </a:r>
            <a:r>
              <a:rPr lang="pt-BR" dirty="0" smtClean="0"/>
              <a:t>))</a:t>
            </a:r>
          </a:p>
          <a:p>
            <a:r>
              <a:rPr lang="pt-BR" dirty="0" smtClean="0"/>
              <a:t>Building Quantum Circuits is challenging, but...</a:t>
            </a:r>
            <a:endParaRPr lang="en-US" dirty="0" smtClean="0"/>
          </a:p>
          <a:p>
            <a:r>
              <a:rPr lang="pt-BR" dirty="0" smtClean="0"/>
              <a:t>RSA is broken if we build a quantum computer</a:t>
            </a:r>
          </a:p>
          <a:p>
            <a:pPr lvl="1"/>
            <a:r>
              <a:rPr lang="pt-BR" dirty="0" smtClean="0"/>
              <a:t>Current record: Factor 21=3x7 with Shor’s Algorithm</a:t>
            </a:r>
          </a:p>
          <a:p>
            <a:pPr lvl="1"/>
            <a:r>
              <a:rPr lang="pt-BR" b="1" dirty="0"/>
              <a:t>Source: </a:t>
            </a:r>
            <a:r>
              <a:rPr lang="pt-BR" dirty="0"/>
              <a:t>Experimental Realisation of Shor’s Quatum Factoring Algorithm Using Quibit Recycling (</a:t>
            </a:r>
            <a:r>
              <a:rPr lang="pt-BR" dirty="0">
                <a:hlinkClick r:id="rId2"/>
              </a:rPr>
              <a:t>https://</a:t>
            </a:r>
            <a:r>
              <a:rPr lang="pt-BR" dirty="0" smtClean="0">
                <a:hlinkClick r:id="rId2"/>
              </a:rPr>
              <a:t>arxiv.org/pdf/1111.4147.pdf</a:t>
            </a:r>
            <a:r>
              <a:rPr lang="pt-BR" dirty="0" smtClean="0"/>
              <a:t>)</a:t>
            </a:r>
          </a:p>
        </p:txBody>
      </p:sp>
      <p:sp>
        <p:nvSpPr>
          <p:cNvPr id="4" name="Rectangle 3"/>
          <p:cNvSpPr/>
          <p:nvPr/>
        </p:nvSpPr>
        <p:spPr>
          <a:xfrm>
            <a:off x="1981200" y="6324600"/>
            <a:ext cx="5943600" cy="369332"/>
          </a:xfrm>
          <a:prstGeom prst="rect">
            <a:avLst/>
          </a:prstGeom>
        </p:spPr>
        <p:txBody>
          <a:bodyPr wrap="square">
            <a:spAutoFit/>
          </a:bodyPr>
          <a:lstStyle/>
          <a:p>
            <a:r>
              <a:rPr lang="en-US" dirty="0">
                <a:hlinkClick r:id="rId3"/>
              </a:rPr>
              <a:t>https://en.wikipedia.org/wiki/Shor%27s_algorithm</a:t>
            </a:r>
            <a:r>
              <a:rPr lang="en-US" dirty="0"/>
              <a:t> </a:t>
            </a:r>
          </a:p>
        </p:txBody>
      </p:sp>
      <p:pic>
        <p:nvPicPr>
          <p:cNvPr id="1026" name="Picture 2" descr="Image result for quan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695"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quan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091" y="1524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Resistant Crypto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Symmetric key primitives are believed to be safe</a:t>
                </a:r>
              </a:p>
              <a:p>
                <a:r>
                  <a:rPr lang="en-US" dirty="0"/>
                  <a:t>…but Grover’s Algorithm does speed up brute-force attacks significantly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𝑣𝑠</m:t>
                    </m:r>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e>
                    </m:rad>
                  </m:oMath>
                </a14:m>
                <a:r>
                  <a:rPr lang="en-US" dirty="0"/>
                  <a:t>)</a:t>
                </a:r>
              </a:p>
              <a:p>
                <a:pPr lvl="1"/>
                <a:r>
                  <a:rPr lang="en-US" dirty="0"/>
                  <a:t>Solution: Double Key Lengths </a:t>
                </a:r>
              </a:p>
              <a:p>
                <a:endParaRPr lang="en-US" dirty="0"/>
              </a:p>
              <a:p>
                <a:r>
                  <a:rPr lang="en-US" dirty="0" smtClean="0"/>
                  <a:t>Integer Factoring, Discrete Log and Elliptic Curve Discrete Log are not safe</a:t>
                </a:r>
              </a:p>
              <a:p>
                <a:pPr lvl="1"/>
                <a:r>
                  <a:rPr lang="en-US" dirty="0" smtClean="0"/>
                  <a:t>All public key encryption algorithms we have covered</a:t>
                </a:r>
              </a:p>
              <a:p>
                <a:pPr lvl="1"/>
                <a:r>
                  <a:rPr lang="en-US" dirty="0" smtClean="0"/>
                  <a:t>RSA, RSA-OAEP, El-</a:t>
                </a:r>
                <a:r>
                  <a:rPr lang="en-US" dirty="0" err="1" smtClean="0"/>
                  <a:t>Gamal</a:t>
                </a:r>
                <a:r>
                  <a:rPr lang="en-US" dirty="0" smtClean="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
        <p:nvSpPr>
          <p:cNvPr id="4" name="Rectangle 3"/>
          <p:cNvSpPr/>
          <p:nvPr/>
        </p:nvSpPr>
        <p:spPr>
          <a:xfrm>
            <a:off x="1752600" y="6312932"/>
            <a:ext cx="7391400" cy="369332"/>
          </a:xfrm>
          <a:prstGeom prst="rect">
            <a:avLst/>
          </a:prstGeom>
        </p:spPr>
        <p:txBody>
          <a:bodyPr wrap="square">
            <a:spAutoFit/>
          </a:bodyPr>
          <a:lstStyle/>
          <a:p>
            <a:r>
              <a:rPr lang="en-US" dirty="0">
                <a:hlinkClick r:id="rId3"/>
              </a:rPr>
              <a:t>https://en.wikipedia.org/wiki/Lattice-based_cryptography</a:t>
            </a:r>
            <a:r>
              <a:rPr lang="en-US" dirty="0"/>
              <a:t> </a:t>
            </a:r>
          </a:p>
        </p:txBody>
      </p:sp>
    </p:spTree>
    <p:extLst>
      <p:ext uri="{BB962C8B-B14F-4D97-AF65-F5344CB8AC3E}">
        <p14:creationId xmlns:p14="http://schemas.microsoft.com/office/powerpoint/2010/main" val="186585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normAutofit/>
          </a:bodyPr>
          <a:lstStyle/>
          <a:p>
            <a:r>
              <a:rPr lang="en-US" dirty="0" smtClean="0"/>
              <a:t>Cumulative, but will focus a bit more heavily on topics from the second half of the semester</a:t>
            </a:r>
          </a:p>
          <a:p>
            <a:r>
              <a:rPr lang="en-US" dirty="0" smtClean="0"/>
              <a:t>You are allowed to prepare one page (8.5x11) of handwritten notes. Double sided</a:t>
            </a:r>
          </a:p>
          <a:p>
            <a:r>
              <a:rPr lang="en-US" dirty="0" smtClean="0"/>
              <a:t>Practice Exam on Piazza</a:t>
            </a:r>
          </a:p>
          <a:p>
            <a:pPr lvl="1"/>
            <a:r>
              <a:rPr lang="en-US" dirty="0" smtClean="0"/>
              <a:t>The real final will be shorter</a:t>
            </a:r>
          </a:p>
          <a:p>
            <a:pPr lvl="1"/>
            <a:r>
              <a:rPr lang="en-US" dirty="0" smtClean="0"/>
              <a:t>The real exam will have more short answer questions </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3708922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Quantum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Symmetric key primitives are believed to be safe</a:t>
                </a:r>
              </a:p>
              <a:p>
                <a:r>
                  <a:rPr lang="en-US" dirty="0" smtClean="0"/>
                  <a:t>…but Grover’s Algorithm does speed up brute-force attacks significantly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 </m:t>
                    </m:r>
                    <m:r>
                      <a:rPr lang="en-US" i="1">
                        <a:latin typeface="Cambria Math" panose="02040503050406030204" pitchFamily="18" charset="0"/>
                      </a:rPr>
                      <m:t>𝑣𝑠</m:t>
                    </m:r>
                    <m:r>
                      <a:rPr lang="en-US" i="1">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e>
                    </m:rad>
                  </m:oMath>
                </a14:m>
                <a:r>
                  <a:rPr lang="en-US" dirty="0" smtClean="0"/>
                  <a:t>)</a:t>
                </a:r>
              </a:p>
              <a:p>
                <a:pPr lvl="1"/>
                <a:r>
                  <a:rPr lang="en-US" dirty="0" smtClean="0"/>
                  <a:t>Solution: Double Key Lengths </a:t>
                </a:r>
              </a:p>
              <a:p>
                <a:r>
                  <a:rPr lang="en-US" dirty="0" smtClean="0"/>
                  <a:t>Hashed Based Signatures</a:t>
                </a:r>
              </a:p>
              <a:p>
                <a:pPr lvl="1"/>
                <a:r>
                  <a:rPr lang="en-US" dirty="0" err="1" smtClean="0"/>
                  <a:t>Lamport</a:t>
                </a:r>
                <a:r>
                  <a:rPr lang="en-US" dirty="0" smtClean="0"/>
                  <a:t> Signatures and extensions</a:t>
                </a:r>
                <a:endParaRPr lang="en-US" dirty="0"/>
              </a:p>
              <a:p>
                <a:r>
                  <a:rPr lang="en-US" dirty="0" smtClean="0"/>
                  <a:t>Lattice Based Cryptography is a promising approach for Quantum Resistant Public Key Crypto</a:t>
                </a:r>
              </a:p>
              <a:p>
                <a:pPr lvl="1"/>
                <a:r>
                  <a:rPr lang="en-US" dirty="0" smtClean="0"/>
                  <a:t>Ring-LWE</a:t>
                </a:r>
              </a:p>
              <a:p>
                <a:pPr lvl="1"/>
                <a:r>
                  <a:rPr lang="en-US" dirty="0" smtClean="0"/>
                  <a:t>NTRU</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Rectangle 3"/>
          <p:cNvSpPr/>
          <p:nvPr/>
        </p:nvSpPr>
        <p:spPr>
          <a:xfrm>
            <a:off x="1752600" y="6312932"/>
            <a:ext cx="8915400" cy="369332"/>
          </a:xfrm>
          <a:prstGeom prst="rect">
            <a:avLst/>
          </a:prstGeom>
        </p:spPr>
        <p:txBody>
          <a:bodyPr wrap="square">
            <a:spAutoFit/>
          </a:bodyPr>
          <a:lstStyle/>
          <a:p>
            <a:r>
              <a:rPr lang="en-US" dirty="0">
                <a:hlinkClick r:id="rId3"/>
              </a:rPr>
              <a:t>https://security.googleblog.com/2016/07/experimenting-with-post-quantum.html</a:t>
            </a:r>
            <a:r>
              <a:rPr lang="en-US" dirty="0"/>
              <a:t> </a:t>
            </a:r>
          </a:p>
        </p:txBody>
      </p:sp>
      <p:sp>
        <p:nvSpPr>
          <p:cNvPr id="5" name="AutoShape 2" descr="Image result for integer lattic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integer lattic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integer lattice"/>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integer lattice"/>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integer lattice"/>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9118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Basis: </a:t>
                </a:r>
                <a14:m>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𝑛</m:t>
                            </m:r>
                          </m:sub>
                        </m:sSub>
                      </m:e>
                    </m:d>
                  </m:oMath>
                </a14:m>
                <a:endParaRPr lang="en-US" dirty="0" smtClean="0"/>
              </a:p>
              <a:p>
                <a:r>
                  <a:rPr lang="en-US" dirty="0" smtClean="0"/>
                  <a:t>Lattice: </a:t>
                </a: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L</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B</m:t>
                          </m:r>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nary>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ℤ</m:t>
                          </m:r>
                        </m:e>
                      </m:d>
                    </m:oMath>
                  </m:oMathPara>
                </a14:m>
                <a:endParaRPr lang="en-US" dirty="0" smtClean="0"/>
              </a:p>
              <a:p>
                <a:endParaRPr lang="en-US" dirty="0"/>
              </a:p>
              <a:p>
                <a:r>
                  <a:rPr lang="en-US" dirty="0" smtClean="0"/>
                  <a:t>Example: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b="0" i="1" smtClean="0">
                        <a:latin typeface="Cambria Math" panose="02040503050406030204" pitchFamily="18" charset="0"/>
                      </a:rPr>
                      <m:t>=(1,5)</m:t>
                    </m:r>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2</m:t>
                        </m:r>
                      </m:sub>
                    </m:sSub>
                    <m:r>
                      <a:rPr lang="en-US" b="0" i="1" smtClean="0">
                        <a:latin typeface="Cambria Math" panose="02040503050406030204" pitchFamily="18" charset="0"/>
                      </a:rPr>
                      <m:t>=(5,0)</m:t>
                    </m:r>
                  </m:oMath>
                </a14:m>
                <a:endParaRPr lang="en-US" dirty="0" smtClean="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25</m:t>
                        </m:r>
                      </m:e>
                    </m:d>
                    <m:r>
                      <a:rPr lang="en-US" b="0" i="0" smtClean="0">
                        <a:latin typeface="Cambria Math" panose="02040503050406030204" pitchFamily="18" charset="0"/>
                      </a:rPr>
                      <m:t>=−5</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2</m:t>
                        </m:r>
                      </m:sub>
                    </m:sSub>
                  </m:oMath>
                </a14:m>
                <a:r>
                  <a:rPr lang="en-US" dirty="0" smtClean="0"/>
                  <a:t> is in the lattice </a:t>
                </a:r>
                <a14:m>
                  <m:oMath xmlns:m="http://schemas.openxmlformats.org/officeDocument/2006/math">
                    <m:r>
                      <m:rPr>
                        <m:sty m:val="p"/>
                      </m:rPr>
                      <a:rPr lang="en-US">
                        <a:latin typeface="Cambria Math" panose="02040503050406030204" pitchFamily="18" charset="0"/>
                      </a:rPr>
                      <m:t>L</m:t>
                    </m:r>
                    <m:d>
                      <m:dPr>
                        <m:ctrlPr>
                          <a:rPr lang="en-US" i="1">
                            <a:latin typeface="Cambria Math" panose="02040503050406030204" pitchFamily="18" charset="0"/>
                          </a:rPr>
                        </m:ctrlPr>
                      </m:dPr>
                      <m:e>
                        <m:r>
                          <m:rPr>
                            <m:sty m:val="p"/>
                          </m:rPr>
                          <a:rPr lang="en-US">
                            <a:latin typeface="Cambria Math" panose="02040503050406030204" pitchFamily="18" charset="0"/>
                          </a:rPr>
                          <m:t>B</m:t>
                        </m:r>
                      </m:e>
                    </m:d>
                  </m:oMath>
                </a14:m>
                <a:endParaRPr lang="en-US" dirty="0" smtClean="0"/>
              </a:p>
              <a:p>
                <a:pPr lvl="1"/>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m:t>
                        </m:r>
                        <m:r>
                          <a:rPr lang="en-US" i="1" smtClean="0">
                            <a:latin typeface="Cambria Math" panose="02040503050406030204" pitchFamily="18" charset="0"/>
                          </a:rPr>
                          <m:t> </m:t>
                        </m:r>
                        <m:r>
                          <a:rPr lang="en-US" b="0" i="1" smtClean="0">
                            <a:latin typeface="Cambria Math" panose="02040503050406030204" pitchFamily="18" charset="0"/>
                          </a:rPr>
                          <m:t>2</m:t>
                        </m:r>
                      </m:e>
                    </m:d>
                  </m:oMath>
                </a14:m>
                <a:r>
                  <a:rPr lang="en-US" dirty="0" smtClean="0"/>
                  <a:t> is not in the lattice </a:t>
                </a:r>
                <a14:m>
                  <m:oMath xmlns:m="http://schemas.openxmlformats.org/officeDocument/2006/math">
                    <m:r>
                      <m:rPr>
                        <m:sty m:val="p"/>
                      </m:rPr>
                      <a:rPr lang="en-US">
                        <a:latin typeface="Cambria Math" panose="02040503050406030204" pitchFamily="18" charset="0"/>
                      </a:rPr>
                      <m:t>L</m:t>
                    </m:r>
                    <m:d>
                      <m:dPr>
                        <m:ctrlPr>
                          <a:rPr lang="en-US" i="1">
                            <a:latin typeface="Cambria Math" panose="02040503050406030204" pitchFamily="18" charset="0"/>
                          </a:rPr>
                        </m:ctrlPr>
                      </m:dPr>
                      <m:e>
                        <m:r>
                          <m:rPr>
                            <m:sty m:val="p"/>
                          </m:rPr>
                          <a:rPr lang="en-US">
                            <a:latin typeface="Cambria Math" panose="02040503050406030204" pitchFamily="18" charset="0"/>
                          </a:rPr>
                          <m:t>B</m:t>
                        </m:r>
                      </m:e>
                    </m:d>
                  </m:oMath>
                </a14:m>
                <a:endParaRPr lang="en-US" dirty="0" smtClean="0"/>
              </a:p>
              <a:p>
                <a:pPr lvl="1"/>
                <a:endParaRPr lang="en-US" dirty="0"/>
              </a:p>
              <a:p>
                <a:r>
                  <a:rPr lang="en-US" dirty="0" smtClean="0"/>
                  <a:t>Shortest Vector Problem: Find shortest</a:t>
                </a:r>
              </a:p>
              <a:p>
                <a:pPr marL="0" indent="0">
                  <a:buNone/>
                </a:pPr>
                <a:r>
                  <a:rPr lang="en-US" dirty="0" smtClean="0"/>
                  <a:t>(non-zero) vector in </a:t>
                </a:r>
                <a14:m>
                  <m:oMath xmlns:m="http://schemas.openxmlformats.org/officeDocument/2006/math">
                    <m:r>
                      <m:rPr>
                        <m:sty m:val="p"/>
                      </m:rPr>
                      <a:rPr lang="en-US">
                        <a:latin typeface="Cambria Math" panose="02040503050406030204" pitchFamily="18" charset="0"/>
                      </a:rPr>
                      <m:t>L</m:t>
                    </m:r>
                    <m:d>
                      <m:dPr>
                        <m:ctrlPr>
                          <a:rPr lang="en-US" i="1">
                            <a:latin typeface="Cambria Math" panose="02040503050406030204" pitchFamily="18" charset="0"/>
                          </a:rPr>
                        </m:ctrlPr>
                      </m:dPr>
                      <m:e>
                        <m:r>
                          <m:rPr>
                            <m:sty m:val="p"/>
                          </m:rPr>
                          <a:rPr lang="en-US">
                            <a:latin typeface="Cambria Math" panose="02040503050406030204" pitchFamily="18" charset="0"/>
                          </a:rPr>
                          <m:t>B</m:t>
                        </m:r>
                      </m:e>
                    </m:d>
                  </m:oMath>
                </a14:m>
                <a:r>
                  <a:rPr lang="en-US" dirty="0" smtClean="0"/>
                  <a:t> </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dirty="0"/>
          </a:p>
        </p:txBody>
      </p:sp>
      <p:cxnSp>
        <p:nvCxnSpPr>
          <p:cNvPr id="6" name="Straight Arrow Connector 5"/>
          <p:cNvCxnSpPr/>
          <p:nvPr/>
        </p:nvCxnSpPr>
        <p:spPr>
          <a:xfrm flipH="1">
            <a:off x="3681984" y="1402080"/>
            <a:ext cx="585216" cy="47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974592" y="1122482"/>
                <a:ext cx="5116850" cy="369332"/>
              </a:xfrm>
              <a:prstGeom prst="rect">
                <a:avLst/>
              </a:prstGeom>
              <a:noFill/>
            </p:spPr>
            <p:txBody>
              <a:bodyPr wrap="none" rtlCol="0">
                <a:spAutoFit/>
              </a:bodyPr>
              <a:lstStyle/>
              <a:p>
                <a:r>
                  <a:rPr lang="en-US" dirty="0" smtClean="0"/>
                  <a:t>Each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𝑖</m:t>
                        </m:r>
                      </m:sub>
                    </m:sSub>
                  </m:oMath>
                </a14:m>
                <a:r>
                  <a:rPr lang="en-US" dirty="0" smtClean="0"/>
                  <a:t> is a vector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𝑛</m:t>
                        </m:r>
                      </m:sup>
                    </m:sSup>
                  </m:oMath>
                </a14:m>
                <a:r>
                  <a:rPr lang="en-US" dirty="0" smtClean="0"/>
                  <a:t> ,  </a:t>
                </a:r>
                <a14:m>
                  <m:oMath xmlns:m="http://schemas.openxmlformats.org/officeDocument/2006/math">
                    <m:r>
                      <m:rPr>
                        <m:sty m:val="p"/>
                      </m:rPr>
                      <a:rPr lang="en-US" b="0" i="0" smtClean="0">
                        <a:latin typeface="Cambria Math" panose="02040503050406030204" pitchFamily="18" charset="0"/>
                      </a:rPr>
                      <m:t>span</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𝑛</m:t>
                            </m:r>
                          </m:sub>
                        </m:sSub>
                      </m:e>
                    </m:d>
                    <m:r>
                      <a:rPr lang="en-US" b="0" i="1" smtClean="0">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974592" y="1122482"/>
                <a:ext cx="5116850" cy="369332"/>
              </a:xfrm>
              <a:prstGeom prst="rect">
                <a:avLst/>
              </a:prstGeom>
              <a:blipFill>
                <a:blip r:embed="rId3"/>
                <a:stretch>
                  <a:fillRect l="-954" t="-8197" b="-24590"/>
                </a:stretch>
              </a:blipFill>
            </p:spPr>
            <p:txBody>
              <a:bodyPr/>
              <a:lstStyle/>
              <a:p>
                <a:r>
                  <a:rPr lang="en-US">
                    <a:noFill/>
                  </a:rPr>
                  <a:t> </a:t>
                </a:r>
              </a:p>
            </p:txBody>
          </p:sp>
        </mc:Fallback>
      </mc:AlternateContent>
      <p:sp>
        <p:nvSpPr>
          <p:cNvPr id="8" name="TextBox 7"/>
          <p:cNvSpPr txBox="1"/>
          <p:nvPr/>
        </p:nvSpPr>
        <p:spPr>
          <a:xfrm>
            <a:off x="8155865" y="2103097"/>
            <a:ext cx="935577" cy="369332"/>
          </a:xfrm>
          <a:prstGeom prst="rect">
            <a:avLst/>
          </a:prstGeom>
          <a:noFill/>
        </p:spPr>
        <p:txBody>
          <a:bodyPr wrap="none" rtlCol="0">
            <a:spAutoFit/>
          </a:bodyPr>
          <a:lstStyle/>
          <a:p>
            <a:r>
              <a:rPr lang="en-US" dirty="0" smtClean="0"/>
              <a:t>integers</a:t>
            </a:r>
            <a:endParaRPr lang="en-US" dirty="0"/>
          </a:p>
        </p:txBody>
      </p:sp>
      <p:cxnSp>
        <p:nvCxnSpPr>
          <p:cNvPr id="9" name="Straight Arrow Connector 8"/>
          <p:cNvCxnSpPr/>
          <p:nvPr/>
        </p:nvCxnSpPr>
        <p:spPr>
          <a:xfrm flipH="1">
            <a:off x="7151933" y="2408922"/>
            <a:ext cx="1095915" cy="43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71607" y="3244334"/>
            <a:ext cx="248786" cy="369332"/>
          </a:xfrm>
          <a:prstGeom prst="rect">
            <a:avLst/>
          </a:prstGeom>
        </p:spPr>
        <p:txBody>
          <a:bodyPr wrap="none">
            <a:spAutoFit/>
          </a:bodyPr>
          <a:lstStyle/>
          <a:p>
            <a:r>
              <a:rPr lang="en-US" dirty="0">
                <a:latin typeface="Inherited"/>
              </a:rPr>
              <a:t> </a:t>
            </a:r>
            <a:endParaRPr lang="en-US" dirty="0"/>
          </a:p>
        </p:txBody>
      </p:sp>
      <p:pic>
        <p:nvPicPr>
          <p:cNvPr id="14" name="Picture 13"/>
          <p:cNvPicPr>
            <a:picLocks noChangeAspect="1"/>
          </p:cNvPicPr>
          <p:nvPr/>
        </p:nvPicPr>
        <p:blipFill>
          <a:blip r:embed="rId4"/>
          <a:stretch>
            <a:fillRect/>
          </a:stretch>
        </p:blipFill>
        <p:spPr>
          <a:xfrm>
            <a:off x="7381624" y="3424694"/>
            <a:ext cx="4359253" cy="2695037"/>
          </a:xfrm>
          <a:prstGeom prst="rect">
            <a:avLst/>
          </a:prstGeom>
        </p:spPr>
      </p:pic>
      <p:cxnSp>
        <p:nvCxnSpPr>
          <p:cNvPr id="15" name="Straight Arrow Connector 14"/>
          <p:cNvCxnSpPr/>
          <p:nvPr/>
        </p:nvCxnSpPr>
        <p:spPr>
          <a:xfrm flipV="1">
            <a:off x="5060135" y="5518596"/>
            <a:ext cx="823080" cy="837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94304" y="6311900"/>
            <a:ext cx="3731663" cy="369332"/>
          </a:xfrm>
          <a:prstGeom prst="rect">
            <a:avLst/>
          </a:prstGeom>
          <a:noFill/>
        </p:spPr>
        <p:txBody>
          <a:bodyPr wrap="none" rtlCol="0">
            <a:spAutoFit/>
          </a:bodyPr>
          <a:lstStyle/>
          <a:p>
            <a:r>
              <a:rPr lang="en-US" dirty="0" smtClean="0"/>
              <a:t>Usually defined using Euclidean Norm</a:t>
            </a:r>
            <a:endParaRPr lang="en-US" dirty="0"/>
          </a:p>
        </p:txBody>
      </p:sp>
    </p:spTree>
    <p:extLst>
      <p:ext uri="{BB962C8B-B14F-4D97-AF65-F5344CB8AC3E}">
        <p14:creationId xmlns:p14="http://schemas.microsoft.com/office/powerpoint/2010/main" val="376785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Basis: </a:t>
                </a:r>
                <a14:m>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𝑛</m:t>
                            </m:r>
                          </m:sub>
                        </m:sSub>
                      </m:e>
                    </m:d>
                  </m:oMath>
                </a14:m>
                <a:endParaRPr lang="en-US" dirty="0" smtClean="0"/>
              </a:p>
              <a:p>
                <a:r>
                  <a:rPr lang="en-US" dirty="0" smtClean="0"/>
                  <a:t>Lattice: </a:t>
                </a: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L</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B</m:t>
                          </m:r>
                        </m:e>
                      </m:d>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nary>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ℤ</m:t>
                          </m:r>
                        </m:e>
                      </m:d>
                    </m:oMath>
                  </m:oMathPara>
                </a14:m>
                <a:endParaRPr lang="en-US" dirty="0" smtClean="0"/>
              </a:p>
              <a:p>
                <a:endParaRPr lang="en-US" dirty="0"/>
              </a:p>
              <a:p>
                <a:r>
                  <a:rPr lang="en-US" dirty="0" smtClean="0"/>
                  <a:t>Example: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b="0" i="1" smtClean="0">
                        <a:latin typeface="Cambria Math" panose="02040503050406030204" pitchFamily="18" charset="0"/>
                      </a:rPr>
                      <m:t>=(1,5)</m:t>
                    </m:r>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2</m:t>
                        </m:r>
                      </m:sub>
                    </m:sSub>
                    <m:r>
                      <a:rPr lang="en-US" b="0" i="1" smtClean="0">
                        <a:latin typeface="Cambria Math" panose="02040503050406030204" pitchFamily="18" charset="0"/>
                      </a:rPr>
                      <m:t>=(5,0)</m:t>
                    </m:r>
                  </m:oMath>
                </a14:m>
                <a:endParaRPr lang="en-US" dirty="0" smtClean="0"/>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25</m:t>
                        </m:r>
                      </m:e>
                    </m:d>
                    <m:r>
                      <a:rPr lang="en-US" b="0" i="0" smtClean="0">
                        <a:latin typeface="Cambria Math" panose="02040503050406030204" pitchFamily="18" charset="0"/>
                      </a:rPr>
                      <m:t>=−5</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2</m:t>
                        </m:r>
                      </m:sub>
                    </m:sSub>
                  </m:oMath>
                </a14:m>
                <a:r>
                  <a:rPr lang="en-US" dirty="0" smtClean="0"/>
                  <a:t> is in the lattice </a:t>
                </a:r>
                <a14:m>
                  <m:oMath xmlns:m="http://schemas.openxmlformats.org/officeDocument/2006/math">
                    <m:r>
                      <m:rPr>
                        <m:sty m:val="p"/>
                      </m:rPr>
                      <a:rPr lang="en-US">
                        <a:latin typeface="Cambria Math" panose="02040503050406030204" pitchFamily="18" charset="0"/>
                      </a:rPr>
                      <m:t>L</m:t>
                    </m:r>
                    <m:d>
                      <m:dPr>
                        <m:ctrlPr>
                          <a:rPr lang="en-US" i="1">
                            <a:latin typeface="Cambria Math" panose="02040503050406030204" pitchFamily="18" charset="0"/>
                          </a:rPr>
                        </m:ctrlPr>
                      </m:dPr>
                      <m:e>
                        <m:r>
                          <m:rPr>
                            <m:sty m:val="p"/>
                          </m:rPr>
                          <a:rPr lang="en-US">
                            <a:latin typeface="Cambria Math" panose="02040503050406030204" pitchFamily="18" charset="0"/>
                          </a:rPr>
                          <m:t>B</m:t>
                        </m:r>
                      </m:e>
                    </m:d>
                  </m:oMath>
                </a14:m>
                <a:endParaRPr lang="en-US" dirty="0" smtClean="0"/>
              </a:p>
              <a:p>
                <a:pPr lvl="1"/>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m:t>
                        </m:r>
                        <m:r>
                          <a:rPr lang="en-US" i="1" smtClean="0">
                            <a:latin typeface="Cambria Math" panose="02040503050406030204" pitchFamily="18" charset="0"/>
                          </a:rPr>
                          <m:t> </m:t>
                        </m:r>
                        <m:r>
                          <a:rPr lang="en-US" b="0" i="1" smtClean="0">
                            <a:latin typeface="Cambria Math" panose="02040503050406030204" pitchFamily="18" charset="0"/>
                          </a:rPr>
                          <m:t>2</m:t>
                        </m:r>
                      </m:e>
                    </m:d>
                  </m:oMath>
                </a14:m>
                <a:r>
                  <a:rPr lang="en-US" dirty="0" smtClean="0"/>
                  <a:t> is not in the lattice </a:t>
                </a:r>
                <a14:m>
                  <m:oMath xmlns:m="http://schemas.openxmlformats.org/officeDocument/2006/math">
                    <m:r>
                      <m:rPr>
                        <m:sty m:val="p"/>
                      </m:rPr>
                      <a:rPr lang="en-US">
                        <a:latin typeface="Cambria Math" panose="02040503050406030204" pitchFamily="18" charset="0"/>
                      </a:rPr>
                      <m:t>L</m:t>
                    </m:r>
                    <m:d>
                      <m:dPr>
                        <m:ctrlPr>
                          <a:rPr lang="en-US" i="1">
                            <a:latin typeface="Cambria Math" panose="02040503050406030204" pitchFamily="18" charset="0"/>
                          </a:rPr>
                        </m:ctrlPr>
                      </m:dPr>
                      <m:e>
                        <m:r>
                          <m:rPr>
                            <m:sty m:val="p"/>
                          </m:rPr>
                          <a:rPr lang="en-US">
                            <a:latin typeface="Cambria Math" panose="02040503050406030204" pitchFamily="18" charset="0"/>
                          </a:rPr>
                          <m:t>B</m:t>
                        </m:r>
                      </m:e>
                    </m:d>
                  </m:oMath>
                </a14:m>
                <a:endParaRPr lang="en-US" dirty="0" smtClean="0"/>
              </a:p>
              <a:p>
                <a:pPr lvl="1"/>
                <a:endParaRPr lang="en-US" dirty="0"/>
              </a:p>
              <a:p>
                <a:r>
                  <a:rPr lang="en-US" dirty="0" smtClean="0"/>
                  <a:t>Closest Vector Problem: Given </a:t>
                </a:r>
                <a14:m>
                  <m:oMath xmlns:m="http://schemas.openxmlformats.org/officeDocument/2006/math">
                    <m:r>
                      <a:rPr lang="en-US" b="1" i="1" smtClean="0">
                        <a:latin typeface="Cambria Math" panose="02040503050406030204" pitchFamily="18" charset="0"/>
                      </a:rPr>
                      <m:t>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oMath>
                </a14:m>
                <a:endParaRPr lang="en-US" dirty="0" smtClean="0"/>
              </a:p>
              <a:p>
                <a:pPr marL="0" indent="0">
                  <a:buNone/>
                </a:pPr>
                <a:r>
                  <a:rPr lang="en-US" dirty="0" smtClean="0"/>
                  <a:t>find vector in </a:t>
                </a:r>
                <a14:m>
                  <m:oMath xmlns:m="http://schemas.openxmlformats.org/officeDocument/2006/math">
                    <m:r>
                      <m:rPr>
                        <m:sty m:val="p"/>
                      </m:rPr>
                      <a:rPr lang="en-US">
                        <a:latin typeface="Cambria Math" panose="02040503050406030204" pitchFamily="18" charset="0"/>
                      </a:rPr>
                      <m:t>L</m:t>
                    </m:r>
                    <m:d>
                      <m:dPr>
                        <m:ctrlPr>
                          <a:rPr lang="en-US" i="1">
                            <a:latin typeface="Cambria Math" panose="02040503050406030204" pitchFamily="18" charset="0"/>
                          </a:rPr>
                        </m:ctrlPr>
                      </m:dPr>
                      <m:e>
                        <m:r>
                          <m:rPr>
                            <m:sty m:val="p"/>
                          </m:rPr>
                          <a:rPr lang="en-US">
                            <a:latin typeface="Cambria Math" panose="02040503050406030204" pitchFamily="18" charset="0"/>
                          </a:rPr>
                          <m:t>B</m:t>
                        </m:r>
                      </m:e>
                    </m:d>
                  </m:oMath>
                </a14:m>
                <a:r>
                  <a:rPr lang="en-US" dirty="0" smtClean="0"/>
                  <a:t> closest to </a:t>
                </a:r>
                <a14:m>
                  <m:oMath xmlns:m="http://schemas.openxmlformats.org/officeDocument/2006/math">
                    <m:r>
                      <a:rPr lang="en-US" b="1" i="1">
                        <a:latin typeface="Cambria Math" panose="02040503050406030204" pitchFamily="18" charset="0"/>
                      </a:rPr>
                      <m:t>𝒗</m:t>
                    </m:r>
                  </m:oMath>
                </a14:m>
                <a:endParaRPr lang="en-US" dirty="0" smtClean="0"/>
              </a:p>
              <a:p>
                <a:pPr marL="0" indent="0">
                  <a:buNone/>
                </a:pPr>
                <a:r>
                  <a:rPr lang="en-US" b="1" dirty="0" smtClean="0"/>
                  <a:t>Example: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0,25</m:t>
                        </m:r>
                      </m:e>
                    </m:d>
                  </m:oMath>
                </a14:m>
                <a:r>
                  <a:rPr lang="en-US" dirty="0" smtClean="0"/>
                  <a:t> is lattice point closest to </a:t>
                </a:r>
              </a:p>
              <a:p>
                <a:pPr marL="0" indent="0">
                  <a:buNone/>
                </a:pPr>
                <a:r>
                  <a:rPr lang="en-US" b="1" dirty="0"/>
                  <a:t> </a:t>
                </a:r>
                <a:r>
                  <a:rPr lang="en-US" b="1" dirty="0" smtClean="0"/>
                  <a:t>   </a:t>
                </a:r>
                <a14:m>
                  <m:oMath xmlns:m="http://schemas.openxmlformats.org/officeDocument/2006/math">
                    <m:r>
                      <a:rPr lang="en-US" b="1" i="1">
                        <a:latin typeface="Cambria Math" panose="02040503050406030204" pitchFamily="18" charset="0"/>
                      </a:rPr>
                      <m:t>𝒗</m:t>
                    </m:r>
                    <m:r>
                      <a:rPr lang="en-US" b="1" i="1" smtClean="0">
                        <a:latin typeface="Cambria Math" panose="02040503050406030204" pitchFamily="18" charset="0"/>
                      </a:rPr>
                      <m:t>=(</m:t>
                    </m:r>
                    <m:r>
                      <a:rPr lang="en-US" b="0" i="1" smtClean="0">
                        <a:latin typeface="Cambria Math" panose="02040503050406030204" pitchFamily="18" charset="0"/>
                      </a:rPr>
                      <m:t>1,24</m:t>
                    </m:r>
                    <m:r>
                      <a:rPr lang="en-US" b="1" i="1" smtClean="0">
                        <a:latin typeface="Cambria Math" panose="02040503050406030204" pitchFamily="18" charset="0"/>
                      </a:rPr>
                      <m:t>)</m:t>
                    </m:r>
                  </m:oMath>
                </a14:m>
                <a:r>
                  <a:rPr lang="en-US" dirty="0"/>
                  <a:t> </a:t>
                </a:r>
                <a:r>
                  <a:rPr lang="en-US" dirty="0" smtClean="0"/>
                  <a:t>                     </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dirty="0"/>
          </a:p>
        </p:txBody>
      </p:sp>
      <p:cxnSp>
        <p:nvCxnSpPr>
          <p:cNvPr id="6" name="Straight Arrow Connector 5"/>
          <p:cNvCxnSpPr/>
          <p:nvPr/>
        </p:nvCxnSpPr>
        <p:spPr>
          <a:xfrm flipH="1">
            <a:off x="3681984" y="1402080"/>
            <a:ext cx="585216" cy="47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974592" y="1122482"/>
                <a:ext cx="5116850" cy="369332"/>
              </a:xfrm>
              <a:prstGeom prst="rect">
                <a:avLst/>
              </a:prstGeom>
              <a:noFill/>
            </p:spPr>
            <p:txBody>
              <a:bodyPr wrap="none" rtlCol="0">
                <a:spAutoFit/>
              </a:bodyPr>
              <a:lstStyle/>
              <a:p>
                <a:r>
                  <a:rPr lang="en-US" dirty="0" smtClean="0"/>
                  <a:t>Each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𝑖</m:t>
                        </m:r>
                      </m:sub>
                    </m:sSub>
                  </m:oMath>
                </a14:m>
                <a:r>
                  <a:rPr lang="en-US" dirty="0" smtClean="0"/>
                  <a:t> is a vector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𝑛</m:t>
                        </m:r>
                      </m:sup>
                    </m:sSup>
                  </m:oMath>
                </a14:m>
                <a:r>
                  <a:rPr lang="en-US" dirty="0" smtClean="0"/>
                  <a:t> ,  </a:t>
                </a:r>
                <a14:m>
                  <m:oMath xmlns:m="http://schemas.openxmlformats.org/officeDocument/2006/math">
                    <m:r>
                      <m:rPr>
                        <m:sty m:val="p"/>
                      </m:rPr>
                      <a:rPr lang="en-US" b="0" i="0" smtClean="0">
                        <a:latin typeface="Cambria Math" panose="02040503050406030204" pitchFamily="18" charset="0"/>
                      </a:rPr>
                      <m:t>span</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𝑛</m:t>
                            </m:r>
                          </m:sub>
                        </m:sSub>
                      </m:e>
                    </m:d>
                    <m:r>
                      <a:rPr lang="en-US" b="0" i="1" smtClean="0">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974592" y="1122482"/>
                <a:ext cx="5116850" cy="369332"/>
              </a:xfrm>
              <a:prstGeom prst="rect">
                <a:avLst/>
              </a:prstGeom>
              <a:blipFill>
                <a:blip r:embed="rId3"/>
                <a:stretch>
                  <a:fillRect l="-954" t="-8197" b="-24590"/>
                </a:stretch>
              </a:blipFill>
            </p:spPr>
            <p:txBody>
              <a:bodyPr/>
              <a:lstStyle/>
              <a:p>
                <a:r>
                  <a:rPr lang="en-US">
                    <a:noFill/>
                  </a:rPr>
                  <a:t> </a:t>
                </a:r>
              </a:p>
            </p:txBody>
          </p:sp>
        </mc:Fallback>
      </mc:AlternateContent>
      <p:sp>
        <p:nvSpPr>
          <p:cNvPr id="8" name="TextBox 7"/>
          <p:cNvSpPr txBox="1"/>
          <p:nvPr/>
        </p:nvSpPr>
        <p:spPr>
          <a:xfrm>
            <a:off x="8155865" y="2103097"/>
            <a:ext cx="935577" cy="369332"/>
          </a:xfrm>
          <a:prstGeom prst="rect">
            <a:avLst/>
          </a:prstGeom>
          <a:noFill/>
        </p:spPr>
        <p:txBody>
          <a:bodyPr wrap="none" rtlCol="0">
            <a:spAutoFit/>
          </a:bodyPr>
          <a:lstStyle/>
          <a:p>
            <a:r>
              <a:rPr lang="en-US" dirty="0" smtClean="0"/>
              <a:t>integers</a:t>
            </a:r>
            <a:endParaRPr lang="en-US" dirty="0"/>
          </a:p>
        </p:txBody>
      </p:sp>
      <p:cxnSp>
        <p:nvCxnSpPr>
          <p:cNvPr id="9" name="Straight Arrow Connector 8"/>
          <p:cNvCxnSpPr/>
          <p:nvPr/>
        </p:nvCxnSpPr>
        <p:spPr>
          <a:xfrm flipH="1">
            <a:off x="7151933" y="2408922"/>
            <a:ext cx="1095915" cy="43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71607" y="3244334"/>
            <a:ext cx="248786" cy="369332"/>
          </a:xfrm>
          <a:prstGeom prst="rect">
            <a:avLst/>
          </a:prstGeom>
        </p:spPr>
        <p:txBody>
          <a:bodyPr wrap="none">
            <a:spAutoFit/>
          </a:bodyPr>
          <a:lstStyle/>
          <a:p>
            <a:r>
              <a:rPr lang="en-US" dirty="0">
                <a:latin typeface="Inherited"/>
              </a:rPr>
              <a:t> </a:t>
            </a:r>
            <a:endParaRPr lang="en-US" dirty="0"/>
          </a:p>
        </p:txBody>
      </p:sp>
      <p:pic>
        <p:nvPicPr>
          <p:cNvPr id="14" name="Picture 13"/>
          <p:cNvPicPr>
            <a:picLocks noChangeAspect="1"/>
          </p:cNvPicPr>
          <p:nvPr/>
        </p:nvPicPr>
        <p:blipFill>
          <a:blip r:embed="rId4"/>
          <a:stretch>
            <a:fillRect/>
          </a:stretch>
        </p:blipFill>
        <p:spPr>
          <a:xfrm>
            <a:off x="7381624" y="3424694"/>
            <a:ext cx="4359253" cy="2695037"/>
          </a:xfrm>
          <a:prstGeom prst="rect">
            <a:avLst/>
          </a:prstGeom>
        </p:spPr>
      </p:pic>
    </p:spTree>
    <p:extLst>
      <p:ext uri="{BB962C8B-B14F-4D97-AF65-F5344CB8AC3E}">
        <p14:creationId xmlns:p14="http://schemas.microsoft.com/office/powerpoint/2010/main" val="603510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Lattice Problems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Shortest </a:t>
                </a:r>
                <a:r>
                  <a:rPr lang="en-US" dirty="0"/>
                  <a:t>Vector Problem: Find shortest (non-zero) vector in </a:t>
                </a:r>
                <a14:m>
                  <m:oMath xmlns:m="http://schemas.openxmlformats.org/officeDocument/2006/math">
                    <m:r>
                      <m:rPr>
                        <m:sty m:val="p"/>
                      </m:rPr>
                      <a:rPr lang="en-US">
                        <a:latin typeface="Cambria Math" panose="02040503050406030204" pitchFamily="18" charset="0"/>
                      </a:rPr>
                      <m:t>L</m:t>
                    </m:r>
                    <m:d>
                      <m:dPr>
                        <m:ctrlPr>
                          <a:rPr lang="en-US" i="1">
                            <a:latin typeface="Cambria Math" panose="02040503050406030204" pitchFamily="18" charset="0"/>
                          </a:rPr>
                        </m:ctrlPr>
                      </m:dPr>
                      <m:e>
                        <m:r>
                          <m:rPr>
                            <m:sty m:val="p"/>
                          </m:rPr>
                          <a:rPr lang="en-US">
                            <a:latin typeface="Cambria Math" panose="02040503050406030204" pitchFamily="18" charset="0"/>
                          </a:rPr>
                          <m:t>B</m:t>
                        </m:r>
                      </m:e>
                    </m:d>
                  </m:oMath>
                </a14:m>
                <a:r>
                  <a:rPr lang="en-US" dirty="0"/>
                  <a:t> </a:t>
                </a:r>
              </a:p>
              <a:p>
                <a:pPr lvl="1"/>
                <a:endParaRPr lang="en-US" dirty="0" smtClean="0"/>
              </a:p>
              <a:p>
                <a:r>
                  <a:rPr lang="en-US" dirty="0"/>
                  <a:t>Closest Vector Problem: Given </a:t>
                </a:r>
                <a14:m>
                  <m:oMath xmlns:m="http://schemas.openxmlformats.org/officeDocument/2006/math">
                    <m:r>
                      <a:rPr lang="en-US" b="1" i="1">
                        <a:latin typeface="Cambria Math" panose="02040503050406030204" pitchFamily="18" charset="0"/>
                      </a:rPr>
                      <m:t>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oMath>
                </a14:m>
                <a:r>
                  <a:rPr lang="en-US" dirty="0"/>
                  <a:t> find vector in </a:t>
                </a:r>
                <a14:m>
                  <m:oMath xmlns:m="http://schemas.openxmlformats.org/officeDocument/2006/math">
                    <m:r>
                      <m:rPr>
                        <m:sty m:val="p"/>
                      </m:rPr>
                      <a:rPr lang="en-US">
                        <a:latin typeface="Cambria Math" panose="02040503050406030204" pitchFamily="18" charset="0"/>
                      </a:rPr>
                      <m:t>L</m:t>
                    </m:r>
                    <m:d>
                      <m:dPr>
                        <m:ctrlPr>
                          <a:rPr lang="en-US" i="1">
                            <a:latin typeface="Cambria Math" panose="02040503050406030204" pitchFamily="18" charset="0"/>
                          </a:rPr>
                        </m:ctrlPr>
                      </m:dPr>
                      <m:e>
                        <m:r>
                          <m:rPr>
                            <m:sty m:val="p"/>
                          </m:rPr>
                          <a:rPr lang="en-US">
                            <a:latin typeface="Cambria Math" panose="02040503050406030204" pitchFamily="18" charset="0"/>
                          </a:rPr>
                          <m:t>B</m:t>
                        </m:r>
                      </m:e>
                    </m:d>
                  </m:oMath>
                </a14:m>
                <a:r>
                  <a:rPr lang="en-US" dirty="0"/>
                  <a:t> closest to </a:t>
                </a:r>
                <a14:m>
                  <m:oMath xmlns:m="http://schemas.openxmlformats.org/officeDocument/2006/math">
                    <m:r>
                      <a:rPr lang="en-US" b="1" i="1">
                        <a:latin typeface="Cambria Math" panose="02040503050406030204" pitchFamily="18" charset="0"/>
                      </a:rPr>
                      <m:t>𝒗</m:t>
                    </m:r>
                  </m:oMath>
                </a14:m>
                <a:endParaRPr lang="en-US" dirty="0" smtClean="0"/>
              </a:p>
              <a:p>
                <a:endParaRPr lang="en-US" dirty="0"/>
              </a:p>
              <a:p>
                <a:r>
                  <a:rPr lang="en-US" dirty="0" smtClean="0"/>
                  <a:t>Approximation versions </a:t>
                </a:r>
              </a:p>
              <a:p>
                <a:pPr lvl="1"/>
                <a:r>
                  <a:rPr lang="en-US" dirty="0" smtClean="0"/>
                  <a:t>Relax requirement to find shortest/closest vector</a:t>
                </a:r>
                <a:endParaRPr lang="en-US" dirty="0"/>
              </a:p>
              <a:p>
                <a:r>
                  <a:rPr lang="en-US" dirty="0" smtClean="0"/>
                  <a:t>No known (quantum) algorithm to solve above problems</a:t>
                </a:r>
              </a:p>
              <a:p>
                <a:pPr lvl="1"/>
                <a:r>
                  <a:rPr lang="en-US" dirty="0" smtClean="0"/>
                  <a:t>Even approximation is hard</a:t>
                </a:r>
              </a:p>
              <a:p>
                <a:pPr lvl="1"/>
                <a:r>
                  <a:rPr lang="en-US" dirty="0" smtClean="0"/>
                  <a:t>Conjectured to be ``average case” hard (needed for crypto)</a:t>
                </a:r>
              </a:p>
              <a:p>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dirty="0"/>
          </a:p>
        </p:txBody>
      </p:sp>
      <p:sp>
        <p:nvSpPr>
          <p:cNvPr id="12" name="Rectangle 11"/>
          <p:cNvSpPr/>
          <p:nvPr/>
        </p:nvSpPr>
        <p:spPr>
          <a:xfrm>
            <a:off x="5971607" y="3244334"/>
            <a:ext cx="248786" cy="369332"/>
          </a:xfrm>
          <a:prstGeom prst="rect">
            <a:avLst/>
          </a:prstGeom>
        </p:spPr>
        <p:txBody>
          <a:bodyPr wrap="none">
            <a:spAutoFit/>
          </a:bodyPr>
          <a:lstStyle/>
          <a:p>
            <a:r>
              <a:rPr lang="en-US" dirty="0">
                <a:latin typeface="Inherited"/>
              </a:rPr>
              <a:t> </a:t>
            </a:r>
            <a:endParaRPr lang="en-US" dirty="0"/>
          </a:p>
        </p:txBody>
      </p:sp>
    </p:spTree>
    <p:extLst>
      <p:ext uri="{BB962C8B-B14F-4D97-AF65-F5344CB8AC3E}">
        <p14:creationId xmlns:p14="http://schemas.microsoft.com/office/powerpoint/2010/main" val="189056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GGH Encryption Scheme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Goldreich-Goldwasser-Halevi (GGH)</a:t>
                </a:r>
              </a:p>
              <a:p>
                <a:r>
                  <a:rPr lang="en-US" dirty="0" smtClean="0"/>
                  <a:t>Security Assumption (Lattices): Closest Vector Problem is Hard</a:t>
                </a:r>
              </a:p>
              <a:p>
                <a:pPr lvl="1"/>
                <a:r>
                  <a:rPr lang="en-US" dirty="0" smtClean="0"/>
                  <a:t>No known quantum algorithm breaks the assumption</a:t>
                </a:r>
              </a:p>
              <a:p>
                <a:pPr lvl="1"/>
                <a:endParaRPr lang="en-US" dirty="0"/>
              </a:p>
              <a:p>
                <a:r>
                  <a:rPr lang="en-US" dirty="0" smtClean="0"/>
                  <a:t>Private Key: Matrix B and a </a:t>
                </a:r>
                <a:r>
                  <a:rPr lang="en-US" dirty="0" err="1" smtClean="0"/>
                  <a:t>unimodular</a:t>
                </a:r>
                <a:r>
                  <a:rPr lang="en-US" dirty="0" smtClean="0"/>
                  <a:t> matrix U</a:t>
                </a:r>
              </a:p>
              <a:p>
                <a:pPr lvl="1"/>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𝑛</m:t>
                            </m:r>
                          </m:sub>
                        </m:sSub>
                      </m:e>
                    </m:d>
                  </m:oMath>
                </a14:m>
                <a:r>
                  <a:rPr lang="en-US" dirty="0" smtClean="0"/>
                  <a:t> is the basis of a lattice L with ``nice properties”</a:t>
                </a:r>
              </a:p>
              <a:p>
                <a:pPr lvl="2"/>
                <a:r>
                  <a:rPr lang="en-US" dirty="0" smtClean="0"/>
                  <a:t>All vectors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𝑖</m:t>
                        </m:r>
                      </m:sub>
                    </m:sSub>
                  </m:oMath>
                </a14:m>
                <a:r>
                  <a:rPr lang="en-US" dirty="0" smtClean="0"/>
                  <a:t> are short and nearly orthogonal e.g., inner product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𝑗</m:t>
                            </m:r>
                          </m:sub>
                        </m:sSub>
                      </m:e>
                    </m:d>
                  </m:oMath>
                </a14:m>
                <a:r>
                  <a:rPr lang="en-US" dirty="0" smtClean="0"/>
                  <a:t> is small</a:t>
                </a:r>
              </a:p>
              <a:p>
                <a:r>
                  <a:rPr lang="en-US" dirty="0" smtClean="0"/>
                  <a:t>Public Key: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𝑈𝐵</m:t>
                    </m:r>
                  </m:oMath>
                </a14:m>
                <a:r>
                  <a:rPr lang="en-US" dirty="0" smtClean="0"/>
                  <a:t> </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oMath>
                </a14:m>
                <a:r>
                  <a:rPr lang="en-US" dirty="0" smtClean="0"/>
                  <a:t> is a second basis for the lattice 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504793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GGH Encryption Scheme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Private Key: Matrix B and a </a:t>
                </a:r>
                <a:r>
                  <a:rPr lang="en-US" dirty="0" err="1" smtClean="0"/>
                  <a:t>unimodular</a:t>
                </a:r>
                <a:r>
                  <a:rPr lang="en-US" dirty="0" smtClean="0"/>
                  <a:t> matrix U</a:t>
                </a:r>
              </a:p>
              <a:p>
                <a:pPr lvl="1"/>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𝑛</m:t>
                            </m:r>
                          </m:sub>
                        </m:sSub>
                      </m:e>
                    </m:d>
                  </m:oMath>
                </a14:m>
                <a:r>
                  <a:rPr lang="en-US" dirty="0" smtClean="0"/>
                  <a:t> is the basis of a lattice L with ``nice properties”</a:t>
                </a:r>
              </a:p>
              <a:p>
                <a:pPr lvl="2"/>
                <a:r>
                  <a:rPr lang="en-US" dirty="0" smtClean="0"/>
                  <a:t>All vectors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𝑖</m:t>
                        </m:r>
                      </m:sub>
                    </m:sSub>
                  </m:oMath>
                </a14:m>
                <a:r>
                  <a:rPr lang="en-US" dirty="0" smtClean="0"/>
                  <a:t> are short and nearly orthogonal e.g., inner product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𝑗</m:t>
                            </m:r>
                          </m:sub>
                        </m:sSub>
                      </m:e>
                    </m:d>
                  </m:oMath>
                </a14:m>
                <a:r>
                  <a:rPr lang="en-US" dirty="0" smtClean="0"/>
                  <a:t> is small</a:t>
                </a:r>
              </a:p>
              <a:p>
                <a:r>
                  <a:rPr lang="en-US" dirty="0" smtClean="0"/>
                  <a:t>Public Key: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𝑈𝐵</m:t>
                    </m:r>
                  </m:oMath>
                </a14:m>
                <a:r>
                  <a:rPr lang="en-US" dirty="0" smtClean="0"/>
                  <a:t> </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𝑛</m:t>
                            </m:r>
                          </m:sub>
                        </m:sSub>
                        <m:r>
                          <a:rPr lang="en-US" b="0" i="1" smtClean="0">
                            <a:latin typeface="Cambria Math" panose="02040503050406030204" pitchFamily="18" charset="0"/>
                          </a:rPr>
                          <m:t>′</m:t>
                        </m:r>
                      </m:e>
                    </m:d>
                  </m:oMath>
                </a14:m>
                <a:r>
                  <a:rPr lang="en-US" dirty="0" smtClean="0"/>
                  <a:t> is a second basis for the lattice L</a:t>
                </a:r>
              </a:p>
              <a:p>
                <a:pPr marL="0" indent="0">
                  <a:buNone/>
                </a:pPr>
                <a:r>
                  <a:rPr lang="en-US" b="1" dirty="0" smtClean="0"/>
                  <a:t>Encryption:</a:t>
                </a:r>
                <a:r>
                  <a:rPr lang="en-US" dirty="0" smtClean="0"/>
                  <a:t> message </a:t>
                </a:r>
                <a14:m>
                  <m:oMath xmlns:m="http://schemas.openxmlformats.org/officeDocument/2006/math">
                    <m:r>
                      <m:rPr>
                        <m:sty m:val="p"/>
                      </m:rPr>
                      <a:rPr lang="en-US">
                        <a:latin typeface="Cambria Math" panose="02040503050406030204" pitchFamily="18" charset="0"/>
                      </a:rPr>
                      <m:t>m</m:t>
                    </m:r>
                    <m:r>
                      <a:rPr lang="en-US">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𝑛</m:t>
                            </m:r>
                          </m:sub>
                        </m:sSub>
                      </m:e>
                    </m:d>
                  </m:oMath>
                </a14:m>
                <a:r>
                  <a:rPr lang="en-US" dirty="0"/>
                  <a:t> with each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M</m:t>
                    </m:r>
                    <m:r>
                      <a:rPr lang="en-US">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𝑖</m:t>
                        </m:r>
                      </m:sub>
                    </m:sSub>
                    <m:r>
                      <a:rPr lang="en-US" i="1">
                        <a:latin typeface="Cambria Math" panose="02040503050406030204" pitchFamily="18" charset="0"/>
                      </a:rPr>
                      <m:t>&lt;</m:t>
                    </m:r>
                    <m:r>
                      <a:rPr lang="en-US" i="1">
                        <a:latin typeface="Cambria Math" panose="02040503050406030204" pitchFamily="18" charset="0"/>
                      </a:rPr>
                      <m:t>𝑀</m:t>
                    </m:r>
                  </m:oMath>
                </a14:m>
                <a:r>
                  <a:rPr lang="en-US" dirty="0"/>
                  <a:t> </a:t>
                </a:r>
              </a:p>
              <a:p>
                <a:pPr marL="514350" indent="-514350">
                  <a:buFont typeface="+mj-lt"/>
                  <a:buAutoNum type="arabicPeriod"/>
                </a:pPr>
                <a:r>
                  <a:rPr lang="en-US" b="0" dirty="0" smtClean="0"/>
                  <a:t>Compute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sub>
                      <m:sup/>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𝑖</m:t>
                            </m:r>
                          </m:sub>
                        </m:sSub>
                      </m:e>
                    </m:nary>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𝑖</m:t>
                        </m:r>
                      </m:sub>
                    </m:sSub>
                    <m:r>
                      <a:rPr lang="en-US" i="1">
                        <a:latin typeface="Cambria Math" panose="02040503050406030204" pitchFamily="18" charset="0"/>
                      </a:rPr>
                      <m:t>′</m:t>
                    </m:r>
                  </m:oMath>
                </a14:m>
                <a:endParaRPr lang="en-US" dirty="0" smtClean="0"/>
              </a:p>
              <a:p>
                <a:pPr marL="514350" indent="-514350">
                  <a:buFont typeface="+mj-lt"/>
                  <a:buAutoNum type="arabicPeriod"/>
                </a:pPr>
                <a:r>
                  <a:rPr lang="en-US" dirty="0" smtClean="0"/>
                  <a:t>Pick a random error vector </a:t>
                </a:r>
                <a14:m>
                  <m:oMath xmlns:m="http://schemas.openxmlformats.org/officeDocument/2006/math">
                    <m:r>
                      <a:rPr lang="en-US" b="0" i="1" smtClean="0">
                        <a:latin typeface="Cambria Math" panose="02040503050406030204" pitchFamily="18" charset="0"/>
                      </a:rPr>
                      <m:t>𝑒</m:t>
                    </m:r>
                  </m:oMath>
                </a14:m>
                <a:r>
                  <a:rPr lang="en-US" dirty="0" smtClean="0"/>
                  <a:t> with small norm</a:t>
                </a:r>
              </a:p>
              <a:p>
                <a:pPr marL="514350" indent="-514350">
                  <a:buFont typeface="+mj-lt"/>
                  <a:buAutoNum type="arabicPeriod"/>
                </a:pPr>
                <a:r>
                  <a:rPr lang="en-US" dirty="0" smtClean="0"/>
                  <a:t>Return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smtClean="0"/>
              </a:p>
              <a:p>
                <a:pPr marL="514350"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56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Tree>
    <p:extLst>
      <p:ext uri="{BB962C8B-B14F-4D97-AF65-F5344CB8AC3E}">
        <p14:creationId xmlns:p14="http://schemas.microsoft.com/office/powerpoint/2010/main" val="2667631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GGH Encryption Scheme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Private Key: Matrix B and a </a:t>
                </a:r>
                <a:r>
                  <a:rPr lang="en-US" dirty="0" err="1" smtClean="0"/>
                  <a:t>unimodular</a:t>
                </a:r>
                <a:r>
                  <a:rPr lang="en-US" dirty="0" smtClean="0"/>
                  <a:t> matrix U</a:t>
                </a:r>
              </a:p>
              <a:p>
                <a:pPr lvl="1"/>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𝑛</m:t>
                            </m:r>
                          </m:sub>
                        </m:sSub>
                      </m:e>
                    </m:d>
                  </m:oMath>
                </a14:m>
                <a:r>
                  <a:rPr lang="en-US" dirty="0" smtClean="0"/>
                  <a:t> is the basis of a lattice L with ``nice properties”</a:t>
                </a:r>
              </a:p>
              <a:p>
                <a:pPr lvl="2"/>
                <a:r>
                  <a:rPr lang="en-US" dirty="0" smtClean="0"/>
                  <a:t>All vectors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𝑖</m:t>
                        </m:r>
                      </m:sub>
                    </m:sSub>
                  </m:oMath>
                </a14:m>
                <a:r>
                  <a:rPr lang="en-US" dirty="0" smtClean="0"/>
                  <a:t> are short and nearly orthogonal e.g., inner product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𝑗</m:t>
                            </m:r>
                          </m:sub>
                        </m:sSub>
                      </m:e>
                    </m:d>
                  </m:oMath>
                </a14:m>
                <a:r>
                  <a:rPr lang="en-US" dirty="0" smtClean="0"/>
                  <a:t> is small</a:t>
                </a:r>
              </a:p>
              <a:p>
                <a:r>
                  <a:rPr lang="en-US" dirty="0" smtClean="0"/>
                  <a:t>Public Key: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𝑈𝐵</m:t>
                    </m:r>
                  </m:oMath>
                </a14:m>
                <a:r>
                  <a:rPr lang="en-US" dirty="0" smtClean="0"/>
                  <a:t> </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𝑛</m:t>
                            </m:r>
                          </m:sub>
                        </m:sSub>
                        <m:r>
                          <a:rPr lang="en-US" b="0" i="1" smtClean="0">
                            <a:latin typeface="Cambria Math" panose="02040503050406030204" pitchFamily="18" charset="0"/>
                          </a:rPr>
                          <m:t>′</m:t>
                        </m:r>
                      </m:e>
                    </m:d>
                  </m:oMath>
                </a14:m>
                <a:r>
                  <a:rPr lang="en-US" dirty="0" smtClean="0"/>
                  <a:t> is a second basis for the lattice L</a:t>
                </a:r>
              </a:p>
              <a:p>
                <a:pPr marL="0" indent="0">
                  <a:buNone/>
                </a:pPr>
                <a:r>
                  <a:rPr lang="en-US" b="1" dirty="0" smtClean="0"/>
                  <a:t>Decryption:</a:t>
                </a:r>
                <a:r>
                  <a:rPr lang="en-US" dirty="0" smtClean="0"/>
                  <a:t> </a:t>
                </a:r>
                <a:r>
                  <a:rPr lang="en-US" dirty="0" err="1" smtClean="0"/>
                  <a:t>ciphertext</a:t>
                </a:r>
                <a:r>
                  <a:rPr lang="en-US" dirty="0" smtClean="0"/>
                  <a:t>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𝐵</m:t>
                        </m:r>
                      </m:e>
                      <m:sup>
                        <m:r>
                          <a:rPr lang="en-US" i="1">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i="1">
                        <a:latin typeface="Cambria Math" panose="02040503050406030204" pitchFamily="18" charset="0"/>
                      </a:rPr>
                      <m:t>𝑚</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𝑈𝐵</m:t>
                    </m:r>
                  </m:oMath>
                </a14:m>
                <a:endParaRPr lang="en-US" dirty="0"/>
              </a:p>
              <a:p>
                <a:pPr marL="0" indent="0">
                  <a:buNone/>
                </a:pPr>
                <a:r>
                  <a:rPr lang="en-US" dirty="0" smtClean="0"/>
                  <a:t> </a:t>
                </a:r>
                <a:r>
                  <a:rPr lang="en-US" b="0" dirty="0" smtClean="0"/>
                  <a:t>Compute </a:t>
                </a:r>
                <a14:m>
                  <m:oMath xmlns:m="http://schemas.openxmlformats.org/officeDocument/2006/math">
                    <m:r>
                      <m:rPr>
                        <m:sty m:val="p"/>
                      </m:rPr>
                      <a:rPr lang="en-US" b="0" i="0" smtClean="0">
                        <a:latin typeface="Cambria Math" panose="02040503050406030204" pitchFamily="18" charset="0"/>
                      </a:rPr>
                      <m:t>y</m:t>
                    </m:r>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𝐵</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𝑈</m:t>
                    </m:r>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𝑒</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𝐵</m:t>
                        </m:r>
                      </m:e>
                      <m:sup>
                        <m:r>
                          <a:rPr lang="en-US" i="1">
                            <a:latin typeface="Cambria Math" panose="02040503050406030204" pitchFamily="18" charset="0"/>
                          </a:rPr>
                          <m:t>−1</m:t>
                        </m:r>
                      </m:sup>
                    </m:sSup>
                  </m:oMath>
                </a14:m>
                <a:endParaRPr lang="en-US" dirty="0" smtClean="0"/>
              </a:p>
              <a:p>
                <a:pPr marL="0" indent="0">
                  <a:buNone/>
                </a:pPr>
                <a:r>
                  <a:rPr lang="en-US" dirty="0"/>
                  <a:t> </a:t>
                </a:r>
                <a:r>
                  <a:rPr lang="en-US" dirty="0" err="1" smtClean="0"/>
                  <a:t>Babai</a:t>
                </a:r>
                <a:r>
                  <a:rPr lang="en-US" dirty="0" smtClean="0"/>
                  <a:t> Rounding Technique Removes small error term </a:t>
                </a:r>
                <a14:m>
                  <m:oMath xmlns:m="http://schemas.openxmlformats.org/officeDocument/2006/math">
                    <m:r>
                      <a:rPr lang="en-US" i="1">
                        <a:latin typeface="Cambria Math" panose="02040503050406030204" pitchFamily="18" charset="0"/>
                      </a:rPr>
                      <m:t>𝑒</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𝐵</m:t>
                        </m:r>
                      </m:e>
                      <m:sup>
                        <m:r>
                          <a:rPr lang="en-US" i="1">
                            <a:latin typeface="Cambria Math" panose="02040503050406030204" pitchFamily="18" charset="0"/>
                          </a:rPr>
                          <m:t>−1</m:t>
                        </m:r>
                      </m:sup>
                    </m:sSup>
                    <m:r>
                      <a:rPr lang="en-US" b="0" i="0" smtClean="0">
                        <a:latin typeface="Cambria Math" panose="02040503050406030204" pitchFamily="18" charset="0"/>
                      </a:rPr>
                      <m:t> </m:t>
                    </m:r>
                  </m:oMath>
                </a14:m>
                <a:r>
                  <a:rPr lang="en-US" dirty="0" smtClean="0"/>
                  <a:t>from y</a:t>
                </a:r>
              </a:p>
              <a:p>
                <a:pPr marL="0" indent="0">
                  <a:buNone/>
                </a:pPr>
                <a:r>
                  <a:rPr lang="en-US" dirty="0" smtClean="0"/>
                  <a:t> Return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i="1">
                            <a:latin typeface="Cambria Math" panose="02040503050406030204" pitchFamily="18" charset="0"/>
                          </a:rPr>
                          <m:t>𝑒</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𝐵</m:t>
                            </m:r>
                          </m:e>
                          <m:sup>
                            <m:r>
                              <a:rPr lang="en-US" i="1">
                                <a:latin typeface="Cambria Math" panose="02040503050406030204" pitchFamily="18" charset="0"/>
                              </a:rPr>
                              <m:t>−1</m:t>
                            </m:r>
                          </m:sup>
                        </m:sSup>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𝑈</m:t>
                        </m:r>
                      </m:e>
                    </m:d>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rPr>
                          <m:t>𝑈</m:t>
                        </m:r>
                      </m:e>
                      <m:sup>
                        <m:r>
                          <a:rPr lang="en-US" b="0" i="1" smtClean="0">
                            <a:latin typeface="Cambria Math" panose="02040503050406030204" pitchFamily="18" charset="0"/>
                            <a:ea typeface="Cambria Math" panose="02040503050406030204" pitchFamily="18" charset="0"/>
                          </a:rPr>
                          <m:t>−1</m:t>
                        </m:r>
                      </m:sup>
                    </m:sSup>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4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Tree>
    <p:extLst>
      <p:ext uri="{BB962C8B-B14F-4D97-AF65-F5344CB8AC3E}">
        <p14:creationId xmlns:p14="http://schemas.microsoft.com/office/powerpoint/2010/main" val="3173834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GGH Encryption Scheme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Private Key: Matrix B and a </a:t>
                </a:r>
                <a:r>
                  <a:rPr lang="en-US" dirty="0" err="1" smtClean="0"/>
                  <a:t>unimodular</a:t>
                </a:r>
                <a:r>
                  <a:rPr lang="en-US" dirty="0" smtClean="0"/>
                  <a:t> matrix U</a:t>
                </a:r>
              </a:p>
              <a:p>
                <a:pPr lvl="1"/>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𝑛</m:t>
                            </m:r>
                          </m:sub>
                        </m:sSub>
                      </m:e>
                    </m:d>
                  </m:oMath>
                </a14:m>
                <a:r>
                  <a:rPr lang="en-US" dirty="0" smtClean="0"/>
                  <a:t> is the basis of a lattice L with ``nice properties”</a:t>
                </a:r>
              </a:p>
              <a:p>
                <a:pPr lvl="2"/>
                <a:r>
                  <a:rPr lang="en-US" dirty="0" smtClean="0"/>
                  <a:t>All vectors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b="0" i="1" smtClean="0">
                            <a:latin typeface="Cambria Math" panose="02040503050406030204" pitchFamily="18" charset="0"/>
                          </a:rPr>
                          <m:t>𝑖</m:t>
                        </m:r>
                      </m:sub>
                    </m:sSub>
                  </m:oMath>
                </a14:m>
                <a:r>
                  <a:rPr lang="en-US" dirty="0" smtClean="0"/>
                  <a:t> are short and nearly orthogonal e.g., inner product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𝑗</m:t>
                            </m:r>
                          </m:sub>
                        </m:sSub>
                      </m:e>
                    </m:d>
                  </m:oMath>
                </a14:m>
                <a:r>
                  <a:rPr lang="en-US" dirty="0" smtClean="0"/>
                  <a:t> is small</a:t>
                </a:r>
              </a:p>
              <a:p>
                <a:r>
                  <a:rPr lang="en-US" dirty="0" smtClean="0"/>
                  <a:t>Public Key: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𝑈𝐵</m:t>
                    </m:r>
                  </m:oMath>
                </a14:m>
                <a:r>
                  <a:rPr lang="en-US" dirty="0" smtClean="0"/>
                  <a:t> </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m:t>
                        </m:r>
                      </m:sup>
                    </m:sSup>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𝒃</m:t>
                            </m:r>
                          </m:e>
                          <m:sub>
                            <m:r>
                              <a:rPr lang="en-US" i="1">
                                <a:latin typeface="Cambria Math" panose="02040503050406030204" pitchFamily="18" charset="0"/>
                              </a:rPr>
                              <m:t>𝑛</m:t>
                            </m:r>
                          </m:sub>
                        </m:sSub>
                        <m:r>
                          <a:rPr lang="en-US" b="0" i="1" smtClean="0">
                            <a:latin typeface="Cambria Math" panose="02040503050406030204" pitchFamily="18" charset="0"/>
                          </a:rPr>
                          <m:t>′</m:t>
                        </m:r>
                      </m:e>
                    </m:d>
                  </m:oMath>
                </a14:m>
                <a:r>
                  <a:rPr lang="en-US" dirty="0" smtClean="0"/>
                  <a:t> is a second basis for the lattice L</a:t>
                </a:r>
              </a:p>
              <a:p>
                <a:pPr marL="0" indent="0">
                  <a:buNone/>
                </a:pPr>
                <a:endParaRPr lang="en-US" b="1" dirty="0" smtClean="0"/>
              </a:p>
              <a:p>
                <a:pPr marL="0" indent="0">
                  <a:buNone/>
                </a:pPr>
                <a:r>
                  <a:rPr lang="en-US" b="1" dirty="0" smtClean="0"/>
                  <a:t>Design Key Encapsulation Mechanism from GGH or other schemes like NTRU</a:t>
                </a:r>
                <a:endParaRPr lang="en-US" dirty="0"/>
              </a:p>
              <a:p>
                <a:r>
                  <a:rPr lang="en-US" dirty="0" smtClean="0"/>
                  <a:t>CPA/CCA-security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Tree>
    <p:extLst>
      <p:ext uri="{BB962C8B-B14F-4D97-AF65-F5344CB8AC3E}">
        <p14:creationId xmlns:p14="http://schemas.microsoft.com/office/powerpoint/2010/main" val="1292465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(FHE)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Idea: Alice sends Bob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1" smtClean="0">
                        <a:latin typeface="Cambria Math"/>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𝑗</m:t>
                              </m:r>
                            </m:sub>
                          </m:sSub>
                        </m:e>
                      </m:d>
                    </m:oMath>
                  </m:oMathPara>
                </a14:m>
                <a:endParaRPr lang="en-US" dirty="0" smtClean="0"/>
              </a:p>
              <a:p>
                <a:pPr marL="0" indent="0">
                  <a:buNone/>
                </a:pPr>
                <a:r>
                  <a:rPr lang="en-US" dirty="0" smtClean="0"/>
                  <a:t>and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r>
                  <a:rPr lang="en-US" dirty="0" smtClean="0"/>
                  <a:t>Bob cannot decrypt messages, but given a circuit C can compute</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r>
                            <a:rPr lang="en-US" b="0" i="1" smtClean="0">
                              <a:latin typeface="Cambria Math"/>
                            </a:rPr>
                            <m:t>𝐶</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𝑛</m:t>
                                  </m:r>
                                </m:sub>
                              </m:sSub>
                            </m:e>
                          </m:d>
                        </m:e>
                      </m:d>
                    </m:oMath>
                  </m:oMathPara>
                </a14:m>
                <a:endParaRPr lang="en-US" dirty="0" smtClean="0"/>
              </a:p>
              <a:p>
                <a:r>
                  <a:rPr lang="en-US" dirty="0"/>
                  <a:t>Proposed </a:t>
                </a:r>
                <a:r>
                  <a:rPr lang="en-US" dirty="0" smtClean="0"/>
                  <a:t>Application: Export </a:t>
                </a:r>
                <a:r>
                  <a:rPr lang="en-US" dirty="0"/>
                  <a:t>confidential computation to cloud </a:t>
                </a: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1961"/>
                </a:stretch>
              </a:blipFill>
            </p:spPr>
            <p:txBody>
              <a:bodyPr/>
              <a:lstStyle/>
              <a:p>
                <a:r>
                  <a:rPr lang="en-US">
                    <a:noFill/>
                  </a:rPr>
                  <a:t> </a:t>
                </a:r>
              </a:p>
            </p:txBody>
          </p:sp>
        </mc:Fallback>
      </mc:AlternateContent>
      <p:sp>
        <p:nvSpPr>
          <p:cNvPr id="4" name="Rectangle 3"/>
          <p:cNvSpPr/>
          <p:nvPr/>
        </p:nvSpPr>
        <p:spPr>
          <a:xfrm>
            <a:off x="1752601" y="6324600"/>
            <a:ext cx="7991675" cy="369332"/>
          </a:xfrm>
          <a:prstGeom prst="rect">
            <a:avLst/>
          </a:prstGeom>
        </p:spPr>
        <p:txBody>
          <a:bodyPr wrap="none">
            <a:spAutoFit/>
          </a:bodyPr>
          <a:lstStyle/>
          <a:p>
            <a:r>
              <a:rPr lang="en-US" dirty="0">
                <a:hlinkClick r:id="rId3"/>
              </a:rPr>
              <a:t>https://simons.berkeley.edu/talks/shai-halevi-2015-05-18a</a:t>
            </a:r>
            <a:r>
              <a:rPr lang="en-US" dirty="0"/>
              <a:t> (Lecture by </a:t>
            </a:r>
            <a:r>
              <a:rPr lang="en-US" dirty="0" err="1"/>
              <a:t>Shai</a:t>
            </a:r>
            <a:r>
              <a:rPr lang="en-US" dirty="0"/>
              <a:t> </a:t>
            </a:r>
            <a:r>
              <a:rPr lang="en-US" dirty="0" err="1"/>
              <a:t>Halevi</a:t>
            </a:r>
            <a:r>
              <a:rPr lang="en-US" dirty="0"/>
              <a:t>) </a:t>
            </a:r>
          </a:p>
        </p:txBody>
      </p:sp>
    </p:spTree>
    <p:extLst>
      <p:ext uri="{BB962C8B-B14F-4D97-AF65-F5344CB8AC3E}">
        <p14:creationId xmlns:p14="http://schemas.microsoft.com/office/powerpoint/2010/main" val="2699033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Homomorphic Encryption (FHE)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Idea: Alice sends Bob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1" smtClean="0">
                        <a:latin typeface="Cambria Math"/>
                      </a:rPr>
                      <m:t>,…,</m:t>
                    </m:r>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𝑛</m:t>
                            </m:r>
                          </m:sub>
                        </m:sSub>
                      </m:e>
                    </m:d>
                  </m:oMath>
                </a14:m>
                <a:endParaRPr lang="en-US" dirty="0" smtClean="0"/>
              </a:p>
              <a:p>
                <a:r>
                  <a:rPr lang="en-US" dirty="0" smtClean="0"/>
                  <a:t>Bob cannot decrypt messages, but given a circuit C can compute</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𝐸𝑛𝑐</m:t>
                          </m:r>
                        </m:e>
                        <m:sub>
                          <m:sSub>
                            <m:sSubPr>
                              <m:ctrlPr>
                                <a:rPr lang="en-US" i="1" smtClean="0">
                                  <a:latin typeface="Cambria Math" panose="02040503050406030204" pitchFamily="18" charset="0"/>
                                </a:rPr>
                              </m:ctrlPr>
                            </m:sSubPr>
                            <m:e>
                              <m:r>
                                <a:rPr lang="en-US" b="0" i="1" smtClean="0">
                                  <a:latin typeface="Cambria Math"/>
                                </a:rPr>
                                <m:t>𝑃𝐾</m:t>
                              </m:r>
                            </m:e>
                            <m:sub>
                              <m:r>
                                <a:rPr lang="en-US" b="0" i="1" smtClean="0">
                                  <a:latin typeface="Cambria Math"/>
                                </a:rPr>
                                <m:t>𝐴</m:t>
                              </m:r>
                            </m:sub>
                          </m:sSub>
                        </m:sub>
                      </m:sSub>
                      <m:d>
                        <m:dPr>
                          <m:ctrlPr>
                            <a:rPr lang="en-US" i="1" smtClean="0">
                              <a:latin typeface="Cambria Math" panose="02040503050406030204" pitchFamily="18" charset="0"/>
                            </a:rPr>
                          </m:ctrlPr>
                        </m:dPr>
                        <m:e>
                          <m:r>
                            <a:rPr lang="en-US" b="0" i="1" smtClean="0">
                              <a:latin typeface="Cambria Math"/>
                            </a:rPr>
                            <m:t>𝐶</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𝑛</m:t>
                                  </m:r>
                                </m:sub>
                              </m:sSub>
                            </m:e>
                          </m:d>
                        </m:e>
                      </m:d>
                    </m:oMath>
                  </m:oMathPara>
                </a14:m>
                <a:endParaRPr lang="en-US" dirty="0"/>
              </a:p>
              <a:p>
                <a:r>
                  <a:rPr lang="en-US" dirty="0" smtClean="0"/>
                  <a:t>We now have candidate constructions!</a:t>
                </a:r>
              </a:p>
              <a:p>
                <a:pPr lvl="1"/>
                <a:r>
                  <a:rPr lang="en-US" dirty="0" smtClean="0"/>
                  <a:t>Encryption/Decryption are polynomial time</a:t>
                </a:r>
              </a:p>
              <a:p>
                <a:pPr lvl="1"/>
                <a:r>
                  <a:rPr lang="en-US" dirty="0" smtClean="0"/>
                  <a:t>…but expensive in practice.</a:t>
                </a:r>
              </a:p>
              <a:p>
                <a:pPr lvl="1"/>
                <a:r>
                  <a:rPr lang="en-US" dirty="0" smtClean="0"/>
                  <a:t>Proved to be CPA-Secure under plausible assumptions</a:t>
                </a:r>
              </a:p>
              <a:p>
                <a:endParaRPr lang="en-US" dirty="0"/>
              </a:p>
              <a:p>
                <a:r>
                  <a:rPr lang="en-US" dirty="0" smtClean="0"/>
                  <a:t>Remark 1: Partially Homomorphic Encryption schemes cannot be CCA-Secure. Why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Rectangle 3"/>
          <p:cNvSpPr/>
          <p:nvPr/>
        </p:nvSpPr>
        <p:spPr>
          <a:xfrm>
            <a:off x="1752601" y="6324600"/>
            <a:ext cx="7991675" cy="369332"/>
          </a:xfrm>
          <a:prstGeom prst="rect">
            <a:avLst/>
          </a:prstGeom>
        </p:spPr>
        <p:txBody>
          <a:bodyPr wrap="none">
            <a:spAutoFit/>
          </a:bodyPr>
          <a:lstStyle/>
          <a:p>
            <a:r>
              <a:rPr lang="en-US" dirty="0">
                <a:hlinkClick r:id="rId3"/>
              </a:rPr>
              <a:t>https://simons.berkeley.edu/talks/shai-halevi-2015-05-18a</a:t>
            </a:r>
            <a:r>
              <a:rPr lang="en-US" dirty="0"/>
              <a:t> (Lecture by </a:t>
            </a:r>
            <a:r>
              <a:rPr lang="en-US" dirty="0" err="1"/>
              <a:t>Shai</a:t>
            </a:r>
            <a:r>
              <a:rPr lang="en-US" dirty="0"/>
              <a:t> </a:t>
            </a:r>
            <a:r>
              <a:rPr lang="en-US" dirty="0" err="1"/>
              <a:t>Halevi</a:t>
            </a:r>
            <a:r>
              <a:rPr lang="en-US" dirty="0"/>
              <a:t>) </a:t>
            </a:r>
          </a:p>
        </p:txBody>
      </p:sp>
    </p:spTree>
    <p:extLst>
      <p:ext uri="{BB962C8B-B14F-4D97-AF65-F5344CB8AC3E}">
        <p14:creationId xmlns:p14="http://schemas.microsoft.com/office/powerpoint/2010/main" val="193768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a:bodyPr>
          <a:lstStyle/>
          <a:p>
            <a:pPr algn="l"/>
            <a:r>
              <a:rPr lang="en-US" sz="2900" b="1" dirty="0" smtClean="0"/>
              <a:t>Week 15: </a:t>
            </a:r>
          </a:p>
          <a:p>
            <a:pPr marL="342900" indent="-342900" algn="l">
              <a:buFont typeface="Arial" panose="020B0604020202020204" pitchFamily="34" charset="0"/>
              <a:buChar char="•"/>
            </a:pPr>
            <a:r>
              <a:rPr lang="en-US" sz="3200" dirty="0" smtClean="0"/>
              <a:t>Zero-Knowledge Proofs</a:t>
            </a:r>
          </a:p>
          <a:p>
            <a:pPr marL="342900" indent="-342900" algn="l">
              <a:buFont typeface="Arial" panose="020B0604020202020204" pitchFamily="34" charset="0"/>
              <a:buChar char="•"/>
            </a:pPr>
            <a:r>
              <a:rPr lang="en-US" sz="3200" dirty="0" smtClean="0"/>
              <a:t>Hot Topics in Cryptography</a:t>
            </a:r>
          </a:p>
          <a:p>
            <a:pPr marL="342900" indent="-342900" algn="l">
              <a:buFont typeface="Arial" panose="020B0604020202020204" pitchFamily="34" charset="0"/>
              <a:buChar char="•"/>
            </a:pPr>
            <a:r>
              <a:rPr lang="en-US" sz="3200" dirty="0" smtClean="0"/>
              <a:t>Memory Hard Functions + Password Hashing</a:t>
            </a:r>
            <a:endParaRPr lang="en-US" sz="2900"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
        <p:nvSpPr>
          <p:cNvPr id="5" name="TextBox 4"/>
          <p:cNvSpPr txBox="1"/>
          <p:nvPr/>
        </p:nvSpPr>
        <p:spPr>
          <a:xfrm>
            <a:off x="5252720" y="6388655"/>
            <a:ext cx="1308371" cy="369332"/>
          </a:xfrm>
          <a:prstGeom prst="rect">
            <a:avLst/>
          </a:prstGeom>
          <a:noFill/>
        </p:spPr>
        <p:txBody>
          <a:bodyPr wrap="none" rtlCol="0">
            <a:spAutoFit/>
          </a:bodyPr>
          <a:lstStyle/>
          <a:p>
            <a:r>
              <a:rPr lang="en-US" b="1" dirty="0" smtClean="0"/>
              <a:t>Spring 2021</a:t>
            </a:r>
            <a:endParaRPr lang="en-US" b="1" dirty="0"/>
          </a:p>
        </p:txBody>
      </p:sp>
    </p:spTree>
    <p:extLst>
      <p:ext uri="{BB962C8B-B14F-4D97-AF65-F5344CB8AC3E}">
        <p14:creationId xmlns:p14="http://schemas.microsoft.com/office/powerpoint/2010/main" val="1817067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Partially Homomorphic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Plain RSA is multiplicatively homomorphic</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r>
                  <a:rPr lang="en-US" dirty="0" smtClean="0"/>
                  <a:t>But not additively homomorphic</a:t>
                </a:r>
              </a:p>
              <a:p>
                <a:endParaRPr lang="en-US" dirty="0"/>
              </a:p>
              <a:p>
                <a:r>
                  <a:rPr lang="en-US" dirty="0" smtClean="0"/>
                  <a:t>Pallier Cryptosystem</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𝑖</m:t>
                                      </m:r>
                                    </m:sub>
                                  </m:sSub>
                                </m:e>
                              </m:d>
                            </m:e>
                          </m:d>
                        </m:e>
                        <m:sup>
                          <m:r>
                            <a:rPr lang="en-US" b="0" i="1" smtClean="0">
                              <a:latin typeface="Cambria Math" panose="02040503050406030204" pitchFamily="18" charset="0"/>
                              <a:ea typeface="Cambria Math" panose="02040503050406030204" pitchFamily="18" charset="0"/>
                            </a:rPr>
                            <m:t>𝑘</m:t>
                          </m:r>
                        </m:sup>
                      </m:s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𝐸𝑛𝑐</m:t>
                          </m:r>
                        </m:e>
                        <m:sub>
                          <m:sSub>
                            <m:sSubPr>
                              <m:ctrlPr>
                                <a:rPr lang="en-US" i="1">
                                  <a:latin typeface="Cambria Math" panose="02040503050406030204" pitchFamily="18" charset="0"/>
                                </a:rPr>
                              </m:ctrlPr>
                            </m:sSubPr>
                            <m:e>
                              <m:r>
                                <a:rPr lang="en-US" i="1">
                                  <a:latin typeface="Cambria Math"/>
                                </a:rPr>
                                <m:t>𝑃𝐾</m:t>
                              </m:r>
                            </m:e>
                            <m:sub>
                              <m:r>
                                <a:rPr lang="en-US" i="1">
                                  <a:latin typeface="Cambria Math"/>
                                </a:rPr>
                                <m:t>𝐴</m:t>
                              </m:r>
                            </m:sub>
                          </m:sSub>
                        </m:sub>
                      </m:sSub>
                      <m:d>
                        <m:dPr>
                          <m:ctrlPr>
                            <a:rPr lang="en-US" i="1">
                              <a:latin typeface="Cambria Math" panose="02040503050406030204" pitchFamily="18" charset="0"/>
                            </a:rPr>
                          </m:ctrlPr>
                        </m:dPr>
                        <m:e>
                          <m:r>
                            <a:rPr lang="en-US" b="0" i="1" smtClean="0">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a:rPr>
                                <m:t>𝑥</m:t>
                              </m:r>
                            </m:e>
                            <m:sub>
                              <m:r>
                                <a:rPr lang="en-US" i="1">
                                  <a:latin typeface="Cambria Math" panose="02040503050406030204" pitchFamily="18" charset="0"/>
                                </a:rPr>
                                <m:t>𝑗</m:t>
                              </m:r>
                            </m:sub>
                          </m:sSub>
                        </m:e>
                      </m:d>
                    </m:oMath>
                  </m:oMathPara>
                </a14:m>
                <a:endParaRPr lang="en-US" dirty="0"/>
              </a:p>
              <a:p>
                <a:r>
                  <a:rPr lang="en-US" dirty="0" smtClean="0"/>
                  <a:t>Not same as FHE, but still useful in multiparty computation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p:cNvSpPr/>
          <p:nvPr/>
        </p:nvSpPr>
        <p:spPr>
          <a:xfrm>
            <a:off x="1752601" y="6324600"/>
            <a:ext cx="5066130" cy="369332"/>
          </a:xfrm>
          <a:prstGeom prst="rect">
            <a:avLst/>
          </a:prstGeom>
        </p:spPr>
        <p:txBody>
          <a:bodyPr wrap="none">
            <a:spAutoFit/>
          </a:bodyPr>
          <a:lstStyle/>
          <a:p>
            <a:r>
              <a:rPr lang="en-US" dirty="0">
                <a:hlinkClick r:id="rId3"/>
              </a:rPr>
              <a:t>https://</a:t>
            </a:r>
            <a:r>
              <a:rPr lang="en-US" dirty="0" smtClean="0">
                <a:hlinkClick r:id="rId3"/>
              </a:rPr>
              <a:t>en.wikipedia.org/wiki/Paillier_cryptosystem</a:t>
            </a:r>
            <a:r>
              <a:rPr lang="en-US" dirty="0" smtClean="0"/>
              <a:t> </a:t>
            </a:r>
            <a:endParaRPr lang="en-US" dirty="0"/>
          </a:p>
        </p:txBody>
      </p:sp>
    </p:spTree>
    <p:extLst>
      <p:ext uri="{BB962C8B-B14F-4D97-AF65-F5344CB8AC3E}">
        <p14:creationId xmlns:p14="http://schemas.microsoft.com/office/powerpoint/2010/main" val="941392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84754" cy="1325563"/>
          </a:xfrm>
        </p:spPr>
        <p:txBody>
          <a:bodyPr/>
          <a:lstStyle/>
          <a:p>
            <a:r>
              <a:rPr lang="en-US" dirty="0"/>
              <a:t>Program </a:t>
            </a:r>
            <a:r>
              <a:rPr lang="en-US" dirty="0" smtClean="0"/>
              <a:t>Obfuscation (Theoretical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Program Obfuscation</a:t>
                </a:r>
              </a:p>
              <a:p>
                <a:pPr lvl="1"/>
                <a:r>
                  <a:rPr lang="en-US" dirty="0" smtClean="0"/>
                  <a:t>Idea: Alice obfuscates a circuit C and sends C to Bob</a:t>
                </a:r>
              </a:p>
              <a:p>
                <a:pPr lvl="1"/>
                <a:r>
                  <a:rPr lang="en-US" dirty="0" smtClean="0"/>
                  <a:t>Bob can run C, but cannot learn “anything else”</a:t>
                </a:r>
              </a:p>
              <a:p>
                <a:pPr lvl="1"/>
                <a:r>
                  <a:rPr lang="en-US" dirty="0" smtClean="0"/>
                  <a:t>Lots of applications…</a:t>
                </a:r>
              </a:p>
              <a:p>
                <a:r>
                  <a:rPr lang="en-US" dirty="0" err="1" smtClean="0"/>
                  <a:t>Indistinguishability</a:t>
                </a:r>
                <a:r>
                  <a:rPr lang="en-US" dirty="0" smtClean="0"/>
                  <a:t> Obfuscation</a:t>
                </a:r>
              </a:p>
              <a:p>
                <a:pPr lvl="1"/>
                <a:r>
                  <a:rPr lang="en-US" dirty="0" smtClean="0"/>
                  <a:t>Theoretically Possible</a:t>
                </a:r>
              </a:p>
              <a:p>
                <a:pPr lvl="2"/>
                <a:r>
                  <a:rPr lang="en-US" dirty="0" smtClean="0"/>
                  <a:t>In the sense that </a:t>
                </a:r>
                <a14:m>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100000000</m:t>
                        </m:r>
                      </m:sup>
                    </m:sSup>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100000</m:t>
                        </m:r>
                      </m:sup>
                    </m:sSup>
                  </m:oMath>
                </a14:m>
                <a:r>
                  <a:rPr lang="en-US" dirty="0" smtClean="0"/>
                  <a:t> is technically polynomial time</a:t>
                </a:r>
              </a:p>
              <a:p>
                <a:r>
                  <a:rPr lang="en-US" dirty="0" smtClean="0"/>
                  <a:t>Secure Hardware Module (e.g., SGX) can be viewed as a way to accomplish this in practice</a:t>
                </a:r>
              </a:p>
              <a:p>
                <a:pPr lvl="1"/>
                <a:r>
                  <a:rPr lang="en-US" dirty="0" smtClean="0"/>
                  <a:t>Must trust third party (e.g., Intel)</a:t>
                </a:r>
              </a:p>
              <a:p>
                <a:pPr marL="457200" lvl="1" indent="0">
                  <a:buNone/>
                </a:pP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Rectangle 3"/>
          <p:cNvSpPr/>
          <p:nvPr/>
        </p:nvSpPr>
        <p:spPr>
          <a:xfrm>
            <a:off x="1676400" y="6324600"/>
            <a:ext cx="9448800" cy="369332"/>
          </a:xfrm>
          <a:prstGeom prst="rect">
            <a:avLst/>
          </a:prstGeom>
        </p:spPr>
        <p:txBody>
          <a:bodyPr wrap="square">
            <a:spAutoFit/>
          </a:bodyPr>
          <a:lstStyle/>
          <a:p>
            <a:r>
              <a:rPr lang="en-US" dirty="0">
                <a:hlinkClick r:id="rId3"/>
              </a:rPr>
              <a:t>https://simons.berkeley.edu/talks/amit-sahai-2015-05-19a</a:t>
            </a:r>
            <a:r>
              <a:rPr lang="en-US" dirty="0"/>
              <a:t> (Lecture by </a:t>
            </a:r>
            <a:r>
              <a:rPr lang="en-US" dirty="0" err="1"/>
              <a:t>Amit</a:t>
            </a:r>
            <a:r>
              <a:rPr lang="en-US" dirty="0"/>
              <a:t> </a:t>
            </a:r>
            <a:r>
              <a:rPr lang="en-US" dirty="0" err="1"/>
              <a:t>Sahai</a:t>
            </a:r>
            <a:r>
              <a:rPr lang="en-US" dirty="0"/>
              <a:t>) </a:t>
            </a:r>
          </a:p>
        </p:txBody>
      </p:sp>
      <p:sp>
        <p:nvSpPr>
          <p:cNvPr id="6" name="AutoShape 4" descr="Image result for unico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624" y="1965647"/>
            <a:ext cx="3765330" cy="232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8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30" y="1143001"/>
            <a:ext cx="9341603" cy="52490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262" y="4984203"/>
            <a:ext cx="3323776" cy="16618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550" y="5234940"/>
            <a:ext cx="5334000" cy="10134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750" y="1417638"/>
            <a:ext cx="4114800" cy="1613916"/>
          </a:xfrm>
          <a:prstGeom prst="rect">
            <a:avLst/>
          </a:prstGeom>
        </p:spPr>
      </p:pic>
    </p:spTree>
    <p:extLst>
      <p:ext uri="{BB962C8B-B14F-4D97-AF65-F5344CB8AC3E}">
        <p14:creationId xmlns:p14="http://schemas.microsoft.com/office/powerpoint/2010/main" val="155771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Aggregate Statistics?</a:t>
            </a:r>
            <a:endParaRPr lang="en-US" dirty="0"/>
          </a:p>
        </p:txBody>
      </p:sp>
      <p:sp>
        <p:nvSpPr>
          <p:cNvPr id="3" name="Text Placeholder 2"/>
          <p:cNvSpPr>
            <a:spLocks noGrp="1"/>
          </p:cNvSpPr>
          <p:nvPr>
            <p:ph type="body" idx="1"/>
          </p:nvPr>
        </p:nvSpPr>
        <p:spPr>
          <a:xfrm>
            <a:off x="653143" y="1493520"/>
            <a:ext cx="9388111" cy="2215991"/>
          </a:xfrm>
        </p:spPr>
        <p:txBody>
          <a:bodyPr>
            <a:normAutofit fontScale="92500" lnSpcReduction="10000"/>
          </a:bodyPr>
          <a:lstStyle/>
          <a:p>
            <a:r>
              <a:rPr lang="en-US" dirty="0" smtClean="0">
                <a:solidFill>
                  <a:srgbClr val="0070C0"/>
                </a:solidFill>
              </a:rPr>
              <a:t>Question 1: How many people in this room have cancer?</a:t>
            </a:r>
          </a:p>
          <a:p>
            <a:endParaRPr lang="en-US" dirty="0"/>
          </a:p>
          <a:p>
            <a:r>
              <a:rPr lang="en-US" dirty="0" smtClean="0">
                <a:solidFill>
                  <a:srgbClr val="FF0000"/>
                </a:solidFill>
              </a:rPr>
              <a:t>Question 2: How many students in this room have cancer?</a:t>
            </a:r>
          </a:p>
          <a:p>
            <a:endParaRPr lang="en-US" dirty="0"/>
          </a:p>
          <a:p>
            <a:r>
              <a:rPr lang="en-US" dirty="0" smtClean="0"/>
              <a:t>The difference (</a:t>
            </a:r>
            <a:r>
              <a:rPr lang="en-US" dirty="0" smtClean="0">
                <a:solidFill>
                  <a:srgbClr val="0070C0"/>
                </a:solidFill>
              </a:rPr>
              <a:t>A1</a:t>
            </a:r>
            <a:r>
              <a:rPr lang="en-US" dirty="0" smtClean="0"/>
              <a:t>-</a:t>
            </a:r>
            <a:r>
              <a:rPr lang="en-US" dirty="0" smtClean="0">
                <a:solidFill>
                  <a:srgbClr val="FF0000"/>
                </a:solidFill>
              </a:rPr>
              <a:t>A2</a:t>
            </a:r>
            <a:r>
              <a:rPr lang="en-US" dirty="0" smtClean="0"/>
              <a:t>) exposes my answer!</a:t>
            </a:r>
            <a:endParaRPr lang="en-US" dirty="0"/>
          </a:p>
        </p:txBody>
      </p:sp>
      <p:sp>
        <p:nvSpPr>
          <p:cNvPr id="4" name="Rectangle 3"/>
          <p:cNvSpPr/>
          <p:nvPr/>
        </p:nvSpPr>
        <p:spPr>
          <a:xfrm>
            <a:off x="2438400" y="4114800"/>
            <a:ext cx="73152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4299439"/>
            <a:ext cx="4876800" cy="21453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370056"/>
            <a:ext cx="1404572" cy="18727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459260"/>
            <a:ext cx="2667000" cy="1774767"/>
          </a:xfrm>
          <a:prstGeom prst="rect">
            <a:avLst/>
          </a:prstGeom>
        </p:spPr>
      </p:pic>
    </p:spTree>
    <p:extLst>
      <p:ext uri="{BB962C8B-B14F-4D97-AF65-F5344CB8AC3E}">
        <p14:creationId xmlns:p14="http://schemas.microsoft.com/office/powerpoint/2010/main" val="30810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Definition</a:t>
            </a:r>
            <a:endParaRPr lang="en-US" dirty="0"/>
          </a:p>
        </p:txBody>
      </p:sp>
      <p:sp>
        <p:nvSpPr>
          <p:cNvPr id="6" name="Content Placeholder 5"/>
          <p:cNvSpPr>
            <a:spLocks noGrp="1"/>
          </p:cNvSpPr>
          <p:nvPr>
            <p:ph idx="1"/>
          </p:nvPr>
        </p:nvSpPr>
        <p:spPr>
          <a:xfrm>
            <a:off x="1981200" y="1600201"/>
            <a:ext cx="5105400" cy="4525963"/>
          </a:xfrm>
        </p:spPr>
        <p:txBody>
          <a:bodyPr/>
          <a:lstStyle/>
          <a:p>
            <a:r>
              <a:rPr lang="en-US" dirty="0" err="1" smtClean="0">
                <a:latin typeface="cmmi10"/>
                <a:cs typeface="cmmi10"/>
              </a:rPr>
              <a:t>n</a:t>
            </a:r>
            <a:r>
              <a:rPr lang="en-US" dirty="0" smtClean="0">
                <a:latin typeface="cmmi10"/>
                <a:cs typeface="cmmi10"/>
              </a:rPr>
              <a:t> </a:t>
            </a:r>
            <a:r>
              <a:rPr lang="en-US" dirty="0" smtClean="0"/>
              <a:t>people</a:t>
            </a:r>
          </a:p>
          <a:p>
            <a:r>
              <a:rPr lang="en-US" dirty="0" smtClean="0"/>
              <a:t>Neighboring datasets:</a:t>
            </a:r>
          </a:p>
          <a:p>
            <a:pPr lvl="1"/>
            <a:r>
              <a:rPr lang="en-US" dirty="0" smtClean="0"/>
              <a:t>Replace </a:t>
            </a:r>
            <a:r>
              <a:rPr lang="en-US" dirty="0" err="1" smtClean="0">
                <a:latin typeface="cmmi10"/>
                <a:cs typeface="cmmi10"/>
              </a:rPr>
              <a:t>x</a:t>
            </a:r>
            <a:r>
              <a:rPr lang="en-US" dirty="0" smtClean="0"/>
              <a:t> with </a:t>
            </a:r>
            <a:r>
              <a:rPr lang="en-US" dirty="0" err="1" smtClean="0">
                <a:latin typeface="cmmi10"/>
                <a:cs typeface="cmmi10"/>
              </a:rPr>
              <a:t>x</a:t>
            </a:r>
            <a:r>
              <a:rPr lang="en-US" dirty="0" smtClean="0">
                <a:latin typeface="cmmi10"/>
                <a:cs typeface="cmmi10"/>
              </a:rPr>
              <a:t>’</a:t>
            </a:r>
          </a:p>
          <a:p>
            <a:pPr>
              <a:buNone/>
            </a:pPr>
            <a:endParaRPr lang="en-US" dirty="0"/>
          </a:p>
        </p:txBody>
      </p:sp>
      <p:sp>
        <p:nvSpPr>
          <p:cNvPr id="16" name="Rectangle 15"/>
          <p:cNvSpPr/>
          <p:nvPr/>
        </p:nvSpPr>
        <p:spPr>
          <a:xfrm>
            <a:off x="6672064" y="1556793"/>
            <a:ext cx="3352800" cy="4221163"/>
          </a:xfrm>
          <a:prstGeom prst="rect">
            <a:avLst/>
          </a:prstGeom>
          <a:solidFill>
            <a:schemeClr val="bg2"/>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672064" y="1556792"/>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Name 	    CS Prof? …   STD?</a:t>
            </a:r>
          </a:p>
        </p:txBody>
      </p:sp>
      <p:sp>
        <p:nvSpPr>
          <p:cNvPr id="18" name="Rectangle 17"/>
          <p:cNvSpPr/>
          <p:nvPr/>
        </p:nvSpPr>
        <p:spPr>
          <a:xfrm>
            <a:off x="6672064" y="3385592"/>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J Blocki	     +1	…      -1</a:t>
            </a:r>
          </a:p>
        </p:txBody>
      </p:sp>
      <p:pic>
        <p:nvPicPr>
          <p:cNvPr id="8" name="Picture 7" descr="bj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312" y="2831160"/>
            <a:ext cx="1471736" cy="1672427"/>
          </a:xfrm>
          <a:prstGeom prst="rect">
            <a:avLst/>
          </a:prstGeom>
        </p:spPr>
      </p:pic>
      <p:sp>
        <p:nvSpPr>
          <p:cNvPr id="9" name="TextBox 8"/>
          <p:cNvSpPr txBox="1"/>
          <p:nvPr/>
        </p:nvSpPr>
        <p:spPr>
          <a:xfrm>
            <a:off x="1775520" y="4077073"/>
            <a:ext cx="4208720" cy="430887"/>
          </a:xfrm>
          <a:prstGeom prst="rect">
            <a:avLst/>
          </a:prstGeom>
          <a:noFill/>
        </p:spPr>
        <p:txBody>
          <a:bodyPr wrap="square" rtlCol="0">
            <a:spAutoFit/>
          </a:bodyPr>
          <a:lstStyle/>
          <a:p>
            <a:r>
              <a:rPr lang="en-US" sz="2200" dirty="0"/>
              <a:t>[DMNS06, DKMMN06]</a:t>
            </a:r>
          </a:p>
        </p:txBody>
      </p:sp>
      <p:sp>
        <p:nvSpPr>
          <p:cNvPr id="19" name="TextBox 18"/>
          <p:cNvSpPr txBox="1"/>
          <p:nvPr/>
        </p:nvSpPr>
        <p:spPr>
          <a:xfrm>
            <a:off x="9542224" y="5179258"/>
            <a:ext cx="446258" cy="553998"/>
          </a:xfrm>
          <a:prstGeom prst="rect">
            <a:avLst/>
          </a:prstGeom>
          <a:noFill/>
        </p:spPr>
        <p:txBody>
          <a:bodyPr wrap="square" rtlCol="0">
            <a:spAutoFit/>
          </a:bodyPr>
          <a:lstStyle/>
          <a:p>
            <a:r>
              <a:rPr lang="en-US" sz="3000" dirty="0">
                <a:latin typeface="cmmi10"/>
                <a:cs typeface="cmmi10"/>
              </a:rPr>
              <a:t>D</a:t>
            </a:r>
          </a:p>
        </p:txBody>
      </p:sp>
      <p:sp>
        <p:nvSpPr>
          <p:cNvPr id="20" name="Rectangle 19"/>
          <p:cNvSpPr/>
          <p:nvPr/>
        </p:nvSpPr>
        <p:spPr>
          <a:xfrm>
            <a:off x="7125528" y="2003222"/>
            <a:ext cx="3352800" cy="4221163"/>
          </a:xfrm>
          <a:prstGeom prst="rect">
            <a:avLst/>
          </a:prstGeom>
          <a:solidFill>
            <a:schemeClr val="bg2"/>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125528" y="2016149"/>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Name 	    CS Prof? …      STD?</a:t>
            </a:r>
          </a:p>
        </p:txBody>
      </p:sp>
      <p:sp>
        <p:nvSpPr>
          <p:cNvPr id="22" name="Rectangle 21"/>
          <p:cNvSpPr/>
          <p:nvPr/>
        </p:nvSpPr>
        <p:spPr>
          <a:xfrm>
            <a:off x="7125528" y="3844949"/>
            <a:ext cx="3352800" cy="457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Bjork	     -1	…        ???</a:t>
            </a:r>
          </a:p>
        </p:txBody>
      </p:sp>
      <p:sp>
        <p:nvSpPr>
          <p:cNvPr id="23" name="TextBox 22"/>
          <p:cNvSpPr txBox="1"/>
          <p:nvPr/>
        </p:nvSpPr>
        <p:spPr>
          <a:xfrm>
            <a:off x="8715528" y="5683314"/>
            <a:ext cx="768896" cy="553998"/>
          </a:xfrm>
          <a:prstGeom prst="rect">
            <a:avLst/>
          </a:prstGeom>
          <a:noFill/>
        </p:spPr>
        <p:txBody>
          <a:bodyPr wrap="square" rtlCol="0">
            <a:spAutoFit/>
          </a:bodyPr>
          <a:lstStyle/>
          <a:p>
            <a:r>
              <a:rPr lang="en-US" sz="3000" dirty="0">
                <a:latin typeface="cmmi10"/>
                <a:cs typeface="cmmi10"/>
              </a:rPr>
              <a:t>D’</a:t>
            </a:r>
          </a:p>
        </p:txBody>
      </p:sp>
      <p:sp>
        <p:nvSpPr>
          <p:cNvPr id="3" name="Slide Number Placeholder 2"/>
          <p:cNvSpPr>
            <a:spLocks noGrp="1"/>
          </p:cNvSpPr>
          <p:nvPr>
            <p:ph type="sldNum" sz="quarter" idx="12"/>
          </p:nvPr>
        </p:nvSpPr>
        <p:spPr>
          <a:xfrm>
            <a:off x="9679424" y="6305550"/>
            <a:ext cx="457200" cy="476250"/>
          </a:xfrm>
        </p:spPr>
        <p:txBody>
          <a:bodyPr/>
          <a:lstStyle/>
          <a:p>
            <a:fld id="{63B06DF7-B2AB-7E47-8A3C-94C15074D188}" type="slidenum">
              <a:rPr lang="en-US" smtClean="0"/>
              <a:pPr/>
              <a:t>44</a:t>
            </a:fld>
            <a:endParaRPr lang="en-US" dirty="0"/>
          </a:p>
        </p:txBody>
      </p:sp>
      <p:sp>
        <p:nvSpPr>
          <p:cNvPr id="4" name="Rectangle 3"/>
          <p:cNvSpPr/>
          <p:nvPr/>
        </p:nvSpPr>
        <p:spPr>
          <a:xfrm>
            <a:off x="1847529" y="4509120"/>
            <a:ext cx="8629775" cy="144016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684352"/>
            <a:ext cx="8363272" cy="1192921"/>
          </a:xfrm>
          <a:prstGeom prst="rect">
            <a:avLst/>
          </a:prstGeom>
        </p:spPr>
      </p:pic>
    </p:spTree>
    <p:extLst>
      <p:ext uri="{BB962C8B-B14F-4D97-AF65-F5344CB8AC3E}">
        <p14:creationId xmlns:p14="http://schemas.microsoft.com/office/powerpoint/2010/main" val="14051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vs Cryptography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14:m>
                  <m:oMath xmlns:m="http://schemas.openxmlformats.org/officeDocument/2006/math">
                    <m:r>
                      <a:rPr lang="en-US" i="1" dirty="0" smtClean="0">
                        <a:solidFill>
                          <a:srgbClr val="FF0000"/>
                        </a:solidFill>
                        <a:latin typeface="Cambria Math"/>
                        <a:ea typeface="Cambria Math"/>
                      </a:rPr>
                      <m:t>𝜀</m:t>
                    </m:r>
                  </m:oMath>
                </a14:m>
                <a:r>
                  <a:rPr lang="en-US" dirty="0" smtClean="0"/>
                  <a:t> is not negligibly small. </a:t>
                </a:r>
                <a:endParaRPr lang="en-US" dirty="0"/>
              </a:p>
              <a:p>
                <a:r>
                  <a:rPr lang="en-US" dirty="0" smtClean="0"/>
                  <a:t>We are not claiming that, when D and D’ are neighboring datasets,</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𝑨𝒍𝒈</m:t>
                      </m:r>
                      <m:r>
                        <a:rPr lang="en-US" b="1" i="1" smtClean="0">
                          <a:latin typeface="Cambria Math" panose="02040503050406030204" pitchFamily="18" charset="0"/>
                        </a:rPr>
                        <m:t>(</m:t>
                      </m:r>
                      <m:r>
                        <a:rPr lang="en-US" b="1" i="1" smtClean="0">
                          <a:latin typeface="Cambria Math" panose="02040503050406030204" pitchFamily="18" charset="0"/>
                        </a:rPr>
                        <m:t>𝑫</m:t>
                      </m:r>
                      <m:r>
                        <a:rPr lang="en-US" b="1"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r>
                        <a:rPr lang="en-US" b="1" i="1">
                          <a:latin typeface="Cambria Math" panose="02040503050406030204" pitchFamily="18" charset="0"/>
                        </a:rPr>
                        <m:t>𝑨𝒍𝒈</m:t>
                      </m:r>
                      <m:r>
                        <a:rPr lang="en-US" b="1" i="1">
                          <a:latin typeface="Cambria Math" panose="02040503050406030204" pitchFamily="18" charset="0"/>
                        </a:rPr>
                        <m:t>(</m:t>
                      </m:r>
                      <m:r>
                        <a:rPr lang="en-US" b="1" i="1">
                          <a:latin typeface="Cambria Math" panose="02040503050406030204" pitchFamily="18" charset="0"/>
                        </a:rPr>
                        <m:t>𝑫</m:t>
                      </m:r>
                      <m:r>
                        <a:rPr lang="en-US" b="1" i="1" smtClean="0">
                          <a:latin typeface="Cambria Math" panose="02040503050406030204" pitchFamily="18" charset="0"/>
                        </a:rPr>
                        <m:t>′</m:t>
                      </m:r>
                      <m:r>
                        <a:rPr lang="en-US" b="1" i="1">
                          <a:latin typeface="Cambria Math" panose="02040503050406030204" pitchFamily="18" charset="0"/>
                        </a:rPr>
                        <m:t>)</m:t>
                      </m:r>
                    </m:oMath>
                  </m:oMathPara>
                </a14:m>
                <a:endParaRPr lang="en-US" dirty="0" smtClean="0"/>
              </a:p>
              <a:p>
                <a:r>
                  <a:rPr lang="en-US" dirty="0" smtClean="0"/>
                  <a:t>Otherwise, we would have </a:t>
                </a:r>
                <a14:m>
                  <m:oMath xmlns:m="http://schemas.openxmlformats.org/officeDocument/2006/math">
                    <m:r>
                      <a:rPr lang="en-US" b="1" i="1">
                        <a:latin typeface="Cambria Math" panose="02040503050406030204" pitchFamily="18" charset="0"/>
                      </a:rPr>
                      <m:t>𝑨𝒍𝒈</m:t>
                    </m:r>
                    <m:r>
                      <a:rPr lang="en-US" b="1" i="1">
                        <a:latin typeface="Cambria Math" panose="02040503050406030204" pitchFamily="18" charset="0"/>
                      </a:rPr>
                      <m:t>(</m:t>
                    </m:r>
                    <m:r>
                      <a:rPr lang="en-US" b="1" i="1" smtClean="0">
                        <a:latin typeface="Cambria Math" panose="02040503050406030204" pitchFamily="18" charset="0"/>
                      </a:rPr>
                      <m:t>𝑿</m:t>
                    </m:r>
                    <m:r>
                      <a:rPr lang="en-US" b="1" i="1">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𝐶</m:t>
                        </m:r>
                      </m:sub>
                    </m:sSub>
                    <m:r>
                      <a:rPr lang="en-US" b="1" i="1">
                        <a:latin typeface="Cambria Math" panose="02040503050406030204" pitchFamily="18" charset="0"/>
                      </a:rPr>
                      <m:t>𝑨𝒍𝒈</m:t>
                    </m:r>
                    <m:r>
                      <a:rPr lang="en-US" b="1" i="1">
                        <a:latin typeface="Cambria Math" panose="02040503050406030204" pitchFamily="18" charset="0"/>
                      </a:rPr>
                      <m:t>(</m:t>
                    </m:r>
                    <m:r>
                      <a:rPr lang="en-US" b="1" i="1" smtClean="0">
                        <a:latin typeface="Cambria Math" panose="02040503050406030204" pitchFamily="18" charset="0"/>
                      </a:rPr>
                      <m:t>𝒀</m:t>
                    </m:r>
                    <m:r>
                      <a:rPr lang="en-US" b="1" i="1">
                        <a:latin typeface="Cambria Math" panose="02040503050406030204" pitchFamily="18" charset="0"/>
                      </a:rPr>
                      <m:t>′)</m:t>
                    </m:r>
                  </m:oMath>
                </a14:m>
                <a:r>
                  <a:rPr lang="en-US" dirty="0" smtClean="0"/>
                  <a:t> for any two data-sets X and Y.</a:t>
                </a:r>
              </a:p>
              <a:p>
                <a:r>
                  <a:rPr lang="en-US" dirty="0" smtClean="0"/>
                  <a:t>Why?</a:t>
                </a:r>
                <a:endParaRPr lang="en-US" dirty="0"/>
              </a:p>
              <a:p>
                <a:pPr marL="0" indent="0">
                  <a:buNone/>
                </a:pPr>
                <a:endParaRPr lang="en-US" dirty="0"/>
              </a:p>
              <a:p>
                <a:r>
                  <a:rPr lang="en-US" dirty="0" smtClean="0"/>
                  <a:t>Cryptography</a:t>
                </a:r>
              </a:p>
              <a:p>
                <a:pPr lvl="1"/>
                <a:r>
                  <a:rPr lang="en-US" dirty="0" smtClean="0"/>
                  <a:t>Insiders/Outsiders </a:t>
                </a:r>
              </a:p>
              <a:p>
                <a:pPr lvl="1"/>
                <a:r>
                  <a:rPr lang="en-US" dirty="0" smtClean="0"/>
                  <a:t>Only those with decryption key(s) can reveal secret</a:t>
                </a:r>
              </a:p>
              <a:p>
                <a:pPr lvl="1"/>
                <a:r>
                  <a:rPr lang="en-US" dirty="0" smtClean="0"/>
                  <a:t>Multiparty Computation: Alice and Bob learn nothing other than f(</a:t>
                </a:r>
                <a:r>
                  <a:rPr lang="en-US" dirty="0" err="1" smtClean="0"/>
                  <a:t>x,y</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Tree>
    <p:extLst>
      <p:ext uri="{BB962C8B-B14F-4D97-AF65-F5344CB8AC3E}">
        <p14:creationId xmlns:p14="http://schemas.microsoft.com/office/powerpoint/2010/main" val="12538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600200"/>
            <a:ext cx="8080248" cy="2209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1"/>
                <a:ext cx="8229600" cy="2209800"/>
              </a:xfrm>
              <a:noFill/>
            </p:spPr>
            <p:txBody>
              <a:bodyPr>
                <a:normAutofit fontScale="92500"/>
              </a:bodyPr>
              <a:lstStyle/>
              <a:p>
                <a:pPr>
                  <a:buNone/>
                </a:pPr>
                <a:r>
                  <a:rPr lang="en-US" dirty="0" smtClean="0"/>
                  <a:t> </a:t>
                </a:r>
                <a:r>
                  <a:rPr lang="en-US" b="1" dirty="0" smtClean="0"/>
                  <a:t>Theorem:</a:t>
                </a:r>
                <a:r>
                  <a:rPr lang="en-US" dirty="0" smtClean="0"/>
                  <a:t> Let </a:t>
                </a:r>
                <a14:m>
                  <m:oMath xmlns:m="http://schemas.openxmlformats.org/officeDocument/2006/math">
                    <m:r>
                      <m:rPr>
                        <m:sty m:val="p"/>
                      </m:rPr>
                      <a:rPr lang="en-US" b="0" i="0" dirty="0" smtClean="0">
                        <a:latin typeface="Cambria Math"/>
                      </a:rPr>
                      <m:t>D</m:t>
                    </m:r>
                    <m:r>
                      <a:rPr lang="en-US" b="0" i="0" dirty="0" smtClean="0">
                        <a:latin typeface="Cambria Math"/>
                      </a:rPr>
                      <m:t>=</m:t>
                    </m:r>
                    <m:d>
                      <m:dPr>
                        <m:ctrlPr>
                          <a:rPr lang="en-US" i="1" dirty="0" smtClean="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1</m:t>
                            </m:r>
                          </m:sub>
                        </m:sSub>
                        <m:r>
                          <a:rPr lang="en-US" i="1" dirty="0">
                            <a:latin typeface="Cambria Math"/>
                          </a:rPr>
                          <m:t>,…,</m:t>
                        </m:r>
                        <m:sSub>
                          <m:sSubPr>
                            <m:ctrlPr>
                              <a:rPr lang="en-US" i="1" dirty="0">
                                <a:latin typeface="Cambria Math" panose="02040503050406030204" pitchFamily="18" charset="0"/>
                              </a:rPr>
                            </m:ctrlPr>
                          </m:sSubPr>
                          <m:e>
                            <m:r>
                              <a:rPr lang="en-US" i="1" dirty="0">
                                <a:latin typeface="Cambria Math"/>
                              </a:rPr>
                              <m:t>𝑥</m:t>
                            </m:r>
                          </m:e>
                          <m:sub>
                            <m:r>
                              <a:rPr lang="en-US" i="1" dirty="0">
                                <a:latin typeface="Cambria Math"/>
                              </a:rPr>
                              <m:t>𝑛</m:t>
                            </m:r>
                          </m:sub>
                        </m:sSub>
                      </m:e>
                    </m:d>
                    <m:r>
                      <a:rPr lang="en-US" i="1" dirty="0" smtClean="0">
                        <a:latin typeface="Cambria Math"/>
                        <a:ea typeface="Cambria Math"/>
                      </a:rPr>
                      <m:t>∈</m:t>
                    </m:r>
                    <m:sSup>
                      <m:sSupPr>
                        <m:ctrlPr>
                          <a:rPr lang="en-US" i="1" dirty="0" smtClean="0">
                            <a:latin typeface="Cambria Math" panose="02040503050406030204" pitchFamily="18" charset="0"/>
                            <a:ea typeface="Cambria Math"/>
                          </a:rPr>
                        </m:ctrlPr>
                      </m:sSupPr>
                      <m:e>
                        <m:d>
                          <m:dPr>
                            <m:begChr m:val="{"/>
                            <m:endChr m:val="}"/>
                            <m:ctrlPr>
                              <a:rPr lang="en-US" i="1" dirty="0" smtClean="0">
                                <a:latin typeface="Cambria Math" panose="02040503050406030204" pitchFamily="18" charset="0"/>
                                <a:ea typeface="Cambria Math"/>
                              </a:rPr>
                            </m:ctrlPr>
                          </m:dPr>
                          <m:e>
                            <m:r>
                              <a:rPr lang="en-US" b="0" i="1" dirty="0" smtClean="0">
                                <a:latin typeface="Cambria Math"/>
                                <a:ea typeface="Cambria Math"/>
                              </a:rPr>
                              <m:t>0,1</m:t>
                            </m:r>
                          </m:e>
                        </m:d>
                      </m:e>
                      <m:sup>
                        <m:r>
                          <a:rPr lang="en-US" b="0" i="1" dirty="0" smtClean="0">
                            <a:latin typeface="Cambria Math"/>
                            <a:ea typeface="Cambria Math"/>
                          </a:rPr>
                          <m:t>𝑛</m:t>
                        </m:r>
                      </m:sup>
                    </m:sSup>
                  </m:oMath>
                </a14:m>
                <a:endParaRPr lang="en-US" dirty="0" smtClean="0"/>
              </a:p>
              <a:p>
                <a:pPr>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b="0" i="0" dirty="0" smtClean="0">
                              <a:latin typeface="Cambria Math"/>
                            </a:rPr>
                            <m:t>A</m:t>
                          </m:r>
                        </m:fName>
                        <m:e>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𝑥</m:t>
                                  </m:r>
                                </m:e>
                                <m:sub>
                                  <m:r>
                                    <a:rPr lang="en-US" b="0" i="1" dirty="0" smtClean="0">
                                      <a:latin typeface="Cambria Math"/>
                                    </a:rPr>
                                    <m:t>𝑛</m:t>
                                  </m:r>
                                </m:sub>
                              </m:sSub>
                            </m:e>
                          </m:d>
                        </m:e>
                      </m:func>
                      <m:r>
                        <a:rPr lang="en-US" i="1" dirty="0" smtClean="0">
                          <a:latin typeface="Cambria Math"/>
                        </a:rPr>
                        <m:t>=</m:t>
                      </m:r>
                      <m:nary>
                        <m:naryPr>
                          <m:chr m:val="∑"/>
                          <m:ctrlPr>
                            <a:rPr lang="en-US" i="1" dirty="0" smtClean="0">
                              <a:solidFill>
                                <a:srgbClr val="00B050"/>
                              </a:solidFill>
                              <a:latin typeface="Cambria Math" panose="02040503050406030204" pitchFamily="18" charset="0"/>
                            </a:rPr>
                          </m:ctrlPr>
                        </m:naryPr>
                        <m:sub>
                          <m:r>
                            <m:rPr>
                              <m:brk m:alnAt="23"/>
                            </m:rPr>
                            <a:rPr lang="en-US" b="0" i="1" dirty="0" smtClean="0">
                              <a:solidFill>
                                <a:srgbClr val="00B050"/>
                              </a:solidFill>
                              <a:latin typeface="Cambria Math"/>
                            </a:rPr>
                            <m:t>𝑖</m:t>
                          </m:r>
                          <m:r>
                            <a:rPr lang="en-US" b="0" i="1" dirty="0" smtClean="0">
                              <a:solidFill>
                                <a:srgbClr val="00B050"/>
                              </a:solidFill>
                              <a:latin typeface="Cambria Math"/>
                            </a:rPr>
                            <m:t>=1</m:t>
                          </m:r>
                        </m:sub>
                        <m:sup>
                          <m:r>
                            <a:rPr lang="en-US" b="0" i="1" dirty="0" smtClean="0">
                              <a:solidFill>
                                <a:srgbClr val="00B050"/>
                              </a:solidFill>
                              <a:latin typeface="Cambria Math"/>
                            </a:rPr>
                            <m:t>𝑛</m:t>
                          </m:r>
                        </m:sup>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𝑥</m:t>
                              </m:r>
                            </m:e>
                            <m:sub>
                              <m:r>
                                <a:rPr lang="en-US" b="0" i="1" dirty="0" smtClean="0">
                                  <a:solidFill>
                                    <a:srgbClr val="00B050"/>
                                  </a:solidFill>
                                  <a:latin typeface="Cambria Math"/>
                                </a:rPr>
                                <m:t>𝑖</m:t>
                              </m:r>
                            </m:sub>
                          </m:sSub>
                        </m:e>
                      </m:nary>
                      <m:r>
                        <a:rPr lang="en-US" i="1" dirty="0" smtClean="0">
                          <a:latin typeface="Cambria Math"/>
                        </a:rPr>
                        <m:t>+</m:t>
                      </m:r>
                      <m:func>
                        <m:funcPr>
                          <m:ctrlPr>
                            <a:rPr lang="en-US" i="1" dirty="0" smtClean="0">
                              <a:solidFill>
                                <a:srgbClr val="FF0000"/>
                              </a:solidFill>
                              <a:latin typeface="Cambria Math" panose="02040503050406030204" pitchFamily="18" charset="0"/>
                            </a:rPr>
                          </m:ctrlPr>
                        </m:funcPr>
                        <m:fName>
                          <m:r>
                            <m:rPr>
                              <m:sty m:val="p"/>
                            </m:rPr>
                            <a:rPr lang="en-US" b="0" i="0" dirty="0" smtClean="0">
                              <a:solidFill>
                                <a:srgbClr val="FF0000"/>
                              </a:solidFill>
                              <a:latin typeface="Cambria Math"/>
                            </a:rPr>
                            <m:t>Lap</m:t>
                          </m:r>
                        </m:fName>
                        <m:e>
                          <m:d>
                            <m:dPr>
                              <m:ctrlPr>
                                <a:rPr lang="en-US" i="1" dirty="0" smtClean="0">
                                  <a:solidFill>
                                    <a:srgbClr val="FF0000"/>
                                  </a:solidFill>
                                  <a:latin typeface="Cambria Math" panose="02040503050406030204" pitchFamily="18" charset="0"/>
                                </a:rPr>
                              </m:ctrlPr>
                            </m:dPr>
                            <m:e>
                              <m:f>
                                <m:fPr>
                                  <m:ctrlPr>
                                    <a:rPr lang="en-US" i="1" dirty="0" smtClean="0">
                                      <a:solidFill>
                                        <a:srgbClr val="FF0000"/>
                                      </a:solidFill>
                                      <a:latin typeface="Cambria Math" panose="02040503050406030204" pitchFamily="18" charset="0"/>
                                    </a:rPr>
                                  </m:ctrlPr>
                                </m:fPr>
                                <m:num>
                                  <m:r>
                                    <a:rPr lang="en-US" i="1" dirty="0" smtClean="0">
                                      <a:solidFill>
                                        <a:srgbClr val="FF0000"/>
                                      </a:solidFill>
                                      <a:latin typeface="Cambria Math"/>
                                      <a:ea typeface="Cambria Math"/>
                                    </a:rPr>
                                    <m:t>1</m:t>
                                  </m:r>
                                </m:num>
                                <m:den>
                                  <m:r>
                                    <a:rPr lang="en-US" i="1" dirty="0" smtClean="0">
                                      <a:solidFill>
                                        <a:srgbClr val="FF0000"/>
                                      </a:solidFill>
                                      <a:latin typeface="Cambria Math"/>
                                      <a:ea typeface="Cambria Math"/>
                                    </a:rPr>
                                    <m:t>𝜀</m:t>
                                  </m:r>
                                </m:den>
                              </m:f>
                            </m:e>
                          </m:d>
                        </m:e>
                      </m:func>
                      <m:r>
                        <a:rPr lang="en-US" b="0" i="1" dirty="0" smtClean="0">
                          <a:latin typeface="Cambria Math"/>
                        </a:rPr>
                        <m:t>,</m:t>
                      </m:r>
                    </m:oMath>
                  </m:oMathPara>
                </a14:m>
                <a:endParaRPr lang="en-US" dirty="0" smtClean="0"/>
              </a:p>
              <a:p>
                <a:pPr>
                  <a:buNone/>
                </a:pPr>
                <a:r>
                  <a:rPr lang="en-US" dirty="0" smtClean="0"/>
                  <a:t> satisfies </a:t>
                </a:r>
                <a14:m>
                  <m:oMath xmlns:m="http://schemas.openxmlformats.org/officeDocument/2006/math">
                    <m:d>
                      <m:dPr>
                        <m:ctrlPr>
                          <a:rPr lang="en-US" i="1" smtClean="0">
                            <a:latin typeface="Cambria Math" panose="02040503050406030204" pitchFamily="18" charset="0"/>
                          </a:rPr>
                        </m:ctrlPr>
                      </m:dPr>
                      <m:e>
                        <m:r>
                          <a:rPr lang="en-US" i="1" smtClean="0">
                            <a:latin typeface="Cambria Math"/>
                            <a:ea typeface="Cambria Math"/>
                          </a:rPr>
                          <m:t>𝜀</m:t>
                        </m:r>
                        <m:r>
                          <a:rPr lang="en-US" b="0" i="1" smtClean="0">
                            <a:latin typeface="Cambria Math"/>
                            <a:ea typeface="Cambria Math"/>
                          </a:rPr>
                          <m:t>,0</m:t>
                        </m:r>
                      </m:e>
                    </m:d>
                  </m:oMath>
                </a14:m>
                <a:r>
                  <a:rPr lang="en-US" dirty="0" smtClean="0">
                    <a:sym typeface="Mathematica1Mono"/>
                  </a:rPr>
                  <a:t>-differential privacy.  (</a:t>
                </a:r>
                <a:r>
                  <a:rPr lang="en-US" dirty="0" smtClean="0">
                    <a:solidFill>
                      <a:srgbClr val="00B050"/>
                    </a:solidFill>
                    <a:sym typeface="Mathematica1Mono"/>
                  </a:rPr>
                  <a:t>True Answer</a:t>
                </a:r>
                <a:r>
                  <a:rPr lang="en-US" dirty="0" smtClean="0">
                    <a:sym typeface="Mathematica1Mono"/>
                  </a:rPr>
                  <a:t>, </a:t>
                </a:r>
                <a:r>
                  <a:rPr lang="en-US" dirty="0" smtClean="0">
                    <a:solidFill>
                      <a:srgbClr val="FF0000"/>
                    </a:solidFill>
                    <a:sym typeface="Mathematica1Mono"/>
                  </a:rPr>
                  <a:t>Noise</a:t>
                </a:r>
                <a:r>
                  <a:rPr lang="en-US" dirty="0" smtClean="0">
                    <a:sym typeface="Mathematica1Mono"/>
                  </a:rPr>
                  <a:t>)</a:t>
                </a:r>
              </a:p>
              <a:p>
                <a:pPr>
                  <a:buNone/>
                </a:pPr>
                <a:endParaRPr lang="en-US" dirty="0">
                  <a:sym typeface="Mathematica1Mono"/>
                </a:endParaRPr>
              </a:p>
              <a:p>
                <a:pPr>
                  <a:buNone/>
                </a:pPr>
                <a:endParaRPr lang="en-US" dirty="0" smtClean="0">
                  <a:sym typeface="Mathematica1Mono"/>
                </a:endParaRPr>
              </a:p>
              <a:p>
                <a:pPr>
                  <a:buNone/>
                </a:pPr>
                <a:endParaRPr lang="en-US" baseline="-25000" dirty="0">
                  <a:sym typeface="Mathematica1Mono"/>
                </a:endParaRPr>
              </a:p>
              <a:p>
                <a:pPr>
                  <a:buNone/>
                </a:pPr>
                <a:endParaRPr lang="en-US" dirty="0" smtClean="0"/>
              </a:p>
              <a:p>
                <a:pPr>
                  <a:buNone/>
                </a:pP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1"/>
                <a:ext cx="8229600" cy="2209800"/>
              </a:xfrm>
              <a:blipFill>
                <a:blip r:embed="rId2"/>
                <a:stretch>
                  <a:fillRect l="-444" t="-4420"/>
                </a:stretch>
              </a:blipFill>
            </p:spPr>
            <p:txBody>
              <a:bodyPr/>
              <a:lstStyle/>
              <a:p>
                <a:r>
                  <a:rPr lang="en-US">
                    <a:noFill/>
                  </a:rPr>
                  <a:t> </a:t>
                </a:r>
              </a:p>
            </p:txBody>
          </p:sp>
        </mc:Fallback>
      </mc:AlternateContent>
      <p:sp>
        <p:nvSpPr>
          <p:cNvPr id="2" name="Title 1"/>
          <p:cNvSpPr>
            <a:spLocks noGrp="1"/>
          </p:cNvSpPr>
          <p:nvPr>
            <p:ph type="title"/>
          </p:nvPr>
        </p:nvSpPr>
        <p:spPr>
          <a:xfrm>
            <a:off x="1584648" y="260648"/>
            <a:ext cx="9083352" cy="1143000"/>
          </a:xfrm>
        </p:spPr>
        <p:txBody>
          <a:bodyPr>
            <a:normAutofit fontScale="90000"/>
          </a:bodyPr>
          <a:lstStyle/>
          <a:p>
            <a:r>
              <a:rPr lang="en-US" dirty="0" smtClean="0"/>
              <a:t>Traditional Differential Privacy Mechanism</a:t>
            </a:r>
            <a:endParaRPr lang="en-US" dirty="0"/>
          </a:p>
        </p:txBody>
      </p:sp>
      <p:sp>
        <p:nvSpPr>
          <p:cNvPr id="5" name="Slide Number Placeholder 4"/>
          <p:cNvSpPr>
            <a:spLocks noGrp="1"/>
          </p:cNvSpPr>
          <p:nvPr>
            <p:ph type="sldNum" sz="quarter" idx="12"/>
          </p:nvPr>
        </p:nvSpPr>
        <p:spPr/>
        <p:txBody>
          <a:bodyPr/>
          <a:lstStyle/>
          <a:p>
            <a:fld id="{91F54218-ECD5-40B3-9B38-179C82A047E5}" type="slidenum">
              <a:rPr lang="en-US" smtClean="0"/>
              <a:pPr/>
              <a:t>46</a:t>
            </a:fld>
            <a:endParaRPr lang="en-US"/>
          </a:p>
        </p:txBody>
      </p:sp>
      <p:pic>
        <p:nvPicPr>
          <p:cNvPr id="13314" name="Picture 2"/>
          <p:cNvPicPr>
            <a:picLocks noChangeAspect="1" noChangeArrowheads="1"/>
          </p:cNvPicPr>
          <p:nvPr/>
        </p:nvPicPr>
        <p:blipFill>
          <a:blip r:embed="rId3" cstate="print"/>
          <a:srcRect/>
          <a:stretch>
            <a:fillRect/>
          </a:stretch>
        </p:blipFill>
        <p:spPr bwMode="auto">
          <a:xfrm>
            <a:off x="3150808" y="3929054"/>
            <a:ext cx="5893432" cy="2787976"/>
          </a:xfrm>
          <a:prstGeom prst="rect">
            <a:avLst/>
          </a:prstGeom>
          <a:noFill/>
          <a:ln w="9525">
            <a:noFill/>
            <a:miter lim="800000"/>
            <a:headEnd/>
            <a:tailEnd/>
          </a:ln>
        </p:spPr>
      </p:pic>
    </p:spTree>
    <p:extLst>
      <p:ext uri="{BB962C8B-B14F-4D97-AF65-F5344CB8AC3E}">
        <p14:creationId xmlns:p14="http://schemas.microsoft.com/office/powerpoint/2010/main" val="577118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7400" y="100422"/>
            <a:ext cx="7928112" cy="37726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7972" y="4159053"/>
            <a:ext cx="1295400" cy="18135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172" y="4343400"/>
            <a:ext cx="3496056" cy="975360"/>
          </a:xfrm>
          <a:prstGeom prst="rect">
            <a:avLst/>
          </a:prstGeom>
        </p:spPr>
      </p:pic>
      <p:sp>
        <p:nvSpPr>
          <p:cNvPr id="7" name="Rectangle 6"/>
          <p:cNvSpPr/>
          <p:nvPr/>
        </p:nvSpPr>
        <p:spPr>
          <a:xfrm>
            <a:off x="3581400" y="800736"/>
            <a:ext cx="2590800" cy="342265"/>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80272" y="172525"/>
            <a:ext cx="1248728" cy="1035049"/>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2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half" idx="2"/>
          </p:nvPr>
        </p:nvSpPr>
        <p:spPr/>
        <p:txBody>
          <a:bodyPr/>
          <a:lstStyle/>
          <a:p>
            <a:endParaRPr lang="en-US" dirty="0"/>
          </a:p>
        </p:txBody>
      </p:sp>
      <p:sp>
        <p:nvSpPr>
          <p:cNvPr id="4" name="Content Placeholder 3"/>
          <p:cNvSpPr>
            <a:spLocks noGrp="1"/>
          </p:cNvSpPr>
          <p:nvPr>
            <p:ph sz="half" idx="4294967295"/>
          </p:nvPr>
        </p:nvSpPr>
        <p:spPr>
          <a:xfrm>
            <a:off x="6233160" y="2438400"/>
            <a:ext cx="3977640" cy="369332"/>
          </a:xfrm>
          <a:prstGeom prst="rect">
            <a:avLst/>
          </a:prstGeom>
        </p:spPr>
        <p:txBody>
          <a:bodyPr>
            <a:normAutofit fontScale="92500" lnSpcReduction="20000"/>
          </a:bodyPr>
          <a:lstStyle/>
          <a:p>
            <a:r>
              <a:rPr lang="en-US" dirty="0" smtClean="0"/>
              <a:t>$99</a:t>
            </a:r>
            <a:endParaRPr lang="en-US" dirty="0"/>
          </a:p>
        </p:txBody>
      </p:sp>
      <p:sp>
        <p:nvSpPr>
          <p:cNvPr id="5" name="Rectangle 4"/>
          <p:cNvSpPr/>
          <p:nvPr/>
        </p:nvSpPr>
        <p:spPr>
          <a:xfrm>
            <a:off x="1981200" y="5726909"/>
            <a:ext cx="8458200" cy="830997"/>
          </a:xfrm>
          <a:prstGeom prst="rect">
            <a:avLst/>
          </a:prstGeom>
        </p:spPr>
        <p:txBody>
          <a:bodyPr wrap="square">
            <a:spAutoFit/>
          </a:bodyPr>
          <a:lstStyle/>
          <a:p>
            <a:r>
              <a:rPr lang="en-US" sz="2400" dirty="0"/>
              <a:t>Free PDF: </a:t>
            </a:r>
            <a:r>
              <a:rPr lang="en-US" sz="2400" dirty="0">
                <a:hlinkClick r:id="rId2"/>
              </a:rPr>
              <a:t>https://www.cis.upenn.edu/~aaroth/Papers/privacybook.pdf</a:t>
            </a:r>
            <a:endParaRPr lang="en-US" sz="2400" dirty="0"/>
          </a:p>
        </p:txBody>
      </p:sp>
      <p:pic>
        <p:nvPicPr>
          <p:cNvPr id="1026" name="Picture 2" descr="The Algorithmic Foundations of Differential Priv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1233328"/>
            <a:ext cx="2997200" cy="4402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nes and no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301" y="762000"/>
            <a:ext cx="2743199" cy="15773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1" y="3200400"/>
            <a:ext cx="24764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61" y="365125"/>
            <a:ext cx="11204293" cy="1325563"/>
          </a:xfrm>
        </p:spPr>
        <p:txBody>
          <a:bodyPr/>
          <a:lstStyle/>
          <a:p>
            <a:r>
              <a:rPr lang="en-US" dirty="0" smtClean="0"/>
              <a:t> Password Storage and Key Derivation Functions</a:t>
            </a:r>
            <a:endParaRPr lang="en-US" dirty="0"/>
          </a:p>
        </p:txBody>
      </p:sp>
      <p:sp>
        <p:nvSpPr>
          <p:cNvPr id="3" name="Slide Number Placeholder 2"/>
          <p:cNvSpPr>
            <a:spLocks noGrp="1"/>
          </p:cNvSpPr>
          <p:nvPr>
            <p:ph type="sldNum" sz="quarter" idx="12"/>
          </p:nvPr>
        </p:nvSpPr>
        <p:spPr>
          <a:xfrm>
            <a:off x="8583312" y="6367536"/>
            <a:ext cx="2743200" cy="365125"/>
          </a:xfrm>
        </p:spPr>
        <p:txBody>
          <a:bodyPr/>
          <a:lstStyle/>
          <a:p>
            <a:fld id="{FC398A72-17BE-493D-A14C-F3371BCE3542}" type="slidenum">
              <a:rPr lang="en-US" smtClean="0"/>
              <a:pPr/>
              <a:t>49</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457200">
                <a:tc>
                  <a:txBody>
                    <a:bodyPr/>
                    <a:lstStyle/>
                    <a:p>
                      <a:r>
                        <a:rPr lang="en-US" sz="1900" dirty="0" smtClean="0"/>
                        <a:t>Username</a:t>
                      </a:r>
                      <a:endParaRPr lang="en-US" sz="1900" dirty="0"/>
                    </a:p>
                  </a:txBody>
                  <a:tcPr/>
                </a:tc>
                <a:extLst>
                  <a:ext uri="{0D108BD9-81ED-4DB2-BD59-A6C34878D82A}">
                    <a16:rowId xmlns:a16="http://schemas.microsoft.com/office/drawing/2014/main" val="10000"/>
                  </a:ext>
                </a:extLst>
              </a:tr>
              <a:tr h="1180067">
                <a:tc>
                  <a:txBody>
                    <a:bodyPr/>
                    <a:lstStyle/>
                    <a:p>
                      <a:r>
                        <a:rPr lang="en-US" sz="1900" dirty="0" err="1" smtClean="0"/>
                        <a:t>jblocki</a:t>
                      </a:r>
                      <a:endParaRPr lang="en-US" sz="1900"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3"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1"/>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2"/>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2"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lIns="91440" tIns="45720" rIns="91440" bIns="45720"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2071401" cy="461665"/>
          </a:xfrm>
          <a:prstGeom prst="rect">
            <a:avLst/>
          </a:prstGeom>
          <a:noFill/>
        </p:spPr>
        <p:txBody>
          <a:bodyPr wrap="none" lIns="91440" tIns="45720" rIns="91440" bIns="45720" rtlCol="0">
            <a:spAutoFit/>
          </a:bodyPr>
          <a:lstStyle/>
          <a:p>
            <a:r>
              <a:rPr lang="en-US" sz="2400" dirty="0" err="1"/>
              <a:t>jblocki</a:t>
            </a:r>
            <a:r>
              <a:rPr lang="en-US" sz="2400" dirty="0"/>
              <a:t>, 123456</a:t>
            </a:r>
          </a:p>
        </p:txBody>
      </p:sp>
      <p:sp>
        <p:nvSpPr>
          <p:cNvPr id="24" name="TextBox 23"/>
          <p:cNvSpPr txBox="1"/>
          <p:nvPr/>
        </p:nvSpPr>
        <p:spPr>
          <a:xfrm>
            <a:off x="6096000" y="4656891"/>
            <a:ext cx="4419600" cy="1261884"/>
          </a:xfrm>
          <a:prstGeom prst="rect">
            <a:avLst/>
          </a:prstGeom>
          <a:noFill/>
        </p:spPr>
        <p:txBody>
          <a:bodyPr wrap="square" lIns="91440" tIns="45720" rIns="91440" bIns="45720" rtlCol="0">
            <a:spAutoFit/>
          </a:bodyPr>
          <a:lstStyle/>
          <a:p>
            <a:r>
              <a:rPr lang="en-US" sz="2000" dirty="0"/>
              <a:t>SHA1(123456</a:t>
            </a:r>
            <a:r>
              <a:rPr lang="en-US" sz="2000" dirty="0">
                <a:solidFill>
                  <a:schemeClr val="accent2"/>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9144001" y="2895600"/>
          <a:ext cx="1913468" cy="1645920"/>
        </p:xfrm>
        <a:graphic>
          <a:graphicData uri="http://schemas.openxmlformats.org/drawingml/2006/table">
            <a:tbl>
              <a:tblPr firstRow="1" bandRow="1">
                <a:tableStyleId>{5C22544A-7EE6-4342-B048-85BDC9FD1C3A}</a:tableStyleId>
              </a:tblPr>
              <a:tblGrid>
                <a:gridCol w="1913468">
                  <a:extLst>
                    <a:ext uri="{9D8B030D-6E8A-4147-A177-3AD203B41FA5}">
                      <a16:colId xmlns:a16="http://schemas.microsoft.com/office/drawing/2014/main" val="20000"/>
                    </a:ext>
                  </a:extLst>
                </a:gridCol>
              </a:tblGrid>
              <a:tr h="457200">
                <a:tc>
                  <a:txBody>
                    <a:bodyPr/>
                    <a:lstStyle/>
                    <a:p>
                      <a:r>
                        <a:rPr lang="en-US" sz="1900" dirty="0" smtClean="0"/>
                        <a:t>Hash</a:t>
                      </a:r>
                      <a:endParaRPr lang="en-US" sz="1900" dirty="0"/>
                    </a:p>
                  </a:txBody>
                  <a:tcPr/>
                </a:tc>
                <a:extLst>
                  <a:ext uri="{0D108BD9-81ED-4DB2-BD59-A6C34878D82A}">
                    <a16:rowId xmlns:a16="http://schemas.microsoft.com/office/drawing/2014/main" val="10000"/>
                  </a:ext>
                </a:extLst>
              </a:tr>
              <a:tr h="1188720">
                <a:tc>
                  <a:txBody>
                    <a:bodyPr/>
                    <a:lstStyle/>
                    <a:p>
                      <a:r>
                        <a:rPr lang="en-US" sz="19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59" y="2895600"/>
          <a:ext cx="1824341" cy="1637267"/>
        </p:xfrm>
        <a:graphic>
          <a:graphicData uri="http://schemas.openxmlformats.org/drawingml/2006/table">
            <a:tbl>
              <a:tblPr firstRow="1" bandRow="1">
                <a:tableStyleId>{5C22544A-7EE6-4342-B048-85BDC9FD1C3A}</a:tableStyleId>
              </a:tblPr>
              <a:tblGrid>
                <a:gridCol w="1824341">
                  <a:extLst>
                    <a:ext uri="{9D8B030D-6E8A-4147-A177-3AD203B41FA5}">
                      <a16:colId xmlns:a16="http://schemas.microsoft.com/office/drawing/2014/main" val="20000"/>
                    </a:ext>
                  </a:extLst>
                </a:gridCol>
              </a:tblGrid>
              <a:tr h="457200">
                <a:tc>
                  <a:txBody>
                    <a:bodyPr/>
                    <a:lstStyle/>
                    <a:p>
                      <a:r>
                        <a:rPr lang="en-US" sz="1900" dirty="0" smtClean="0"/>
                        <a:t>Salt</a:t>
                      </a:r>
                      <a:endParaRPr lang="en-US" sz="1900" dirty="0"/>
                    </a:p>
                  </a:txBody>
                  <a:tcPr/>
                </a:tc>
                <a:extLst>
                  <a:ext uri="{0D108BD9-81ED-4DB2-BD59-A6C34878D82A}">
                    <a16:rowId xmlns:a16="http://schemas.microsoft.com/office/drawing/2014/main" val="10000"/>
                  </a:ext>
                </a:extLst>
              </a:tr>
              <a:tr h="1180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accent2"/>
                          </a:solidFill>
                        </a:rPr>
                        <a:t>89d978034a3f6</a:t>
                      </a:r>
                    </a:p>
                    <a:p>
                      <a:endParaRPr lang="en-US" sz="1900"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7" y="5181601"/>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Zero-Knowledge Proof</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Two parties: Prover P (PPT) and Verifier V (PPT)</a:t>
            </a:r>
          </a:p>
          <a:p>
            <a:pPr marL="0" indent="0">
              <a:buNone/>
            </a:pPr>
            <a:r>
              <a:rPr lang="en-US" dirty="0"/>
              <a:t> </a:t>
            </a:r>
            <a:r>
              <a:rPr lang="en-US" dirty="0" smtClean="0"/>
              <a:t>  (P is given witness w for claim x)</a:t>
            </a:r>
          </a:p>
          <a:p>
            <a:r>
              <a:rPr lang="en-US" b="1" dirty="0" smtClean="0"/>
              <a:t>Completeness: </a:t>
            </a:r>
            <a:r>
              <a:rPr lang="en-US" dirty="0" smtClean="0"/>
              <a:t>If claim x is true honest prover can always convince honest verifier to accept.</a:t>
            </a:r>
          </a:p>
          <a:p>
            <a:r>
              <a:rPr lang="en-US" b="1" dirty="0" smtClean="0"/>
              <a:t>Soundness: </a:t>
            </a:r>
            <a:r>
              <a:rPr lang="en-US" dirty="0" smtClean="0"/>
              <a:t>If claim x is false then Verifier should reject with probability at least ½. (Even if the prover tries to cheat)</a:t>
            </a:r>
          </a:p>
          <a:p>
            <a:r>
              <a:rPr lang="en-US" b="1" dirty="0" smtClean="0"/>
              <a:t>Zero-Knowledge: </a:t>
            </a:r>
            <a:r>
              <a:rPr lang="en-US" dirty="0" smtClean="0"/>
              <a:t>Verifier doesn’t learn anything about prover’s input w from the protocol (other than that the claim x is true). </a:t>
            </a:r>
          </a:p>
          <a:p>
            <a:r>
              <a:rPr lang="en-US" dirty="0" smtClean="0"/>
              <a:t>Formalizing this last statement is tricky</a:t>
            </a:r>
          </a:p>
          <a:p>
            <a:r>
              <a:rPr lang="en-US" b="1" dirty="0"/>
              <a:t>Zero-Knowledge: </a:t>
            </a:r>
            <a:r>
              <a:rPr lang="en-US" dirty="0"/>
              <a:t>should hold even if the attacker is dishonest!</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1575361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1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6" y="3745528"/>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6" y="4603526"/>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6"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8"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6"/>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3" y="5447691"/>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5"/>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9"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9"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9" y="2575891"/>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9" y="2376347"/>
            <a:ext cx="2110363" cy="84281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3"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1"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4"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057965" y="2240306"/>
            <a:ext cx="10240579" cy="3853884"/>
          </a:xfrm>
          <a:prstGeom prst="rect">
            <a:avLst/>
          </a:prstGeom>
        </p:spPr>
      </p:pic>
    </p:spTree>
    <p:extLst>
      <p:ext uri="{BB962C8B-B14F-4D97-AF65-F5344CB8AC3E}">
        <p14:creationId xmlns:p14="http://schemas.microsoft.com/office/powerpoint/2010/main" val="77798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50" y="3346428"/>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7" y="3676075"/>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81"/>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4"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3"/>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67" dirty="0"/>
              <a:t>Fast on PC and </a:t>
            </a:r>
          </a:p>
          <a:p>
            <a:r>
              <a:rPr lang="en-US" sz="5867" dirty="0"/>
              <a:t>Expensive on ASIC?</a:t>
            </a:r>
          </a:p>
          <a:p>
            <a:endParaRPr lang="en-US" sz="5867"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3" y="4733898"/>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1" y="3956383"/>
            <a:ext cx="1294443"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27562" y="3430294"/>
            <a:ext cx="2590799" cy="17306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6" y="454923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8"/>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635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Hash Iteration</a:t>
            </a:r>
            <a:endParaRPr lang="en-US" dirty="0"/>
          </a:p>
        </p:txBody>
      </p:sp>
      <p:sp>
        <p:nvSpPr>
          <p:cNvPr id="3" name="Content Placeholder 2"/>
          <p:cNvSpPr>
            <a:spLocks noGrp="1"/>
          </p:cNvSpPr>
          <p:nvPr>
            <p:ph idx="1"/>
          </p:nvPr>
        </p:nvSpPr>
        <p:spPr/>
        <p:txBody>
          <a:bodyPr/>
          <a:lstStyle/>
          <a:p>
            <a:r>
              <a:rPr lang="en-US" dirty="0" smtClean="0"/>
              <a:t>BCRYPT</a:t>
            </a:r>
          </a:p>
          <a:p>
            <a:endParaRPr lang="en-US" dirty="0"/>
          </a:p>
          <a:p>
            <a:endParaRPr lang="en-US" dirty="0" smtClean="0"/>
          </a:p>
          <a:p>
            <a:endParaRPr lang="en-US" dirty="0"/>
          </a:p>
          <a:p>
            <a:r>
              <a:rPr lang="en-US" dirty="0" smtClean="0"/>
              <a:t>PBKDF2</a:t>
            </a:r>
          </a:p>
          <a:p>
            <a:endParaRPr lang="en-US" dirty="0"/>
          </a:p>
          <a:p>
            <a:endParaRPr lang="en-US" dirty="0" smtClean="0"/>
          </a:p>
          <a:p>
            <a:endParaRPr lang="en-US" dirty="0"/>
          </a:p>
        </p:txBody>
      </p:sp>
      <p:pic>
        <p:nvPicPr>
          <p:cNvPr id="4" name="Picture 16" descr="http://assets.fontsinuse.com/static/use-media-items/15/14246/full-2048x768/522903b7/Yahoo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527" y="2424250"/>
            <a:ext cx="2667000" cy="1001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486" y="2503030"/>
            <a:ext cx="1860063" cy="831092"/>
          </a:xfrm>
          <a:prstGeom prst="rect">
            <a:avLst/>
          </a:prstGeom>
        </p:spPr>
      </p:pic>
      <p:pic>
        <p:nvPicPr>
          <p:cNvPr id="6" name="Picture 2" descr="Image result for drop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763" y="2332776"/>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9994" y="4297525"/>
            <a:ext cx="3877231" cy="969308"/>
          </a:xfrm>
          <a:prstGeom prst="rect">
            <a:avLst/>
          </a:prstGeom>
        </p:spPr>
      </p:pic>
      <p:cxnSp>
        <p:nvCxnSpPr>
          <p:cNvPr id="9" name="Straight Arrow Connector 8"/>
          <p:cNvCxnSpPr>
            <a:endCxn id="10" idx="1"/>
          </p:cNvCxnSpPr>
          <p:nvPr/>
        </p:nvCxnSpPr>
        <p:spPr>
          <a:xfrm flipV="1">
            <a:off x="5958722" y="4249493"/>
            <a:ext cx="985692" cy="40319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4414" y="3772440"/>
            <a:ext cx="4689682" cy="954107"/>
          </a:xfrm>
          <a:prstGeom prst="rect">
            <a:avLst/>
          </a:prstGeom>
        </p:spPr>
        <p:txBody>
          <a:bodyPr wrap="none" lIns="91440" tIns="45720" rIns="91440" bIns="45720">
            <a:spAutoFit/>
          </a:bodyPr>
          <a:lstStyle/>
          <a:p>
            <a:r>
              <a:rPr lang="en-US" sz="2800" dirty="0"/>
              <a:t>100,000 SHA256 computations</a:t>
            </a:r>
          </a:p>
          <a:p>
            <a:r>
              <a:rPr lang="en-US" sz="2800" dirty="0"/>
              <a:t>(iterative)</a:t>
            </a:r>
          </a:p>
        </p:txBody>
      </p:sp>
      <p:sp>
        <p:nvSpPr>
          <p:cNvPr id="15" name="Rectangle 14"/>
          <p:cNvSpPr/>
          <p:nvPr/>
        </p:nvSpPr>
        <p:spPr>
          <a:xfrm>
            <a:off x="214425" y="5778214"/>
            <a:ext cx="11977574" cy="646331"/>
          </a:xfrm>
          <a:prstGeom prst="rect">
            <a:avLst/>
          </a:prstGeom>
        </p:spPr>
        <p:txBody>
          <a:bodyPr wrap="none" lIns="91440" tIns="45720" rIns="91440" bIns="45720">
            <a:spAutoFit/>
          </a:bodyPr>
          <a:lstStyle/>
          <a:p>
            <a:r>
              <a:rPr lang="en-US" sz="3600" dirty="0"/>
              <a:t>Estimated Cost on ASIC: $1 per billion password guesses [BS14]</a:t>
            </a:r>
          </a:p>
        </p:txBody>
      </p:sp>
      <p:cxnSp>
        <p:nvCxnSpPr>
          <p:cNvPr id="16" name="Straight Arrow Connector 15"/>
          <p:cNvCxnSpPr/>
          <p:nvPr/>
        </p:nvCxnSpPr>
        <p:spPr>
          <a:xfrm flipH="1">
            <a:off x="6944414" y="4652689"/>
            <a:ext cx="773879" cy="11148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6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cxnSp>
        <p:nvCxnSpPr>
          <p:cNvPr id="5" name="Straight Arrow Connector 4"/>
          <p:cNvCxnSpPr/>
          <p:nvPr/>
        </p:nvCxnSpPr>
        <p:spPr>
          <a:xfrm flipV="1">
            <a:off x="2296907" y="1382469"/>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96908" y="5595240"/>
            <a:ext cx="612865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6939" y="4792635"/>
            <a:ext cx="2518062" cy="584775"/>
          </a:xfrm>
          <a:prstGeom prst="rect">
            <a:avLst/>
          </a:prstGeom>
          <a:noFill/>
        </p:spPr>
        <p:txBody>
          <a:bodyPr wrap="none" lIns="91440" tIns="45720" rIns="91440" bIns="45720" rtlCol="0">
            <a:spAutoFit/>
          </a:bodyPr>
          <a:lstStyle/>
          <a:p>
            <a:r>
              <a:rPr lang="en-US" sz="3200" b="1" dirty="0">
                <a:solidFill>
                  <a:srgbClr val="7030A0"/>
                </a:solidFill>
              </a:rPr>
              <a:t>User Patience</a:t>
            </a:r>
          </a:p>
        </p:txBody>
      </p:sp>
      <p:sp>
        <p:nvSpPr>
          <p:cNvPr id="11" name="TextBox 10"/>
          <p:cNvSpPr txBox="1"/>
          <p:nvPr/>
        </p:nvSpPr>
        <p:spPr>
          <a:xfrm>
            <a:off x="304821" y="6335487"/>
            <a:ext cx="6808595" cy="461665"/>
          </a:xfrm>
          <a:prstGeom prst="rect">
            <a:avLst/>
          </a:prstGeom>
          <a:noFill/>
        </p:spPr>
        <p:txBody>
          <a:bodyPr wrap="none" lIns="91440" tIns="45720" rIns="91440" bIns="45720" rtlCol="0">
            <a:spAutoFit/>
          </a:bodyPr>
          <a:lstStyle/>
          <a:p>
            <a:r>
              <a:rPr lang="en-US" sz="2400" b="1" dirty="0"/>
              <a:t>Disclaimer</a:t>
            </a:r>
            <a:r>
              <a:rPr lang="en-US" sz="2400" dirty="0"/>
              <a:t>: This slide is entirely for humorous effect. </a:t>
            </a:r>
          </a:p>
        </p:txBody>
      </p:sp>
      <p:sp>
        <p:nvSpPr>
          <p:cNvPr id="12" name="TextBox 11"/>
          <p:cNvSpPr txBox="1"/>
          <p:nvPr/>
        </p:nvSpPr>
        <p:spPr>
          <a:xfrm rot="2460249">
            <a:off x="3719328" y="2253765"/>
            <a:ext cx="2345707" cy="584775"/>
          </a:xfrm>
          <a:prstGeom prst="rect">
            <a:avLst/>
          </a:prstGeom>
          <a:noFill/>
        </p:spPr>
        <p:txBody>
          <a:bodyPr wrap="none" lIns="91440" tIns="45720" rIns="91440" bIns="45720" rtlCol="0">
            <a:spAutoFit/>
          </a:bodyPr>
          <a:lstStyle/>
          <a:p>
            <a:r>
              <a:rPr lang="en-US" sz="3200" b="1" dirty="0">
                <a:solidFill>
                  <a:srgbClr val="FF0000"/>
                </a:solidFill>
              </a:rPr>
              <a:t>Cost SHA256</a:t>
            </a:r>
          </a:p>
        </p:txBody>
      </p:sp>
      <p:cxnSp>
        <p:nvCxnSpPr>
          <p:cNvPr id="13" name="Straight Arrow Connector 12"/>
          <p:cNvCxnSpPr/>
          <p:nvPr/>
        </p:nvCxnSpPr>
        <p:spPr>
          <a:xfrm>
            <a:off x="2888892" y="1520011"/>
            <a:ext cx="4502509" cy="371601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5971" y="5596767"/>
            <a:ext cx="1029449" cy="584775"/>
          </a:xfrm>
          <a:prstGeom prst="rect">
            <a:avLst/>
          </a:prstGeom>
          <a:noFill/>
        </p:spPr>
        <p:txBody>
          <a:bodyPr wrap="none" lIns="91440" tIns="45720" rIns="91440" bIns="45720" rtlCol="0">
            <a:spAutoFit/>
          </a:bodyPr>
          <a:lstStyle/>
          <a:p>
            <a:r>
              <a:rPr lang="en-US" sz="3200" b="1" dirty="0"/>
              <a:t>Time</a:t>
            </a:r>
          </a:p>
        </p:txBody>
      </p:sp>
      <p:sp>
        <p:nvSpPr>
          <p:cNvPr id="17" name="TextBox 16"/>
          <p:cNvSpPr txBox="1"/>
          <p:nvPr/>
        </p:nvSpPr>
        <p:spPr>
          <a:xfrm rot="16200000">
            <a:off x="6758376" y="3085634"/>
            <a:ext cx="4257897" cy="584775"/>
          </a:xfrm>
          <a:prstGeom prst="rect">
            <a:avLst/>
          </a:prstGeom>
          <a:noFill/>
        </p:spPr>
        <p:txBody>
          <a:bodyPr wrap="none" lIns="91440" tIns="45720" rIns="91440" bIns="45720" rtlCol="0">
            <a:spAutoFit/>
          </a:bodyPr>
          <a:lstStyle/>
          <a:p>
            <a:r>
              <a:rPr lang="en-US" sz="3200" b="1" dirty="0">
                <a:solidFill>
                  <a:srgbClr val="7030A0"/>
                </a:solidFill>
              </a:rPr>
              <a:t>Standard Patience Units</a:t>
            </a:r>
          </a:p>
        </p:txBody>
      </p:sp>
      <p:cxnSp>
        <p:nvCxnSpPr>
          <p:cNvPr id="18" name="Straight Arrow Connector 17"/>
          <p:cNvCxnSpPr/>
          <p:nvPr/>
        </p:nvCxnSpPr>
        <p:spPr>
          <a:xfrm flipV="1">
            <a:off x="8458240" y="1429945"/>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252263" y="2822890"/>
            <a:ext cx="1205779" cy="584775"/>
          </a:xfrm>
          <a:prstGeom prst="rect">
            <a:avLst/>
          </a:prstGeom>
          <a:noFill/>
        </p:spPr>
        <p:txBody>
          <a:bodyPr wrap="none" lIns="91440" tIns="45720" rIns="91440" bIns="45720" rtlCol="0">
            <a:spAutoFit/>
          </a:bodyPr>
          <a:lstStyle/>
          <a:p>
            <a:r>
              <a:rPr lang="en-US" sz="3200" b="1" dirty="0">
                <a:solidFill>
                  <a:srgbClr val="FF0000"/>
                </a:solidFill>
              </a:rPr>
              <a:t>USD $</a:t>
            </a:r>
          </a:p>
        </p:txBody>
      </p:sp>
      <p:cxnSp>
        <p:nvCxnSpPr>
          <p:cNvPr id="21" name="Straight Arrow Connector 20"/>
          <p:cNvCxnSpPr/>
          <p:nvPr/>
        </p:nvCxnSpPr>
        <p:spPr>
          <a:xfrm>
            <a:off x="2389445" y="5355772"/>
            <a:ext cx="5943580" cy="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Image result for impatient u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9713" y="2249949"/>
            <a:ext cx="2590799" cy="173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4" y="3840638"/>
            <a:ext cx="4063443" cy="113023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3"/>
            <a:ext cx="3205760" cy="1250159"/>
          </a:xfrm>
          <a:prstGeom prst="rect">
            <a:avLst/>
          </a:prstGeom>
        </p:spPr>
      </p:pic>
      <p:sp>
        <p:nvSpPr>
          <p:cNvPr id="6" name="&quot;No&quot; Symbol 5"/>
          <p:cNvSpPr/>
          <p:nvPr/>
        </p:nvSpPr>
        <p:spPr>
          <a:xfrm>
            <a:off x="8501743" y="4288972"/>
            <a:ext cx="3508467" cy="236990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5"/>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2"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1" cy="16901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6" y="2828623"/>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6" y="2427515"/>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7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749188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6"/>
            <a:ext cx="5283200" cy="1774973"/>
          </a:xfrm>
          <a:prstGeom prst="rect">
            <a:avLst/>
          </a:prstGeom>
          <a:noFill/>
        </p:spPr>
        <p:txBody>
          <a:bodyPr wrap="square" rtlCol="0">
            <a:spAutoFit/>
          </a:bodyPr>
          <a:lstStyle/>
          <a:p>
            <a:r>
              <a:rPr lang="en-US" sz="4267" dirty="0"/>
              <a:t>We recommend that you use Argon2…</a:t>
            </a:r>
          </a:p>
          <a:p>
            <a:endParaRPr lang="en-US" sz="2400" dirty="0"/>
          </a:p>
        </p:txBody>
      </p:sp>
    </p:spTree>
    <p:extLst>
      <p:ext uri="{BB962C8B-B14F-4D97-AF65-F5344CB8AC3E}">
        <p14:creationId xmlns:p14="http://schemas.microsoft.com/office/powerpoint/2010/main" val="6579788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6099429"/>
            <a:ext cx="10515600" cy="1852148"/>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1" y="365125"/>
            <a:ext cx="5969380" cy="39596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565" y="222386"/>
            <a:ext cx="2120380" cy="213656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24653" y="408975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a:t>(2013-2015)</a:t>
            </a:r>
            <a:endParaRPr lang="en-US" sz="4400"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6282153" y="2369677"/>
            <a:ext cx="5283200" cy="3416705"/>
          </a:xfrm>
          <a:prstGeom prst="rect">
            <a:avLst/>
          </a:prstGeom>
          <a:noFill/>
        </p:spPr>
        <p:txBody>
          <a:bodyPr wrap="square" rtlCol="0">
            <a:spAutoFit/>
          </a:bodyPr>
          <a:lstStyle/>
          <a:p>
            <a:r>
              <a:rPr lang="en-US" sz="4267" dirty="0"/>
              <a:t>We recommend that you use Argon2…</a:t>
            </a:r>
          </a:p>
          <a:p>
            <a:endParaRPr lang="en-US" sz="2400" dirty="0"/>
          </a:p>
          <a:p>
            <a:r>
              <a:rPr lang="en-US" sz="2667" dirty="0"/>
              <a:t>There are two main versions of Argon2, </a:t>
            </a:r>
            <a:r>
              <a:rPr lang="en-US" sz="2667" b="1" dirty="0"/>
              <a:t>Argon2i</a:t>
            </a:r>
            <a:r>
              <a:rPr lang="en-US" sz="2667" dirty="0"/>
              <a:t> and Argon2d. </a:t>
            </a:r>
            <a:r>
              <a:rPr lang="en-US" sz="2667" b="1" dirty="0"/>
              <a:t>Argon2i</a:t>
            </a:r>
            <a:r>
              <a:rPr lang="en-US" sz="2667"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037" y="5695579"/>
            <a:ext cx="2358801" cy="919868"/>
          </a:xfrm>
          <a:prstGeom prst="rect">
            <a:avLst/>
          </a:prstGeom>
        </p:spPr>
      </p:pic>
      <p:sp>
        <p:nvSpPr>
          <p:cNvPr id="10" name="&quot;No&quot; Symbol 9"/>
          <p:cNvSpPr/>
          <p:nvPr/>
        </p:nvSpPr>
        <p:spPr>
          <a:xfrm>
            <a:off x="9918551" y="5228378"/>
            <a:ext cx="2026563" cy="1742100"/>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600" dirty="0" err="1">
              <a:solidFill>
                <a:schemeClr val="tx1"/>
              </a:solidFill>
            </a:endParaRPr>
          </a:p>
        </p:txBody>
      </p:sp>
    </p:spTree>
    <p:extLst>
      <p:ext uri="{BB962C8B-B14F-4D97-AF65-F5344CB8AC3E}">
        <p14:creationId xmlns:p14="http://schemas.microsoft.com/office/powerpoint/2010/main" val="9095238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268" y="3050621"/>
            <a:ext cx="3928533" cy="2806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50" dirty="0"/>
              <a:t>Depth-Robustness: The Key Property</a:t>
            </a:r>
          </a:p>
        </p:txBody>
      </p:sp>
      <p:sp>
        <p:nvSpPr>
          <p:cNvPr id="3" name="Content Placeholder 2"/>
          <p:cNvSpPr>
            <a:spLocks noGrp="1"/>
          </p:cNvSpPr>
          <p:nvPr>
            <p:ph idx="1"/>
          </p:nvPr>
        </p:nvSpPr>
        <p:spPr>
          <a:xfrm>
            <a:off x="2531534" y="2201069"/>
            <a:ext cx="7137401" cy="3263504"/>
          </a:xfrm>
        </p:spPr>
        <p:txBody>
          <a:bodyPr>
            <a:normAutofit/>
          </a:bodyPr>
          <a:lstStyle/>
          <a:p>
            <a:pPr marL="0" indent="0" algn="ctr">
              <a:buNone/>
            </a:pPr>
            <a:r>
              <a:rPr lang="en-US" sz="3600" u="sng" dirty="0"/>
              <a:t>Necessary</a:t>
            </a:r>
            <a:r>
              <a:rPr lang="en-US" sz="3600" dirty="0"/>
              <a:t> [AB16] and </a:t>
            </a:r>
            <a:r>
              <a:rPr lang="en-US" sz="3600" u="sng" dirty="0"/>
              <a:t>sufficient</a:t>
            </a:r>
            <a:r>
              <a:rPr lang="en-US" sz="3600" dirty="0"/>
              <a:t>  [ABP16] for secure </a:t>
            </a:r>
            <a:r>
              <a:rPr lang="en-US" sz="3600" dirty="0" err="1"/>
              <a:t>iMHFs</a:t>
            </a:r>
            <a:endParaRPr lang="en-US" sz="3600" dirty="0"/>
          </a:p>
        </p:txBody>
      </p:sp>
    </p:spTree>
    <p:extLst>
      <p:ext uri="{BB962C8B-B14F-4D97-AF65-F5344CB8AC3E}">
        <p14:creationId xmlns:p14="http://schemas.microsoft.com/office/powerpoint/2010/main" val="3437134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Zero-Knowledge Proof for Square Root mod 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200" b="1" dirty="0" smtClean="0"/>
                  <a:t>Bob (verifier); </a:t>
                </a:r>
              </a:p>
              <a:p>
                <a:pPr/>
                <a14:m>
                  <m:oMathPara xmlns:m="http://schemas.openxmlformats.org/officeDocument/2006/math">
                    <m:oMathParaPr>
                      <m:jc m:val="centerGroup"/>
                    </m:oMathParaPr>
                    <m:oMath xmlns:m="http://schemas.openxmlformats.org/officeDocument/2006/math">
                      <m:r>
                        <a:rPr lang="en-US" sz="2200" i="1" dirty="0" smtClean="0">
                          <a:latin typeface="Cambria Math" panose="02040503050406030204" pitchFamily="18" charset="0"/>
                          <a:ea typeface="Cambria Math" panose="02040503050406030204" pitchFamily="18" charset="0"/>
                        </a:rPr>
                        <m:t>𝑧</m:t>
                      </m:r>
                    </m:oMath>
                  </m:oMathPara>
                </a14:m>
                <a:endParaRPr lang="en-US" sz="2200" dirty="0"/>
              </a:p>
              <a:p>
                <a:endParaRPr lang="en-US" sz="2200" b="1" dirty="0"/>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10041065" y="4145359"/>
                <a:ext cx="2023858"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b="1" dirty="0" smtClean="0"/>
                  <a:t>Alice (prover);</a:t>
                </a:r>
              </a:p>
              <a:p>
                <a:r>
                  <a:rPr lang="en-US" sz="2400" b="1" dirty="0" smtClean="0">
                    <a:solidFill>
                      <a:srgbClr val="00B050"/>
                    </a:solidFill>
                    <a:latin typeface="Cambria Math" panose="02040503050406030204" pitchFamily="18" charset="0"/>
                    <a:ea typeface="Cambria Math" panose="02040503050406030204" pitchFamily="18" charset="0"/>
                  </a:rPr>
                  <a:t>x </a:t>
                </a:r>
                <a:endParaRPr lang="en-US" sz="240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𝑧</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𝑥</m:t>
                          </m:r>
                        </m:e>
                        <m:sup>
                          <m:r>
                            <a:rPr lang="en-US" sz="2400" b="0" i="1" dirty="0" smtClean="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mod</m:t>
                      </m:r>
                      <m:r>
                        <a:rPr lang="en-US" sz="2400" b="0" i="0"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N</m:t>
                      </m:r>
                    </m:oMath>
                  </m:oMathPara>
                </a14:m>
                <a:endParaRPr lang="en-US" sz="2400" dirty="0" smtClean="0"/>
              </a:p>
              <a:p>
                <a:r>
                  <a:rPr lang="en-US" sz="2400" dirty="0" smtClean="0"/>
                  <a:t>(random y)</a:t>
                </a:r>
                <a:endParaRPr lang="en-US" sz="2400" dirty="0"/>
              </a:p>
              <a:p>
                <a:endParaRPr lang="en-US" sz="2400" dirty="0" smtClean="0"/>
              </a:p>
              <a:p>
                <a:r>
                  <a:rPr lang="en-US" sz="2400" dirty="0" smtClean="0"/>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10041065" y="4145359"/>
                <a:ext cx="2023858" cy="1860081"/>
              </a:xfrm>
              <a:prstGeom prst="rect">
                <a:avLst/>
              </a:prstGeom>
              <a:blipFill>
                <a:blip r:embed="rId5"/>
                <a:stretch>
                  <a:fillRect l="-4518" t="-2623" r="-3012"/>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051419" y="2189112"/>
                <a:ext cx="2378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𝑀</m:t>
                      </m:r>
                      <m:r>
                        <a:rPr lang="en-US" sz="2400" b="0" i="1" dirty="0" smtClean="0">
                          <a:latin typeface="Cambria Math" panose="02040503050406030204" pitchFamily="18" charset="0"/>
                          <a:ea typeface="Cambria Math" panose="02040503050406030204" pitchFamily="18" charset="0"/>
                        </a:rPr>
                        <m:t>=</m:t>
                      </m:r>
                      <m:sSup>
                        <m:sSupPr>
                          <m:ctrlPr>
                            <a:rPr lang="en-US" sz="2400" i="1" dirty="0" smtClean="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𝑧</m:t>
                          </m:r>
                          <m:r>
                            <a:rPr lang="en-US" sz="2400" b="0" i="1" dirty="0" smtClean="0">
                              <a:latin typeface="Cambria Math" panose="02040503050406030204" pitchFamily="18" charset="0"/>
                              <a:ea typeface="Cambria Math" panose="02040503050406030204" pitchFamily="18" charset="0"/>
                            </a:rPr>
                            <m:t>𝑦</m:t>
                          </m:r>
                        </m:e>
                        <m:sup>
                          <m:r>
                            <a:rPr lang="en-US" sz="2400" i="1" dirty="0">
                              <a:latin typeface="Cambria Math" panose="02040503050406030204" pitchFamily="18" charset="0"/>
                              <a:ea typeface="Cambria Math" panose="02040503050406030204" pitchFamily="18" charset="0"/>
                            </a:rPr>
                            <m:t>2</m:t>
                          </m:r>
                        </m:sup>
                      </m:sSup>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𝑚𝑜𝑑</m:t>
                      </m:r>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𝑁</m:t>
                      </m:r>
                    </m:oMath>
                  </m:oMathPara>
                </a14:m>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5051419" y="2189112"/>
                <a:ext cx="2378215" cy="461665"/>
              </a:xfrm>
              <a:prstGeom prst="rect">
                <a:avLst/>
              </a:prstGeom>
              <a:blipFill>
                <a:blip r:embed="rId6"/>
                <a:stretch>
                  <a:fillRect b="-10526"/>
                </a:stretch>
              </a:blipFill>
            </p:spPr>
            <p:txBody>
              <a:bodyPr/>
              <a:lstStyle/>
              <a:p>
                <a:r>
                  <a:rPr lang="en-US">
                    <a:noFill/>
                  </a:rPr>
                  <a:t> </a:t>
                </a:r>
              </a:p>
            </p:txBody>
          </p:sp>
        </mc:Fallback>
      </mc:AlternateContent>
      <p:cxnSp>
        <p:nvCxnSpPr>
          <p:cNvPr id="13" name="Straight Arrow Connector 12"/>
          <p:cNvCxnSpPr/>
          <p:nvPr/>
        </p:nvCxnSpPr>
        <p:spPr>
          <a:xfrm flipV="1">
            <a:off x="2760786" y="3446376"/>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23527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𝒄𝒉𝒂𝒍𝒍𝒆𝒏𝒈𝒆</m:t>
                      </m:r>
                      <m:r>
                        <a:rPr lang="en-US" b="1" i="1" dirty="0" smtClean="0">
                          <a:latin typeface="Cambria Math" panose="02040503050406030204" pitchFamily="18" charset="0"/>
                        </a:rPr>
                        <m:t> </m:t>
                      </m:r>
                      <m:r>
                        <a:rPr lang="en-US" b="1" i="1" dirty="0" smtClean="0">
                          <a:latin typeface="Cambria Math" panose="02040503050406030204" pitchFamily="18" charset="0"/>
                        </a:rPr>
                        <m:t>𝒄</m:t>
                      </m:r>
                      <m:r>
                        <a:rPr lang="en-US" b="1" i="1" dirty="0" smtClean="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𝟎</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d>
                    </m:oMath>
                  </m:oMathPara>
                </a14:m>
                <a:endParaRPr lang="en-US" b="1" dirty="0"/>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2352760"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930707" y="3587017"/>
                <a:ext cx="3116109" cy="710194"/>
              </a:xfrm>
              <a:prstGeom prst="rect">
                <a:avLst/>
              </a:prstGeom>
            </p:spPr>
            <p:txBody>
              <a:bodyPr wrap="none">
                <a:spAutoFit/>
              </a:bodyPr>
              <a:lstStyle/>
              <a:p>
                <a:r>
                  <a:rPr lang="en-US" b="1" dirty="0" smtClean="0"/>
                  <a:t>Response </a:t>
                </a:r>
                <a14:m>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eqArr>
                          <m:eqArrPr>
                            <m:ctrlPr>
                              <a:rPr lang="en-US" b="1" i="1" smtClean="0">
                                <a:latin typeface="Cambria Math" panose="02040503050406030204" pitchFamily="18" charset="0"/>
                              </a:rPr>
                            </m:ctrlPr>
                          </m:eqArrPr>
                          <m:e>
                            <m:r>
                              <a:rPr lang="en-US" b="1" i="1" smtClean="0">
                                <a:latin typeface="Cambria Math" panose="02040503050406030204" pitchFamily="18" charset="0"/>
                              </a:rPr>
                              <m:t>𝒚</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e>
                          <m:e>
                            <m:r>
                              <a:rPr lang="en-US" b="1" i="1" dirty="0" smtClean="0">
                                <a:latin typeface="Cambria Math" panose="02040503050406030204" pitchFamily="18" charset="0"/>
                              </a:rPr>
                              <m:t>𝒚</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𝑖𝑓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=1</m:t>
                            </m:r>
                          </m:e>
                        </m:eqArr>
                      </m:e>
                    </m:d>
                  </m:oMath>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930707" y="3587017"/>
                <a:ext cx="3116109" cy="710194"/>
              </a:xfrm>
              <a:prstGeom prst="rect">
                <a:avLst/>
              </a:prstGeom>
              <a:blipFill>
                <a:blip r:embed="rId8"/>
                <a:stretch>
                  <a:fillRect l="-1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84780" y="4474982"/>
                <a:ext cx="6019468" cy="1117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𝑫𝒆𝒄𝒊𝒔𝒊𝒐𝒏</m:t>
                      </m:r>
                      <m:r>
                        <a:rPr lang="en-US" b="1" i="1" smtClean="0">
                          <a:latin typeface="Cambria Math" panose="02040503050406030204" pitchFamily="18" charset="0"/>
                        </a:rPr>
                        <m:t> </m:t>
                      </m:r>
                      <m:r>
                        <a:rPr lang="en-US" b="1" i="1" smtClean="0">
                          <a:latin typeface="Cambria Math" panose="02040503050406030204" pitchFamily="18" charset="0"/>
                        </a:rPr>
                        <m:t>𝒅</m:t>
                      </m:r>
                      <m:r>
                        <a:rPr lang="en-US" b="1" i="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 </m:t>
                          </m:r>
                          <m:eqArr>
                            <m:eqArrPr>
                              <m:ctrlPr>
                                <a:rPr lang="en-US" b="1" i="1" smtClean="0">
                                  <a:latin typeface="Cambria Math" panose="02040503050406030204" pitchFamily="18" charset="0"/>
                                </a:rPr>
                              </m:ctrlPr>
                            </m:eqArrPr>
                            <m:e>
                              <m:r>
                                <a:rPr lang="en-US" b="1" i="1" smtClean="0">
                                  <a:latin typeface="Cambria Math" panose="02040503050406030204" pitchFamily="18" charset="0"/>
                                </a:rPr>
                                <m:t>𝟏</m:t>
                              </m:r>
                              <m:r>
                                <a:rPr lang="en-US" b="1" i="1" smtClean="0">
                                  <a:latin typeface="Cambria Math" panose="02040503050406030204" pitchFamily="18" charset="0"/>
                                </a:rPr>
                                <m:t>                   </m:t>
                              </m:r>
                              <m:r>
                                <a:rPr lang="en-US" b="1" i="1" smtClean="0">
                                  <a:latin typeface="Cambria Math" panose="02040503050406030204" pitchFamily="18" charset="0"/>
                                </a:rPr>
                                <m:t>𝒊𝒇</m:t>
                              </m:r>
                              <m:r>
                                <a:rPr lang="en-US" b="1" i="1" smtClean="0">
                                  <a:latin typeface="Cambria Math" panose="02040503050406030204" pitchFamily="18" charset="0"/>
                                </a:rPr>
                                <m:t> </m:t>
                              </m:r>
                              <m:r>
                                <a:rPr lang="en-US" b="1" i="1" smtClean="0">
                                  <a:latin typeface="Cambria Math" panose="02040503050406030204" pitchFamily="18" charset="0"/>
                                </a:rPr>
                                <m:t>𝒄</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dirty="0">
                                  <a:latin typeface="Cambria Math" panose="02040503050406030204" pitchFamily="18" charset="0"/>
                                </a:rPr>
                                <m:t>=</m:t>
                              </m:r>
                              <m:sSup>
                                <m:sSupPr>
                                  <m:ctrlPr>
                                    <a:rPr lang="en-US" b="1" i="1" dirty="0">
                                      <a:latin typeface="Cambria Math" panose="02040503050406030204" pitchFamily="18" charset="0"/>
                                    </a:rPr>
                                  </m:ctrlPr>
                                </m:sSupPr>
                                <m:e>
                                  <m:r>
                                    <a:rPr lang="en-US" b="1" i="1" dirty="0" smtClean="0">
                                      <a:latin typeface="Cambria Math" panose="02040503050406030204" pitchFamily="18" charset="0"/>
                                    </a:rPr>
                                    <m:t>𝒛𝒓</m:t>
                                  </m:r>
                                </m:e>
                                <m:sup>
                                  <m:r>
                                    <a:rPr lang="en-US" b="1" i="1" dirty="0" smtClean="0">
                                      <a:latin typeface="Cambria Math" panose="02040503050406030204" pitchFamily="18" charset="0"/>
                                    </a:rPr>
                                    <m:t>𝟐</m:t>
                                  </m:r>
                                </m:sup>
                              </m:sSup>
                              <m:r>
                                <a:rPr lang="en-US" b="1" i="1" dirty="0" smtClean="0">
                                  <a:latin typeface="Cambria Math" panose="02040503050406030204" pitchFamily="18" charset="0"/>
                                </a:rPr>
                                <m:t> </m:t>
                              </m:r>
                              <m:r>
                                <m:rPr>
                                  <m:sty m:val="p"/>
                                </m:rPr>
                                <a:rPr lang="en-US" b="0" i="0" dirty="0" smtClean="0">
                                  <a:latin typeface="Cambria Math" panose="02040503050406030204" pitchFamily="18" charset="0"/>
                                </a:rPr>
                                <m:t>mod</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N</m:t>
                              </m:r>
                              <m:r>
                                <a:rPr lang="en-US" b="1" i="1" dirty="0" smtClean="0">
                                  <a:latin typeface="Cambria Math" panose="02040503050406030204" pitchFamily="18" charset="0"/>
                                </a:rPr>
                                <m:t> </m:t>
                              </m:r>
                            </m:e>
                            <m:e>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𝒊𝒇</m:t>
                              </m:r>
                              <m:r>
                                <a:rPr lang="en-US" b="1" i="1">
                                  <a:latin typeface="Cambria Math" panose="02040503050406030204" pitchFamily="18" charset="0"/>
                                </a:rPr>
                                <m:t> </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 </m:t>
                              </m:r>
                              <m:r>
                                <a:rPr lang="en-US" b="1" i="1">
                                  <a:latin typeface="Cambria Math" panose="02040503050406030204" pitchFamily="18" charset="0"/>
                                </a:rPr>
                                <m:t>𝒂𝒏𝒅</m:t>
                              </m:r>
                              <m:r>
                                <a:rPr lang="en-US" b="1" i="1" smtClean="0">
                                  <a:latin typeface="Cambria Math" panose="02040503050406030204" pitchFamily="18" charset="0"/>
                                </a:rPr>
                                <m:t> </m:t>
                              </m:r>
                              <m:r>
                                <a:rPr lang="en-US" b="1" i="1" dirty="0" smtClean="0">
                                  <a:latin typeface="Cambria Math" panose="02040503050406030204" pitchFamily="18" charset="0"/>
                                </a:rPr>
                                <m:t>𝑴</m:t>
                              </m:r>
                              <m:r>
                                <a:rPr lang="en-US" b="1" i="1">
                                  <a:latin typeface="Cambria Math" panose="02040503050406030204" pitchFamily="18" charset="0"/>
                                </a:rPr>
                                <m:t>=</m:t>
                              </m:r>
                              <m:sSup>
                                <m:sSupPr>
                                  <m:ctrlPr>
                                    <a:rPr lang="en-US" b="1" i="1" dirty="0">
                                      <a:latin typeface="Cambria Math" panose="02040503050406030204" pitchFamily="18" charset="0"/>
                                    </a:rPr>
                                  </m:ctrlPr>
                                </m:sSupPr>
                                <m:e>
                                  <m:r>
                                    <a:rPr lang="en-US" b="1" i="1" dirty="0" smtClean="0">
                                      <a:latin typeface="Cambria Math" panose="02040503050406030204" pitchFamily="18" charset="0"/>
                                    </a:rPr>
                                    <m:t>𝒓</m:t>
                                  </m:r>
                                </m:e>
                                <m:sup>
                                  <m:r>
                                    <a:rPr lang="en-US" b="1" i="1" dirty="0" smtClean="0">
                                      <a:latin typeface="Cambria Math" panose="02040503050406030204" pitchFamily="18" charset="0"/>
                                    </a:rPr>
                                    <m:t>𝟐</m:t>
                                  </m:r>
                                </m:sup>
                              </m:sSup>
                              <m:r>
                                <a:rPr lang="en-US" b="0" i="1"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mod</m:t>
                              </m:r>
                              <m:r>
                                <a:rPr lang="en-US" b="0" i="0" dirty="0" smtClean="0">
                                  <a:latin typeface="Cambria Math" panose="02040503050406030204" pitchFamily="18" charset="0"/>
                                  <a:ea typeface="Cambria Math" panose="02040503050406030204" pitchFamily="18" charset="0"/>
                                </a:rPr>
                                <m:t> </m:t>
                              </m:r>
                              <m:r>
                                <m:rPr>
                                  <m:sty m:val="p"/>
                                </m:rPr>
                                <a:rPr lang="en-US" b="0" i="0" dirty="0" smtClean="0">
                                  <a:latin typeface="Cambria Math" panose="02040503050406030204" pitchFamily="18" charset="0"/>
                                  <a:ea typeface="Cambria Math" panose="02040503050406030204" pitchFamily="18" charset="0"/>
                                </a:rPr>
                                <m:t>N</m:t>
                              </m:r>
                              <m:r>
                                <a:rPr lang="en-US" b="1" i="0" dirty="0" smtClean="0">
                                  <a:latin typeface="Cambria Math" panose="02040503050406030204" pitchFamily="18" charset="0"/>
                                </a:rPr>
                                <m:t>     </m:t>
                              </m:r>
                            </m:e>
                            <m:e>
                              <m:r>
                                <a:rPr lang="en-US" b="0" i="1" dirty="0" smtClean="0">
                                  <a:latin typeface="Cambria Math" panose="02040503050406030204" pitchFamily="18" charset="0"/>
                                  <a:ea typeface="Cambria Math" panose="02040503050406030204" pitchFamily="18" charset="0"/>
                                </a:rPr>
                                <m:t>0                     </m:t>
                              </m:r>
                              <m:r>
                                <a:rPr lang="en-US" b="0" i="1" dirty="0" smtClean="0">
                                  <a:latin typeface="Cambria Math" panose="02040503050406030204" pitchFamily="18" charset="0"/>
                                  <a:ea typeface="Cambria Math" panose="02040503050406030204" pitchFamily="18" charset="0"/>
                                </a:rPr>
                                <m:t>𝑜𝑡h𝑒𝑟𝑤𝑖𝑠𝑒</m:t>
                              </m:r>
                              <m:r>
                                <a:rPr lang="en-US" b="0" i="1" dirty="0" smtClean="0">
                                  <a:latin typeface="Cambria Math" panose="02040503050406030204" pitchFamily="18" charset="0"/>
                                  <a:ea typeface="Cambria Math" panose="02040503050406030204" pitchFamily="18" charset="0"/>
                                </a:rPr>
                                <m:t>                                   </m:t>
                              </m:r>
                            </m:e>
                          </m:eqArr>
                        </m:e>
                      </m:d>
                    </m:oMath>
                  </m:oMathPara>
                </a14:m>
                <a:endParaRPr lang="en-US" b="1" dirty="0"/>
              </a:p>
            </p:txBody>
          </p:sp>
        </mc:Choice>
        <mc:Fallback xmlns="">
          <p:sp>
            <p:nvSpPr>
              <p:cNvPr id="19" name="Rectangle 18"/>
              <p:cNvSpPr>
                <a:spLocks noRot="1" noChangeAspect="1" noMove="1" noResize="1" noEditPoints="1" noAdjustHandles="1" noChangeArrowheads="1" noChangeShapeType="1" noTextEdit="1"/>
              </p:cNvSpPr>
              <p:nvPr/>
            </p:nvSpPr>
            <p:spPr>
              <a:xfrm>
                <a:off x="2184780" y="4474982"/>
                <a:ext cx="6019468"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258" y="5828180"/>
            <a:ext cx="12121742" cy="523220"/>
          </a:xfrm>
          <a:prstGeom prst="rect">
            <a:avLst/>
          </a:prstGeom>
          <a:noFill/>
        </p:spPr>
        <p:txBody>
          <a:bodyPr wrap="square" rtlCol="0">
            <a:spAutoFit/>
          </a:bodyPr>
          <a:lstStyle/>
          <a:p>
            <a:r>
              <a:rPr lang="en-US" sz="2800" b="1" dirty="0" smtClean="0"/>
              <a:t>Zero-Knowledge</a:t>
            </a:r>
            <a:r>
              <a:rPr lang="en-US" sz="2800" dirty="0" smtClean="0"/>
              <a:t>: How does the simulator work?</a:t>
            </a:r>
            <a:endParaRPr lang="en-US" sz="2800" dirty="0"/>
          </a:p>
        </p:txBody>
      </p:sp>
    </p:spTree>
    <p:extLst>
      <p:ext uri="{BB962C8B-B14F-4D97-AF65-F5344CB8AC3E}">
        <p14:creationId xmlns:p14="http://schemas.microsoft.com/office/powerpoint/2010/main" val="30141659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2545556" y="2125266"/>
            <a:ext cx="7886700" cy="3263504"/>
          </a:xfrm>
        </p:spPr>
        <p:txBody>
          <a:bodyPr>
            <a:normAutofit/>
          </a:bodyPr>
          <a:lstStyle/>
          <a:p>
            <a:pPr marL="0" indent="0">
              <a:buNone/>
            </a:pPr>
            <a:r>
              <a:rPr lang="en-US" sz="3000" dirty="0"/>
              <a:t>Are existing </a:t>
            </a:r>
            <a:r>
              <a:rPr lang="en-US" sz="3000" dirty="0" err="1"/>
              <a:t>iMHF</a:t>
            </a:r>
            <a:r>
              <a:rPr lang="en-US" sz="3000" dirty="0"/>
              <a:t> candidates based on depth-robust DAGs?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2" y="3127188"/>
            <a:ext cx="1799939" cy="2764613"/>
          </a:xfrm>
          <a:prstGeom prst="rect">
            <a:avLst/>
          </a:prstGeom>
        </p:spPr>
      </p:pic>
      <p:sp>
        <p:nvSpPr>
          <p:cNvPr id="5" name="Cloud Callout 4"/>
          <p:cNvSpPr/>
          <p:nvPr/>
        </p:nvSpPr>
        <p:spPr>
          <a:xfrm>
            <a:off x="1616869" y="1708548"/>
            <a:ext cx="8508206" cy="1921670"/>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927" y="3693917"/>
            <a:ext cx="1778196" cy="1778196"/>
          </a:xfrm>
          <a:prstGeom prst="rect">
            <a:avLst/>
          </a:prstGeom>
        </p:spPr>
      </p:pic>
    </p:spTree>
    <p:extLst>
      <p:ext uri="{BB962C8B-B14F-4D97-AF65-F5344CB8AC3E}">
        <p14:creationId xmlns:p14="http://schemas.microsoft.com/office/powerpoint/2010/main" val="15734207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72404" y="2059247"/>
            <a:ext cx="5190796" cy="3981934"/>
          </a:xfrm>
          <a:prstGeom prst="rect">
            <a:avLst/>
          </a:prstGeom>
        </p:spPr>
      </p:pic>
      <p:sp>
        <p:nvSpPr>
          <p:cNvPr id="2" name="Title 1"/>
          <p:cNvSpPr>
            <a:spLocks noGrp="1"/>
          </p:cNvSpPr>
          <p:nvPr>
            <p:ph type="title"/>
          </p:nvPr>
        </p:nvSpPr>
        <p:spPr/>
        <p:txBody>
          <a:bodyPr/>
          <a:lstStyle/>
          <a:p>
            <a:r>
              <a:rPr lang="en-US" dirty="0" smtClean="0"/>
              <a:t>Answer: No</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3140219" y="1060307"/>
            <a:ext cx="7103239" cy="3227203"/>
          </a:xfrm>
          <a:prstGeom prst="rect">
            <a:avLst/>
          </a:prstGeom>
        </p:spPr>
      </p:pic>
      <p:pic>
        <p:nvPicPr>
          <p:cNvPr id="5" name="Picture 4"/>
          <p:cNvPicPr>
            <a:picLocks noChangeAspect="1"/>
          </p:cNvPicPr>
          <p:nvPr/>
        </p:nvPicPr>
        <p:blipFill>
          <a:blip r:embed="rId4"/>
          <a:stretch>
            <a:fillRect/>
          </a:stretch>
        </p:blipFill>
        <p:spPr>
          <a:xfrm>
            <a:off x="1828800" y="1600201"/>
            <a:ext cx="5410200" cy="4258419"/>
          </a:xfrm>
          <a:prstGeom prst="rect">
            <a:avLst/>
          </a:prstGeom>
        </p:spPr>
      </p:pic>
    </p:spTree>
    <p:extLst>
      <p:ext uri="{BB962C8B-B14F-4D97-AF65-F5344CB8AC3E}">
        <p14:creationId xmlns:p14="http://schemas.microsoft.com/office/powerpoint/2010/main" val="2484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build a secure </a:t>
            </a:r>
            <a:r>
              <a:rPr lang="en-US" dirty="0" err="1" smtClean="0"/>
              <a:t>iMHF</a:t>
            </a:r>
            <a:r>
              <a:rPr lang="en-US" dirty="0" smtClean="0"/>
              <a:t>?</a:t>
            </a:r>
            <a:endParaRPr lang="en-US" dirty="0"/>
          </a:p>
        </p:txBody>
      </p:sp>
      <p:sp>
        <p:nvSpPr>
          <p:cNvPr id="3" name="Content Placeholder 2"/>
          <p:cNvSpPr>
            <a:spLocks noGrp="1"/>
          </p:cNvSpPr>
          <p:nvPr>
            <p:ph idx="1"/>
          </p:nvPr>
        </p:nvSpPr>
        <p:spPr>
          <a:xfrm>
            <a:off x="1831525" y="5867401"/>
            <a:ext cx="8229600" cy="563563"/>
          </a:xfrm>
        </p:spPr>
        <p:txBody>
          <a:bodyPr>
            <a:normAutofit fontScale="77500" lnSpcReduction="20000"/>
          </a:bodyPr>
          <a:lstStyle/>
          <a:p>
            <a:pPr marL="0" indent="0">
              <a:buNone/>
            </a:pPr>
            <a:r>
              <a:rPr lang="en-US" dirty="0" err="1" smtClean="0"/>
              <a:t>Github</a:t>
            </a:r>
            <a:r>
              <a:rPr lang="en-US" dirty="0"/>
              <a:t>: </a:t>
            </a:r>
            <a:r>
              <a:rPr lang="en-US" dirty="0">
                <a:hlinkClick r:id="rId2"/>
              </a:rPr>
              <a:t>https://</a:t>
            </a:r>
            <a:r>
              <a:rPr lang="en-US" dirty="0" smtClean="0">
                <a:hlinkClick r:id="rId2"/>
              </a:rPr>
              <a:t>github.com/Practical-Graphs/Argon2-Practical-Graph</a:t>
            </a:r>
            <a:r>
              <a:rPr lang="en-US" dirty="0" smtClean="0"/>
              <a:t>  </a:t>
            </a:r>
            <a:endParaRPr lang="en-US" dirty="0"/>
          </a:p>
        </p:txBody>
      </p:sp>
      <p:pic>
        <p:nvPicPr>
          <p:cNvPr id="5" name="Picture 4"/>
          <p:cNvPicPr>
            <a:picLocks noChangeAspect="1"/>
          </p:cNvPicPr>
          <p:nvPr/>
        </p:nvPicPr>
        <p:blipFill>
          <a:blip r:embed="rId3"/>
          <a:stretch>
            <a:fillRect/>
          </a:stretch>
        </p:blipFill>
        <p:spPr>
          <a:xfrm>
            <a:off x="3347350" y="1600199"/>
            <a:ext cx="6863451" cy="3655105"/>
          </a:xfrm>
          <a:prstGeom prst="rect">
            <a:avLst/>
          </a:prstGeom>
        </p:spPr>
      </p:pic>
      <p:pic>
        <p:nvPicPr>
          <p:cNvPr id="4098" name="Picture 2" descr="Image result for you break it you fix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43510" y="2961691"/>
            <a:ext cx="4112305" cy="93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51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Zero-Knowledge Proof vs. Digital Signature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Digital Signatures are transferrable</a:t>
                </a:r>
              </a:p>
              <a:p>
                <a:pPr lvl="1"/>
                <a:r>
                  <a:rPr lang="en-US" dirty="0" smtClean="0"/>
                  <a:t>E.g., Alice signs a message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oMath>
                </a14:m>
                <a:r>
                  <a:rPr lang="en-US" dirty="0" smtClean="0"/>
                  <a:t> with her secret key and sends the signature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smtClean="0"/>
                  <a:t> to Bob. Bob can then send </a:t>
                </a:r>
                <a14:m>
                  <m:oMath xmlns:m="http://schemas.openxmlformats.org/officeDocument/2006/math">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m:t>
                    </m:r>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oMath>
                </a14:m>
                <a:r>
                  <a:rPr lang="en-US" dirty="0" smtClean="0"/>
                  <a:t> to Jane who is convinced that Alice signed the message m.</a:t>
                </a:r>
              </a:p>
              <a:p>
                <a:pPr lvl="1"/>
                <a:endParaRPr lang="en-US" dirty="0"/>
              </a:p>
              <a:p>
                <a:r>
                  <a:rPr lang="en-US" dirty="0" smtClean="0"/>
                  <a:t>Are Zero-Knowledge Proofs transferable?</a:t>
                </a:r>
              </a:p>
              <a:p>
                <a:pPr lvl="1"/>
                <a:r>
                  <a:rPr lang="en-US" dirty="0" smtClean="0"/>
                  <a:t>Suppose Alice (prover) interacts with Bob (verifier) to prove a statement (e.g., z has a square root modulo N) in Zero-Knowledge.</a:t>
                </a:r>
              </a:p>
              <a:p>
                <a:pPr lvl="1"/>
                <a:r>
                  <a:rPr lang="en-US" dirty="0" smtClean="0"/>
                  <a:t>Let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𝑽𝒊𝒆𝒘</m:t>
                        </m:r>
                      </m:e>
                      <m:sub>
                        <m:r>
                          <a:rPr lang="en-US" b="1" i="1">
                            <a:latin typeface="Cambria Math" panose="02040503050406030204" pitchFamily="18" charset="0"/>
                          </a:rPr>
                          <m:t>𝑽</m:t>
                        </m:r>
                      </m:sub>
                    </m:sSub>
                  </m:oMath>
                </a14:m>
                <a:r>
                  <a:rPr lang="en-US" dirty="0" smtClean="0"/>
                  <a:t> be Bob’s view of the protocol.</a:t>
                </a:r>
              </a:p>
              <a:p>
                <a:pPr lvl="1"/>
                <a:r>
                  <a:rPr lang="en-US" dirty="0" smtClean="0"/>
                  <a:t>Suppose Bob sends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𝑽𝒊𝒆𝒘</m:t>
                        </m:r>
                      </m:e>
                      <m:sub>
                        <m:r>
                          <a:rPr lang="en-US" b="1" i="1">
                            <a:latin typeface="Cambria Math" panose="02040503050406030204" pitchFamily="18" charset="0"/>
                          </a:rPr>
                          <m:t>𝑽</m:t>
                        </m:r>
                      </m:sub>
                    </m:sSub>
                  </m:oMath>
                </a14:m>
                <a:r>
                  <a:rPr lang="en-US" dirty="0" smtClean="0"/>
                  <a:t> to Jane. </a:t>
                </a:r>
              </a:p>
              <a:p>
                <a:pPr lvl="1"/>
                <a:r>
                  <a:rPr lang="en-US" dirty="0" smtClean="0"/>
                  <a:t>Should Jane be convinced of the statement </a:t>
                </a:r>
                <a:r>
                  <a:rPr lang="en-US" dirty="0"/>
                  <a:t>(e.g., z has a square root modulo N</a:t>
                </a:r>
                <a:r>
                  <a:rPr lang="en-US" dirty="0" smtClean="0"/>
                  <a:t>)&gt;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r="-8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Tree>
    <p:extLst>
      <p:ext uri="{BB962C8B-B14F-4D97-AF65-F5344CB8AC3E}">
        <p14:creationId xmlns:p14="http://schemas.microsoft.com/office/powerpoint/2010/main" val="2202586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Non-Interactive Zero-Knowledge Proof (NIZK)</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a:ea typeface="+mn-ea"/>
                    <a:cs typeface="+mn-cs"/>
                  </a:rPr>
                  <a:t>Bob (verifier);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23208" y="4101545"/>
                <a:ext cx="2268792"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Alice (prover);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ambria Math" panose="02040503050406030204" pitchFamily="18" charset="0"/>
                    <a:ea typeface="Cambria Math" panose="02040503050406030204" pitchFamily="18" charset="0"/>
                    <a:cs typeface="+mn-cs"/>
                  </a:rPr>
                  <a:t>x </a:t>
                </a:r>
                <a:endPar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oMath>
                  </m:oMathPara>
                </a14:m>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smtClean="0">
                    <a:ln>
                      <a:noFill/>
                    </a:ln>
                    <a:solidFill>
                      <a:prstClr val="black"/>
                    </a:solidFill>
                    <a:effectLst/>
                    <a:uLnTx/>
                    <a:uFillTx/>
                    <a:ea typeface="+mn-ea"/>
                    <a:cs typeface="+mn-cs"/>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4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(random)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23208" y="4101545"/>
                <a:ext cx="2268792" cy="1860081"/>
              </a:xfrm>
              <a:prstGeom prst="rect">
                <a:avLst/>
              </a:prstGeom>
              <a:blipFill>
                <a:blip r:embed="rId5"/>
                <a:stretch>
                  <a:fillRect l="-4301"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391662" y="2152852"/>
                <a:ext cx="4423903" cy="4816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1</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k</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 where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US"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e>
                      <m: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sub>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b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𝑚𝑜𝑑</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4391662" y="2152852"/>
                <a:ext cx="4423903" cy="481670"/>
              </a:xfrm>
              <a:prstGeom prst="rect">
                <a:avLst/>
              </a:prstGeom>
              <a:blipFill>
                <a:blip r:embed="rId6"/>
                <a:stretch>
                  <a:fillRect l="-2066" t="-6329" b="-27848"/>
                </a:stretch>
              </a:blipFill>
            </p:spPr>
            <p:txBody>
              <a:bodyPr/>
              <a:lstStyle/>
              <a:p>
                <a:r>
                  <a:rPr lang="en-US">
                    <a:noFill/>
                  </a:rPr>
                  <a:t> </a:t>
                </a:r>
              </a:p>
            </p:txBody>
          </p:sp>
        </mc:Fallback>
      </mc:AlternateContent>
      <p:cxnSp>
        <p:nvCxnSpPr>
          <p:cNvPr id="13" name="Straight Arrow Connector 12"/>
          <p:cNvCxnSpPr/>
          <p:nvPr/>
        </p:nvCxnSpPr>
        <p:spPr>
          <a:xfrm flipH="1">
            <a:off x="2673480" y="3446806"/>
            <a:ext cx="7122651" cy="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4744247" cy="36933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𝒄𝒉𝒂𝒍𝒍𝒆𝒏𝒈𝒆𝒔</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𝒄</m:t>
                              </m:r>
                            </m:e>
                            <m:sub>
                              <m:r>
                                <a:rPr lang="en-US" b="1" i="1" dirty="0" smtClean="0">
                                  <a:solidFill>
                                    <a:prstClr val="black"/>
                                  </a:solidFill>
                                  <a:latin typeface="Cambria Math" panose="02040503050406030204" pitchFamily="18" charset="0"/>
                                </a:rPr>
                                <m:t>𝟏</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𝒌</m:t>
                              </m:r>
                            </m:sub>
                          </m:sSub>
                        </m:e>
                      </m:d>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𝑯</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𝑧</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m:t>
                      </m:r>
                      <m:r>
                        <m:rPr>
                          <m:nor/>
                        </m:rPr>
                        <a:rPr kumimoji="0" lang="en-US" sz="1800" b="0" i="0" u="none" strike="noStrike" kern="1200" cap="none" spc="0" normalizeH="0" baseline="-25000" noProof="0" dirty="0">
                          <a:ln>
                            <a:noFill/>
                          </a:ln>
                          <a:solidFill>
                            <a:prstClr val="black"/>
                          </a:solidFill>
                          <a:effectLst/>
                          <a:uLnTx/>
                          <a:uFillTx/>
                          <a:latin typeface="Calibri" panose="020F0502020204030204"/>
                          <a:ea typeface="Cambria Math" panose="02040503050406030204" pitchFamily="18" charset="0"/>
                          <a:cs typeface="+mn-cs"/>
                        </a:rPr>
                        <m:t>1</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m:t>
                          </m:r>
                        </m:e>
                        <m:sub>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k</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4744247"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7710" y="3574918"/>
                <a:ext cx="4705327" cy="710194"/>
              </a:xfrm>
              <a:prstGeom prst="rect">
                <a:avLst/>
              </a:prstGeom>
            </p:spPr>
            <p:txBody>
              <a:bodyPr wrap="none">
                <a:spAutoFit/>
              </a:bodyPr>
              <a:lstStyle/>
              <a:p>
                <a:pPr lvl="0">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Responses r</a:t>
                </a:r>
                <a:r>
                  <a:rPr kumimoji="0" lang="en-US" sz="1800" b="1" i="0" u="none" strike="noStrike" kern="1200" cap="none" spc="0" normalizeH="0" baseline="-25000" noProof="0" dirty="0" smtClean="0">
                    <a:ln>
                      <a:noFill/>
                    </a:ln>
                    <a:solidFill>
                      <a:prstClr val="black"/>
                    </a:solidFill>
                    <a:effectLst/>
                    <a:uLnTx/>
                    <a:uFillTx/>
                    <a:latin typeface="Calibri" panose="020F0502020204030204"/>
                    <a:ea typeface="+mn-ea"/>
                    <a:cs typeface="+mn-cs"/>
                  </a:rPr>
                  <a:t>1</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a:t>
                </a:r>
                <a:r>
                  <a:rPr kumimoji="0" lang="en-US" sz="1800" b="1" i="0" u="none" strike="noStrike" kern="1200" cap="none" spc="0" normalizeH="0" baseline="-25000" noProof="0" dirty="0" err="1" smtClean="0">
                    <a:ln>
                      <a:noFill/>
                    </a:ln>
                    <a:solidFill>
                      <a:prstClr val="black"/>
                    </a:solidFill>
                    <a:effectLst/>
                    <a:uLnTx/>
                    <a:uFillTx/>
                    <a:latin typeface="Calibri" panose="020F0502020204030204"/>
                    <a:ea typeface="+mn-ea"/>
                    <a:cs typeface="+mn-cs"/>
                  </a:rPr>
                  <a:t>k</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𝑖𝑓</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e>
                        </m:eqArr>
                      </m:e>
                    </m:d>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7710" y="3574918"/>
                <a:ext cx="4705327" cy="710194"/>
              </a:xfrm>
              <a:prstGeom prst="rect">
                <a:avLst/>
              </a:prstGeom>
              <a:blipFill>
                <a:blip r:embed="rId8"/>
                <a:stretch>
                  <a:fillRect l="-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60746" y="4472587"/>
                <a:ext cx="8143896" cy="1117998"/>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𝑫𝒆𝒄𝒊𝒔𝒊𝒐𝒏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7"/>
                            </m:r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e>
                      </m:nary>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𝒘𝒉𝒆𝒓𝒆</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𝒛</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N</m:t>
                              </m:r>
                            </m:e>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e>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𝑜𝑡h𝑒𝑟𝑤𝑖𝑠𝑒</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eqArr>
                        </m:e>
                      </m:d>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1860746" y="4472587"/>
                <a:ext cx="8143896"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34" y="5808108"/>
            <a:ext cx="121217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Simulator Power</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Can program the random oracle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06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4265" cy="1325563"/>
          </a:xfrm>
        </p:spPr>
        <p:txBody>
          <a:bodyPr/>
          <a:lstStyle/>
          <a:p>
            <a:r>
              <a:rPr lang="en-US" dirty="0" smtClean="0"/>
              <a:t>Non-Interactive Zero-Knowledge Proof (NIZK)</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4D3F7-B83F-4105-B753-146AD0E5364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AutoShape 12" descr="Image result for wolf in grandma's clothes"/>
              <p:cNvSpPr>
                <a:spLocks noChangeAspect="1" noChangeArrowheads="1"/>
              </p:cNvSpPr>
              <p:nvPr/>
            </p:nvSpPr>
            <p:spPr bwMode="auto">
              <a:xfrm>
                <a:off x="301687" y="4198509"/>
                <a:ext cx="3192785" cy="911373"/>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prstClr val="black"/>
                    </a:solidFill>
                    <a:effectLst/>
                    <a:uLnTx/>
                    <a:uFillTx/>
                    <a:latin typeface="Calibri" panose="020F0502020204030204"/>
                    <a:ea typeface="+mn-ea"/>
                    <a:cs typeface="+mn-cs"/>
                  </a:rPr>
                  <a:t>Bob (verifier);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oMath>
                  </m:oMathPara>
                </a14:m>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AutoShape 12" descr="Image result for wolf in grandma's clothes"/>
              <p:cNvSpPr>
                <a:spLocks noRot="1" noChangeAspect="1" noMove="1" noResize="1" noEditPoints="1" noAdjustHandles="1" noChangeArrowheads="1" noChangeShapeType="1" noTextEdit="1"/>
              </p:cNvSpPr>
              <p:nvPr/>
            </p:nvSpPr>
            <p:spPr bwMode="auto">
              <a:xfrm>
                <a:off x="301687" y="4198509"/>
                <a:ext cx="3192785" cy="911373"/>
              </a:xfrm>
              <a:prstGeom prst="rect">
                <a:avLst/>
              </a:prstGeom>
              <a:blipFill>
                <a:blip r:embed="rId2"/>
                <a:stretch>
                  <a:fillRect l="-2481" t="-4698"/>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pic>
        <p:nvPicPr>
          <p:cNvPr id="6" name="Picture 8" descr="Image result for 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68" y="1870075"/>
            <a:ext cx="2387523" cy="2076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al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131" y="1880277"/>
            <a:ext cx="1557669" cy="21301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AutoShape 12" descr="Image result for wolf in grandma's clothes"/>
              <p:cNvSpPr>
                <a:spLocks noChangeAspect="1" noChangeArrowheads="1"/>
              </p:cNvSpPr>
              <p:nvPr/>
            </p:nvSpPr>
            <p:spPr bwMode="auto">
              <a:xfrm>
                <a:off x="9923208" y="4101545"/>
                <a:ext cx="2268792" cy="1860081"/>
              </a:xfrm>
              <a:prstGeom prst="rect">
                <a:avLst/>
              </a:prstGeom>
              <a:noFill/>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Alice (prover);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ambria Math" panose="02040503050406030204" pitchFamily="18" charset="0"/>
                    <a:ea typeface="Cambria Math" panose="02040503050406030204" pitchFamily="18" charset="0"/>
                    <a:cs typeface="+mn-cs"/>
                  </a:rPr>
                  <a:t>x </a:t>
                </a:r>
                <a:endPar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e>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oMath>
                  </m:oMathPara>
                </a14:m>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dirty="0" smtClean="0">
                    <a:ln>
                      <a:noFill/>
                    </a:ln>
                    <a:solidFill>
                      <a:prstClr val="black"/>
                    </a:solidFill>
                    <a:effectLst/>
                    <a:uLnTx/>
                    <a:uFillTx/>
                    <a:ea typeface="+mn-ea"/>
                    <a:cs typeface="+mn-cs"/>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4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(random)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mc:Choice>
        <mc:Fallback xmlns="">
          <p:sp>
            <p:nvSpPr>
              <p:cNvPr id="10" name="AutoShape 12" descr="Image result for wolf in grandma's clothes"/>
              <p:cNvSpPr>
                <a:spLocks noRot="1" noChangeAspect="1" noMove="1" noResize="1" noEditPoints="1" noAdjustHandles="1" noChangeArrowheads="1" noChangeShapeType="1" noTextEdit="1"/>
              </p:cNvSpPr>
              <p:nvPr/>
            </p:nvSpPr>
            <p:spPr bwMode="auto">
              <a:xfrm>
                <a:off x="9923208" y="4101545"/>
                <a:ext cx="2268792" cy="1860081"/>
              </a:xfrm>
              <a:prstGeom prst="rect">
                <a:avLst/>
              </a:prstGeom>
              <a:blipFill>
                <a:blip r:embed="rId5"/>
                <a:stretch>
                  <a:fillRect l="-4301" t="-2623" b="-10820"/>
                </a:stretch>
              </a:blipFill>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1" name="Straight Arrow Connector 10"/>
          <p:cNvCxnSpPr/>
          <p:nvPr/>
        </p:nvCxnSpPr>
        <p:spPr>
          <a:xfrm flipH="1" flipV="1">
            <a:off x="2885191" y="2807124"/>
            <a:ext cx="7097010" cy="2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391662" y="2152852"/>
                <a:ext cx="4423903" cy="4816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1</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,…M</a:t>
                </a:r>
                <a:r>
                  <a:rPr kumimoji="0" lang="en-US" sz="2400" b="0" i="0" u="none" strike="noStrike" kern="1200" cap="none" spc="0" normalizeH="0" baseline="-25000" noProof="0" dirty="0" smtClean="0">
                    <a:ln>
                      <a:noFill/>
                    </a:ln>
                    <a:solidFill>
                      <a:prstClr val="black"/>
                    </a:solidFill>
                    <a:effectLst/>
                    <a:uLnTx/>
                    <a:uFillTx/>
                    <a:latin typeface="Calibri" panose="020F0502020204030204"/>
                    <a:ea typeface="Cambria Math" panose="02040503050406030204" pitchFamily="18" charset="0"/>
                    <a:cs typeface="+mn-cs"/>
                  </a:rPr>
                  <a:t>k</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Cambria Math" panose="02040503050406030204" pitchFamily="18" charset="0"/>
                    <a:cs typeface="+mn-cs"/>
                  </a:rPr>
                  <a:t> where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𝑀</m:t>
                    </m:r>
                    <m:r>
                      <a:rPr kumimoji="0" lang="en-US" sz="2400" b="0" i="1" u="none" strike="noStrike" kern="1200" cap="none" spc="0" normalizeH="0" baseline="-2500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Sup>
                      <m:sSubSupPr>
                        <m:ctrlP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e>
                      <m: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m:t>
                        </m:r>
                      </m:sub>
                      <m: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bSup>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𝑚𝑜𝑑</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oMath>
                </a14:m>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4391662" y="2152852"/>
                <a:ext cx="4423903" cy="481670"/>
              </a:xfrm>
              <a:prstGeom prst="rect">
                <a:avLst/>
              </a:prstGeom>
              <a:blipFill>
                <a:blip r:embed="rId6"/>
                <a:stretch>
                  <a:fillRect l="-2066" t="-6329" b="-27848"/>
                </a:stretch>
              </a:blipFill>
            </p:spPr>
            <p:txBody>
              <a:bodyPr/>
              <a:lstStyle/>
              <a:p>
                <a:r>
                  <a:rPr lang="en-US">
                    <a:noFill/>
                  </a:rPr>
                  <a:t> </a:t>
                </a:r>
              </a:p>
            </p:txBody>
          </p:sp>
        </mc:Fallback>
      </mc:AlternateContent>
      <p:cxnSp>
        <p:nvCxnSpPr>
          <p:cNvPr id="13" name="Straight Arrow Connector 12"/>
          <p:cNvCxnSpPr/>
          <p:nvPr/>
        </p:nvCxnSpPr>
        <p:spPr>
          <a:xfrm flipH="1">
            <a:off x="2673480" y="3446806"/>
            <a:ext cx="7122651" cy="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4908014" y="2956768"/>
                <a:ext cx="4667368" cy="36933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𝒄𝒉𝒂𝒍𝒍𝒆𝒏𝒈𝒆𝒔</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sSub>
                            <m:sSubPr>
                              <m:ctrlPr>
                                <a:rPr lang="en-US" b="1" i="1" dirty="0">
                                  <a:solidFill>
                                    <a:prstClr val="black"/>
                                  </a:solidFill>
                                  <a:latin typeface="Cambria Math" panose="02040503050406030204" pitchFamily="18" charset="0"/>
                                </a:rPr>
                              </m:ctrlPr>
                            </m:sSubPr>
                            <m:e>
                              <m:r>
                                <a:rPr lang="en-US" b="1" i="1" dirty="0">
                                  <a:solidFill>
                                    <a:prstClr val="black"/>
                                  </a:solidFill>
                                  <a:latin typeface="Cambria Math" panose="02040503050406030204" pitchFamily="18" charset="0"/>
                                </a:rPr>
                                <m:t>𝒄</m:t>
                              </m:r>
                            </m:e>
                            <m:sub>
                              <m:r>
                                <a:rPr lang="en-US" b="1" i="1" dirty="0" smtClean="0">
                                  <a:solidFill>
                                    <a:prstClr val="black"/>
                                  </a:solidFill>
                                  <a:latin typeface="Cambria Math" panose="02040503050406030204" pitchFamily="18" charset="0"/>
                                </a:rPr>
                                <m:t>𝟏</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𝒌</m:t>
                              </m:r>
                            </m:sub>
                          </m:sSub>
                        </m:e>
                      </m:d>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𝑯</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z</m:t>
                      </m:r>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m:t>
                      </m:r>
                      <m:r>
                        <m:rPr>
                          <m:nor/>
                        </m:rPr>
                        <a:rPr kumimoji="0" lang="en-US" sz="1800" b="0" i="0" u="none" strike="noStrike" kern="1200" cap="none" spc="0" normalizeH="0" baseline="-25000" noProof="0" dirty="0">
                          <a:ln>
                            <a:noFill/>
                          </a:ln>
                          <a:solidFill>
                            <a:prstClr val="black"/>
                          </a:solidFill>
                          <a:effectLst/>
                          <a:uLnTx/>
                          <a:uFillTx/>
                          <a:latin typeface="Calibri" panose="020F0502020204030204"/>
                          <a:ea typeface="Cambria Math" panose="02040503050406030204" pitchFamily="18" charset="0"/>
                          <a:cs typeface="+mn-cs"/>
                        </a:rPr>
                        <m:t>1</m:t>
                      </m:r>
                      <m:r>
                        <m:rPr>
                          <m:nor/>
                        </m:rPr>
                        <a:rPr kumimoji="0" 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m:t>
                          </m:r>
                        </m:e>
                        <m:sub>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k</m:t>
                          </m:r>
                        </m:sub>
                      </m:sSub>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4908014" y="2956768"/>
                <a:ext cx="4667368" cy="369332"/>
              </a:xfrm>
              <a:prstGeom prst="rect">
                <a:avLst/>
              </a:prstGeom>
              <a:blipFill>
                <a:blip r:embed="rId7"/>
                <a:stretch>
                  <a:fillRect b="-13115"/>
                </a:stretch>
              </a:blipFill>
            </p:spPr>
            <p:txBody>
              <a:bodyPr/>
              <a:lstStyle/>
              <a:p>
                <a:r>
                  <a:rPr lang="en-US">
                    <a:noFill/>
                  </a:rPr>
                  <a:t> </a:t>
                </a:r>
              </a:p>
            </p:txBody>
          </p:sp>
        </mc:Fallback>
      </mc:AlternateContent>
      <p:cxnSp>
        <p:nvCxnSpPr>
          <p:cNvPr id="15" name="Straight Arrow Connector 14"/>
          <p:cNvCxnSpPr/>
          <p:nvPr/>
        </p:nvCxnSpPr>
        <p:spPr>
          <a:xfrm flipH="1" flipV="1">
            <a:off x="2665633" y="4361331"/>
            <a:ext cx="70353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7710" y="3574918"/>
                <a:ext cx="4705327" cy="710194"/>
              </a:xfrm>
              <a:prstGeom prst="rect">
                <a:avLst/>
              </a:prstGeom>
            </p:spPr>
            <p:txBody>
              <a:bodyPr wrap="none">
                <a:spAutoFit/>
              </a:bodyPr>
              <a:lstStyle/>
              <a:p>
                <a:pPr lvl="0">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Responses r</a:t>
                </a:r>
                <a:r>
                  <a:rPr kumimoji="0" lang="en-US" sz="1800" b="1" i="0" u="none" strike="noStrike" kern="1200" cap="none" spc="0" normalizeH="0" baseline="-25000" noProof="0" dirty="0" smtClean="0">
                    <a:ln>
                      <a:noFill/>
                    </a:ln>
                    <a:solidFill>
                      <a:prstClr val="black"/>
                    </a:solidFill>
                    <a:effectLst/>
                    <a:uLnTx/>
                    <a:uFillTx/>
                    <a:latin typeface="Calibri" panose="020F0502020204030204"/>
                    <a:ea typeface="+mn-ea"/>
                    <a:cs typeface="+mn-cs"/>
                  </a:rPr>
                  <a:t>1</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a:t>
                </a:r>
                <a:r>
                  <a:rPr kumimoji="0" lang="en-US" sz="1800" b="1" i="0" u="none" strike="noStrike" kern="1200" cap="none" spc="0" normalizeH="0" baseline="-25000" noProof="0" dirty="0" err="1" smtClean="0">
                    <a:ln>
                      <a:noFill/>
                    </a:ln>
                    <a:solidFill>
                      <a:prstClr val="black"/>
                    </a:solidFill>
                    <a:effectLst/>
                    <a:uLnTx/>
                    <a:uFillTx/>
                    <a:latin typeface="Calibri" panose="020F0502020204030204"/>
                    <a:ea typeface="+mn-ea"/>
                    <a:cs typeface="+mn-cs"/>
                  </a:rPr>
                  <a:t>k</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𝑖𝑓</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e>
                        </m:eqArr>
                      </m:e>
                    </m:d>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7710" y="3574918"/>
                <a:ext cx="4705327" cy="710194"/>
              </a:xfrm>
              <a:prstGeom prst="rect">
                <a:avLst/>
              </a:prstGeom>
              <a:blipFill>
                <a:blip r:embed="rId8"/>
                <a:stretch>
                  <a:fillRect l="-1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60746" y="4472587"/>
                <a:ext cx="8143896" cy="1117998"/>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𝑫𝒆𝒄𝒊𝒔𝒊𝒐𝒏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pHide m:val="on"/>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7"/>
                            </m:r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up/>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𝒅</m:t>
                          </m:r>
                          <m:r>
                            <a:rPr kumimoji="0" lang="en-US" sz="1800" b="1"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𝒊</m:t>
                          </m:r>
                        </m:e>
                      </m:nary>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𝒘𝒉𝒆𝒓𝒆</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𝒅</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qArr>
                            <m:eqArr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𝒊</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𝒛</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N</m:t>
                              </m:r>
                            </m:e>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𝒊𝒇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𝒄</m:t>
                                  </m:r>
                                </m:e>
                                <m:sub>
                                  <m:r>
                                    <a:rPr lang="en-US" b="1" i="1">
                                      <a:solidFill>
                                        <a:prstClr val="black"/>
                                      </a:solidFill>
                                      <a:latin typeface="Cambria Math" panose="02040503050406030204" pitchFamily="18" charset="0"/>
                                    </a:rPr>
                                    <m:t>𝒊</m:t>
                                  </m:r>
                                </m:sub>
                              </m:sSub>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𝒂𝒏𝒅</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𝑴</m:t>
                              </m:r>
                              <m:r>
                                <a:rPr kumimoji="0" lang="en-US" sz="1800" b="1" i="1" u="none" strike="noStrike" kern="1200" cap="none" spc="0" normalizeH="0" baseline="-25000" noProof="0" dirty="0" smtClean="0">
                                  <a:ln>
                                    <a:noFill/>
                                  </a:ln>
                                  <a:solidFill>
                                    <a:prstClr val="black"/>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ctrlPr>
                                </m:sSubSupPr>
                                <m:e>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𝒓</m:t>
                                  </m:r>
                                </m:e>
                                <m:sub>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𝒊</m:t>
                                  </m:r>
                                </m:sub>
                                <m:sup>
                                  <m:r>
                                    <a:rPr kumimoji="0" lang="en-US" sz="18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𝟐</m:t>
                                  </m:r>
                                </m:sup>
                              </m:sSub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mod</m:t>
                              </m:r>
                              <m: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N</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e>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0                     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𝑜𝑡h𝑒𝑟𝑤𝑖𝑠𝑒</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eqArr>
                        </m:e>
                      </m:d>
                    </m:oMath>
                  </m:oMathPara>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1860746" y="4472587"/>
                <a:ext cx="8143896" cy="1117998"/>
              </a:xfrm>
              <a:prstGeom prst="rect">
                <a:avLst/>
              </a:prstGeom>
              <a:blipFill>
                <a:blip r:embed="rId9"/>
                <a:stretch>
                  <a:fillRect/>
                </a:stretch>
              </a:blipFill>
            </p:spPr>
            <p:txBody>
              <a:bodyPr/>
              <a:lstStyle/>
              <a:p>
                <a:r>
                  <a:rPr lang="en-US">
                    <a:noFill/>
                  </a:rPr>
                  <a:t> </a:t>
                </a:r>
              </a:p>
            </p:txBody>
          </p:sp>
        </mc:Fallback>
      </mc:AlternateContent>
      <p:cxnSp>
        <p:nvCxnSpPr>
          <p:cNvPr id="20" name="Straight Arrow Connector 19"/>
          <p:cNvCxnSpPr/>
          <p:nvPr/>
        </p:nvCxnSpPr>
        <p:spPr>
          <a:xfrm flipV="1">
            <a:off x="2673480" y="5607800"/>
            <a:ext cx="6845039" cy="1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2434" y="5808108"/>
            <a:ext cx="121217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Completeness</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If Alice is</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honest Bob will always accept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314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114870</TotalTime>
  <Words>6345</Words>
  <Application>Microsoft Office PowerPoint</Application>
  <PresentationFormat>Widescreen</PresentationFormat>
  <Paragraphs>645</Paragraphs>
  <Slides>62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Calibri Light</vt:lpstr>
      <vt:lpstr>Cambria Math</vt:lpstr>
      <vt:lpstr>cmmi10</vt:lpstr>
      <vt:lpstr>Inherited</vt:lpstr>
      <vt:lpstr>Mathematica1Mono</vt:lpstr>
      <vt:lpstr>Times New Roman</vt:lpstr>
      <vt:lpstr>Wingdings</vt:lpstr>
      <vt:lpstr>Office Theme</vt:lpstr>
      <vt:lpstr>Reminder: Course Feedback</vt:lpstr>
      <vt:lpstr>Announcements</vt:lpstr>
      <vt:lpstr>Final Exam</vt:lpstr>
      <vt:lpstr>Cryptography CS 555</vt:lpstr>
      <vt:lpstr>Recap: Zero-Knowledge Proof</vt:lpstr>
      <vt:lpstr>Zero-Knowledge Proof for Square Root mod N</vt:lpstr>
      <vt:lpstr>Zero-Knowledge Proof vs. Digital Signature</vt:lpstr>
      <vt:lpstr>Non-Interactive Zero-Knowledge Proof (NIZK)</vt:lpstr>
      <vt:lpstr>Non-Interactive Zero-Knowledge Proof (NIZK)</vt:lpstr>
      <vt:lpstr>Non-Interactive Zero-Knowledge Proof (NIZK)</vt:lpstr>
      <vt:lpstr>Non-Interactive Zero-Knowledge Proof (NIZK)</vt:lpstr>
      <vt:lpstr>Non-Interactive Zero-Knowledge Proof (NIZK)</vt:lpstr>
      <vt:lpstr>NIZK Security (Random Oracle Model)</vt:lpstr>
      <vt:lpstr>Non-Interactive Zero-Knowledge Proof (NIZK)</vt:lpstr>
      <vt:lpstr>Σ-Protocols</vt:lpstr>
      <vt:lpstr>Σ-Protocols and Fiat-Shamir Transform</vt:lpstr>
      <vt:lpstr>Σ-Protocols and Fiat-Shamir Transform</vt:lpstr>
      <vt:lpstr>Σ-Protocols and Fiat-Shamir Transform</vt:lpstr>
      <vt:lpstr>Zero-Knowledge Proof for all NP</vt:lpstr>
      <vt:lpstr>Zero-Knowledge Proof for all NP</vt:lpstr>
      <vt:lpstr>Zero-Knowledge Proof for all NP</vt:lpstr>
      <vt:lpstr>Zero-Knowledge Proof for all NP</vt:lpstr>
      <vt:lpstr>Secure Multiparty Computation (Adversary Models)</vt:lpstr>
      <vt:lpstr>Reminder: Course Feedback</vt:lpstr>
      <vt:lpstr>Announcements</vt:lpstr>
      <vt:lpstr>Final Exam</vt:lpstr>
      <vt:lpstr>CS 555:Week 15: Hot Topics</vt:lpstr>
      <vt:lpstr>Shor’s Algorithm</vt:lpstr>
      <vt:lpstr>Quantum Resistant Crypto</vt:lpstr>
      <vt:lpstr>Post Quantum Cryptography</vt:lpstr>
      <vt:lpstr>Lattices</vt:lpstr>
      <vt:lpstr>Lattices</vt:lpstr>
      <vt:lpstr>Hard Lattice Problems </vt:lpstr>
      <vt:lpstr>GGH Encryption Scheme</vt:lpstr>
      <vt:lpstr>GGH Encryption Scheme</vt:lpstr>
      <vt:lpstr>GGH Encryption Scheme</vt:lpstr>
      <vt:lpstr>GGH Encryption Scheme</vt:lpstr>
      <vt:lpstr>Fully Homomorphic Encryption (FHE)</vt:lpstr>
      <vt:lpstr>Fully Homomorphic Encryption (FHE)</vt:lpstr>
      <vt:lpstr>Partially Homomorphic Encryption</vt:lpstr>
      <vt:lpstr>Program Obfuscation (Theoretical Cryptography)</vt:lpstr>
      <vt:lpstr>Differential Privacy</vt:lpstr>
      <vt:lpstr>Release Aggregate Statistics?</vt:lpstr>
      <vt:lpstr>Differential Privacy: Definition</vt:lpstr>
      <vt:lpstr>Differential Privacy vs Cryptography</vt:lpstr>
      <vt:lpstr>Traditional Differential Privacy Mechanism</vt:lpstr>
      <vt:lpstr>PowerPoint Presentation</vt:lpstr>
      <vt:lpstr>Resources</vt:lpstr>
      <vt:lpstr> Password Storage and Key Derivation Functions</vt:lpstr>
      <vt:lpstr>Offline Attacks: A Common Problem</vt:lpstr>
      <vt:lpstr>Offline Attacks: A Common Problem</vt:lpstr>
      <vt:lpstr>Goal: Moderately Expensive Hash Function</vt:lpstr>
      <vt:lpstr>Attempt 1: Hash Iteration</vt:lpstr>
      <vt:lpstr>The Challenge</vt:lpstr>
      <vt:lpstr>Memory Hard Function (MHF)</vt:lpstr>
      <vt:lpstr>PowerPoint Presentation</vt:lpstr>
      <vt:lpstr>PowerPoint Presentation</vt:lpstr>
      <vt:lpstr>PowerPoint Presentation</vt:lpstr>
      <vt:lpstr>Depth-Robustness: The Key Property</vt:lpstr>
      <vt:lpstr>Question</vt:lpstr>
      <vt:lpstr>Answer: No</vt:lpstr>
      <vt:lpstr>Can we build a secure iMHF?</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390</cp:revision>
  <cp:lastPrinted>2017-10-28T19:03:12Z</cp:lastPrinted>
  <dcterms:created xsi:type="dcterms:W3CDTF">2016-12-31T20:38:01Z</dcterms:created>
  <dcterms:modified xsi:type="dcterms:W3CDTF">2021-04-29T15:50:20Z</dcterms:modified>
</cp:coreProperties>
</file>