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1107" r:id="rId2"/>
    <p:sldId id="439" r:id="rId3"/>
    <p:sldId id="1083" r:id="rId4"/>
    <p:sldId id="1084" r:id="rId5"/>
    <p:sldId id="1089" r:id="rId6"/>
    <p:sldId id="1086" r:id="rId7"/>
    <p:sldId id="1087" r:id="rId8"/>
    <p:sldId id="1088" r:id="rId9"/>
    <p:sldId id="1051" r:id="rId10"/>
    <p:sldId id="1052" r:id="rId11"/>
    <p:sldId id="1053" r:id="rId12"/>
    <p:sldId id="1054" r:id="rId13"/>
    <p:sldId id="1055" r:id="rId14"/>
    <p:sldId id="1142" r:id="rId15"/>
    <p:sldId id="1143" r:id="rId16"/>
    <p:sldId id="1060" r:id="rId17"/>
    <p:sldId id="1061" r:id="rId18"/>
    <p:sldId id="1062" r:id="rId19"/>
    <p:sldId id="1063" r:id="rId20"/>
    <p:sldId id="1064" r:id="rId21"/>
    <p:sldId id="1065" r:id="rId22"/>
    <p:sldId id="1066" r:id="rId23"/>
    <p:sldId id="1067" r:id="rId24"/>
    <p:sldId id="1068" r:id="rId25"/>
    <p:sldId id="1069" r:id="rId26"/>
    <p:sldId id="1070" r:id="rId27"/>
    <p:sldId id="1071" r:id="rId28"/>
    <p:sldId id="1090" r:id="rId29"/>
    <p:sldId id="1091" r:id="rId30"/>
    <p:sldId id="1092" r:id="rId31"/>
    <p:sldId id="1093" r:id="rId32"/>
    <p:sldId id="1094" r:id="rId33"/>
    <p:sldId id="1095" r:id="rId34"/>
    <p:sldId id="1096" r:id="rId35"/>
    <p:sldId id="1097" r:id="rId36"/>
    <p:sldId id="1098" r:id="rId37"/>
    <p:sldId id="1099" r:id="rId38"/>
    <p:sldId id="1100" r:id="rId39"/>
    <p:sldId id="1101" r:id="rId40"/>
    <p:sldId id="1102" r:id="rId41"/>
    <p:sldId id="1103" r:id="rId42"/>
    <p:sldId id="1104" r:id="rId43"/>
    <p:sldId id="1105" r:id="rId44"/>
    <p:sldId id="1106" r:id="rId45"/>
    <p:sldId id="1081" r:id="rId46"/>
    <p:sldId id="1075" r:id="rId47"/>
    <p:sldId id="1144" r:id="rId48"/>
    <p:sldId id="1145" r:id="rId49"/>
    <p:sldId id="1150" r:id="rId50"/>
    <p:sldId id="1151" r:id="rId51"/>
    <p:sldId id="1152" r:id="rId52"/>
    <p:sldId id="1108" r:id="rId53"/>
    <p:sldId id="1153" r:id="rId54"/>
    <p:sldId id="1076" r:id="rId55"/>
    <p:sldId id="1077" r:id="rId56"/>
    <p:sldId id="1109" r:id="rId57"/>
    <p:sldId id="1110" r:id="rId58"/>
    <p:sldId id="1111" r:id="rId59"/>
    <p:sldId id="1112" r:id="rId60"/>
    <p:sldId id="1113" r:id="rId61"/>
    <p:sldId id="1114" r:id="rId62"/>
    <p:sldId id="1115" r:id="rId63"/>
    <p:sldId id="1116" r:id="rId64"/>
    <p:sldId id="1117" r:id="rId65"/>
    <p:sldId id="1118" r:id="rId66"/>
    <p:sldId id="1119" r:id="rId67"/>
    <p:sldId id="1120" r:id="rId68"/>
    <p:sldId id="1121" r:id="rId69"/>
    <p:sldId id="1122" r:id="rId70"/>
    <p:sldId id="1123" r:id="rId71"/>
    <p:sldId id="1124" r:id="rId72"/>
    <p:sldId id="1125" r:id="rId73"/>
    <p:sldId id="1126" r:id="rId74"/>
    <p:sldId id="1127" r:id="rId75"/>
    <p:sldId id="1128" r:id="rId76"/>
    <p:sldId id="1129" r:id="rId77"/>
    <p:sldId id="1130" r:id="rId78"/>
    <p:sldId id="1131" r:id="rId79"/>
    <p:sldId id="1132" r:id="rId80"/>
    <p:sldId id="1133" r:id="rId81"/>
    <p:sldId id="1134" r:id="rId82"/>
    <p:sldId id="1135" r:id="rId83"/>
    <p:sldId id="1136" r:id="rId84"/>
    <p:sldId id="1146" r:id="rId85"/>
    <p:sldId id="1147" r:id="rId86"/>
    <p:sldId id="1148" r:id="rId87"/>
    <p:sldId id="1149" r:id="rId88"/>
    <p:sldId id="1137" r:id="rId89"/>
    <p:sldId id="1138" r:id="rId90"/>
    <p:sldId id="1139" r:id="rId91"/>
    <p:sldId id="1140" r:id="rId92"/>
    <p:sldId id="1141" r:id="rId9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4" autoAdjust="0"/>
    <p:restoredTop sz="71926" autoAdjust="0"/>
  </p:normalViewPr>
  <p:slideViewPr>
    <p:cSldViewPr snapToGrid="0">
      <p:cViewPr varScale="1">
        <p:scale>
          <a:sx n="79" d="100"/>
          <a:sy n="79" d="100"/>
        </p:scale>
        <p:origin x="21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994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548B029-2466-4137-8D47-B7DB8998F28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11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8F14589-8B1D-4A38-B6AD-D9F2CAAE6B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6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0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097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58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50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C96203A-964E-49C2-8584-003F91999C2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8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7080FE9-FC6E-4335-8CED-076CB838FF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27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6.jpe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51.png"/><Relationship Id="rId10" Type="http://schemas.openxmlformats.org/officeDocument/2006/relationships/image" Target="../media/image161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12" Type="http://schemas.openxmlformats.org/officeDocument/2006/relationships/image" Target="../media/image18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70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12" Type="http://schemas.openxmlformats.org/officeDocument/2006/relationships/image" Target="../media/image20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90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12" Type="http://schemas.openxmlformats.org/officeDocument/2006/relationships/image" Target="../media/image20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211.png"/><Relationship Id="rId5" Type="http://schemas.openxmlformats.org/officeDocument/2006/relationships/image" Target="../media/image121.png"/><Relationship Id="rId10" Type="http://schemas.openxmlformats.org/officeDocument/2006/relationships/image" Target="../media/image160.png"/><Relationship Id="rId4" Type="http://schemas.openxmlformats.org/officeDocument/2006/relationships/image" Target="../media/image2.png"/><Relationship Id="rId9" Type="http://schemas.openxmlformats.org/officeDocument/2006/relationships/image" Target="../media/image15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281.png"/><Relationship Id="rId12" Type="http://schemas.openxmlformats.org/officeDocument/2006/relationships/image" Target="../media/image12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image" Target="../media/image291.png"/><Relationship Id="rId10" Type="http://schemas.openxmlformats.org/officeDocument/2006/relationships/image" Target="../media/image311.png"/><Relationship Id="rId4" Type="http://schemas.openxmlformats.org/officeDocument/2006/relationships/image" Target="../media/image131.png"/><Relationship Id="rId9" Type="http://schemas.openxmlformats.org/officeDocument/2006/relationships/image" Target="../media/image30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281.png"/><Relationship Id="rId12" Type="http://schemas.openxmlformats.org/officeDocument/2006/relationships/image" Target="../media/image12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image" Target="../media/image330.png"/><Relationship Id="rId10" Type="http://schemas.openxmlformats.org/officeDocument/2006/relationships/image" Target="../media/image310.png"/><Relationship Id="rId4" Type="http://schemas.openxmlformats.org/officeDocument/2006/relationships/image" Target="../media/image131.png"/><Relationship Id="rId9" Type="http://schemas.openxmlformats.org/officeDocument/2006/relationships/image" Target="../media/image342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3" Type="http://schemas.openxmlformats.org/officeDocument/2006/relationships/image" Target="../media/image320.png"/><Relationship Id="rId12" Type="http://schemas.openxmlformats.org/officeDocument/2006/relationships/image" Target="../media/image34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jpeg"/><Relationship Id="rId15" Type="http://schemas.openxmlformats.org/officeDocument/2006/relationships/image" Target="../media/image362.png"/><Relationship Id="rId10" Type="http://schemas.openxmlformats.org/officeDocument/2006/relationships/image" Target="../media/image12.jpeg"/><Relationship Id="rId9" Type="http://schemas.openxmlformats.org/officeDocument/2006/relationships/image" Target="../media/image310.png"/><Relationship Id="rId14" Type="http://schemas.openxmlformats.org/officeDocument/2006/relationships/image" Target="../media/image330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1.png"/><Relationship Id="rId3" Type="http://schemas.openxmlformats.org/officeDocument/2006/relationships/image" Target="../media/image320.png"/><Relationship Id="rId12" Type="http://schemas.openxmlformats.org/officeDocument/2006/relationships/image" Target="../media/image35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14" Type="http://schemas.openxmlformats.org/officeDocument/2006/relationships/image" Target="../media/image370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3" Type="http://schemas.openxmlformats.org/officeDocument/2006/relationships/image" Target="../media/image320.png"/><Relationship Id="rId12" Type="http://schemas.openxmlformats.org/officeDocument/2006/relationships/image" Target="../media/image35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14" Type="http://schemas.openxmlformats.org/officeDocument/2006/relationships/image" Target="../media/image38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10" Type="http://schemas.openxmlformats.org/officeDocument/2006/relationships/image" Target="../media/image440.png"/><Relationship Id="rId4" Type="http://schemas.openxmlformats.org/officeDocument/2006/relationships/image" Target="../media/image2.png"/><Relationship Id="rId9" Type="http://schemas.openxmlformats.org/officeDocument/2006/relationships/image" Target="../media/image4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10" Type="http://schemas.openxmlformats.org/officeDocument/2006/relationships/image" Target="../media/image450.png"/><Relationship Id="rId4" Type="http://schemas.openxmlformats.org/officeDocument/2006/relationships/image" Target="../media/image2.png"/><Relationship Id="rId9" Type="http://schemas.openxmlformats.org/officeDocument/2006/relationships/image" Target="../media/image4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.gif"/><Relationship Id="rId7" Type="http://schemas.openxmlformats.org/officeDocument/2006/relationships/image" Target="../media/image1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4" Type="http://schemas.openxmlformats.org/officeDocument/2006/relationships/image" Target="../media/image2.png"/><Relationship Id="rId9" Type="http://schemas.openxmlformats.org/officeDocument/2006/relationships/image" Target="../media/image46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gif"/><Relationship Id="rId7" Type="http://schemas.openxmlformats.org/officeDocument/2006/relationships/image" Target="../media/image58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926355"/>
            <a:ext cx="9144000" cy="2387600"/>
          </a:xfrm>
        </p:spPr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29" y="370516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Your feedback is valuable to me! What did you like about the course? What could be improved? Let me know! I carefully read through any comments after the semester is over.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Your feedback is anonymous and will not impact your grade (I cannot view your feedback until after grades are entered).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062"/>
              </p:ext>
            </p:extLst>
          </p:nvPr>
        </p:nvGraphicFramePr>
        <p:xfrm>
          <a:off x="687729" y="1700804"/>
          <a:ext cx="11296890" cy="116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815">
                  <a:extLst>
                    <a:ext uri="{9D8B030D-6E8A-4147-A177-3AD203B41FA5}">
                      <a16:colId xmlns:a16="http://schemas.microsoft.com/office/drawing/2014/main" val="3950083563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880023105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3223587091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2866870633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4239517387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1415270323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Course Summary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4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Course Code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Course Title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Survey Start Date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Survey End Date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Report Access Start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Response Rate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35128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wl.202120.CS.55500.FNY.18101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Cryptography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4/19/2021 9:00 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5/2/2021 11:59 PM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5/12/2021 12:00 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0.00% (0/8)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28945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Alice does not learn b because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 and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distributed uniformly at random subject to these condition.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This is an information theoretic guarantee!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Bob cannot decrypt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2800" b="1" baseline="-25000" dirty="0" smtClean="0">
                    <a:sym typeface="Symbol" panose="05050102010706020507" pitchFamily="18" charset="2"/>
                  </a:rPr>
                  <a:t>1-b</a:t>
                </a:r>
                <a:endParaRPr lang="en-US" altLang="en-US" sz="2800" b="1" baseline="-25000" dirty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Unless he queries random oracle at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this value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Thus, we can break CDH assumption </a:t>
                </a:r>
              </a:p>
              <a:p>
                <a:r>
                  <a:rPr lang="en-US" sz="2800" b="1" dirty="0" smtClean="0"/>
                  <a:t>given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it is hard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  <m:r>
                      <a:rPr lang="en-US" altLang="en-US" sz="2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Garbled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Alice and Bob want to compute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Alice does not want to reveal her secret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Bob does not want to reveal his secret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Assume that Alice/Bob are semi-honest (honest, but curious)</a:t>
                </a:r>
              </a:p>
              <a:p>
                <a:pPr lvl="1"/>
                <a:r>
                  <a:rPr lang="en-US" dirty="0" smtClean="0"/>
                  <a:t>They will faithfully follow the Garbled Circuit Protocol, but afterwards they are curious to learn about the other’s secret inputs</a:t>
                </a:r>
              </a:p>
              <a:p>
                <a:pPr lvl="1"/>
                <a:r>
                  <a:rPr lang="en-US" dirty="0" smtClean="0"/>
                  <a:t>Alice/Bob should learn nothing additional except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MPC Security formalized by simulator</a:t>
                </a:r>
              </a:p>
              <a:p>
                <a:pPr lvl="1"/>
                <a:r>
                  <a:rPr lang="en-US" dirty="0" smtClean="0"/>
                  <a:t>Alice’s Transcript: All of the messages she sends/receives as part of the protocol</a:t>
                </a:r>
              </a:p>
              <a:p>
                <a:pPr lvl="1"/>
                <a:r>
                  <a:rPr lang="en-US" dirty="0" smtClean="0"/>
                  <a:t>Simulator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Simulator S</a:t>
                </a:r>
                <a:r>
                  <a:rPr lang="en-US" baseline="-25000" dirty="0"/>
                  <a:t>A</a:t>
                </a:r>
                <a:r>
                  <a:rPr lang="en-US" dirty="0"/>
                  <a:t> is not given Bob’s input </a:t>
                </a:r>
              </a:p>
              <a:p>
                <a:pPr lvl="1"/>
                <a:r>
                  <a:rPr lang="en-US" dirty="0" smtClean="0"/>
                  <a:t>Outputs transcript which is computationally indistinguishable from Alice’s real transcript</a:t>
                </a:r>
              </a:p>
              <a:p>
                <a:pPr lvl="1"/>
                <a:r>
                  <a:rPr lang="en-US" dirty="0" smtClean="0"/>
                  <a:t>Conclusion: Alice learns nothing aside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Garbled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Alice and Bob want to compute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Alice does not want to reveal her secret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Bob does not want to reveal his secret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Assume that Alice/Bob are semi-honest (honest, but curious)</a:t>
                </a:r>
              </a:p>
              <a:p>
                <a:pPr lvl="1"/>
                <a:r>
                  <a:rPr lang="en-US" dirty="0" smtClean="0"/>
                  <a:t>They will faithfully follow the Garbled Circuit Protocol, but afterwards they are curious to learn about the other’s secret inputs</a:t>
                </a:r>
              </a:p>
              <a:p>
                <a:pPr lvl="1"/>
                <a:r>
                  <a:rPr lang="en-US" dirty="0" smtClean="0"/>
                  <a:t>Alice/Bob should learn nothing additional except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MPC Security formalized by simulator</a:t>
                </a:r>
              </a:p>
              <a:p>
                <a:pPr lvl="1"/>
                <a:r>
                  <a:rPr lang="en-US" dirty="0" smtClean="0"/>
                  <a:t>Bob’s Transcript: All of the messages she sends/receives as part of the protocol</a:t>
                </a:r>
              </a:p>
              <a:p>
                <a:pPr lvl="1"/>
                <a:r>
                  <a:rPr lang="en-US" dirty="0" smtClean="0"/>
                  <a:t>Simulator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Simulator S</a:t>
                </a:r>
                <a:r>
                  <a:rPr lang="en-US" baseline="-25000" dirty="0"/>
                  <a:t>B</a:t>
                </a:r>
                <a:r>
                  <a:rPr lang="en-US" dirty="0"/>
                  <a:t> is not given Alice’s input </a:t>
                </a:r>
              </a:p>
              <a:p>
                <a:pPr lvl="1"/>
                <a:r>
                  <a:rPr lang="en-US" dirty="0" smtClean="0"/>
                  <a:t>Outputs transcript which is computationally indistinguishable from Bob’s real transcript</a:t>
                </a:r>
              </a:p>
              <a:p>
                <a:pPr lvl="1"/>
                <a:r>
                  <a:rPr lang="en-US" dirty="0" smtClean="0"/>
                  <a:t>Conclusion: Bob learns nothing aside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t>slide </a:t>
            </a:r>
            <a:fld id="{52643DB2-13A9-495D-A876-623985107FA7}" type="slidenum"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486150"/>
            <a:ext cx="3505200" cy="762000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" panose="020B0604020202020204" pitchFamily="34" charset="0"/>
              </a:rPr>
              <a:t>Vitaly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Shmatikov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CS 380S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panose="020B0604020202020204" pitchFamily="34" charset="0"/>
              </a:rPr>
              <a:t>Yao’s Protocol</a:t>
            </a:r>
          </a:p>
        </p:txBody>
      </p:sp>
    </p:spTree>
    <p:extLst>
      <p:ext uri="{BB962C8B-B14F-4D97-AF65-F5344CB8AC3E}">
        <p14:creationId xmlns:p14="http://schemas.microsoft.com/office/powerpoint/2010/main" val="1013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Yao’s Protocol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2510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</a:t>
            </a:r>
            <a:r>
              <a:rPr lang="en-US" altLang="en-US" sz="2400" dirty="0" smtClean="0"/>
              <a:t>Bob </a:t>
            </a:r>
            <a:r>
              <a:rPr lang="en-US" altLang="en-US" sz="2400" dirty="0"/>
              <a:t>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 smtClean="0">
                <a:solidFill>
                  <a:srgbClr val="0066FF"/>
                </a:solidFill>
              </a:rPr>
              <a:t>y </a:t>
            </a:r>
            <a:r>
              <a:rPr lang="en-US" altLang="en-US" sz="2400" dirty="0" smtClean="0"/>
              <a:t>via OT</a:t>
            </a: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29520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uiExpand="1" build="p"/>
      <p:bldP spid="605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2809249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Multiparty Computation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Yao’s Garbled Circuits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Zero-Knowledge Proofs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Shamir Secret Sharing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1332" y="5791442"/>
            <a:ext cx="536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Homework 5 due April 29</a:t>
            </a:r>
            <a:r>
              <a:rPr lang="en-US" baseline="30000" dirty="0" smtClean="0"/>
              <a:t>th</a:t>
            </a:r>
            <a:r>
              <a:rPr lang="en-US" dirty="0" smtClean="0"/>
              <a:t> at 11:59 PM on </a:t>
            </a:r>
            <a:r>
              <a:rPr lang="en-US" dirty="0" err="1" smtClean="0"/>
              <a:t>Gradescope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Next, evaluate </a:t>
            </a:r>
            <a:r>
              <a:rPr lang="en-US" altLang="en-US" u="sng" smtClean="0"/>
              <a:t>one gate</a:t>
            </a:r>
            <a:r>
              <a:rPr lang="en-US" altLang="en-US" smtClean="0"/>
              <a:t> securely</a:t>
            </a:r>
          </a:p>
          <a:p>
            <a:pPr lvl="1"/>
            <a:r>
              <a:rPr lang="en-US" altLang="en-US" smtClean="0"/>
              <a:t>Later, generalize to the entire circuit </a:t>
            </a:r>
          </a:p>
          <a:p>
            <a:r>
              <a:rPr lang="en-US" altLang="en-US" smtClean="0"/>
              <a:t>Alice picks two </a:t>
            </a:r>
            <a:r>
              <a:rPr lang="en-US" altLang="en-US" smtClean="0">
                <a:solidFill>
                  <a:schemeClr val="hlink"/>
                </a:solidFill>
              </a:rPr>
              <a:t>random keys</a:t>
            </a:r>
            <a:r>
              <a:rPr lang="en-US" altLang="en-US" smtClean="0"/>
              <a:t> for each wire</a:t>
            </a:r>
          </a:p>
          <a:p>
            <a:pPr lvl="1"/>
            <a:r>
              <a:rPr lang="en-US" altLang="en-US" smtClean="0"/>
              <a:t>One key corresponds to “0”, the other to “1”</a:t>
            </a:r>
          </a:p>
          <a:p>
            <a:pPr lvl="1"/>
            <a:r>
              <a:rPr lang="en-US" altLang="en-US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5799138" y="61626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k</a:t>
            </a:r>
            <a:r>
              <a:rPr lang="en-US" altLang="en-US" baseline="-25000" dirty="0">
                <a:solidFill>
                  <a:schemeClr val="folHlink"/>
                </a:solidFill>
              </a:rPr>
              <a:t>0y</a:t>
            </a:r>
            <a:r>
              <a:rPr lang="en-US" altLang="en-US" dirty="0">
                <a:solidFill>
                  <a:schemeClr val="folHlink"/>
                </a:solidFill>
              </a:rPr>
              <a:t>, k</a:t>
            </a:r>
            <a:r>
              <a:rPr lang="en-US" altLang="en-US" baseline="-25000" dirty="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H="1" flipV="1">
            <a:off x="6019799" y="5567364"/>
            <a:ext cx="165101" cy="788986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6126164" y="4714579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k</a:t>
            </a:r>
            <a:r>
              <a:rPr lang="en-US" altLang="en-US" baseline="-25000" dirty="0">
                <a:solidFill>
                  <a:schemeClr val="folHlink"/>
                </a:solidFill>
              </a:rPr>
              <a:t>0y</a:t>
            </a:r>
            <a:r>
              <a:rPr lang="en-US" altLang="en-US" dirty="0">
                <a:solidFill>
                  <a:schemeClr val="folHlink"/>
                </a:solidFill>
              </a:rPr>
              <a:t>, k</a:t>
            </a:r>
            <a:r>
              <a:rPr lang="en-US" altLang="en-US" baseline="-25000" dirty="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H="1" flipV="1">
            <a:off x="6019799" y="4267201"/>
            <a:ext cx="388937" cy="485774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0x</a:t>
            </a:r>
            <a:r>
              <a:rPr lang="en-US" altLang="en-US" dirty="0">
                <a:solidFill>
                  <a:schemeClr val="folHlink"/>
                </a:solidFill>
              </a:rPr>
              <a:t>(E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1y</a:t>
            </a:r>
            <a:r>
              <a:rPr lang="en-US" altLang="en-US" dirty="0">
                <a:solidFill>
                  <a:schemeClr val="folHlink"/>
                </a:solidFill>
              </a:rPr>
              <a:t>(k</a:t>
            </a:r>
            <a:r>
              <a:rPr lang="en-US" altLang="en-US" baseline="-25000" dirty="0">
                <a:solidFill>
                  <a:schemeClr val="folHlink"/>
                </a:solidFill>
              </a:rPr>
              <a:t>0z</a:t>
            </a:r>
            <a:r>
              <a:rPr lang="en-US" altLang="en-US" dirty="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715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5170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005A7-3DAE-41AA-8BBA-12A9A2E8F883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4: Send Keys For Alice’s Inputs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sends the key corresponding to her input bit</a:t>
            </a:r>
          </a:p>
          <a:p>
            <a:pPr lvl="1"/>
            <a:r>
              <a:rPr lang="en-US" altLang="en-US" smtClean="0"/>
              <a:t>Keys are random, so Bob does not learn what this bit is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565525" y="2752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645026" y="3100389"/>
            <a:ext cx="735013" cy="109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4572000" y="4267200"/>
            <a:ext cx="2819400" cy="482600"/>
          </a:xfrm>
          <a:custGeom>
            <a:avLst/>
            <a:gdLst>
              <a:gd name="T0" fmla="*/ 0 w 1776"/>
              <a:gd name="T1" fmla="*/ 96 h 304"/>
              <a:gd name="T2" fmla="*/ 912 w 1776"/>
              <a:gd name="T3" fmla="*/ 288 h 304"/>
              <a:gd name="T4" fmla="*/ 1776 w 1776"/>
              <a:gd name="T5" fmla="*/ 0 h 304"/>
              <a:gd name="T6" fmla="*/ 0 60000 65536"/>
              <a:gd name="T7" fmla="*/ 0 60000 65536"/>
              <a:gd name="T8" fmla="*/ 0 60000 65536"/>
              <a:gd name="T9" fmla="*/ 0 w 1776"/>
              <a:gd name="T10" fmla="*/ 0 h 304"/>
              <a:gd name="T11" fmla="*/ 1776 w 177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04">
                <a:moveTo>
                  <a:pt x="0" y="96"/>
                </a:moveTo>
                <a:cubicBezTo>
                  <a:pt x="308" y="200"/>
                  <a:pt x="616" y="304"/>
                  <a:pt x="912" y="288"/>
                </a:cubicBezTo>
                <a:cubicBezTo>
                  <a:pt x="1208" y="272"/>
                  <a:pt x="1492" y="136"/>
                  <a:pt x="177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6918325" y="4376739"/>
            <a:ext cx="3473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If Alice’s bit is 1, she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simply sends k</a:t>
            </a:r>
            <a:r>
              <a:rPr lang="en-US" altLang="en-US" baseline="-25000" dirty="0">
                <a:solidFill>
                  <a:srgbClr val="FF0000"/>
                </a:solidFill>
              </a:rPr>
              <a:t>1x</a:t>
            </a:r>
            <a:r>
              <a:rPr lang="en-US" altLang="en-US" dirty="0">
                <a:solidFill>
                  <a:srgbClr val="FF0000"/>
                </a:solidFill>
              </a:rPr>
              <a:t> to Bob;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if 0, she sends k</a:t>
            </a:r>
            <a:r>
              <a:rPr lang="en-US" altLang="en-US" baseline="-25000" dirty="0">
                <a:solidFill>
                  <a:srgbClr val="FF0000"/>
                </a:solidFill>
              </a:rPr>
              <a:t>0x</a:t>
            </a:r>
          </a:p>
        </p:txBody>
      </p:sp>
      <p:sp>
        <p:nvSpPr>
          <p:cNvPr id="1682455" name="AutoShape 23"/>
          <p:cNvSpPr>
            <a:spLocks noChangeArrowheads="1"/>
          </p:cNvSpPr>
          <p:nvPr/>
        </p:nvSpPr>
        <p:spPr bwMode="auto">
          <a:xfrm>
            <a:off x="7620000" y="2752726"/>
            <a:ext cx="2057400" cy="828675"/>
          </a:xfrm>
          <a:prstGeom prst="wedgeRectCallout">
            <a:avLst>
              <a:gd name="adj1" fmla="val -45370"/>
              <a:gd name="adj2" fmla="val 82565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Learns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bit, but not b’ </a:t>
            </a:r>
            <a:r>
              <a:rPr lang="en-US" altLang="en-US" sz="1600">
                <a:solidFill>
                  <a:schemeClr val="hlink"/>
                </a:solidFill>
              </a:rPr>
              <a:t>(why?)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9767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63C259-98EE-47D1-963E-4619DD09F9B1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5: Use OT on Keys for Bob’s Input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and Bob run oblivious transfer protocol</a:t>
            </a:r>
          </a:p>
          <a:p>
            <a:pPr lvl="1"/>
            <a:r>
              <a:rPr lang="en-US" altLang="en-US" smtClean="0"/>
              <a:t>Alice’s input is the two keys corresponding to Bob’s wire</a:t>
            </a:r>
          </a:p>
          <a:p>
            <a:pPr lvl="1"/>
            <a:r>
              <a:rPr lang="en-US" altLang="en-US" smtClean="0"/>
              <a:t>Bob’s input into OT is simply his 1-bit input on that wire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813300" y="3514725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9657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991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232400" y="33242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60901" y="3971926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194300" y="3957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18100" y="2981326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417888" y="3348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3417889" y="427672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2549525" y="3990975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080251" y="4033839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491164" y="426243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4424364" y="3433764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448050" y="44148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4527550" y="4262438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433764" y="4795838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513263" y="4276726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1"/>
          <p:cNvSpPr>
            <a:spLocks/>
          </p:cNvSpPr>
          <p:nvPr/>
        </p:nvSpPr>
        <p:spPr bwMode="auto">
          <a:xfrm>
            <a:off x="4491039" y="4491039"/>
            <a:ext cx="2752725" cy="542925"/>
          </a:xfrm>
          <a:custGeom>
            <a:avLst/>
            <a:gdLst>
              <a:gd name="T0" fmla="*/ 0 w 1734"/>
              <a:gd name="T1" fmla="*/ 324 h 342"/>
              <a:gd name="T2" fmla="*/ 870 w 1734"/>
              <a:gd name="T3" fmla="*/ 288 h 342"/>
              <a:gd name="T4" fmla="*/ 1734 w 1734"/>
              <a:gd name="T5" fmla="*/ 0 h 342"/>
              <a:gd name="T6" fmla="*/ 0 60000 65536"/>
              <a:gd name="T7" fmla="*/ 0 60000 65536"/>
              <a:gd name="T8" fmla="*/ 0 60000 65536"/>
              <a:gd name="T9" fmla="*/ 0 w 1734"/>
              <a:gd name="T10" fmla="*/ 0 h 342"/>
              <a:gd name="T11" fmla="*/ 1734 w 1734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" h="342">
                <a:moveTo>
                  <a:pt x="0" y="324"/>
                </a:moveTo>
                <a:cubicBezTo>
                  <a:pt x="145" y="319"/>
                  <a:pt x="581" y="342"/>
                  <a:pt x="870" y="288"/>
                </a:cubicBezTo>
                <a:cubicBezTo>
                  <a:pt x="1159" y="234"/>
                  <a:pt x="1450" y="136"/>
                  <a:pt x="173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6770689" y="4600575"/>
            <a:ext cx="313406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Run oblivious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Alice’s input: 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Bob’s input: his bit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 learns k</a:t>
            </a:r>
            <a:r>
              <a:rPr lang="en-US" altLang="en-US" baseline="-25000">
                <a:solidFill>
                  <a:srgbClr val="FF0000"/>
                </a:solidFill>
              </a:rPr>
              <a:t>by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What does Alice learn?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</p:txBody>
      </p:sp>
      <p:sp>
        <p:nvSpPr>
          <p:cNvPr id="1684503" name="AutoShape 23"/>
          <p:cNvSpPr>
            <a:spLocks noChangeArrowheads="1"/>
          </p:cNvSpPr>
          <p:nvPr/>
        </p:nvSpPr>
        <p:spPr bwMode="auto">
          <a:xfrm>
            <a:off x="7620000" y="3124200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5919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5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823FB5-5492-4059-BB46-BBF2437BB711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6: Evaluate Garbled Gate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Using the two keys that he learned, Bob decrypts exactly one of the output-wire keys</a:t>
            </a:r>
          </a:p>
          <a:p>
            <a:pPr lvl="1"/>
            <a:r>
              <a:rPr lang="en-US" altLang="en-US" smtClean="0"/>
              <a:t>Bob does not learn if this key corresponds to 0 or 1</a:t>
            </a:r>
          </a:p>
          <a:p>
            <a:pPr lvl="2"/>
            <a:r>
              <a:rPr lang="en-US" altLang="en-US" smtClean="0"/>
              <a:t>Why is this important?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584700" y="40767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7371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52705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003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32301" y="4533901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965700" y="45196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89500" y="35433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189288" y="39100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3189289" y="48387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320925" y="4552950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851651" y="45958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5262564" y="48244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4195764" y="3995739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219450" y="49768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4298950" y="48244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205164" y="5357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4284663" y="48387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7391400" y="3686175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800600" y="5640388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753225" y="611028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753225" y="55610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753225" y="52863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753225" y="583565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8" name="Text Box 27"/>
          <p:cNvSpPr txBox="1">
            <a:spLocks noChangeArrowheads="1"/>
          </p:cNvSpPr>
          <p:nvPr/>
        </p:nvSpPr>
        <p:spPr bwMode="auto">
          <a:xfrm>
            <a:off x="8229600" y="492125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Suppose b’=0, b=1</a:t>
            </a:r>
          </a:p>
        </p:txBody>
      </p:sp>
      <p:sp>
        <p:nvSpPr>
          <p:cNvPr id="1686556" name="Oval 28"/>
          <p:cNvSpPr>
            <a:spLocks noChangeArrowheads="1"/>
          </p:cNvSpPr>
          <p:nvPr/>
        </p:nvSpPr>
        <p:spPr bwMode="auto">
          <a:xfrm>
            <a:off x="6629400" y="5561014"/>
            <a:ext cx="1752600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6557" name="Text Box 29"/>
          <p:cNvSpPr txBox="1">
            <a:spLocks noChangeArrowheads="1"/>
          </p:cNvSpPr>
          <p:nvPr/>
        </p:nvSpPr>
        <p:spPr bwMode="auto">
          <a:xfrm>
            <a:off x="8458201" y="5424488"/>
            <a:ext cx="2017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This is the only row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Bob can decrypt.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He learns K</a:t>
            </a:r>
            <a:r>
              <a:rPr lang="en-US" altLang="en-US" sz="1600" baseline="-25000">
                <a:solidFill>
                  <a:srgbClr val="FF0000"/>
                </a:solidFill>
              </a:rPr>
              <a:t>0z</a:t>
            </a:r>
          </a:p>
        </p:txBody>
      </p:sp>
    </p:spTree>
    <p:extLst>
      <p:ext uri="{BB962C8B-B14F-4D97-AF65-F5344CB8AC3E}">
        <p14:creationId xmlns:p14="http://schemas.microsoft.com/office/powerpoint/2010/main" val="20023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56" grpId="0" animBg="1"/>
      <p:bldP spid="16865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07A205B-5B1A-43E1-A32E-8BBB926C5666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In this way, Bob evaluates entire garbled circuit</a:t>
            </a:r>
          </a:p>
          <a:p>
            <a:pPr lvl="1"/>
            <a:r>
              <a:rPr lang="en-US" altLang="en-US" smtClean="0"/>
              <a:t>For each wire in the circuit, Bob learns only one key</a:t>
            </a:r>
          </a:p>
          <a:p>
            <a:pPr lvl="1"/>
            <a:r>
              <a:rPr lang="en-US" altLang="en-US" smtClean="0"/>
              <a:t>It corresponds to 0 or 1 (Bob does not know which)</a:t>
            </a:r>
          </a:p>
          <a:p>
            <a:pPr lvl="2"/>
            <a:r>
              <a:rPr lang="en-US" altLang="en-US" smtClean="0"/>
              <a:t>Therefore, Bob does not learn intermediate values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</a:p>
          <a:p>
            <a:pPr lvl="2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Bob tells Alice the key for the final output wire and she tells him if it corresponds to 0 or 1</a:t>
            </a:r>
          </a:p>
          <a:p>
            <a:pPr lvl="1"/>
            <a:r>
              <a:rPr lang="en-US" altLang="en-US" smtClean="0"/>
              <a:t>Bob does </a:t>
            </a:r>
            <a:r>
              <a:rPr lang="en-US" altLang="en-US" u="sng" smtClean="0"/>
              <a:t>not</a:t>
            </a:r>
            <a:r>
              <a:rPr lang="en-US" altLang="en-US" smtClean="0"/>
              <a:t> tell her intermediate wire keys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  <a:r>
              <a:rPr lang="en-US" alt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7: Evaluate Entire Circuit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3254376" y="3405188"/>
            <a:ext cx="4975225" cy="1700212"/>
            <a:chOff x="1008" y="2112"/>
            <a:chExt cx="3349" cy="1152"/>
          </a:xfrm>
        </p:grpSpPr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2088" y="2784"/>
              <a:ext cx="264" cy="336"/>
              <a:chOff x="1349" y="2232"/>
              <a:chExt cx="528" cy="600"/>
            </a:xfrm>
          </p:grpSpPr>
          <p:sp>
            <p:nvSpPr>
              <p:cNvPr id="11315" name="AutoShape 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16" name="Line 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" name="Group 10"/>
            <p:cNvGrpSpPr>
              <a:grpSpLocks/>
            </p:cNvGrpSpPr>
            <p:nvPr/>
          </p:nvGrpSpPr>
          <p:grpSpPr bwMode="auto">
            <a:xfrm>
              <a:off x="2467" y="2784"/>
              <a:ext cx="264" cy="336"/>
              <a:chOff x="1349" y="2232"/>
              <a:chExt cx="528" cy="600"/>
            </a:xfrm>
          </p:grpSpPr>
          <p:sp>
            <p:nvSpPr>
              <p:cNvPr id="11311" name="AutoShape 11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12" name="Line 12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3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4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2643" y="2112"/>
              <a:ext cx="264" cy="336"/>
              <a:chOff x="1349" y="2232"/>
              <a:chExt cx="528" cy="600"/>
            </a:xfrm>
          </p:grpSpPr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8" name="Line 1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1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1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AutoShape 20"/>
            <p:cNvSpPr>
              <a:spLocks noChangeArrowheads="1"/>
            </p:cNvSpPr>
            <p:nvPr/>
          </p:nvSpPr>
          <p:spPr bwMode="auto">
            <a:xfrm>
              <a:off x="2923" y="2596"/>
              <a:ext cx="264" cy="1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NOT</a:t>
              </a:r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055" y="2529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5" name="Group 22"/>
            <p:cNvGrpSpPr>
              <a:grpSpLocks/>
            </p:cNvGrpSpPr>
            <p:nvPr/>
          </p:nvGrpSpPr>
          <p:grpSpPr bwMode="auto">
            <a:xfrm>
              <a:off x="2923" y="2784"/>
              <a:ext cx="264" cy="336"/>
              <a:chOff x="1349" y="2232"/>
              <a:chExt cx="528" cy="600"/>
            </a:xfrm>
          </p:grpSpPr>
          <p:sp>
            <p:nvSpPr>
              <p:cNvPr id="11303" name="AutoShape 23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04" name="Line 24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299" y="2448"/>
              <a:ext cx="264" cy="336"/>
              <a:chOff x="1349" y="2232"/>
              <a:chExt cx="528" cy="600"/>
            </a:xfrm>
          </p:grpSpPr>
          <p:sp>
            <p:nvSpPr>
              <p:cNvPr id="11299" name="AutoShape 28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0" name="Line 29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>
              <a:off x="2859" y="2452"/>
              <a:ext cx="196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>
              <a:off x="2431" y="2452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4"/>
            <p:cNvSpPr>
              <a:spLocks noChangeShapeType="1"/>
            </p:cNvSpPr>
            <p:nvPr/>
          </p:nvSpPr>
          <p:spPr bwMode="auto">
            <a:xfrm>
              <a:off x="2216" y="278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35"/>
            <p:cNvSpPr>
              <a:spLocks noChangeShapeType="1"/>
            </p:cNvSpPr>
            <p:nvPr/>
          </p:nvSpPr>
          <p:spPr bwMode="auto">
            <a:xfrm>
              <a:off x="2515" y="2784"/>
              <a:ext cx="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1008" y="2623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Alice’s inputs</a:t>
              </a:r>
            </a:p>
          </p:txBody>
        </p:sp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1555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8"/>
            <p:cNvSpPr>
              <a:spLocks noChangeShapeType="1"/>
            </p:cNvSpPr>
            <p:nvPr/>
          </p:nvSpPr>
          <p:spPr bwMode="auto">
            <a:xfrm>
              <a:off x="1555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9"/>
            <p:cNvSpPr>
              <a:spLocks noChangeShapeType="1"/>
            </p:cNvSpPr>
            <p:nvPr/>
          </p:nvSpPr>
          <p:spPr bwMode="auto">
            <a:xfrm>
              <a:off x="1507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0"/>
            <p:cNvSpPr>
              <a:spLocks noChangeShapeType="1"/>
            </p:cNvSpPr>
            <p:nvPr/>
          </p:nvSpPr>
          <p:spPr bwMode="auto">
            <a:xfrm>
              <a:off x="1507" y="316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1"/>
            <p:cNvSpPr>
              <a:spLocks noChangeShapeType="1"/>
            </p:cNvSpPr>
            <p:nvPr/>
          </p:nvSpPr>
          <p:spPr bwMode="auto">
            <a:xfrm>
              <a:off x="251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2"/>
            <p:cNvSpPr>
              <a:spLocks noChangeShapeType="1"/>
            </p:cNvSpPr>
            <p:nvPr/>
          </p:nvSpPr>
          <p:spPr bwMode="auto">
            <a:xfrm>
              <a:off x="1459" y="288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3"/>
            <p:cNvSpPr>
              <a:spLocks noChangeShapeType="1"/>
            </p:cNvSpPr>
            <p:nvPr/>
          </p:nvSpPr>
          <p:spPr bwMode="auto">
            <a:xfrm>
              <a:off x="1459" y="3216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"/>
            <p:cNvSpPr>
              <a:spLocks noChangeShapeType="1"/>
            </p:cNvSpPr>
            <p:nvPr/>
          </p:nvSpPr>
          <p:spPr bwMode="auto">
            <a:xfrm flipH="1">
              <a:off x="2971" y="31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"/>
            <p:cNvSpPr>
              <a:spLocks noChangeShapeType="1"/>
            </p:cNvSpPr>
            <p:nvPr/>
          </p:nvSpPr>
          <p:spPr bwMode="auto">
            <a:xfrm>
              <a:off x="3720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6"/>
            <p:cNvSpPr>
              <a:spLocks noChangeShapeType="1"/>
            </p:cNvSpPr>
            <p:nvPr/>
          </p:nvSpPr>
          <p:spPr bwMode="auto">
            <a:xfrm>
              <a:off x="3139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7"/>
            <p:cNvSpPr>
              <a:spLocks noChangeShapeType="1"/>
            </p:cNvSpPr>
            <p:nvPr/>
          </p:nvSpPr>
          <p:spPr bwMode="auto">
            <a:xfrm>
              <a:off x="3811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8"/>
            <p:cNvSpPr>
              <a:spLocks noChangeShapeType="1"/>
            </p:cNvSpPr>
            <p:nvPr/>
          </p:nvSpPr>
          <p:spPr bwMode="auto">
            <a:xfrm>
              <a:off x="2299" y="3264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9"/>
            <p:cNvSpPr>
              <a:spLocks noChangeShapeType="1"/>
            </p:cNvSpPr>
            <p:nvPr/>
          </p:nvSpPr>
          <p:spPr bwMode="auto">
            <a:xfrm>
              <a:off x="2683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0"/>
            <p:cNvSpPr>
              <a:spLocks noChangeShapeType="1"/>
            </p:cNvSpPr>
            <p:nvPr/>
          </p:nvSpPr>
          <p:spPr bwMode="auto">
            <a:xfrm>
              <a:off x="3763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1"/>
            <p:cNvSpPr>
              <a:spLocks noChangeShapeType="1"/>
            </p:cNvSpPr>
            <p:nvPr/>
          </p:nvSpPr>
          <p:spPr bwMode="auto">
            <a:xfrm>
              <a:off x="2683" y="3168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304" y="31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53"/>
            <p:cNvSpPr txBox="1">
              <a:spLocks noChangeArrowheads="1"/>
            </p:cNvSpPr>
            <p:nvPr/>
          </p:nvSpPr>
          <p:spPr bwMode="auto">
            <a:xfrm>
              <a:off x="3323" y="2630"/>
              <a:ext cx="10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Bob’s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143263" y="4695283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210063" y="4695283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8962663" y="4619083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029463" y="4619083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8962663" y="2880771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133863" y="2790283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124463" y="899571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371863" y="1494883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6676663" y="521439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7667263" y="521439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5835810" y="3100135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5810" y="3100135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6905263" y="407139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431334" y="516994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0647227" y="516121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9904277" y="304632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4277" y="3046329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255939" y="13724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939" y="1372434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9724663" y="4104734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206450" y="24172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22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 smtClean="0"/>
                  <a:t>Step 1: Alice picks keys for each wire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8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2220931" y="3234602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408646" y="3280482"/>
            <a:ext cx="169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524591">
            <a:off x="2269910" y="3878622"/>
            <a:ext cx="1325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158351">
            <a:off x="6864579" y="3870654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3458" y="6247103"/>
            <a:ext cx="750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Cryptography: What if we don’t have a trusted third party?</a:t>
            </a:r>
            <a:endParaRPr lang="en-US" sz="2400" dirty="0"/>
          </a:p>
        </p:txBody>
      </p:sp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72114" y="1384605"/>
            <a:ext cx="179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60125" y="1997239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564809" y="4571621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93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(gate e)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00799" y="2574132"/>
            <a:ext cx="2426825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95018" y="3844106"/>
            <a:ext cx="11574" cy="338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03093" y="4369243"/>
            <a:ext cx="25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4495798" y="1543849"/>
            <a:ext cx="492891" cy="186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24521" y="1125022"/>
                <a:ext cx="327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a=0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b=0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21" y="1125022"/>
                <a:ext cx="3270511" cy="369332"/>
              </a:xfrm>
              <a:prstGeom prst="rect">
                <a:avLst/>
              </a:prstGeom>
              <a:blipFill>
                <a:blip r:embed="rId8"/>
                <a:stretch>
                  <a:fillRect l="-1679" t="-10000" r="-7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>
            <a:off x="4553146" y="4510090"/>
            <a:ext cx="764687" cy="1462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47870" y="5871528"/>
                <a:ext cx="327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a=0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70" y="5871528"/>
                <a:ext cx="3270511" cy="369332"/>
              </a:xfrm>
              <a:prstGeom prst="rect">
                <a:avLst/>
              </a:prstGeom>
              <a:blipFill>
                <a:blip r:embed="rId9"/>
                <a:stretch>
                  <a:fillRect l="-1490" t="-8197" r="-7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4649883" y="5053014"/>
            <a:ext cx="912715" cy="122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63957" y="6251242"/>
                <a:ext cx="3270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b=0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57" y="6251242"/>
                <a:ext cx="3270511" cy="369332"/>
              </a:xfrm>
              <a:prstGeom prst="rect">
                <a:avLst/>
              </a:prstGeom>
              <a:blipFill>
                <a:blip r:embed="rId10"/>
                <a:stretch>
                  <a:fillRect l="-1679" t="-8197" r="-7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 flipH="1">
            <a:off x="1859555" y="5665788"/>
            <a:ext cx="2287724" cy="66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0914" y="6305477"/>
                <a:ext cx="3270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b=1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4" y="6305477"/>
                <a:ext cx="3270511" cy="369332"/>
              </a:xfrm>
              <a:prstGeom prst="rect">
                <a:avLst/>
              </a:prstGeom>
              <a:blipFill>
                <a:blip r:embed="rId11"/>
                <a:stretch>
                  <a:fillRect l="-1490" t="-8197" r="-7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2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7" grpId="0"/>
      <p:bldP spid="77" grpId="1"/>
      <p:bldP spid="82" grpId="0"/>
      <p:bldP spid="82" grpId="1"/>
      <p:bldP spid="8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(+shuffle)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b="1" dirty="0" smtClean="0"/>
                  <a:t> </a:t>
                </a: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00799" y="2574132"/>
            <a:ext cx="2426825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1926254" y="5424488"/>
            <a:ext cx="573878" cy="54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27612" y="5942138"/>
            <a:ext cx="710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Alice forgets to shuffle then Bob would notice which </a:t>
            </a:r>
            <a:r>
              <a:rPr lang="en-US" dirty="0" err="1" smtClean="0"/>
              <a:t>ciphertext</a:t>
            </a:r>
            <a:r>
              <a:rPr lang="en-US" dirty="0" smtClean="0"/>
              <a:t> decrypts successfully, identify the corresponding row in the truth table and learn the corresponding wire values!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(gate g)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81823" y="639432"/>
            <a:ext cx="531185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(+shuffle)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b="1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81823" y="639432"/>
            <a:ext cx="531185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(gate f)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(+shuffle)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1" dirty="0" smtClean="0"/>
                  <a:t> </a:t>
                </a: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3: Alice sends garbled circuit to Bob</a:t>
                </a:r>
              </a:p>
              <a:p>
                <a:pPr marL="457200" lvl="1" indent="0">
                  <a:buNone/>
                </a:pPr>
                <a:r>
                  <a:rPr lang="en-US" altLang="en-US" dirty="0" smtClean="0"/>
                  <a:t>Gate 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,0,1</m:t>
                        </m:r>
                      </m:sub>
                    </m:sSub>
                  </m:oMath>
                </a14:m>
                <a:r>
                  <a:rPr lang="en-US" alt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457200" lvl="1" indent="0">
                  <a:buNone/>
                </a:pPr>
                <a:r>
                  <a:rPr lang="en-US" altLang="en-US" dirty="0" smtClean="0"/>
                  <a:t>Gate 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Gate 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4: </a:t>
                </a:r>
                <a:r>
                  <a:rPr lang="en-US" altLang="en-US" dirty="0" smtClean="0"/>
                  <a:t>Alice sends keys corresponding to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her inputs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    Example: a=0, b=1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5: </a:t>
                </a:r>
                <a:r>
                  <a:rPr lang="en-US" altLang="en-US" dirty="0" smtClean="0"/>
                  <a:t>Alice and Bob run OT for each of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Bob’s input wires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 Wire C OT: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Bob’s Input: 1 if c=1; 0 otherwise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/>
                  <a:t>	</a:t>
                </a: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    Bob’s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if c=0;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Output: Nothing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870" t="-322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5: </a:t>
                </a:r>
                <a:r>
                  <a:rPr lang="en-US" altLang="en-US" dirty="0" smtClean="0"/>
                  <a:t>Alice and Bob run OT for each of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Bob’s input wires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 Wire D OT: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Bob’s Input: 1 if d=1; 0 otherwise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/>
                  <a:t>	</a:t>
                </a: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    Bob’s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if d=0;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Output: Nothing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870" t="-322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G(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Note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𝑬𝒏𝒄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  <m:t>𝑬𝒏𝒄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46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Note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𝑬𝒏𝒄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  <m:t>𝑬𝒏𝒄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46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err="1" smtClean="0"/>
                  <a:t>Bob</a:t>
                </a:r>
                <a:r>
                  <a:rPr lang="en-US" altLang="en-US" dirty="0" err="1" smtClean="0">
                    <a:sym typeface="Wingdings" panose="05000000000000000000" pitchFamily="2" charset="2"/>
                  </a:rPr>
                  <a:t>Alices</a:t>
                </a:r>
                <a:r>
                  <a:rPr lang="en-US" altLang="en-US" dirty="0" smtClean="0">
                    <a:sym typeface="Wingdings" panose="05000000000000000000" pitchFamily="2" charset="2"/>
                  </a:rPr>
                  <a:t>: output</a:t>
                </a:r>
                <a:r>
                  <a:rPr lang="en-US" altLang="en-US" dirty="0" smtClean="0"/>
                  <a:t> key(s)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b="1" i="0" dirty="0" smtClean="0">
                    <a:latin typeface="Cambria Math" panose="02040503050406030204" pitchFamily="18" charset="0"/>
                  </a:rPr>
                  <a:t>Step 7: </a:t>
                </a:r>
                <a:r>
                  <a:rPr lang="en-US" altLang="en-US" b="0" i="0" dirty="0" smtClean="0">
                    <a:latin typeface="Cambria Math" panose="02040503050406030204" pitchFamily="18" charset="0"/>
                  </a:rPr>
                  <a:t>Alice knows the output is g=1</a:t>
                </a:r>
              </a:p>
              <a:p>
                <a:pPr marL="0" indent="0">
                  <a:buNone/>
                </a:pPr>
                <a:r>
                  <a:rPr lang="en-US" altLang="en-US" dirty="0" smtClean="0">
                    <a:latin typeface="Cambria Math" panose="02040503050406030204" pitchFamily="18" charset="0"/>
                  </a:rPr>
                  <a:t>(since she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Cambria Math" panose="020405030504060302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0" i="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en-US" dirty="0" smtClean="0">
                    <a:latin typeface="Cambria Math" panose="02040503050406030204" pitchFamily="18" charset="0"/>
                  </a:rPr>
                  <a:t>Alice sends the output bit (g=1) back to Bob</a:t>
                </a:r>
                <a:endParaRPr lang="en-US" altLang="en-US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95B18E-07CD-49F8-AD49-384854D8B5BF}" type="slidenum">
              <a:rPr lang="en-US" altLang="en-US" sz="1200">
                <a:latin typeface="Arial" panose="020B0604020202020204" pitchFamily="34" charset="0"/>
              </a:rPr>
              <a:pPr/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Brief Discussion of Yao’s Protocol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dirty="0" smtClean="0"/>
              <a:t>Function must be converted into a circuit</a:t>
            </a:r>
          </a:p>
          <a:p>
            <a:pPr lvl="1"/>
            <a:r>
              <a:rPr lang="en-US" altLang="en-US" dirty="0" smtClean="0"/>
              <a:t>For many functions, circuit will be huge</a:t>
            </a:r>
          </a:p>
          <a:p>
            <a:r>
              <a:rPr lang="en-US" altLang="en-US" dirty="0" smtClean="0"/>
              <a:t>If m gates in the circuit and n inputs from Bob, then need 4m encryptions and n oblivious transfers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Oblivious transfers for all inputs can be done in parallel</a:t>
            </a:r>
          </a:p>
          <a:p>
            <a:r>
              <a:rPr lang="en-US" altLang="en-US" dirty="0" smtClean="0"/>
              <a:t>Yao’s construction gives a </a:t>
            </a:r>
            <a:r>
              <a:rPr lang="en-US" altLang="en-US" u="sng" dirty="0" smtClean="0">
                <a:solidFill>
                  <a:schemeClr val="hlink"/>
                </a:solidFill>
              </a:rPr>
              <a:t>constant-round</a:t>
            </a:r>
            <a:r>
              <a:rPr lang="en-US" altLang="en-US" dirty="0" smtClean="0"/>
              <a:t> protocol for secure computation of </a:t>
            </a:r>
            <a:r>
              <a:rPr lang="en-US" altLang="en-US" u="sng" dirty="0" smtClean="0">
                <a:solidFill>
                  <a:schemeClr val="hlink"/>
                </a:solidFill>
              </a:rPr>
              <a:t>any</a:t>
            </a:r>
            <a:r>
              <a:rPr lang="en-US" altLang="en-US" dirty="0" smtClean="0"/>
              <a:t> function in the semi-honest model</a:t>
            </a:r>
          </a:p>
          <a:p>
            <a:pPr lvl="1"/>
            <a:r>
              <a:rPr lang="en-US" altLang="en-US" dirty="0" smtClean="0"/>
              <a:t>Number of rounds does not depend on the number of inputs or the size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12997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not given Bob’s input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not given </a:t>
                </a:r>
                <a:r>
                  <a:rPr lang="en-US" dirty="0" err="1" smtClean="0"/>
                  <a:t>Alices’s</a:t>
                </a:r>
                <a:r>
                  <a:rPr lang="en-US" dirty="0" smtClean="0"/>
                  <a:t>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the oblivious transfer protocol is secure, and the underlying encryption scheme is CPA-secure then Yao’s protocol is secure in the semi-honest adversary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35797" y="2777924"/>
            <a:ext cx="740780" cy="1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35797" y="3161817"/>
            <a:ext cx="740780" cy="1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8716" y="2578374"/>
            <a:ext cx="174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Transcript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8716" y="2935984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Bob’s Transcript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Bob’s Simulator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Simulator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Step 1: Simulator picks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 for each wire in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Step 2: Simulator garbles circuit and outputs (honest) garbled circuit</a:t>
                </a:r>
              </a:p>
              <a:p>
                <a:r>
                  <a:rPr lang="en-US" dirty="0" smtClean="0"/>
                  <a:t>Step 3: Simulator outputs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this is what Bob would see in real protocol if Alice’s input bits are 0’s</a:t>
                </a:r>
              </a:p>
              <a:p>
                <a:pPr lvl="1"/>
                <a:r>
                  <a:rPr lang="en-US" dirty="0" smtClean="0"/>
                  <a:t>Intuition: Distinguisher cannot tell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since both keys are picked randomly</a:t>
                </a:r>
              </a:p>
              <a:p>
                <a:r>
                  <a:rPr lang="en-US" dirty="0" smtClean="0"/>
                  <a:t>Step 4: Simulator runs OT protocols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Sender’s (Alice)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(known to simulator)</a:t>
                </a:r>
              </a:p>
              <a:p>
                <a:pPr lvl="1"/>
                <a:r>
                  <a:rPr lang="en-US" dirty="0" smtClean="0"/>
                  <a:t>Receiver’s (Bob)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Bob’s Simulator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Simulator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Step 4: Simulator runs OT protocols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Sender’s (Alice)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(known to simulator)</a:t>
                </a:r>
              </a:p>
              <a:p>
                <a:pPr lvl="1"/>
                <a:r>
                  <a:rPr lang="en-US" dirty="0" smtClean="0"/>
                  <a:t>Receiver’s (Bob)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Simulator Outputs Bob’s transcript from each OT protocol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5: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denote value of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output wire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when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Simulator outputs the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for each output wire</a:t>
                </a:r>
              </a:p>
              <a:p>
                <a:pPr lvl="1"/>
                <a:r>
                  <a:rPr lang="en-US" dirty="0" smtClean="0"/>
                  <a:t>Note: evaluating garbled circuit with given input keys yields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for each output 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Step 6: Simulator announces output bits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Note: These output bits are different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0,…,0,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Distinguisher cannot tell the difference since the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remains hidden (encrypted)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are just random strings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926355"/>
            <a:ext cx="9144000" cy="2387600"/>
          </a:xfrm>
        </p:spPr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29" y="370516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Your feedback is valuable to me! What did you like about the course? What could be improved? Let me know! I carefully read through any comments after the semester is over.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Your feedback is anonymous and will not impact your grade (I cannot view your feedback until after grades are entered).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7729" y="1700804"/>
          <a:ext cx="11296890" cy="116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815">
                  <a:extLst>
                    <a:ext uri="{9D8B030D-6E8A-4147-A177-3AD203B41FA5}">
                      <a16:colId xmlns:a16="http://schemas.microsoft.com/office/drawing/2014/main" val="3950083563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880023105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3223587091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2866870633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4239517387"/>
                    </a:ext>
                  </a:extLst>
                </a:gridCol>
                <a:gridCol w="1882815">
                  <a:extLst>
                    <a:ext uri="{9D8B030D-6E8A-4147-A177-3AD203B41FA5}">
                      <a16:colId xmlns:a16="http://schemas.microsoft.com/office/drawing/2014/main" val="1415270323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Course Summary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4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Course Code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Course Title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Survey Start Date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Survey End Date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Report Access Start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Response Rate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35128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wl.202120.CS.55500.FNY.18101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Cryptography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4/19/2021 9:00 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5/2/2021 11:59 PM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5/12/2021 12:00 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0.00% (0/8)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28945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6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G(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441407" y="1013341"/>
            <a:ext cx="6866965" cy="419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Key Point: </a:t>
            </a:r>
            <a:r>
              <a:rPr lang="en-US" sz="3600" dirty="0" smtClean="0"/>
              <a:t>The output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 may leak info about inputs. Thus, we cannot prevent Mickey from learning anything about </a:t>
            </a:r>
            <a:r>
              <a:rPr lang="en-US" sz="3600" dirty="0" err="1" smtClean="0"/>
              <a:t>x,y</a:t>
            </a:r>
            <a:r>
              <a:rPr lang="en-US" sz="3600" dirty="0" smtClean="0"/>
              <a:t> but Mickey should not learn anything else besides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)!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983001" y="5342505"/>
            <a:ext cx="10562763" cy="119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Though Question: How can we formalize this property?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63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/>
              <a:t>Yao’s Garbled </a:t>
            </a:r>
            <a:r>
              <a:rPr lang="en-US" dirty="0" smtClean="0"/>
              <a:t>Circuits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Alice Garbles circuit C to get C’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: True/False Key for Each wire w in C</a:t>
                </a:r>
              </a:p>
              <a:p>
                <a:pPr lvl="1"/>
                <a:r>
                  <a:rPr lang="en-US" dirty="0" smtClean="0"/>
                  <a:t>Encrypted/Permuted Truth Table for each logical gate in C</a:t>
                </a:r>
              </a:p>
              <a:p>
                <a:pPr lvl="2"/>
                <a:r>
                  <a:rPr lang="en-US" b="1" dirty="0" smtClean="0"/>
                  <a:t>Example for AND gate:  </a:t>
                </a:r>
                <a:r>
                  <a:rPr lang="en-US" dirty="0"/>
                  <a:t>f=c AND d</a:t>
                </a:r>
              </a:p>
              <a:p>
                <a:pPr lvl="2"/>
                <a:r>
                  <a:rPr lang="en-US" dirty="0" smtClean="0"/>
                  <a:t>Given true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for wire c and false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for wire d should be able to recover false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for wire f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𝑬𝒏𝒄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𝑬𝒏𝒄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8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/>
              <a:t>Yao’s Garbled </a:t>
            </a:r>
            <a:r>
              <a:rPr lang="en-US" dirty="0" smtClean="0"/>
              <a:t>Circuits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Alice Garbles circuit C to get C’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: True/False Key for Each wire w in C</a:t>
                </a:r>
              </a:p>
              <a:p>
                <a:pPr lvl="1"/>
                <a:r>
                  <a:rPr lang="en-US" dirty="0" smtClean="0"/>
                  <a:t>Encrypted/Permuted Truth Table for each logical gate in C</a:t>
                </a:r>
              </a:p>
              <a:p>
                <a:pPr lvl="2"/>
                <a:r>
                  <a:rPr lang="en-US" b="1" dirty="0" smtClean="0"/>
                  <a:t>Example for AND gate:  </a:t>
                </a:r>
                <a:r>
                  <a:rPr lang="en-US" dirty="0"/>
                  <a:t>f=c AND d</a:t>
                </a:r>
              </a:p>
              <a:p>
                <a:pPr lvl="2"/>
                <a:r>
                  <a:rPr lang="en-US" dirty="0" smtClean="0"/>
                  <a:t>Given true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for wire c and false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for wire d should be able to recover false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for wire f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𝑬𝒏𝒄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𝑬𝒏𝒄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Alice directly sends Bob the relevant key for each of her input wires</a:t>
                </a:r>
              </a:p>
              <a:p>
                <a:r>
                  <a:rPr lang="en-US" dirty="0" smtClean="0"/>
                  <a:t>Alice/Bob use </a:t>
                </a:r>
                <a:r>
                  <a:rPr lang="en-US" u="sng" dirty="0" smtClean="0"/>
                  <a:t>Oblivious Transfer </a:t>
                </a:r>
                <a:r>
                  <a:rPr lang="en-US" dirty="0" smtClean="0"/>
                  <a:t>so that Bob can learn the relevant keys for his input wires without revealing his inputs to Alice</a:t>
                </a:r>
              </a:p>
              <a:p>
                <a:r>
                  <a:rPr lang="en-US" dirty="0" smtClean="0"/>
                  <a:t>Bob can evaluate garbled circuit C’ to obtain relevant keys for output wires and send them to Alice</a:t>
                </a:r>
              </a:p>
              <a:p>
                <a:r>
                  <a:rPr lang="en-US" dirty="0" smtClean="0"/>
                  <a:t>Alice can determine if each output key corresponds to true/false and send the final output back to Bob</a:t>
                </a:r>
              </a:p>
              <a:p>
                <a:r>
                  <a:rPr lang="en-US" dirty="0" smtClean="0"/>
                  <a:t>Protocol is secure in the semi-honest model of computation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7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There is not much Bob can do besides following the protocol i.e., he obtains the garbled circuits + input keys and can only obtain one output key per wire.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if Alice is malicious and does not follow the protocol?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1. Lie about the output bit(s) in the last step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2. Garble a different circuit C’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Example: C(</a:t>
            </a:r>
            <a:r>
              <a:rPr lang="en-US" dirty="0" err="1" smtClean="0"/>
              <a:t>x,y</a:t>
            </a:r>
            <a:r>
              <a:rPr lang="en-US" dirty="0" smtClean="0"/>
              <a:t>)= x AND y  while C’(</a:t>
            </a:r>
            <a:r>
              <a:rPr lang="en-US" dirty="0" err="1" smtClean="0"/>
              <a:t>x,y</a:t>
            </a:r>
            <a:r>
              <a:rPr lang="en-US" dirty="0" smtClean="0"/>
              <a:t>)= x XOR 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Given C’(</a:t>
            </a:r>
            <a:r>
              <a:rPr lang="en-US" dirty="0" err="1" smtClean="0"/>
              <a:t>x,y</a:t>
            </a:r>
            <a:r>
              <a:rPr lang="en-US" dirty="0" smtClean="0"/>
              <a:t>) Alice learns Bob’s input (y) directly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Alice could send back C(</a:t>
            </a:r>
            <a:r>
              <a:rPr lang="en-US" dirty="0" err="1" smtClean="0"/>
              <a:t>x,y</a:t>
            </a:r>
            <a:r>
              <a:rPr lang="en-US" dirty="0" smtClean="0"/>
              <a:t>), C’(</a:t>
            </a:r>
            <a:r>
              <a:rPr lang="en-US" dirty="0" err="1" smtClean="0"/>
              <a:t>x,y</a:t>
            </a:r>
            <a:r>
              <a:rPr lang="en-US" dirty="0" smtClean="0"/>
              <a:t>) or something entirely unrelated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could initially garble the wrong circuit C(</a:t>
            </a:r>
            <a:r>
              <a:rPr lang="en-US" dirty="0" err="1" smtClean="0"/>
              <a:t>x,y</a:t>
            </a:r>
            <a:r>
              <a:rPr lang="en-US" dirty="0" smtClean="0"/>
              <a:t>)=y.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Example: Change OR gate to an XOR gate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output of C(</a:t>
            </a:r>
            <a:r>
              <a:rPr lang="en-US" dirty="0" err="1" smtClean="0"/>
              <a:t>x,y</a:t>
            </a:r>
            <a:r>
              <a:rPr lang="en-US" dirty="0" smtClean="0"/>
              <a:t>) Alice can still send Bob the output f(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Bob detect/prevent this?</a:t>
            </a:r>
          </a:p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inputs (x and y respectively) and the random coins (R</a:t>
            </a:r>
            <a:r>
              <a:rPr lang="en-US" baseline="-25000" dirty="0" smtClean="0"/>
              <a:t>A </a:t>
            </a:r>
            <a:r>
              <a:rPr lang="en-US" dirty="0" smtClean="0"/>
              <a:t>and R</a:t>
            </a:r>
            <a:r>
              <a:rPr lang="en-US" baseline="-25000" dirty="0" smtClean="0"/>
              <a:t>B </a:t>
            </a:r>
            <a:r>
              <a:rPr lang="en-US" dirty="0" smtClean="0"/>
              <a:t>respectively) they will use during the protocol: </a:t>
            </a:r>
          </a:p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A</a:t>
            </a:r>
            <a:r>
              <a:rPr lang="en-US" dirty="0" smtClean="0"/>
              <a:t>) be Alice’s commitment to x, R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=com(y,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Alice and Bob can </a:t>
            </a:r>
            <a:r>
              <a:rPr lang="en-US" dirty="0" smtClean="0"/>
              <a:t>use a tool called </a:t>
            </a:r>
            <a:r>
              <a:rPr lang="en-US" dirty="0"/>
              <a:t>zero-knowledge proofs to convince </a:t>
            </a:r>
            <a:r>
              <a:rPr lang="en-US" dirty="0" smtClean="0"/>
              <a:t>the other </a:t>
            </a:r>
            <a:r>
              <a:rPr lang="en-US" dirty="0"/>
              <a:t>party that they are behaving honestly</a:t>
            </a:r>
            <a:r>
              <a:rPr lang="en-US" dirty="0" smtClean="0"/>
              <a:t>.</a:t>
            </a:r>
          </a:p>
          <a:p>
            <a:r>
              <a:rPr lang="en-US" dirty="0"/>
              <a:t>Here we assume that Alice and Bob have both committed to correct inputs (Bob might use y which does not represent his real vote etc… but this is not a problem we can address with cryptography)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inputs (x and y respectively) and random coins (R</a:t>
            </a:r>
            <a:r>
              <a:rPr lang="en-US" baseline="-25000" dirty="0" smtClean="0"/>
              <a:t>A </a:t>
            </a:r>
            <a:r>
              <a:rPr lang="en-US" dirty="0" smtClean="0"/>
              <a:t>and R</a:t>
            </a:r>
            <a:r>
              <a:rPr lang="en-US" baseline="-25000" dirty="0" smtClean="0"/>
              <a:t>B </a:t>
            </a:r>
            <a:r>
              <a:rPr lang="en-US" dirty="0" smtClean="0"/>
              <a:t>respectively): </a:t>
            </a:r>
          </a:p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A</a:t>
            </a:r>
            <a:r>
              <a:rPr lang="en-US" dirty="0" smtClean="0"/>
              <a:t>) be Alice’s commitment to x, R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=com(y,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Alice and Bob can </a:t>
            </a:r>
            <a:r>
              <a:rPr lang="en-US" dirty="0" smtClean="0"/>
              <a:t>use a tool called </a:t>
            </a:r>
            <a:r>
              <a:rPr lang="en-US" dirty="0"/>
              <a:t>zero-knowledge proofs to convince </a:t>
            </a:r>
            <a:r>
              <a:rPr lang="en-US" dirty="0" smtClean="0"/>
              <a:t>the other </a:t>
            </a:r>
            <a:r>
              <a:rPr lang="en-US" dirty="0"/>
              <a:t>party that they are behaving honestly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After sending a her first message (A) Alice proves that the message m she just sent is the same message an honest party would have sent</a:t>
            </a:r>
          </a:p>
          <a:p>
            <a:pPr lvl="1"/>
            <a:r>
              <a:rPr lang="en-US" dirty="0" smtClean="0"/>
              <a:t>Alice wants to convince Bob that there exists x, R</a:t>
            </a:r>
            <a:r>
              <a:rPr lang="en-US" baseline="-25000" dirty="0" smtClean="0"/>
              <a:t>A </a:t>
            </a:r>
            <a:r>
              <a:rPr lang="en-US" dirty="0" smtClean="0"/>
              <a:t>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 1)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A</a:t>
            </a:r>
            <a:r>
              <a:rPr lang="en-US" dirty="0" smtClean="0"/>
              <a:t>) and 2) m is the message that would be produced if Alice is honest and runs with inputs x and R</a:t>
            </a:r>
            <a:r>
              <a:rPr lang="en-US" baseline="-25000" dirty="0" smtClean="0"/>
              <a:t>A</a:t>
            </a:r>
          </a:p>
          <a:p>
            <a:pPr lvl="1"/>
            <a:r>
              <a:rPr lang="en-US" dirty="0"/>
              <a:t>Alice </a:t>
            </a:r>
            <a:r>
              <a:rPr lang="en-US" dirty="0" smtClean="0"/>
              <a:t>also does not want to reveal x or </a:t>
            </a:r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 smtClean="0"/>
              <a:t>  </a:t>
            </a:r>
            <a:r>
              <a:rPr lang="en-US" dirty="0"/>
              <a:t>to </a:t>
            </a:r>
            <a:r>
              <a:rPr lang="en-US" dirty="0" smtClean="0"/>
              <a:t>Bob! </a:t>
            </a:r>
          </a:p>
          <a:p>
            <a:pPr lvl="1"/>
            <a:r>
              <a:rPr lang="en-US" dirty="0" smtClean="0"/>
              <a:t>Is this possible?</a:t>
            </a:r>
          </a:p>
          <a:p>
            <a:pPr lvl="1"/>
            <a:r>
              <a:rPr lang="en-US" dirty="0" smtClean="0"/>
              <a:t>Yes! Tool = Zero-Knowledge Proofs!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Alice </a:t>
            </a:r>
            <a:r>
              <a:rPr lang="en-US" dirty="0"/>
              <a:t>and Bob have both committed to </a:t>
            </a:r>
            <a:r>
              <a:rPr lang="en-US" dirty="0" smtClean="0"/>
              <a:t>their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x,R</a:t>
            </a:r>
            <a:r>
              <a:rPr lang="en-US" baseline="-25000" dirty="0" err="1" smtClean="0"/>
              <a:t>A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y,R</a:t>
            </a:r>
            <a:r>
              <a:rPr lang="en-US" baseline="-25000" dirty="0" err="1" smtClean="0"/>
              <a:t>B</a:t>
            </a:r>
            <a:r>
              <a:rPr lang="en-US" dirty="0" err="1" smtClean="0"/>
              <a:t>;r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Here 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  <a:endParaRPr lang="en-US" dirty="0"/>
          </a:p>
          <a:p>
            <a:pPr lvl="1"/>
            <a:r>
              <a:rPr lang="en-US" dirty="0"/>
              <a:t>Alice has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can unlock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Bob has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and can unlock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sets </a:t>
            </a:r>
            <a:r>
              <a:rPr lang="en-US" dirty="0" err="1" smtClean="0"/>
              <a:t>C’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GarbleCircuit</a:t>
            </a:r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; R</a:t>
            </a:r>
            <a:r>
              <a:rPr lang="en-US" baseline="-25000" dirty="0" smtClean="0"/>
              <a:t>A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</a:t>
            </a:r>
            <a:r>
              <a:rPr lang="en-US" dirty="0"/>
              <a:t>sends </a:t>
            </a:r>
            <a:r>
              <a:rPr lang="en-US" dirty="0" err="1"/>
              <a:t>C’</a:t>
            </a:r>
            <a:r>
              <a:rPr lang="en-US" baseline="-25000" dirty="0" err="1"/>
              <a:t>f</a:t>
            </a:r>
            <a:r>
              <a:rPr lang="en-US" dirty="0" smtClean="0"/>
              <a:t> to Bob.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convinces Bob that </a:t>
            </a:r>
            <a:r>
              <a:rPr lang="en-US" dirty="0" err="1"/>
              <a:t>C’</a:t>
            </a:r>
            <a:r>
              <a:rPr lang="en-US" baseline="-25000" dirty="0" err="1"/>
              <a:t>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GarbleCircuit</a:t>
            </a:r>
            <a:r>
              <a:rPr lang="en-US" dirty="0"/>
              <a:t>(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, </a:t>
            </a:r>
            <a:r>
              <a:rPr lang="en-US" dirty="0" smtClean="0"/>
              <a:t>; R</a:t>
            </a:r>
            <a:r>
              <a:rPr lang="en-US" baseline="-25000" dirty="0" smtClean="0"/>
              <a:t>A</a:t>
            </a:r>
            <a:r>
              <a:rPr lang="en-US" dirty="0" smtClean="0"/>
              <a:t>) (using a zero-knowledge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Similarly, Bob/Alice can convince each-other that the OT protocols are </a:t>
            </a:r>
            <a:r>
              <a:rPr lang="en-US" dirty="0"/>
              <a:t>run honestly (additional ZK proofs)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</a:t>
            </a:r>
            <a:r>
              <a:rPr lang="en-US" dirty="0" smtClean="0"/>
              <a:t>can convince Bob that the final output bit(s) correspond to the keys that Alice sent (additional ZK proofs)</a:t>
            </a:r>
            <a:endParaRPr lang="en-US" baseline="-25000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555:Week 15: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  <m:r>
                              <a:rPr kumimoji="0" lang="en-US" sz="32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𝑌</m:t>
                            </m:r>
                            <m:r>
                              <a:rPr kumimoji="0" lang="en-US" sz="3200" b="0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ℕ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means that the ensembles are computationally indistinguishable.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1" y="1027906"/>
                <a:ext cx="6131858" cy="2151530"/>
              </a:xfrm>
              <a:prstGeom prst="rect">
                <a:avLst/>
              </a:prstGeom>
              <a:blipFill>
                <a:blip r:embed="rId3"/>
                <a:stretch>
                  <a:fillRect r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0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vs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</a:t>
                </a:r>
                <a:r>
                  <a:rPr lang="en-US" dirty="0" smtClean="0"/>
                  <a:t> decision problems that can be solved in polynomial time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NP </a:t>
                </a:r>
                <a:r>
                  <a:rPr lang="en-US" dirty="0" smtClean="0"/>
                  <a:t>--- decision problems whose solutions can be </a:t>
                </a:r>
                <a:r>
                  <a:rPr lang="en-US" b="1" dirty="0" smtClean="0"/>
                  <a:t>verified </a:t>
                </a:r>
                <a:r>
                  <a:rPr lang="en-US" dirty="0" smtClean="0"/>
                  <a:t>in polynomial time</a:t>
                </a:r>
              </a:p>
              <a:p>
                <a:pPr lvl="1"/>
                <a:r>
                  <a:rPr lang="en-US" dirty="0" smtClean="0"/>
                  <a:t>Examples: SHORT-PATH, COMPOSITE, 3SAT, CIRCUIT-SAT, 3COLOR, </a:t>
                </a:r>
              </a:p>
              <a:p>
                <a:pPr lvl="1"/>
                <a:r>
                  <a:rPr lang="en-US" dirty="0" smtClean="0"/>
                  <a:t>DDH</a:t>
                </a:r>
              </a:p>
              <a:p>
                <a:pPr lvl="2"/>
                <a:r>
                  <a:rPr lang="en-US" b="1" dirty="0" smtClean="0"/>
                  <a:t>Input: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Z</a:t>
                </a:r>
              </a:p>
              <a:p>
                <a:pPr lvl="2"/>
                <a:r>
                  <a:rPr lang="en-US" b="1" dirty="0" smtClean="0"/>
                  <a:t>Goal:</a:t>
                </a:r>
                <a:r>
                  <a:rPr lang="en-US" dirty="0" smtClean="0"/>
                  <a:t> Decide 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NP-Complete</a:t>
                </a:r>
                <a:r>
                  <a:rPr lang="en-US" dirty="0" smtClean="0"/>
                  <a:t> --- hardest problems in NP (e.g., all problems can be reduced to 3SAT) </a:t>
                </a:r>
              </a:p>
              <a:p>
                <a:r>
                  <a:rPr lang="en-US" b="1" dirty="0" smtClean="0"/>
                  <a:t>Witness</a:t>
                </a:r>
              </a:p>
              <a:p>
                <a:pPr lvl="1"/>
                <a:r>
                  <a:rPr lang="en-US" dirty="0" smtClean="0"/>
                  <a:t>A short (polynomial size) string which allows a verify to check for membership</a:t>
                </a:r>
              </a:p>
              <a:p>
                <a:pPr lvl="1"/>
                <a:r>
                  <a:rPr lang="en-US" dirty="0" smtClean="0"/>
                  <a:t>DDH Witness: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24" y="1825625"/>
                <a:ext cx="11743764" cy="4351338"/>
              </a:xfrm>
              <a:blipFill>
                <a:blip r:embed="rId2"/>
                <a:stretch>
                  <a:fillRect l="-934" t="-308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r>
                  <a:rPr lang="en-US" b="1" dirty="0" smtClean="0"/>
                  <a:t>Method 1: </a:t>
                </a:r>
                <a:r>
                  <a:rPr lang="en-US" dirty="0" smtClean="0"/>
                  <a:t>Send 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(or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to Bob wo can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that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</a:t>
            </a:r>
            <a:r>
              <a:rPr lang="en-US" dirty="0" err="1"/>
              <a:t>Diffie</a:t>
            </a:r>
            <a:r>
              <a:rPr lang="en-US" dirty="0"/>
              <a:t>-Hellman Problem (DDH)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that Alice knows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wants to convince Bob that this is true.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that Alice also doesn’t want Bob to learn any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Is this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739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Two parties: Prover P (PPT) and Verifier V (PPT)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(P is given witness for claim e.g., w=(x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is a witness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is a DDH tuple)</a:t>
                </a:r>
              </a:p>
              <a:p>
                <a:r>
                  <a:rPr lang="en-US" b="1" dirty="0" smtClean="0"/>
                  <a:t>Completeness: </a:t>
                </a:r>
                <a:r>
                  <a:rPr lang="en-US" dirty="0" smtClean="0"/>
                  <a:t>If claim is true honest prover can always convince honest verifier to accept the proof.</a:t>
                </a:r>
              </a:p>
              <a:p>
                <a:r>
                  <a:rPr lang="en-US" b="1" dirty="0" smtClean="0"/>
                  <a:t>Soundness: </a:t>
                </a:r>
                <a:r>
                  <a:rPr lang="en-US" dirty="0" smtClean="0"/>
                  <a:t>If claim is false then Verifier should reject with probability at least ½. (Even if the prover tries to cheat)</a:t>
                </a:r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Verifier doesn’t learn anything about prover’s input from the protocol (other than that the claim is true). </a:t>
                </a:r>
              </a:p>
              <a:p>
                <a:r>
                  <a:rPr lang="en-US" dirty="0" smtClean="0"/>
                  <a:t>Formalizing this last statement is tricky</a:t>
                </a:r>
              </a:p>
              <a:p>
                <a:r>
                  <a:rPr lang="en-US" b="1" dirty="0"/>
                  <a:t>Zero-Knowledge: </a:t>
                </a:r>
                <a:r>
                  <a:rPr lang="en-US" dirty="0"/>
                  <a:t>should hold even if the attacker is dishonest!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696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P 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is given input X and w (a witness for the claim e.g., w=x)</a:t>
                </a:r>
                <a:endParaRPr lang="en-US" dirty="0"/>
              </a:p>
              <a:p>
                <a:r>
                  <a:rPr lang="en-US" dirty="0" smtClean="0"/>
                  <a:t>V’ and P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</a:t>
                </a:r>
                <a:r>
                  <a:rPr lang="en-US" b="1" dirty="0" smtClean="0"/>
                  <a:t>P,x,w)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v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 smtClean="0"/>
                  <a:t>(</a:t>
                </a:r>
                <a:r>
                  <a:rPr lang="en-US" sz="3800" b="1" dirty="0" err="1" smtClean="0"/>
                  <a:t>Blackbox</a:t>
                </a:r>
                <a:r>
                  <a:rPr lang="en-US" sz="3800" b="1" dirty="0" smtClean="0"/>
                  <a:t> Zero-Knowledge): </a:t>
                </a:r>
                <a:r>
                  <a:rPr lang="en-US" sz="3800" dirty="0" smtClean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 smtClean="0"/>
                  <a:t> such that for </a:t>
                </a:r>
                <a:r>
                  <a:rPr lang="en-US" sz="3800" dirty="0"/>
                  <a:t>every V’ (possibly cheating) S, with oracle access to V</a:t>
                </a:r>
                <a:r>
                  <a:rPr lang="en-US" sz="3800" dirty="0" smtClean="0"/>
                  <a:t>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 smtClean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b="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6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Trans(1</a:t>
                </a:r>
                <a:r>
                  <a:rPr lang="en-US" b="1" baseline="30000" dirty="0" smtClean="0"/>
                  <a:t>n</a:t>
                </a:r>
                <a:r>
                  <a:rPr lang="en-US" b="1" dirty="0" smtClean="0"/>
                  <a:t>,V’,P,x,w,r</a:t>
                </a:r>
                <a:r>
                  <a:rPr lang="en-US" b="1" baseline="-25000" dirty="0" smtClean="0"/>
                  <a:t>p</a:t>
                </a:r>
                <a:r>
                  <a:rPr lang="en-US" b="1" dirty="0" smtClean="0"/>
                  <a:t>,r</a:t>
                </a:r>
                <a:r>
                  <a:rPr lang="en-US" b="1" baseline="-25000" dirty="0" smtClean="0"/>
                  <a:t>v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transcript produced when V’ and P interact </a:t>
                </a:r>
              </a:p>
              <a:p>
                <a:r>
                  <a:rPr lang="en-US" dirty="0" smtClean="0"/>
                  <a:t>V’ is given input x (the problem instance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 is given input x and w (a witness for the claim e.g.,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V’ and P’ use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respectively</a:t>
                </a:r>
              </a:p>
              <a:p>
                <a:r>
                  <a:rPr lang="en-US" dirty="0" smtClean="0"/>
                  <a:t>Security parameter is n e.g., for encryption schemes, commitment schemes etc…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Trans(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n</a:t>
                </a:r>
                <a:r>
                  <a:rPr lang="en-US" b="1" dirty="0"/>
                  <a:t>,</a:t>
                </a:r>
                <a:r>
                  <a:rPr lang="en-US" b="1" dirty="0" smtClean="0"/>
                  <a:t>V</a:t>
                </a:r>
                <a:r>
                  <a:rPr lang="en-US" b="1" dirty="0"/>
                  <a:t>’,P’,</a:t>
                </a:r>
                <a:r>
                  <a:rPr lang="en-US" b="1" dirty="0" smtClean="0"/>
                  <a:t>x,w) </a:t>
                </a:r>
                <a:r>
                  <a:rPr lang="en-US" dirty="0" smtClean="0"/>
                  <a:t>is a distribution over transcripts (over the randomness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p</a:t>
                </a:r>
                <a:r>
                  <a:rPr lang="en-US" dirty="0" err="1" smtClean="0"/>
                  <a:t>,r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800" b="1" dirty="0"/>
                  <a:t>(</a:t>
                </a:r>
                <a:r>
                  <a:rPr lang="en-US" sz="3800" b="1" dirty="0" err="1"/>
                  <a:t>Blackbox</a:t>
                </a:r>
                <a:r>
                  <a:rPr lang="en-US" sz="3800" b="1" dirty="0"/>
                  <a:t> Zero-Knowledge): </a:t>
                </a:r>
                <a:r>
                  <a:rPr lang="en-US" sz="3800" dirty="0"/>
                  <a:t>There is a PPT simulator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/>
                  <a:t> such that for every V’ (possibly cheating) S, with oracle access to V’, can simulate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800" dirty="0"/>
                  <a:t> without a witness w. Formally,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80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′(.)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690688"/>
                <a:ext cx="11331389" cy="4665661"/>
              </a:xfrm>
              <a:blipFill>
                <a:blip r:embed="rId2"/>
                <a:stretch>
                  <a:fillRect l="-1183" t="-2611" r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31895" y="3360737"/>
            <a:ext cx="4894790" cy="233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2320831"/>
            <a:ext cx="3980330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Simulator S is not given witness 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433" y="2367448"/>
            <a:ext cx="5033684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Oracle V’(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x,trans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will output the next message V’ would output given current transcript trans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75123" y="2960687"/>
            <a:ext cx="545314" cy="26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445" y="6220453"/>
                <a:ext cx="7276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Claim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There is some integer x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45" y="6220453"/>
                <a:ext cx="7276351" cy="523220"/>
              </a:xfrm>
              <a:prstGeom prst="rect">
                <a:avLst/>
              </a:prstGeom>
              <a:blipFill>
                <a:blip r:embed="rId10"/>
                <a:stretch>
                  <a:fillRect l="-167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Correctness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Alice and Bob are honest then Bob will always accept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Correctness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Alice and Bob are honest then Bob will always accept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3224" y="1111420"/>
            <a:ext cx="4295694" cy="2635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1: Challenge (c=0)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2782" y="4427650"/>
            <a:ext cx="2571865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0669" y="2187367"/>
            <a:ext cx="1421532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96996" y="3571108"/>
            <a:ext cx="517978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8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445" y="6220453"/>
            <a:ext cx="1011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Correctness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Alice and Bob are honest then Bob will always accept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9262" y="1529367"/>
            <a:ext cx="3799656" cy="205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2: Challenge (c=1)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60331" y="4817443"/>
            <a:ext cx="2571865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8486" y="2186399"/>
            <a:ext cx="1421532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61434" y="3888610"/>
            <a:ext cx="751569" cy="43016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Soundness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x then (honest) Bob will reject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½ (even if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cheats)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3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Soundness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x then (honest) Bob will reject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½ (even if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cheats)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1914282" y="7158871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endPara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𝒓𝒆𝒋𝒆𝒄𝒕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282" y="7158871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60331" y="130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Assume that AB=C, now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𝐚𝐧𝐝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x,y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31" y="1308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6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Soundness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x then (honest) Bob will reject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½ (even if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cheats)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Case 1: for all r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𝒓</m:t>
                        </m:r>
                      </m:sup>
                    </m:sSup>
                  </m:oMath>
                </a14:m>
                <a:endPara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𝒓𝒆𝒋𝒆𝒄𝒕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Assume that AB=C, now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𝐚𝐧𝐝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x,y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377566" y="4524153"/>
            <a:ext cx="1944968" cy="3151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0707" y="3833162"/>
            <a:ext cx="1315215" cy="31219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6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𝑎𝑛𝑑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7025961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Soundness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x then (honest) Bob will reject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½ (even if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cheats)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Case 2: for all r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𝒓</m:t>
                        </m:r>
                      </m:sup>
                    </m:sSup>
                  </m:oMath>
                </a14:m>
                <a:endPara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𝒓𝒆𝒋𝒆𝒄𝒕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9" y="17628"/>
                <a:ext cx="5844989" cy="2144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Assume that AB=C, now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𝐚𝐧𝐝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x,y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57" y="20257"/>
                <a:ext cx="5844989" cy="2144985"/>
              </a:xfrm>
              <a:prstGeom prst="rect">
                <a:avLst/>
              </a:prstGeom>
              <a:blipFill>
                <a:blip r:embed="rId12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245922" y="4805719"/>
            <a:ext cx="1944968" cy="31513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0707" y="3833162"/>
            <a:ext cx="1315215" cy="31219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Dishonest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(honest);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r="-4217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4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29338" y="2956768"/>
                <a:ext cx="58683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38" y="2956768"/>
                <a:ext cx="586836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59105" y="4571510"/>
                <a:ext cx="3365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05" y="4571510"/>
                <a:ext cx="3365858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855938" y="4950072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Transcript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𝑽𝒊𝒆𝒘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23220"/>
              </a:xfrm>
              <a:prstGeom prst="rect">
                <a:avLst/>
              </a:prstGeom>
              <a:blipFill>
                <a:blip r:embed="rId10"/>
                <a:stretch>
                  <a:fillRect l="-105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Image result for al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Dishonest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(honest);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r="-4217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637582" cy="461665"/>
              </a:xfrm>
              <a:prstGeom prst="rect">
                <a:avLst/>
              </a:prstGeom>
              <a:blipFill>
                <a:blip r:embed="rId4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391826" cy="710194"/>
              </a:xfrm>
              <a:prstGeom prst="rect">
                <a:avLst/>
              </a:prstGeom>
              <a:blipFill>
                <a:blip r:embed="rId8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826165" y="497734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Zero-Knowledge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 For all PPT V’ exists PPT Sim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𝑽𝒊𝒆𝒘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Sim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blipFill>
                <a:blip r:embed="rId10"/>
                <a:stretch>
                  <a:fillRect l="-1056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Image result for alic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Dishonest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Simulator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Cheat bit b,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60785" y="4842483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Zero-Knowledge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 For all PPT V’ exists PPT Sim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𝑽𝒊𝒆𝒘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Sim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541110"/>
              </a:xfrm>
              <a:prstGeom prst="rect">
                <a:avLst/>
              </a:prstGeom>
              <a:blipFill>
                <a:blip r:embed="rId9"/>
                <a:stretch>
                  <a:fillRect l="-1056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       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⊥       </m:t>
                            </m:r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3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32" y="2953702"/>
                <a:ext cx="388285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95949" y="4529519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49" y="4529519"/>
                <a:ext cx="372988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7" grpId="0"/>
      <p:bldP spid="2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Dishonest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Simulator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Cheat bit b,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0120" y="4913379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       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⊥       </m:t>
                            </m:r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2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015" y="5942410"/>
                <a:ext cx="11994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Zero-Knowledge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Simulator can produce identical transcripts (Repeat until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⊥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" y="5942410"/>
                <a:ext cx="11994758" cy="523220"/>
              </a:xfrm>
              <a:prstGeom prst="rect">
                <a:avLst/>
              </a:prstGeom>
              <a:blipFill>
                <a:blip r:embed="rId13"/>
                <a:stretch>
                  <a:fillRect l="-10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8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Discrete Log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Dishonest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Simulator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Cheat bit b,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9673" y="3989261"/>
                <a:ext cx="2023858" cy="1860081"/>
              </a:xfrm>
              <a:prstGeom prst="rect">
                <a:avLst/>
              </a:prstGeom>
              <a:blipFill>
                <a:blip r:embed="rId3"/>
                <a:stretch>
                  <a:fillRect l="-4518" t="-2614" b="-104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30120" y="4913379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obot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3" y="1570381"/>
            <a:ext cx="1517561" cy="25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obot 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9" y="1706761"/>
            <a:ext cx="24225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n-US" sz="24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4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8" y="1398732"/>
                <a:ext cx="3889911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       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⊥       </m:t>
                            </m:r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𝑜𝑡h𝑒𝑟𝑤𝑖𝑠𝑒</m:t>
                            </m:r>
                            <m:r>
                              <m:rPr>
                                <m:nor/>
                              </m:rPr>
                              <a:rPr kumimoji="0" lang="en-US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09" y="3551510"/>
                <a:ext cx="3920112" cy="733342"/>
              </a:xfrm>
              <a:prstGeom prst="rect">
                <a:avLst/>
              </a:prstGeom>
              <a:blipFill>
                <a:blip r:embed="rId12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67" y="3013077"/>
                <a:ext cx="388285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73" y="4543356"/>
                <a:ext cx="37298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5897234"/>
                <a:ext cx="10065384" cy="82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Zero-Knowledge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x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𝑽𝒊𝒆𝒘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Sim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′(.)</m:t>
                        </m:r>
                      </m:sup>
                    </m:sSup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7234"/>
                <a:ext cx="10065384" cy="828368"/>
              </a:xfrm>
              <a:prstGeom prst="rect">
                <a:avLst/>
              </a:prstGeom>
              <a:blipFill>
                <a:blip r:embed="rId14"/>
                <a:stretch>
                  <a:fillRect l="-1211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Square Root mod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 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mod</m:t>
                      </m:r>
                      <m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𝑚𝑜𝑑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𝒛𝒓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𝑚𝑜𝑑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Completeness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Alice knows x such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mod</m:t>
                    </m:r>
                    <m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N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 Bob will always accept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5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Square Root mod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 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mod</m:t>
                      </m:r>
                      <m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𝑚𝑜𝑑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𝒛𝒓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𝑚𝑜𝑑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5857886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Soundness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some x then (honest) Bob will reject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½ (even if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cheats)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" y="5828180"/>
                <a:ext cx="12121742" cy="954107"/>
              </a:xfrm>
              <a:prstGeom prst="rect">
                <a:avLst/>
              </a:prstGeom>
              <a:blipFill>
                <a:blip r:embed="rId10"/>
                <a:stretch>
                  <a:fillRect l="-105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be the protocol transcript from Bob’s perspective (resp. Alice’s perspective) when his input is y and Alice’s input is x (assuming that Alice follows the protocol). </a:t>
                </a:r>
              </a:p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input y and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input x and 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  <a:blipFill>
                <a:blip r:embed="rId2"/>
                <a:stretch>
                  <a:fillRect l="-94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Zero-Knowledge Proof for Square Root mod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 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mod</m:t>
                      </m:r>
                      <m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y)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𝑚𝑜𝑑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19" y="2189112"/>
                <a:ext cx="2378215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760786" y="3446376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23527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7" y="3587017"/>
                <a:ext cx="3116109" cy="710194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84780" y="4474982"/>
                <a:ext cx="6019468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𝒛𝒓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mod</m:t>
                              </m:r>
                              <m: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mod</m:t>
                              </m:r>
                              <m: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N</m:t>
                              </m:r>
                              <m:r>
                                <a:rPr kumimoji="0" lang="en-US" sz="18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80" y="4474982"/>
                <a:ext cx="6019468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58" y="5828180"/>
            <a:ext cx="1212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Zero-Knowledge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How does the simulator work?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vs. Digital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Digital Signatures are transferrable</a:t>
                </a:r>
              </a:p>
              <a:p>
                <a:pPr lvl="1"/>
                <a:r>
                  <a:rPr lang="en-US" dirty="0" smtClean="0"/>
                  <a:t>E.g., Alice signs a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 with her secret key and sends the signature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to Bob. Bob can then send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Jane who is convinced that Alice signed the message m.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Are Zero-Knowledge Proofs transferable?</a:t>
                </a:r>
              </a:p>
              <a:p>
                <a:pPr lvl="1"/>
                <a:r>
                  <a:rPr lang="en-US" dirty="0" smtClean="0"/>
                  <a:t>Suppose Alice (prover) interacts with Bob (verifier) to prove a statement (e.g., z has a square root modulo N) in Zero-Knowledge.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dirty="0" smtClean="0"/>
                  <a:t> be Bob’s view of the protocol.</a:t>
                </a:r>
              </a:p>
              <a:p>
                <a:pPr lvl="1"/>
                <a:r>
                  <a:rPr lang="en-US" dirty="0" smtClean="0"/>
                  <a:t>Suppose Bob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𝑽𝒊𝒆𝒘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dirty="0" smtClean="0"/>
                  <a:t> to Jane. </a:t>
                </a:r>
              </a:p>
              <a:p>
                <a:pPr lvl="1"/>
                <a:r>
                  <a:rPr lang="en-US" dirty="0" smtClean="0"/>
                  <a:t>Should Jane be convinced of the statement </a:t>
                </a:r>
                <a:r>
                  <a:rPr lang="en-US" dirty="0"/>
                  <a:t>(e.g., z has a square root modulo N</a:t>
                </a:r>
                <a:r>
                  <a:rPr lang="en-US" dirty="0" smtClean="0"/>
                  <a:t>)&gt;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4265" cy="1325563"/>
          </a:xfrm>
        </p:spPr>
        <p:txBody>
          <a:bodyPr/>
          <a:lstStyle/>
          <a:p>
            <a:r>
              <a:rPr lang="en-US" dirty="0" smtClean="0"/>
              <a:t>Non-Interactive Zero-Knowledge Proof (NIZK)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 (verifier);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87" y="4198509"/>
                <a:ext cx="3192785" cy="911373"/>
              </a:xfrm>
              <a:prstGeom prst="rect">
                <a:avLst/>
              </a:prstGeom>
              <a:blipFill>
                <a:blip r:embed="rId2"/>
                <a:stretch>
                  <a:fillRect l="-2481" t="-469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12" descr="Image result for wolf in grandma's clothes"/>
              <p:cNvSpPr>
                <a:spLocks noChangeAspect="1" noChangeArrowheads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Alice (prover);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X 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mod</m:t>
                      </m:r>
                      <m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4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AutoShape 12" descr="Image result for wolf in grandma's clothe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1065" y="4145359"/>
                <a:ext cx="2023858" cy="1860081"/>
              </a:xfrm>
              <a:prstGeom prst="rect">
                <a:avLst/>
              </a:prstGeom>
              <a:blipFill>
                <a:blip r:embed="rId5"/>
                <a:stretch>
                  <a:fillRect l="-4518" t="-2623" r="-3012" b="-10820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885191" y="2807124"/>
            <a:ext cx="7097010" cy="2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91662" y="2152852"/>
                <a:ext cx="4423903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M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,…M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k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𝑀</m:t>
                    </m:r>
                    <m:r>
                      <a:rPr kumimoji="0" lang="en-US" sz="24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𝑚𝑜𝑑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62" y="2152852"/>
                <a:ext cx="4423903" cy="481670"/>
              </a:xfrm>
              <a:prstGeom prst="rect">
                <a:avLst/>
              </a:prstGeom>
              <a:blipFill>
                <a:blip r:embed="rId6"/>
                <a:stretch>
                  <a:fillRect l="-2066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673480" y="3446806"/>
            <a:ext cx="7122651" cy="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08014" y="2956768"/>
                <a:ext cx="4600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𝒄𝒉𝒂𝒍𝒍𝒆𝒏𝒈𝒆𝒔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1800" b="1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,….,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𝒄𝒌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𝑯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 Math" panose="02040503050406030204" pitchFamily="18" charset="0"/>
                          <a:cs typeface="+mn-cs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 Math" panose="02040503050406030204" pitchFamily="18" charset="0"/>
                          <a:cs typeface="+mn-cs"/>
                        </a:rPr>
                        <m:t>,…</m:t>
                      </m:r>
                      <m:r>
                        <m:rPr>
                          <m:nor/>
                        </m:rP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mbria Math" panose="02040503050406030204" pitchFamily="18" charset="0"/>
                          <a:cs typeface="+mn-cs"/>
                        </a:rPr>
                        <m:t>Mk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14" y="2956768"/>
                <a:ext cx="460017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2665633" y="4361331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47710" y="3574918"/>
                <a:ext cx="4705327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Responses r</a:t>
                </a:r>
                <a:r>
                  <a:rPr kumimoji="0" lang="en-US" sz="1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,…,</a:t>
                </a:r>
                <a:r>
                  <a:rPr kumimoji="0" lang="en-US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  <a:r>
                  <a:rPr kumimoji="0" lang="en-US" sz="1800" b="1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800" b="1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  <m:r>
                              <a:rPr kumimoji="0" lang="en-US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 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𝒊𝒇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𝒄𝒊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𝑖𝑓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𝑐𝑖</m:t>
                            </m:r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10" y="3574918"/>
                <a:ext cx="4705327" cy="710194"/>
              </a:xfrm>
              <a:prstGeom prst="rect">
                <a:avLst/>
              </a:prstGeom>
              <a:blipFill>
                <a:blip r:embed="rId8"/>
                <a:stretch>
                  <a:fillRect l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60746" y="4472587"/>
                <a:ext cx="8121454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𝑫𝒆𝒄𝒊𝒔𝒊𝒐𝒏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nary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𝒘𝒉𝒆𝒓𝒆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𝒅𝒊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eqArr>
                            <m:eqArr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𝒄𝒊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𝒛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mod</m:t>
                              </m:r>
                              <m:r>
                                <a:rPr kumimoji="0" lang="en-US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N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𝒊𝒇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𝒄𝒊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mod</m:t>
                              </m:r>
                              <m: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N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0                     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𝑜𝑡h𝑒𝑟𝑤𝑖𝑠𝑒</m:t>
                              </m:r>
                              <m: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46" y="4472587"/>
                <a:ext cx="8121454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2673480" y="5607800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2434" y="5808108"/>
            <a:ext cx="1212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Simulator Power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 program the random oracle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7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NIZK Security (Random Oracle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Simulator is given statement to proof (e.g.,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has a square root modulo N)</a:t>
                </a:r>
                <a:endParaRPr lang="en-US" dirty="0"/>
              </a:p>
              <a:p>
                <a:r>
                  <a:rPr lang="en-US" dirty="0" smtClean="0"/>
                  <a:t> Simulator must output a proof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and a random oracle H’</a:t>
                </a:r>
              </a:p>
              <a:p>
                <a:endParaRPr lang="en-US" dirty="0"/>
              </a:p>
              <a:p>
                <a:r>
                  <a:rPr lang="en-US" dirty="0" smtClean="0"/>
                  <a:t>Distinguisher D</a:t>
                </a:r>
              </a:p>
              <a:p>
                <a:pPr lvl="1"/>
                <a:r>
                  <a:rPr lang="en-US" dirty="0" smtClean="0"/>
                  <a:t>World 1 (Simulated): Given z,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oracle access to H’</a:t>
                </a:r>
              </a:p>
              <a:p>
                <a:pPr lvl="1"/>
                <a:r>
                  <a:rPr lang="en-US" dirty="0" smtClean="0"/>
                  <a:t>World 2 (Honest): Given z,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(honest proof) and oracle access to H </a:t>
                </a:r>
              </a:p>
              <a:p>
                <a:pPr lvl="1"/>
                <a:r>
                  <a:rPr lang="en-US" dirty="0" smtClean="0"/>
                  <a:t>Advantage: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ADV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Any PPT distinguisher D should have negligible advantage.</a:t>
                </a:r>
              </a:p>
              <a:p>
                <a:r>
                  <a:rPr lang="en-US" dirty="0" smtClean="0"/>
                  <a:t>NIZK proof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transferrable (contrast with interactive ZK proof)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2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Input: instance/claim x and witness w </a:t>
                </a:r>
              </a:p>
              <a:p>
                <a:pPr lvl="1"/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Verifier Input: Instance x</a:t>
                </a:r>
              </a:p>
              <a:p>
                <a:pPr marL="457200" lvl="1" indent="0"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-Protocols: three-message structure</a:t>
                </a:r>
              </a:p>
              <a:p>
                <a:pPr lvl="1"/>
                <a:r>
                  <a:rPr lang="en-US" dirty="0" smtClean="0"/>
                  <a:t>Prover sends first message m=P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Verifier responds with random challenge c</a:t>
                </a:r>
              </a:p>
              <a:p>
                <a:pPr lvl="1"/>
                <a:r>
                  <a:rPr lang="en-US" dirty="0" smtClean="0"/>
                  <a:t>Prover sends response R=P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(x,w,r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,c; 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Verifier outputs decision V(</a:t>
                </a:r>
                <a:r>
                  <a:rPr lang="en-US" dirty="0" err="1" smtClean="0"/>
                  <a:t>x,m,c,R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dirty="0" smtClean="0"/>
                  <a:t>Completeness: </a:t>
                </a:r>
                <a:r>
                  <a:rPr lang="en-US" dirty="0" smtClean="0"/>
                  <a:t>If w is a valid witness for instance x then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[V(</a:t>
                </a:r>
                <a:r>
                  <a:rPr lang="en-US" dirty="0" err="1" smtClean="0"/>
                  <a:t>x,c,R</a:t>
                </a:r>
                <a:r>
                  <a:rPr lang="en-US" dirty="0" smtClean="0"/>
                  <a:t>)=1]=1</a:t>
                </a:r>
              </a:p>
              <a:p>
                <a:pPr lvl="1"/>
                <a:r>
                  <a:rPr lang="en-US" b="1" dirty="0" smtClean="0"/>
                  <a:t>Soundness:</a:t>
                </a:r>
                <a:r>
                  <a:rPr lang="en-US" dirty="0" smtClean="0"/>
                  <a:t> If the claim x is false then </a:t>
                </a:r>
                <a:r>
                  <a:rPr lang="en-US" dirty="0"/>
                  <a:t>V(</a:t>
                </a:r>
                <a:r>
                  <a:rPr lang="en-US" dirty="0" err="1"/>
                  <a:t>x,c,R</a:t>
                </a:r>
                <a:r>
                  <a:rPr lang="en-US" dirty="0" smtClean="0"/>
                  <a:t>)=0 with probability at least ½</a:t>
                </a:r>
              </a:p>
              <a:p>
                <a:pPr lvl="1"/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can produce computationally indistinguishable transcript </a:t>
                </a: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081" r="-92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92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 and Fiat-Shamir Transform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-Protocols </a:t>
                </a:r>
                <a:r>
                  <a:rPr lang="en-US" dirty="0" smtClean="0"/>
                  <a:t>into Non-Interactive ZK Proof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Input: instance/claim x and witness w 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Verifier Input: Instance x</a:t>
                </a: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1: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generates first messages for n instances of the protocol</a:t>
                </a:r>
              </a:p>
              <a:p>
                <a:pPr lvl="1"/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Prover uses random oracle to extract random coins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x,j</a:t>
                </a:r>
                <a:r>
                  <a:rPr lang="en-US" dirty="0" smtClean="0"/>
                  <a:t>, </a:t>
                </a: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for j=1 to n 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Prover samples challenges c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using </a:t>
                </a:r>
                <a:r>
                  <a:rPr lang="en-US" dirty="0"/>
                  <a:t>random </a:t>
                </a:r>
                <a:r>
                  <a:rPr lang="en-US" dirty="0" smtClean="0"/>
                  <a:t>strings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i.e.,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SampleChallenge</a:t>
                </a:r>
                <a:r>
                  <a:rPr lang="en-US" dirty="0" smtClean="0"/>
                  <a:t>(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3: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computes responses 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x,w,r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,c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4: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outputs the 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941" r="-34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45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 and Fiat-Shamir Transform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1: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generates first messages for n instances of the protocol</a:t>
                </a:r>
              </a:p>
              <a:p>
                <a:pPr lvl="1"/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Prover uses random oracle to extract random coins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x,i</a:t>
                </a:r>
                <a:r>
                  <a:rPr lang="en-US" dirty="0" smtClean="0"/>
                  <a:t>, </a:t>
                </a: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 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samples challenges c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using random strings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i.e.,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3: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computes responses 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x,w,r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,c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4: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outputs the 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Verifier: V</a:t>
                </a:r>
                <a:r>
                  <a:rPr lang="en-US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NI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check that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1. V(x,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 and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2.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where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i</a:t>
                </a:r>
                <a:r>
                  <a:rPr lang="en-US" dirty="0"/>
                  <a:t>=H(</a:t>
                </a:r>
                <a:r>
                  <a:rPr lang="en-US" dirty="0" err="1"/>
                  <a:t>x,i</a:t>
                </a:r>
                <a:r>
                  <a:rPr lang="en-US" dirty="0"/>
                  <a:t>, 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n</a:t>
                </a:r>
                <a:r>
                  <a:rPr lang="en-US" dirty="0" smtClean="0"/>
                  <a:t>)</a:t>
                </a: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  <a:blipFill>
                <a:blip r:embed="rId3"/>
                <a:stretch>
                  <a:fillRect l="-812" t="-3501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50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 and Fiat-Shamir Transform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1: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generates first messages for n instances of the protocol</a:t>
                </a:r>
              </a:p>
              <a:p>
                <a:pPr lvl="1"/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Prover uses random oracle to extract random coins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x,i</a:t>
                </a:r>
                <a:r>
                  <a:rPr lang="en-US" dirty="0" smtClean="0"/>
                  <a:t>, </a:t>
                </a: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 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samples challenges c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using random strings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i.e.,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3: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computes responses 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x,w,r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,c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4: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outputs the 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Zero-Knowledge (Idea):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Step 1: Run simulator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n-times to obtain n transcripts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Step 2: Program the random oracle so that </a:t>
                </a:r>
                <a:r>
                  <a:rPr lang="en-US" dirty="0" smtClean="0"/>
                  <a:t>H(</a:t>
                </a:r>
                <a:r>
                  <a:rPr lang="en-US" dirty="0" err="1" smtClean="0"/>
                  <a:t>x,i</a:t>
                </a:r>
                <a:r>
                  <a:rPr lang="en-US" dirty="0"/>
                  <a:t>, 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n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 where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  <a:blipFill>
                <a:blip r:embed="rId3"/>
                <a:stretch>
                  <a:fillRect l="-812" t="-3501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91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</a:t>
            </a:r>
          </a:p>
          <a:p>
            <a:pPr lvl="1"/>
            <a:r>
              <a:rPr lang="en-US" dirty="0" smtClean="0"/>
              <a:t>Input: Graph </a:t>
            </a:r>
            <a:r>
              <a:rPr lang="en-US" dirty="0"/>
              <a:t>G=(V,E)</a:t>
            </a:r>
            <a:r>
              <a:rPr lang="en-US" dirty="0" smtClean="0"/>
              <a:t> and integer k&gt;0</a:t>
            </a:r>
          </a:p>
          <a:p>
            <a:pPr lvl="1"/>
            <a:r>
              <a:rPr lang="en-US" dirty="0" smtClean="0"/>
              <a:t>Question: Does G have a clique of size k?</a:t>
            </a:r>
          </a:p>
          <a:p>
            <a:pPr lvl="1"/>
            <a:endParaRPr lang="en-US" dirty="0"/>
          </a:p>
          <a:p>
            <a:r>
              <a:rPr lang="en-US" dirty="0" smtClean="0"/>
              <a:t>CLIQUE is NP-Complete</a:t>
            </a:r>
          </a:p>
          <a:p>
            <a:pPr lvl="1"/>
            <a:r>
              <a:rPr lang="en-US" dirty="0" smtClean="0"/>
              <a:t>Any problem in NP reduces to CLIQUE</a:t>
            </a:r>
          </a:p>
          <a:p>
            <a:pPr lvl="1"/>
            <a:r>
              <a:rPr lang="en-US" dirty="0" smtClean="0"/>
              <a:t>A zero-knowledge proof for CLIQUE yields proof for all of NP via reduction</a:t>
            </a:r>
          </a:p>
          <a:p>
            <a:pPr lvl="1"/>
            <a:endParaRPr lang="en-US" dirty="0"/>
          </a:p>
          <a:p>
            <a:r>
              <a:rPr lang="en-US" dirty="0" smtClean="0"/>
              <a:t>Prover:</a:t>
            </a:r>
          </a:p>
          <a:p>
            <a:pPr lvl="1"/>
            <a:r>
              <a:rPr lang="en-US" dirty="0" smtClean="0"/>
              <a:t>Knows k vertices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in G</a:t>
            </a:r>
            <a:r>
              <a:rPr lang="en-US" dirty="0"/>
              <a:t>=(</a:t>
            </a:r>
            <a:r>
              <a:rPr lang="en-US" dirty="0" smtClean="0"/>
              <a:t>V,E) that form a clique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2" y="102790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7" y="1440167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6" y="1542463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216" y="282888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889" y="296553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0858" y="1627704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443" y="1705634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600" y="2276907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865" y="2462588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398" y="269492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7527" y="2273859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5418" y="3327069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7125" y="3180548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7125" y="3908615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9145" y="362141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73985" y="2702365"/>
            <a:ext cx="191339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3929445" y="3692216"/>
            <a:ext cx="2581604" cy="10698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blipFill>
                <a:blip r:embed="rId4"/>
                <a:stretch>
                  <a:fillRect l="-3384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88702" y="5019059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1486" y="498007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6058" y="6236012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5087" y="5432766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88567" y="5863461"/>
            <a:ext cx="2698205" cy="773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blipFill>
                <a:blip r:embed="rId5"/>
                <a:stretch>
                  <a:fillRect l="-2439" t="-257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599786" y="4893167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11124" y="4920443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2009" y="6282396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3804" y="539963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0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4" grpId="0"/>
      <p:bldP spid="26" grpId="0" animBg="1"/>
      <p:bldP spid="27" grpId="0" animBg="1"/>
      <p:bldP spid="28" grpId="0" animBg="1"/>
      <p:bldP spid="29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one, and Bob learns nothing about other message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616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Prover:</a:t>
                </a:r>
              </a:p>
              <a:p>
                <a:pPr lvl="1"/>
                <a:r>
                  <a:rPr lang="en-US" dirty="0" smtClean="0"/>
                  <a:t>Knows k vertices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in G=(V,E) that for a clique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a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over 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the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sends challenge c (either 1 or 0)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c=0 then prover reveals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adjacency matrix is correct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c=1 then prover reveals the submatrix formed by first rows/columns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the submatrix forms a clique.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1138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5560" y="146755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233" y="160420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5202" y="266379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4787" y="344309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2944" y="915582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62209" y="1101263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2742" y="1333595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1871" y="912534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9762" y="1965744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11469" y="1819223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11469" y="2547290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3489" y="2260090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8472" y="490330"/>
            <a:ext cx="1347522" cy="29047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24030" y="2050055"/>
            <a:ext cx="3035448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02742" y="1807400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7726" y="1920554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0" grpId="0" animBg="1"/>
      <p:bldP spid="21" grpId="0" animBg="1"/>
      <p:bldP spid="2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Completeness</a:t>
                </a:r>
                <a:r>
                  <a:rPr lang="en-US" dirty="0" smtClean="0"/>
                  <a:t>: Honest prover can always make honest verifier accept</a:t>
                </a:r>
              </a:p>
              <a:p>
                <a:r>
                  <a:rPr lang="en-US" b="1" dirty="0" smtClean="0"/>
                  <a:t>Soundness</a:t>
                </a:r>
                <a:r>
                  <a:rPr lang="en-US" dirty="0" smtClean="0"/>
                  <a:t>: If prover commits to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 and can reveal a clique in submatrix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then G itself contains a k-clique. Proof invokes binding property of commitment scheme.</a:t>
                </a:r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cheats and either commits to wrong adjacency matrix or cannot reveal clique. Repeat until we produce a  successful transcript. Indistinguishability of transcripts follows from hiding property of commitment scheme.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7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(Adversary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</a:p>
          <a:p>
            <a:pPr lvl="1"/>
            <a:r>
              <a:rPr lang="en-US" dirty="0" smtClean="0"/>
              <a:t>Prove: My behavior in the protocol is consistent with honest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7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88750</TotalTime>
  <Words>14659</Words>
  <Application>Microsoft Office PowerPoint</Application>
  <PresentationFormat>Widescreen</PresentationFormat>
  <Paragraphs>1784</Paragraphs>
  <Slides>92</Slides>
  <Notes>11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Course Feedback</vt:lpstr>
      <vt:lpstr>Cryptography CS 555</vt:lpstr>
      <vt:lpstr>Secure Multiparty Computation</vt:lpstr>
      <vt:lpstr>Secure Multiparty Computation (Crushes)</vt:lpstr>
      <vt:lpstr>Secure Multiparty Computation (Crushes)</vt:lpstr>
      <vt:lpstr>Adversary Models</vt:lpstr>
      <vt:lpstr>Computational Indistinguishability</vt:lpstr>
      <vt:lpstr>Security (Semi-Honest Model)</vt:lpstr>
      <vt:lpstr>Recap: Oblivious Transfer (OT)</vt:lpstr>
      <vt:lpstr>Bellare-Micali 1-out-of-2-OT protocol</vt:lpstr>
      <vt:lpstr>Bellare-Micali 1-out-of-2-OT protocol</vt:lpstr>
      <vt:lpstr>Bellare-Micali 1-out-of-2-OT protocol</vt:lpstr>
      <vt:lpstr>Bellare-Micali 1-out-of-2-OT protocol</vt:lpstr>
      <vt:lpstr>Yao’s Garbled Circuits</vt:lpstr>
      <vt:lpstr>Yao’s Garbled Circuits</vt:lpstr>
      <vt:lpstr>Yao’s Protocol</vt:lpstr>
      <vt:lpstr>Yao’s Protocol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4: Send Keys For Alice’s Inputs </vt:lpstr>
      <vt:lpstr>5: Use OT on Keys for Bob’s Input </vt:lpstr>
      <vt:lpstr>6: Evaluate Garbled Gate </vt:lpstr>
      <vt:lpstr>7: Evaluate Entire Circuit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Brief Discussion of Yao’s Protocol</vt:lpstr>
      <vt:lpstr>Security (Semi-Honest Model)</vt:lpstr>
      <vt:lpstr>Bob’s Simulator</vt:lpstr>
      <vt:lpstr>Bob’s Simulator</vt:lpstr>
      <vt:lpstr>Course Feedback</vt:lpstr>
      <vt:lpstr>Recap: Yao’s Garbled Circuits </vt:lpstr>
      <vt:lpstr>Recap: Yao’s Garbled Circuits </vt:lpstr>
      <vt:lpstr>Fully Malicious Security?</vt:lpstr>
      <vt:lpstr>Fully Malicious Security?</vt:lpstr>
      <vt:lpstr>Fully Malicious Security?</vt:lpstr>
      <vt:lpstr>Fully Malicious Security</vt:lpstr>
      <vt:lpstr>CS 555:Week 15: Zero-Knowledge Proofs</vt:lpstr>
      <vt:lpstr>Computational Indistinguishability</vt:lpstr>
      <vt:lpstr>Computational Indistinguishability</vt:lpstr>
      <vt:lpstr>P vs NP</vt:lpstr>
      <vt:lpstr>Decisional Diffie-Hellman Problem (DDH)</vt:lpstr>
      <vt:lpstr>Decisional Diffie-Hellman Problem (DDH)</vt:lpstr>
      <vt:lpstr>Zero-Knowledge Proof</vt:lpstr>
      <vt:lpstr>Zero-Knowledge Proof</vt:lpstr>
      <vt:lpstr>Zero-Knowledge Proof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Discrete Log Solution</vt:lpstr>
      <vt:lpstr>Zero-Knowledge Proof for Square Root mod N</vt:lpstr>
      <vt:lpstr>Zero-Knowledge Proof for Square Root mod N</vt:lpstr>
      <vt:lpstr>Zero-Knowledge Proof for Square Root mod N</vt:lpstr>
      <vt:lpstr>Zero-Knowledge Proof vs. Digital Signature</vt:lpstr>
      <vt:lpstr>Non-Interactive Zero-Knowledge Proof (NIZK)</vt:lpstr>
      <vt:lpstr>NIZK Security (Random Oracle Model)</vt:lpstr>
      <vt:lpstr>Σ-Protocols</vt:lpstr>
      <vt:lpstr>Σ-Protocols and Fiat-Shamir Transform</vt:lpstr>
      <vt:lpstr>Σ-Protocols and Fiat-Shamir Transform</vt:lpstr>
      <vt:lpstr>Σ-Protocols and Fiat-Shamir Transform</vt:lpstr>
      <vt:lpstr>Zero-Knowledge Proof for all NP</vt:lpstr>
      <vt:lpstr>Zero-Knowledge Proof for all NP</vt:lpstr>
      <vt:lpstr>Zero-Knowledge Proof for all NP</vt:lpstr>
      <vt:lpstr>Zero-Knowledge Proof for all NP</vt:lpstr>
      <vt:lpstr>Secure Multiparty Computation (Adversary Models)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403</cp:revision>
  <cp:lastPrinted>2017-10-28T19:03:12Z</cp:lastPrinted>
  <dcterms:created xsi:type="dcterms:W3CDTF">2016-12-31T20:38:01Z</dcterms:created>
  <dcterms:modified xsi:type="dcterms:W3CDTF">2021-04-22T15:48:44Z</dcterms:modified>
</cp:coreProperties>
</file>