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439" r:id="rId2"/>
    <p:sldId id="993" r:id="rId3"/>
    <p:sldId id="994" r:id="rId4"/>
    <p:sldId id="1028" r:id="rId5"/>
    <p:sldId id="1062" r:id="rId6"/>
    <p:sldId id="998" r:id="rId7"/>
    <p:sldId id="999" r:id="rId8"/>
    <p:sldId id="1000" r:id="rId9"/>
    <p:sldId id="1001" r:id="rId10"/>
    <p:sldId id="1002" r:id="rId11"/>
    <p:sldId id="1003" r:id="rId12"/>
    <p:sldId id="1004" r:id="rId13"/>
    <p:sldId id="1005" r:id="rId14"/>
    <p:sldId id="1006" r:id="rId15"/>
    <p:sldId id="1007" r:id="rId16"/>
    <p:sldId id="1008" r:id="rId17"/>
    <p:sldId id="1009" r:id="rId18"/>
    <p:sldId id="1010" r:id="rId19"/>
    <p:sldId id="1011" r:id="rId20"/>
    <p:sldId id="1012" r:id="rId21"/>
    <p:sldId id="1013" r:id="rId22"/>
    <p:sldId id="1014" r:id="rId23"/>
    <p:sldId id="1015" r:id="rId24"/>
    <p:sldId id="1016" r:id="rId25"/>
    <p:sldId id="1017" r:id="rId26"/>
    <p:sldId id="1018" r:id="rId27"/>
    <p:sldId id="1019" r:id="rId28"/>
    <p:sldId id="1020" r:id="rId29"/>
    <p:sldId id="1021" r:id="rId30"/>
    <p:sldId id="1022" r:id="rId31"/>
    <p:sldId id="1023" r:id="rId32"/>
    <p:sldId id="1024" r:id="rId33"/>
    <p:sldId id="1025" r:id="rId34"/>
    <p:sldId id="1026" r:id="rId35"/>
    <p:sldId id="1027" r:id="rId36"/>
    <p:sldId id="1029" r:id="rId37"/>
    <p:sldId id="1030" r:id="rId38"/>
    <p:sldId id="1031" r:id="rId39"/>
    <p:sldId id="1032" r:id="rId40"/>
    <p:sldId id="1033" r:id="rId41"/>
    <p:sldId id="1034" r:id="rId42"/>
    <p:sldId id="1035" r:id="rId43"/>
    <p:sldId id="1036" r:id="rId44"/>
    <p:sldId id="1037" r:id="rId45"/>
    <p:sldId id="1038" r:id="rId46"/>
    <p:sldId id="1039" r:id="rId47"/>
    <p:sldId id="1040" r:id="rId48"/>
    <p:sldId id="1041" r:id="rId49"/>
    <p:sldId id="1042" r:id="rId50"/>
    <p:sldId id="1043" r:id="rId51"/>
    <p:sldId id="1044" r:id="rId52"/>
    <p:sldId id="1045" r:id="rId53"/>
    <p:sldId id="1046" r:id="rId54"/>
    <p:sldId id="1047" r:id="rId55"/>
    <p:sldId id="1048" r:id="rId56"/>
    <p:sldId id="1049" r:id="rId57"/>
    <p:sldId id="1050" r:id="rId58"/>
    <p:sldId id="1051" r:id="rId59"/>
    <p:sldId id="1052" r:id="rId60"/>
    <p:sldId id="1053" r:id="rId61"/>
    <p:sldId id="1054" r:id="rId62"/>
    <p:sldId id="1055" r:id="rId63"/>
    <p:sldId id="1056" r:id="rId64"/>
    <p:sldId id="1057" r:id="rId65"/>
    <p:sldId id="1058" r:id="rId66"/>
    <p:sldId id="1059" r:id="rId67"/>
    <p:sldId id="1060" r:id="rId68"/>
    <p:sldId id="1061" r:id="rId6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926" autoAdjust="0"/>
  </p:normalViewPr>
  <p:slideViewPr>
    <p:cSldViewPr snapToGrid="0">
      <p:cViewPr varScale="1">
        <p:scale>
          <a:sx n="83" d="100"/>
          <a:sy n="83" d="100"/>
        </p:scale>
        <p:origin x="16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C85FA0-1860-435B-9626-CB21D9C53071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2D765E99-C9B4-40DC-B3C2-5908F0ABF08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2139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3548B029-2466-4137-8D47-B7DB8998F28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6037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A8F14589-8B1D-4A38-B6AD-D9F2CAAE6B6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9679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7CE3C-6BF0-43F5-9DF7-A724286DE8B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73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3018F-19B0-43F8-9DAF-04632E2E6E4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67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464B8-6222-4B76-9D52-BD85B055D09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71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E5ECDB45-C91E-4A5F-8FEB-7A66A50C5B5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8095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1F10A0E2-9167-4DC5-8395-FD246B145B3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2495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9E3071B0-7540-4DA8-B522-DB9276F025E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8305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EC96203A-964E-49C2-8584-003F91999C2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3419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A7080FE9-FC6E-4335-8CED-076CB838FFB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217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1.pn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1.pn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6.png"/><Relationship Id="rId7" Type="http://schemas.openxmlformats.org/officeDocument/2006/relationships/image" Target="../media/image13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6.png"/><Relationship Id="rId7" Type="http://schemas.openxmlformats.org/officeDocument/2006/relationships/image" Target="../media/image13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0.png"/><Relationship Id="rId9" Type="http://schemas.openxmlformats.org/officeDocument/2006/relationships/image" Target="../media/image3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6.png"/><Relationship Id="rId7" Type="http://schemas.openxmlformats.org/officeDocument/2006/relationships/image" Target="../media/image13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0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7.gif"/><Relationship Id="rId7" Type="http://schemas.openxmlformats.org/officeDocument/2006/relationships/image" Target="../media/image12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51.png"/><Relationship Id="rId10" Type="http://schemas.openxmlformats.org/officeDocument/2006/relationships/image" Target="../media/image161.png"/><Relationship Id="rId4" Type="http://schemas.openxmlformats.org/officeDocument/2006/relationships/image" Target="../media/image6.png"/><Relationship Id="rId9" Type="http://schemas.openxmlformats.org/officeDocument/2006/relationships/image" Target="../media/image1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7.gif"/><Relationship Id="rId7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21.png"/><Relationship Id="rId4" Type="http://schemas.openxmlformats.org/officeDocument/2006/relationships/image" Target="../media/image6.png"/><Relationship Id="rId9" Type="http://schemas.openxmlformats.org/officeDocument/2006/relationships/image" Target="../media/image15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7.gif"/><Relationship Id="rId7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21.png"/><Relationship Id="rId4" Type="http://schemas.openxmlformats.org/officeDocument/2006/relationships/image" Target="../media/image6.png"/><Relationship Id="rId9" Type="http://schemas.openxmlformats.org/officeDocument/2006/relationships/image" Target="../media/image15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7.gif"/><Relationship Id="rId7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21.png"/><Relationship Id="rId4" Type="http://schemas.openxmlformats.org/officeDocument/2006/relationships/image" Target="../media/image6.png"/><Relationship Id="rId9" Type="http://schemas.openxmlformats.org/officeDocument/2006/relationships/image" Target="../media/image15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7.gif"/><Relationship Id="rId7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21.png"/><Relationship Id="rId10" Type="http://schemas.openxmlformats.org/officeDocument/2006/relationships/image" Target="../media/image160.png"/><Relationship Id="rId4" Type="http://schemas.openxmlformats.org/officeDocument/2006/relationships/image" Target="../media/image6.png"/><Relationship Id="rId9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7.gif"/><Relationship Id="rId7" Type="http://schemas.openxmlformats.org/officeDocument/2006/relationships/image" Target="../media/image120.png"/><Relationship Id="rId12" Type="http://schemas.openxmlformats.org/officeDocument/2006/relationships/image" Target="../media/image18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7.png"/><Relationship Id="rId5" Type="http://schemas.openxmlformats.org/officeDocument/2006/relationships/image" Target="../media/image121.png"/><Relationship Id="rId10" Type="http://schemas.openxmlformats.org/officeDocument/2006/relationships/image" Target="../media/image160.png"/><Relationship Id="rId4" Type="http://schemas.openxmlformats.org/officeDocument/2006/relationships/image" Target="../media/image6.png"/><Relationship Id="rId9" Type="http://schemas.openxmlformats.org/officeDocument/2006/relationships/image" Target="../media/image15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7.gif"/><Relationship Id="rId7" Type="http://schemas.openxmlformats.org/officeDocument/2006/relationships/image" Target="../media/image120.png"/><Relationship Id="rId12" Type="http://schemas.openxmlformats.org/officeDocument/2006/relationships/image" Target="../media/image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9.png"/><Relationship Id="rId5" Type="http://schemas.openxmlformats.org/officeDocument/2006/relationships/image" Target="../media/image121.png"/><Relationship Id="rId10" Type="http://schemas.openxmlformats.org/officeDocument/2006/relationships/image" Target="../media/image160.png"/><Relationship Id="rId4" Type="http://schemas.openxmlformats.org/officeDocument/2006/relationships/image" Target="../media/image6.png"/><Relationship Id="rId9" Type="http://schemas.openxmlformats.org/officeDocument/2006/relationships/image" Target="../media/image15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7.gif"/><Relationship Id="rId7" Type="http://schemas.openxmlformats.org/officeDocument/2006/relationships/image" Target="../media/image120.png"/><Relationship Id="rId12" Type="http://schemas.openxmlformats.org/officeDocument/2006/relationships/image" Target="../media/image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21.png"/><Relationship Id="rId5" Type="http://schemas.openxmlformats.org/officeDocument/2006/relationships/image" Target="../media/image121.png"/><Relationship Id="rId10" Type="http://schemas.openxmlformats.org/officeDocument/2006/relationships/image" Target="../media/image160.png"/><Relationship Id="rId4" Type="http://schemas.openxmlformats.org/officeDocument/2006/relationships/image" Target="../media/image6.png"/><Relationship Id="rId9" Type="http://schemas.openxmlformats.org/officeDocument/2006/relationships/image" Target="../media/image15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28.png"/><Relationship Id="rId12" Type="http://schemas.openxmlformats.org/officeDocument/2006/relationships/image" Target="../media/image16.jpe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131.png"/><Relationship Id="rId9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28.png"/><Relationship Id="rId12" Type="http://schemas.openxmlformats.org/officeDocument/2006/relationships/image" Target="../media/image16.jpe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image" Target="../media/image33.png"/><Relationship Id="rId10" Type="http://schemas.openxmlformats.org/officeDocument/2006/relationships/image" Target="../media/image310.png"/><Relationship Id="rId4" Type="http://schemas.openxmlformats.org/officeDocument/2006/relationships/image" Target="../media/image131.png"/><Relationship Id="rId9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3" Type="http://schemas.openxmlformats.org/officeDocument/2006/relationships/image" Target="../media/image32.png"/><Relationship Id="rId12" Type="http://schemas.openxmlformats.org/officeDocument/2006/relationships/image" Target="../media/image34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.jpeg"/><Relationship Id="rId15" Type="http://schemas.openxmlformats.org/officeDocument/2006/relationships/image" Target="../media/image36.png"/><Relationship Id="rId10" Type="http://schemas.openxmlformats.org/officeDocument/2006/relationships/image" Target="../media/image16.jpeg"/><Relationship Id="rId9" Type="http://schemas.openxmlformats.org/officeDocument/2006/relationships/image" Target="../media/image310.png"/><Relationship Id="rId1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1.png"/><Relationship Id="rId3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1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1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3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1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1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.gif"/><Relationship Id="rId7" Type="http://schemas.openxmlformats.org/officeDocument/2006/relationships/image" Target="../media/image1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.gif"/><Relationship Id="rId7" Type="http://schemas.openxmlformats.org/officeDocument/2006/relationships/image" Target="../media/image1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.gif"/><Relationship Id="rId7" Type="http://schemas.openxmlformats.org/officeDocument/2006/relationships/image" Target="../media/image1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.gif"/><Relationship Id="rId7" Type="http://schemas.openxmlformats.org/officeDocument/2006/relationships/image" Target="../media/image50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6.png"/><Relationship Id="rId9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6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825" y="3097888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13: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More Plain RSA Attacks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Secure Multi-Party Computation (Garbled Circuits)</a:t>
            </a:r>
            <a:endParaRPr lang="en-US" sz="2900" dirty="0"/>
          </a:p>
          <a:p>
            <a:pPr algn="l"/>
            <a:r>
              <a:rPr lang="en-US" sz="2900" b="1" dirty="0" smtClean="0"/>
              <a:t>Reminder: </a:t>
            </a:r>
            <a:r>
              <a:rPr lang="en-US" sz="2900" dirty="0" smtClean="0"/>
              <a:t>Quiz 5 due tonight (4/14) at 11:30PM on </a:t>
            </a:r>
            <a:r>
              <a:rPr lang="en-US" sz="2900" dirty="0" err="1" smtClean="0"/>
              <a:t>Brigthspace</a:t>
            </a:r>
            <a:endParaRPr lang="en-US" sz="2900" dirty="0" smtClean="0"/>
          </a:p>
          <a:p>
            <a:pPr algn="l"/>
            <a:r>
              <a:rPr lang="en-US" sz="2900" b="1" dirty="0" smtClean="0"/>
              <a:t>Readings</a:t>
            </a:r>
            <a:r>
              <a:rPr lang="en-US" sz="2900" b="1" dirty="0" smtClean="0"/>
              <a:t>: </a:t>
            </a:r>
            <a:r>
              <a:rPr lang="en-US" sz="2900" dirty="0" smtClean="0"/>
              <a:t>Chapter </a:t>
            </a:r>
            <a:r>
              <a:rPr lang="en-US" sz="2900" dirty="0" smtClean="0"/>
              <a:t>11.1-11.2, 11.4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2021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 (Crushes)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Image result for tru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71" y="1825625"/>
            <a:ext cx="1576388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4" y="4430524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323403" y="2832847"/>
            <a:ext cx="3338244" cy="157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33461" y="3301650"/>
            <a:ext cx="3298356" cy="184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091084">
            <a:off x="1619006" y="3234602"/>
            <a:ext cx="156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x=“Bob”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55659" y="2832848"/>
            <a:ext cx="3610767" cy="199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937818">
            <a:off x="7004904" y="3628190"/>
            <a:ext cx="3136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Y=“Alice”</a:t>
            </a:r>
            <a:endParaRPr lang="en-US" sz="28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9871779">
            <a:off x="1519380" y="3614997"/>
            <a:ext cx="3666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 Bob”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37412" y="3320380"/>
            <a:ext cx="3784344" cy="225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783626">
            <a:off x="5805009" y="3959140"/>
            <a:ext cx="3890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 Alice”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Alice can infer Y from F(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 and Bob can infer X from G(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). </a:t>
                </a:r>
              </a:p>
              <a:p>
                <a:r>
                  <a:rPr lang="en-US" sz="2400" dirty="0" smtClean="0"/>
                  <a:t>But Alice/Bob cannot infer anything about Z.</a:t>
                </a:r>
              </a:p>
              <a:p>
                <a:r>
                  <a:rPr lang="en-US" sz="2400" dirty="0" smtClean="0"/>
                  <a:t>Mickey cannot infer y, and learns that x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“Mickey”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blipFill>
                <a:blip r:embed="rId5"/>
                <a:stretch>
                  <a:fillRect l="-1139" t="-3101" r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Image result for mickey 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069465"/>
            <a:ext cx="1612320" cy="1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>
            <a:stCxn id="1028" idx="1"/>
          </p:cNvCxnSpPr>
          <p:nvPr/>
        </p:nvCxnSpPr>
        <p:spPr>
          <a:xfrm flipH="1">
            <a:off x="6012132" y="1875625"/>
            <a:ext cx="3970068" cy="2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32420" y="1364222"/>
            <a:ext cx="3406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Z=“Alice”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97772" y="2490570"/>
            <a:ext cx="4193243" cy="17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21442888">
            <a:off x="6433063" y="2050670"/>
            <a:ext cx="3549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)=“no match”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602340" y="4158473"/>
            <a:ext cx="3475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only learns G(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Alice only learns F(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Mickey only learns H(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82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 (Crushes)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Image result for tru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71" y="1825625"/>
            <a:ext cx="1576388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4" y="4430524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323403" y="2832847"/>
            <a:ext cx="3338244" cy="157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33461" y="3301650"/>
            <a:ext cx="3298356" cy="184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091084">
            <a:off x="1619006" y="3234602"/>
            <a:ext cx="156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x=“Bob”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55659" y="2832848"/>
            <a:ext cx="3610767" cy="199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937818">
            <a:off x="7004904" y="3628190"/>
            <a:ext cx="3136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Y=“Alice”</a:t>
            </a:r>
            <a:endParaRPr lang="en-US" sz="28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9871779">
            <a:off x="1519380" y="3614997"/>
            <a:ext cx="3666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 Bob”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37412" y="3320380"/>
            <a:ext cx="3784344" cy="225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783626">
            <a:off x="5805009" y="3959140"/>
            <a:ext cx="3890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 Alice”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Alice can infer Y from F(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 and Bob can infer X from G(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). </a:t>
                </a:r>
              </a:p>
              <a:p>
                <a:r>
                  <a:rPr lang="en-US" sz="2400" dirty="0" smtClean="0"/>
                  <a:t>But Alice/Bob cannot infer anything about Z.</a:t>
                </a:r>
              </a:p>
              <a:p>
                <a:r>
                  <a:rPr lang="en-US" sz="2400" dirty="0" smtClean="0"/>
                  <a:t>Mickey cannot infer y, and learns that x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“Mickey”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blipFill>
                <a:blip r:embed="rId5"/>
                <a:stretch>
                  <a:fillRect l="-1139" t="-3101" r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Image result for mickey 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069465"/>
            <a:ext cx="1612320" cy="1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>
            <a:stCxn id="1028" idx="1"/>
          </p:cNvCxnSpPr>
          <p:nvPr/>
        </p:nvCxnSpPr>
        <p:spPr>
          <a:xfrm flipH="1">
            <a:off x="6012132" y="1875625"/>
            <a:ext cx="3970068" cy="2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32420" y="1364222"/>
            <a:ext cx="3406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Z=“Alice”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97772" y="2490570"/>
            <a:ext cx="4193243" cy="17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21442888">
            <a:off x="6433063" y="2050670"/>
            <a:ext cx="3549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)=“no match”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602340" y="4158473"/>
            <a:ext cx="3475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only learns G(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Alice only learns F(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Mickey only learns H(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4441407" y="1013341"/>
            <a:ext cx="6866965" cy="4192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Key Point: </a:t>
            </a:r>
            <a:r>
              <a:rPr lang="en-US" sz="3600" dirty="0" smtClean="0"/>
              <a:t>The output H(</a:t>
            </a:r>
            <a:r>
              <a:rPr lang="en-US" sz="3600" dirty="0" err="1" smtClean="0"/>
              <a:t>x,y,z</a:t>
            </a:r>
            <a:r>
              <a:rPr lang="en-US" sz="3600" dirty="0" smtClean="0"/>
              <a:t>) may leak info about inputs. Thus, we cannot prevent Mickey from learning anything about </a:t>
            </a:r>
            <a:r>
              <a:rPr lang="en-US" sz="3600" dirty="0" err="1" smtClean="0"/>
              <a:t>x,y</a:t>
            </a:r>
            <a:r>
              <a:rPr lang="en-US" sz="3600" dirty="0" smtClean="0"/>
              <a:t> but Mickey should not learn anything else besides H(</a:t>
            </a:r>
            <a:r>
              <a:rPr lang="en-US" sz="3600" dirty="0" err="1" smtClean="0"/>
              <a:t>x,y,z</a:t>
            </a:r>
            <a:r>
              <a:rPr lang="en-US" sz="3600" dirty="0" smtClean="0"/>
              <a:t>)!</a:t>
            </a: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983001" y="5342505"/>
            <a:ext cx="10562763" cy="1196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Though Question: How can we formalize this property?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02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Semi-Honest (“honest, but curious”)</a:t>
            </a:r>
          </a:p>
          <a:p>
            <a:pPr lvl="1"/>
            <a:r>
              <a:rPr lang="en-US" dirty="0" smtClean="0"/>
              <a:t>All parties follow protocol instructions, but…</a:t>
            </a:r>
          </a:p>
          <a:p>
            <a:pPr lvl="1"/>
            <a:r>
              <a:rPr lang="en-US" dirty="0" smtClean="0"/>
              <a:t>dishonest </a:t>
            </a:r>
            <a:r>
              <a:rPr lang="en-US" dirty="0" smtClean="0"/>
              <a:t>parties may be curious to violate privacy of others when possible</a:t>
            </a:r>
            <a:endParaRPr lang="en-US" dirty="0"/>
          </a:p>
          <a:p>
            <a:r>
              <a:rPr lang="en-US" dirty="0" smtClean="0"/>
              <a:t>Fully Malicious Model</a:t>
            </a:r>
          </a:p>
          <a:p>
            <a:pPr lvl="1"/>
            <a:r>
              <a:rPr lang="en-US" dirty="0" smtClean="0"/>
              <a:t>Adversarial Parties may deviate from the protocol arbitrarily</a:t>
            </a:r>
          </a:p>
          <a:p>
            <a:pPr lvl="2"/>
            <a:r>
              <a:rPr lang="en-US" dirty="0" smtClean="0"/>
              <a:t>Quit unexpectedly</a:t>
            </a:r>
          </a:p>
          <a:p>
            <a:pPr lvl="2"/>
            <a:r>
              <a:rPr lang="en-US" dirty="0" smtClean="0"/>
              <a:t>Send different messages</a:t>
            </a:r>
          </a:p>
          <a:p>
            <a:pPr lvl="1"/>
            <a:r>
              <a:rPr lang="en-US" dirty="0" smtClean="0"/>
              <a:t>It is much harder to achieve security in the fully malicious model</a:t>
            </a:r>
          </a:p>
          <a:p>
            <a:r>
              <a:rPr lang="en-US" dirty="0" smtClean="0"/>
              <a:t>Convert Secure Semi-Honest Protocol into Secure Protocol in Fully Malicious Mode?</a:t>
            </a:r>
          </a:p>
          <a:p>
            <a:pPr lvl="1"/>
            <a:r>
              <a:rPr lang="en-US" dirty="0" smtClean="0"/>
              <a:t>Tool: Zero-Knowledge </a:t>
            </a:r>
            <a:r>
              <a:rPr lang="en-US" dirty="0" smtClean="0"/>
              <a:t>Proofs</a:t>
            </a:r>
            <a:endParaRPr lang="en-US" dirty="0"/>
          </a:p>
          <a:p>
            <a:r>
              <a:rPr lang="en-US" dirty="0" smtClean="0"/>
              <a:t>Current Focus: </a:t>
            </a:r>
            <a:r>
              <a:rPr lang="en-US" smtClean="0"/>
              <a:t>Semi-Honest Protocols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6117" y="4204820"/>
                <a:ext cx="9646023" cy="21515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Notation</a:t>
                </a:r>
                <a:r>
                  <a:rPr lang="en-US" sz="3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3200" dirty="0" smtClean="0"/>
                  <a:t> means that the ensembles are computationally indistinguishable.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17" y="4204820"/>
                <a:ext cx="9646023" cy="21515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55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(Semi-Honest Model)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435" y="1825625"/>
                <a:ext cx="11672047" cy="489585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𝑡𝑟𝑎𝑛𝑠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 be the protocol transcript from Bob’s perspective (resp. Alice’s perspective) when his input is y and Alice’s input is x (assuming that Alice follows the protocol). </a:t>
                </a:r>
              </a:p>
              <a:p>
                <a:r>
                  <a:rPr lang="en-US" b="1" dirty="0" smtClean="0"/>
                  <a:t>Security</a:t>
                </a:r>
                <a:r>
                  <a:rPr lang="en-US" dirty="0" smtClean="0"/>
                  <a:t>: Assuming that Alice and Bob are both semi-honest (follow the protocol) then there exist PPT simulators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</a:t>
                </a:r>
                <a:r>
                  <a:rPr lang="en-US" dirty="0" smtClean="0"/>
                  <a:t>.t.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is only shown Alice’s input y and Alice’s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(similarly,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only shown </a:t>
                </a:r>
                <a:r>
                  <a:rPr lang="en-US" dirty="0" smtClean="0"/>
                  <a:t>Bob’s input x and Bob’s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435" y="1825625"/>
                <a:ext cx="11672047" cy="4895850"/>
              </a:xfrm>
              <a:blipFill>
                <a:blip r:embed="rId2"/>
                <a:stretch>
                  <a:fillRect l="-940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Block: Oblivious Transfer (OT)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out of 2 OT</a:t>
            </a:r>
          </a:p>
          <a:p>
            <a:pPr lvl="1"/>
            <a:r>
              <a:rPr lang="en-US" dirty="0" smtClean="0"/>
              <a:t>Alice has two messages m</a:t>
            </a:r>
            <a:r>
              <a:rPr lang="en-US" baseline="-25000" dirty="0" smtClean="0"/>
              <a:t>0</a:t>
            </a:r>
            <a:r>
              <a:rPr lang="en-US" dirty="0" smtClean="0"/>
              <a:t> and m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At the end of the protocol</a:t>
            </a:r>
          </a:p>
          <a:p>
            <a:pPr lvl="2"/>
            <a:r>
              <a:rPr lang="en-US" dirty="0" smtClean="0"/>
              <a:t>Bob gets exactly one of m</a:t>
            </a:r>
            <a:r>
              <a:rPr lang="en-US" baseline="-25000" dirty="0" smtClean="0"/>
              <a:t>0</a:t>
            </a:r>
            <a:r>
              <a:rPr lang="en-US" dirty="0" smtClean="0"/>
              <a:t> and m</a:t>
            </a:r>
            <a:r>
              <a:rPr lang="en-US" baseline="-25000" dirty="0" smtClean="0"/>
              <a:t>1</a:t>
            </a:r>
          </a:p>
          <a:p>
            <a:pPr lvl="2"/>
            <a:r>
              <a:rPr lang="en-US" dirty="0" smtClean="0"/>
              <a:t>Alice does not know which one, and Bob learns nothing about other message </a:t>
            </a:r>
          </a:p>
          <a:p>
            <a:r>
              <a:rPr lang="en-US" dirty="0" smtClean="0"/>
              <a:t>Oblivious Transfer with a Trusted Third Party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71682" y="4735326"/>
            <a:ext cx="2868706" cy="116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out of 2 OT</a:t>
            </a:r>
            <a:endParaRPr lang="en-US" dirty="0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9" y="4408766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810871" y="5127812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10871" y="5728448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09813" y="452109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409813" y="5181451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234517" y="5181451"/>
            <a:ext cx="22187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76411" y="4399524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140388" y="5710520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994822" y="513662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m</a:t>
            </a:r>
            <a:r>
              <a:rPr lang="en-US" sz="3200" baseline="-25000" dirty="0" err="1" smtClean="0"/>
              <a:t>b</a:t>
            </a:r>
            <a:endParaRPr lang="en-US" sz="3200" baseline="-250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89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3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CDH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972216" y="5367945"/>
                <a:ext cx="3011915" cy="468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72216" y="5367945"/>
                <a:ext cx="3011915" cy="46820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4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CDH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Discrete Log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/>
                  <a:t>Alice does not learn b because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bSup>
                      <m:sSubSup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800" dirty="0" smtClean="0"/>
                  <a:t> and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bSup>
                      <m:sSubSup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800" dirty="0" smtClean="0"/>
                  <a:t>  and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 are distributed uniformly at random subject to these condition.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This is an information theoretic guarantee!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  <a:blipFill>
                <a:blip r:embed="rId9"/>
                <a:stretch>
                  <a:fillRect l="-1781" r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2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Discrete Log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/>
                  <a:t>Bob cannot decrypt </a:t>
                </a:r>
                <a:r>
                  <a:rPr lang="en-US" altLang="en-US" sz="2800" dirty="0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2800" b="1" baseline="-25000" dirty="0" smtClean="0">
                    <a:sym typeface="Symbol" panose="05050102010706020507" pitchFamily="18" charset="2"/>
                  </a:rPr>
                  <a:t>1-b</a:t>
                </a:r>
                <a:endParaRPr lang="en-US" altLang="en-US" sz="2800" b="1" baseline="-25000" dirty="0">
                  <a:sym typeface="Symbol" panose="05050102010706020507" pitchFamily="18" charset="2"/>
                </a:endParaRPr>
              </a:p>
              <a:p>
                <a:r>
                  <a:rPr lang="en-US" sz="2800" dirty="0" smtClean="0"/>
                  <a:t>Unless he queries random oracle at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Given this value we can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Thus, we can break CDH assumption </a:t>
                </a:r>
              </a:p>
              <a:p>
                <a:r>
                  <a:rPr lang="en-US" sz="2800" b="1" dirty="0" smtClean="0"/>
                  <a:t>given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p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sz="2800" b="1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𝒃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b="1" dirty="0"/>
                  <a:t> </a:t>
                </a:r>
                <a:r>
                  <a:rPr lang="en-US" sz="2800" b="1" dirty="0" smtClean="0"/>
                  <a:t>it is hard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𝒃</m:t>
                            </m:r>
                          </m:sub>
                        </m:sSub>
                      </m:sup>
                    </m:sSup>
                    <m:r>
                      <a:rPr lang="en-US" altLang="en-US" sz="2800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𝒎𝒓</m:t>
                            </m:r>
                          </m:e>
                          <m:sub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𝒃</m:t>
                            </m:r>
                          </m:sub>
                        </m:sSub>
                      </m:sup>
                    </m:sSup>
                  </m:oMath>
                </a14:m>
                <a:endParaRPr lang="en-US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  <a:blipFill>
                <a:blip r:embed="rId9"/>
                <a:stretch>
                  <a:fillRect l="-1781" r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8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RSA Attacks: Related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Sender encrypts m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, where offset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is known to attacker</a:t>
                </a:r>
              </a:p>
              <a:p>
                <a:endParaRPr lang="en-US" dirty="0"/>
              </a:p>
              <a:p>
                <a:r>
                  <a:rPr lang="en-US" dirty="0" smtClean="0"/>
                  <a:t>Attacker intercepts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Attacker </a:t>
                </a:r>
                <a:r>
                  <a:rPr lang="en-US" dirty="0" smtClean="0"/>
                  <a:t>defines polynomials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solidFill>
                  <a:srgbClr val="5E574E"/>
                </a:solidFill>
                <a:latin typeface="Arial" panose="020B0604020202020204" pitchFamily="34" charset="0"/>
              </a:rPr>
              <a:t>slide </a:t>
            </a:r>
            <a:fld id="{52643DB2-13A9-495D-A876-623985107FA7}" type="slidenum">
              <a:rPr lang="en-US" altLang="en-US" sz="1200">
                <a:solidFill>
                  <a:srgbClr val="5E574E"/>
                </a:solidFill>
                <a:latin typeface="Arial" panose="020B0604020202020204" pitchFamily="34" charset="0"/>
              </a:rPr>
              <a:pPr/>
              <a:t>20</a:t>
            </a:fld>
            <a:endParaRPr lang="en-US" altLang="en-US" sz="1200">
              <a:solidFill>
                <a:srgbClr val="5E574E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486150"/>
            <a:ext cx="3505200" cy="762000"/>
          </a:xfrm>
        </p:spPr>
        <p:txBody>
          <a:bodyPr/>
          <a:lstStyle/>
          <a:p>
            <a:pPr algn="ctr"/>
            <a:r>
              <a:rPr lang="en-US" altLang="en-US" sz="3200" dirty="0" err="1">
                <a:latin typeface="Arial" panose="020B0604020202020204" pitchFamily="34" charset="0"/>
              </a:rPr>
              <a:t>Vitaly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Shmatikov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752600" y="228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CS 380S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1066800"/>
            <a:ext cx="7924800" cy="1600200"/>
          </a:xfrm>
        </p:spPr>
        <p:txBody>
          <a:bodyPr/>
          <a:lstStyle/>
          <a:p>
            <a:pPr algn="ctr"/>
            <a:r>
              <a:rPr lang="en-US" altLang="en-US" smtClean="0">
                <a:latin typeface="Arial" panose="020B0604020202020204" pitchFamily="34" charset="0"/>
              </a:rPr>
              <a:t>Yao’s Protocol</a:t>
            </a:r>
          </a:p>
        </p:txBody>
      </p:sp>
    </p:spTree>
    <p:extLst>
      <p:ext uri="{BB962C8B-B14F-4D97-AF65-F5344CB8AC3E}">
        <p14:creationId xmlns:p14="http://schemas.microsoft.com/office/powerpoint/2010/main" val="941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7DDD236A-2C06-4C51-AF63-291C155D37D1}" type="slidenum">
              <a:rPr lang="en-US" altLang="en-US" sz="1200">
                <a:latin typeface="Arial" panose="020B0604020202020204" pitchFamily="34" charset="0"/>
              </a:rPr>
              <a:pPr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648200" y="6197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2578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9530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648200" y="5613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Yao’s Protocol</a:t>
            </a:r>
          </a:p>
        </p:txBody>
      </p:sp>
      <p:sp>
        <p:nvSpPr>
          <p:cNvPr id="41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Compute </a:t>
            </a:r>
            <a:r>
              <a:rPr lang="en-US" altLang="en-US" smtClean="0">
                <a:solidFill>
                  <a:schemeClr val="hlink"/>
                </a:solidFill>
              </a:rPr>
              <a:t>any</a:t>
            </a:r>
            <a:r>
              <a:rPr lang="en-US" altLang="en-US" smtClean="0"/>
              <a:t> function securely </a:t>
            </a:r>
          </a:p>
          <a:p>
            <a:pPr lvl="1"/>
            <a:r>
              <a:rPr lang="en-US" altLang="en-US" smtClean="0"/>
              <a:t>… in the semi-honest model</a:t>
            </a:r>
          </a:p>
          <a:p>
            <a:r>
              <a:rPr lang="en-US" altLang="en-US" smtClean="0"/>
              <a:t>First, convert the function into a </a:t>
            </a:r>
            <a:r>
              <a:rPr lang="en-US" altLang="en-US" smtClean="0">
                <a:solidFill>
                  <a:schemeClr val="hlink"/>
                </a:solidFill>
              </a:rPr>
              <a:t>boolean circuit</a:t>
            </a:r>
            <a:endParaRPr lang="en-US" altLang="en-US" smtClean="0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2286000" y="5576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2438400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>
            <a:off x="2971800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2705100" y="5386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2133601" y="6034088"/>
            <a:ext cx="29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2971800" y="60340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2590800" y="5043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3268664" y="5805488"/>
            <a:ext cx="1379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Truth table:</a:t>
            </a:r>
          </a:p>
        </p:txBody>
      </p:sp>
      <p:sp>
        <p:nvSpPr>
          <p:cNvPr id="4113" name="Rectangle 16"/>
          <p:cNvSpPr>
            <a:spLocks noChangeArrowheads="1"/>
          </p:cNvSpPr>
          <p:nvPr/>
        </p:nvSpPr>
        <p:spPr bwMode="auto">
          <a:xfrm>
            <a:off x="46482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4" name="Rectangle 17"/>
          <p:cNvSpPr>
            <a:spLocks noChangeArrowheads="1"/>
          </p:cNvSpPr>
          <p:nvPr/>
        </p:nvSpPr>
        <p:spPr bwMode="auto">
          <a:xfrm>
            <a:off x="49530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5" name="Rectangle 18"/>
          <p:cNvSpPr>
            <a:spLocks noChangeArrowheads="1"/>
          </p:cNvSpPr>
          <p:nvPr/>
        </p:nvSpPr>
        <p:spPr bwMode="auto">
          <a:xfrm>
            <a:off x="52578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6" name="Line 19"/>
          <p:cNvSpPr>
            <a:spLocks noChangeShapeType="1"/>
          </p:cNvSpPr>
          <p:nvPr/>
        </p:nvSpPr>
        <p:spPr bwMode="auto">
          <a:xfrm>
            <a:off x="4648200" y="58547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0"/>
          <p:cNvSpPr>
            <a:spLocks noChangeShapeType="1"/>
          </p:cNvSpPr>
          <p:nvPr/>
        </p:nvSpPr>
        <p:spPr bwMode="auto">
          <a:xfrm>
            <a:off x="4648200" y="6045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Line 21"/>
          <p:cNvSpPr>
            <a:spLocks noChangeShapeType="1"/>
          </p:cNvSpPr>
          <p:nvPr/>
        </p:nvSpPr>
        <p:spPr bwMode="auto">
          <a:xfrm>
            <a:off x="4648200" y="623887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Text Box 22"/>
          <p:cNvSpPr txBox="1">
            <a:spLocks noChangeArrowheads="1"/>
          </p:cNvSpPr>
          <p:nvPr/>
        </p:nvSpPr>
        <p:spPr bwMode="auto">
          <a:xfrm>
            <a:off x="4679951" y="5322888"/>
            <a:ext cx="29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20" name="Text Box 23"/>
          <p:cNvSpPr txBox="1">
            <a:spLocks noChangeArrowheads="1"/>
          </p:cNvSpPr>
          <p:nvPr/>
        </p:nvSpPr>
        <p:spPr bwMode="auto">
          <a:xfrm>
            <a:off x="4984750" y="53228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21" name="Text Box 24"/>
          <p:cNvSpPr txBox="1">
            <a:spLocks noChangeArrowheads="1"/>
          </p:cNvSpPr>
          <p:nvPr/>
        </p:nvSpPr>
        <p:spPr bwMode="auto">
          <a:xfrm>
            <a:off x="5281613" y="53228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22" name="Text Box 25"/>
          <p:cNvSpPr txBox="1">
            <a:spLocks noChangeArrowheads="1"/>
          </p:cNvSpPr>
          <p:nvPr/>
        </p:nvSpPr>
        <p:spPr bwMode="auto">
          <a:xfrm>
            <a:off x="4648200" y="5816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3" name="Text Box 26"/>
          <p:cNvSpPr txBox="1">
            <a:spLocks noChangeArrowheads="1"/>
          </p:cNvSpPr>
          <p:nvPr/>
        </p:nvSpPr>
        <p:spPr bwMode="auto">
          <a:xfrm>
            <a:off x="49530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4" name="Text Box 27"/>
          <p:cNvSpPr txBox="1">
            <a:spLocks noChangeArrowheads="1"/>
          </p:cNvSpPr>
          <p:nvPr/>
        </p:nvSpPr>
        <p:spPr bwMode="auto">
          <a:xfrm>
            <a:off x="52578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5" name="Text Box 28"/>
          <p:cNvSpPr txBox="1">
            <a:spLocks noChangeArrowheads="1"/>
          </p:cNvSpPr>
          <p:nvPr/>
        </p:nvSpPr>
        <p:spPr bwMode="auto">
          <a:xfrm>
            <a:off x="4648200" y="5994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49530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7" name="Text Box 30"/>
          <p:cNvSpPr txBox="1">
            <a:spLocks noChangeArrowheads="1"/>
          </p:cNvSpPr>
          <p:nvPr/>
        </p:nvSpPr>
        <p:spPr bwMode="auto">
          <a:xfrm>
            <a:off x="52578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8" name="Text Box 31"/>
          <p:cNvSpPr txBox="1">
            <a:spLocks noChangeArrowheads="1"/>
          </p:cNvSpPr>
          <p:nvPr/>
        </p:nvSpPr>
        <p:spPr bwMode="auto">
          <a:xfrm>
            <a:off x="49530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9" name="Text Box 32"/>
          <p:cNvSpPr txBox="1">
            <a:spLocks noChangeArrowheads="1"/>
          </p:cNvSpPr>
          <p:nvPr/>
        </p:nvSpPr>
        <p:spPr bwMode="auto">
          <a:xfrm>
            <a:off x="52578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30" name="Text Box 33"/>
          <p:cNvSpPr txBox="1">
            <a:spLocks noChangeArrowheads="1"/>
          </p:cNvSpPr>
          <p:nvPr/>
        </p:nvSpPr>
        <p:spPr bwMode="auto">
          <a:xfrm>
            <a:off x="8763000" y="6197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31" name="Text Box 34"/>
          <p:cNvSpPr txBox="1">
            <a:spLocks noChangeArrowheads="1"/>
          </p:cNvSpPr>
          <p:nvPr/>
        </p:nvSpPr>
        <p:spPr bwMode="auto">
          <a:xfrm>
            <a:off x="93726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2" name="Text Box 35"/>
          <p:cNvSpPr txBox="1">
            <a:spLocks noChangeArrowheads="1"/>
          </p:cNvSpPr>
          <p:nvPr/>
        </p:nvSpPr>
        <p:spPr bwMode="auto">
          <a:xfrm>
            <a:off x="90678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3" name="Text Box 36"/>
          <p:cNvSpPr txBox="1">
            <a:spLocks noChangeArrowheads="1"/>
          </p:cNvSpPr>
          <p:nvPr/>
        </p:nvSpPr>
        <p:spPr bwMode="auto">
          <a:xfrm>
            <a:off x="8763000" y="5613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4" name="AutoShape 37"/>
          <p:cNvSpPr>
            <a:spLocks noChangeArrowheads="1"/>
          </p:cNvSpPr>
          <p:nvPr/>
        </p:nvSpPr>
        <p:spPr bwMode="auto">
          <a:xfrm>
            <a:off x="6453188" y="5576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4135" name="Line 38"/>
          <p:cNvSpPr>
            <a:spLocks noChangeShapeType="1"/>
          </p:cNvSpPr>
          <p:nvPr/>
        </p:nvSpPr>
        <p:spPr bwMode="auto">
          <a:xfrm>
            <a:off x="6605588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6" name="Line 39"/>
          <p:cNvSpPr>
            <a:spLocks noChangeShapeType="1"/>
          </p:cNvSpPr>
          <p:nvPr/>
        </p:nvSpPr>
        <p:spPr bwMode="auto">
          <a:xfrm>
            <a:off x="7138988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" name="Line 40"/>
          <p:cNvSpPr>
            <a:spLocks noChangeShapeType="1"/>
          </p:cNvSpPr>
          <p:nvPr/>
        </p:nvSpPr>
        <p:spPr bwMode="auto">
          <a:xfrm>
            <a:off x="6872288" y="5386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" name="Text Box 41"/>
          <p:cNvSpPr txBox="1">
            <a:spLocks noChangeArrowheads="1"/>
          </p:cNvSpPr>
          <p:nvPr/>
        </p:nvSpPr>
        <p:spPr bwMode="auto">
          <a:xfrm>
            <a:off x="6300788" y="6034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39" name="Text Box 42"/>
          <p:cNvSpPr txBox="1">
            <a:spLocks noChangeArrowheads="1"/>
          </p:cNvSpPr>
          <p:nvPr/>
        </p:nvSpPr>
        <p:spPr bwMode="auto">
          <a:xfrm>
            <a:off x="7138988" y="60340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40" name="Text Box 43"/>
          <p:cNvSpPr txBox="1">
            <a:spLocks noChangeArrowheads="1"/>
          </p:cNvSpPr>
          <p:nvPr/>
        </p:nvSpPr>
        <p:spPr bwMode="auto">
          <a:xfrm>
            <a:off x="6757988" y="5043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41" name="Text Box 44"/>
          <p:cNvSpPr txBox="1">
            <a:spLocks noChangeArrowheads="1"/>
          </p:cNvSpPr>
          <p:nvPr/>
        </p:nvSpPr>
        <p:spPr bwMode="auto">
          <a:xfrm>
            <a:off x="7391400" y="5805488"/>
            <a:ext cx="1379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Truth table:</a:t>
            </a:r>
          </a:p>
        </p:txBody>
      </p:sp>
      <p:sp>
        <p:nvSpPr>
          <p:cNvPr id="4142" name="Rectangle 45"/>
          <p:cNvSpPr>
            <a:spLocks noChangeArrowheads="1"/>
          </p:cNvSpPr>
          <p:nvPr/>
        </p:nvSpPr>
        <p:spPr bwMode="auto">
          <a:xfrm>
            <a:off x="87630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3" name="Rectangle 46"/>
          <p:cNvSpPr>
            <a:spLocks noChangeArrowheads="1"/>
          </p:cNvSpPr>
          <p:nvPr/>
        </p:nvSpPr>
        <p:spPr bwMode="auto">
          <a:xfrm>
            <a:off x="90678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4" name="Rectangle 47"/>
          <p:cNvSpPr>
            <a:spLocks noChangeArrowheads="1"/>
          </p:cNvSpPr>
          <p:nvPr/>
        </p:nvSpPr>
        <p:spPr bwMode="auto">
          <a:xfrm>
            <a:off x="93726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5" name="Line 48"/>
          <p:cNvSpPr>
            <a:spLocks noChangeShapeType="1"/>
          </p:cNvSpPr>
          <p:nvPr/>
        </p:nvSpPr>
        <p:spPr bwMode="auto">
          <a:xfrm>
            <a:off x="8763000" y="58547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6" name="Line 49"/>
          <p:cNvSpPr>
            <a:spLocks noChangeShapeType="1"/>
          </p:cNvSpPr>
          <p:nvPr/>
        </p:nvSpPr>
        <p:spPr bwMode="auto">
          <a:xfrm>
            <a:off x="8763000" y="6045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" name="Line 50"/>
          <p:cNvSpPr>
            <a:spLocks noChangeShapeType="1"/>
          </p:cNvSpPr>
          <p:nvPr/>
        </p:nvSpPr>
        <p:spPr bwMode="auto">
          <a:xfrm>
            <a:off x="8763000" y="623887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8" name="Text Box 51"/>
          <p:cNvSpPr txBox="1">
            <a:spLocks noChangeArrowheads="1"/>
          </p:cNvSpPr>
          <p:nvPr/>
        </p:nvSpPr>
        <p:spPr bwMode="auto">
          <a:xfrm>
            <a:off x="8770938" y="52974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49" name="Text Box 52"/>
          <p:cNvSpPr txBox="1">
            <a:spLocks noChangeArrowheads="1"/>
          </p:cNvSpPr>
          <p:nvPr/>
        </p:nvSpPr>
        <p:spPr bwMode="auto">
          <a:xfrm>
            <a:off x="9075738" y="52974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50" name="Text Box 53"/>
          <p:cNvSpPr txBox="1">
            <a:spLocks noChangeArrowheads="1"/>
          </p:cNvSpPr>
          <p:nvPr/>
        </p:nvSpPr>
        <p:spPr bwMode="auto">
          <a:xfrm>
            <a:off x="9372600" y="529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51" name="Text Box 54"/>
          <p:cNvSpPr txBox="1">
            <a:spLocks noChangeArrowheads="1"/>
          </p:cNvSpPr>
          <p:nvPr/>
        </p:nvSpPr>
        <p:spPr bwMode="auto">
          <a:xfrm>
            <a:off x="8763000" y="5816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52" name="Text Box 55"/>
          <p:cNvSpPr txBox="1">
            <a:spLocks noChangeArrowheads="1"/>
          </p:cNvSpPr>
          <p:nvPr/>
        </p:nvSpPr>
        <p:spPr bwMode="auto">
          <a:xfrm>
            <a:off x="90678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3" name="Text Box 56"/>
          <p:cNvSpPr txBox="1">
            <a:spLocks noChangeArrowheads="1"/>
          </p:cNvSpPr>
          <p:nvPr/>
        </p:nvSpPr>
        <p:spPr bwMode="auto">
          <a:xfrm>
            <a:off x="93726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4" name="Text Box 57"/>
          <p:cNvSpPr txBox="1">
            <a:spLocks noChangeArrowheads="1"/>
          </p:cNvSpPr>
          <p:nvPr/>
        </p:nvSpPr>
        <p:spPr bwMode="auto">
          <a:xfrm>
            <a:off x="8763000" y="5994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5" name="Text Box 58"/>
          <p:cNvSpPr txBox="1">
            <a:spLocks noChangeArrowheads="1"/>
          </p:cNvSpPr>
          <p:nvPr/>
        </p:nvSpPr>
        <p:spPr bwMode="auto">
          <a:xfrm>
            <a:off x="90678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56" name="Text Box 59"/>
          <p:cNvSpPr txBox="1">
            <a:spLocks noChangeArrowheads="1"/>
          </p:cNvSpPr>
          <p:nvPr/>
        </p:nvSpPr>
        <p:spPr bwMode="auto">
          <a:xfrm>
            <a:off x="93726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7" name="Text Box 60"/>
          <p:cNvSpPr txBox="1">
            <a:spLocks noChangeArrowheads="1"/>
          </p:cNvSpPr>
          <p:nvPr/>
        </p:nvSpPr>
        <p:spPr bwMode="auto">
          <a:xfrm>
            <a:off x="90678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8" name="Text Box 61"/>
          <p:cNvSpPr txBox="1">
            <a:spLocks noChangeArrowheads="1"/>
          </p:cNvSpPr>
          <p:nvPr/>
        </p:nvSpPr>
        <p:spPr bwMode="auto">
          <a:xfrm>
            <a:off x="93726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4159" name="Group 62"/>
          <p:cNvGrpSpPr>
            <a:grpSpLocks/>
          </p:cNvGrpSpPr>
          <p:nvPr/>
        </p:nvGrpSpPr>
        <p:grpSpPr bwMode="auto">
          <a:xfrm>
            <a:off x="4808538" y="4114800"/>
            <a:ext cx="419100" cy="533400"/>
            <a:chOff x="1349" y="2232"/>
            <a:chExt cx="528" cy="600"/>
          </a:xfrm>
        </p:grpSpPr>
        <p:sp>
          <p:nvSpPr>
            <p:cNvPr id="4204" name="AutoShape 6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205" name="Line 6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Line 6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Line 6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0" name="Group 67"/>
          <p:cNvGrpSpPr>
            <a:grpSpLocks/>
          </p:cNvGrpSpPr>
          <p:nvPr/>
        </p:nvGrpSpPr>
        <p:grpSpPr bwMode="auto">
          <a:xfrm>
            <a:off x="5410200" y="4114800"/>
            <a:ext cx="419100" cy="533400"/>
            <a:chOff x="1349" y="2232"/>
            <a:chExt cx="528" cy="600"/>
          </a:xfrm>
        </p:grpSpPr>
        <p:sp>
          <p:nvSpPr>
            <p:cNvPr id="4200" name="AutoShape 68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4201" name="Line 69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Line 70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Line 71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1" name="Group 72"/>
          <p:cNvGrpSpPr>
            <a:grpSpLocks/>
          </p:cNvGrpSpPr>
          <p:nvPr/>
        </p:nvGrpSpPr>
        <p:grpSpPr bwMode="auto">
          <a:xfrm>
            <a:off x="5689600" y="3048000"/>
            <a:ext cx="419100" cy="533400"/>
            <a:chOff x="1349" y="2232"/>
            <a:chExt cx="528" cy="600"/>
          </a:xfrm>
        </p:grpSpPr>
        <p:sp>
          <p:nvSpPr>
            <p:cNvPr id="4196" name="AutoShape 7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197" name="Line 7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Line 7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Line 7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2" name="AutoShape 77"/>
          <p:cNvSpPr>
            <a:spLocks noChangeArrowheads="1"/>
          </p:cNvSpPr>
          <p:nvPr/>
        </p:nvSpPr>
        <p:spPr bwMode="auto">
          <a:xfrm>
            <a:off x="6134100" y="3816350"/>
            <a:ext cx="419100" cy="298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700">
                <a:solidFill>
                  <a:schemeClr val="tx1"/>
                </a:solidFill>
              </a:rPr>
              <a:t>NOT</a:t>
            </a:r>
          </a:p>
        </p:txBody>
      </p:sp>
      <p:sp>
        <p:nvSpPr>
          <p:cNvPr id="4163" name="Line 78"/>
          <p:cNvSpPr>
            <a:spLocks noChangeShapeType="1"/>
          </p:cNvSpPr>
          <p:nvPr/>
        </p:nvSpPr>
        <p:spPr bwMode="auto">
          <a:xfrm>
            <a:off x="6343650" y="3709989"/>
            <a:ext cx="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64" name="Group 79"/>
          <p:cNvGrpSpPr>
            <a:grpSpLocks/>
          </p:cNvGrpSpPr>
          <p:nvPr/>
        </p:nvGrpSpPr>
        <p:grpSpPr bwMode="auto">
          <a:xfrm>
            <a:off x="6134100" y="4114800"/>
            <a:ext cx="419100" cy="533400"/>
            <a:chOff x="1349" y="2232"/>
            <a:chExt cx="528" cy="600"/>
          </a:xfrm>
        </p:grpSpPr>
        <p:sp>
          <p:nvSpPr>
            <p:cNvPr id="4192" name="AutoShape 80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4193" name="Line 81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Line 82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Line 83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5" name="Group 84"/>
          <p:cNvGrpSpPr>
            <a:grpSpLocks/>
          </p:cNvGrpSpPr>
          <p:nvPr/>
        </p:nvGrpSpPr>
        <p:grpSpPr bwMode="auto">
          <a:xfrm>
            <a:off x="5143500" y="3581400"/>
            <a:ext cx="419100" cy="533400"/>
            <a:chOff x="1349" y="2232"/>
            <a:chExt cx="528" cy="600"/>
          </a:xfrm>
        </p:grpSpPr>
        <p:sp>
          <p:nvSpPr>
            <p:cNvPr id="4188" name="AutoShape 85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189" name="Line 86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Line 87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Line 88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6" name="Line 89"/>
          <p:cNvSpPr>
            <a:spLocks noChangeShapeType="1"/>
          </p:cNvSpPr>
          <p:nvPr/>
        </p:nvSpPr>
        <p:spPr bwMode="auto">
          <a:xfrm>
            <a:off x="6032500" y="3587751"/>
            <a:ext cx="3111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" name="Line 90"/>
          <p:cNvSpPr>
            <a:spLocks noChangeShapeType="1"/>
          </p:cNvSpPr>
          <p:nvPr/>
        </p:nvSpPr>
        <p:spPr bwMode="auto">
          <a:xfrm>
            <a:off x="5353050" y="3587750"/>
            <a:ext cx="41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" name="Line 91"/>
          <p:cNvSpPr>
            <a:spLocks noChangeShapeType="1"/>
          </p:cNvSpPr>
          <p:nvPr/>
        </p:nvSpPr>
        <p:spPr bwMode="auto">
          <a:xfrm>
            <a:off x="5011738" y="4114800"/>
            <a:ext cx="207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9" name="Line 92"/>
          <p:cNvSpPr>
            <a:spLocks noChangeShapeType="1"/>
          </p:cNvSpPr>
          <p:nvPr/>
        </p:nvSpPr>
        <p:spPr bwMode="auto">
          <a:xfrm>
            <a:off x="5486401" y="4114800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0" name="Text Box 93"/>
          <p:cNvSpPr txBox="1">
            <a:spLocks noChangeArrowheads="1"/>
          </p:cNvSpPr>
          <p:nvPr/>
        </p:nvSpPr>
        <p:spPr bwMode="auto">
          <a:xfrm>
            <a:off x="3094038" y="3859214"/>
            <a:ext cx="163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Alice’s inputs</a:t>
            </a:r>
          </a:p>
        </p:txBody>
      </p:sp>
      <p:sp>
        <p:nvSpPr>
          <p:cNvPr id="4171" name="Line 94"/>
          <p:cNvSpPr>
            <a:spLocks noChangeShapeType="1"/>
          </p:cNvSpPr>
          <p:nvPr/>
        </p:nvSpPr>
        <p:spPr bwMode="auto">
          <a:xfrm>
            <a:off x="3962400" y="4267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2" name="Line 95"/>
          <p:cNvSpPr>
            <a:spLocks noChangeShapeType="1"/>
          </p:cNvSpPr>
          <p:nvPr/>
        </p:nvSpPr>
        <p:spPr bwMode="auto">
          <a:xfrm>
            <a:off x="3962400" y="46482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3" name="Line 96"/>
          <p:cNvSpPr>
            <a:spLocks noChangeShapeType="1"/>
          </p:cNvSpPr>
          <p:nvPr/>
        </p:nvSpPr>
        <p:spPr bwMode="auto">
          <a:xfrm>
            <a:off x="3886200" y="4267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4" name="Line 97"/>
          <p:cNvSpPr>
            <a:spLocks noChangeShapeType="1"/>
          </p:cNvSpPr>
          <p:nvPr/>
        </p:nvSpPr>
        <p:spPr bwMode="auto">
          <a:xfrm>
            <a:off x="3886200" y="4724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5" name="Line 98"/>
          <p:cNvSpPr>
            <a:spLocks noChangeShapeType="1"/>
          </p:cNvSpPr>
          <p:nvPr/>
        </p:nvSpPr>
        <p:spPr bwMode="auto">
          <a:xfrm>
            <a:off x="5486400" y="4648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6" name="Line 99"/>
          <p:cNvSpPr>
            <a:spLocks noChangeShapeType="1"/>
          </p:cNvSpPr>
          <p:nvPr/>
        </p:nvSpPr>
        <p:spPr bwMode="auto">
          <a:xfrm>
            <a:off x="38100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" name="Line 100"/>
          <p:cNvSpPr>
            <a:spLocks noChangeShapeType="1"/>
          </p:cNvSpPr>
          <p:nvPr/>
        </p:nvSpPr>
        <p:spPr bwMode="auto">
          <a:xfrm>
            <a:off x="3810000" y="48006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8" name="Line 101"/>
          <p:cNvSpPr>
            <a:spLocks noChangeShapeType="1"/>
          </p:cNvSpPr>
          <p:nvPr/>
        </p:nvSpPr>
        <p:spPr bwMode="auto">
          <a:xfrm flipH="1">
            <a:off x="6210300" y="4648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9" name="Line 102"/>
          <p:cNvSpPr>
            <a:spLocks noChangeShapeType="1"/>
          </p:cNvSpPr>
          <p:nvPr/>
        </p:nvSpPr>
        <p:spPr bwMode="auto">
          <a:xfrm>
            <a:off x="7399338" y="4267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0" name="Line 103"/>
          <p:cNvSpPr>
            <a:spLocks noChangeShapeType="1"/>
          </p:cNvSpPr>
          <p:nvPr/>
        </p:nvSpPr>
        <p:spPr bwMode="auto">
          <a:xfrm>
            <a:off x="6477000" y="46482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1" name="Line 104"/>
          <p:cNvSpPr>
            <a:spLocks noChangeShapeType="1"/>
          </p:cNvSpPr>
          <p:nvPr/>
        </p:nvSpPr>
        <p:spPr bwMode="auto">
          <a:xfrm>
            <a:off x="7543800" y="4267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2" name="Line 105"/>
          <p:cNvSpPr>
            <a:spLocks noChangeShapeType="1"/>
          </p:cNvSpPr>
          <p:nvPr/>
        </p:nvSpPr>
        <p:spPr bwMode="auto">
          <a:xfrm>
            <a:off x="5143500" y="48768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3" name="Line 106"/>
          <p:cNvSpPr>
            <a:spLocks noChangeShapeType="1"/>
          </p:cNvSpPr>
          <p:nvPr/>
        </p:nvSpPr>
        <p:spPr bwMode="auto">
          <a:xfrm>
            <a:off x="5753100" y="4648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4" name="Line 107"/>
          <p:cNvSpPr>
            <a:spLocks noChangeShapeType="1"/>
          </p:cNvSpPr>
          <p:nvPr/>
        </p:nvSpPr>
        <p:spPr bwMode="auto">
          <a:xfrm>
            <a:off x="7467600" y="4267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5" name="Line 108"/>
          <p:cNvSpPr>
            <a:spLocks noChangeShapeType="1"/>
          </p:cNvSpPr>
          <p:nvPr/>
        </p:nvSpPr>
        <p:spPr bwMode="auto">
          <a:xfrm>
            <a:off x="5753100" y="4724400"/>
            <a:ext cx="171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6" name="Line 109"/>
          <p:cNvSpPr>
            <a:spLocks noChangeShapeType="1"/>
          </p:cNvSpPr>
          <p:nvPr/>
        </p:nvSpPr>
        <p:spPr bwMode="auto">
          <a:xfrm>
            <a:off x="5151438" y="4648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7" name="Text Box 110"/>
          <p:cNvSpPr txBox="1">
            <a:spLocks noChangeArrowheads="1"/>
          </p:cNvSpPr>
          <p:nvPr/>
        </p:nvSpPr>
        <p:spPr bwMode="auto">
          <a:xfrm>
            <a:off x="6769100" y="3870326"/>
            <a:ext cx="153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Bob’s inputs</a:t>
            </a:r>
          </a:p>
        </p:txBody>
      </p:sp>
    </p:spTree>
    <p:extLst>
      <p:ext uri="{BB962C8B-B14F-4D97-AF65-F5344CB8AC3E}">
        <p14:creationId xmlns:p14="http://schemas.microsoft.com/office/powerpoint/2010/main" val="25619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9296400" cy="28194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Overview</a:t>
            </a:r>
            <a:r>
              <a:rPr lang="en-US" altLang="en-US" sz="2400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Alice prepares “garbled” version </a:t>
            </a:r>
            <a:r>
              <a:rPr lang="en-US" altLang="en-US" sz="2400" b="1" dirty="0">
                <a:solidFill>
                  <a:srgbClr val="FF0000"/>
                </a:solidFill>
              </a:rPr>
              <a:t>C’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rgbClr val="0066FF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Sends “encrypted” form </a:t>
            </a:r>
            <a:r>
              <a:rPr lang="en-US" altLang="en-US" sz="2400" b="1" dirty="0">
                <a:solidFill>
                  <a:srgbClr val="FF0000"/>
                </a:solidFill>
              </a:rPr>
              <a:t>x’</a:t>
            </a:r>
            <a:r>
              <a:rPr lang="en-US" altLang="en-US" sz="2400" dirty="0"/>
              <a:t> of her input </a:t>
            </a:r>
            <a:r>
              <a:rPr lang="en-US" altLang="en-US" sz="2400" dirty="0">
                <a:solidFill>
                  <a:srgbClr val="0066FF"/>
                </a:solidFill>
              </a:rPr>
              <a:t>x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Allows </a:t>
            </a:r>
            <a:r>
              <a:rPr lang="en-US" altLang="en-US" sz="2400" dirty="0" smtClean="0"/>
              <a:t>Bob </a:t>
            </a:r>
            <a:r>
              <a:rPr lang="en-US" altLang="en-US" sz="2400" dirty="0"/>
              <a:t>to obtain “encrypted” form </a:t>
            </a:r>
            <a:r>
              <a:rPr lang="en-US" altLang="en-US" sz="2400" b="1" dirty="0">
                <a:solidFill>
                  <a:srgbClr val="FF0000"/>
                </a:solidFill>
              </a:rPr>
              <a:t>y’</a:t>
            </a:r>
            <a:r>
              <a:rPr lang="en-US" altLang="en-US" sz="2400" dirty="0"/>
              <a:t> of his input </a:t>
            </a:r>
            <a:r>
              <a:rPr lang="en-US" altLang="en-US" sz="2400" dirty="0" smtClean="0">
                <a:solidFill>
                  <a:srgbClr val="0066FF"/>
                </a:solidFill>
              </a:rPr>
              <a:t>y </a:t>
            </a:r>
            <a:r>
              <a:rPr lang="en-US" altLang="en-US" sz="2400" dirty="0" smtClean="0"/>
              <a:t>via OT</a:t>
            </a:r>
            <a:endParaRPr lang="en-US" altLang="en-US" sz="2400" dirty="0"/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Bob can compute from </a:t>
            </a:r>
            <a:r>
              <a:rPr lang="en-US" altLang="en-US" sz="2400" b="1" dirty="0" err="1">
                <a:solidFill>
                  <a:srgbClr val="FF0000"/>
                </a:solidFill>
              </a:rPr>
              <a:t>C’</a:t>
            </a:r>
            <a:r>
              <a:rPr lang="en-US" altLang="en-US" sz="2400" dirty="0" err="1"/>
              <a:t>,</a:t>
            </a:r>
            <a:r>
              <a:rPr lang="en-US" altLang="en-US" sz="2400" b="1" dirty="0" err="1">
                <a:solidFill>
                  <a:srgbClr val="FF0000"/>
                </a:solidFill>
              </a:rPr>
              <a:t>x’</a:t>
            </a:r>
            <a:r>
              <a:rPr lang="en-US" altLang="en-US" sz="2400" dirty="0" err="1"/>
              <a:t>,</a:t>
            </a:r>
            <a:r>
              <a:rPr lang="en-US" altLang="en-US" sz="2400" b="1" dirty="0" err="1">
                <a:solidFill>
                  <a:srgbClr val="FF0000"/>
                </a:solidFill>
              </a:rPr>
              <a:t>y</a:t>
            </a:r>
            <a:r>
              <a:rPr lang="en-US" altLang="en-US" sz="2400" b="1" dirty="0">
                <a:solidFill>
                  <a:srgbClr val="FF0000"/>
                </a:solidFill>
              </a:rPr>
              <a:t>’</a:t>
            </a:r>
            <a:r>
              <a:rPr lang="en-US" altLang="en-US" sz="2400" dirty="0"/>
              <a:t> the “encryption” </a:t>
            </a:r>
            <a:r>
              <a:rPr lang="en-US" altLang="en-US" sz="2400" b="1" dirty="0">
                <a:solidFill>
                  <a:srgbClr val="FF0000"/>
                </a:solidFill>
              </a:rPr>
              <a:t>z’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rgbClr val="0066FF"/>
                </a:solidFill>
              </a:rPr>
              <a:t>z=C(</a:t>
            </a:r>
            <a:r>
              <a:rPr lang="en-US" altLang="en-US" sz="2400" dirty="0" err="1">
                <a:solidFill>
                  <a:srgbClr val="0066FF"/>
                </a:solidFill>
              </a:rPr>
              <a:t>x,y</a:t>
            </a:r>
            <a:r>
              <a:rPr lang="en-US" altLang="en-US" sz="2400" dirty="0">
                <a:solidFill>
                  <a:srgbClr val="0066FF"/>
                </a:solidFill>
              </a:rPr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Bob sends </a:t>
            </a:r>
            <a:r>
              <a:rPr lang="en-US" altLang="en-US" sz="2400" b="1" dirty="0">
                <a:solidFill>
                  <a:srgbClr val="FF0000"/>
                </a:solidFill>
              </a:rPr>
              <a:t>z’</a:t>
            </a:r>
            <a:r>
              <a:rPr lang="en-US" altLang="en-US" sz="2400" dirty="0"/>
              <a:t> to Alice and she decrypts and reveals to him </a:t>
            </a:r>
            <a:r>
              <a:rPr lang="en-US" altLang="en-US" sz="2400" dirty="0">
                <a:solidFill>
                  <a:srgbClr val="0066FF"/>
                </a:solidFill>
              </a:rPr>
              <a:t>z</a:t>
            </a:r>
          </a:p>
        </p:txBody>
      </p:sp>
      <p:grpSp>
        <p:nvGrpSpPr>
          <p:cNvPr id="60478" name="Group 62"/>
          <p:cNvGrpSpPr>
            <a:grpSpLocks/>
          </p:cNvGrpSpPr>
          <p:nvPr/>
        </p:nvGrpSpPr>
        <p:grpSpPr bwMode="auto">
          <a:xfrm>
            <a:off x="6789738" y="1219200"/>
            <a:ext cx="419100" cy="533400"/>
            <a:chOff x="1349" y="2232"/>
            <a:chExt cx="528" cy="600"/>
          </a:xfrm>
        </p:grpSpPr>
        <p:sp>
          <p:nvSpPr>
            <p:cNvPr id="60479" name="AutoShape 6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480" name="Line 6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1" name="Line 6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2" name="Line 6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83" name="Group 67"/>
          <p:cNvGrpSpPr>
            <a:grpSpLocks/>
          </p:cNvGrpSpPr>
          <p:nvPr/>
        </p:nvGrpSpPr>
        <p:grpSpPr bwMode="auto">
          <a:xfrm>
            <a:off x="7391400" y="1219200"/>
            <a:ext cx="419100" cy="533400"/>
            <a:chOff x="1349" y="2232"/>
            <a:chExt cx="528" cy="600"/>
          </a:xfrm>
        </p:grpSpPr>
        <p:sp>
          <p:nvSpPr>
            <p:cNvPr id="60484" name="AutoShape 68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OR</a:t>
              </a:r>
            </a:p>
          </p:txBody>
        </p:sp>
        <p:sp>
          <p:nvSpPr>
            <p:cNvPr id="60485" name="Line 69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6" name="Line 70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7" name="Line 71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88" name="Group 72"/>
          <p:cNvGrpSpPr>
            <a:grpSpLocks/>
          </p:cNvGrpSpPr>
          <p:nvPr/>
        </p:nvGrpSpPr>
        <p:grpSpPr bwMode="auto">
          <a:xfrm>
            <a:off x="7670800" y="152400"/>
            <a:ext cx="419100" cy="533400"/>
            <a:chOff x="1349" y="2232"/>
            <a:chExt cx="528" cy="600"/>
          </a:xfrm>
        </p:grpSpPr>
        <p:sp>
          <p:nvSpPr>
            <p:cNvPr id="60489" name="AutoShape 7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490" name="Line 7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1" name="Line 7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2" name="Line 7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93" name="AutoShape 77"/>
          <p:cNvSpPr>
            <a:spLocks noChangeArrowheads="1"/>
          </p:cNvSpPr>
          <p:nvPr/>
        </p:nvSpPr>
        <p:spPr bwMode="auto">
          <a:xfrm>
            <a:off x="8115300" y="920750"/>
            <a:ext cx="419100" cy="298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700">
                <a:cs typeface="Arial" panose="020B0604020202020204" pitchFamily="34" charset="0"/>
              </a:rPr>
              <a:t>NOT</a:t>
            </a:r>
          </a:p>
        </p:txBody>
      </p:sp>
      <p:sp>
        <p:nvSpPr>
          <p:cNvPr id="60494" name="Line 78"/>
          <p:cNvSpPr>
            <a:spLocks noChangeShapeType="1"/>
          </p:cNvSpPr>
          <p:nvPr/>
        </p:nvSpPr>
        <p:spPr bwMode="auto">
          <a:xfrm>
            <a:off x="8324850" y="814389"/>
            <a:ext cx="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95" name="Group 79"/>
          <p:cNvGrpSpPr>
            <a:grpSpLocks/>
          </p:cNvGrpSpPr>
          <p:nvPr/>
        </p:nvGrpSpPr>
        <p:grpSpPr bwMode="auto">
          <a:xfrm>
            <a:off x="8115300" y="1219200"/>
            <a:ext cx="419100" cy="533400"/>
            <a:chOff x="1349" y="2232"/>
            <a:chExt cx="528" cy="600"/>
          </a:xfrm>
        </p:grpSpPr>
        <p:sp>
          <p:nvSpPr>
            <p:cNvPr id="60496" name="AutoShape 80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OR</a:t>
              </a:r>
            </a:p>
          </p:txBody>
        </p:sp>
        <p:sp>
          <p:nvSpPr>
            <p:cNvPr id="60497" name="Line 81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8" name="Line 82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9" name="Line 83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500" name="Group 84"/>
          <p:cNvGrpSpPr>
            <a:grpSpLocks/>
          </p:cNvGrpSpPr>
          <p:nvPr/>
        </p:nvGrpSpPr>
        <p:grpSpPr bwMode="auto">
          <a:xfrm>
            <a:off x="7124700" y="685800"/>
            <a:ext cx="419100" cy="533400"/>
            <a:chOff x="1349" y="2232"/>
            <a:chExt cx="528" cy="600"/>
          </a:xfrm>
        </p:grpSpPr>
        <p:sp>
          <p:nvSpPr>
            <p:cNvPr id="60501" name="AutoShape 85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502" name="Line 86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3" name="Line 87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4" name="Line 88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505" name="Line 89"/>
          <p:cNvSpPr>
            <a:spLocks noChangeShapeType="1"/>
          </p:cNvSpPr>
          <p:nvPr/>
        </p:nvSpPr>
        <p:spPr bwMode="auto">
          <a:xfrm>
            <a:off x="8013700" y="692151"/>
            <a:ext cx="3111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6" name="Line 90"/>
          <p:cNvSpPr>
            <a:spLocks noChangeShapeType="1"/>
          </p:cNvSpPr>
          <p:nvPr/>
        </p:nvSpPr>
        <p:spPr bwMode="auto">
          <a:xfrm>
            <a:off x="7334250" y="692150"/>
            <a:ext cx="41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7" name="Line 91"/>
          <p:cNvSpPr>
            <a:spLocks noChangeShapeType="1"/>
          </p:cNvSpPr>
          <p:nvPr/>
        </p:nvSpPr>
        <p:spPr bwMode="auto">
          <a:xfrm>
            <a:off x="6992938" y="1219200"/>
            <a:ext cx="207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8" name="Line 92"/>
          <p:cNvSpPr>
            <a:spLocks noChangeShapeType="1"/>
          </p:cNvSpPr>
          <p:nvPr/>
        </p:nvSpPr>
        <p:spPr bwMode="auto">
          <a:xfrm>
            <a:off x="7467601" y="1219200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9" name="Text Box 93"/>
          <p:cNvSpPr txBox="1">
            <a:spLocks noChangeArrowheads="1"/>
          </p:cNvSpPr>
          <p:nvPr/>
        </p:nvSpPr>
        <p:spPr bwMode="auto">
          <a:xfrm>
            <a:off x="5075239" y="963613"/>
            <a:ext cx="15476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cs typeface="Arial" panose="020B0604020202020204" pitchFamily="34" charset="0"/>
              </a:rPr>
              <a:t>Alice’s inputs</a:t>
            </a:r>
          </a:p>
        </p:txBody>
      </p:sp>
      <p:sp>
        <p:nvSpPr>
          <p:cNvPr id="60510" name="Line 94"/>
          <p:cNvSpPr>
            <a:spLocks noChangeShapeType="1"/>
          </p:cNvSpPr>
          <p:nvPr/>
        </p:nvSpPr>
        <p:spPr bwMode="auto">
          <a:xfrm>
            <a:off x="5943600" y="1371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1" name="Line 95"/>
          <p:cNvSpPr>
            <a:spLocks noChangeShapeType="1"/>
          </p:cNvSpPr>
          <p:nvPr/>
        </p:nvSpPr>
        <p:spPr bwMode="auto">
          <a:xfrm>
            <a:off x="5943600" y="17526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2" name="Line 96"/>
          <p:cNvSpPr>
            <a:spLocks noChangeShapeType="1"/>
          </p:cNvSpPr>
          <p:nvPr/>
        </p:nvSpPr>
        <p:spPr bwMode="auto">
          <a:xfrm>
            <a:off x="5867400" y="1371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3" name="Line 97"/>
          <p:cNvSpPr>
            <a:spLocks noChangeShapeType="1"/>
          </p:cNvSpPr>
          <p:nvPr/>
        </p:nvSpPr>
        <p:spPr bwMode="auto">
          <a:xfrm>
            <a:off x="5867400" y="1828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4" name="Line 98"/>
          <p:cNvSpPr>
            <a:spLocks noChangeShapeType="1"/>
          </p:cNvSpPr>
          <p:nvPr/>
        </p:nvSpPr>
        <p:spPr bwMode="auto">
          <a:xfrm>
            <a:off x="7467600" y="1752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5" name="Line 99"/>
          <p:cNvSpPr>
            <a:spLocks noChangeShapeType="1"/>
          </p:cNvSpPr>
          <p:nvPr/>
        </p:nvSpPr>
        <p:spPr bwMode="auto">
          <a:xfrm>
            <a:off x="5791200" y="1371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6" name="Line 100"/>
          <p:cNvSpPr>
            <a:spLocks noChangeShapeType="1"/>
          </p:cNvSpPr>
          <p:nvPr/>
        </p:nvSpPr>
        <p:spPr bwMode="auto">
          <a:xfrm>
            <a:off x="5791200" y="19050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7" name="Line 101"/>
          <p:cNvSpPr>
            <a:spLocks noChangeShapeType="1"/>
          </p:cNvSpPr>
          <p:nvPr/>
        </p:nvSpPr>
        <p:spPr bwMode="auto">
          <a:xfrm flipH="1">
            <a:off x="8191500" y="1752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8" name="Line 102"/>
          <p:cNvSpPr>
            <a:spLocks noChangeShapeType="1"/>
          </p:cNvSpPr>
          <p:nvPr/>
        </p:nvSpPr>
        <p:spPr bwMode="auto">
          <a:xfrm>
            <a:off x="9380538" y="1371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" name="Line 103"/>
          <p:cNvSpPr>
            <a:spLocks noChangeShapeType="1"/>
          </p:cNvSpPr>
          <p:nvPr/>
        </p:nvSpPr>
        <p:spPr bwMode="auto">
          <a:xfrm>
            <a:off x="8458200" y="17526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0" name="Line 104"/>
          <p:cNvSpPr>
            <a:spLocks noChangeShapeType="1"/>
          </p:cNvSpPr>
          <p:nvPr/>
        </p:nvSpPr>
        <p:spPr bwMode="auto">
          <a:xfrm>
            <a:off x="9525000" y="1371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2" name="Line 106"/>
          <p:cNvSpPr>
            <a:spLocks noChangeShapeType="1"/>
          </p:cNvSpPr>
          <p:nvPr/>
        </p:nvSpPr>
        <p:spPr bwMode="auto">
          <a:xfrm>
            <a:off x="7734300" y="1752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3" name="Line 107"/>
          <p:cNvSpPr>
            <a:spLocks noChangeShapeType="1"/>
          </p:cNvSpPr>
          <p:nvPr/>
        </p:nvSpPr>
        <p:spPr bwMode="auto">
          <a:xfrm>
            <a:off x="9448800" y="1371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4" name="Line 108"/>
          <p:cNvSpPr>
            <a:spLocks noChangeShapeType="1"/>
          </p:cNvSpPr>
          <p:nvPr/>
        </p:nvSpPr>
        <p:spPr bwMode="auto">
          <a:xfrm>
            <a:off x="7734300" y="1828800"/>
            <a:ext cx="171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5" name="Line 109"/>
          <p:cNvSpPr>
            <a:spLocks noChangeShapeType="1"/>
          </p:cNvSpPr>
          <p:nvPr/>
        </p:nvSpPr>
        <p:spPr bwMode="auto">
          <a:xfrm>
            <a:off x="7132638" y="1752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6" name="Text Box 110"/>
          <p:cNvSpPr txBox="1">
            <a:spLocks noChangeArrowheads="1"/>
          </p:cNvSpPr>
          <p:nvPr/>
        </p:nvSpPr>
        <p:spPr bwMode="auto">
          <a:xfrm>
            <a:off x="8750301" y="974725"/>
            <a:ext cx="1451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cs typeface="Arial" panose="020B0604020202020204" pitchFamily="34" charset="0"/>
              </a:rPr>
              <a:t>Bob’s inputs</a:t>
            </a:r>
          </a:p>
        </p:txBody>
      </p:sp>
      <p:sp>
        <p:nvSpPr>
          <p:cNvPr id="60528" name="Rectangle 112"/>
          <p:cNvSpPr>
            <a:spLocks noChangeArrowheads="1"/>
          </p:cNvSpPr>
          <p:nvPr/>
        </p:nvSpPr>
        <p:spPr bwMode="auto">
          <a:xfrm>
            <a:off x="1676400" y="4648200"/>
            <a:ext cx="9296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Crucial properties</a:t>
            </a:r>
            <a:r>
              <a:rPr lang="en-US" altLang="en-US" sz="2400" dirty="0"/>
              <a:t>: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Bob never sees Alice’s input x in unencrypted form.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Bob can obtain encryption of y without Alice learning y.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Neither party learns intermediate values.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Remains secure even if parties try to cheat. </a:t>
            </a:r>
          </a:p>
        </p:txBody>
      </p:sp>
    </p:spTree>
    <p:extLst>
      <p:ext uri="{BB962C8B-B14F-4D97-AF65-F5344CB8AC3E}">
        <p14:creationId xmlns:p14="http://schemas.microsoft.com/office/powerpoint/2010/main" val="11252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uiExpand="1" build="p"/>
      <p:bldP spid="605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38" name="Group 26"/>
          <p:cNvGrpSpPr>
            <a:grpSpLocks/>
          </p:cNvGrpSpPr>
          <p:nvPr/>
        </p:nvGrpSpPr>
        <p:grpSpPr bwMode="auto">
          <a:xfrm>
            <a:off x="5715000" y="5424488"/>
            <a:ext cx="1143000" cy="1281112"/>
            <a:chOff x="1344" y="2448"/>
            <a:chExt cx="720" cy="807"/>
          </a:xfrm>
        </p:grpSpPr>
        <p:pic>
          <p:nvPicPr>
            <p:cNvPr id="64531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36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32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33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75" name="Group 63"/>
          <p:cNvGrpSpPr>
            <a:grpSpLocks/>
          </p:cNvGrpSpPr>
          <p:nvPr/>
        </p:nvGrpSpPr>
        <p:grpSpPr bwMode="auto">
          <a:xfrm>
            <a:off x="6781800" y="5424488"/>
            <a:ext cx="1143000" cy="1281112"/>
            <a:chOff x="1344" y="2448"/>
            <a:chExt cx="720" cy="807"/>
          </a:xfrm>
        </p:grpSpPr>
        <p:pic>
          <p:nvPicPr>
            <p:cNvPr id="64576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77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78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79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80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81" name="Group 69"/>
          <p:cNvGrpSpPr>
            <a:grpSpLocks/>
          </p:cNvGrpSpPr>
          <p:nvPr/>
        </p:nvGrpSpPr>
        <p:grpSpPr bwMode="auto">
          <a:xfrm>
            <a:off x="8534400" y="5348288"/>
            <a:ext cx="1143000" cy="1281112"/>
            <a:chOff x="1344" y="2448"/>
            <a:chExt cx="720" cy="807"/>
          </a:xfrm>
        </p:grpSpPr>
        <p:pic>
          <p:nvPicPr>
            <p:cNvPr id="64582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83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84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85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86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87" name="Group 75"/>
          <p:cNvGrpSpPr>
            <a:grpSpLocks/>
          </p:cNvGrpSpPr>
          <p:nvPr/>
        </p:nvGrpSpPr>
        <p:grpSpPr bwMode="auto">
          <a:xfrm>
            <a:off x="9601200" y="5348288"/>
            <a:ext cx="1143000" cy="1281112"/>
            <a:chOff x="1344" y="2448"/>
            <a:chExt cx="720" cy="807"/>
          </a:xfrm>
        </p:grpSpPr>
        <p:pic>
          <p:nvPicPr>
            <p:cNvPr id="64588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89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90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91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92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93" name="Group 81"/>
          <p:cNvGrpSpPr>
            <a:grpSpLocks/>
          </p:cNvGrpSpPr>
          <p:nvPr/>
        </p:nvGrpSpPr>
        <p:grpSpPr bwMode="auto">
          <a:xfrm>
            <a:off x="8534400" y="3609976"/>
            <a:ext cx="1143000" cy="1281113"/>
            <a:chOff x="1344" y="2448"/>
            <a:chExt cx="720" cy="807"/>
          </a:xfrm>
        </p:grpSpPr>
        <p:pic>
          <p:nvPicPr>
            <p:cNvPr id="64594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95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96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97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98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99" name="Group 87"/>
          <p:cNvGrpSpPr>
            <a:grpSpLocks/>
          </p:cNvGrpSpPr>
          <p:nvPr/>
        </p:nvGrpSpPr>
        <p:grpSpPr bwMode="auto">
          <a:xfrm>
            <a:off x="6705600" y="3519488"/>
            <a:ext cx="1143000" cy="1281112"/>
            <a:chOff x="1344" y="2448"/>
            <a:chExt cx="720" cy="807"/>
          </a:xfrm>
        </p:grpSpPr>
        <p:pic>
          <p:nvPicPr>
            <p:cNvPr id="64600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601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602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603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604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605" name="Group 93"/>
          <p:cNvGrpSpPr>
            <a:grpSpLocks/>
          </p:cNvGrpSpPr>
          <p:nvPr/>
        </p:nvGrpSpPr>
        <p:grpSpPr bwMode="auto">
          <a:xfrm>
            <a:off x="7696200" y="1628776"/>
            <a:ext cx="1143000" cy="1281113"/>
            <a:chOff x="1344" y="2448"/>
            <a:chExt cx="720" cy="807"/>
          </a:xfrm>
        </p:grpSpPr>
        <p:pic>
          <p:nvPicPr>
            <p:cNvPr id="64606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607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608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609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610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30" name="Group 18"/>
          <p:cNvGrpSpPr>
            <a:grpSpLocks/>
          </p:cNvGrpSpPr>
          <p:nvPr/>
        </p:nvGrpSpPr>
        <p:grpSpPr bwMode="auto">
          <a:xfrm>
            <a:off x="5943600" y="2224088"/>
            <a:ext cx="4495800" cy="4114800"/>
            <a:chOff x="1968" y="672"/>
            <a:chExt cx="1344" cy="1728"/>
          </a:xfrm>
        </p:grpSpPr>
        <p:sp>
          <p:nvSpPr>
            <p:cNvPr id="64516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2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543800" cy="762000"/>
          </a:xfrm>
        </p:spPr>
        <p:txBody>
          <a:bodyPr/>
          <a:lstStyle/>
          <a:p>
            <a:r>
              <a:rPr lang="en-US" altLang="en-US"/>
              <a:t>Intuition</a:t>
            </a:r>
          </a:p>
        </p:txBody>
      </p:sp>
      <p:sp>
        <p:nvSpPr>
          <p:cNvPr id="64612" name="Text Box 100"/>
          <p:cNvSpPr txBox="1">
            <a:spLocks noChangeArrowheads="1"/>
          </p:cNvSpPr>
          <p:nvPr/>
        </p:nvSpPr>
        <p:spPr bwMode="auto">
          <a:xfrm>
            <a:off x="6248400" y="5943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64613" name="Text Box 101"/>
          <p:cNvSpPr txBox="1">
            <a:spLocks noChangeArrowheads="1"/>
          </p:cNvSpPr>
          <p:nvPr/>
        </p:nvSpPr>
        <p:spPr bwMode="auto">
          <a:xfrm>
            <a:off x="7239000" y="5943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64614" name="Text Box 102"/>
          <p:cNvSpPr txBox="1">
            <a:spLocks noChangeArrowheads="1"/>
          </p:cNvSpPr>
          <p:nvPr/>
        </p:nvSpPr>
        <p:spPr bwMode="auto">
          <a:xfrm>
            <a:off x="6400800" y="3886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64615" name="Text Box 103"/>
          <p:cNvSpPr txBox="1">
            <a:spLocks noChangeArrowheads="1"/>
          </p:cNvSpPr>
          <p:nvPr/>
        </p:nvSpPr>
        <p:spPr bwMode="auto">
          <a:xfrm>
            <a:off x="6477000" y="48006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AND</a:t>
            </a:r>
          </a:p>
        </p:txBody>
      </p:sp>
      <p:sp>
        <p:nvSpPr>
          <p:cNvPr id="64617" name="Rectangle 105"/>
          <p:cNvSpPr>
            <a:spLocks noChangeArrowheads="1"/>
          </p:cNvSpPr>
          <p:nvPr/>
        </p:nvSpPr>
        <p:spPr bwMode="auto">
          <a:xfrm>
            <a:off x="5105400" y="3124200"/>
            <a:ext cx="2819400" cy="3581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2" grpId="0"/>
      <p:bldP spid="64613" grpId="0"/>
      <p:bldP spid="64614" grpId="0"/>
      <p:bldP spid="646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5791200" y="5500688"/>
            <a:ext cx="1143000" cy="1281112"/>
            <a:chOff x="1344" y="2448"/>
            <a:chExt cx="720" cy="807"/>
          </a:xfrm>
        </p:grpSpPr>
        <p:pic>
          <p:nvPicPr>
            <p:cNvPr id="68611" name="Picture 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12" name="Group 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13" name="Picture 5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14" name="Text Box 6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15" name="Text Box 7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16" name="Group 8"/>
          <p:cNvGrpSpPr>
            <a:grpSpLocks/>
          </p:cNvGrpSpPr>
          <p:nvPr/>
        </p:nvGrpSpPr>
        <p:grpSpPr bwMode="auto">
          <a:xfrm>
            <a:off x="6858000" y="5500688"/>
            <a:ext cx="1143000" cy="1281112"/>
            <a:chOff x="1344" y="2448"/>
            <a:chExt cx="720" cy="807"/>
          </a:xfrm>
        </p:grpSpPr>
        <p:pic>
          <p:nvPicPr>
            <p:cNvPr id="68617" name="Picture 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18" name="Group 10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19" name="Picture 11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20" name="Text Box 12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22" name="Group 14"/>
          <p:cNvGrpSpPr>
            <a:grpSpLocks/>
          </p:cNvGrpSpPr>
          <p:nvPr/>
        </p:nvGrpSpPr>
        <p:grpSpPr bwMode="auto">
          <a:xfrm>
            <a:off x="8610600" y="5424488"/>
            <a:ext cx="1143000" cy="1281112"/>
            <a:chOff x="1344" y="2448"/>
            <a:chExt cx="720" cy="807"/>
          </a:xfrm>
        </p:grpSpPr>
        <p:pic>
          <p:nvPicPr>
            <p:cNvPr id="68623" name="Picture 15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24" name="Group 16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25" name="Picture 17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26" name="Text Box 18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28" name="Group 20"/>
          <p:cNvGrpSpPr>
            <a:grpSpLocks/>
          </p:cNvGrpSpPr>
          <p:nvPr/>
        </p:nvGrpSpPr>
        <p:grpSpPr bwMode="auto">
          <a:xfrm>
            <a:off x="9677400" y="5424488"/>
            <a:ext cx="1143000" cy="1281112"/>
            <a:chOff x="1344" y="2448"/>
            <a:chExt cx="720" cy="807"/>
          </a:xfrm>
        </p:grpSpPr>
        <p:pic>
          <p:nvPicPr>
            <p:cNvPr id="68629" name="Picture 21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30" name="Group 22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31" name="Picture 23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32" name="Text Box 24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33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34" name="Group 26"/>
          <p:cNvGrpSpPr>
            <a:grpSpLocks/>
          </p:cNvGrpSpPr>
          <p:nvPr/>
        </p:nvGrpSpPr>
        <p:grpSpPr bwMode="auto">
          <a:xfrm>
            <a:off x="8610600" y="3686176"/>
            <a:ext cx="1143000" cy="1281113"/>
            <a:chOff x="1344" y="2448"/>
            <a:chExt cx="720" cy="807"/>
          </a:xfrm>
        </p:grpSpPr>
        <p:pic>
          <p:nvPicPr>
            <p:cNvPr id="68635" name="Picture 27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36" name="Group 28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37" name="Picture 29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38" name="Text Box 30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39" name="Text Box 31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40" name="Group 32"/>
          <p:cNvGrpSpPr>
            <a:grpSpLocks/>
          </p:cNvGrpSpPr>
          <p:nvPr/>
        </p:nvGrpSpPr>
        <p:grpSpPr bwMode="auto">
          <a:xfrm>
            <a:off x="6781800" y="3595688"/>
            <a:ext cx="1143000" cy="1281112"/>
            <a:chOff x="1344" y="2448"/>
            <a:chExt cx="720" cy="807"/>
          </a:xfrm>
        </p:grpSpPr>
        <p:pic>
          <p:nvPicPr>
            <p:cNvPr id="68641" name="Picture 3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42" name="Group 3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43" name="Picture 35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44" name="Text Box 36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45" name="Text Box 37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46" name="Group 38"/>
          <p:cNvGrpSpPr>
            <a:grpSpLocks/>
          </p:cNvGrpSpPr>
          <p:nvPr/>
        </p:nvGrpSpPr>
        <p:grpSpPr bwMode="auto">
          <a:xfrm>
            <a:off x="7772400" y="1704976"/>
            <a:ext cx="1143000" cy="1281113"/>
            <a:chOff x="1344" y="2448"/>
            <a:chExt cx="720" cy="807"/>
          </a:xfrm>
        </p:grpSpPr>
        <p:pic>
          <p:nvPicPr>
            <p:cNvPr id="68647" name="Picture 3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48" name="Group 40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49" name="Picture 41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50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51" name="Text Box 43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sp>
        <p:nvSpPr>
          <p:cNvPr id="68653" name="AutoShape 45"/>
          <p:cNvSpPr>
            <a:spLocks noChangeArrowheads="1"/>
          </p:cNvSpPr>
          <p:nvPr/>
        </p:nvSpPr>
        <p:spPr bwMode="auto">
          <a:xfrm>
            <a:off x="7304089" y="2871788"/>
            <a:ext cx="1766887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4" name="Line 46"/>
          <p:cNvSpPr>
            <a:spLocks noChangeShapeType="1"/>
          </p:cNvSpPr>
          <p:nvPr/>
        </p:nvSpPr>
        <p:spPr bwMode="auto">
          <a:xfrm flipH="1">
            <a:off x="6983413" y="3671888"/>
            <a:ext cx="64135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5" name="Line 47"/>
          <p:cNvSpPr>
            <a:spLocks noChangeShapeType="1"/>
          </p:cNvSpPr>
          <p:nvPr/>
        </p:nvSpPr>
        <p:spPr bwMode="auto">
          <a:xfrm>
            <a:off x="8748714" y="3671888"/>
            <a:ext cx="80327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6" name="Line 48"/>
          <p:cNvSpPr>
            <a:spLocks noChangeShapeType="1"/>
          </p:cNvSpPr>
          <p:nvPr/>
        </p:nvSpPr>
        <p:spPr bwMode="auto">
          <a:xfrm>
            <a:off x="8186738" y="2300288"/>
            <a:ext cx="0" cy="628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7" name="AutoShape 49"/>
          <p:cNvSpPr>
            <a:spLocks noChangeArrowheads="1"/>
          </p:cNvSpPr>
          <p:nvPr/>
        </p:nvSpPr>
        <p:spPr bwMode="auto">
          <a:xfrm>
            <a:off x="6019800" y="4586288"/>
            <a:ext cx="1766888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8" name="AutoShape 50"/>
          <p:cNvSpPr>
            <a:spLocks noChangeArrowheads="1"/>
          </p:cNvSpPr>
          <p:nvPr/>
        </p:nvSpPr>
        <p:spPr bwMode="auto">
          <a:xfrm>
            <a:off x="8748714" y="4586288"/>
            <a:ext cx="1766887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>
            <a:off x="6373813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0" name="Line 52"/>
          <p:cNvSpPr>
            <a:spLocks noChangeShapeType="1"/>
          </p:cNvSpPr>
          <p:nvPr/>
        </p:nvSpPr>
        <p:spPr bwMode="auto">
          <a:xfrm>
            <a:off x="733742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1" name="Line 53"/>
          <p:cNvSpPr>
            <a:spLocks noChangeShapeType="1"/>
          </p:cNvSpPr>
          <p:nvPr/>
        </p:nvSpPr>
        <p:spPr bwMode="auto">
          <a:xfrm>
            <a:off x="907097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2" name="Line 54"/>
          <p:cNvSpPr>
            <a:spLocks noChangeShapeType="1"/>
          </p:cNvSpPr>
          <p:nvPr/>
        </p:nvSpPr>
        <p:spPr bwMode="auto">
          <a:xfrm>
            <a:off x="1019492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3" name="Rectangle 5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543800" cy="762000"/>
          </a:xfrm>
        </p:spPr>
        <p:txBody>
          <a:bodyPr/>
          <a:lstStyle/>
          <a:p>
            <a:r>
              <a:rPr lang="en-US" altLang="en-US"/>
              <a:t>Intuition</a:t>
            </a:r>
          </a:p>
        </p:txBody>
      </p:sp>
      <p:sp>
        <p:nvSpPr>
          <p:cNvPr id="68664" name="Text Box 56"/>
          <p:cNvSpPr txBox="1">
            <a:spLocks noChangeArrowheads="1"/>
          </p:cNvSpPr>
          <p:nvPr/>
        </p:nvSpPr>
        <p:spPr bwMode="auto">
          <a:xfrm>
            <a:off x="6324600" y="60198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68665" name="Text Box 57"/>
          <p:cNvSpPr txBox="1">
            <a:spLocks noChangeArrowheads="1"/>
          </p:cNvSpPr>
          <p:nvPr/>
        </p:nvSpPr>
        <p:spPr bwMode="auto">
          <a:xfrm>
            <a:off x="7315200" y="60198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68666" name="Text Box 58"/>
          <p:cNvSpPr txBox="1">
            <a:spLocks noChangeArrowheads="1"/>
          </p:cNvSpPr>
          <p:nvPr/>
        </p:nvSpPr>
        <p:spPr bwMode="auto">
          <a:xfrm>
            <a:off x="6477000" y="39624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68667" name="Text Box 59"/>
          <p:cNvSpPr txBox="1">
            <a:spLocks noChangeArrowheads="1"/>
          </p:cNvSpPr>
          <p:nvPr/>
        </p:nvSpPr>
        <p:spPr bwMode="auto">
          <a:xfrm>
            <a:off x="6553200" y="48768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AND</a:t>
            </a:r>
          </a:p>
        </p:txBody>
      </p:sp>
      <p:grpSp>
        <p:nvGrpSpPr>
          <p:cNvPr id="68755" name="Group 147"/>
          <p:cNvGrpSpPr>
            <a:grpSpLocks/>
          </p:cNvGrpSpPr>
          <p:nvPr/>
        </p:nvGrpSpPr>
        <p:grpSpPr bwMode="auto">
          <a:xfrm>
            <a:off x="3463926" y="2362200"/>
            <a:ext cx="1641475" cy="4191000"/>
            <a:chOff x="1222" y="1488"/>
            <a:chExt cx="1034" cy="2640"/>
          </a:xfrm>
        </p:grpSpPr>
        <p:pic>
          <p:nvPicPr>
            <p:cNvPr id="68695" name="Picture 87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1488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68" name="Picture 60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" y="3360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96" name="Picture 88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2736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97" name="Picture 89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2112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01" name="Picture 93" descr="blue_ke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1776"/>
              <a:ext cx="288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03" name="Picture 95" descr="red_ke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" y="3618"/>
              <a:ext cx="288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12" name="Picture 104" descr="blue_ke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2400"/>
              <a:ext cx="288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8713" name="Picture 105" descr="blue_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4800600"/>
            <a:ext cx="457200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752" name="Group 144"/>
          <p:cNvGrpSpPr>
            <a:grpSpLocks/>
          </p:cNvGrpSpPr>
          <p:nvPr/>
        </p:nvGrpSpPr>
        <p:grpSpPr bwMode="auto">
          <a:xfrm>
            <a:off x="2514600" y="2057400"/>
            <a:ext cx="1212850" cy="3886200"/>
            <a:chOff x="624" y="1296"/>
            <a:chExt cx="764" cy="2448"/>
          </a:xfrm>
        </p:grpSpPr>
        <p:grpSp>
          <p:nvGrpSpPr>
            <p:cNvPr id="68720" name="Group 112"/>
            <p:cNvGrpSpPr>
              <a:grpSpLocks/>
            </p:cNvGrpSpPr>
            <p:nvPr/>
          </p:nvGrpSpPr>
          <p:grpSpPr bwMode="auto">
            <a:xfrm>
              <a:off x="816" y="1296"/>
              <a:ext cx="284" cy="432"/>
              <a:chOff x="688" y="3744"/>
              <a:chExt cx="284" cy="432"/>
            </a:xfrm>
          </p:grpSpPr>
          <p:pic>
            <p:nvPicPr>
              <p:cNvPr id="68715" name="Picture 107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16" name="Text Box 108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21" name="Group 113"/>
            <p:cNvGrpSpPr>
              <a:grpSpLocks/>
            </p:cNvGrpSpPr>
            <p:nvPr/>
          </p:nvGrpSpPr>
          <p:grpSpPr bwMode="auto">
            <a:xfrm>
              <a:off x="624" y="3312"/>
              <a:ext cx="352" cy="432"/>
              <a:chOff x="1056" y="3696"/>
              <a:chExt cx="352" cy="432"/>
            </a:xfrm>
          </p:grpSpPr>
          <p:pic>
            <p:nvPicPr>
              <p:cNvPr id="68714" name="Picture 106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18" name="Text Box 110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22" name="Group 114"/>
            <p:cNvGrpSpPr>
              <a:grpSpLocks/>
            </p:cNvGrpSpPr>
            <p:nvPr/>
          </p:nvGrpSpPr>
          <p:grpSpPr bwMode="auto">
            <a:xfrm>
              <a:off x="1104" y="1296"/>
              <a:ext cx="284" cy="432"/>
              <a:chOff x="688" y="3744"/>
              <a:chExt cx="284" cy="432"/>
            </a:xfrm>
          </p:grpSpPr>
          <p:pic>
            <p:nvPicPr>
              <p:cNvPr id="68723" name="Picture 115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24" name="Text Box 116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25" name="Group 117"/>
            <p:cNvGrpSpPr>
              <a:grpSpLocks/>
            </p:cNvGrpSpPr>
            <p:nvPr/>
          </p:nvGrpSpPr>
          <p:grpSpPr bwMode="auto">
            <a:xfrm>
              <a:off x="912" y="3312"/>
              <a:ext cx="352" cy="432"/>
              <a:chOff x="1056" y="3696"/>
              <a:chExt cx="352" cy="432"/>
            </a:xfrm>
          </p:grpSpPr>
          <p:pic>
            <p:nvPicPr>
              <p:cNvPr id="68726" name="Picture 118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27" name="Text Box 119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28" name="Group 120"/>
            <p:cNvGrpSpPr>
              <a:grpSpLocks/>
            </p:cNvGrpSpPr>
            <p:nvPr/>
          </p:nvGrpSpPr>
          <p:grpSpPr bwMode="auto">
            <a:xfrm>
              <a:off x="720" y="2112"/>
              <a:ext cx="284" cy="432"/>
              <a:chOff x="688" y="3744"/>
              <a:chExt cx="284" cy="432"/>
            </a:xfrm>
          </p:grpSpPr>
          <p:pic>
            <p:nvPicPr>
              <p:cNvPr id="68729" name="Picture 121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0" name="Text Box 122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31" name="Group 123"/>
            <p:cNvGrpSpPr>
              <a:grpSpLocks/>
            </p:cNvGrpSpPr>
            <p:nvPr/>
          </p:nvGrpSpPr>
          <p:grpSpPr bwMode="auto">
            <a:xfrm>
              <a:off x="992" y="2073"/>
              <a:ext cx="352" cy="432"/>
              <a:chOff x="1056" y="3696"/>
              <a:chExt cx="352" cy="432"/>
            </a:xfrm>
          </p:grpSpPr>
          <p:pic>
            <p:nvPicPr>
              <p:cNvPr id="68732" name="Picture 124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3" name="Text Box 125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34" name="Group 126"/>
            <p:cNvGrpSpPr>
              <a:grpSpLocks/>
            </p:cNvGrpSpPr>
            <p:nvPr/>
          </p:nvGrpSpPr>
          <p:grpSpPr bwMode="auto">
            <a:xfrm>
              <a:off x="1104" y="2736"/>
              <a:ext cx="284" cy="432"/>
              <a:chOff x="688" y="3744"/>
              <a:chExt cx="284" cy="432"/>
            </a:xfrm>
          </p:grpSpPr>
          <p:pic>
            <p:nvPicPr>
              <p:cNvPr id="68735" name="Picture 127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6" name="Text Box 128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37" name="Group 129"/>
            <p:cNvGrpSpPr>
              <a:grpSpLocks/>
            </p:cNvGrpSpPr>
            <p:nvPr/>
          </p:nvGrpSpPr>
          <p:grpSpPr bwMode="auto">
            <a:xfrm>
              <a:off x="720" y="2688"/>
              <a:ext cx="352" cy="432"/>
              <a:chOff x="1056" y="3696"/>
              <a:chExt cx="352" cy="432"/>
            </a:xfrm>
          </p:grpSpPr>
          <p:pic>
            <p:nvPicPr>
              <p:cNvPr id="68738" name="Picture 130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9" name="Text Box 131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</p:grpSp>
      <p:grpSp>
        <p:nvGrpSpPr>
          <p:cNvPr id="68754" name="Group 146"/>
          <p:cNvGrpSpPr>
            <a:grpSpLocks/>
          </p:cNvGrpSpPr>
          <p:nvPr/>
        </p:nvGrpSpPr>
        <p:grpSpPr bwMode="auto">
          <a:xfrm>
            <a:off x="5791200" y="5943601"/>
            <a:ext cx="838200" cy="747713"/>
            <a:chOff x="96" y="144"/>
            <a:chExt cx="528" cy="471"/>
          </a:xfrm>
        </p:grpSpPr>
        <p:pic>
          <p:nvPicPr>
            <p:cNvPr id="68743" name="Picture 135" descr="red_ke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"/>
              <a:ext cx="528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746" name="Text Box 138"/>
            <p:cNvSpPr txBox="1">
              <a:spLocks noChangeArrowheads="1"/>
            </p:cNvSpPr>
            <p:nvPr/>
          </p:nvSpPr>
          <p:spPr bwMode="auto">
            <a:xfrm>
              <a:off x="96" y="384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</p:grpSp>
      <p:grpSp>
        <p:nvGrpSpPr>
          <p:cNvPr id="68753" name="Group 145"/>
          <p:cNvGrpSpPr>
            <a:grpSpLocks/>
          </p:cNvGrpSpPr>
          <p:nvPr/>
        </p:nvGrpSpPr>
        <p:grpSpPr bwMode="auto">
          <a:xfrm>
            <a:off x="6858000" y="5410200"/>
            <a:ext cx="1143000" cy="846138"/>
            <a:chOff x="672" y="96"/>
            <a:chExt cx="720" cy="533"/>
          </a:xfrm>
        </p:grpSpPr>
        <p:pic>
          <p:nvPicPr>
            <p:cNvPr id="68741" name="Picture 13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6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747" name="Text Box 139"/>
            <p:cNvSpPr txBox="1">
              <a:spLocks noChangeArrowheads="1"/>
            </p:cNvSpPr>
            <p:nvPr/>
          </p:nvSpPr>
          <p:spPr bwMode="auto">
            <a:xfrm>
              <a:off x="864" y="33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</p:grpSp>
      <p:sp>
        <p:nvSpPr>
          <p:cNvPr id="68748" name="Oval 140"/>
          <p:cNvSpPr>
            <a:spLocks noChangeArrowheads="1"/>
          </p:cNvSpPr>
          <p:nvPr/>
        </p:nvSpPr>
        <p:spPr bwMode="auto">
          <a:xfrm>
            <a:off x="5486400" y="58674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49" name="Oval 141"/>
          <p:cNvSpPr>
            <a:spLocks noChangeArrowheads="1"/>
          </p:cNvSpPr>
          <p:nvPr/>
        </p:nvSpPr>
        <p:spPr bwMode="auto">
          <a:xfrm>
            <a:off x="6781800" y="52578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50" name="Oval 142"/>
          <p:cNvSpPr>
            <a:spLocks noChangeArrowheads="1"/>
          </p:cNvSpPr>
          <p:nvPr/>
        </p:nvSpPr>
        <p:spPr bwMode="auto">
          <a:xfrm>
            <a:off x="6705600" y="33528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024 C -0.01771 -0.22222 -0.03524 -0.4449 -0.1033 -0.55717 C -0.17135 -0.66944 -0.33472 -0.66574 -0.40833 -0.67268 C -0.48194 -0.67962 -0.52326 -0.66134 -0.54496 -0.59953 C -0.56666 -0.53773 -0.55868 -0.37199 -0.53837 -0.30161 C -0.51805 -0.23124 -0.47066 -0.20439 -0.42326 -0.17731 " pathEditMode="relative" ptsTypes="aaaaaA">
                                      <p:cBhvr>
                                        <p:cTn id="35" dur="2000" fill="hold"/>
                                        <p:tgtEl>
                                          <p:spTgt spid="68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55556E-6 C 0.00521 -0.18286 0.01059 -0.3655 -0.00157 -0.47545 C -0.01372 -0.58541 -0.02604 -0.60624 -0.07327 -0.65994 C -0.12049 -0.71365 -0.21979 -0.79143 -0.2849 -0.79768 C -0.35018 -0.80393 -0.43594 -0.77406 -0.46493 -0.69768 C -0.49393 -0.62129 -0.47466 -0.41735 -0.45834 -0.34004 C -0.44202 -0.26272 -0.38334 -0.25231 -0.36684 -0.23332 " pathEditMode="relative" ptsTypes="aaaaaaA">
                                      <p:cBhvr>
                                        <p:cTn id="37" dur="2000" fill="hold"/>
                                        <p:tgtEl>
                                          <p:spTgt spid="68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18519E-6 C 0.03768 -0.07871 0.07552 -0.15742 0.11337 -0.20672 C 0.15122 -0.25603 0.19011 -0.30163 0.22674 -0.29561 C 0.26337 -0.28959 0.29827 -0.23033 0.33334 -0.17107 " pathEditMode="relative" ptsTypes="aaaA">
                                      <p:cBhvr>
                                        <p:cTn id="41" dur="1000" fill="hold"/>
                                        <p:tgtEl>
                                          <p:spTgt spid="68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83A29C89-9DD4-42C6-8052-BA9858271C1B}" type="slidenum">
              <a:rPr lang="en-US" altLang="en-US" sz="1200">
                <a:latin typeface="Arial" panose="020B0604020202020204" pitchFamily="34" charset="0"/>
              </a:rPr>
              <a:pPr/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1: Pick Random Keys For Each Wire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Next, evaluate </a:t>
            </a:r>
            <a:r>
              <a:rPr lang="en-US" altLang="en-US" u="sng" smtClean="0"/>
              <a:t>one gate</a:t>
            </a:r>
            <a:r>
              <a:rPr lang="en-US" altLang="en-US" smtClean="0"/>
              <a:t> securely</a:t>
            </a:r>
          </a:p>
          <a:p>
            <a:pPr lvl="1"/>
            <a:r>
              <a:rPr lang="en-US" altLang="en-US" smtClean="0"/>
              <a:t>Later, generalize to the entire circuit </a:t>
            </a:r>
          </a:p>
          <a:p>
            <a:r>
              <a:rPr lang="en-US" altLang="en-US" smtClean="0"/>
              <a:t>Alice picks two </a:t>
            </a:r>
            <a:r>
              <a:rPr lang="en-US" altLang="en-US" smtClean="0">
                <a:solidFill>
                  <a:schemeClr val="hlink"/>
                </a:solidFill>
              </a:rPr>
              <a:t>random keys</a:t>
            </a:r>
            <a:r>
              <a:rPr lang="en-US" altLang="en-US" smtClean="0"/>
              <a:t> for each wire</a:t>
            </a:r>
          </a:p>
          <a:p>
            <a:pPr lvl="1"/>
            <a:r>
              <a:rPr lang="en-US" altLang="en-US" smtClean="0"/>
              <a:t>One key corresponds to “0”, the other to “1”</a:t>
            </a:r>
          </a:p>
          <a:p>
            <a:pPr lvl="1"/>
            <a:r>
              <a:rPr lang="en-US" altLang="en-US" smtClean="0"/>
              <a:t>6 keys in total for a gate with 2 input wires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4960938" y="4805363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5113338" y="53387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5646738" y="53387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5380038" y="46148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4808538" y="5262563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5341938" y="5248275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5265738" y="4271963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3565525" y="42672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 flipH="1">
            <a:off x="3565526" y="556736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2697164" y="5281613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7227889" y="5324476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 flipH="1">
            <a:off x="5638801" y="5553075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>
            <a:off x="4645026" y="4614864"/>
            <a:ext cx="735013" cy="1095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3595688" y="57054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5139" name="Line 18"/>
          <p:cNvSpPr>
            <a:spLocks noChangeShapeType="1"/>
          </p:cNvSpPr>
          <p:nvPr/>
        </p:nvSpPr>
        <p:spPr bwMode="auto">
          <a:xfrm flipV="1">
            <a:off x="4675188" y="5553076"/>
            <a:ext cx="285750" cy="5000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Text Box 19"/>
          <p:cNvSpPr txBox="1">
            <a:spLocks noChangeArrowheads="1"/>
          </p:cNvSpPr>
          <p:nvPr/>
        </p:nvSpPr>
        <p:spPr bwMode="auto">
          <a:xfrm>
            <a:off x="3581401" y="6086475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5141" name="Line 20"/>
          <p:cNvSpPr>
            <a:spLocks noChangeShapeType="1"/>
          </p:cNvSpPr>
          <p:nvPr/>
        </p:nvSpPr>
        <p:spPr bwMode="auto">
          <a:xfrm flipV="1">
            <a:off x="4660900" y="5567364"/>
            <a:ext cx="1358900" cy="8667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26345F69-7CB7-4388-8917-39A131D7C509}" type="slidenum">
              <a:rPr lang="en-US" altLang="en-US" sz="1200">
                <a:latin typeface="Arial" panose="020B0604020202020204" pitchFamily="34" charset="0"/>
              </a:rPr>
              <a:pPr/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2: Encrypt Truth Table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Alice encrypts each row of the truth table by encrypting the output-wire key with the corresponding pair of input-wire keys 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960938" y="3505200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5113338" y="4038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5646738" y="4038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5380038" y="33147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4808538" y="3962401"/>
            <a:ext cx="296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5341938" y="39481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5265738" y="29718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3565525" y="333851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H="1">
            <a:off x="3565526" y="42672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2697164" y="3981450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7227889" y="4024314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 flipH="1">
            <a:off x="5638801" y="425291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 flipV="1">
            <a:off x="4645026" y="3424238"/>
            <a:ext cx="735013" cy="119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3595688" y="440531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6163" name="Line 18"/>
          <p:cNvSpPr>
            <a:spLocks noChangeShapeType="1"/>
          </p:cNvSpPr>
          <p:nvPr/>
        </p:nvSpPr>
        <p:spPr bwMode="auto">
          <a:xfrm flipV="1">
            <a:off x="4675188" y="4252913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3581401" y="4786313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 flipV="1">
            <a:off x="4660900" y="4267201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Text Box 21"/>
          <p:cNvSpPr txBox="1">
            <a:spLocks noChangeArrowheads="1"/>
          </p:cNvSpPr>
          <p:nvPr/>
        </p:nvSpPr>
        <p:spPr bwMode="auto">
          <a:xfrm>
            <a:off x="3957638" y="61325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67" name="Text Box 22"/>
          <p:cNvSpPr txBox="1">
            <a:spLocks noChangeArrowheads="1"/>
          </p:cNvSpPr>
          <p:nvPr/>
        </p:nvSpPr>
        <p:spPr bwMode="auto">
          <a:xfrm>
            <a:off x="4567238" y="5553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4262438" y="5553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69" name="Text Box 24"/>
          <p:cNvSpPr txBox="1">
            <a:spLocks noChangeArrowheads="1"/>
          </p:cNvSpPr>
          <p:nvPr/>
        </p:nvSpPr>
        <p:spPr bwMode="auto">
          <a:xfrm>
            <a:off x="3957638" y="55483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70" name="Text Box 25"/>
          <p:cNvSpPr txBox="1">
            <a:spLocks noChangeArrowheads="1"/>
          </p:cNvSpPr>
          <p:nvPr/>
        </p:nvSpPr>
        <p:spPr bwMode="auto">
          <a:xfrm>
            <a:off x="1739901" y="5740401"/>
            <a:ext cx="217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Original truth table:</a:t>
            </a:r>
          </a:p>
        </p:txBody>
      </p:sp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39576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2" name="Rectangle 27"/>
          <p:cNvSpPr>
            <a:spLocks noChangeArrowheads="1"/>
          </p:cNvSpPr>
          <p:nvPr/>
        </p:nvSpPr>
        <p:spPr bwMode="auto">
          <a:xfrm>
            <a:off x="42624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3" name="Rectangle 28"/>
          <p:cNvSpPr>
            <a:spLocks noChangeArrowheads="1"/>
          </p:cNvSpPr>
          <p:nvPr/>
        </p:nvSpPr>
        <p:spPr bwMode="auto">
          <a:xfrm>
            <a:off x="45672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4" name="Line 29"/>
          <p:cNvSpPr>
            <a:spLocks noChangeShapeType="1"/>
          </p:cNvSpPr>
          <p:nvPr/>
        </p:nvSpPr>
        <p:spPr bwMode="auto">
          <a:xfrm>
            <a:off x="3957638" y="578961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Line 30"/>
          <p:cNvSpPr>
            <a:spLocks noChangeShapeType="1"/>
          </p:cNvSpPr>
          <p:nvPr/>
        </p:nvSpPr>
        <p:spPr bwMode="auto">
          <a:xfrm>
            <a:off x="3957638" y="598011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Line 31"/>
          <p:cNvSpPr>
            <a:spLocks noChangeShapeType="1"/>
          </p:cNvSpPr>
          <p:nvPr/>
        </p:nvSpPr>
        <p:spPr bwMode="auto">
          <a:xfrm>
            <a:off x="3957638" y="6173788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32"/>
          <p:cNvSpPr txBox="1">
            <a:spLocks noChangeArrowheads="1"/>
          </p:cNvSpPr>
          <p:nvPr/>
        </p:nvSpPr>
        <p:spPr bwMode="auto">
          <a:xfrm>
            <a:off x="3989388" y="5257801"/>
            <a:ext cx="296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178" name="Text Box 33"/>
          <p:cNvSpPr txBox="1">
            <a:spLocks noChangeArrowheads="1"/>
          </p:cNvSpPr>
          <p:nvPr/>
        </p:nvSpPr>
        <p:spPr bwMode="auto">
          <a:xfrm>
            <a:off x="4294188" y="5257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79" name="Text Box 34"/>
          <p:cNvSpPr txBox="1">
            <a:spLocks noChangeArrowheads="1"/>
          </p:cNvSpPr>
          <p:nvPr/>
        </p:nvSpPr>
        <p:spPr bwMode="auto">
          <a:xfrm>
            <a:off x="4591050" y="52578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180" name="Text Box 35"/>
          <p:cNvSpPr txBox="1">
            <a:spLocks noChangeArrowheads="1"/>
          </p:cNvSpPr>
          <p:nvPr/>
        </p:nvSpPr>
        <p:spPr bwMode="auto">
          <a:xfrm>
            <a:off x="3957638" y="57515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1" name="Text Box 36"/>
          <p:cNvSpPr txBox="1">
            <a:spLocks noChangeArrowheads="1"/>
          </p:cNvSpPr>
          <p:nvPr/>
        </p:nvSpPr>
        <p:spPr bwMode="auto">
          <a:xfrm>
            <a:off x="4262438" y="5756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2" name="Text Box 37"/>
          <p:cNvSpPr txBox="1">
            <a:spLocks noChangeArrowheads="1"/>
          </p:cNvSpPr>
          <p:nvPr/>
        </p:nvSpPr>
        <p:spPr bwMode="auto">
          <a:xfrm>
            <a:off x="4567238" y="5756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3" name="Text Box 38"/>
          <p:cNvSpPr txBox="1">
            <a:spLocks noChangeArrowheads="1"/>
          </p:cNvSpPr>
          <p:nvPr/>
        </p:nvSpPr>
        <p:spPr bwMode="auto">
          <a:xfrm>
            <a:off x="3957638" y="59293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4" name="Text Box 39"/>
          <p:cNvSpPr txBox="1">
            <a:spLocks noChangeArrowheads="1"/>
          </p:cNvSpPr>
          <p:nvPr/>
        </p:nvSpPr>
        <p:spPr bwMode="auto">
          <a:xfrm>
            <a:off x="4262438" y="5934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5" name="Text Box 40"/>
          <p:cNvSpPr txBox="1">
            <a:spLocks noChangeArrowheads="1"/>
          </p:cNvSpPr>
          <p:nvPr/>
        </p:nvSpPr>
        <p:spPr bwMode="auto">
          <a:xfrm>
            <a:off x="4567238" y="5934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6" name="Text Box 41"/>
          <p:cNvSpPr txBox="1">
            <a:spLocks noChangeArrowheads="1"/>
          </p:cNvSpPr>
          <p:nvPr/>
        </p:nvSpPr>
        <p:spPr bwMode="auto">
          <a:xfrm>
            <a:off x="4262438" y="6137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7" name="Text Box 42"/>
          <p:cNvSpPr txBox="1">
            <a:spLocks noChangeArrowheads="1"/>
          </p:cNvSpPr>
          <p:nvPr/>
        </p:nvSpPr>
        <p:spPr bwMode="auto">
          <a:xfrm>
            <a:off x="4567238" y="6137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8" name="Text Box 43"/>
          <p:cNvSpPr txBox="1">
            <a:spLocks noChangeArrowheads="1"/>
          </p:cNvSpPr>
          <p:nvPr/>
        </p:nvSpPr>
        <p:spPr bwMode="auto">
          <a:xfrm>
            <a:off x="5146675" y="5562601"/>
            <a:ext cx="2649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>
                <a:solidFill>
                  <a:schemeClr val="folHlink"/>
                </a:solidFill>
              </a:rPr>
              <a:t>Encrypted truth table:</a:t>
            </a:r>
          </a:p>
        </p:txBody>
      </p:sp>
      <p:sp>
        <p:nvSpPr>
          <p:cNvPr id="6189" name="Text Box 44"/>
          <p:cNvSpPr txBox="1">
            <a:spLocks noChangeArrowheads="1"/>
          </p:cNvSpPr>
          <p:nvPr/>
        </p:nvSpPr>
        <p:spPr bwMode="auto">
          <a:xfrm>
            <a:off x="7851776" y="4960938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0" name="Text Box 45"/>
          <p:cNvSpPr txBox="1">
            <a:spLocks noChangeArrowheads="1"/>
          </p:cNvSpPr>
          <p:nvPr/>
        </p:nvSpPr>
        <p:spPr bwMode="auto">
          <a:xfrm>
            <a:off x="7851776" y="534035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chemeClr val="folHlink"/>
                </a:solidFill>
              </a:rPr>
              <a:t>E</a:t>
            </a:r>
            <a:r>
              <a:rPr lang="en-US" altLang="en-US" baseline="-25000" dirty="0">
                <a:solidFill>
                  <a:schemeClr val="folHlink"/>
                </a:solidFill>
              </a:rPr>
              <a:t>k</a:t>
            </a:r>
            <a:r>
              <a:rPr lang="en-US" altLang="en-US" baseline="-40000" dirty="0">
                <a:solidFill>
                  <a:schemeClr val="folHlink"/>
                </a:solidFill>
              </a:rPr>
              <a:t>0x</a:t>
            </a:r>
            <a:r>
              <a:rPr lang="en-US" altLang="en-US" dirty="0">
                <a:solidFill>
                  <a:schemeClr val="folHlink"/>
                </a:solidFill>
              </a:rPr>
              <a:t>(E</a:t>
            </a:r>
            <a:r>
              <a:rPr lang="en-US" altLang="en-US" baseline="-25000" dirty="0">
                <a:solidFill>
                  <a:schemeClr val="folHlink"/>
                </a:solidFill>
              </a:rPr>
              <a:t>k</a:t>
            </a:r>
            <a:r>
              <a:rPr lang="en-US" altLang="en-US" baseline="-40000" dirty="0">
                <a:solidFill>
                  <a:schemeClr val="folHlink"/>
                </a:solidFill>
              </a:rPr>
              <a:t>1y</a:t>
            </a:r>
            <a:r>
              <a:rPr lang="en-US" altLang="en-US" dirty="0">
                <a:solidFill>
                  <a:schemeClr val="folHlink"/>
                </a:solidFill>
              </a:rPr>
              <a:t>(k</a:t>
            </a:r>
            <a:r>
              <a:rPr lang="en-US" altLang="en-US" baseline="-25000" dirty="0">
                <a:solidFill>
                  <a:schemeClr val="folHlink"/>
                </a:solidFill>
              </a:rPr>
              <a:t>0z</a:t>
            </a:r>
            <a:r>
              <a:rPr lang="en-US" altLang="en-US" dirty="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1" name="Text Box 46"/>
          <p:cNvSpPr txBox="1">
            <a:spLocks noChangeArrowheads="1"/>
          </p:cNvSpPr>
          <p:nvPr/>
        </p:nvSpPr>
        <p:spPr bwMode="auto">
          <a:xfrm>
            <a:off x="7851776" y="5718175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2" name="Text Box 47"/>
          <p:cNvSpPr txBox="1">
            <a:spLocks noChangeArrowheads="1"/>
          </p:cNvSpPr>
          <p:nvPr/>
        </p:nvSpPr>
        <p:spPr bwMode="auto">
          <a:xfrm>
            <a:off x="7851776" y="60960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1668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53D5C0CB-98C2-4F41-A718-13305DAE76FA}" type="slidenum">
              <a:rPr lang="en-US" altLang="en-US" sz="1200">
                <a:latin typeface="Arial" panose="020B0604020202020204" pitchFamily="34" charset="0"/>
              </a:rPr>
              <a:pPr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3: Send Garbled Truth Table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Alice randomly permutes (“garbles”) encrypted truth table and sends it to Bob </a:t>
            </a:r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4960938" y="3290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51133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56467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5380038" y="3100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808538" y="3748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5341938" y="3733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5265738" y="275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3565525" y="31242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H="1">
            <a:off x="3565526" y="405288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2697164" y="3767138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7227889" y="3810001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 flipH="1">
            <a:off x="5638801" y="40386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 flipV="1">
            <a:off x="4645026" y="3209926"/>
            <a:ext cx="735013" cy="119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3595688" y="41910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V="1">
            <a:off x="4675188" y="4038601"/>
            <a:ext cx="285750" cy="500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3581401" y="4572000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7189" name="Line 20"/>
          <p:cNvSpPr>
            <a:spLocks noChangeShapeType="1"/>
          </p:cNvSpPr>
          <p:nvPr/>
        </p:nvSpPr>
        <p:spPr bwMode="auto">
          <a:xfrm flipV="1">
            <a:off x="4660900" y="4052889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Text Box 21"/>
          <p:cNvSpPr txBox="1">
            <a:spLocks noChangeArrowheads="1"/>
          </p:cNvSpPr>
          <p:nvPr/>
        </p:nvSpPr>
        <p:spPr bwMode="auto">
          <a:xfrm>
            <a:off x="4765676" y="5562601"/>
            <a:ext cx="2397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Garbled truth table:</a:t>
            </a:r>
          </a:p>
        </p:txBody>
      </p:sp>
      <p:sp>
        <p:nvSpPr>
          <p:cNvPr id="7191" name="Text Box 22"/>
          <p:cNvSpPr txBox="1">
            <a:spLocks noChangeArrowheads="1"/>
          </p:cNvSpPr>
          <p:nvPr/>
        </p:nvSpPr>
        <p:spPr bwMode="auto">
          <a:xfrm>
            <a:off x="2055814" y="5035551"/>
            <a:ext cx="1525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2" name="Text Box 23"/>
          <p:cNvSpPr txBox="1">
            <a:spLocks noChangeArrowheads="1"/>
          </p:cNvSpPr>
          <p:nvPr/>
        </p:nvSpPr>
        <p:spPr bwMode="auto">
          <a:xfrm>
            <a:off x="2055814" y="5414963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2055814" y="5792788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4" name="Text Box 25"/>
          <p:cNvSpPr txBox="1">
            <a:spLocks noChangeArrowheads="1"/>
          </p:cNvSpPr>
          <p:nvPr/>
        </p:nvSpPr>
        <p:spPr bwMode="auto">
          <a:xfrm>
            <a:off x="2055814" y="6170613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7162801" y="61722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6" name="Text Box 27"/>
          <p:cNvSpPr txBox="1">
            <a:spLocks noChangeArrowheads="1"/>
          </p:cNvSpPr>
          <p:nvPr/>
        </p:nvSpPr>
        <p:spPr bwMode="auto">
          <a:xfrm>
            <a:off x="7162801" y="53086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7" name="Text Box 28"/>
          <p:cNvSpPr txBox="1">
            <a:spLocks noChangeArrowheads="1"/>
          </p:cNvSpPr>
          <p:nvPr/>
        </p:nvSpPr>
        <p:spPr bwMode="auto">
          <a:xfrm>
            <a:off x="7162801" y="48768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8" name="Text Box 29"/>
          <p:cNvSpPr txBox="1">
            <a:spLocks noChangeArrowheads="1"/>
          </p:cNvSpPr>
          <p:nvPr/>
        </p:nvSpPr>
        <p:spPr bwMode="auto">
          <a:xfrm>
            <a:off x="7162801" y="57404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1z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9" name="Freeform 30"/>
          <p:cNvSpPr>
            <a:spLocks/>
          </p:cNvSpPr>
          <p:nvPr/>
        </p:nvSpPr>
        <p:spPr bwMode="auto">
          <a:xfrm>
            <a:off x="3019425" y="4286250"/>
            <a:ext cx="4514850" cy="1238250"/>
          </a:xfrm>
          <a:custGeom>
            <a:avLst/>
            <a:gdLst>
              <a:gd name="T0" fmla="*/ 0 w 2844"/>
              <a:gd name="T1" fmla="*/ 0 h 780"/>
              <a:gd name="T2" fmla="*/ 426 w 2844"/>
              <a:gd name="T3" fmla="*/ 474 h 780"/>
              <a:gd name="T4" fmla="*/ 1848 w 2844"/>
              <a:gd name="T5" fmla="*/ 702 h 780"/>
              <a:gd name="T6" fmla="*/ 2844 w 2844"/>
              <a:gd name="T7" fmla="*/ 6 h 780"/>
              <a:gd name="T8" fmla="*/ 0 60000 65536"/>
              <a:gd name="T9" fmla="*/ 0 60000 65536"/>
              <a:gd name="T10" fmla="*/ 0 60000 65536"/>
              <a:gd name="T11" fmla="*/ 0 60000 65536"/>
              <a:gd name="T12" fmla="*/ 0 w 2844"/>
              <a:gd name="T13" fmla="*/ 0 h 780"/>
              <a:gd name="T14" fmla="*/ 2844 w 2844"/>
              <a:gd name="T15" fmla="*/ 780 h 7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4" h="780">
                <a:moveTo>
                  <a:pt x="0" y="0"/>
                </a:moveTo>
                <a:cubicBezTo>
                  <a:pt x="71" y="79"/>
                  <a:pt x="118" y="357"/>
                  <a:pt x="426" y="474"/>
                </a:cubicBezTo>
                <a:cubicBezTo>
                  <a:pt x="734" y="591"/>
                  <a:pt x="1445" y="780"/>
                  <a:pt x="1848" y="702"/>
                </a:cubicBezTo>
                <a:cubicBezTo>
                  <a:pt x="2251" y="624"/>
                  <a:pt x="2637" y="151"/>
                  <a:pt x="2844" y="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80415" name="AutoShape 31"/>
          <p:cNvSpPr>
            <a:spLocks noChangeArrowheads="1"/>
          </p:cNvSpPr>
          <p:nvPr/>
        </p:nvSpPr>
        <p:spPr bwMode="auto">
          <a:xfrm>
            <a:off x="7391400" y="2590800"/>
            <a:ext cx="2971800" cy="838200"/>
          </a:xfrm>
          <a:prstGeom prst="wedgeRectCallout">
            <a:avLst>
              <a:gd name="adj1" fmla="val -40704"/>
              <a:gd name="adj2" fmla="val 95833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Does </a:t>
            </a:r>
            <a:r>
              <a:rPr lang="en-US" altLang="en-US" sz="1600" u="sng">
                <a:solidFill>
                  <a:schemeClr val="tx1"/>
                </a:solidFill>
              </a:rPr>
              <a:t>not</a:t>
            </a:r>
            <a:r>
              <a:rPr lang="en-US" altLang="en-US" sz="1600">
                <a:solidFill>
                  <a:schemeClr val="tx1"/>
                </a:solidFill>
              </a:rPr>
              <a:t> know which row of garbled table corresponds to which row of original table</a:t>
            </a:r>
          </a:p>
        </p:txBody>
      </p:sp>
    </p:spTree>
    <p:extLst>
      <p:ext uri="{BB962C8B-B14F-4D97-AF65-F5344CB8AC3E}">
        <p14:creationId xmlns:p14="http://schemas.microsoft.com/office/powerpoint/2010/main" val="18347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4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31E005A7-3DAE-41AA-8BBA-12A9A2E8F883}" type="slidenum">
              <a:rPr lang="en-US" altLang="en-US" sz="1200">
                <a:latin typeface="Arial" panose="020B0604020202020204" pitchFamily="34" charset="0"/>
              </a:rPr>
              <a:pPr/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4: Send Keys For Alice’s Inputs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Alice sends the key corresponding to her input bit</a:t>
            </a:r>
          </a:p>
          <a:p>
            <a:pPr lvl="1"/>
            <a:r>
              <a:rPr lang="en-US" altLang="en-US" smtClean="0"/>
              <a:t>Keys are random, so Bob does not learn what this bit is</a:t>
            </a:r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4960938" y="3290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51133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56467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5380038" y="3100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4808538" y="3748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5341938" y="3733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5265738" y="275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3565525" y="275272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 flipH="1">
            <a:off x="3565526" y="405288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2697164" y="3767138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7227889" y="3810001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 flipH="1">
            <a:off x="5638801" y="40386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6"/>
          <p:cNvSpPr>
            <a:spLocks noChangeShapeType="1"/>
          </p:cNvSpPr>
          <p:nvPr/>
        </p:nvSpPr>
        <p:spPr bwMode="auto">
          <a:xfrm>
            <a:off x="4645026" y="3100389"/>
            <a:ext cx="735013" cy="1095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17"/>
          <p:cNvSpPr txBox="1">
            <a:spLocks noChangeArrowheads="1"/>
          </p:cNvSpPr>
          <p:nvPr/>
        </p:nvSpPr>
        <p:spPr bwMode="auto">
          <a:xfrm>
            <a:off x="3595688" y="41910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</a:t>
            </a: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1x</a:t>
            </a:r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 flipV="1">
            <a:off x="4675188" y="4038601"/>
            <a:ext cx="285750" cy="500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Text Box 19"/>
          <p:cNvSpPr txBox="1">
            <a:spLocks noChangeArrowheads="1"/>
          </p:cNvSpPr>
          <p:nvPr/>
        </p:nvSpPr>
        <p:spPr bwMode="auto">
          <a:xfrm>
            <a:off x="3581401" y="4572000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 flipV="1">
            <a:off x="4660900" y="4052889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Freeform 21"/>
          <p:cNvSpPr>
            <a:spLocks/>
          </p:cNvSpPr>
          <p:nvPr/>
        </p:nvSpPr>
        <p:spPr bwMode="auto">
          <a:xfrm>
            <a:off x="4572000" y="4267200"/>
            <a:ext cx="2819400" cy="482600"/>
          </a:xfrm>
          <a:custGeom>
            <a:avLst/>
            <a:gdLst>
              <a:gd name="T0" fmla="*/ 0 w 1776"/>
              <a:gd name="T1" fmla="*/ 96 h 304"/>
              <a:gd name="T2" fmla="*/ 912 w 1776"/>
              <a:gd name="T3" fmla="*/ 288 h 304"/>
              <a:gd name="T4" fmla="*/ 1776 w 1776"/>
              <a:gd name="T5" fmla="*/ 0 h 304"/>
              <a:gd name="T6" fmla="*/ 0 60000 65536"/>
              <a:gd name="T7" fmla="*/ 0 60000 65536"/>
              <a:gd name="T8" fmla="*/ 0 60000 65536"/>
              <a:gd name="T9" fmla="*/ 0 w 1776"/>
              <a:gd name="T10" fmla="*/ 0 h 304"/>
              <a:gd name="T11" fmla="*/ 1776 w 1776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04">
                <a:moveTo>
                  <a:pt x="0" y="96"/>
                </a:moveTo>
                <a:cubicBezTo>
                  <a:pt x="308" y="200"/>
                  <a:pt x="616" y="304"/>
                  <a:pt x="912" y="288"/>
                </a:cubicBezTo>
                <a:cubicBezTo>
                  <a:pt x="1208" y="272"/>
                  <a:pt x="1492" y="136"/>
                  <a:pt x="177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5" name="Text Box 22"/>
          <p:cNvSpPr txBox="1">
            <a:spLocks noChangeArrowheads="1"/>
          </p:cNvSpPr>
          <p:nvPr/>
        </p:nvSpPr>
        <p:spPr bwMode="auto">
          <a:xfrm>
            <a:off x="6918325" y="4376739"/>
            <a:ext cx="34739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If Alice’s bit is 1, she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simply sends k</a:t>
            </a:r>
            <a:r>
              <a:rPr lang="en-US" altLang="en-US" baseline="-25000" dirty="0">
                <a:solidFill>
                  <a:srgbClr val="FF0000"/>
                </a:solidFill>
              </a:rPr>
              <a:t>1x</a:t>
            </a:r>
            <a:r>
              <a:rPr lang="en-US" altLang="en-US" dirty="0">
                <a:solidFill>
                  <a:srgbClr val="FF0000"/>
                </a:solidFill>
              </a:rPr>
              <a:t> to Bob;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if 0, she sends k</a:t>
            </a:r>
            <a:r>
              <a:rPr lang="en-US" altLang="en-US" baseline="-25000" dirty="0">
                <a:solidFill>
                  <a:srgbClr val="FF0000"/>
                </a:solidFill>
              </a:rPr>
              <a:t>0x</a:t>
            </a:r>
          </a:p>
        </p:txBody>
      </p:sp>
      <p:sp>
        <p:nvSpPr>
          <p:cNvPr id="1682455" name="AutoShape 23"/>
          <p:cNvSpPr>
            <a:spLocks noChangeArrowheads="1"/>
          </p:cNvSpPr>
          <p:nvPr/>
        </p:nvSpPr>
        <p:spPr bwMode="auto">
          <a:xfrm>
            <a:off x="7620000" y="2752726"/>
            <a:ext cx="2057400" cy="828675"/>
          </a:xfrm>
          <a:prstGeom prst="wedgeRectCallout">
            <a:avLst>
              <a:gd name="adj1" fmla="val -45370"/>
              <a:gd name="adj2" fmla="val 82565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Learns K</a:t>
            </a:r>
            <a:r>
              <a:rPr lang="en-US" altLang="en-US" sz="1600" baseline="-25000">
                <a:solidFill>
                  <a:schemeClr val="tx1"/>
                </a:solidFill>
              </a:rPr>
              <a:t>b’x</a:t>
            </a:r>
            <a:r>
              <a:rPr lang="en-US" altLang="en-US" sz="1600">
                <a:solidFill>
                  <a:schemeClr val="tx1"/>
                </a:solidFill>
              </a:rPr>
              <a:t> where b’ is Alice’s input bit, but not b’ </a:t>
            </a:r>
            <a:r>
              <a:rPr lang="en-US" altLang="en-US" sz="1600">
                <a:solidFill>
                  <a:schemeClr val="hlink"/>
                </a:solidFill>
              </a:rPr>
              <a:t>(why?)</a:t>
            </a: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2698750" y="5611813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folHlink"/>
                </a:solidFill>
              </a:rPr>
              <a:t>Garbled truth table:</a:t>
            </a: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4651375" y="6081713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8219" name="Text Box 26"/>
          <p:cNvSpPr txBox="1">
            <a:spLocks noChangeArrowheads="1"/>
          </p:cNvSpPr>
          <p:nvPr/>
        </p:nvSpPr>
        <p:spPr bwMode="auto">
          <a:xfrm>
            <a:off x="4651375" y="5532438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8220" name="Text Box 27"/>
          <p:cNvSpPr txBox="1">
            <a:spLocks noChangeArrowheads="1"/>
          </p:cNvSpPr>
          <p:nvPr/>
        </p:nvSpPr>
        <p:spPr bwMode="auto">
          <a:xfrm>
            <a:off x="4651375" y="5257801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8221" name="Text Box 28"/>
          <p:cNvSpPr txBox="1">
            <a:spLocks noChangeArrowheads="1"/>
          </p:cNvSpPr>
          <p:nvPr/>
        </p:nvSpPr>
        <p:spPr bwMode="auto">
          <a:xfrm>
            <a:off x="4651375" y="5807076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32897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24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6E63C259-98EE-47D1-963E-4619DD09F9B1}" type="slidenum">
              <a:rPr lang="en-US" altLang="en-US" sz="1200">
                <a:latin typeface="Arial" panose="020B0604020202020204" pitchFamily="34" charset="0"/>
              </a:rPr>
              <a:pPr/>
              <a:t>29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5: Use OT on Keys for Bob’s Input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Alice and Bob run oblivious transfer protocol</a:t>
            </a:r>
          </a:p>
          <a:p>
            <a:pPr lvl="1"/>
            <a:r>
              <a:rPr lang="en-US" altLang="en-US" smtClean="0"/>
              <a:t>Alice’s input is the two keys corresponding to Bob’s wire</a:t>
            </a:r>
          </a:p>
          <a:p>
            <a:pPr lvl="1"/>
            <a:r>
              <a:rPr lang="en-US" altLang="en-US" smtClean="0"/>
              <a:t>Bob’s input into OT is simply his 1-bit input on that wire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4813300" y="3514725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4965700" y="4048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5499100" y="4048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5232400" y="33242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4660901" y="3971926"/>
            <a:ext cx="296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5194300" y="39576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118100" y="2981326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3417888" y="33480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 flipH="1">
            <a:off x="3417889" y="4276725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2549525" y="3990975"/>
            <a:ext cx="80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7080251" y="4033839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 flipH="1">
            <a:off x="5491164" y="426243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6"/>
          <p:cNvSpPr>
            <a:spLocks noChangeShapeType="1"/>
          </p:cNvSpPr>
          <p:nvPr/>
        </p:nvSpPr>
        <p:spPr bwMode="auto">
          <a:xfrm flipV="1">
            <a:off x="4424364" y="3433764"/>
            <a:ext cx="808037" cy="1428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Text Box 17"/>
          <p:cNvSpPr txBox="1">
            <a:spLocks noChangeArrowheads="1"/>
          </p:cNvSpPr>
          <p:nvPr/>
        </p:nvSpPr>
        <p:spPr bwMode="auto">
          <a:xfrm>
            <a:off x="3448050" y="441483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9235" name="Line 18"/>
          <p:cNvSpPr>
            <a:spLocks noChangeShapeType="1"/>
          </p:cNvSpPr>
          <p:nvPr/>
        </p:nvSpPr>
        <p:spPr bwMode="auto">
          <a:xfrm flipV="1">
            <a:off x="4527550" y="4262438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Text Box 19"/>
          <p:cNvSpPr txBox="1">
            <a:spLocks noChangeArrowheads="1"/>
          </p:cNvSpPr>
          <p:nvPr/>
        </p:nvSpPr>
        <p:spPr bwMode="auto">
          <a:xfrm>
            <a:off x="3433764" y="4795838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, k</a:t>
            </a:r>
            <a:r>
              <a:rPr lang="en-US" altLang="en-US" baseline="-25000">
                <a:solidFill>
                  <a:srgbClr val="FF0000"/>
                </a:solidFill>
              </a:rPr>
              <a:t>1y</a:t>
            </a:r>
          </a:p>
        </p:txBody>
      </p:sp>
      <p:sp>
        <p:nvSpPr>
          <p:cNvPr id="9237" name="Line 20"/>
          <p:cNvSpPr>
            <a:spLocks noChangeShapeType="1"/>
          </p:cNvSpPr>
          <p:nvPr/>
        </p:nvSpPr>
        <p:spPr bwMode="auto">
          <a:xfrm flipV="1">
            <a:off x="4513263" y="4276726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Freeform 21"/>
          <p:cNvSpPr>
            <a:spLocks/>
          </p:cNvSpPr>
          <p:nvPr/>
        </p:nvSpPr>
        <p:spPr bwMode="auto">
          <a:xfrm>
            <a:off x="4491039" y="4491039"/>
            <a:ext cx="2752725" cy="542925"/>
          </a:xfrm>
          <a:custGeom>
            <a:avLst/>
            <a:gdLst>
              <a:gd name="T0" fmla="*/ 0 w 1734"/>
              <a:gd name="T1" fmla="*/ 324 h 342"/>
              <a:gd name="T2" fmla="*/ 870 w 1734"/>
              <a:gd name="T3" fmla="*/ 288 h 342"/>
              <a:gd name="T4" fmla="*/ 1734 w 1734"/>
              <a:gd name="T5" fmla="*/ 0 h 342"/>
              <a:gd name="T6" fmla="*/ 0 60000 65536"/>
              <a:gd name="T7" fmla="*/ 0 60000 65536"/>
              <a:gd name="T8" fmla="*/ 0 60000 65536"/>
              <a:gd name="T9" fmla="*/ 0 w 1734"/>
              <a:gd name="T10" fmla="*/ 0 h 342"/>
              <a:gd name="T11" fmla="*/ 1734 w 1734"/>
              <a:gd name="T12" fmla="*/ 342 h 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4" h="342">
                <a:moveTo>
                  <a:pt x="0" y="324"/>
                </a:moveTo>
                <a:cubicBezTo>
                  <a:pt x="145" y="319"/>
                  <a:pt x="581" y="342"/>
                  <a:pt x="870" y="288"/>
                </a:cubicBezTo>
                <a:cubicBezTo>
                  <a:pt x="1159" y="234"/>
                  <a:pt x="1450" y="136"/>
                  <a:pt x="173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9" name="Text Box 22"/>
          <p:cNvSpPr txBox="1">
            <a:spLocks noChangeArrowheads="1"/>
          </p:cNvSpPr>
          <p:nvPr/>
        </p:nvSpPr>
        <p:spPr bwMode="auto">
          <a:xfrm>
            <a:off x="6770689" y="4600575"/>
            <a:ext cx="3134063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Run oblivious transfer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Alice’s input: k</a:t>
            </a:r>
            <a:r>
              <a:rPr lang="en-US" altLang="en-US" baseline="-25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, k</a:t>
            </a:r>
            <a:r>
              <a:rPr lang="en-US" altLang="en-US" baseline="-25000">
                <a:solidFill>
                  <a:srgbClr val="FF0000"/>
                </a:solidFill>
              </a:rPr>
              <a:t>1y</a:t>
            </a:r>
            <a:endParaRPr lang="en-US" altLang="en-US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Bob’s input: his bit b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Bob learns k</a:t>
            </a:r>
            <a:r>
              <a:rPr lang="en-US" altLang="en-US" baseline="-25000">
                <a:solidFill>
                  <a:srgbClr val="FF0000"/>
                </a:solidFill>
              </a:rPr>
              <a:t>by</a:t>
            </a:r>
            <a:endParaRPr lang="en-US" altLang="en-US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What does Alice learn?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endParaRPr lang="en-US" altLang="en-US" baseline="-25000">
              <a:solidFill>
                <a:srgbClr val="FF0000"/>
              </a:solidFill>
            </a:endParaRPr>
          </a:p>
        </p:txBody>
      </p:sp>
      <p:sp>
        <p:nvSpPr>
          <p:cNvPr id="1684503" name="AutoShape 23"/>
          <p:cNvSpPr>
            <a:spLocks noChangeArrowheads="1"/>
          </p:cNvSpPr>
          <p:nvPr/>
        </p:nvSpPr>
        <p:spPr bwMode="auto">
          <a:xfrm>
            <a:off x="7620000" y="3124200"/>
            <a:ext cx="2743200" cy="833438"/>
          </a:xfrm>
          <a:prstGeom prst="wedgeRectCallout">
            <a:avLst>
              <a:gd name="adj1" fmla="val -45486"/>
              <a:gd name="adj2" fmla="val 82954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Knows K</a:t>
            </a:r>
            <a:r>
              <a:rPr lang="en-US" altLang="en-US" sz="1600" baseline="-25000">
                <a:solidFill>
                  <a:schemeClr val="tx1"/>
                </a:solidFill>
              </a:rPr>
              <a:t>b’x</a:t>
            </a:r>
            <a:r>
              <a:rPr lang="en-US" altLang="en-US" sz="1600">
                <a:solidFill>
                  <a:schemeClr val="tx1"/>
                </a:solidFill>
              </a:rPr>
              <a:t> where b’ is Alice’s input bit and K</a:t>
            </a:r>
            <a:r>
              <a:rPr lang="en-US" altLang="en-US" sz="1600" baseline="-25000">
                <a:solidFill>
                  <a:schemeClr val="tx1"/>
                </a:solidFill>
              </a:rPr>
              <a:t>by</a:t>
            </a:r>
            <a:r>
              <a:rPr lang="en-US" altLang="en-US" sz="1600">
                <a:solidFill>
                  <a:schemeClr val="tx1"/>
                </a:solidFill>
              </a:rPr>
              <a:t> where b is his own input bit</a:t>
            </a:r>
          </a:p>
        </p:txBody>
      </p:sp>
      <p:sp>
        <p:nvSpPr>
          <p:cNvPr id="9241" name="Text Box 24"/>
          <p:cNvSpPr txBox="1">
            <a:spLocks noChangeArrowheads="1"/>
          </p:cNvSpPr>
          <p:nvPr/>
        </p:nvSpPr>
        <p:spPr bwMode="auto">
          <a:xfrm>
            <a:off x="2698750" y="5611813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folHlink"/>
                </a:solidFill>
              </a:rPr>
              <a:t>Garbled truth table:</a:t>
            </a:r>
          </a:p>
        </p:txBody>
      </p:sp>
      <p:sp>
        <p:nvSpPr>
          <p:cNvPr id="9242" name="Text Box 25"/>
          <p:cNvSpPr txBox="1">
            <a:spLocks noChangeArrowheads="1"/>
          </p:cNvSpPr>
          <p:nvPr/>
        </p:nvSpPr>
        <p:spPr bwMode="auto">
          <a:xfrm>
            <a:off x="4651375" y="6081713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9243" name="Text Box 26"/>
          <p:cNvSpPr txBox="1">
            <a:spLocks noChangeArrowheads="1"/>
          </p:cNvSpPr>
          <p:nvPr/>
        </p:nvSpPr>
        <p:spPr bwMode="auto">
          <a:xfrm>
            <a:off x="4651375" y="5532438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9244" name="Text Box 27"/>
          <p:cNvSpPr txBox="1">
            <a:spLocks noChangeArrowheads="1"/>
          </p:cNvSpPr>
          <p:nvPr/>
        </p:nvSpPr>
        <p:spPr bwMode="auto">
          <a:xfrm>
            <a:off x="4651375" y="5257801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9245" name="Text Box 28"/>
          <p:cNvSpPr txBox="1">
            <a:spLocks noChangeArrowheads="1"/>
          </p:cNvSpPr>
          <p:nvPr/>
        </p:nvSpPr>
        <p:spPr bwMode="auto">
          <a:xfrm>
            <a:off x="4651375" y="5807076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2226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45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Attacks: Encrypting Related Messages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95299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Attacker </a:t>
                </a:r>
                <a:r>
                  <a:rPr lang="en-US" dirty="0" smtClean="0"/>
                  <a:t>defines polynomials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Both polynomials have a root at x=m, thus (x-m) is a factor of both polynomials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GCD operation can be extended to operate over polynomials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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Polynomial time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and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degree e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Attack on Plain RSA only works when e is small (often true in practice)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GCD(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reveals the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common factor (x-m)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 easily extract m from g(x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)=(x-m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 GCD(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95299" cy="4351338"/>
              </a:xfrm>
              <a:blipFill>
                <a:blip r:embed="rId2"/>
                <a:stretch>
                  <a:fillRect l="-824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E823FB5-5492-4059-BB46-BBF2437BB711}" type="slidenum">
              <a:rPr lang="en-US" altLang="en-US" sz="1200">
                <a:latin typeface="Arial" panose="020B0604020202020204" pitchFamily="34" charset="0"/>
              </a:rPr>
              <a:pPr/>
              <a:t>30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6: Evaluate Garbled Gate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Using the two keys that he learned, Bob decrypts exactly one of the output-wire keys</a:t>
            </a:r>
          </a:p>
          <a:p>
            <a:pPr lvl="1"/>
            <a:r>
              <a:rPr lang="en-US" altLang="en-US" smtClean="0"/>
              <a:t>Bob does not learn if this key corresponds to 0 or 1</a:t>
            </a:r>
          </a:p>
          <a:p>
            <a:pPr lvl="2"/>
            <a:r>
              <a:rPr lang="en-US" altLang="en-US" smtClean="0"/>
              <a:t>Why is this important?</a:t>
            </a:r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4584700" y="4076700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4737100" y="46101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5270500" y="46101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5003800" y="3886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4432301" y="4533901"/>
            <a:ext cx="296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4965700" y="45196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4889500" y="35433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3189288" y="391001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10253" name="Line 12"/>
          <p:cNvSpPr>
            <a:spLocks noChangeShapeType="1"/>
          </p:cNvSpPr>
          <p:nvPr/>
        </p:nvSpPr>
        <p:spPr bwMode="auto">
          <a:xfrm flipH="1">
            <a:off x="3189289" y="48387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2320925" y="4552950"/>
            <a:ext cx="80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0255" name="Text Box 14"/>
          <p:cNvSpPr txBox="1">
            <a:spLocks noChangeArrowheads="1"/>
          </p:cNvSpPr>
          <p:nvPr/>
        </p:nvSpPr>
        <p:spPr bwMode="auto">
          <a:xfrm>
            <a:off x="6851651" y="4595814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10256" name="Line 15"/>
          <p:cNvSpPr>
            <a:spLocks noChangeShapeType="1"/>
          </p:cNvSpPr>
          <p:nvPr/>
        </p:nvSpPr>
        <p:spPr bwMode="auto">
          <a:xfrm flipH="1">
            <a:off x="5262564" y="482441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6"/>
          <p:cNvSpPr>
            <a:spLocks noChangeShapeType="1"/>
          </p:cNvSpPr>
          <p:nvPr/>
        </p:nvSpPr>
        <p:spPr bwMode="auto">
          <a:xfrm flipV="1">
            <a:off x="4195764" y="3995739"/>
            <a:ext cx="808037" cy="1428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17"/>
          <p:cNvSpPr txBox="1">
            <a:spLocks noChangeArrowheads="1"/>
          </p:cNvSpPr>
          <p:nvPr/>
        </p:nvSpPr>
        <p:spPr bwMode="auto">
          <a:xfrm>
            <a:off x="3219450" y="497681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10259" name="Line 18"/>
          <p:cNvSpPr>
            <a:spLocks noChangeShapeType="1"/>
          </p:cNvSpPr>
          <p:nvPr/>
        </p:nvSpPr>
        <p:spPr bwMode="auto">
          <a:xfrm flipV="1">
            <a:off x="4298950" y="4824413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Text Box 19"/>
          <p:cNvSpPr txBox="1">
            <a:spLocks noChangeArrowheads="1"/>
          </p:cNvSpPr>
          <p:nvPr/>
        </p:nvSpPr>
        <p:spPr bwMode="auto">
          <a:xfrm>
            <a:off x="3205164" y="5357813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</a:t>
            </a: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1y</a:t>
            </a:r>
          </a:p>
        </p:txBody>
      </p:sp>
      <p:sp>
        <p:nvSpPr>
          <p:cNvPr id="10261" name="Line 20"/>
          <p:cNvSpPr>
            <a:spLocks noChangeShapeType="1"/>
          </p:cNvSpPr>
          <p:nvPr/>
        </p:nvSpPr>
        <p:spPr bwMode="auto">
          <a:xfrm flipV="1">
            <a:off x="4284663" y="4838701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AutoShape 21"/>
          <p:cNvSpPr>
            <a:spLocks noChangeArrowheads="1"/>
          </p:cNvSpPr>
          <p:nvPr/>
        </p:nvSpPr>
        <p:spPr bwMode="auto">
          <a:xfrm>
            <a:off x="7391400" y="3686175"/>
            <a:ext cx="2743200" cy="833438"/>
          </a:xfrm>
          <a:prstGeom prst="wedgeRectCallout">
            <a:avLst>
              <a:gd name="adj1" fmla="val -45486"/>
              <a:gd name="adj2" fmla="val 82954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Knows K</a:t>
            </a:r>
            <a:r>
              <a:rPr lang="en-US" altLang="en-US" sz="1600" baseline="-25000">
                <a:solidFill>
                  <a:schemeClr val="tx1"/>
                </a:solidFill>
              </a:rPr>
              <a:t>b’x</a:t>
            </a:r>
            <a:r>
              <a:rPr lang="en-US" altLang="en-US" sz="1600">
                <a:solidFill>
                  <a:schemeClr val="tx1"/>
                </a:solidFill>
              </a:rPr>
              <a:t> where b’ is Alice’s input bit and K</a:t>
            </a:r>
            <a:r>
              <a:rPr lang="en-US" altLang="en-US" sz="1600" baseline="-25000">
                <a:solidFill>
                  <a:schemeClr val="tx1"/>
                </a:solidFill>
              </a:rPr>
              <a:t>by</a:t>
            </a:r>
            <a:r>
              <a:rPr lang="en-US" altLang="en-US" sz="1600">
                <a:solidFill>
                  <a:schemeClr val="tx1"/>
                </a:solidFill>
              </a:rPr>
              <a:t> where b is his own input bit</a:t>
            </a:r>
          </a:p>
        </p:txBody>
      </p:sp>
      <p:sp>
        <p:nvSpPr>
          <p:cNvPr id="10263" name="Text Box 22"/>
          <p:cNvSpPr txBox="1">
            <a:spLocks noChangeArrowheads="1"/>
          </p:cNvSpPr>
          <p:nvPr/>
        </p:nvSpPr>
        <p:spPr bwMode="auto">
          <a:xfrm>
            <a:off x="4800600" y="5640388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folHlink"/>
                </a:solidFill>
              </a:rPr>
              <a:t>Garbled truth table:</a:t>
            </a:r>
          </a:p>
        </p:txBody>
      </p:sp>
      <p:sp>
        <p:nvSpPr>
          <p:cNvPr id="10264" name="Text Box 23"/>
          <p:cNvSpPr txBox="1">
            <a:spLocks noChangeArrowheads="1"/>
          </p:cNvSpPr>
          <p:nvPr/>
        </p:nvSpPr>
        <p:spPr bwMode="auto">
          <a:xfrm>
            <a:off x="6753225" y="6110288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5" name="Text Box 24"/>
          <p:cNvSpPr txBox="1">
            <a:spLocks noChangeArrowheads="1"/>
          </p:cNvSpPr>
          <p:nvPr/>
        </p:nvSpPr>
        <p:spPr bwMode="auto">
          <a:xfrm>
            <a:off x="6753225" y="5561013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6" name="Text Box 25"/>
          <p:cNvSpPr txBox="1">
            <a:spLocks noChangeArrowheads="1"/>
          </p:cNvSpPr>
          <p:nvPr/>
        </p:nvSpPr>
        <p:spPr bwMode="auto">
          <a:xfrm>
            <a:off x="6753225" y="5286376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7" name="Text Box 26"/>
          <p:cNvSpPr txBox="1">
            <a:spLocks noChangeArrowheads="1"/>
          </p:cNvSpPr>
          <p:nvPr/>
        </p:nvSpPr>
        <p:spPr bwMode="auto">
          <a:xfrm>
            <a:off x="6753225" y="5835651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8" name="Text Box 27"/>
          <p:cNvSpPr txBox="1">
            <a:spLocks noChangeArrowheads="1"/>
          </p:cNvSpPr>
          <p:nvPr/>
        </p:nvSpPr>
        <p:spPr bwMode="auto">
          <a:xfrm>
            <a:off x="8229600" y="4921250"/>
            <a:ext cx="191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Suppose b’=0, b=1</a:t>
            </a:r>
          </a:p>
        </p:txBody>
      </p:sp>
      <p:sp>
        <p:nvSpPr>
          <p:cNvPr id="1686556" name="Oval 28"/>
          <p:cNvSpPr>
            <a:spLocks noChangeArrowheads="1"/>
          </p:cNvSpPr>
          <p:nvPr/>
        </p:nvSpPr>
        <p:spPr bwMode="auto">
          <a:xfrm>
            <a:off x="6629400" y="5561014"/>
            <a:ext cx="1752600" cy="415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86557" name="Text Box 29"/>
          <p:cNvSpPr txBox="1">
            <a:spLocks noChangeArrowheads="1"/>
          </p:cNvSpPr>
          <p:nvPr/>
        </p:nvSpPr>
        <p:spPr bwMode="auto">
          <a:xfrm>
            <a:off x="8458201" y="5424488"/>
            <a:ext cx="20174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This is the only row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Bob can decrypt.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He learns K</a:t>
            </a:r>
            <a:r>
              <a:rPr lang="en-US" altLang="en-US" sz="1600" baseline="-25000">
                <a:solidFill>
                  <a:srgbClr val="FF0000"/>
                </a:solidFill>
              </a:rPr>
              <a:t>0z</a:t>
            </a:r>
          </a:p>
        </p:txBody>
      </p:sp>
    </p:spTree>
    <p:extLst>
      <p:ext uri="{BB962C8B-B14F-4D97-AF65-F5344CB8AC3E}">
        <p14:creationId xmlns:p14="http://schemas.microsoft.com/office/powerpoint/2010/main" val="80762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556" grpId="0" animBg="1"/>
      <p:bldP spid="16865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07A205B-5B1A-43E1-A32E-8BBB926C5666}" type="slidenum">
              <a:rPr lang="en-US" altLang="en-US" sz="1200">
                <a:latin typeface="Arial" panose="020B0604020202020204" pitchFamily="34" charset="0"/>
              </a:rPr>
              <a:pPr/>
              <a:t>31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In this way, Bob evaluates entire garbled circuit</a:t>
            </a:r>
          </a:p>
          <a:p>
            <a:pPr lvl="1"/>
            <a:r>
              <a:rPr lang="en-US" altLang="en-US" smtClean="0"/>
              <a:t>For each wire in the circuit, Bob learns only one key</a:t>
            </a:r>
          </a:p>
          <a:p>
            <a:pPr lvl="1"/>
            <a:r>
              <a:rPr lang="en-US" altLang="en-US" smtClean="0"/>
              <a:t>It corresponds to 0 or 1 (Bob does not know which)</a:t>
            </a:r>
          </a:p>
          <a:p>
            <a:pPr lvl="2"/>
            <a:r>
              <a:rPr lang="en-US" altLang="en-US" smtClean="0"/>
              <a:t>Therefore, Bob does not learn intermediate values </a:t>
            </a:r>
            <a:r>
              <a:rPr lang="en-US" altLang="en-US" smtClean="0">
                <a:solidFill>
                  <a:schemeClr val="hlink"/>
                </a:solidFill>
              </a:rPr>
              <a:t>(why?)</a:t>
            </a:r>
          </a:p>
          <a:p>
            <a:pPr lvl="2">
              <a:buFontTx/>
              <a:buNone/>
            </a:pPr>
            <a:endParaRPr lang="en-US" altLang="en-US" smtClean="0">
              <a:solidFill>
                <a:schemeClr val="hlink"/>
              </a:solidFill>
            </a:endParaRPr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>
              <a:buFontTx/>
              <a:buNone/>
            </a:pPr>
            <a:endParaRPr lang="en-US" altLang="en-US" smtClean="0"/>
          </a:p>
          <a:p>
            <a:pPr lvl="2"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Bob tells Alice the key for the final output wire and she tells him if it corresponds to 0 or 1</a:t>
            </a:r>
          </a:p>
          <a:p>
            <a:pPr lvl="1"/>
            <a:r>
              <a:rPr lang="en-US" altLang="en-US" smtClean="0"/>
              <a:t>Bob does </a:t>
            </a:r>
            <a:r>
              <a:rPr lang="en-US" altLang="en-US" u="sng" smtClean="0"/>
              <a:t>not</a:t>
            </a:r>
            <a:r>
              <a:rPr lang="en-US" altLang="en-US" smtClean="0"/>
              <a:t> tell her intermediate wire keys </a:t>
            </a:r>
            <a:r>
              <a:rPr lang="en-US" altLang="en-US" smtClean="0">
                <a:solidFill>
                  <a:schemeClr val="hlink"/>
                </a:solidFill>
              </a:rPr>
              <a:t>(why?)</a:t>
            </a:r>
            <a:r>
              <a:rPr lang="en-US" altLang="en-US" smtClean="0"/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7: Evaluate Entire Circuit</a:t>
            </a:r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3254376" y="3405188"/>
            <a:ext cx="4975225" cy="1700212"/>
            <a:chOff x="1008" y="2112"/>
            <a:chExt cx="3349" cy="1152"/>
          </a:xfrm>
        </p:grpSpPr>
        <p:grpSp>
          <p:nvGrpSpPr>
            <p:cNvPr id="11270" name="Group 5"/>
            <p:cNvGrpSpPr>
              <a:grpSpLocks/>
            </p:cNvGrpSpPr>
            <p:nvPr/>
          </p:nvGrpSpPr>
          <p:grpSpPr bwMode="auto">
            <a:xfrm>
              <a:off x="2088" y="2784"/>
              <a:ext cx="264" cy="336"/>
              <a:chOff x="1349" y="2232"/>
              <a:chExt cx="528" cy="600"/>
            </a:xfrm>
          </p:grpSpPr>
          <p:sp>
            <p:nvSpPr>
              <p:cNvPr id="11315" name="AutoShape 6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AND</a:t>
                </a:r>
              </a:p>
            </p:txBody>
          </p:sp>
          <p:sp>
            <p:nvSpPr>
              <p:cNvPr id="11316" name="Line 7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Line 8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8" name="Line 9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1" name="Group 10"/>
            <p:cNvGrpSpPr>
              <a:grpSpLocks/>
            </p:cNvGrpSpPr>
            <p:nvPr/>
          </p:nvGrpSpPr>
          <p:grpSpPr bwMode="auto">
            <a:xfrm>
              <a:off x="2467" y="2784"/>
              <a:ext cx="264" cy="336"/>
              <a:chOff x="1349" y="2232"/>
              <a:chExt cx="528" cy="600"/>
            </a:xfrm>
          </p:grpSpPr>
          <p:sp>
            <p:nvSpPr>
              <p:cNvPr id="11311" name="AutoShape 11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OR</a:t>
                </a:r>
              </a:p>
            </p:txBody>
          </p:sp>
          <p:sp>
            <p:nvSpPr>
              <p:cNvPr id="11312" name="Line 12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Line 13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Line 14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2" name="Group 15"/>
            <p:cNvGrpSpPr>
              <a:grpSpLocks/>
            </p:cNvGrpSpPr>
            <p:nvPr/>
          </p:nvGrpSpPr>
          <p:grpSpPr bwMode="auto">
            <a:xfrm>
              <a:off x="2643" y="2112"/>
              <a:ext cx="264" cy="336"/>
              <a:chOff x="1349" y="2232"/>
              <a:chExt cx="528" cy="600"/>
            </a:xfrm>
          </p:grpSpPr>
          <p:sp>
            <p:nvSpPr>
              <p:cNvPr id="11307" name="AutoShape 16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AND</a:t>
                </a:r>
              </a:p>
            </p:txBody>
          </p:sp>
          <p:sp>
            <p:nvSpPr>
              <p:cNvPr id="11308" name="Line 17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Line 18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Line 19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3" name="AutoShape 20"/>
            <p:cNvSpPr>
              <a:spLocks noChangeArrowheads="1"/>
            </p:cNvSpPr>
            <p:nvPr/>
          </p:nvSpPr>
          <p:spPr bwMode="auto">
            <a:xfrm>
              <a:off x="2923" y="2596"/>
              <a:ext cx="264" cy="1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NOT</a:t>
              </a:r>
            </a:p>
          </p:txBody>
        </p:sp>
        <p:sp>
          <p:nvSpPr>
            <p:cNvPr id="11274" name="Line 21"/>
            <p:cNvSpPr>
              <a:spLocks noChangeShapeType="1"/>
            </p:cNvSpPr>
            <p:nvPr/>
          </p:nvSpPr>
          <p:spPr bwMode="auto">
            <a:xfrm>
              <a:off x="3055" y="2529"/>
              <a:ext cx="0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5" name="Group 22"/>
            <p:cNvGrpSpPr>
              <a:grpSpLocks/>
            </p:cNvGrpSpPr>
            <p:nvPr/>
          </p:nvGrpSpPr>
          <p:grpSpPr bwMode="auto">
            <a:xfrm>
              <a:off x="2923" y="2784"/>
              <a:ext cx="264" cy="336"/>
              <a:chOff x="1349" y="2232"/>
              <a:chExt cx="528" cy="600"/>
            </a:xfrm>
          </p:grpSpPr>
          <p:sp>
            <p:nvSpPr>
              <p:cNvPr id="11303" name="AutoShape 23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OR</a:t>
                </a:r>
              </a:p>
            </p:txBody>
          </p:sp>
          <p:sp>
            <p:nvSpPr>
              <p:cNvPr id="11304" name="Line 24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Line 25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Line 26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6" name="Group 27"/>
            <p:cNvGrpSpPr>
              <a:grpSpLocks/>
            </p:cNvGrpSpPr>
            <p:nvPr/>
          </p:nvGrpSpPr>
          <p:grpSpPr bwMode="auto">
            <a:xfrm>
              <a:off x="2299" y="2448"/>
              <a:ext cx="264" cy="336"/>
              <a:chOff x="1349" y="2232"/>
              <a:chExt cx="528" cy="600"/>
            </a:xfrm>
          </p:grpSpPr>
          <p:sp>
            <p:nvSpPr>
              <p:cNvPr id="11299" name="AutoShape 28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AND</a:t>
                </a:r>
              </a:p>
            </p:txBody>
          </p:sp>
          <p:sp>
            <p:nvSpPr>
              <p:cNvPr id="11300" name="Line 29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Line 30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Line 31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7" name="Line 32"/>
            <p:cNvSpPr>
              <a:spLocks noChangeShapeType="1"/>
            </p:cNvSpPr>
            <p:nvPr/>
          </p:nvSpPr>
          <p:spPr bwMode="auto">
            <a:xfrm>
              <a:off x="2859" y="2452"/>
              <a:ext cx="196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33"/>
            <p:cNvSpPr>
              <a:spLocks noChangeShapeType="1"/>
            </p:cNvSpPr>
            <p:nvPr/>
          </p:nvSpPr>
          <p:spPr bwMode="auto">
            <a:xfrm>
              <a:off x="2431" y="2452"/>
              <a:ext cx="2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34"/>
            <p:cNvSpPr>
              <a:spLocks noChangeShapeType="1"/>
            </p:cNvSpPr>
            <p:nvPr/>
          </p:nvSpPr>
          <p:spPr bwMode="auto">
            <a:xfrm>
              <a:off x="2216" y="2784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35"/>
            <p:cNvSpPr>
              <a:spLocks noChangeShapeType="1"/>
            </p:cNvSpPr>
            <p:nvPr/>
          </p:nvSpPr>
          <p:spPr bwMode="auto">
            <a:xfrm>
              <a:off x="2515" y="2784"/>
              <a:ext cx="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Text Box 36"/>
            <p:cNvSpPr txBox="1">
              <a:spLocks noChangeArrowheads="1"/>
            </p:cNvSpPr>
            <p:nvPr/>
          </p:nvSpPr>
          <p:spPr bwMode="auto">
            <a:xfrm>
              <a:off x="1008" y="2623"/>
              <a:ext cx="109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Alice’s inputs</a:t>
              </a:r>
            </a:p>
          </p:txBody>
        </p:sp>
        <p:sp>
          <p:nvSpPr>
            <p:cNvPr id="11282" name="Line 37"/>
            <p:cNvSpPr>
              <a:spLocks noChangeShapeType="1"/>
            </p:cNvSpPr>
            <p:nvPr/>
          </p:nvSpPr>
          <p:spPr bwMode="auto">
            <a:xfrm>
              <a:off x="1555" y="288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38"/>
            <p:cNvSpPr>
              <a:spLocks noChangeShapeType="1"/>
            </p:cNvSpPr>
            <p:nvPr/>
          </p:nvSpPr>
          <p:spPr bwMode="auto">
            <a:xfrm>
              <a:off x="1555" y="3120"/>
              <a:ext cx="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39"/>
            <p:cNvSpPr>
              <a:spLocks noChangeShapeType="1"/>
            </p:cNvSpPr>
            <p:nvPr/>
          </p:nvSpPr>
          <p:spPr bwMode="auto">
            <a:xfrm>
              <a:off x="1507" y="288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40"/>
            <p:cNvSpPr>
              <a:spLocks noChangeShapeType="1"/>
            </p:cNvSpPr>
            <p:nvPr/>
          </p:nvSpPr>
          <p:spPr bwMode="auto">
            <a:xfrm>
              <a:off x="1507" y="3168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41"/>
            <p:cNvSpPr>
              <a:spLocks noChangeShapeType="1"/>
            </p:cNvSpPr>
            <p:nvPr/>
          </p:nvSpPr>
          <p:spPr bwMode="auto">
            <a:xfrm>
              <a:off x="2515" y="312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42"/>
            <p:cNvSpPr>
              <a:spLocks noChangeShapeType="1"/>
            </p:cNvSpPr>
            <p:nvPr/>
          </p:nvSpPr>
          <p:spPr bwMode="auto">
            <a:xfrm>
              <a:off x="1459" y="2880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43"/>
            <p:cNvSpPr>
              <a:spLocks noChangeShapeType="1"/>
            </p:cNvSpPr>
            <p:nvPr/>
          </p:nvSpPr>
          <p:spPr bwMode="auto">
            <a:xfrm>
              <a:off x="1459" y="3216"/>
              <a:ext cx="1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44"/>
            <p:cNvSpPr>
              <a:spLocks noChangeShapeType="1"/>
            </p:cNvSpPr>
            <p:nvPr/>
          </p:nvSpPr>
          <p:spPr bwMode="auto">
            <a:xfrm flipH="1">
              <a:off x="2971" y="312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45"/>
            <p:cNvSpPr>
              <a:spLocks noChangeShapeType="1"/>
            </p:cNvSpPr>
            <p:nvPr/>
          </p:nvSpPr>
          <p:spPr bwMode="auto">
            <a:xfrm>
              <a:off x="3720" y="288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46"/>
            <p:cNvSpPr>
              <a:spLocks noChangeShapeType="1"/>
            </p:cNvSpPr>
            <p:nvPr/>
          </p:nvSpPr>
          <p:spPr bwMode="auto">
            <a:xfrm>
              <a:off x="3139" y="3120"/>
              <a:ext cx="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47"/>
            <p:cNvSpPr>
              <a:spLocks noChangeShapeType="1"/>
            </p:cNvSpPr>
            <p:nvPr/>
          </p:nvSpPr>
          <p:spPr bwMode="auto">
            <a:xfrm>
              <a:off x="3811" y="28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48"/>
            <p:cNvSpPr>
              <a:spLocks noChangeShapeType="1"/>
            </p:cNvSpPr>
            <p:nvPr/>
          </p:nvSpPr>
          <p:spPr bwMode="auto">
            <a:xfrm>
              <a:off x="2299" y="3264"/>
              <a:ext cx="1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49"/>
            <p:cNvSpPr>
              <a:spLocks noChangeShapeType="1"/>
            </p:cNvSpPr>
            <p:nvPr/>
          </p:nvSpPr>
          <p:spPr bwMode="auto">
            <a:xfrm>
              <a:off x="2683" y="312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50"/>
            <p:cNvSpPr>
              <a:spLocks noChangeShapeType="1"/>
            </p:cNvSpPr>
            <p:nvPr/>
          </p:nvSpPr>
          <p:spPr bwMode="auto">
            <a:xfrm>
              <a:off x="3763" y="288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51"/>
            <p:cNvSpPr>
              <a:spLocks noChangeShapeType="1"/>
            </p:cNvSpPr>
            <p:nvPr/>
          </p:nvSpPr>
          <p:spPr bwMode="auto">
            <a:xfrm>
              <a:off x="2683" y="3168"/>
              <a:ext cx="1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52"/>
            <p:cNvSpPr>
              <a:spLocks noChangeShapeType="1"/>
            </p:cNvSpPr>
            <p:nvPr/>
          </p:nvSpPr>
          <p:spPr bwMode="auto">
            <a:xfrm>
              <a:off x="2304" y="3120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Text Box 53"/>
            <p:cNvSpPr txBox="1">
              <a:spLocks noChangeArrowheads="1"/>
            </p:cNvSpPr>
            <p:nvPr/>
          </p:nvSpPr>
          <p:spPr bwMode="auto">
            <a:xfrm>
              <a:off x="3323" y="2630"/>
              <a:ext cx="103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Bob’s inputs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78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(Semi-Honest Model)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Security</a:t>
                </a:r>
                <a:r>
                  <a:rPr lang="en-US" dirty="0" smtClean="0"/>
                  <a:t>: Assuming that Alice and Bob are both semi-honest (follow the protocol) then there exist PPT simulators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</a:t>
                </a:r>
                <a:r>
                  <a:rPr lang="en-US" dirty="0" smtClean="0"/>
                  <a:t>.t.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is only shown Alice’s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(similarly,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only shown </a:t>
                </a:r>
                <a:r>
                  <a:rPr lang="en-US" dirty="0" smtClean="0"/>
                  <a:t>Bob’s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Theorem (informal): </a:t>
                </a:r>
                <a:r>
                  <a:rPr lang="en-US" dirty="0" smtClean="0"/>
                  <a:t>If the oblivious transfer protocol is secure, and the underlying encryption scheme is CPA-secure then Yao’s protocol is secure in the semi-honest adversary model.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E95B18E-07CD-49F8-AD49-384854D8B5BF}" type="slidenum">
              <a:rPr lang="en-US" altLang="en-US" sz="1200">
                <a:latin typeface="Arial" panose="020B0604020202020204" pitchFamily="34" charset="0"/>
              </a:rPr>
              <a:pPr/>
              <a:t>33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Brief Discussion of Yao’s Protocol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dirty="0" smtClean="0"/>
              <a:t>Function must be converted into a circuit</a:t>
            </a:r>
          </a:p>
          <a:p>
            <a:pPr lvl="1"/>
            <a:r>
              <a:rPr lang="en-US" altLang="en-US" dirty="0" smtClean="0"/>
              <a:t>For many functions, circuit will be huge</a:t>
            </a:r>
          </a:p>
          <a:p>
            <a:r>
              <a:rPr lang="en-US" altLang="en-US" dirty="0" smtClean="0"/>
              <a:t>If m gates in the circuit and n inputs from Bob, then need 4m encryptions and n oblivious transfers</a:t>
            </a:r>
            <a:endParaRPr lang="en-US" altLang="en-US" dirty="0" smtClean="0">
              <a:solidFill>
                <a:schemeClr val="hlink"/>
              </a:solidFill>
            </a:endParaRPr>
          </a:p>
          <a:p>
            <a:pPr lvl="1"/>
            <a:r>
              <a:rPr lang="en-US" altLang="en-US" dirty="0" smtClean="0"/>
              <a:t>Oblivious transfers for all inputs can be done in parallel</a:t>
            </a:r>
          </a:p>
          <a:p>
            <a:r>
              <a:rPr lang="en-US" altLang="en-US" dirty="0" smtClean="0"/>
              <a:t>Yao’s construction gives a </a:t>
            </a:r>
            <a:r>
              <a:rPr lang="en-US" altLang="en-US" u="sng" dirty="0" smtClean="0">
                <a:solidFill>
                  <a:schemeClr val="hlink"/>
                </a:solidFill>
              </a:rPr>
              <a:t>constant-round</a:t>
            </a:r>
            <a:r>
              <a:rPr lang="en-US" altLang="en-US" dirty="0" smtClean="0"/>
              <a:t> protocol for secure computation of </a:t>
            </a:r>
            <a:r>
              <a:rPr lang="en-US" altLang="en-US" u="sng" dirty="0" smtClean="0">
                <a:solidFill>
                  <a:schemeClr val="hlink"/>
                </a:solidFill>
              </a:rPr>
              <a:t>any</a:t>
            </a:r>
            <a:r>
              <a:rPr lang="en-US" altLang="en-US" dirty="0" smtClean="0"/>
              <a:t> function in the semi-honest model</a:t>
            </a:r>
          </a:p>
          <a:p>
            <a:pPr lvl="1"/>
            <a:r>
              <a:rPr lang="en-US" altLang="en-US" dirty="0" smtClean="0"/>
              <a:t>Number of rounds does not depend on the number of inputs or the size of the circuit!</a:t>
            </a:r>
          </a:p>
        </p:txBody>
      </p:sp>
    </p:spTree>
    <p:extLst>
      <p:ext uri="{BB962C8B-B14F-4D97-AF65-F5344CB8AC3E}">
        <p14:creationId xmlns:p14="http://schemas.microsoft.com/office/powerpoint/2010/main" val="248649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Malicious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Alice could initially garble the wrong circuit C(</a:t>
            </a:r>
            <a:r>
              <a:rPr lang="en-US" dirty="0" err="1" smtClean="0"/>
              <a:t>x,y</a:t>
            </a:r>
            <a:r>
              <a:rPr lang="en-US" dirty="0" smtClean="0"/>
              <a:t>)=y.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output of C(</a:t>
            </a:r>
            <a:r>
              <a:rPr lang="en-US" dirty="0" err="1" smtClean="0"/>
              <a:t>x,y</a:t>
            </a:r>
            <a:r>
              <a:rPr lang="en-US" dirty="0" smtClean="0"/>
              <a:t>) Alice can still send Bob the output f(</a:t>
            </a:r>
            <a:r>
              <a:rPr lang="en-US" dirty="0" err="1" smtClean="0"/>
              <a:t>x,y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Bob detect/prevent this?</a:t>
            </a:r>
          </a:p>
          <a:p>
            <a:pPr marL="0" indent="0">
              <a:buNone/>
            </a:pPr>
            <a:r>
              <a:rPr lang="en-US" b="1" dirty="0" smtClean="0"/>
              <a:t>Fix: </a:t>
            </a:r>
            <a:r>
              <a:rPr lang="en-US" dirty="0" smtClean="0"/>
              <a:t>Assume Alice </a:t>
            </a:r>
            <a:r>
              <a:rPr lang="en-US" dirty="0"/>
              <a:t>and Bob have both committed to their</a:t>
            </a:r>
            <a:r>
              <a:rPr lang="en-US" dirty="0" smtClean="0"/>
              <a:t> </a:t>
            </a:r>
            <a:r>
              <a:rPr lang="en-US" dirty="0"/>
              <a:t>input: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 smtClean="0"/>
              <a:t>=com(</a:t>
            </a:r>
            <a:r>
              <a:rPr lang="en-US" dirty="0" err="1" smtClean="0"/>
              <a:t>x,r</a:t>
            </a:r>
            <a:r>
              <a:rPr lang="en-US" baseline="-25000" dirty="0" err="1" smtClean="0"/>
              <a:t>A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=com(</a:t>
            </a:r>
            <a:r>
              <a:rPr lang="en-US" dirty="0" err="1" smtClean="0"/>
              <a:t>y,r</a:t>
            </a:r>
            <a:r>
              <a:rPr lang="en-US" baseline="-25000" dirty="0" err="1" smtClean="0"/>
              <a:t>B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Alice and Bob can use zero-knowledge proofs to convince other party that they are behaving honestly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Example</a:t>
            </a:r>
            <a:r>
              <a:rPr lang="en-US" dirty="0" smtClean="0"/>
              <a:t>: After sending a message A Alice proves that the message she just sent is the same message an honest party would have sent with input x </a:t>
            </a:r>
            <a:r>
              <a:rPr lang="en-US" dirty="0" err="1" smtClean="0"/>
              <a:t>s.t.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 smtClean="0"/>
              <a:t>=com(</a:t>
            </a:r>
            <a:r>
              <a:rPr lang="en-US" dirty="0" err="1" smtClean="0"/>
              <a:t>x,r</a:t>
            </a:r>
            <a:r>
              <a:rPr lang="en-US" baseline="-25000" dirty="0" err="1" smtClean="0"/>
              <a:t>A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smtClean="0"/>
              <a:t>Here </a:t>
            </a:r>
            <a:r>
              <a:rPr lang="en-US" dirty="0"/>
              <a:t>we assume that Alice and Bob have both committed to correct </a:t>
            </a:r>
            <a:r>
              <a:rPr lang="en-US" dirty="0" smtClean="0"/>
              <a:t>inputs (Bob might use y which does not represent his real vote etc… but this is not a problem we can address with cryptography)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6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Malicious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Assume Alice </a:t>
            </a:r>
            <a:r>
              <a:rPr lang="en-US" dirty="0"/>
              <a:t>and Bob have both committed to </a:t>
            </a:r>
            <a:r>
              <a:rPr lang="en-US" dirty="0" smtClean="0"/>
              <a:t>their </a:t>
            </a:r>
            <a:r>
              <a:rPr lang="en-US" dirty="0"/>
              <a:t>input: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 smtClean="0"/>
              <a:t>=com(</a:t>
            </a:r>
            <a:r>
              <a:rPr lang="en-US" dirty="0" err="1" smtClean="0"/>
              <a:t>x,r</a:t>
            </a:r>
            <a:r>
              <a:rPr lang="en-US" baseline="-25000" dirty="0" err="1" smtClean="0"/>
              <a:t>A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=com(</a:t>
            </a:r>
            <a:r>
              <a:rPr lang="en-US" dirty="0" err="1" smtClean="0"/>
              <a:t>y,r</a:t>
            </a:r>
            <a:r>
              <a:rPr lang="en-US" baseline="-25000" dirty="0" err="1" smtClean="0"/>
              <a:t>B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Here we assume that Alice and Bob have both committed to correct </a:t>
            </a:r>
            <a:r>
              <a:rPr lang="en-US" dirty="0" smtClean="0"/>
              <a:t>inputs (Bob might use y which does not represent his real vote etc… but this is not a problem we can address with cryptography)</a:t>
            </a:r>
            <a:endParaRPr lang="en-US" dirty="0"/>
          </a:p>
          <a:p>
            <a:pPr lvl="1"/>
            <a:r>
              <a:rPr lang="en-US" dirty="0"/>
              <a:t>Alice has </a:t>
            </a:r>
            <a:r>
              <a:rPr lang="en-US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 and can unlock </a:t>
            </a:r>
            <a:r>
              <a:rPr lang="en-US" dirty="0" err="1"/>
              <a:t>c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Bob has </a:t>
            </a:r>
            <a:r>
              <a:rPr lang="en-US" dirty="0" err="1"/>
              <a:t>c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/>
              <a:t>and can unlock </a:t>
            </a:r>
            <a:r>
              <a:rPr lang="en-US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Alice sets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GarbleCircuit</a:t>
            </a:r>
            <a:r>
              <a:rPr lang="en-US" dirty="0" smtClean="0"/>
              <a:t>(</a:t>
            </a:r>
            <a:r>
              <a:rPr lang="en-US" dirty="0" err="1" smtClean="0"/>
              <a:t>f,r</a:t>
            </a:r>
            <a:r>
              <a:rPr lang="en-US" dirty="0" smtClean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sends to Bob.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convinces Bob that </a:t>
            </a:r>
            <a:r>
              <a:rPr lang="en-US" dirty="0" err="1"/>
              <a:t>C</a:t>
            </a:r>
            <a:r>
              <a:rPr lang="en-US" baseline="-25000" dirty="0" err="1"/>
              <a:t>f</a:t>
            </a:r>
            <a:r>
              <a:rPr lang="en-US" dirty="0"/>
              <a:t> = </a:t>
            </a:r>
            <a:r>
              <a:rPr lang="en-US" dirty="0" err="1"/>
              <a:t>GarbleCircuit</a:t>
            </a:r>
            <a:r>
              <a:rPr lang="en-US" dirty="0"/>
              <a:t>(</a:t>
            </a:r>
            <a:r>
              <a:rPr lang="en-US" dirty="0" err="1"/>
              <a:t>f,r</a:t>
            </a:r>
            <a:r>
              <a:rPr lang="en-US" dirty="0"/>
              <a:t>)</a:t>
            </a:r>
            <a:r>
              <a:rPr lang="en-US" dirty="0" smtClean="0"/>
              <a:t> for some r (using a zero-knowledge proof)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original oblivious transfer if Alice’s inputs were originally x</a:t>
            </a:r>
            <a:r>
              <a:rPr lang="en-US" baseline="-25000" dirty="0" smtClean="0"/>
              <a:t>0</a:t>
            </a:r>
            <a:r>
              <a:rPr lang="en-US" dirty="0" smtClean="0"/>
              <a:t>,x</a:t>
            </a:r>
            <a:r>
              <a:rPr lang="en-US" baseline="-25000" dirty="0" smtClean="0"/>
              <a:t>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and Bob run OT with y</a:t>
            </a:r>
            <a:r>
              <a:rPr lang="en-US" baseline="-25000" dirty="0" smtClean="0"/>
              <a:t>0</a:t>
            </a:r>
            <a:r>
              <a:rPr lang="en-US" dirty="0" smtClean="0"/>
              <a:t>,y</a:t>
            </a:r>
            <a:r>
              <a:rPr lang="en-US" baseline="-25000" dirty="0" smtClean="0"/>
              <a:t>1</a:t>
            </a:r>
            <a:r>
              <a:rPr lang="en-US" dirty="0" smtClean="0"/>
              <a:t> where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(x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Bob uses a zero-knowledge proof to convince Alice that he received the correct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(e.g. matching his previous commitment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sends K to Bob who decrypts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to obtain x</a:t>
            </a:r>
            <a:r>
              <a:rPr lang="en-US" baseline="-25000" dirty="0" smtClean="0"/>
              <a:t>i</a:t>
            </a:r>
            <a:endParaRPr lang="en-US" baseline="-25000" dirty="0"/>
          </a:p>
          <a:p>
            <a:pPr lvl="1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5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Zero-Knowledge </a:t>
            </a:r>
            <a:r>
              <a:rPr lang="en-US" dirty="0" smtClean="0"/>
              <a:t>Proofs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Consider two distributions 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 (e.g., over strings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Let D be a distinguisher that attempts to guess whether a string s came from distribution </a:t>
                </a:r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advantage of a distinguisher D is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Consider two distributions 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 (e.g., over strings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Let D be a distinguisher that attempts to guess whether a string s came from distribution </a:t>
                </a:r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advantage of a distinguisher D is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30071" y="1027906"/>
                <a:ext cx="6131858" cy="21515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Notation</a:t>
                </a:r>
                <a:r>
                  <a:rPr lang="en-US" sz="3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3200" dirty="0" smtClean="0"/>
                  <a:t> means that the ensembles are computationally indistinguishable.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071" y="1027906"/>
                <a:ext cx="6131858" cy="2151530"/>
              </a:xfrm>
              <a:prstGeom prst="rect">
                <a:avLst/>
              </a:prstGeom>
              <a:blipFill>
                <a:blip r:embed="rId3"/>
                <a:stretch>
                  <a:fillRect r="-1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0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vs NP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7224" y="1825625"/>
                <a:ext cx="11743764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P</a:t>
                </a:r>
                <a:r>
                  <a:rPr lang="en-US" dirty="0" smtClean="0"/>
                  <a:t> problems that can be solved in polynomial time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NP </a:t>
                </a:r>
                <a:r>
                  <a:rPr lang="en-US" dirty="0" smtClean="0"/>
                  <a:t>--- problems whose solutions can be </a:t>
                </a:r>
                <a:r>
                  <a:rPr lang="en-US" b="1" dirty="0" smtClean="0"/>
                  <a:t>verified </a:t>
                </a:r>
                <a:r>
                  <a:rPr lang="en-US" dirty="0" smtClean="0"/>
                  <a:t>in polynomial time</a:t>
                </a:r>
              </a:p>
              <a:p>
                <a:pPr lvl="1"/>
                <a:r>
                  <a:rPr lang="en-US" dirty="0" smtClean="0"/>
                  <a:t>Examples: SHORT-PATH, COMPOSITE, 3SAT, CIRCUIT-SAT, 3COLOR, </a:t>
                </a:r>
              </a:p>
              <a:p>
                <a:pPr lvl="1"/>
                <a:r>
                  <a:rPr lang="en-US" dirty="0" smtClean="0"/>
                  <a:t>DDH</a:t>
                </a:r>
              </a:p>
              <a:p>
                <a:pPr lvl="2"/>
                <a:r>
                  <a:rPr lang="en-US" b="1" dirty="0" smtClean="0"/>
                  <a:t>Input: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Z</a:t>
                </a:r>
              </a:p>
              <a:p>
                <a:pPr lvl="2"/>
                <a:r>
                  <a:rPr lang="en-US" b="1" dirty="0" smtClean="0"/>
                  <a:t>Goal:</a:t>
                </a:r>
                <a:r>
                  <a:rPr lang="en-US" dirty="0" smtClean="0"/>
                  <a:t> Decide if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NP-Complete</a:t>
                </a:r>
                <a:r>
                  <a:rPr lang="en-US" dirty="0" smtClean="0"/>
                  <a:t> --- hardest problems in NP (e.g., all problems can be reduced to 3SAT) </a:t>
                </a:r>
              </a:p>
              <a:p>
                <a:r>
                  <a:rPr lang="en-US" b="1" dirty="0" smtClean="0"/>
                  <a:t>Witness</a:t>
                </a:r>
              </a:p>
              <a:p>
                <a:pPr lvl="1"/>
                <a:r>
                  <a:rPr lang="en-US" dirty="0" smtClean="0"/>
                  <a:t>A short (polynomial size) string which allows a verify to check for membership</a:t>
                </a:r>
              </a:p>
              <a:p>
                <a:pPr lvl="1"/>
                <a:r>
                  <a:rPr lang="en-US" dirty="0" smtClean="0"/>
                  <a:t>DDH Witness: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224" y="1825625"/>
                <a:ext cx="11743764" cy="4351338"/>
              </a:xfrm>
              <a:blipFill>
                <a:blip r:embed="rId2"/>
                <a:stretch>
                  <a:fillRect l="-934" t="-308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Factor N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Suppose we are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Idea:  </a:t>
                </a:r>
                <a:r>
                  <a:rPr lang="en-US" dirty="0"/>
                  <a:t>Solve for p using quadratic formula!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Multiply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by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0      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Algebra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Decisional </a:t>
            </a:r>
            <a:r>
              <a:rPr lang="en-US" dirty="0" err="1"/>
              <a:t>Diffie</a:t>
            </a:r>
            <a:r>
              <a:rPr lang="en-US" dirty="0"/>
              <a:t>-Hellman Problem (DDH)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Suppose that Alice knows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wants to convince Bob that this is true.</a:t>
                </a:r>
              </a:p>
              <a:p>
                <a:r>
                  <a:rPr lang="en-US" b="1" dirty="0" smtClean="0"/>
                  <a:t>Method 1: </a:t>
                </a:r>
                <a:r>
                  <a:rPr lang="en-US" dirty="0" smtClean="0"/>
                  <a:t>Send x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 </a:t>
                </a:r>
                <a:r>
                  <a:rPr lang="en-US" dirty="0" smtClean="0"/>
                  <a:t>(or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 to Bob wo can verify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that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Decisional </a:t>
            </a:r>
            <a:r>
              <a:rPr lang="en-US" dirty="0" err="1"/>
              <a:t>Diffie</a:t>
            </a:r>
            <a:r>
              <a:rPr lang="en-US" dirty="0"/>
              <a:t>-Hellman Problem (DDH)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Suppose that Alice knows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wants to convince Bob that this is true.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Suppose that Alice also doesn’t want Bob to learn any information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Is this possible?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739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Two parties: Prover P (PPT) and Verifier V (PPT)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(P is given witness for claim e.g., )</a:t>
            </a:r>
          </a:p>
          <a:p>
            <a:r>
              <a:rPr lang="en-US" b="1" dirty="0" smtClean="0"/>
              <a:t>Completeness: </a:t>
            </a:r>
            <a:r>
              <a:rPr lang="en-US" dirty="0" smtClean="0"/>
              <a:t>If claim is true honest prover can always convince honest verifier to accept.</a:t>
            </a:r>
          </a:p>
          <a:p>
            <a:r>
              <a:rPr lang="en-US" b="1" dirty="0" smtClean="0"/>
              <a:t>Soundness: </a:t>
            </a:r>
            <a:r>
              <a:rPr lang="en-US" dirty="0" smtClean="0"/>
              <a:t>If claim is false then Verifier should reject with probability at least ½. (Even if the prover tries to cheat)</a:t>
            </a:r>
          </a:p>
          <a:p>
            <a:r>
              <a:rPr lang="en-US" b="1" dirty="0" smtClean="0"/>
              <a:t>Zero-Knowledge: </a:t>
            </a:r>
            <a:r>
              <a:rPr lang="en-US" dirty="0" smtClean="0"/>
              <a:t>Verifier doesn’t learn anything about prover’s input from the protocol (other than that the claim is true). </a:t>
            </a:r>
          </a:p>
          <a:p>
            <a:r>
              <a:rPr lang="en-US" dirty="0" smtClean="0"/>
              <a:t>Formalizing this last statement is tricky</a:t>
            </a:r>
          </a:p>
          <a:p>
            <a:r>
              <a:rPr lang="en-US" b="1" dirty="0"/>
              <a:t>Zero-Knowledge: </a:t>
            </a:r>
            <a:r>
              <a:rPr lang="en-US" dirty="0"/>
              <a:t>should hold even if the attacker is dishonest!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2729" y="1690688"/>
                <a:ext cx="11331389" cy="466566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Trans(1</a:t>
                </a:r>
                <a:r>
                  <a:rPr lang="en-US" b="1" baseline="30000" dirty="0" smtClean="0"/>
                  <a:t>n</a:t>
                </a:r>
                <a:r>
                  <a:rPr lang="en-US" b="1" dirty="0" smtClean="0"/>
                  <a:t>,V’,P,x,w,r</a:t>
                </a:r>
                <a:r>
                  <a:rPr lang="en-US" b="1" baseline="-25000" dirty="0" smtClean="0"/>
                  <a:t>p</a:t>
                </a:r>
                <a:r>
                  <a:rPr lang="en-US" b="1" dirty="0" smtClean="0"/>
                  <a:t>,r</a:t>
                </a:r>
                <a:r>
                  <a:rPr lang="en-US" b="1" baseline="-25000" dirty="0" smtClean="0"/>
                  <a:t>v</a:t>
                </a:r>
                <a:r>
                  <a:rPr lang="en-US" b="1" dirty="0" smtClean="0"/>
                  <a:t>) </a:t>
                </a:r>
                <a:r>
                  <a:rPr lang="en-US" dirty="0" smtClean="0"/>
                  <a:t>transcript produced when V’ and P interact </a:t>
                </a:r>
              </a:p>
              <a:p>
                <a:r>
                  <a:rPr lang="en-US" dirty="0" smtClean="0"/>
                  <a:t>V’ is given input X (the problem instance 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P is given input X and w (a witness for the claim e.g., w=x)</a:t>
                </a:r>
                <a:endParaRPr lang="en-US" dirty="0"/>
              </a:p>
              <a:p>
                <a:r>
                  <a:rPr lang="en-US" dirty="0" smtClean="0"/>
                  <a:t>V’ and P use randomness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p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v</a:t>
                </a:r>
                <a:r>
                  <a:rPr lang="en-US" dirty="0" smtClean="0"/>
                  <a:t> respectively</a:t>
                </a:r>
              </a:p>
              <a:p>
                <a:r>
                  <a:rPr lang="en-US" dirty="0" smtClean="0"/>
                  <a:t>Security parameter is n e.g., for encryption schemes, commitment schemes etc…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baseline="-2500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Trans(</a:t>
                </a:r>
                <a:r>
                  <a:rPr lang="en-US" b="1" dirty="0"/>
                  <a:t>1</a:t>
                </a:r>
                <a:r>
                  <a:rPr lang="en-US" b="1" baseline="30000" dirty="0"/>
                  <a:t>n</a:t>
                </a:r>
                <a:r>
                  <a:rPr lang="en-US" b="1" dirty="0"/>
                  <a:t>,</a:t>
                </a:r>
                <a:r>
                  <a:rPr lang="en-US" b="1" dirty="0" smtClean="0"/>
                  <a:t>V</a:t>
                </a:r>
                <a:r>
                  <a:rPr lang="en-US" b="1" dirty="0"/>
                  <a:t>’,</a:t>
                </a:r>
                <a:r>
                  <a:rPr lang="en-US" b="1" dirty="0" smtClean="0"/>
                  <a:t>P,x,w) </a:t>
                </a:r>
                <a:r>
                  <a:rPr lang="en-US" dirty="0" smtClean="0"/>
                  <a:t>is a distribution over transcripts (over the randomness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p</a:t>
                </a:r>
                <a:r>
                  <a:rPr lang="en-US" dirty="0" err="1" smtClean="0"/>
                  <a:t>,r</a:t>
                </a:r>
                <a:r>
                  <a:rPr lang="en-US" baseline="-25000" dirty="0" err="1" smtClean="0"/>
                  <a:t>v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800" b="1" dirty="0" smtClean="0"/>
                  <a:t>(</a:t>
                </a:r>
                <a:r>
                  <a:rPr lang="en-US" sz="3800" b="1" dirty="0" err="1" smtClean="0"/>
                  <a:t>Blackbox</a:t>
                </a:r>
                <a:r>
                  <a:rPr lang="en-US" sz="3800" b="1" dirty="0" smtClean="0"/>
                  <a:t> Zero-Knowledge): </a:t>
                </a:r>
                <a:r>
                  <a:rPr lang="en-US" sz="3800" dirty="0" smtClean="0"/>
                  <a:t>There is a PPT simulator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800" dirty="0" smtClean="0"/>
                  <a:t> such that for </a:t>
                </a:r>
                <a:r>
                  <a:rPr lang="en-US" sz="3800" dirty="0"/>
                  <a:t>every V’ (possibly cheating) S, with oracle access to V</a:t>
                </a:r>
                <a:r>
                  <a:rPr lang="en-US" sz="3800" dirty="0" smtClean="0"/>
                  <a:t>’, can simulate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800" i="1" baseline="-250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800" dirty="0" smtClean="0"/>
                  <a:t> without a witness w. Formally,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800" b="0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sz="3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′(.)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729" y="1690688"/>
                <a:ext cx="11331389" cy="4665661"/>
              </a:xfrm>
              <a:blipFill>
                <a:blip r:embed="rId2"/>
                <a:stretch>
                  <a:fillRect l="-1183" t="-2611" r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2729" y="1690688"/>
                <a:ext cx="11331389" cy="466566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Trans(1</a:t>
                </a:r>
                <a:r>
                  <a:rPr lang="en-US" b="1" baseline="30000" dirty="0" smtClean="0"/>
                  <a:t>n</a:t>
                </a:r>
                <a:r>
                  <a:rPr lang="en-US" b="1" dirty="0" smtClean="0"/>
                  <a:t>,V’,P,x,w,r</a:t>
                </a:r>
                <a:r>
                  <a:rPr lang="en-US" b="1" baseline="-25000" dirty="0" smtClean="0"/>
                  <a:t>p</a:t>
                </a:r>
                <a:r>
                  <a:rPr lang="en-US" b="1" dirty="0" smtClean="0"/>
                  <a:t>,r</a:t>
                </a:r>
                <a:r>
                  <a:rPr lang="en-US" b="1" baseline="-25000" dirty="0" smtClean="0"/>
                  <a:t>v</a:t>
                </a:r>
                <a:r>
                  <a:rPr lang="en-US" b="1" dirty="0" smtClean="0"/>
                  <a:t>) </a:t>
                </a:r>
                <a:r>
                  <a:rPr lang="en-US" dirty="0" smtClean="0"/>
                  <a:t>transcript produced when V’ and P interact </a:t>
                </a:r>
              </a:p>
              <a:p>
                <a:r>
                  <a:rPr lang="en-US" dirty="0" smtClean="0"/>
                  <a:t>V’ is given input x (the problem instance 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P is given input x and w (a witness for the claim e.g.,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and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 smtClean="0"/>
                  <a:t>V’ and P’ use randomness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p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w</a:t>
                </a:r>
                <a:r>
                  <a:rPr lang="en-US" dirty="0" smtClean="0"/>
                  <a:t> respectively</a:t>
                </a:r>
              </a:p>
              <a:p>
                <a:r>
                  <a:rPr lang="en-US" dirty="0" smtClean="0"/>
                  <a:t>Security parameter is n e.g., for encryption schemes, commitment schemes etc…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baseline="-2500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Trans(</a:t>
                </a:r>
                <a:r>
                  <a:rPr lang="en-US" b="1" dirty="0"/>
                  <a:t>1</a:t>
                </a:r>
                <a:r>
                  <a:rPr lang="en-US" b="1" baseline="30000" dirty="0"/>
                  <a:t>n</a:t>
                </a:r>
                <a:r>
                  <a:rPr lang="en-US" b="1" dirty="0"/>
                  <a:t>,</a:t>
                </a:r>
                <a:r>
                  <a:rPr lang="en-US" b="1" dirty="0" smtClean="0"/>
                  <a:t>V</a:t>
                </a:r>
                <a:r>
                  <a:rPr lang="en-US" b="1" dirty="0"/>
                  <a:t>’,P’,</a:t>
                </a:r>
                <a:r>
                  <a:rPr lang="en-US" b="1" dirty="0" smtClean="0"/>
                  <a:t>x,w) </a:t>
                </a:r>
                <a:r>
                  <a:rPr lang="en-US" dirty="0" smtClean="0"/>
                  <a:t>is a distribution over transcripts (over the randomness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p</a:t>
                </a:r>
                <a:r>
                  <a:rPr lang="en-US" dirty="0" err="1" smtClean="0"/>
                  <a:t>,r</a:t>
                </a:r>
                <a:r>
                  <a:rPr lang="en-US" baseline="-25000" dirty="0" err="1" smtClean="0"/>
                  <a:t>w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800" b="1" dirty="0"/>
                  <a:t>(</a:t>
                </a:r>
                <a:r>
                  <a:rPr lang="en-US" sz="3800" b="1" dirty="0" err="1"/>
                  <a:t>Blackbox</a:t>
                </a:r>
                <a:r>
                  <a:rPr lang="en-US" sz="3800" b="1" dirty="0"/>
                  <a:t> Zero-Knowledge): </a:t>
                </a:r>
                <a:r>
                  <a:rPr lang="en-US" sz="3800" dirty="0"/>
                  <a:t>There is a PPT simulator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800" dirty="0"/>
                  <a:t> such that for every V’ (possibly cheating) S, with oracle access to V’, can simulate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800" i="1" baseline="-250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800" dirty="0"/>
                  <a:t> without a witness w. Formally,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800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′(.)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729" y="1690688"/>
                <a:ext cx="11331389" cy="4665661"/>
              </a:xfrm>
              <a:blipFill>
                <a:blip r:embed="rId2"/>
                <a:stretch>
                  <a:fillRect l="-1183" t="-2611" r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31895" y="3360737"/>
            <a:ext cx="4894790" cy="2338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38200" y="2320831"/>
            <a:ext cx="3980330" cy="2079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Simulator S is not given witness w</a:t>
            </a: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20433" y="2367448"/>
            <a:ext cx="5033684" cy="2079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Oracle V’(</a:t>
            </a:r>
            <a:r>
              <a:rPr lang="en-US" sz="2800" dirty="0" err="1" smtClean="0"/>
              <a:t>x,trans</a:t>
            </a:r>
            <a:r>
              <a:rPr lang="en-US" sz="2800" dirty="0" smtClean="0"/>
              <a:t>) will output the next message V’ would output given current transcript trans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75123" y="2960687"/>
            <a:ext cx="545314" cy="2600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3445" y="6220453"/>
                <a:ext cx="72763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Claim</a:t>
                </a:r>
                <a:r>
                  <a:rPr lang="en-US" sz="2800" dirty="0" smtClean="0"/>
                  <a:t>: There is some integer x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45" y="6220453"/>
                <a:ext cx="7276351" cy="523220"/>
              </a:xfrm>
              <a:prstGeom prst="rect">
                <a:avLst/>
              </a:prstGeom>
              <a:blipFill>
                <a:blip r:embed="rId10"/>
                <a:stretch>
                  <a:fillRect l="-167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74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445" y="6220453"/>
            <a:ext cx="10112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Correctness</a:t>
            </a:r>
            <a:r>
              <a:rPr lang="en-US" sz="2800" dirty="0" smtClean="0"/>
              <a:t>: If Alice and Bob are honest then Bob will always accept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07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445" y="6220453"/>
            <a:ext cx="10112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Correctness</a:t>
            </a:r>
            <a:r>
              <a:rPr lang="en-US" sz="2800" dirty="0" smtClean="0"/>
              <a:t>: If Alice and Bob are honest then Bob will always accept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663224" y="1111420"/>
            <a:ext cx="4295694" cy="2635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Case 1: Challenge (c=0)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82782" y="4427650"/>
            <a:ext cx="2571865" cy="43016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50669" y="2187367"/>
            <a:ext cx="1421532" cy="43016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6996" y="3571108"/>
            <a:ext cx="517978" cy="43016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445" y="6220453"/>
            <a:ext cx="10112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Correctness</a:t>
            </a:r>
            <a:r>
              <a:rPr lang="en-US" sz="2800" dirty="0" smtClean="0"/>
              <a:t>: If Alice and Bob are honest then Bob will always accept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8159262" y="1529367"/>
            <a:ext cx="3799656" cy="205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Case 2: Challenge (c=1)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360331" y="4817443"/>
            <a:ext cx="2571865" cy="43016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88486" y="2186399"/>
            <a:ext cx="1421532" cy="43016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61434" y="3888610"/>
            <a:ext cx="751569" cy="43016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Soundness</a:t>
                </a:r>
                <a:r>
                  <a:rPr lang="en-US" sz="28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 smtClean="0"/>
                  <a:t> for some x then (honest) Bob will reject </a:t>
                </a:r>
                <a:r>
                  <a:rPr lang="en-US" sz="2800" dirty="0" err="1" smtClean="0"/>
                  <a:t>w.p</a:t>
                </a:r>
                <a:r>
                  <a:rPr lang="en-US" sz="2800" dirty="0" smtClean="0"/>
                  <a:t>. ½ (even if </a:t>
                </a:r>
              </a:p>
              <a:p>
                <a:r>
                  <a:rPr lang="en-US" sz="2800" dirty="0" smtClean="0"/>
                  <a:t>Alice cheats)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blipFill>
                <a:blip r:embed="rId10"/>
                <a:stretch>
                  <a:fillRect l="-105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Factor N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Suppose we are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Idea:  </a:t>
                </a:r>
                <a:r>
                  <a:rPr lang="en-US" dirty="0"/>
                  <a:t>Solve for p using quadratic formula!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0      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Algebra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Quadratic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Formula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3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Soundness</a:t>
                </a:r>
                <a:r>
                  <a:rPr lang="en-US" sz="28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 smtClean="0"/>
                  <a:t> for some x then (honest) Bob will reject </a:t>
                </a:r>
                <a:r>
                  <a:rPr lang="en-US" sz="2800" dirty="0" err="1" smtClean="0"/>
                  <a:t>w.p</a:t>
                </a:r>
                <a:r>
                  <a:rPr lang="en-US" sz="2800" dirty="0" smtClean="0"/>
                  <a:t>. ½ (even if </a:t>
                </a:r>
              </a:p>
              <a:p>
                <a:r>
                  <a:rPr lang="en-US" sz="2800" dirty="0" smtClean="0"/>
                  <a:t>Alice cheats)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blipFill>
                <a:blip r:embed="rId10"/>
                <a:stretch>
                  <a:fillRect l="-105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-1914282" y="7158871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Case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sz="3200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𝒓𝒆𝒋𝒆𝒄𝒕</m:t>
                          </m:r>
                        </m:e>
                      </m:d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4282" y="7158871"/>
                <a:ext cx="5844989" cy="21449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360331" y="1308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/>
                  <a:t>Assume that AB=C, now</a:t>
                </a:r>
              </a:p>
              <a:p>
                <a:r>
                  <a:rPr lang="en-US" sz="3200" b="1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smtClean="0"/>
                  <a:t> for some </a:t>
                </a:r>
                <a:r>
                  <a:rPr lang="en-US" sz="3200" b="1" dirty="0" err="1" smtClean="0"/>
                  <a:t>x,y</a:t>
                </a:r>
                <a:r>
                  <a:rPr lang="en-US" sz="3200" b="1" dirty="0" smtClean="0"/>
                  <a:t> then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331" y="1308"/>
                <a:ext cx="5844989" cy="2144985"/>
              </a:xfrm>
              <a:prstGeom prst="rect">
                <a:avLst/>
              </a:prstGeom>
              <a:blipFill>
                <a:blip r:embed="rId12"/>
                <a:stretch>
                  <a:fillRect l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1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Soundness</a:t>
                </a:r>
                <a:r>
                  <a:rPr lang="en-US" sz="28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 smtClean="0"/>
                  <a:t> for some x then (honest) Bob will reject </a:t>
                </a:r>
                <a:r>
                  <a:rPr lang="en-US" sz="2800" dirty="0" err="1" smtClean="0"/>
                  <a:t>w.p</a:t>
                </a:r>
                <a:r>
                  <a:rPr lang="en-US" sz="2800" dirty="0" smtClean="0"/>
                  <a:t>. ½ (even if </a:t>
                </a:r>
              </a:p>
              <a:p>
                <a:r>
                  <a:rPr lang="en-US" sz="2800" dirty="0" smtClean="0"/>
                  <a:t>Alice cheats)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blipFill>
                <a:blip r:embed="rId10"/>
                <a:stretch>
                  <a:fillRect l="-105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5359" y="17628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Case 1: for all r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endParaRPr lang="en-US" sz="3200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𝒓𝒆𝒋𝒆𝒄𝒕</m:t>
                          </m:r>
                        </m:e>
                      </m:d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59" y="17628"/>
                <a:ext cx="5844989" cy="21449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342657" y="20257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/>
                  <a:t>Assume that AB=C, now</a:t>
                </a:r>
              </a:p>
              <a:p>
                <a:r>
                  <a:rPr lang="en-US" sz="3200" b="1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smtClean="0"/>
                  <a:t> for some </a:t>
                </a:r>
                <a:r>
                  <a:rPr lang="en-US" sz="3200" b="1" dirty="0" err="1" smtClean="0"/>
                  <a:t>x,y</a:t>
                </a:r>
                <a:r>
                  <a:rPr lang="en-US" sz="3200" b="1" dirty="0" smtClean="0"/>
                  <a:t> then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657" y="20257"/>
                <a:ext cx="5844989" cy="2144985"/>
              </a:xfrm>
              <a:prstGeom prst="rect">
                <a:avLst/>
              </a:prstGeom>
              <a:blipFill>
                <a:blip r:embed="rId12"/>
                <a:stretch>
                  <a:fillRect l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377566" y="4524153"/>
            <a:ext cx="1944968" cy="315139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30707" y="3833162"/>
            <a:ext cx="1315215" cy="31219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Soundness</a:t>
                </a:r>
                <a:r>
                  <a:rPr lang="en-US" sz="28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 smtClean="0"/>
                  <a:t> for some x then (honest) Bob will reject </a:t>
                </a:r>
                <a:r>
                  <a:rPr lang="en-US" sz="2800" dirty="0" err="1" smtClean="0"/>
                  <a:t>w.p</a:t>
                </a:r>
                <a:r>
                  <a:rPr lang="en-US" sz="2800" dirty="0" smtClean="0"/>
                  <a:t>. ½ (even if </a:t>
                </a:r>
              </a:p>
              <a:p>
                <a:r>
                  <a:rPr lang="en-US" sz="2800" dirty="0" smtClean="0"/>
                  <a:t>Alice cheats)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blipFill>
                <a:blip r:embed="rId10"/>
                <a:stretch>
                  <a:fillRect l="-105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5359" y="17628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Case 2: for all r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endParaRPr lang="en-US" sz="3200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𝒓𝒆𝒋𝒆𝒄𝒕</m:t>
                          </m:r>
                        </m:e>
                      </m:d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59" y="17628"/>
                <a:ext cx="5844989" cy="21449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342657" y="20257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/>
                  <a:t>Assume that AB=C, now</a:t>
                </a:r>
              </a:p>
              <a:p>
                <a:r>
                  <a:rPr lang="en-US" sz="3200" b="1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smtClean="0"/>
                  <a:t> for some </a:t>
                </a:r>
                <a:r>
                  <a:rPr lang="en-US" sz="3200" b="1" dirty="0" err="1" smtClean="0"/>
                  <a:t>x,y</a:t>
                </a:r>
                <a:r>
                  <a:rPr lang="en-US" sz="3200" b="1" dirty="0" smtClean="0"/>
                  <a:t> then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657" y="20257"/>
                <a:ext cx="5844989" cy="2144985"/>
              </a:xfrm>
              <a:prstGeom prst="rect">
                <a:avLst/>
              </a:prstGeom>
              <a:blipFill>
                <a:blip r:embed="rId12"/>
                <a:stretch>
                  <a:fillRect l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245922" y="4805719"/>
            <a:ext cx="1944968" cy="315139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30707" y="3833162"/>
            <a:ext cx="1315215" cy="31219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Dishonest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(honest);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blipFill>
                <a:blip r:embed="rId3"/>
                <a:stretch>
                  <a:fillRect l="-4518" t="-2614" r="-4217" b="-1045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4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29338" y="2956768"/>
                <a:ext cx="58683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338" y="2956768"/>
                <a:ext cx="5868364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659105" y="4571510"/>
                <a:ext cx="3365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105" y="4571510"/>
                <a:ext cx="3365858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855938" y="4950072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Transcript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𝑽𝒊𝒆𝒘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523220"/>
              </a:xfrm>
              <a:prstGeom prst="rect">
                <a:avLst/>
              </a:prstGeom>
              <a:blipFill>
                <a:blip r:embed="rId10"/>
                <a:stretch>
                  <a:fillRect l="-105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6" descr="Image result for ali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obot devi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3" y="1570381"/>
            <a:ext cx="1517561" cy="25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4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Dishonest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(honest);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blipFill>
                <a:blip r:embed="rId3"/>
                <a:stretch>
                  <a:fillRect l="-4518" t="-2614" r="-4217" b="-1045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4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82132" y="2953702"/>
                <a:ext cx="3882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132" y="2953702"/>
                <a:ext cx="3882858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330673" y="4543356"/>
                <a:ext cx="37298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73" y="4543356"/>
                <a:ext cx="372988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826165" y="497734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54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Zero-Knowledge</a:t>
                </a:r>
                <a:r>
                  <a:rPr lang="en-US" sz="2800" dirty="0" smtClean="0"/>
                  <a:t>:  For all PPT V’ exists PPT Sim s.t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𝑽𝒊𝒆𝒘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Sim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′(.)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541110"/>
              </a:xfrm>
              <a:prstGeom prst="rect">
                <a:avLst/>
              </a:prstGeom>
              <a:blipFill>
                <a:blip r:embed="rId10"/>
                <a:stretch>
                  <a:fillRect l="-1056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6" descr="Image result for ali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obot devi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3" y="1570381"/>
            <a:ext cx="1517561" cy="25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Dishonest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Simulator</a:t>
                </a:r>
              </a:p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Cheat bit b,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blipFill>
                <a:blip r:embed="rId3"/>
                <a:stretch>
                  <a:fillRect l="-4518" t="-2614" b="-1045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60785" y="4842483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54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Zero-Knowledge</a:t>
                </a:r>
                <a:r>
                  <a:rPr lang="en-US" sz="2800" dirty="0" smtClean="0"/>
                  <a:t>:  For all PPT V’ exists PPT Sim s.t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𝑽𝒊𝒆𝒘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Sim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′(.)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541110"/>
              </a:xfrm>
              <a:prstGeom prst="rect">
                <a:avLst/>
              </a:prstGeom>
              <a:blipFill>
                <a:blip r:embed="rId9"/>
                <a:stretch>
                  <a:fillRect l="-1056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robot devi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3" y="1570381"/>
            <a:ext cx="1517561" cy="25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robot bo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499" y="1706761"/>
            <a:ext cx="242252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263718" y="1398732"/>
                <a:ext cx="3889911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00B050"/>
                                  </a:solidFill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00B050"/>
                                  </a:solidFill>
                                </a:rPr>
                                <m:t>,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𝒐𝒕𝒉𝒆𝒓𝒘𝒊𝒔𝒆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718" y="1398732"/>
                <a:ext cx="3889911" cy="1271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Response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       </m:t>
                            </m:r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𝑜𝑡h𝑒𝑟𝑤𝑖𝑠𝑒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  <a:blipFill>
                <a:blip r:embed="rId13"/>
                <a:stretch>
                  <a:fillRect l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82132" y="2953702"/>
                <a:ext cx="3882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132" y="2953702"/>
                <a:ext cx="3882858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295949" y="4529519"/>
                <a:ext cx="37298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949" y="4529519"/>
                <a:ext cx="3729883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3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7" grpId="0"/>
      <p:bldP spid="2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Dishonest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Simulator</a:t>
                </a:r>
              </a:p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Cheat bit b,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blipFill>
                <a:blip r:embed="rId3"/>
                <a:stretch>
                  <a:fillRect l="-4518" t="-2614" b="-1045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30120" y="4913379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robot 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3" y="1570381"/>
            <a:ext cx="1517561" cy="25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robot 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499" y="1706761"/>
            <a:ext cx="242252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263718" y="1398732"/>
                <a:ext cx="3889911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00B050"/>
                                  </a:solidFill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00B050"/>
                                  </a:solidFill>
                                </a:rPr>
                                <m:t>,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𝒐𝒕𝒉𝒆𝒓𝒘𝒊𝒔𝒆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718" y="1398732"/>
                <a:ext cx="3889911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Response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       </m:t>
                            </m:r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𝑜𝑡h𝑒𝑟𝑤𝑖𝑠𝑒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  <a:blipFill>
                <a:blip r:embed="rId12"/>
                <a:stretch>
                  <a:fillRect l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7015" y="5942410"/>
                <a:ext cx="11994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Zero-Knowledge</a:t>
                </a:r>
                <a:r>
                  <a:rPr lang="en-US" sz="2800" dirty="0" smtClean="0"/>
                  <a:t>: Simulator can produce identical transcripts (Repeat until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5" y="5942410"/>
                <a:ext cx="11994758" cy="523220"/>
              </a:xfrm>
              <a:prstGeom prst="rect">
                <a:avLst/>
              </a:prstGeom>
              <a:blipFill>
                <a:blip r:embed="rId13"/>
                <a:stretch>
                  <a:fillRect l="-1016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92267" y="3013077"/>
                <a:ext cx="3882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267" y="3013077"/>
                <a:ext cx="3882858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30673" y="4543356"/>
                <a:ext cx="37298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73" y="4543356"/>
                <a:ext cx="3729883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3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Dishonest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Simulator</a:t>
                </a:r>
              </a:p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Cheat bit b,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blipFill>
                <a:blip r:embed="rId3"/>
                <a:stretch>
                  <a:fillRect l="-4518" t="-2614" b="-1045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30120" y="4913379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robot 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3" y="1570381"/>
            <a:ext cx="1517561" cy="25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robot 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499" y="1706761"/>
            <a:ext cx="242252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263718" y="1398732"/>
                <a:ext cx="3889911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00B050"/>
                                  </a:solidFill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00B050"/>
                                  </a:solidFill>
                                </a:rPr>
                                <m:t>,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𝒐𝒕𝒉𝒆𝒓𝒘𝒊𝒔𝒆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718" y="1398732"/>
                <a:ext cx="3889911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Response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       </m:t>
                            </m:r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𝑜𝑡h𝑒𝑟𝑤𝑖𝑠𝑒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  <a:blipFill>
                <a:blip r:embed="rId12"/>
                <a:stretch>
                  <a:fillRect l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92267" y="3013077"/>
                <a:ext cx="3882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267" y="3013077"/>
                <a:ext cx="3882858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30673" y="4543356"/>
                <a:ext cx="37298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73" y="4543356"/>
                <a:ext cx="3729883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5897234"/>
                <a:ext cx="10065384" cy="828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Zero-Knowledge</a:t>
                </a:r>
                <a:r>
                  <a:rPr lang="en-US" sz="2800" dirty="0" smtClean="0"/>
                  <a:t>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 smtClean="0"/>
                  <a:t> for some x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𝑽𝒊𝒆𝒘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Sim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′(.)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800" dirty="0"/>
              </a:p>
              <a:p>
                <a:endParaRPr lang="en-US" sz="2800" baseline="-25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97234"/>
                <a:ext cx="10065384" cy="828368"/>
              </a:xfrm>
              <a:prstGeom prst="rect">
                <a:avLst/>
              </a:prstGeom>
              <a:blipFill>
                <a:blip r:embed="rId14"/>
                <a:stretch>
                  <a:fillRect l="-1211" t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1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Square Root mod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378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378215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11610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116109" cy="710194"/>
              </a:xfrm>
              <a:prstGeom prst="rect">
                <a:avLst/>
              </a:prstGeom>
              <a:blipFill>
                <a:blip r:embed="rId8"/>
                <a:stretch>
                  <a:fillRect l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5857886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𝒛𝒓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5857886" cy="1117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Completeness</a:t>
                </a:r>
                <a:r>
                  <a:rPr lang="en-US" sz="2800" dirty="0" smtClean="0"/>
                  <a:t>: If Alice knows x such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800" dirty="0" smtClean="0"/>
                  <a:t> then Bob will always accept</a:t>
                </a:r>
                <a:endParaRPr lang="en-US" sz="2800" dirty="0"/>
              </a:p>
              <a:p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blipFill>
                <a:blip r:embed="rId10"/>
                <a:stretch>
                  <a:fillRect l="-1056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0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Square Root mod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378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378215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11610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116109" cy="710194"/>
              </a:xfrm>
              <a:prstGeom prst="rect">
                <a:avLst/>
              </a:prstGeom>
              <a:blipFill>
                <a:blip r:embed="rId8"/>
                <a:stretch>
                  <a:fillRect l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5857886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𝒛𝒓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5857886" cy="1117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Soundness</a:t>
                </a:r>
                <a:r>
                  <a:rPr lang="en-US" sz="28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 for some x then (honest) Bob will reject </a:t>
                </a:r>
                <a:r>
                  <a:rPr lang="en-US" sz="2800" dirty="0" err="1" smtClean="0"/>
                  <a:t>w.p</a:t>
                </a:r>
                <a:r>
                  <a:rPr lang="en-US" sz="2800" dirty="0" smtClean="0"/>
                  <a:t>. ½ (even if </a:t>
                </a:r>
              </a:p>
              <a:p>
                <a:r>
                  <a:rPr lang="en-US" sz="2800" dirty="0" smtClean="0"/>
                  <a:t>Alice cheats)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blipFill>
                <a:blip r:embed="rId10"/>
                <a:stretch>
                  <a:fillRect l="-105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6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Keys Part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an organization generates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and a pair (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,d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for each employee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subject to the constraints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Is this secure?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Answer</a:t>
                </a:r>
                <a:r>
                  <a:rPr lang="en-US" dirty="0" smtClean="0"/>
                  <a:t>: No, given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employee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can factor </a:t>
                </a:r>
                <a:r>
                  <a:rPr lang="en-US" dirty="0" smtClean="0"/>
                  <a:t>N (and then recover everyone else's secret key).</a:t>
                </a:r>
              </a:p>
              <a:p>
                <a:r>
                  <a:rPr lang="en-US" dirty="0" smtClean="0"/>
                  <a:t>See Theorem 8.50 in the textbook  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6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Square Root mod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378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378215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11610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116109" cy="710194"/>
              </a:xfrm>
              <a:prstGeom prst="rect">
                <a:avLst/>
              </a:prstGeom>
              <a:blipFill>
                <a:blip r:embed="rId8"/>
                <a:stretch>
                  <a:fillRect l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6019468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𝒛𝒓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6019468" cy="1117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258" y="5828180"/>
            <a:ext cx="1212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Zero-Knowledge</a:t>
            </a:r>
            <a:r>
              <a:rPr lang="en-US" sz="2800" dirty="0" smtClean="0"/>
              <a:t>: How does the simulator work?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51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vs. Digital Signature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Digital Signatures are transferrable</a:t>
                </a:r>
              </a:p>
              <a:p>
                <a:pPr lvl="1"/>
                <a:r>
                  <a:rPr lang="en-US" dirty="0" smtClean="0"/>
                  <a:t>E.g., Alice signs a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 smtClean="0"/>
                  <a:t> with her secret key and sends the signature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to Bob. Bob can then send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Jane who is convinced that Alice signed the message m.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Are Zero-Knowledge Proofs transferable?</a:t>
                </a:r>
              </a:p>
              <a:p>
                <a:pPr lvl="1"/>
                <a:r>
                  <a:rPr lang="en-US" dirty="0" smtClean="0"/>
                  <a:t>Suppose Alice (prover) interacts with Bob (verifier) to prove a statement (e.g., z has a square root modulo N) in Zero-Knowledge.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𝑽𝒊𝒆𝒘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en-US" dirty="0" smtClean="0"/>
                  <a:t> be Bob’s view of the protocol.</a:t>
                </a:r>
              </a:p>
              <a:p>
                <a:pPr lvl="1"/>
                <a:r>
                  <a:rPr lang="en-US" dirty="0" smtClean="0"/>
                  <a:t>Suppose Bob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𝑽𝒊𝒆𝒘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en-US" dirty="0" smtClean="0"/>
                  <a:t> to Jane. </a:t>
                </a:r>
              </a:p>
              <a:p>
                <a:pPr lvl="1"/>
                <a:r>
                  <a:rPr lang="en-US" dirty="0" smtClean="0"/>
                  <a:t>Should Jane be convinced of the statement </a:t>
                </a:r>
                <a:r>
                  <a:rPr lang="en-US" dirty="0"/>
                  <a:t>(e.g., z has a square root modulo N</a:t>
                </a:r>
                <a:r>
                  <a:rPr lang="en-US" dirty="0" smtClean="0"/>
                  <a:t>)&gt;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Non-Interactive Zero-Knowledge Proof (NIZK)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(random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91662" y="2152852"/>
                <a:ext cx="4423903" cy="48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0" dirty="0" smtClean="0">
                    <a:ea typeface="Cambria Math" panose="02040503050406030204" pitchFamily="18" charset="0"/>
                  </a:rPr>
                  <a:t>M</a:t>
                </a:r>
                <a:r>
                  <a:rPr lang="en-US" sz="2400" b="0" baseline="-25000" dirty="0" smtClean="0">
                    <a:ea typeface="Cambria Math" panose="02040503050406030204" pitchFamily="18" charset="0"/>
                  </a:rPr>
                  <a:t>1</a:t>
                </a:r>
                <a:r>
                  <a:rPr lang="en-US" sz="2400" b="0" dirty="0" smtClean="0">
                    <a:ea typeface="Cambria Math" panose="02040503050406030204" pitchFamily="18" charset="0"/>
                  </a:rPr>
                  <a:t>,…M</a:t>
                </a:r>
                <a:r>
                  <a:rPr lang="en-US" sz="2400" b="0" baseline="-25000" dirty="0" smtClean="0">
                    <a:ea typeface="Cambria Math" panose="02040503050406030204" pitchFamily="18" charset="0"/>
                  </a:rPr>
                  <a:t>k</a:t>
                </a:r>
                <a:r>
                  <a:rPr lang="en-US" sz="2400" b="0" dirty="0" smtClean="0">
                    <a:ea typeface="Cambria Math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400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662" y="2152852"/>
                <a:ext cx="4423903" cy="481670"/>
              </a:xfrm>
              <a:prstGeom prst="rect">
                <a:avLst/>
              </a:prstGeom>
              <a:blipFill>
                <a:blip r:embed="rId6"/>
                <a:stretch>
                  <a:fillRect l="-2066" t="-6329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2673480" y="3446806"/>
            <a:ext cx="7122651" cy="5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46001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𝒄𝒉𝒂𝒍𝒍𝒆𝒏𝒈𝒆𝒔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baseline="-25000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,….,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𝒄𝒌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aseline="-25000" dirty="0">
                          <a:ea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,…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Mk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460017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47710" y="3574918"/>
                <a:ext cx="4705327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Responses r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,…,</a:t>
                </a:r>
                <a:r>
                  <a:rPr lang="en-US" b="1" dirty="0" err="1" smtClean="0"/>
                  <a:t>r</a:t>
                </a:r>
                <a:r>
                  <a:rPr lang="en-US" b="1" baseline="-25000" dirty="0" err="1" smtClean="0"/>
                  <a:t>k</a:t>
                </a:r>
                <a:r>
                  <a:rPr lang="en-US" b="1" dirty="0" smtClean="0"/>
                  <a:t> 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baseline="-2500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baseline="-2500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baseline="-2500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𝒄𝒊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baseline="-2500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710" y="3574918"/>
                <a:ext cx="4705327" cy="710194"/>
              </a:xfrm>
              <a:prstGeom prst="rect">
                <a:avLst/>
              </a:prstGeom>
              <a:blipFill>
                <a:blip r:embed="rId8"/>
                <a:stretch>
                  <a:fillRect l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60746" y="4472587"/>
                <a:ext cx="8121454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nary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𝒘𝒉𝒆𝒓𝒆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𝒅𝒊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𝒄𝒊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b="1" i="1" baseline="-25000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US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𝒄𝒊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b="1" i="1" baseline="-25000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746" y="4472587"/>
                <a:ext cx="8121454" cy="1117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2434" y="5808108"/>
            <a:ext cx="1212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Simulator Power</a:t>
            </a:r>
            <a:r>
              <a:rPr lang="en-US" sz="2800" dirty="0" smtClean="0"/>
              <a:t>: Can program the random oracle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30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NIZK Security (Random Oracle Model)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Simulator is given statement to proof (e.g.,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has a square root modulo N)</a:t>
                </a:r>
                <a:endParaRPr lang="en-US" dirty="0"/>
              </a:p>
              <a:p>
                <a:r>
                  <a:rPr lang="en-US" dirty="0" smtClean="0"/>
                  <a:t> Simulator must output a proof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and a random oracle H’</a:t>
                </a:r>
              </a:p>
              <a:p>
                <a:endParaRPr lang="en-US" dirty="0"/>
              </a:p>
              <a:p>
                <a:r>
                  <a:rPr lang="en-US" dirty="0" smtClean="0"/>
                  <a:t>Distinguisher D</a:t>
                </a:r>
              </a:p>
              <a:p>
                <a:pPr lvl="1"/>
                <a:r>
                  <a:rPr lang="en-US" dirty="0" smtClean="0"/>
                  <a:t>World 1 (Simulated): Given z,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oracle access to H’</a:t>
                </a:r>
              </a:p>
              <a:p>
                <a:pPr lvl="1"/>
                <a:r>
                  <a:rPr lang="en-US" dirty="0" smtClean="0"/>
                  <a:t>World 2 (Honest): Given z,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(honest proof) and oracle access to H </a:t>
                </a:r>
              </a:p>
              <a:p>
                <a:pPr lvl="1"/>
                <a:r>
                  <a:rPr lang="en-US" dirty="0" smtClean="0"/>
                  <a:t>Advantage: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ADV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z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z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b="1" dirty="0" smtClean="0"/>
                  <a:t>Zero-Knowledge: </a:t>
                </a:r>
                <a:r>
                  <a:rPr lang="en-US" dirty="0" smtClean="0"/>
                  <a:t>Any PPT distinguisher D should have negligible advantage.</a:t>
                </a:r>
              </a:p>
              <a:p>
                <a:r>
                  <a:rPr lang="en-US" dirty="0" smtClean="0"/>
                  <a:t>NIZK proof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transferrable (contrast with interactive ZK proof)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CLIQUE</a:t>
            </a:r>
          </a:p>
          <a:p>
            <a:pPr lvl="1"/>
            <a:r>
              <a:rPr lang="en-US" dirty="0" smtClean="0"/>
              <a:t>Input: Graph </a:t>
            </a:r>
            <a:r>
              <a:rPr lang="en-US" dirty="0"/>
              <a:t>G=(V,E)</a:t>
            </a:r>
            <a:r>
              <a:rPr lang="en-US" dirty="0" smtClean="0"/>
              <a:t> and integer k&gt;0</a:t>
            </a:r>
          </a:p>
          <a:p>
            <a:pPr lvl="1"/>
            <a:r>
              <a:rPr lang="en-US" dirty="0" smtClean="0"/>
              <a:t>Question: Does G have a clique of size k?</a:t>
            </a:r>
          </a:p>
          <a:p>
            <a:pPr lvl="1"/>
            <a:endParaRPr lang="en-US" dirty="0"/>
          </a:p>
          <a:p>
            <a:r>
              <a:rPr lang="en-US" dirty="0" smtClean="0"/>
              <a:t>CLIQUE is NP-Complete</a:t>
            </a:r>
          </a:p>
          <a:p>
            <a:pPr lvl="1"/>
            <a:r>
              <a:rPr lang="en-US" dirty="0" smtClean="0"/>
              <a:t>Any problem in NP reduces to CLIQUE</a:t>
            </a:r>
          </a:p>
          <a:p>
            <a:pPr lvl="1"/>
            <a:r>
              <a:rPr lang="en-US" dirty="0" smtClean="0"/>
              <a:t>A zero-knowledge proof for CLIQUE yields proof for all of NP via reduction</a:t>
            </a:r>
          </a:p>
          <a:p>
            <a:pPr lvl="1"/>
            <a:endParaRPr lang="en-US" dirty="0"/>
          </a:p>
          <a:p>
            <a:r>
              <a:rPr lang="en-US" dirty="0" smtClean="0"/>
              <a:t>Prover:</a:t>
            </a:r>
          </a:p>
          <a:p>
            <a:pPr lvl="1"/>
            <a:r>
              <a:rPr lang="en-US" dirty="0" smtClean="0"/>
              <a:t>Knows k vertices v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smtClean="0"/>
              <a:t> in G</a:t>
            </a:r>
            <a:r>
              <a:rPr lang="en-US" dirty="0"/>
              <a:t>=(</a:t>
            </a:r>
            <a:r>
              <a:rPr lang="en-US" dirty="0" smtClean="0"/>
              <a:t>V,E) that form a clique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  <p:pic>
        <p:nvPicPr>
          <p:cNvPr id="2050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432" y="1027906"/>
            <a:ext cx="3265394" cy="31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6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  <p:pic>
        <p:nvPicPr>
          <p:cNvPr id="2050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7" y="1440167"/>
            <a:ext cx="3140748" cy="30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56" y="1542463"/>
            <a:ext cx="3140748" cy="30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81216" y="2828883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71889" y="2965533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60858" y="1627704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40443" y="1705634"/>
            <a:ext cx="37382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38600" y="2276907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47865" y="2462588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88398" y="2694920"/>
            <a:ext cx="3257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317527" y="2273859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15418" y="3327069"/>
            <a:ext cx="2616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497125" y="3180548"/>
            <a:ext cx="28245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J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497125" y="3908615"/>
            <a:ext cx="344966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839145" y="3621415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73985" y="2702365"/>
            <a:ext cx="1913396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62054" y="2179145"/>
                <a:ext cx="10250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54" y="2179145"/>
                <a:ext cx="102502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3929445" y="3692216"/>
            <a:ext cx="2581604" cy="106988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3104" y="4573826"/>
                <a:ext cx="3597908" cy="2123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ea typeface="Cambria Math" panose="02040503050406030204" pitchFamily="18" charset="0"/>
                  </a:rPr>
                  <a:t>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04" y="4573826"/>
                <a:ext cx="3597908" cy="2123851"/>
              </a:xfrm>
              <a:prstGeom prst="rect">
                <a:avLst/>
              </a:prstGeom>
              <a:blipFill>
                <a:blip r:embed="rId4"/>
                <a:stretch>
                  <a:fillRect l="-3384" t="-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788702" y="5019059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931486" y="4980075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176058" y="6236012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125087" y="5432766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488567" y="5863461"/>
            <a:ext cx="2698205" cy="7735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46609" y="4401231"/>
                <a:ext cx="5253744" cy="237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a typeface="Cambria Math" panose="02040503050406030204" pitchFamily="18" charset="0"/>
                  </a:rPr>
                  <a:t>Commitment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609" y="4401231"/>
                <a:ext cx="5253744" cy="2371611"/>
              </a:xfrm>
              <a:prstGeom prst="rect">
                <a:avLst/>
              </a:prstGeom>
              <a:blipFill>
                <a:blip r:embed="rId5"/>
                <a:stretch>
                  <a:fillRect l="-2439" t="-2571" r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599786" y="4893167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0611124" y="4920443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192009" y="6282396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233804" y="5399638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88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4" grpId="0"/>
      <p:bldP spid="26" grpId="0" animBg="1"/>
      <p:bldP spid="27" grpId="0" animBg="1"/>
      <p:bldP spid="28" grpId="0" animBg="1"/>
      <p:bldP spid="29" grpId="0" animBg="1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56166"/>
            <a:ext cx="3265394" cy="31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Prover:</a:t>
                </a:r>
              </a:p>
              <a:p>
                <a:pPr lvl="1"/>
                <a:r>
                  <a:rPr lang="en-US" dirty="0" smtClean="0"/>
                  <a:t>Knows k vertices v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in G=(V,E) that for a clique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Prover commits to a permutation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over V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Prover commits to the 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(G)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sends challenge c (either 1 or 0)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c=0 then prover reveals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and 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Verifier confirms that adjacency matrix is correct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(G)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c=1 then prover reveals the submatrix formed by first rows/columns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corresponding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Verifier confirms that the submatrix forms a clique.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08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  <p:pic>
        <p:nvPicPr>
          <p:cNvPr id="6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81138"/>
            <a:ext cx="3140748" cy="30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95560" y="1467558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786233" y="1604208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275202" y="266379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054787" y="344309"/>
            <a:ext cx="37382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752944" y="915582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562209" y="1101263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202742" y="1333595"/>
            <a:ext cx="3257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231871" y="912534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129762" y="1965744"/>
            <a:ext cx="2616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411469" y="1819223"/>
            <a:ext cx="28245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J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411469" y="2547290"/>
            <a:ext cx="344966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753489" y="2260090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528472" y="490330"/>
            <a:ext cx="1347522" cy="29047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024030" y="2050055"/>
            <a:ext cx="3035448" cy="11182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202742" y="1807400"/>
            <a:ext cx="1586256" cy="11182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217726" y="1920554"/>
            <a:ext cx="1586256" cy="11182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" grpId="0" animBg="1"/>
      <p:bldP spid="20" grpId="0" animBg="1"/>
      <p:bldP spid="21" grpId="0" animBg="1"/>
      <p:bldP spid="2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Completeness</a:t>
                </a:r>
                <a:r>
                  <a:rPr lang="en-US" dirty="0" smtClean="0"/>
                  <a:t>: Honest prover can always make honest verifier accept</a:t>
                </a:r>
              </a:p>
              <a:p>
                <a:r>
                  <a:rPr lang="en-US" b="1" dirty="0" smtClean="0"/>
                  <a:t>Soundness</a:t>
                </a:r>
                <a:r>
                  <a:rPr lang="en-US" dirty="0" smtClean="0"/>
                  <a:t>: If prover commits to 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(G) and can reveal a clique in submatrix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then G itself contains a k-clique. Proof invokes binding property of commitment scheme.</a:t>
                </a:r>
              </a:p>
              <a:p>
                <a:r>
                  <a:rPr lang="en-US" b="1" dirty="0" smtClean="0"/>
                  <a:t>Zero-Knowledge: </a:t>
                </a:r>
                <a:r>
                  <a:rPr lang="en-US" dirty="0" smtClean="0"/>
                  <a:t>Simulator cheats and either commits to wrong adjacency matrix or cannot reveal clique. Repeat until we produce a  successful transcript. Indistinguishability of transcripts follows from hiding property of commitment scheme.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0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 (Adversary Models)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Semi-Honest (“honest, but curious”)</a:t>
            </a:r>
          </a:p>
          <a:p>
            <a:pPr lvl="1"/>
            <a:r>
              <a:rPr lang="en-US" dirty="0" smtClean="0"/>
              <a:t>All parties follow protocol instructions, but…</a:t>
            </a:r>
          </a:p>
          <a:p>
            <a:pPr lvl="1"/>
            <a:r>
              <a:rPr lang="en-US" dirty="0" smtClean="0"/>
              <a:t> dishonest parties may be curious to violate privacy of others when possible</a:t>
            </a:r>
            <a:endParaRPr lang="en-US" dirty="0"/>
          </a:p>
          <a:p>
            <a:r>
              <a:rPr lang="en-US" dirty="0" smtClean="0"/>
              <a:t>Fully Malicious Model</a:t>
            </a:r>
          </a:p>
          <a:p>
            <a:pPr lvl="1"/>
            <a:r>
              <a:rPr lang="en-US" dirty="0" smtClean="0"/>
              <a:t>Adversarial Parties may deviate from the protocol arbitrarily</a:t>
            </a:r>
          </a:p>
          <a:p>
            <a:pPr lvl="2"/>
            <a:r>
              <a:rPr lang="en-US" dirty="0" smtClean="0"/>
              <a:t>Quit unexpectedly</a:t>
            </a:r>
          </a:p>
          <a:p>
            <a:pPr lvl="2"/>
            <a:r>
              <a:rPr lang="en-US" dirty="0" smtClean="0"/>
              <a:t>Send different messages</a:t>
            </a:r>
          </a:p>
          <a:p>
            <a:pPr lvl="1"/>
            <a:r>
              <a:rPr lang="en-US" dirty="0" smtClean="0"/>
              <a:t>It is much harder to achieve security in the fully malicious model</a:t>
            </a:r>
          </a:p>
          <a:p>
            <a:r>
              <a:rPr lang="en-US" dirty="0" smtClean="0"/>
              <a:t>Convert Secure Semi-Honest Protocol into Secure Protocol in Fully Malicious Mode?</a:t>
            </a:r>
          </a:p>
          <a:p>
            <a:pPr lvl="1"/>
            <a:r>
              <a:rPr lang="en-US" dirty="0" smtClean="0"/>
              <a:t>Tool: Zero-Knowledge Proofs</a:t>
            </a:r>
          </a:p>
          <a:p>
            <a:pPr lvl="1"/>
            <a:r>
              <a:rPr lang="en-US" dirty="0" smtClean="0"/>
              <a:t>Prove: My behavior in the protocol is consistent with honest party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Keys Part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50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Suppose an organization generates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and a pair (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,d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for each employee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subject to the constraints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Suppose that each employee is trusted (so it is ok if employee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factors N)</a:t>
                </a:r>
              </a:p>
              <a:p>
                <a:endParaRPr lang="en-US" dirty="0"/>
              </a:p>
              <a:p>
                <a:r>
                  <a:rPr lang="en-US" dirty="0" smtClean="0"/>
                  <a:t>Suppose that a message m is encrypted and sent to employee 1 and 2.</a:t>
                </a:r>
              </a:p>
              <a:p>
                <a:r>
                  <a:rPr lang="en-US" dirty="0" smtClean="0"/>
                  <a:t>Attacker intercepts c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50880" cy="4351338"/>
              </a:xfrm>
              <a:blipFill>
                <a:blip r:embed="rId2"/>
                <a:stretch>
                  <a:fillRect l="-101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1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Keys Part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50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Suppose an organization generates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and a pair (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,d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for each employee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subject to the constraints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Suppose that a message m is encrypted and sent to employee 1 and 2.</a:t>
                </a:r>
              </a:p>
              <a:p>
                <a:r>
                  <a:rPr lang="en-US" dirty="0" smtClean="0"/>
                  <a:t>Attacker intercepts c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(e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,e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)=1 (which is reasonably likely) then attacker can run extended GCD algorithm to find X,Y such that Xe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+Ye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dirty="0"/>
                            <m:t>c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50880" cy="4351338"/>
              </a:xfrm>
              <a:blipFill>
                <a:blip r:embed="rId2"/>
                <a:stretch>
                  <a:fillRect l="-101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9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Image result for tru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71" y="1825625"/>
            <a:ext cx="1576388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9" y="4408766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323403" y="2832847"/>
            <a:ext cx="3338244" cy="157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33461" y="3301650"/>
            <a:ext cx="3298356" cy="184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091084">
            <a:off x="2220931" y="3234602"/>
            <a:ext cx="362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55659" y="2832848"/>
            <a:ext cx="3610767" cy="199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937818">
            <a:off x="7408646" y="3280482"/>
            <a:ext cx="1693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y</a:t>
            </a:r>
            <a:endParaRPr lang="en-US" sz="28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9524591">
            <a:off x="2269910" y="3878622"/>
            <a:ext cx="1325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F(</a:t>
            </a:r>
            <a:r>
              <a:rPr lang="en-US" sz="3200" dirty="0" err="1" smtClean="0"/>
              <a:t>x,y,z</a:t>
            </a:r>
            <a:r>
              <a:rPr lang="en-US" sz="3200" dirty="0" smtClean="0"/>
              <a:t>)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37412" y="3320380"/>
            <a:ext cx="3784344" cy="225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2158351">
            <a:off x="6864579" y="3870654"/>
            <a:ext cx="153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G(</a:t>
            </a:r>
            <a:r>
              <a:rPr lang="en-US" sz="3200" dirty="0" err="1" smtClean="0"/>
              <a:t>x,y,z</a:t>
            </a:r>
            <a:r>
              <a:rPr lang="en-US" sz="3200" dirty="0" smtClean="0"/>
              <a:t>)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103458" y="6247103"/>
            <a:ext cx="750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Cryptography: What if we don’t have a trusted third party?</a:t>
            </a:r>
            <a:endParaRPr lang="en-US" sz="2400" dirty="0"/>
          </a:p>
        </p:txBody>
      </p:sp>
      <p:pic>
        <p:nvPicPr>
          <p:cNvPr id="1028" name="Picture 4" descr="Image result for mickey m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069465"/>
            <a:ext cx="1612320" cy="1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>
            <a:stCxn id="1028" idx="1"/>
          </p:cNvCxnSpPr>
          <p:nvPr/>
        </p:nvCxnSpPr>
        <p:spPr>
          <a:xfrm flipH="1">
            <a:off x="6012132" y="1875625"/>
            <a:ext cx="3970068" cy="2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172114" y="1384605"/>
            <a:ext cx="1792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z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97772" y="2490570"/>
            <a:ext cx="4193243" cy="17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860125" y="1997239"/>
            <a:ext cx="153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x,y,z</a:t>
            </a:r>
            <a:r>
              <a:rPr lang="en-US" sz="3200" dirty="0" smtClean="0"/>
              <a:t>)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564809" y="4571621"/>
            <a:ext cx="3475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only learns G(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Alice only learns F(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Mickey only learns H(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546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36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100775</TotalTime>
  <Words>9225</Words>
  <Application>Microsoft Office PowerPoint</Application>
  <PresentationFormat>Widescreen</PresentationFormat>
  <Paragraphs>1065</Paragraphs>
  <Slides>68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Office Theme</vt:lpstr>
      <vt:lpstr>Cryptography CS 555</vt:lpstr>
      <vt:lpstr>Plain RSA Attacks: Related Messages</vt:lpstr>
      <vt:lpstr>More Attacks: Encrypting Related Messages</vt:lpstr>
      <vt:lpstr>Factor N given ϕ(N)</vt:lpstr>
      <vt:lpstr>Factor N given ϕ(N)</vt:lpstr>
      <vt:lpstr>Dependent Keys Part 1</vt:lpstr>
      <vt:lpstr>Dependent Keys Part 2</vt:lpstr>
      <vt:lpstr>Dependent Keys Part 2</vt:lpstr>
      <vt:lpstr>Secure Multiparty Computation</vt:lpstr>
      <vt:lpstr>Secure Multiparty Computation (Crushes)</vt:lpstr>
      <vt:lpstr>Secure Multiparty Computation (Crushes)</vt:lpstr>
      <vt:lpstr>Adversary Models</vt:lpstr>
      <vt:lpstr>Computational Indistinguishability</vt:lpstr>
      <vt:lpstr>Security (Semi-Honest Model)</vt:lpstr>
      <vt:lpstr>Building Block: Oblivious Transfer (OT)</vt:lpstr>
      <vt:lpstr>Bellare-Micali 1-out-of-2-OT protocol</vt:lpstr>
      <vt:lpstr>Bellare-Micali 1-out-of-2-OT protocol</vt:lpstr>
      <vt:lpstr>Bellare-Micali 1-out-of-2-OT protocol</vt:lpstr>
      <vt:lpstr>Bellare-Micali 1-out-of-2-OT protocol</vt:lpstr>
      <vt:lpstr>Yao’s Protocol</vt:lpstr>
      <vt:lpstr>Yao’s Protocol</vt:lpstr>
      <vt:lpstr>PowerPoint Presentation</vt:lpstr>
      <vt:lpstr>Intuition</vt:lpstr>
      <vt:lpstr>Intuition</vt:lpstr>
      <vt:lpstr>1: Pick Random Keys For Each Wire</vt:lpstr>
      <vt:lpstr>2: Encrypt Truth Table</vt:lpstr>
      <vt:lpstr>3: Send Garbled Truth Table</vt:lpstr>
      <vt:lpstr>4: Send Keys For Alice’s Inputs </vt:lpstr>
      <vt:lpstr>5: Use OT on Keys for Bob’s Input </vt:lpstr>
      <vt:lpstr>6: Evaluate Garbled Gate </vt:lpstr>
      <vt:lpstr>7: Evaluate Entire Circuit</vt:lpstr>
      <vt:lpstr>Security (Semi-Honest Model)</vt:lpstr>
      <vt:lpstr>Brief Discussion of Yao’s Protocol</vt:lpstr>
      <vt:lpstr>Fully Malicious Security?</vt:lpstr>
      <vt:lpstr>Fully Malicious Security</vt:lpstr>
      <vt:lpstr>Zero-Knowledge Proofs</vt:lpstr>
      <vt:lpstr>Computational Indistinguishability</vt:lpstr>
      <vt:lpstr>Computational Indistinguishability</vt:lpstr>
      <vt:lpstr>P vs NP</vt:lpstr>
      <vt:lpstr>Decisional Diffie-Hellman Problem (DDH)</vt:lpstr>
      <vt:lpstr>Decisional Diffie-Hellman Problem (DDH)</vt:lpstr>
      <vt:lpstr>Zero-Knowledge Proof</vt:lpstr>
      <vt:lpstr>Zero-Knowledge Proof</vt:lpstr>
      <vt:lpstr>Zero-Knowledge Proof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Square Root mod N</vt:lpstr>
      <vt:lpstr>Zero-Knowledge Proof for Square Root mod N</vt:lpstr>
      <vt:lpstr>Zero-Knowledge Proof for Square Root mod N</vt:lpstr>
      <vt:lpstr>Zero-Knowledge Proof vs. Digital Signature</vt:lpstr>
      <vt:lpstr>Non-Interactive Zero-Knowledge Proof (NIZK)</vt:lpstr>
      <vt:lpstr>NIZK Security (Random Oracle Model)</vt:lpstr>
      <vt:lpstr>Zero-Knowledge Proof for all NP</vt:lpstr>
      <vt:lpstr>Zero-Knowledge Proof for all NP</vt:lpstr>
      <vt:lpstr>Zero-Knowledge Proof for all NP</vt:lpstr>
      <vt:lpstr>Zero-Knowledge Proof for all NP</vt:lpstr>
      <vt:lpstr>Secure Multiparty Computation (Adversary Models)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354</cp:revision>
  <cp:lastPrinted>2017-10-28T19:03:12Z</cp:lastPrinted>
  <dcterms:created xsi:type="dcterms:W3CDTF">2016-12-31T20:38:01Z</dcterms:created>
  <dcterms:modified xsi:type="dcterms:W3CDTF">2021-04-15T15:47:09Z</dcterms:modified>
</cp:coreProperties>
</file>