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439" r:id="rId2"/>
    <p:sldId id="878" r:id="rId3"/>
    <p:sldId id="911" r:id="rId4"/>
    <p:sldId id="894" r:id="rId5"/>
    <p:sldId id="1000" r:id="rId6"/>
    <p:sldId id="1043" r:id="rId7"/>
    <p:sldId id="1044" r:id="rId8"/>
    <p:sldId id="1045" r:id="rId9"/>
    <p:sldId id="1001" r:id="rId10"/>
    <p:sldId id="897" r:id="rId11"/>
    <p:sldId id="898" r:id="rId12"/>
    <p:sldId id="899" r:id="rId13"/>
    <p:sldId id="900" r:id="rId14"/>
    <p:sldId id="901" r:id="rId15"/>
    <p:sldId id="902" r:id="rId16"/>
    <p:sldId id="903" r:id="rId17"/>
    <p:sldId id="904" r:id="rId18"/>
    <p:sldId id="913" r:id="rId19"/>
    <p:sldId id="912" r:id="rId20"/>
    <p:sldId id="905" r:id="rId21"/>
    <p:sldId id="1046" r:id="rId22"/>
    <p:sldId id="1065" r:id="rId23"/>
    <p:sldId id="1066" r:id="rId24"/>
    <p:sldId id="1067" r:id="rId25"/>
    <p:sldId id="1080" r:id="rId26"/>
    <p:sldId id="1070" r:id="rId27"/>
    <p:sldId id="1071" r:id="rId28"/>
    <p:sldId id="1068" r:id="rId29"/>
    <p:sldId id="1072" r:id="rId30"/>
    <p:sldId id="1073" r:id="rId31"/>
    <p:sldId id="1074" r:id="rId32"/>
    <p:sldId id="1081" r:id="rId33"/>
    <p:sldId id="1082" r:id="rId34"/>
    <p:sldId id="1075" r:id="rId35"/>
    <p:sldId id="1076" r:id="rId36"/>
    <p:sldId id="1077" r:id="rId37"/>
    <p:sldId id="1078" r:id="rId38"/>
    <p:sldId id="1079" r:id="rId39"/>
    <p:sldId id="1003" r:id="rId40"/>
    <p:sldId id="1004" r:id="rId41"/>
    <p:sldId id="1005" r:id="rId42"/>
    <p:sldId id="1006" r:id="rId43"/>
    <p:sldId id="1007" r:id="rId44"/>
    <p:sldId id="1008" r:id="rId45"/>
    <p:sldId id="1009" r:id="rId46"/>
    <p:sldId id="1084" r:id="rId47"/>
    <p:sldId id="1085" r:id="rId48"/>
    <p:sldId id="1083" r:id="rId49"/>
    <p:sldId id="1086" r:id="rId50"/>
    <p:sldId id="1087" r:id="rId51"/>
    <p:sldId id="1047" r:id="rId52"/>
    <p:sldId id="1048" r:id="rId53"/>
    <p:sldId id="1049" r:id="rId54"/>
    <p:sldId id="1050" r:id="rId55"/>
    <p:sldId id="1051" r:id="rId56"/>
    <p:sldId id="1052" r:id="rId57"/>
    <p:sldId id="1053" r:id="rId58"/>
    <p:sldId id="1054" r:id="rId59"/>
    <p:sldId id="1055" r:id="rId60"/>
    <p:sldId id="1056" r:id="rId61"/>
    <p:sldId id="1057" r:id="rId62"/>
    <p:sldId id="1058" r:id="rId63"/>
    <p:sldId id="1059" r:id="rId64"/>
    <p:sldId id="1060" r:id="rId65"/>
    <p:sldId id="1061" r:id="rId66"/>
    <p:sldId id="1062" r:id="rId67"/>
    <p:sldId id="1063" r:id="rId68"/>
    <p:sldId id="1064" r:id="rId69"/>
    <p:sldId id="1096" r:id="rId70"/>
    <p:sldId id="1088" r:id="rId71"/>
    <p:sldId id="1089" r:id="rId72"/>
    <p:sldId id="1090" r:id="rId73"/>
    <p:sldId id="1091" r:id="rId74"/>
    <p:sldId id="1092" r:id="rId75"/>
    <p:sldId id="1093" r:id="rId76"/>
    <p:sldId id="1094" r:id="rId77"/>
    <p:sldId id="1095" r:id="rId7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926" autoAdjust="0"/>
  </p:normalViewPr>
  <p:slideViewPr>
    <p:cSldViewPr snapToGrid="0">
      <p:cViewPr varScale="1">
        <p:scale>
          <a:sx n="52" d="100"/>
          <a:sy n="52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Precomputation: Compute and store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1200" baseline="30000" dirty="0" err="1" smtClean="0">
                    <a:solidFill>
                      <a:srgbClr val="FF0000"/>
                    </a:solidFill>
                  </a:rPr>
                  <a:t>ti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sz="1200" baseline="30000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Precomputation: Compute and store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1200" baseline="30000" dirty="0" err="1" smtClean="0">
                    <a:solidFill>
                      <a:srgbClr val="FF0000"/>
                    </a:solidFill>
                  </a:rPr>
                  <a:t>ti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=0 to </a:t>
                </a:r>
                <a:r>
                  <a:rPr lang="en-US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⌊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𝑞/𝑡⌋</a:t>
                </a:r>
                <a:endParaRPr lang="en-US" sz="1200" baseline="30000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𝑔^𝑥𝑦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ℎ^𝑧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84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〖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c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Enc</a:t>
                </a:r>
                <a:r>
                  <a:rPr lang="en-US" i="0" baseline="-2500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pk</a:t>
                </a:r>
                <a:r>
                  <a:rPr lang="en-US" i="0" baseline="-2500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〗⁡〖</a:t>
                </a:r>
                <a:r>
                  <a:rPr lang="en-US" i="0">
                    <a:latin typeface="Cambria Math" panose="02040503050406030204" pitchFamily="18" charset="0"/>
                  </a:rPr>
                  <a:t>(𝑚)</a:t>
                </a:r>
                <a:r>
                  <a:rPr lang="en-US" i="0" smtClean="0">
                    <a:latin typeface="Cambria Math" panose="02040503050406030204" pitchFamily="18" charset="0"/>
                  </a:rPr>
                  <a:t>〗</a:t>
                </a:r>
                <a:r>
                  <a:rPr lang="en-US" i="0">
                    <a:latin typeface="Cambria Math" panose="02040503050406030204" pitchFamily="18" charset="0"/>
                  </a:rPr>
                  <a:t>=⟨𝑔^𝑦,𝑚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ℎ^𝑦 ⟩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84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1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GAP-CDH</a:t>
                </a:r>
                <a:r>
                  <a:rPr lang="en-US" baseline="0" dirty="0" smtClean="0"/>
                  <a:t> Problem: Recover g^{</a:t>
                </a:r>
                <a:r>
                  <a:rPr lang="en-US" baseline="0" dirty="0" err="1" smtClean="0"/>
                  <a:t>xy</a:t>
                </a:r>
                <a:r>
                  <a:rPr lang="en-US" baseline="0" dirty="0" smtClean="0"/>
                  <a:t>} given </a:t>
                </a:r>
                <a:r>
                  <a:rPr lang="en-US" baseline="0" dirty="0" err="1" smtClean="0"/>
                  <a:t>g^x</a:t>
                </a:r>
                <a:r>
                  <a:rPr lang="en-US" baseline="0" dirty="0" smtClean="0"/>
                  <a:t> and </a:t>
                </a:r>
                <a:r>
                  <a:rPr lang="en-US" baseline="0" dirty="0" err="1" smtClean="0"/>
                  <a:t>g^y</a:t>
                </a:r>
                <a:r>
                  <a:rPr lang="en-US" baseline="0" dirty="0" smtClean="0"/>
                  <a:t> and oracle access to a function O(U,V) that returns 1 exactly when 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Why do we need stronger assumption to prove CCA-Security?</a:t>
                </a:r>
              </a:p>
              <a:p>
                <a:r>
                  <a:rPr lang="en-US" baseline="0" dirty="0" smtClean="0"/>
                  <a:t>Answer 1: Because Decryption oracle allows us to test if 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 e.g., given U and V we can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aseline="0" dirty="0" smtClean="0"/>
                  <a:t> = H(V) and query the oracle to try decrypting the ciphertext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If the oracle responds</a:t>
                </a:r>
                <a:r>
                  <a:rPr lang="en-US" baseline="0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we know</a:t>
                </a:r>
                <a:r>
                  <a:rPr lang="en-US" baseline="0" dirty="0" smtClean="0"/>
                  <a:t> that V !=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; otherwise we know that V=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Answer 2: Because the Encrypt-and-MAC scheme is not generically CCA-Secure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GAP-CDH</a:t>
                </a:r>
                <a:r>
                  <a:rPr lang="en-US" baseline="0" dirty="0" smtClean="0"/>
                  <a:t> Problem: Recover g^{</a:t>
                </a:r>
                <a:r>
                  <a:rPr lang="en-US" baseline="0" dirty="0" err="1" smtClean="0"/>
                  <a:t>xy</a:t>
                </a:r>
                <a:r>
                  <a:rPr lang="en-US" baseline="0" dirty="0" smtClean="0"/>
                  <a:t>} given </a:t>
                </a:r>
                <a:r>
                  <a:rPr lang="en-US" baseline="0" dirty="0" err="1" smtClean="0"/>
                  <a:t>g^x</a:t>
                </a:r>
                <a:r>
                  <a:rPr lang="en-US" baseline="0" dirty="0" smtClean="0"/>
                  <a:t> and </a:t>
                </a:r>
                <a:r>
                  <a:rPr lang="en-US" baseline="0" dirty="0" err="1" smtClean="0"/>
                  <a:t>g^y</a:t>
                </a:r>
                <a:r>
                  <a:rPr lang="en-US" baseline="0" dirty="0" smtClean="0"/>
                  <a:t> and oracle access to a function O(U,V) that returns 1 exactly when 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Why do we need stronger assumption to prove CCA-Security?</a:t>
                </a:r>
              </a:p>
              <a:p>
                <a:r>
                  <a:rPr lang="en-US" baseline="0" dirty="0" smtClean="0"/>
                  <a:t>Answer 1: Because Decryption oracle allows us to test if </a:t>
                </a:r>
                <a:r>
                  <a:rPr lang="en-US" baseline="0" dirty="0" smtClean="0"/>
                  <a:t>V 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 e.g., given U and V we can compute 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𝐸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‖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𝐾_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𝑀 ┤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</a:t>
                </a:r>
                <a:r>
                  <a:rPr lang="en-US" baseline="0" dirty="0" smtClean="0"/>
                  <a:t> = H(V) and query the oracle to try decrypting the ciphertext </a:t>
                </a:r>
              </a:p>
              <a:p>
                <a:r>
                  <a:rPr lang="en-US" i="0" smtClean="0">
                    <a:latin typeface="Cambria Math" panose="02040503050406030204" pitchFamily="18" charset="0"/>
                  </a:rPr>
                  <a:t>⟨</a:t>
                </a:r>
                <a:r>
                  <a:rPr lang="en-US" i="0">
                    <a:latin typeface="Cambria Math" panose="02040503050406030204" pitchFamily="18" charset="0"/>
                  </a:rPr>
                  <a:t>𝑔^𝑦,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𝑐^′, </a:t>
                </a:r>
                <a:r>
                  <a:rPr lang="en-US" i="0">
                    <a:latin typeface="Cambria Math" panose="02040503050406030204" pitchFamily="18" charset="0"/>
                  </a:rPr>
                  <a:t>Mac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_K_M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′^  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𝑐′)⟩</a:t>
                </a:r>
                <a:r>
                  <a:rPr lang="en-US" dirty="0" smtClean="0"/>
                  <a:t> with </a:t>
                </a:r>
                <a:r>
                  <a:rPr lang="en-US" i="0">
                    <a:latin typeface="Cambria Math" panose="02040503050406030204" pitchFamily="18" charset="0"/>
                  </a:rPr>
                  <a:t>𝑐</a:t>
                </a:r>
                <a:r>
                  <a:rPr lang="en-US" i="0" smtClean="0">
                    <a:latin typeface="Cambria Math" panose="02040503050406030204" pitchFamily="18" charset="0"/>
                  </a:rPr>
                  <a:t>^</a:t>
                </a:r>
                <a:r>
                  <a:rPr lang="en-US" i="0">
                    <a:latin typeface="Cambria Math" panose="02040503050406030204" pitchFamily="18" charset="0"/>
                  </a:rPr>
                  <a:t>′ 〖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=Enc</a:t>
                </a:r>
                <a:r>
                  <a:rPr lang="en-US" b="0" i="0">
                    <a:latin typeface="Cambria Math" panose="02040503050406030204" pitchFamily="18" charset="0"/>
                  </a:rPr>
                  <a:t>〗_</a:t>
                </a:r>
                <a:r>
                  <a:rPr lang="en-US" i="0">
                    <a:latin typeface="Cambria Math" panose="02040503050406030204" pitchFamily="18" charset="0"/>
                  </a:rPr>
                  <a:t>K_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E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′^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′</a:t>
                </a:r>
                <a:r>
                  <a:rPr lang="en-US" b="0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If the oracle responds</a:t>
                </a:r>
                <a:r>
                  <a:rPr lang="en-US" baseline="0" dirty="0" smtClean="0"/>
                  <a:t> with 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dirty="0" smtClean="0"/>
                  <a:t> then we know</a:t>
                </a:r>
                <a:r>
                  <a:rPr lang="en-US" baseline="0" dirty="0" smtClean="0"/>
                  <a:t> that </a:t>
                </a:r>
                <a:r>
                  <a:rPr lang="en-US" baseline="0" dirty="0" smtClean="0"/>
                  <a:t>V != 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; otherwise we know that V=</a:t>
                </a:r>
                <a:r>
                  <a:rPr lang="en-US" baseline="0" dirty="0" err="1" smtClean="0"/>
                  <a:t>U^x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Answer 2: Because the Encrypt-and-MAC scheme is not generically CCA-Secure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Precomputation: Compute and store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1200" baseline="30000" dirty="0" err="1" smtClean="0">
                    <a:solidFill>
                      <a:srgbClr val="FF0000"/>
                    </a:solidFill>
                  </a:rPr>
                  <a:t>ti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sz="1200" baseline="30000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Precomputation: Compute and store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1200" baseline="30000" dirty="0" err="1" smtClean="0">
                    <a:solidFill>
                      <a:srgbClr val="FF0000"/>
                    </a:solidFill>
                  </a:rPr>
                  <a:t>ti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=0 to </a:t>
                </a:r>
                <a:r>
                  <a:rPr lang="en-US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⌊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𝑞/𝑡⌋</a:t>
                </a:r>
                <a:endParaRPr lang="en-US" sz="1200" baseline="30000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8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baseline="-2500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 panose="02040503050406030204" pitchFamily="18" charset="0"/>
                  </a:rPr>
                  <a:t>𝑆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𝑜𝑙𝑣𝑒 𝑓𝑜𝑟 𝑘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print.iacr.org/2019/1105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2.png"/><Relationship Id="rId3" Type="http://schemas.openxmlformats.org/officeDocument/2006/relationships/image" Target="../media/image9.jpeg"/><Relationship Id="rId7" Type="http://schemas.openxmlformats.org/officeDocument/2006/relationships/image" Target="../media/image9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31.png"/><Relationship Id="rId5" Type="http://schemas.openxmlformats.org/officeDocument/2006/relationships/image" Target="../media/image10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73.png"/><Relationship Id="rId4" Type="http://schemas.openxmlformats.org/officeDocument/2006/relationships/image" Target="../media/image9.jpeg"/><Relationship Id="rId9" Type="http://schemas.openxmlformats.org/officeDocument/2006/relationships/image" Target="../media/image200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21.png"/><Relationship Id="rId3" Type="http://schemas.openxmlformats.org/officeDocument/2006/relationships/image" Target="../media/image9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800.png"/><Relationship Id="rId5" Type="http://schemas.openxmlformats.org/officeDocument/2006/relationships/image" Target="../media/image10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shai-halevi-2015-05-18a" TargetMode="Externa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mons.berkeley.edu/talks/shai-halevi-2015-05-18a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llier_cryptosystem" TargetMode="Externa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WOR2bGC7c" TargetMode="External"/><Relationship Id="rId2" Type="http://schemas.openxmlformats.org/officeDocument/2006/relationships/hyperlink" Target="https://github.com/shaih/HEli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2719474"/>
            <a:ext cx="10424160" cy="2754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900" b="1" dirty="0" smtClean="0"/>
              <a:t>Week 12: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Discrete </a:t>
            </a:r>
            <a:r>
              <a:rPr lang="en-US" sz="3200" dirty="0"/>
              <a:t>Log Attacks + NIST Recommendations for Concrete Security </a:t>
            </a:r>
            <a:r>
              <a:rPr lang="en-US" sz="3200" dirty="0" smtClean="0"/>
              <a:t>Parameters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Identification Schemes + </a:t>
            </a:r>
            <a:r>
              <a:rPr lang="en-US" sz="3200" dirty="0" err="1" smtClean="0"/>
              <a:t>Schnorr</a:t>
            </a:r>
            <a:r>
              <a:rPr lang="en-US" sz="3200" dirty="0" smtClean="0"/>
              <a:t> Signatures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El Gamal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9640" y="5746554"/>
            <a:ext cx="593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Homework 4 Due Thursday (4/8) at 11:59PM on </a:t>
            </a:r>
            <a:r>
              <a:rPr lang="en-US" b="1" smtClean="0"/>
              <a:t>Gradescope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</a:t>
                </a:r>
                <a:r>
                  <a:rPr lang="en-US" dirty="0" smtClean="0"/>
                  <a:t>on elliptic-curve groups)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denote the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 (Pollard’s Rho)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897880" y="2116785"/>
            <a:ext cx="1282661" cy="189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bits (</a:t>
                </a:r>
                <a:r>
                  <a:rPr lang="en-US" dirty="0"/>
                  <a:t>Index </a:t>
                </a:r>
                <a:r>
                  <a:rPr lang="en-US" dirty="0" smtClean="0"/>
                  <a:t>Calculus</a:t>
                </a:r>
                <a:r>
                  <a:rPr lang="en-US" dirty="0"/>
                  <a:t>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124200" y="1968500"/>
            <a:ext cx="2273300" cy="199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5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12: Topic 0: Discrete </a:t>
            </a:r>
            <a:r>
              <a:rPr lang="en-US" dirty="0"/>
              <a:t>Log Attacks + NIST Recommendations for Concrete Security Parameters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RSA-FDH</a:t>
            </a:r>
          </a:p>
          <a:p>
            <a:pPr lvl="1"/>
            <a:r>
              <a:rPr lang="en-US" sz="3200" dirty="0" smtClean="0"/>
              <a:t>128-bit security </a:t>
            </a:r>
            <a:r>
              <a:rPr lang="en-US" sz="3200" dirty="0" smtClean="0">
                <a:sym typeface="Wingdings" panose="05000000000000000000" pitchFamily="2" charset="2"/>
              </a:rPr>
              <a:t> log</a:t>
            </a:r>
            <a:r>
              <a:rPr lang="en-US" sz="3200" baseline="-25000" dirty="0" smtClean="0">
                <a:sym typeface="Wingdings" panose="05000000000000000000" pitchFamily="2" charset="2"/>
              </a:rPr>
              <a:t>2</a:t>
            </a:r>
            <a:r>
              <a:rPr lang="en-US" sz="3200" dirty="0" smtClean="0">
                <a:sym typeface="Wingdings" panose="05000000000000000000" pitchFamily="2" charset="2"/>
              </a:rPr>
              <a:t>(N) &gt; 3072</a:t>
            </a:r>
          </a:p>
          <a:p>
            <a:pPr lvl="1"/>
            <a:r>
              <a:rPr lang="en-US" sz="3200" dirty="0" smtClean="0"/>
              <a:t>RSA-FDH Signatures are at least 3Kb long</a:t>
            </a:r>
          </a:p>
          <a:p>
            <a:pPr lvl="1"/>
            <a:r>
              <a:rPr lang="en-US" sz="3200" dirty="0" smtClean="0"/>
              <a:t>Are shorter signatures possible?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RSA </a:t>
            </a:r>
            <a:r>
              <a:rPr lang="en-US" sz="3600" dirty="0" err="1" smtClean="0"/>
              <a:t>Ciphertexts</a:t>
            </a:r>
            <a:r>
              <a:rPr lang="en-US" sz="3600" dirty="0" smtClean="0"/>
              <a:t>/RSA KEM</a:t>
            </a:r>
          </a:p>
          <a:p>
            <a:pPr lvl="1"/>
            <a:r>
              <a:rPr lang="en-US" sz="3200" dirty="0" smtClean="0"/>
              <a:t>At least 3Kb long for 128-bit security</a:t>
            </a:r>
          </a:p>
          <a:p>
            <a:pPr lvl="1"/>
            <a:r>
              <a:rPr lang="en-US" sz="3200" dirty="0" smtClean="0"/>
              <a:t>Shorter </a:t>
            </a:r>
            <a:r>
              <a:rPr lang="en-US" sz="3200" dirty="0" err="1" smtClean="0"/>
              <a:t>Ciphertexts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Interactive protocol that allows one party to prove its identify (authenticate itself) to another</a:t>
                </a:r>
              </a:p>
              <a:p>
                <a:r>
                  <a:rPr lang="en-US" dirty="0" smtClean="0"/>
                  <a:t>Two Parties: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and Verifier</a:t>
                </a:r>
              </a:p>
              <a:p>
                <a:pPr lvl="1"/>
                <a:r>
                  <a:rPr lang="en-US" dirty="0" err="1" smtClean="0"/>
                  <a:t>Prover</a:t>
                </a:r>
                <a:r>
                  <a:rPr lang="en-US" dirty="0" smtClean="0"/>
                  <a:t> has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 and Verifier has public key </a:t>
                </a:r>
                <a:r>
                  <a:rPr lang="en-US" dirty="0" err="1" smtClean="0"/>
                  <a:t>pk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marL="971550" lvl="1" indent="-514350">
                  <a:buAutoNum type="arabicPeriod"/>
                </a:pPr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 eavesdropping attacker obtains a transcript (</a:t>
                </a:r>
                <a:r>
                  <a:rPr lang="en-US" dirty="0" err="1" smtClean="0"/>
                  <a:t>I,r,s</a:t>
                </a:r>
                <a:r>
                  <a:rPr lang="en-US" dirty="0" smtClean="0"/>
                  <a:t>) of all the message sent.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Transcript Oracle: </a:t>
                </a:r>
                <a:r>
                  <a:rPr lang="en-US" dirty="0" err="1" smtClean="0"/>
                  <a:t>Trans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(.) runs honest execution and outputs transcript.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221" r="-580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Identification Game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Ident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958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  <a:blipFill rotWithShape="1">
                <a:blip r:embed="rId7"/>
                <a:stretch>
                  <a:fillRect r="-229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4082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358628" y="5128485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7180" y="275775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99117" y="31590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434828" y="3557045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95998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231065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Ident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  <a:blipFill rotWithShape="1">
                <a:blip r:embed="rId12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64885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23123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2401455" y="425202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  <a:blipFill rotWithShape="1">
                <a:blip r:embed="rId15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 flipV="1">
            <a:off x="2347722" y="46506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 flipV="1">
            <a:off x="2434829" y="575139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𝑰𝒅𝒆𝒏𝒕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𝚷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𝒑𝒌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6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8" grpId="0"/>
      <p:bldP spid="32" grpId="0"/>
      <p:bldP spid="32" grpId="1"/>
      <p:bldP spid="14" grpId="0"/>
      <p:bldP spid="25" grpId="0"/>
      <p:bldP spid="25" grpId="1"/>
      <p:bldP spid="38" grpId="0"/>
      <p:bldP spid="39" grpId="0"/>
      <p:bldP spid="39" grpId="1"/>
      <p:bldP spid="41" grpId="0"/>
      <p:bldP spid="4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2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P1(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12.11: </a:t>
                </a:r>
                <a:r>
                  <a:rPr lang="en-US" dirty="0" smtClean="0"/>
                  <a:t>If the discrete-logarithm problem is hard (relative to group generator) then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identification scheme is secure.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Fiat-Shamir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Identification Schemes can be transformed into signatures</a:t>
                </a:r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(m)</a:t>
                </a:r>
              </a:p>
              <a:p>
                <a:pPr lvl="1"/>
                <a:r>
                  <a:rPr lang="en-US" dirty="0" smtClean="0"/>
                  <a:t>First compute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)=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 smtClean="0"/>
                  <a:t>)   (as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Next compute the challenge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(as verifier)</a:t>
                </a:r>
              </a:p>
              <a:p>
                <a:pPr lvl="1"/>
                <a:r>
                  <a:rPr lang="en-US" dirty="0" smtClean="0"/>
                  <a:t>Compute the response s = 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dirty="0" err="1"/>
                  <a:t>sk,st,r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signature 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Vrfy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(m,(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Compute I :=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Check that H(</a:t>
                </a:r>
                <a:r>
                  <a:rPr lang="en-US" dirty="0" err="1" smtClean="0"/>
                  <a:t>I,m</a:t>
                </a:r>
                <a:r>
                  <a:rPr lang="en-US" dirty="0" smtClean="0"/>
                  <a:t>)=r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12.10: </a:t>
                </a:r>
                <a:r>
                  <a:rPr lang="en-US" dirty="0" smtClean="0"/>
                  <a:t>If the identification scheme is secure and H is a random oracle then the above signature scheme is 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08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 via Fiat-Shamir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 </a:t>
                </a:r>
                <a:r>
                  <a:rPr lang="en-US" dirty="0" smtClean="0"/>
                  <a:t>in cyclic 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order q.</a:t>
                </a:r>
                <a:r>
                  <a:rPr lang="en-US" baseline="30000" dirty="0" smtClean="0"/>
                  <a:t> </a:t>
                </a:r>
                <a:endParaRPr lang="en-US" baseline="30000" dirty="0"/>
              </a:p>
              <a:p>
                <a:r>
                  <a:rPr lang="en-US" dirty="0" smtClean="0"/>
                  <a:t>Secret Key: 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Algorithms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25624"/>
                <a:ext cx="11633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p-1 Algorithm</a:t>
                </a:r>
              </a:p>
              <a:p>
                <a:pPr lvl="1"/>
                <a:r>
                  <a:rPr lang="en-US" dirty="0" smtClean="0"/>
                  <a:t>Works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 where (p-1) has only “small” prime </a:t>
                </a:r>
                <a:r>
                  <a:rPr lang="en-US" dirty="0" smtClean="0"/>
                  <a:t>factors</a:t>
                </a:r>
              </a:p>
              <a:p>
                <a:pPr lvl="1"/>
                <a:r>
                  <a:rPr lang="en-US" b="1" dirty="0" smtClean="0"/>
                  <a:t>Defense</a:t>
                </a:r>
                <a:r>
                  <a:rPr lang="en-US" dirty="0" smtClean="0"/>
                  <a:t>: Ensure that p (resp. q) is a strong prime (p-1) has no “small” prime factors.</a:t>
                </a:r>
              </a:p>
              <a:p>
                <a:pPr lvl="1"/>
                <a:r>
                  <a:rPr lang="en-US" b="1" dirty="0" smtClean="0"/>
                  <a:t>Note</a:t>
                </a:r>
                <a:r>
                  <a:rPr lang="en-US" dirty="0" smtClean="0"/>
                  <a:t>: A random prime is strong with high probability.</a:t>
                </a:r>
              </a:p>
              <a:p>
                <a:r>
                  <a:rPr lang="en-US" dirty="0"/>
                  <a:t>Pollard’s Rho </a:t>
                </a:r>
                <a:r>
                  <a:rPr lang="en-US" dirty="0" smtClean="0"/>
                  <a:t>Algorithm </a:t>
                </a:r>
              </a:p>
              <a:p>
                <a:pPr lvl="1"/>
                <a:r>
                  <a:rPr lang="en-US" dirty="0"/>
                  <a:t>General purpose factoring algorithm</a:t>
                </a:r>
              </a:p>
              <a:p>
                <a:pPr lvl="1"/>
                <a:r>
                  <a:rPr lang="en-US" b="1" dirty="0" smtClean="0"/>
                  <a:t>Core: </a:t>
                </a:r>
                <a:r>
                  <a:rPr lang="en-US" dirty="0" smtClean="0"/>
                  <a:t>Low Space Cycle Detection</a:t>
                </a:r>
                <a:r>
                  <a:rPr lang="en-US" b="1" dirty="0" smtClean="0"/>
                  <a:t> </a:t>
                </a:r>
              </a:p>
              <a:p>
                <a:pPr lvl="1"/>
                <a:r>
                  <a:rPr lang="en-US" b="1" dirty="0" smtClean="0"/>
                  <a:t>Time: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Naïve </a:t>
                </a:r>
                <a:r>
                  <a:rPr lang="en-US" dirty="0"/>
                  <a:t>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to factor</a:t>
                </a:r>
              </a:p>
              <a:p>
                <a:r>
                  <a:rPr lang="en-US" dirty="0" smtClean="0"/>
                  <a:t>Quadratic Sieve</a:t>
                </a:r>
              </a:p>
              <a:p>
                <a:pPr lvl="1"/>
                <a:r>
                  <a:rPr lang="en-US" b="1" dirty="0"/>
                  <a:t>Time: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(sub-exponential, but not polynomial time)</a:t>
                </a:r>
              </a:p>
              <a:p>
                <a:pPr lvl="1"/>
                <a:r>
                  <a:rPr lang="en-US" dirty="0"/>
                  <a:t>Preprocessing </a:t>
                </a:r>
                <a:r>
                  <a:rPr lang="en-US" dirty="0" smtClean="0"/>
                  <a:t>+ Linear Algebra: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25624"/>
                <a:ext cx="11633200" cy="4530725"/>
              </a:xfrm>
              <a:blipFill>
                <a:blip r:embed="rId2"/>
                <a:stretch>
                  <a:fillRect l="-786" t="-2688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Corollary (of </a:t>
                </a:r>
                <a:r>
                  <a:rPr lang="en-US" b="1" dirty="0" err="1" smtClean="0"/>
                  <a:t>Thms</a:t>
                </a:r>
                <a:r>
                  <a:rPr lang="en-US" b="1" dirty="0" smtClean="0"/>
                  <a:t> 12.10 + 12.11): </a:t>
                </a:r>
                <a:r>
                  <a:rPr lang="en-US" dirty="0"/>
                  <a:t>If the discrete-logarithm problem is hard (relative to group generator) then </a:t>
                </a:r>
                <a:r>
                  <a:rPr lang="en-US" dirty="0" err="1"/>
                  <a:t>Schnorr</a:t>
                </a:r>
                <a:r>
                  <a:rPr lang="en-US" dirty="0"/>
                  <a:t> </a:t>
                </a:r>
                <a:r>
                  <a:rPr lang="en-US" dirty="0" smtClean="0"/>
                  <a:t>Signatures are secure in the random oracle model. 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739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Advantages:</a:t>
                </a:r>
              </a:p>
              <a:p>
                <a:r>
                  <a:rPr lang="en-US" b="1" dirty="0" smtClean="0"/>
                  <a:t>Short Signatures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 </a:t>
                </a:r>
              </a:p>
              <a:p>
                <a:r>
                  <a:rPr lang="en-US" dirty="0" smtClean="0"/>
                  <a:t>Fast and Efficient</a:t>
                </a:r>
              </a:p>
              <a:p>
                <a:r>
                  <a:rPr lang="en-US" dirty="0" smtClean="0"/>
                  <a:t>Patent Expired: February 2008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96223" y="173620"/>
                <a:ext cx="4398380" cy="4490977"/>
              </a:xfrm>
              <a:prstGeom prst="wedgeRectCallout">
                <a:avLst>
                  <a:gd name="adj1" fmla="val -41050"/>
                  <a:gd name="adj2" fmla="val 598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Depends only on order of the </a:t>
                </a:r>
                <a:r>
                  <a:rPr lang="en-US" sz="3600" u="sng" dirty="0" smtClean="0"/>
                  <a:t>subgroup</a:t>
                </a:r>
                <a:r>
                  <a:rPr lang="en-US" sz="3600" dirty="0" smtClean="0"/>
                  <a:t> q!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 smtClean="0">
                    <a:ea typeface="Cambria Math" panose="02040503050406030204" pitchFamily="18" charset="0"/>
                  </a:rPr>
                  <a:t>DLOG 128 bit security: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23" y="173620"/>
                <a:ext cx="4398380" cy="4490977"/>
              </a:xfrm>
              <a:prstGeom prst="wedgeRectCallout">
                <a:avLst>
                  <a:gd name="adj1" fmla="val -41050"/>
                  <a:gd name="adj2" fmla="val 59871"/>
                </a:avLst>
              </a:prstGeom>
              <a:blipFill>
                <a:blip r:embed="rId3"/>
                <a:stretch>
                  <a:fillRect l="-3177" r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717631" y="173620"/>
            <a:ext cx="5222112" cy="4490977"/>
          </a:xfrm>
          <a:prstGeom prst="wedgeRectCallout">
            <a:avLst>
              <a:gd name="adj1" fmla="val 113835"/>
              <a:gd name="adj2" fmla="val -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Independent of size of original group 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r</a:t>
            </a:r>
            <a:r>
              <a:rPr lang="en-US" sz="3600" baseline="30000" dirty="0" err="1" smtClean="0"/>
              <a:t>th</a:t>
            </a:r>
            <a:r>
              <a:rPr lang="en-US" sz="3600" dirty="0" smtClean="0"/>
              <a:t> residue subgroup).</a:t>
            </a:r>
          </a:p>
          <a:p>
            <a:pPr algn="ctr"/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a typeface="Cambria Math" panose="02040503050406030204" pitchFamily="18" charset="0"/>
              </a:rPr>
              <a:t>Independent of #bits to represent group element </a:t>
            </a:r>
          </a:p>
          <a:p>
            <a:r>
              <a:rPr lang="en-US" sz="3600" dirty="0" smtClean="0">
                <a:ea typeface="Cambria Math" panose="02040503050406030204" pitchFamily="18" charset="0"/>
              </a:rPr>
              <a:t>     (Elliptic Curve Pairs)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Advantages:</a:t>
                </a:r>
              </a:p>
              <a:p>
                <a:r>
                  <a:rPr lang="en-US" b="1" dirty="0" smtClean="0"/>
                  <a:t>Short Signatures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 </a:t>
                </a:r>
              </a:p>
              <a:p>
                <a:r>
                  <a:rPr lang="en-US" dirty="0" smtClean="0"/>
                  <a:t>Fast and Efficient</a:t>
                </a:r>
              </a:p>
              <a:p>
                <a:r>
                  <a:rPr lang="en-US" dirty="0" smtClean="0"/>
                  <a:t>Patent Expired: February 2008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96223" y="173620"/>
                <a:ext cx="4398380" cy="4490977"/>
              </a:xfrm>
              <a:prstGeom prst="wedgeRectCallout">
                <a:avLst>
                  <a:gd name="adj1" fmla="val -41050"/>
                  <a:gd name="adj2" fmla="val 598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Depends only on order of the </a:t>
                </a:r>
                <a:r>
                  <a:rPr lang="en-US" sz="3600" u="sng" dirty="0" smtClean="0"/>
                  <a:t>subgroup</a:t>
                </a:r>
                <a:r>
                  <a:rPr lang="en-US" sz="3600" dirty="0" smtClean="0"/>
                  <a:t> q!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 smtClean="0">
                    <a:ea typeface="Cambria Math" panose="02040503050406030204" pitchFamily="18" charset="0"/>
                  </a:rPr>
                  <a:t>DLOG 128 bit security: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256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sz="3200" dirty="0" smtClean="0"/>
                  <a:t> bit signatures</a:t>
                </a:r>
                <a:endParaRPr lang="en-US" sz="320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23" y="173620"/>
                <a:ext cx="4398380" cy="4490977"/>
              </a:xfrm>
              <a:prstGeom prst="wedgeRectCallout">
                <a:avLst>
                  <a:gd name="adj1" fmla="val -41050"/>
                  <a:gd name="adj2" fmla="val 59871"/>
                </a:avLst>
              </a:prstGeom>
              <a:blipFill>
                <a:blip r:embed="rId3"/>
                <a:stretch>
                  <a:fillRect l="-3177" t="-984" r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717631" y="173620"/>
            <a:ext cx="5222112" cy="4490977"/>
          </a:xfrm>
          <a:prstGeom prst="wedgeRectCallout">
            <a:avLst>
              <a:gd name="adj1" fmla="val 113835"/>
              <a:gd name="adj2" fmla="val -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Independent of size of original group 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r</a:t>
            </a:r>
            <a:r>
              <a:rPr lang="en-US" sz="3600" baseline="30000" dirty="0" err="1" smtClean="0"/>
              <a:t>th</a:t>
            </a:r>
            <a:r>
              <a:rPr lang="en-US" sz="3600" dirty="0" smtClean="0"/>
              <a:t> residue subgroup).</a:t>
            </a:r>
          </a:p>
          <a:p>
            <a:pPr algn="ctr"/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a typeface="Cambria Math" panose="02040503050406030204" pitchFamily="18" charset="0"/>
              </a:rPr>
              <a:t>Independent of #bits to represent group element </a:t>
            </a:r>
          </a:p>
          <a:p>
            <a:r>
              <a:rPr lang="en-US" sz="3600" dirty="0" smtClean="0">
                <a:ea typeface="Cambria Math" panose="02040503050406030204" pitchFamily="18" charset="0"/>
              </a:rPr>
              <a:t>     (Elliptic Curve Pairs)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   //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ra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Short Signatures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 </a:t>
                </a:r>
              </a:p>
              <a:p>
                <a:pPr lvl="1"/>
                <a:r>
                  <a:rPr lang="en-US" dirty="0" smtClean="0"/>
                  <a:t>New Result: Short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Signatures are also secure in Generic Group</a:t>
                </a:r>
                <a:r>
                  <a:rPr lang="en-US" dirty="0"/>
                  <a:t>+ Random Oracle Model </a:t>
                </a:r>
                <a:r>
                  <a:rPr lang="en-US" dirty="0">
                    <a:hlinkClick r:id="rId2"/>
                  </a:rPr>
                  <a:t>https://</a:t>
                </a:r>
                <a:r>
                  <a:rPr lang="en-US" dirty="0" smtClean="0">
                    <a:hlinkClick r:id="rId2"/>
                  </a:rPr>
                  <a:t>eprint.iacr.org/2019/1105.pdf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384 bit signatures for 128-bit security</a:t>
                </a:r>
              </a:p>
              <a:p>
                <a:pPr lvl="1"/>
                <a:r>
                  <a:rPr lang="en-US" dirty="0" smtClean="0"/>
                  <a:t>BLS Signatures: 256 bit signatures for 128-bit security (computational overhead is much higher)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043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DSA: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is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of order q</a:t>
                </a:r>
              </a:p>
              <a:p>
                <a:pPr marL="0" indent="0">
                  <a:buNone/>
                </a:pPr>
                <a:r>
                  <a:rPr lang="en-US" b="1" dirty="0"/>
                  <a:t>ECDSA: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is order q subgroup of elliptic curve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along with generator </a:t>
                </a:r>
                <a:r>
                  <a:rPr lang="en-US" dirty="0" smtClean="0"/>
                  <a:t>g (of order q)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along with generator </a:t>
                </a:r>
                <a:r>
                  <a:rPr lang="en-US" dirty="0" smtClean="0"/>
                  <a:t>g (of order q)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H and F are modeled as random oracles then DSA is secure.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Weird Assumption for F(.)?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DSA Still lack compelling proof of security from standard crypto assumptions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DSA has been used/studied for decades without attacks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signer signs two messages with same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attacker can find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!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Negligible Probability this happens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Will happen if a weak PRG is used</a:t>
                </a:r>
              </a:p>
              <a:p>
                <a:r>
                  <a:rPr lang="en-US" dirty="0" smtClean="0"/>
                  <a:t>Sony PlayStation (PS3) hack in 2010.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Trusted Authority (CA)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𝑚𝑎𝑧𝑜𝑛</m:t>
                        </m:r>
                      </m:sub>
                    </m:sSub>
                  </m:oMath>
                </a14:m>
                <a:r>
                  <a:rPr lang="en-US" dirty="0" smtClean="0"/>
                  <a:t>=“Amazon’s public key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𝐴𝑚𝑎𝑧𝑜𝑛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date,expiration</a:t>
                </a:r>
                <a:r>
                  <a:rPr lang="en-US" dirty="0" smtClean="0"/>
                  <a:t>,###)”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𝐴𝑚𝑎𝑧𝑜𝑛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Delegate Authority to other CA</a:t>
                </a:r>
                <a:r>
                  <a:rPr lang="en-US" baseline="-25000" dirty="0" smtClean="0"/>
                  <a:t>1</a:t>
                </a:r>
              </a:p>
              <a:p>
                <a:pPr lvl="1"/>
                <a:r>
                  <a:rPr lang="en-US" dirty="0" smtClean="0"/>
                  <a:t>Root CA signs m= “CA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public </a:t>
                </a:r>
                <a:r>
                  <a:rPr lang="en-US" dirty="0"/>
                  <a:t>key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date,expiration</a:t>
                </a:r>
                <a:r>
                  <a:rPr lang="en-US" dirty="0" smtClean="0"/>
                  <a:t>,###) can issue certificates”</a:t>
                </a:r>
              </a:p>
              <a:p>
                <a:pPr lvl="1"/>
                <a:r>
                  <a:rPr lang="en-US" dirty="0" smtClean="0"/>
                  <a:t>Verifier can check entire certification chain</a:t>
                </a:r>
              </a:p>
              <a:p>
                <a:r>
                  <a:rPr lang="en-US" dirty="0"/>
                  <a:t>Revocation List Signed Daily</a:t>
                </a:r>
              </a:p>
              <a:p>
                <a:r>
                  <a:rPr lang="en-US" dirty="0" smtClean="0"/>
                  <a:t>Decentralized Web of Trust (PGP)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Signature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notion of one-time secure signature schemes</a:t>
            </a:r>
          </a:p>
          <a:p>
            <a:pPr lvl="1"/>
            <a:r>
              <a:rPr lang="en-US" dirty="0" smtClean="0"/>
              <a:t>Attacker makes one query to oracle </a:t>
            </a:r>
            <a:r>
              <a:rPr lang="en-US" dirty="0" err="1" smtClean="0"/>
              <a:t>Sign</a:t>
            </a:r>
            <a:r>
              <a:rPr lang="en-US" baseline="-25000" dirty="0" err="1" smtClean="0"/>
              <a:t>sk</a:t>
            </a:r>
            <a:r>
              <a:rPr lang="en-US" dirty="0" smtClean="0"/>
              <a:t>(.) and then attempts to output forged signature for m’</a:t>
            </a:r>
          </a:p>
          <a:p>
            <a:pPr lvl="1"/>
            <a:r>
              <a:rPr lang="en-US" dirty="0" smtClean="0"/>
              <a:t>If attacker sees two different signatures then guarantees break down</a:t>
            </a:r>
            <a:endParaRPr lang="en-US" dirty="0"/>
          </a:p>
          <a:p>
            <a:r>
              <a:rPr lang="en-US" dirty="0" smtClean="0"/>
              <a:t>Achievable from Hash Functions </a:t>
            </a:r>
          </a:p>
          <a:p>
            <a:pPr lvl="1"/>
            <a:r>
              <a:rPr lang="en-US" dirty="0" smtClean="0"/>
              <a:t>No number theory!</a:t>
            </a:r>
          </a:p>
          <a:p>
            <a:pPr lvl="1"/>
            <a:r>
              <a:rPr lang="en-US" dirty="0" smtClean="0"/>
              <a:t>No Random Oracles!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work against elliptic-curve groups)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</a:t>
            </a:r>
            <a:r>
              <a:rPr lang="en-US" dirty="0"/>
              <a:t>Scheme (from OWFs)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𝑢𝑛𝑖𝑓𝑜𝑟𝑚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Assumption: </a:t>
                </a:r>
                <a:r>
                  <a:rPr lang="en-US" dirty="0" smtClean="0"/>
                  <a:t>f is a One-Way Function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</a:t>
            </a:r>
            <a:r>
              <a:rPr lang="en-US" dirty="0"/>
              <a:t>Scheme (from OWFs)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r>
              <a:rPr lang="en-US" dirty="0"/>
              <a:t>(</a:t>
            </a:r>
            <a:r>
              <a:rPr lang="en-US" dirty="0" smtClean="0"/>
              <a:t>from 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𝑖𝑔𝑛</m:t>
                      </m:r>
                      <m:r>
                        <a:rPr lang="en-US" b="0" i="1" baseline="-25000" smtClean="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Vrfy</m:t>
                      </m:r>
                      <m:r>
                        <a:rPr lang="en-US" b="0" i="1" baseline="-25000" smtClean="0">
                          <a:latin typeface="Cambria Math"/>
                        </a:rPr>
                        <m:t>𝑝𝑘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1,0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2,1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12.16: </a:t>
                </a:r>
                <a:r>
                  <a:rPr lang="en-US" dirty="0" err="1" smtClean="0"/>
                  <a:t>Lamport’s</a:t>
                </a:r>
                <a:r>
                  <a:rPr lang="en-US" dirty="0" smtClean="0"/>
                  <a:t> Signature Scheme is a secure one-time signature scheme (assuming f is a one-way function).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Signing a fresh message requires inverting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 l="-951" t="-2101" r="-634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000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95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r>
                  <a:rPr lang="en-US" dirty="0"/>
                  <a:t>Collision Resistant Hash Functions do imply OWFs exist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Possible to construct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which is existentially </a:t>
                </a:r>
                <a:r>
                  <a:rPr lang="en-US" dirty="0" err="1" smtClean="0"/>
                  <a:t>unforgeable</a:t>
                </a:r>
                <a:r>
                  <a:rPr lang="en-US" dirty="0" smtClean="0"/>
                  <a:t> under an adaptive chosen message attacks using the minimal assumption that one-way functions exist.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 l="-110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Generate different one-time signing keys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for each message w. Sign message w with public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Challenge: </a:t>
                </a:r>
                <a:r>
                  <a:rPr lang="en-US" dirty="0" smtClean="0"/>
                  <a:t>Too many secret keys to store.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  <a:r>
                  <a:rPr lang="en-US" dirty="0" smtClean="0"/>
                  <a:t>Generate them on the fly with a PRF!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𝑠𝑘</m:t>
                      </m:r>
                      <m:r>
                        <a:rPr lang="en-US" sz="4600" b="0" i="1" baseline="-2500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𝐹𝐾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  <a:blipFill>
                <a:blip r:embed="rId2"/>
                <a:stretch>
                  <a:fillRect l="-528" t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Generate different one-time signing keys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for each message w. Sign message w with public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Challenge: </a:t>
                </a:r>
                <a:r>
                  <a:rPr lang="en-US" dirty="0" smtClean="0"/>
                  <a:t>Too many public keys to store.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  <a:r>
                  <a:rPr lang="en-US" dirty="0" smtClean="0"/>
                  <a:t>Signature trees!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𝑠𝑘</m:t>
                      </m:r>
                      <m:r>
                        <a:rPr lang="en-US" sz="4600" b="0" i="1" baseline="-2500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𝐹𝐾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6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  <a:blipFill>
                <a:blip r:embed="rId2"/>
                <a:stretch>
                  <a:fillRect l="-528" t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  <a:blipFill>
                <a:blip r:embed="rId2"/>
                <a:stretch>
                  <a:fillRect l="-1056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44212" y="2258000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pk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2708987" y="2956258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Oval 6"/>
          <p:cNvSpPr/>
          <p:nvPr/>
        </p:nvSpPr>
        <p:spPr>
          <a:xfrm>
            <a:off x="4814596" y="2937596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H="1">
            <a:off x="3359020" y="2735851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7" idx="0"/>
          </p:cNvCxnSpPr>
          <p:nvPr/>
        </p:nvCxnSpPr>
        <p:spPr>
          <a:xfrm>
            <a:off x="4672487" y="2735851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12401" y="3415222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95076" y="3616967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00</a:t>
            </a:r>
            <a:endParaRPr lang="en-US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3359020" y="3653425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01</a:t>
            </a:r>
            <a:endParaRPr lang="en-US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4616590" y="3675259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57028" y="3280285"/>
            <a:ext cx="287184" cy="37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60586" y="3474038"/>
            <a:ext cx="93590" cy="20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30970" y="3631460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cxnSp>
        <p:nvCxnSpPr>
          <p:cNvPr id="25" name="Straight Arrow Connector 24"/>
          <p:cNvCxnSpPr>
            <a:stCxn id="7" idx="6"/>
            <a:endCxn id="24" idx="1"/>
          </p:cNvCxnSpPr>
          <p:nvPr/>
        </p:nvCxnSpPr>
        <p:spPr>
          <a:xfrm>
            <a:off x="5784980" y="3217515"/>
            <a:ext cx="388099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784980" y="2258000"/>
                <a:ext cx="3062954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/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0" y="2258000"/>
                <a:ext cx="3062954" cy="404213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 smtClean="0"/>
                  <a:t>sign the message m with H(m)=11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Output pk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,pk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pk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and pk</a:t>
                </a:r>
                <a:r>
                  <a:rPr lang="en-US" baseline="-25000" dirty="0" smtClean="0"/>
                  <a:t>11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Output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aseline="-25000" dirty="0" smtClean="0"/>
              </a:p>
              <a:p>
                <a:pPr marL="514350" indent="-514350">
                  <a:buAutoNum type="arabicPeriod"/>
                </a:pPr>
                <a:endParaRPr lang="en-US" baseline="-25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  <a:blipFill>
                <a:blip r:embed="rId2"/>
                <a:stretch>
                  <a:fillRect l="-950" t="-2945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44212" y="2258000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pk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2708987" y="2956258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Oval 6"/>
          <p:cNvSpPr/>
          <p:nvPr/>
        </p:nvSpPr>
        <p:spPr>
          <a:xfrm>
            <a:off x="4814596" y="2937596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H="1">
            <a:off x="3359020" y="2735851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7" idx="0"/>
          </p:cNvCxnSpPr>
          <p:nvPr/>
        </p:nvCxnSpPr>
        <p:spPr>
          <a:xfrm>
            <a:off x="4672487" y="2735851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12401" y="3415222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95076" y="3616967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00</a:t>
            </a:r>
            <a:endParaRPr lang="en-US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3359020" y="3653425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01</a:t>
            </a:r>
            <a:endParaRPr lang="en-US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4616590" y="3675259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57028" y="3280285"/>
            <a:ext cx="287184" cy="37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60586" y="3474038"/>
            <a:ext cx="93590" cy="20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30970" y="3631460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cxnSp>
        <p:nvCxnSpPr>
          <p:cNvPr id="25" name="Straight Arrow Connector 24"/>
          <p:cNvCxnSpPr>
            <a:stCxn id="7" idx="6"/>
            <a:endCxn id="24" idx="1"/>
          </p:cNvCxnSpPr>
          <p:nvPr/>
        </p:nvCxnSpPr>
        <p:spPr>
          <a:xfrm>
            <a:off x="5784980" y="3217515"/>
            <a:ext cx="388099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784980" y="2258000"/>
                <a:ext cx="3062954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/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0" y="2258000"/>
                <a:ext cx="3062954" cy="404213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866712" y="2974530"/>
                <a:ext cx="3306931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12" y="2974530"/>
                <a:ext cx="3306931" cy="3942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7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given. For simplicity assume that r is prime and r &lt; p. </a:t>
                </a:r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generates a subgroup of size p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z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generates a subgroup of size </a:t>
                </a:r>
                <a:r>
                  <a:rPr lang="en-US" dirty="0" smtClean="0"/>
                  <a:t>r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y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𝑦𝑝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r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Chinese Remainder Theorem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  <a:blipFill>
                <a:blip r:embed="rId2"/>
                <a:stretch>
                  <a:fillRect l="-813" t="-3501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 smtClean="0"/>
                  <a:t>sign the message m=11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Output pk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,pk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pk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and pk</a:t>
                </a:r>
                <a:r>
                  <a:rPr lang="en-US" baseline="-25000" dirty="0" smtClean="0"/>
                  <a:t>11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Output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                      // </a:t>
                </a:r>
                <a:r>
                  <a:rPr lang="en-US" dirty="0" err="1" smtClean="0"/>
                  <a:t>Verify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) and Verify</a:t>
                </a:r>
                <a:r>
                  <a:rPr lang="en-US" baseline="-25000" dirty="0"/>
                  <a:t> </a:t>
                </a:r>
                <a:r>
                  <a:rPr lang="en-US" baseline="-25000" dirty="0" smtClean="0"/>
                  <a:t>pk1</a:t>
                </a:r>
                <a:r>
                  <a:rPr lang="en-US" dirty="0" smtClean="0"/>
                  <a:t>(H(pk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,pk</a:t>
                </a:r>
                <a:r>
                  <a:rPr lang="en-US" baseline="-25000" dirty="0" smtClean="0"/>
                  <a:t>11</a:t>
                </a:r>
                <a:r>
                  <a:rPr lang="en-US" dirty="0" smtClean="0"/>
                  <a:t>))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       // Verify</a:t>
                </a:r>
                <a:r>
                  <a:rPr lang="en-US" baseline="-25000" dirty="0" smtClean="0"/>
                  <a:t>pk11</a:t>
                </a:r>
                <a:r>
                  <a:rPr lang="en-US" dirty="0" smtClean="0"/>
                  <a:t>(H(m),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)</a:t>
                </a:r>
                <a:endParaRPr lang="en-US" baseline="-25000" dirty="0" smtClean="0"/>
              </a:p>
              <a:p>
                <a:pPr marL="514350" indent="-514350">
                  <a:buAutoNum type="arabicPeriod"/>
                </a:pPr>
                <a:endParaRPr lang="en-US" baseline="-25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592" y="1783568"/>
                <a:ext cx="11542816" cy="4351338"/>
              </a:xfrm>
              <a:blipFill>
                <a:blip r:embed="rId2"/>
                <a:stretch>
                  <a:fillRect l="-950" t="-294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44212" y="2258000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pk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2708987" y="2956258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Oval 6"/>
          <p:cNvSpPr/>
          <p:nvPr/>
        </p:nvSpPr>
        <p:spPr>
          <a:xfrm>
            <a:off x="4814596" y="2937596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H="1">
            <a:off x="3359020" y="2735851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7" idx="0"/>
          </p:cNvCxnSpPr>
          <p:nvPr/>
        </p:nvCxnSpPr>
        <p:spPr>
          <a:xfrm>
            <a:off x="4672487" y="2735851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12401" y="3415222"/>
            <a:ext cx="627301" cy="20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95076" y="3616967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00</a:t>
            </a:r>
            <a:endParaRPr lang="en-US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3359020" y="3653425"/>
            <a:ext cx="970384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01</a:t>
            </a:r>
            <a:endParaRPr lang="en-US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4616590" y="3675259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57028" y="3280285"/>
            <a:ext cx="287184" cy="37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60586" y="3474038"/>
            <a:ext cx="93590" cy="20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30970" y="3631460"/>
            <a:ext cx="970384" cy="559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cxnSp>
        <p:nvCxnSpPr>
          <p:cNvPr id="25" name="Straight Arrow Connector 24"/>
          <p:cNvCxnSpPr>
            <a:stCxn id="7" idx="6"/>
            <a:endCxn id="24" idx="1"/>
          </p:cNvCxnSpPr>
          <p:nvPr/>
        </p:nvCxnSpPr>
        <p:spPr>
          <a:xfrm>
            <a:off x="5784980" y="3217515"/>
            <a:ext cx="388099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784980" y="2258000"/>
                <a:ext cx="3062954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/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0" y="2258000"/>
                <a:ext cx="3062954" cy="404213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866712" y="2974530"/>
                <a:ext cx="3306931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12" y="2974530"/>
                <a:ext cx="3306931" cy="3942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6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13 Topic 1: El-Gamal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Key Generation:  </a:t>
                </a:r>
              </a:p>
              <a:p>
                <a:pPr lvl="1"/>
                <a:r>
                  <a:rPr lang="en-US" b="1" dirty="0" smtClean="0">
                    <a:latin typeface="Cambria Math" panose="02040503050406030204" pitchFamily="18" charset="0"/>
                  </a:rPr>
                  <a:t>Generate cyclic group &lt;g&gt; of prime order q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</a:rPr>
                  <a:t>Pick random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and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</a:rPr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</a:rPr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</a:rPr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b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bit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pk,sk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sub>
                            <m:sup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sub>
                            <m:sup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sub>
                            <m:sup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b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Key: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8" grpId="0"/>
      <p:bldP spid="31" grpId="0"/>
      <p:bldP spid="32" grpId="0"/>
      <p:bldP spid="14" grpId="0"/>
      <p:bldP spid="37" grpId="0" build="p"/>
      <p:bldP spid="25" grpId="0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Recall that CPA-security and eavesdropping security are equivalent for public key crypto. Therefore, it suffices to show that for all PPT A there is a negligible function </a:t>
                </a:r>
                <a:r>
                  <a:rPr lang="en-US" b="1" dirty="0" err="1" smtClean="0"/>
                  <a:t>negl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/>
                        <m:t>negl</m:t>
                      </m:r>
                      <m:r>
                        <m:rPr>
                          <m:nor/>
                        </m:rPr>
                        <a:rPr lang="en-US" b="1" i="0" dirty="0" smtClean="0"/>
                        <m:t>(</m:t>
                      </m:r>
                      <m:r>
                        <m:rPr>
                          <m:nor/>
                        </m:rPr>
                        <a:rPr lang="en-US" b="1" i="0" dirty="0" smtClean="0"/>
                        <m:t>n</m:t>
                      </m:r>
                      <m:r>
                        <m:rPr>
                          <m:nor/>
                        </m:rPr>
                        <a:rPr lang="en-US" b="1" i="0" dirty="0" smtClean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702" y="1527958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Eavesdropping 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09955" y="2359146"/>
            <a:ext cx="5351093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/>
                      </m:sSub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Sup>
                        <m:sSub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kumimoji="0" lang="en-US" sz="3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bit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pk,sk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70598" y="2945556"/>
            <a:ext cx="5390449" cy="1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348137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299251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Key: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9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3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eav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938" y="1825625"/>
                <a:ext cx="116410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eav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(using Lemma 11.15)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938" y="1825625"/>
                <a:ext cx="11641016" cy="4351338"/>
              </a:xfrm>
              <a:blipFill>
                <a:blip r:embed="rId2"/>
                <a:stretch>
                  <a:fillRect l="-104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just showed that 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Therefore, it suffices to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𝐧𝐞𝐠𝐥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This, will follow from DDH assumption.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0114" y="5975853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686439" y="5685049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1361103" y="5103442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872065" y="6055262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0</a:t>
            </a:r>
            <a:endParaRPr lang="en-US" sz="3200" baseline="30000" dirty="0"/>
          </a:p>
        </p:txBody>
      </p:sp>
      <p:sp>
        <p:nvSpPr>
          <p:cNvPr id="13" name="Oval 12"/>
          <p:cNvSpPr/>
          <p:nvPr/>
        </p:nvSpPr>
        <p:spPr>
          <a:xfrm>
            <a:off x="7564016" y="5756179"/>
            <a:ext cx="1046584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q-1</a:t>
            </a:r>
            <a:endParaRPr lang="en-US" sz="3200" baseline="30000" dirty="0"/>
          </a:p>
        </p:txBody>
      </p:sp>
      <p:cxnSp>
        <p:nvCxnSpPr>
          <p:cNvPr id="15" name="Straight Arrow Connector 14"/>
          <p:cNvCxnSpPr>
            <a:stCxn id="12" idx="2"/>
            <a:endCxn id="9" idx="6"/>
          </p:cNvCxnSpPr>
          <p:nvPr/>
        </p:nvCxnSpPr>
        <p:spPr>
          <a:xfrm flipH="1" flipV="1">
            <a:off x="4982547" y="6266657"/>
            <a:ext cx="889518" cy="7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88872" y="6055262"/>
            <a:ext cx="691242" cy="12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1" idx="5"/>
          </p:cNvCxnSpPr>
          <p:nvPr/>
        </p:nvCxnSpPr>
        <p:spPr>
          <a:xfrm flipH="1" flipV="1">
            <a:off x="2046022" y="5599875"/>
            <a:ext cx="640417" cy="37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2" idx="6"/>
          </p:cNvCxnSpPr>
          <p:nvPr/>
        </p:nvCxnSpPr>
        <p:spPr>
          <a:xfrm flipH="1">
            <a:off x="6674498" y="6046983"/>
            <a:ext cx="889518" cy="299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63797" y="3407969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</a:t>
            </a:r>
            <a:r>
              <a:rPr lang="en-US" sz="3200" baseline="30000" dirty="0" err="1" smtClean="0"/>
              <a:t>t</a:t>
            </a:r>
            <a:endParaRPr lang="en-US" sz="3200" baseline="30000" dirty="0"/>
          </a:p>
        </p:txBody>
      </p:sp>
      <p:sp>
        <p:nvSpPr>
          <p:cNvPr id="26" name="Oval 25"/>
          <p:cNvSpPr/>
          <p:nvPr/>
        </p:nvSpPr>
        <p:spPr>
          <a:xfrm>
            <a:off x="2738677" y="3049463"/>
            <a:ext cx="1292147" cy="72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t+1</a:t>
            </a:r>
            <a:endParaRPr lang="en-US" sz="3200" baseline="30000" dirty="0"/>
          </a:p>
        </p:txBody>
      </p:sp>
      <p:cxnSp>
        <p:nvCxnSpPr>
          <p:cNvPr id="27" name="Straight Arrow Connector 26"/>
          <p:cNvCxnSpPr>
            <a:stCxn id="25" idx="7"/>
            <a:endCxn id="26" idx="2"/>
          </p:cNvCxnSpPr>
          <p:nvPr/>
        </p:nvCxnSpPr>
        <p:spPr>
          <a:xfrm flipV="1">
            <a:off x="2248716" y="3409515"/>
            <a:ext cx="489961" cy="8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1563797" y="429208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9155" y="2990886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2" name="Oval 31"/>
          <p:cNvSpPr/>
          <p:nvPr/>
        </p:nvSpPr>
        <p:spPr>
          <a:xfrm>
            <a:off x="6190043" y="2929095"/>
            <a:ext cx="1337266" cy="56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2t</a:t>
            </a:r>
            <a:endParaRPr lang="en-US" sz="3200" baseline="30000" dirty="0"/>
          </a:p>
        </p:txBody>
      </p:sp>
      <p:sp>
        <p:nvSpPr>
          <p:cNvPr id="33" name="Oval 32"/>
          <p:cNvSpPr/>
          <p:nvPr/>
        </p:nvSpPr>
        <p:spPr>
          <a:xfrm>
            <a:off x="7718073" y="3277868"/>
            <a:ext cx="1337266" cy="56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2t+1</a:t>
            </a:r>
            <a:endParaRPr lang="en-US" sz="3200" baseline="30000" dirty="0"/>
          </a:p>
        </p:txBody>
      </p:sp>
      <p:cxnSp>
        <p:nvCxnSpPr>
          <p:cNvPr id="34" name="Straight Arrow Connector 33"/>
          <p:cNvCxnSpPr>
            <a:stCxn id="32" idx="6"/>
            <a:endCxn id="33" idx="1"/>
          </p:cNvCxnSpPr>
          <p:nvPr/>
        </p:nvCxnSpPr>
        <p:spPr>
          <a:xfrm>
            <a:off x="7527309" y="3211119"/>
            <a:ext cx="386602" cy="14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8785874" y="388102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>
              <a:xfrm>
                <a:off x="8610599" y="4404049"/>
                <a:ext cx="1615752" cy="7257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99" y="4404049"/>
                <a:ext cx="1615752" cy="72573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 rot="5400000">
            <a:off x="8695078" y="5143782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33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</a:t>
                </a:r>
                <a:r>
                  <a:rPr lang="en-US" dirty="0"/>
                  <a:t>can build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to break DDH </a:t>
                </a:r>
                <a:r>
                  <a:rPr lang="en-US" dirty="0" smtClean="0"/>
                  <a:t>assumption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CPA-Secure. </a:t>
                </a:r>
                <a:r>
                  <a:rPr lang="en-US" dirty="0"/>
                  <a:t>Simulate </a:t>
                </a:r>
                <a:r>
                  <a:rPr lang="en-US" dirty="0" smtClean="0"/>
                  <a:t>eavesdropping attacker A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attacker public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from A.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 the ciphertext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1 if and only if attacker outputs b’=b; otherwise output 0.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  <a:blipFill>
                <a:blip r:embed="rId3"/>
                <a:stretch>
                  <a:fillRect l="-935" t="-3501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El-Gamal Encryption is malleable.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Hint: </a:t>
                </a:r>
                <a:r>
                  <a:rPr lang="en-US" dirty="0" smtClean="0"/>
                  <a:t>This observation may be relevant for homework 4.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96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Random bit 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pk,sk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Gen(.)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2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𝐄𝐧𝐜𝐚𝐩𝐬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2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⟵</m:t>
                      </m:r>
                      <m:sSup>
                        <m:sSup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𝐃𝐞𝐜𝐚𝐩𝐬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𝐃𝐞𝐜𝐚𝐩𝐬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4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RSA and El-Gamal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Recap: CCA-Secure KEM from RSA in Random Oracle Model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El-Gamal yields CPA-Secure KEM in Random Oracle Model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/>
                  <a:t>CDH</a:t>
                </a:r>
                <a:r>
                  <a:rPr lang="en-US" dirty="0" smtClean="0"/>
                  <a:t> assumption must hold.</a:t>
                </a:r>
                <a:endParaRPr lang="en-US" dirty="0"/>
              </a:p>
              <a:p>
                <a:r>
                  <a:rPr lang="en-US" dirty="0" smtClean="0"/>
                  <a:t>Above construction is also a CPA-Secure KEM in standard model</a:t>
                </a:r>
              </a:p>
              <a:p>
                <a:pPr lvl="1"/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dirty="0" smtClean="0"/>
                  <a:t> for each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:r>
                  <a:rPr lang="en-US" b="1" i="1" dirty="0" smtClean="0"/>
                  <a:t>DDH</a:t>
                </a:r>
                <a:r>
                  <a:rPr lang="en-US" dirty="0" smtClean="0"/>
                  <a:t> holds</a:t>
                </a:r>
              </a:p>
              <a:p>
                <a:pPr lvl="1"/>
                <a:r>
                  <a:rPr lang="en-US" b="1" dirty="0" smtClean="0"/>
                  <a:t>Disadvantage: </a:t>
                </a:r>
                <a:r>
                  <a:rPr lang="en-US" dirty="0" smtClean="0"/>
                  <a:t>weaker security notion for KEM, stronger DDH assumption</a:t>
                </a:r>
              </a:p>
              <a:p>
                <a:pPr lvl="1"/>
                <a:r>
                  <a:rPr lang="en-US" b="1" dirty="0" smtClean="0"/>
                  <a:t>Advantage: </a:t>
                </a:r>
                <a:r>
                  <a:rPr lang="en-US" dirty="0" smtClean="0"/>
                  <a:t>Proof in standard model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</a:t>
                </a:r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begChr m:val="‖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Encrypt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994" t="-2801" r="-27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800" dirty="0" smtClean="0"/>
                  <a:t>Public </a:t>
                </a:r>
                <a:r>
                  <a:rPr lang="en-US" sz="2800" dirty="0"/>
                  <a:t>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800" dirty="0" smtClean="0"/>
                  <a:t>Private </a:t>
                </a:r>
                <a:r>
                  <a:rPr lang="en-US" sz="2800" dirty="0"/>
                  <a:t>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CPA-secure,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dirty="0" smtClean="0"/>
                  <a:t> is a strong MAC and a problem called gap-CDH is hard then this a CCA-secure public key encryption scheme in the random oracle model.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3"/>
                <a:stretch>
                  <a:fillRect l="-116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CCA-Secure variant is used in practice in the ISO/IEC 18033-2 standard for public-key encryption.</a:t>
                </a:r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Integrated Encryption Scheme (DHIES)</a:t>
                </a:r>
              </a:p>
              <a:p>
                <a:r>
                  <a:rPr lang="en-US" dirty="0" smtClean="0"/>
                  <a:t>Elliptic Curve Integrated Encryption Scheme (ECIES)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3081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Topic: FHE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0114" y="5975853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686439" y="5685049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1361103" y="5103442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872065" y="6055262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0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4016" y="5756179"/>
            <a:ext cx="1046584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q-1</a:t>
            </a:r>
            <a:endParaRPr lang="en-US" sz="3200" baseline="30000" dirty="0"/>
          </a:p>
        </p:txBody>
      </p:sp>
      <p:cxnSp>
        <p:nvCxnSpPr>
          <p:cNvPr id="15" name="Straight Arrow Connector 14"/>
          <p:cNvCxnSpPr>
            <a:stCxn id="12" idx="2"/>
            <a:endCxn id="9" idx="6"/>
          </p:cNvCxnSpPr>
          <p:nvPr/>
        </p:nvCxnSpPr>
        <p:spPr>
          <a:xfrm flipH="1" flipV="1">
            <a:off x="4982547" y="6266657"/>
            <a:ext cx="889518" cy="7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88872" y="6055262"/>
            <a:ext cx="691242" cy="12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1" idx="5"/>
          </p:cNvCxnSpPr>
          <p:nvPr/>
        </p:nvCxnSpPr>
        <p:spPr>
          <a:xfrm flipH="1" flipV="1">
            <a:off x="2046022" y="5599875"/>
            <a:ext cx="640417" cy="37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2" idx="6"/>
          </p:cNvCxnSpPr>
          <p:nvPr/>
        </p:nvCxnSpPr>
        <p:spPr>
          <a:xfrm flipH="1">
            <a:off x="6674498" y="6046983"/>
            <a:ext cx="889518" cy="299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63797" y="3407969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t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38677" y="3049463"/>
            <a:ext cx="1292147" cy="72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t+1</a:t>
            </a:r>
            <a:endParaRPr lang="en-US" sz="3200" baseline="30000" dirty="0"/>
          </a:p>
        </p:txBody>
      </p:sp>
      <p:cxnSp>
        <p:nvCxnSpPr>
          <p:cNvPr id="27" name="Straight Arrow Connector 26"/>
          <p:cNvCxnSpPr>
            <a:stCxn id="25" idx="7"/>
            <a:endCxn id="26" idx="2"/>
          </p:cNvCxnSpPr>
          <p:nvPr/>
        </p:nvCxnSpPr>
        <p:spPr>
          <a:xfrm flipV="1">
            <a:off x="2248716" y="3409515"/>
            <a:ext cx="489961" cy="8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1563797" y="429208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9155" y="2990886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2" name="Oval 31"/>
          <p:cNvSpPr/>
          <p:nvPr/>
        </p:nvSpPr>
        <p:spPr>
          <a:xfrm>
            <a:off x="6190043" y="2929095"/>
            <a:ext cx="1337266" cy="56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2t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18073" y="3277868"/>
            <a:ext cx="1337266" cy="56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2t+1</a:t>
            </a:r>
            <a:endParaRPr lang="en-US" sz="3200" baseline="30000" dirty="0"/>
          </a:p>
        </p:txBody>
      </p:sp>
      <p:cxnSp>
        <p:nvCxnSpPr>
          <p:cNvPr id="34" name="Straight Arrow Connector 33"/>
          <p:cNvCxnSpPr>
            <a:stCxn id="32" idx="6"/>
            <a:endCxn id="33" idx="1"/>
          </p:cNvCxnSpPr>
          <p:nvPr/>
        </p:nvCxnSpPr>
        <p:spPr>
          <a:xfrm>
            <a:off x="7527309" y="3211119"/>
            <a:ext cx="386602" cy="14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3952601">
            <a:off x="8785874" y="380638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>
              <a:xfrm>
                <a:off x="8610600" y="4400840"/>
                <a:ext cx="1615751" cy="7599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400840"/>
                <a:ext cx="1615751" cy="7599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 rot="7819869">
            <a:off x="8695078" y="5143782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3700" y="4275998"/>
                <a:ext cx="5189035" cy="781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Precomputation: </a:t>
                </a:r>
                <a:r>
                  <a:rPr lang="en-US" dirty="0">
                    <a:solidFill>
                      <a:srgbClr val="FF0000"/>
                    </a:solidFill>
                  </a:rPr>
                  <a:t>Compute and store </a:t>
                </a:r>
                <a:r>
                  <a:rPr lang="en-US" dirty="0" err="1">
                    <a:solidFill>
                      <a:srgbClr val="FF0000"/>
                    </a:solidFill>
                  </a:rPr>
                  <a:t>g</a:t>
                </a:r>
                <a:r>
                  <a:rPr lang="en-US" baseline="30000" dirty="0" err="1">
                    <a:solidFill>
                      <a:srgbClr val="FF0000"/>
                    </a:solidFill>
                  </a:rPr>
                  <a:t>ti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 </a:t>
                </a:r>
                <a:endParaRPr lang="en-US" baseline="30000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For each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700" y="4275998"/>
                <a:ext cx="5189035" cy="781817"/>
              </a:xfrm>
              <a:prstGeom prst="rect">
                <a:avLst/>
              </a:prstGeom>
              <a:blipFill>
                <a:blip r:embed="rId5"/>
                <a:stretch>
                  <a:fillRect l="-939" t="-3876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2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(FHE)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Bob cannot decrypt messages, but given a circuit C can compute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Bob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can also include his own encrypted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Many Applications: </a:t>
                </a:r>
              </a:p>
              <a:p>
                <a:pPr lvl="1"/>
                <a:r>
                  <a:rPr lang="en-US" dirty="0"/>
                  <a:t>Export confidential computation to cloud </a:t>
                </a:r>
              </a:p>
              <a:p>
                <a:pPr lvl="1"/>
                <a:r>
                  <a:rPr lang="en-US" dirty="0" smtClean="0"/>
                  <a:t>Secure Multiparty Computation,…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799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https://simons.berkeley.edu/talks/shai-halevi-2015-05-18a</a:t>
            </a:r>
            <a:r>
              <a:rPr lang="en-US" dirty="0"/>
              <a:t> (Lecture by </a:t>
            </a:r>
            <a:r>
              <a:rPr lang="en-US" dirty="0" err="1"/>
              <a:t>Shai</a:t>
            </a:r>
            <a:r>
              <a:rPr lang="en-US" dirty="0"/>
              <a:t> </a:t>
            </a:r>
            <a:r>
              <a:rPr lang="en-US" dirty="0" err="1"/>
              <a:t>Halevi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570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(FHE)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Idea: 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Bob cannot decrypt messages, but given a circuit C can compute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We now have candidate constructions!</a:t>
                </a:r>
              </a:p>
              <a:p>
                <a:pPr lvl="1"/>
                <a:r>
                  <a:rPr lang="en-US" dirty="0" smtClean="0"/>
                  <a:t>Encryption/Decryption are polynomial time</a:t>
                </a:r>
              </a:p>
              <a:p>
                <a:pPr lvl="1"/>
                <a:r>
                  <a:rPr lang="en-US" dirty="0" smtClean="0"/>
                  <a:t>…but expensive in practice.</a:t>
                </a:r>
              </a:p>
              <a:p>
                <a:pPr lvl="1"/>
                <a:r>
                  <a:rPr lang="en-US" dirty="0" smtClean="0"/>
                  <a:t>Proved to be CPA-Secure under plausible assumptions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Remark 1: Partially Homomorphic Encryption schemes cannot be CCA-Secure. Why not?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799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https://simons.berkeley.edu/talks/shai-halevi-2015-05-18a</a:t>
            </a:r>
            <a:r>
              <a:rPr lang="en-US" dirty="0"/>
              <a:t> (Lecture by </a:t>
            </a:r>
            <a:r>
              <a:rPr lang="en-US" dirty="0" err="1"/>
              <a:t>Shai</a:t>
            </a:r>
            <a:r>
              <a:rPr lang="en-US" dirty="0"/>
              <a:t> </a:t>
            </a:r>
            <a:r>
              <a:rPr lang="en-US" dirty="0" err="1"/>
              <a:t>Halevi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20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Plain RSA is multiplicatively homomorphic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But not additively homomorphic</a:t>
                </a:r>
              </a:p>
              <a:p>
                <a:endParaRPr lang="en-US" dirty="0"/>
              </a:p>
              <a:p>
                <a:r>
                  <a:rPr lang="en-US" dirty="0" smtClean="0"/>
                  <a:t>Pallier Cryptosystem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𝐸𝑛𝑐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Not same as FHE, but still useful in multiparty 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506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en.wikipedia.org/wiki/Paillier_cryptosystem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540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Secret Key: </a:t>
                </a:r>
                <a:r>
                  <a:rPr lang="en-US" dirty="0" smtClean="0"/>
                  <a:t>Large (prime) number p.</a:t>
                </a:r>
              </a:p>
              <a:p>
                <a:r>
                  <a:rPr lang="en-US" b="1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Decrypting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i="1" dirty="0" smtClean="0">
                    <a:latin typeface="Cambria Math" panose="02040503050406030204" pitchFamily="18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&lt; p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998" t="-2241" b="-1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/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Adding two </a:t>
                </a:r>
                <a:r>
                  <a:rPr lang="en-US" b="1" dirty="0" err="1" smtClean="0"/>
                  <a:t>ciphertexts</a:t>
                </a:r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99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7778200" y="3751324"/>
            <a:ext cx="627307" cy="3511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9225" y="5992297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increases a bit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02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Multiply two </a:t>
                </a:r>
                <a:r>
                  <a:rPr lang="en-US" b="1" dirty="0" err="1" smtClean="0"/>
                  <a:t>ciphertexts</a:t>
                </a:r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  <a:blipFill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5153" y="6427251"/>
            <a:ext cx="41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increases a bit more (multiplicative)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5580083" y="1558935"/>
            <a:ext cx="442642" cy="9416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(Gentry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Transform Partially Homomorphic Encryption Scheme into Fully Homomorphic Encryption Scheme</a:t>
            </a:r>
          </a:p>
          <a:p>
            <a:r>
              <a:rPr lang="en-US" b="1" dirty="0" smtClean="0"/>
              <a:t>Key Idea: </a:t>
            </a:r>
          </a:p>
          <a:p>
            <a:pPr lvl="1"/>
            <a:r>
              <a:rPr lang="en-US" dirty="0" smtClean="0"/>
              <a:t>Maintain two public keys pk</a:t>
            </a:r>
            <a:r>
              <a:rPr lang="en-US" baseline="-25000" dirty="0" smtClean="0"/>
              <a:t>1</a:t>
            </a:r>
            <a:r>
              <a:rPr lang="en-US" dirty="0" smtClean="0"/>
              <a:t> and pk</a:t>
            </a:r>
            <a:r>
              <a:rPr lang="en-US" baseline="-25000" dirty="0" smtClean="0"/>
              <a:t>2</a:t>
            </a:r>
            <a:r>
              <a:rPr lang="en-US" dirty="0" smtClean="0"/>
              <a:t> for partially homomorphic encryption</a:t>
            </a:r>
          </a:p>
          <a:p>
            <a:pPr lvl="2"/>
            <a:r>
              <a:rPr lang="en-US" dirty="0" smtClean="0"/>
              <a:t>Also, encrypt sk</a:t>
            </a:r>
            <a:r>
              <a:rPr lang="en-US" baseline="-25000" dirty="0" smtClean="0"/>
              <a:t>1</a:t>
            </a:r>
            <a:r>
              <a:rPr lang="en-US" dirty="0" smtClean="0"/>
              <a:t> using pk</a:t>
            </a:r>
            <a:r>
              <a:rPr lang="en-US" baseline="-25000" dirty="0" smtClean="0"/>
              <a:t>2</a:t>
            </a:r>
            <a:r>
              <a:rPr lang="en-US" dirty="0" smtClean="0"/>
              <a:t> and encrypt sk</a:t>
            </a:r>
            <a:r>
              <a:rPr lang="en-US" baseline="-25000" dirty="0" smtClean="0"/>
              <a:t>2</a:t>
            </a:r>
            <a:r>
              <a:rPr lang="en-US" dirty="0" smtClean="0"/>
              <a:t> under pk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ciphertexts</a:t>
            </a:r>
            <a:r>
              <a:rPr lang="en-US" dirty="0" smtClean="0"/>
              <a:t> are included in the public key</a:t>
            </a:r>
          </a:p>
          <a:p>
            <a:pPr lvl="1"/>
            <a:r>
              <a:rPr lang="en-US" dirty="0" smtClean="0"/>
              <a:t>Run homomorphic evaluation using pk</a:t>
            </a:r>
            <a:r>
              <a:rPr lang="en-US" baseline="-25000" dirty="0" smtClean="0"/>
              <a:t>1</a:t>
            </a:r>
            <a:r>
              <a:rPr lang="en-US" dirty="0" smtClean="0"/>
              <a:t> until the noise gets to be too large</a:t>
            </a:r>
          </a:p>
          <a:p>
            <a:pPr lvl="1"/>
            <a:r>
              <a:rPr lang="en-US" dirty="0" smtClean="0"/>
              <a:t>Let c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be intermediate </a:t>
            </a:r>
            <a:r>
              <a:rPr lang="en-US" dirty="0" err="1" smtClean="0"/>
              <a:t>ciphertext</a:t>
            </a:r>
            <a:r>
              <a:rPr lang="en-US" dirty="0" smtClean="0"/>
              <a:t>(s) (under key pk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Encrypt c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bit by bit under (under key pk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Then evaluate the decryption circuit </a:t>
            </a:r>
            <a:r>
              <a:rPr lang="en-US" dirty="0" err="1" smtClean="0"/>
              <a:t>homorphically</a:t>
            </a:r>
            <a:r>
              <a:rPr lang="en-US" dirty="0" smtClean="0"/>
              <a:t> (under </a:t>
            </a:r>
            <a:r>
              <a:rPr lang="en-US" dirty="0"/>
              <a:t>key pk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pPr lvl="1"/>
            <a:r>
              <a:rPr lang="en-US" b="1" dirty="0" smtClean="0"/>
              <a:t>Challenge: </a:t>
            </a:r>
            <a:r>
              <a:rPr lang="en-US" dirty="0" smtClean="0"/>
              <a:t>Need to make sure that decryption circuit is shallow enough to evaluate…</a:t>
            </a:r>
          </a:p>
          <a:p>
            <a:r>
              <a:rPr lang="en-US" dirty="0" smtClean="0"/>
              <a:t>Expensive, but there are tricks to reduce the running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github.com/shaih/HElib</a:t>
            </a:r>
            <a:endParaRPr lang="en-US" dirty="0"/>
          </a:p>
          <a:p>
            <a:r>
              <a:rPr lang="en-US" dirty="0"/>
              <a:t>Tutorial: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www.youtube.com/watch?v=jIWOR2bGC7c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0114" y="5975853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686439" y="5685049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1361103" y="5103442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872065" y="6055262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0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4016" y="5756179"/>
            <a:ext cx="1046584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q-1</a:t>
            </a:r>
            <a:endParaRPr lang="en-US" sz="3200" baseline="30000" dirty="0"/>
          </a:p>
        </p:txBody>
      </p:sp>
      <p:cxnSp>
        <p:nvCxnSpPr>
          <p:cNvPr id="15" name="Straight Arrow Connector 14"/>
          <p:cNvCxnSpPr>
            <a:stCxn id="12" idx="2"/>
            <a:endCxn id="9" idx="6"/>
          </p:cNvCxnSpPr>
          <p:nvPr/>
        </p:nvCxnSpPr>
        <p:spPr>
          <a:xfrm flipH="1" flipV="1">
            <a:off x="4982547" y="6266657"/>
            <a:ext cx="889518" cy="7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88872" y="6055262"/>
            <a:ext cx="691242" cy="12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1" idx="5"/>
          </p:cNvCxnSpPr>
          <p:nvPr/>
        </p:nvCxnSpPr>
        <p:spPr>
          <a:xfrm flipH="1" flipV="1">
            <a:off x="2046022" y="5599875"/>
            <a:ext cx="640417" cy="37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2" idx="6"/>
          </p:cNvCxnSpPr>
          <p:nvPr/>
        </p:nvCxnSpPr>
        <p:spPr>
          <a:xfrm flipH="1">
            <a:off x="6674498" y="6046983"/>
            <a:ext cx="889518" cy="299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63797" y="3407969"/>
            <a:ext cx="802433" cy="58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t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38677" y="3049463"/>
            <a:ext cx="1292147" cy="72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t+1</a:t>
            </a:r>
            <a:endParaRPr lang="en-US" sz="3200" baseline="30000" dirty="0"/>
          </a:p>
        </p:txBody>
      </p:sp>
      <p:cxnSp>
        <p:nvCxnSpPr>
          <p:cNvPr id="27" name="Straight Arrow Connector 26"/>
          <p:cNvCxnSpPr>
            <a:stCxn id="25" idx="7"/>
            <a:endCxn id="26" idx="2"/>
          </p:cNvCxnSpPr>
          <p:nvPr/>
        </p:nvCxnSpPr>
        <p:spPr>
          <a:xfrm flipV="1">
            <a:off x="2248716" y="3409515"/>
            <a:ext cx="489961" cy="8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1563797" y="429208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533976" y="2682251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2" name="Oval 31"/>
          <p:cNvSpPr/>
          <p:nvPr/>
        </p:nvSpPr>
        <p:spPr>
          <a:xfrm>
            <a:off x="6190043" y="2929095"/>
            <a:ext cx="1337266" cy="56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2t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18073" y="3277868"/>
            <a:ext cx="1337266" cy="56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2t+1</a:t>
            </a:r>
            <a:endParaRPr lang="en-US" sz="3200" baseline="30000" dirty="0"/>
          </a:p>
        </p:txBody>
      </p:sp>
      <p:cxnSp>
        <p:nvCxnSpPr>
          <p:cNvPr id="34" name="Straight Arrow Connector 33"/>
          <p:cNvCxnSpPr>
            <a:stCxn id="32" idx="6"/>
            <a:endCxn id="33" idx="1"/>
          </p:cNvCxnSpPr>
          <p:nvPr/>
        </p:nvCxnSpPr>
        <p:spPr>
          <a:xfrm>
            <a:off x="7527309" y="3211119"/>
            <a:ext cx="386602" cy="14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3952601">
            <a:off x="8785874" y="380638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>
              <a:xfrm>
                <a:off x="8610600" y="4400840"/>
                <a:ext cx="1615751" cy="7599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400840"/>
                <a:ext cx="1615751" cy="7599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 rot="7819869">
            <a:off x="8695078" y="5143782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053054" y="4724147"/>
            <a:ext cx="5189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Example: x=t+1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Post-Processing: h=</a:t>
            </a:r>
            <a:r>
              <a:rPr lang="en-US" sz="3200" b="1" dirty="0" err="1" smtClean="0">
                <a:solidFill>
                  <a:srgbClr val="00B050"/>
                </a:solidFill>
              </a:rPr>
              <a:t>g</a:t>
            </a:r>
            <a:r>
              <a:rPr lang="en-US" sz="3200" b="1" baseline="30000" dirty="0" err="1" smtClean="0">
                <a:solidFill>
                  <a:srgbClr val="00B050"/>
                </a:solidFill>
              </a:rPr>
              <a:t>x</a:t>
            </a:r>
            <a:endParaRPr lang="en-US" sz="3200" baseline="30000" dirty="0"/>
          </a:p>
        </p:txBody>
      </p:sp>
      <p:sp>
        <p:nvSpPr>
          <p:cNvPr id="28" name="Oval 27"/>
          <p:cNvSpPr/>
          <p:nvPr/>
        </p:nvSpPr>
        <p:spPr>
          <a:xfrm>
            <a:off x="4229263" y="2811750"/>
            <a:ext cx="1292147" cy="72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r>
              <a:rPr lang="en-US" sz="3200" baseline="30000" dirty="0" smtClean="0"/>
              <a:t>t+2</a:t>
            </a:r>
            <a:endParaRPr lang="en-US" sz="3200" baseline="300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005599" y="3274579"/>
            <a:ext cx="397672" cy="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5088969">
            <a:off x="4874173" y="2482207"/>
            <a:ext cx="468086" cy="26832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274239">
            <a:off x="3542469" y="4088990"/>
            <a:ext cx="3364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t-1 steps </a:t>
            </a:r>
            <a:r>
              <a:rPr lang="en-US" sz="2000" dirty="0" smtClean="0">
                <a:sym typeface="Wingdings" panose="05000000000000000000" pitchFamily="2" charset="2"/>
              </a:rPr>
              <a:t> x+(t-1)=2tx=t+1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7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FC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FC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FC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28" grpId="0" animBg="1"/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</a:t>
                </a:r>
                <a:r>
                  <a:rPr lang="en-US" dirty="0" smtClean="0"/>
                  <a:t> the pairs (</a:t>
                </a:r>
                <a:r>
                  <a:rPr lang="en-US" dirty="0" err="1" smtClean="0"/>
                  <a:t>i,g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by their second component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=0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return [</a:t>
                </a:r>
                <a:r>
                  <a:rPr lang="en-US" dirty="0" err="1" smtClean="0"/>
                  <a:t>kt-i</a:t>
                </a:r>
                <a:r>
                  <a:rPr lang="en-US" dirty="0" smtClean="0"/>
                  <a:t> mod q]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7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94527</TotalTime>
  <Words>11231</Words>
  <Application>Microsoft Office PowerPoint</Application>
  <PresentationFormat>Widescreen</PresentationFormat>
  <Paragraphs>896</Paragraphs>
  <Slides>77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Wingdings</vt:lpstr>
      <vt:lpstr>Office Theme</vt:lpstr>
      <vt:lpstr>Cryptography CS 555</vt:lpstr>
      <vt:lpstr>Week 12: Topic 0: Discrete Log Attacks + NIST Recommendations for Concrete Security Parameters </vt:lpstr>
      <vt:lpstr>Factoring Algorithms (Summary)</vt:lpstr>
      <vt:lpstr>Discrete Log Attacks</vt:lpstr>
      <vt:lpstr>Discrete Log Attacks</vt:lpstr>
      <vt:lpstr>Baby-step/Giant-Step Algorithm</vt:lpstr>
      <vt:lpstr>Baby-step/Giant-Step Algorithm</vt:lpstr>
      <vt:lpstr>Baby-step/Giant-Step Algorithm</vt:lpstr>
      <vt:lpstr>Baby-step/Giant-Step Algorithm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NIST Guidelines (Concrete Security)</vt:lpstr>
      <vt:lpstr>NIST Guidelines (Concrete Security)</vt:lpstr>
      <vt:lpstr>PowerPoint Presentation</vt:lpstr>
      <vt:lpstr>Signature Length</vt:lpstr>
      <vt:lpstr>Identification Scheme</vt:lpstr>
      <vt:lpstr>Identification Scheme</vt:lpstr>
      <vt:lpstr>Identification Game (Ident_(A,Π)^  (n))</vt:lpstr>
      <vt:lpstr>Schnorr Identification Scheme</vt:lpstr>
      <vt:lpstr>Schnorr Identification Scheme</vt:lpstr>
      <vt:lpstr>Schnorr Identification Scheme</vt:lpstr>
      <vt:lpstr>Fiat-Shamir Transform</vt:lpstr>
      <vt:lpstr>Schnorr Signatures via Fiat-Shamir</vt:lpstr>
      <vt:lpstr>Schnorr Signatures</vt:lpstr>
      <vt:lpstr>Schnorr Signatures</vt:lpstr>
      <vt:lpstr>Schnorr Signatures</vt:lpstr>
      <vt:lpstr>Short Schnorr Signatures</vt:lpstr>
      <vt:lpstr>Digital Signature Algorithm (DSA)</vt:lpstr>
      <vt:lpstr>Digital Signature Algorithm (DSA)</vt:lpstr>
      <vt:lpstr>Digital Signature Algorithm (DSA)</vt:lpstr>
      <vt:lpstr>Digital Signature Algorithm (DSA)</vt:lpstr>
      <vt:lpstr>Certificate Authority</vt:lpstr>
      <vt:lpstr>One-Time Signature Scheme</vt:lpstr>
      <vt:lpstr>Lamport’s Signature Scheme (from OWFs) </vt:lpstr>
      <vt:lpstr>Lamport’s Signature Scheme (from OWFs) </vt:lpstr>
      <vt:lpstr>Lamport’s Signature Scheme (from OWFs)</vt:lpstr>
      <vt:lpstr>Lamport’s Signature Scheme </vt:lpstr>
      <vt:lpstr>Lamport’s Signature Scheme </vt:lpstr>
      <vt:lpstr>Secure Signature Scheme from OWFs</vt:lpstr>
      <vt:lpstr>Secure Signature Scheme from OWFs</vt:lpstr>
      <vt:lpstr>Secure Signature Scheme from OWFs</vt:lpstr>
      <vt:lpstr>Secure Signature Scheme from OWFs</vt:lpstr>
      <vt:lpstr>Secure Signature Scheme from OWFs</vt:lpstr>
      <vt:lpstr>Secure Signature Scheme from OWFs</vt:lpstr>
      <vt:lpstr>Week 13 Topic 1: El-Gamal Encryption</vt:lpstr>
      <vt:lpstr>El-Gamal Encryption</vt:lpstr>
      <vt:lpstr>El-Gamal Encryption</vt:lpstr>
      <vt:lpstr>CPA-Security (PubK_(A,Π)^(LR-cpa) (n))</vt:lpstr>
      <vt:lpstr>El-Gamal Encryption</vt:lpstr>
      <vt:lpstr>Eavesdropping Security (PubK_(A,Π)^eav (n))</vt:lpstr>
      <vt:lpstr>El-Gamal Encryption</vt:lpstr>
      <vt:lpstr>El-Gamal Encryption</vt:lpstr>
      <vt:lpstr>El-Gamal Encryption</vt:lpstr>
      <vt:lpstr>El-Gamal Encryption</vt:lpstr>
      <vt:lpstr>El-Gamal Encryption</vt:lpstr>
      <vt:lpstr>Key Encapsulation Mechanism (KEM)</vt:lpstr>
      <vt:lpstr>KEM CCA-Security (KEM_(A,Π)^cca (n))</vt:lpstr>
      <vt:lpstr>KEM from RSA and El-Gamal</vt:lpstr>
      <vt:lpstr>CCA-Secure Variant in Random Oracle Model</vt:lpstr>
      <vt:lpstr>CCA-Secure Variant in Random Oracle Model</vt:lpstr>
      <vt:lpstr>CCA-Secure Variant in Random Oracle Model</vt:lpstr>
      <vt:lpstr>CCA-Secure Variant in Random Oracle Model</vt:lpstr>
      <vt:lpstr>Special Topic: FHE</vt:lpstr>
      <vt:lpstr>Fully Homomorphic Encryption (FHE)</vt:lpstr>
      <vt:lpstr>Fully Homomorphic Encryption (FHE)</vt:lpstr>
      <vt:lpstr>Partially Homomorphic Encryption</vt:lpstr>
      <vt:lpstr>Partially Homomorphic Encryption</vt:lpstr>
      <vt:lpstr>Partially Homomorphic Encryption</vt:lpstr>
      <vt:lpstr>Partially Homomorphic Encryption</vt:lpstr>
      <vt:lpstr>Bootstrapping (Gentry 2009)</vt:lpstr>
      <vt:lpstr>Fully Homomorphic Encryption Resources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355</cp:revision>
  <cp:lastPrinted>2017-10-28T19:03:12Z</cp:lastPrinted>
  <dcterms:created xsi:type="dcterms:W3CDTF">2016-12-31T20:38:01Z</dcterms:created>
  <dcterms:modified xsi:type="dcterms:W3CDTF">2021-04-08T15:58:47Z</dcterms:modified>
</cp:coreProperties>
</file>