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439" r:id="rId2"/>
    <p:sldId id="974" r:id="rId3"/>
    <p:sldId id="975" r:id="rId4"/>
    <p:sldId id="976" r:id="rId5"/>
    <p:sldId id="977" r:id="rId6"/>
    <p:sldId id="978" r:id="rId7"/>
    <p:sldId id="979" r:id="rId8"/>
    <p:sldId id="980" r:id="rId9"/>
    <p:sldId id="981" r:id="rId10"/>
    <p:sldId id="982" r:id="rId11"/>
    <p:sldId id="992" r:id="rId12"/>
    <p:sldId id="999" r:id="rId13"/>
    <p:sldId id="998" r:id="rId14"/>
    <p:sldId id="1001" r:id="rId15"/>
    <p:sldId id="983" r:id="rId16"/>
    <p:sldId id="991" r:id="rId17"/>
    <p:sldId id="1000" r:id="rId18"/>
    <p:sldId id="985" r:id="rId19"/>
    <p:sldId id="987" r:id="rId20"/>
    <p:sldId id="988" r:id="rId21"/>
    <p:sldId id="989" r:id="rId22"/>
    <p:sldId id="990" r:id="rId23"/>
    <p:sldId id="854" r:id="rId24"/>
    <p:sldId id="862" r:id="rId25"/>
    <p:sldId id="863" r:id="rId26"/>
    <p:sldId id="864" r:id="rId27"/>
    <p:sldId id="866" r:id="rId28"/>
    <p:sldId id="867" r:id="rId29"/>
    <p:sldId id="868" r:id="rId30"/>
    <p:sldId id="869" r:id="rId31"/>
    <p:sldId id="870" r:id="rId32"/>
    <p:sldId id="871" r:id="rId33"/>
    <p:sldId id="1002" r:id="rId34"/>
    <p:sldId id="928" r:id="rId35"/>
    <p:sldId id="929" r:id="rId36"/>
    <p:sldId id="930" r:id="rId37"/>
    <p:sldId id="931" r:id="rId38"/>
    <p:sldId id="1003" r:id="rId39"/>
    <p:sldId id="1004" r:id="rId40"/>
    <p:sldId id="1005" r:id="rId41"/>
    <p:sldId id="1006" r:id="rId42"/>
    <p:sldId id="1007" r:id="rId43"/>
    <p:sldId id="1011" r:id="rId44"/>
    <p:sldId id="1032" r:id="rId45"/>
    <p:sldId id="1033" r:id="rId46"/>
    <p:sldId id="1034" r:id="rId47"/>
    <p:sldId id="1012" r:id="rId48"/>
    <p:sldId id="1013" r:id="rId49"/>
    <p:sldId id="1014" r:id="rId50"/>
    <p:sldId id="1015" r:id="rId51"/>
    <p:sldId id="1016" r:id="rId52"/>
    <p:sldId id="1023" r:id="rId53"/>
    <p:sldId id="1024" r:id="rId54"/>
    <p:sldId id="1035" r:id="rId55"/>
    <p:sldId id="1036" r:id="rId56"/>
    <p:sldId id="878" r:id="rId57"/>
    <p:sldId id="906" r:id="rId58"/>
    <p:sldId id="907" r:id="rId59"/>
    <p:sldId id="908" r:id="rId60"/>
    <p:sldId id="909" r:id="rId61"/>
    <p:sldId id="910" r:id="rId62"/>
    <p:sldId id="880" r:id="rId63"/>
    <p:sldId id="881" r:id="rId64"/>
    <p:sldId id="882" r:id="rId65"/>
    <p:sldId id="883" r:id="rId66"/>
    <p:sldId id="884" r:id="rId67"/>
    <p:sldId id="972" r:id="rId68"/>
    <p:sldId id="973" r:id="rId69"/>
    <p:sldId id="885" r:id="rId70"/>
    <p:sldId id="886" r:id="rId71"/>
    <p:sldId id="1043" r:id="rId72"/>
    <p:sldId id="1044" r:id="rId73"/>
    <p:sldId id="1037" r:id="rId74"/>
    <p:sldId id="1038" r:id="rId75"/>
    <p:sldId id="1039" r:id="rId76"/>
    <p:sldId id="1040" r:id="rId77"/>
    <p:sldId id="1041" r:id="rId78"/>
    <p:sldId id="1042" r:id="rId79"/>
    <p:sldId id="894" r:id="rId80"/>
    <p:sldId id="895" r:id="rId81"/>
    <p:sldId id="896" r:id="rId82"/>
    <p:sldId id="897" r:id="rId83"/>
    <p:sldId id="898" r:id="rId84"/>
    <p:sldId id="899" r:id="rId85"/>
    <p:sldId id="900" r:id="rId86"/>
    <p:sldId id="901" r:id="rId87"/>
    <p:sldId id="902" r:id="rId88"/>
    <p:sldId id="1045" r:id="rId89"/>
    <p:sldId id="1046" r:id="rId90"/>
    <p:sldId id="1047" r:id="rId91"/>
    <p:sldId id="1048" r:id="rId92"/>
    <p:sldId id="1049" r:id="rId93"/>
    <p:sldId id="993" r:id="rId94"/>
    <p:sldId id="994" r:id="rId95"/>
    <p:sldId id="995" r:id="rId96"/>
    <p:sldId id="996" r:id="rId97"/>
    <p:sldId id="997" r:id="rId9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>
        <p:scale>
          <a:sx n="50" d="100"/>
          <a:sy n="50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0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8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r>
              <a:rPr lang="en-US" baseline="0" dirty="0" smtClean="0"/>
              <a:t> First part of claim states that there is a cycle. If there is such a cycle we will detect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9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:endParaRPr lang="en-US" dirty="0" smtClean="0"/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Attacker could impersonate Alice,</a:t>
                </a:r>
                <a:r>
                  <a:rPr lang="en-US" baseline="0" dirty="0" smtClean="0"/>
                  <a:t> guess K’ and send </a:t>
                </a:r>
                <a:r>
                  <a:rPr lang="en-US" baseline="0" dirty="0" err="1" smtClean="0"/>
                  <a:t>g</a:t>
                </a:r>
                <a:r>
                  <a:rPr lang="en-US" baseline="30000" dirty="0" err="1" smtClean="0"/>
                  <a:t>Ky</a:t>
                </a:r>
                <a:r>
                  <a:rPr lang="en-US" baseline="0" dirty="0" err="1" smtClean="0"/>
                  <a:t>to</a:t>
                </a:r>
                <a:r>
                  <a:rPr lang="en-US" baseline="0" dirty="0" smtClean="0"/>
                  <a:t> Bob. Attacker receives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’, 1) where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 = </a:t>
                </a:r>
                <a:r>
                  <a: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(〖𝐴𝑙𝑖𝑐𝑒, 𝐵𝑜𝑏,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𝑔</a:t>
                </a:r>
                <a:r>
                  <a:rPr lang="en-US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𝑦)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,〖 𝑔〗^𝑥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,𝑔〗^(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 𝑦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𝐵) )</a:t>
                </a:r>
                <a:endParaRPr lang="en-US" dirty="0" smtClean="0"/>
              </a:p>
              <a:p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71.png"/><Relationship Id="rId3" Type="http://schemas.openxmlformats.org/officeDocument/2006/relationships/image" Target="../media/image1.jpeg"/><Relationship Id="rId7" Type="http://schemas.openxmlformats.org/officeDocument/2006/relationships/image" Target="../media/image213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41.png"/><Relationship Id="rId5" Type="http://schemas.openxmlformats.org/officeDocument/2006/relationships/image" Target="../media/image2.png"/><Relationship Id="rId10" Type="http://schemas.openxmlformats.org/officeDocument/2006/relationships/image" Target="../media/image221.png"/><Relationship Id="rId4" Type="http://schemas.openxmlformats.org/officeDocument/2006/relationships/image" Target="../media/image201.png"/><Relationship Id="rId9" Type="http://schemas.openxmlformats.org/officeDocument/2006/relationships/image" Target="../media/image230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80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.jpeg"/><Relationship Id="rId7" Type="http://schemas.openxmlformats.org/officeDocument/2006/relationships/image" Target="../media/image15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0.png"/><Relationship Id="rId5" Type="http://schemas.openxmlformats.org/officeDocument/2006/relationships/image" Target="../media/image2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12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42.png"/><Relationship Id="rId4" Type="http://schemas.openxmlformats.org/officeDocument/2006/relationships/image" Target="../media/image6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01.png"/><Relationship Id="rId5" Type="http://schemas.openxmlformats.org/officeDocument/2006/relationships/image" Target="../media/image320.png"/><Relationship Id="rId10" Type="http://schemas.openxmlformats.org/officeDocument/2006/relationships/image" Target="../media/image350.png"/><Relationship Id="rId4" Type="http://schemas.openxmlformats.org/officeDocument/2006/relationships/image" Target="../media/image1.jpeg"/><Relationship Id="rId9" Type="http://schemas.openxmlformats.org/officeDocument/2006/relationships/image" Target="../media/image34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66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900" b="1" dirty="0" smtClean="0"/>
              <a:t>Week 11: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Formalizing Public Key Crypto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500" dirty="0" smtClean="0"/>
              <a:t>Fixes for Plain RSA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DDH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Factoring </a:t>
            </a:r>
            <a:r>
              <a:rPr lang="en-US" sz="3200" dirty="0"/>
              <a:t>Algorithms, Discrete Log Attacks + NIST Recommendations for Concrete Security Parameters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8.4 &amp; Chapter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b="1" i="1" baseline="-250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CCA-Secure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b="1" i="1" baseline="-250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i="1" dirty="0" smtClean="0">
                    <a:latin typeface="Cambria Math" panose="02040503050406030204" pitchFamily="18" charset="0"/>
                  </a:rPr>
                  <a:t>where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Assume for contradiction that PPT attacker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wins the CCA-Security Game against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with non-negligible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Design an attacker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that break CCA-Security of KEM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receives public key </a:t>
                </a:r>
                <a:r>
                  <a:rPr lang="en-US" dirty="0" err="1"/>
                  <a:t>pk</a:t>
                </a:r>
                <a:r>
                  <a:rPr lang="en-US" dirty="0"/>
                  <a:t> from KEM </a:t>
                </a:r>
                <a:r>
                  <a:rPr lang="en-US" dirty="0" smtClean="0"/>
                  <a:t>challenger, along with challenge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smtClean="0"/>
                  <a:t>forwards public key 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 </a:t>
                </a:r>
                <a:r>
                  <a:rPr lang="en-US" dirty="0"/>
                  <a:t>it to </a:t>
                </a:r>
                <a:r>
                  <a:rPr lang="en-US" b="1" dirty="0" smtClean="0"/>
                  <a:t>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B</a:t>
                </a:r>
                <a:r>
                  <a:rPr lang="en-US" dirty="0" smtClean="0"/>
                  <a:t> flips a coin b’ and simulates CCA attacker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Whenever </a:t>
                </a:r>
                <a:r>
                  <a:rPr lang="en-US" b="1" dirty="0"/>
                  <a:t>A</a:t>
                </a:r>
                <a:r>
                  <a:rPr lang="en-US" dirty="0"/>
                  <a:t> submits the challenge pair of messages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responds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</a:t>
                </a:r>
                <a:r>
                  <a:rPr lang="en-US" b="1" dirty="0"/>
                  <a:t>A</a:t>
                </a:r>
                <a:r>
                  <a:rPr lang="en-US" dirty="0"/>
                  <a:t> queries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attacker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forwards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KEM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attacker.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A outputs a guess b’’ B outputs 1 if and only if b’’=b’.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Assume for contradiction that PPT attacker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wins the CCA-Security Game against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with non-negligible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Design an attacker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that break CCA-Security of KEM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receives public key </a:t>
                </a:r>
                <a:r>
                  <a:rPr lang="en-US" dirty="0" err="1"/>
                  <a:t>pk</a:t>
                </a:r>
                <a:r>
                  <a:rPr lang="en-US" dirty="0"/>
                  <a:t> from KEM </a:t>
                </a:r>
                <a:r>
                  <a:rPr lang="en-US" dirty="0" smtClean="0"/>
                  <a:t>challenger, along with challenge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 smtClean="0"/>
                  <a:t>forwards public key </a:t>
                </a:r>
                <a:r>
                  <a:rPr lang="en-US" dirty="0" err="1" smtClean="0"/>
                  <a:t>pk</a:t>
                </a:r>
                <a:r>
                  <a:rPr lang="en-US" dirty="0" smtClean="0"/>
                  <a:t> </a:t>
                </a:r>
                <a:r>
                  <a:rPr lang="en-US" dirty="0"/>
                  <a:t>it to </a:t>
                </a:r>
                <a:r>
                  <a:rPr lang="en-US" b="1" dirty="0" smtClean="0"/>
                  <a:t>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B</a:t>
                </a:r>
                <a:r>
                  <a:rPr lang="en-US" dirty="0" smtClean="0"/>
                  <a:t> flips a coin b’ and simulates CCA attacker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Whenever </a:t>
                </a:r>
                <a:r>
                  <a:rPr lang="en-US" b="1" dirty="0"/>
                  <a:t>A</a:t>
                </a:r>
                <a:r>
                  <a:rPr lang="en-US" dirty="0"/>
                  <a:t> submits the challenge pair of messages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</a:t>
                </a:r>
                <a:r>
                  <a:rPr lang="en-US" dirty="0"/>
                  <a:t> simply responds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</a:t>
                </a:r>
                <a:r>
                  <a:rPr lang="en-US" b="1" dirty="0"/>
                  <a:t>A</a:t>
                </a:r>
                <a:r>
                  <a:rPr lang="en-US" dirty="0"/>
                  <a:t> queries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attacker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forwards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KEM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𝐃𝐞𝐜𝐚𝐩𝐬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𝐬𝐤</m:t>
                        </m:r>
                      </m:sub>
                      <m:sup/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attacker.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outputs a guess b’’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outputs 0 if and only if b’’=b’.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Analysis:</a:t>
                </a:r>
                <a:r>
                  <a:rPr lang="en-US" dirty="0" smtClean="0"/>
                  <a:t> If b=0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as this is just the regular CCA-Security game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If b=1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some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(Follows by CCA-Security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is random and is unrelated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B outputs correct guess with non-negligible probability at least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RSA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INV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RSA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INV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CCA-Secure </a:t>
            </a:r>
            <a:r>
              <a:rPr lang="en-US" dirty="0" smtClean="0"/>
              <a:t>KEM in the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Decaps</m:t>
                          </m:r>
                          <m:r>
                            <m:rPr>
                              <m:sty m:val="p"/>
                            </m:rPr>
                            <a:rPr lang="en-US" sz="3600" b="0" i="0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36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3600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RSA-Inversion assumption holds (Plain-RSA is hard to invert for a random input) then any PPT attacker finds queries H(r) with negligible probability.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482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49" y="1825625"/>
                <a:ext cx="11496675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Enc</m:t>
                    </m:r>
                    <m:r>
                      <m:rPr>
                        <m:sty m:val="p"/>
                      </m:rPr>
                      <a:rPr lang="en-US" sz="3200" b="0" i="0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Dec</m:t>
                    </m:r>
                    <m:r>
                      <m:rPr>
                        <m:sty m:val="p"/>
                      </m:rPr>
                      <a:rPr lang="en-US" sz="32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/>
                  <a:t>Remark 2: If RSA-Inversion assumption holds (Plain-RSA is hard to invert for a random input) then any PPT attacker finds queries H(r) with negligible probability.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1825625"/>
                <a:ext cx="11496675" cy="4351338"/>
              </a:xfrm>
              <a:blipFill>
                <a:blip r:embed="rId2"/>
                <a:stretch>
                  <a:fillRect l="-1113" t="-4482" r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0049" y="1825625"/>
                <a:ext cx="1149667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200" dirty="0" smtClean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Enc</m:t>
                    </m:r>
                    <m:r>
                      <m:rPr>
                        <m:sty m:val="p"/>
                      </m:rPr>
                      <a:rPr lang="en-US" sz="3200" b="0" i="0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i="1" dirty="0" smtClean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32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3200" b="1" dirty="0" smtClean="0">
                    <a:ea typeface="Cambria Math" panose="02040503050406030204" pitchFamily="18" charset="0"/>
                  </a:rPr>
                  <a:t>Theorem: 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If RSA-Inversion assumption holds and H is a random oracle then encryption scheme above is CCA-Secure.</a:t>
                </a:r>
                <a:endParaRPr lang="en-US" sz="3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1825625"/>
                <a:ext cx="11496675" cy="4351338"/>
              </a:xfrm>
              <a:blipFill>
                <a:blip r:embed="rId2"/>
                <a:stretch>
                  <a:fillRect l="-1273" t="-28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If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return</a:t>
                </a:r>
                <a:r>
                  <a:rPr lang="en-US" dirty="0" smtClean="0">
                    <a:ea typeface="Cambria Math" panose="02040503050406030204" pitchFamily="18" charset="0"/>
                  </a:rPr>
                  <a:t> fail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fail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Image result for RSA-OA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8998" y="5858466"/>
                <a:ext cx="3254802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𝐎𝐀𝐄𝐏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998" y="5858466"/>
                <a:ext cx="3254802" cy="53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RSA-OAEP </a:t>
            </a:r>
            <a:br>
              <a:rPr lang="en-US" dirty="0" smtClean="0"/>
            </a:br>
            <a:r>
              <a:rPr lang="en-US" dirty="0" smtClean="0"/>
              <a:t>(Optimal Asymmetric Encryption Padding)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If we model G and H as </a:t>
            </a:r>
          </a:p>
          <a:p>
            <a:pPr marL="0" indent="0">
              <a:buNone/>
            </a:pPr>
            <a:r>
              <a:rPr lang="en-US" dirty="0" smtClean="0"/>
              <a:t>Random oracles then RSA-OAEP is</a:t>
            </a:r>
          </a:p>
          <a:p>
            <a:pPr marL="0" indent="0">
              <a:buNone/>
            </a:pPr>
            <a:r>
              <a:rPr lang="en-US" dirty="0" smtClean="0"/>
              <a:t>a CCA-Secure public key encryption scheme</a:t>
            </a:r>
          </a:p>
          <a:p>
            <a:pPr marL="0" indent="0">
              <a:buNone/>
            </a:pPr>
            <a:r>
              <a:rPr lang="en-US" dirty="0" smtClean="0"/>
              <a:t>(given RSA-Inversion assumption).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Bonus</a:t>
            </a:r>
            <a:r>
              <a:rPr lang="en-US" dirty="0" smtClean="0"/>
              <a:t>: One of the fastest in practice!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 descr="Image result for RSA-O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5" y="1646238"/>
            <a:ext cx="4719955" cy="4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RSA-OAEP</a:t>
            </a:r>
          </a:p>
          <a:p>
            <a:endParaRPr lang="en-US" dirty="0"/>
          </a:p>
          <a:p>
            <a:r>
              <a:rPr lang="en-US" dirty="0" smtClean="0"/>
              <a:t>James Manger found a chosen-ciphertext attack.</a:t>
            </a:r>
          </a:p>
          <a:p>
            <a:endParaRPr lang="en-US" dirty="0"/>
          </a:p>
          <a:p>
            <a:r>
              <a:rPr lang="en-US" dirty="0" smtClean="0"/>
              <a:t>What gives?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PKCS #1 v2.0 (Bad Implementation)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=[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/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     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return Error Message 1</a:t>
                </a: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/>
                  <a:t> then output Error Message 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 #1 v2.0 (Attack)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Manger’s CCA-Attack recovers secret message</a:t>
                </a:r>
              </a:p>
              <a:p>
                <a:pPr lvl="1"/>
                <a:r>
                  <a:rPr lang="en-US" b="1" dirty="0">
                    <a:ea typeface="Cambria Math" panose="02040503050406030204" pitchFamily="18" charset="0"/>
                  </a:rPr>
                  <a:t>Step 1: </a:t>
                </a:r>
                <a:r>
                  <a:rPr lang="en-US" dirty="0">
                    <a:ea typeface="Cambria Math" panose="02040503050406030204" pitchFamily="18" charset="0"/>
                  </a:rPr>
                  <a:t>Use decryption oracle to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(i.e., if we get error message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If we get error message 1 when decrypting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Generalization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 smtClean="0"/>
                  <a:t>): can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by submitting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to decryption oracle  </a:t>
                </a:r>
                <a:endParaRPr lang="en-US" dirty="0" smtClean="0"/>
              </a:p>
              <a:p>
                <a:r>
                  <a:rPr lang="en-US" dirty="0" smtClean="0"/>
                  <a:t>Can extract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 smtClean="0"/>
                  <a:t> using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queries to decryption oracle</a:t>
                </a:r>
              </a:p>
              <a:p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recover message</a:t>
                </a:r>
                <a:endParaRPr lang="en-US" dirty="0"/>
              </a:p>
              <a:p>
                <a:r>
                  <a:rPr lang="en-US" dirty="0" smtClean="0"/>
                  <a:t>Attack also works as a side channel attack</a:t>
                </a:r>
              </a:p>
              <a:p>
                <a:pPr lvl="1"/>
                <a:r>
                  <a:rPr lang="en-US" dirty="0" smtClean="0"/>
                  <a:t>Even if error messages are the same the time to respond could be different in each case.</a:t>
                </a:r>
              </a:p>
              <a:p>
                <a:r>
                  <a:rPr lang="en-US" b="1" dirty="0" smtClean="0"/>
                  <a:t>Fixes:</a:t>
                </a:r>
                <a:r>
                  <a:rPr lang="en-US" dirty="0" smtClean="0"/>
                  <a:t> Implementation should return same error message and should make sure that the time to return each error is the same in all cases.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11: Topic 1: Discrete Logarithm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r>
              <a:rPr lang="en-US" dirty="0" smtClean="0"/>
              <a:t>Collision Resistant Hash Functions</a:t>
            </a:r>
          </a:p>
          <a:p>
            <a:r>
              <a:rPr lang="en-US" dirty="0" smtClean="0"/>
              <a:t>Password Authenticated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Alice Computes: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Bob </a:t>
                </a:r>
                <a:r>
                  <a:rPr lang="en-US" dirty="0"/>
                  <a:t>Computes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Key-Exchange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parties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exchange secret messages (with security parameter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</a:t>
                </a:r>
                <a:r>
                  <a:rPr lang="en-US" b="1" dirty="0" smtClean="0"/>
                  <a:t>trans </a:t>
                </a:r>
                <a:r>
                  <a:rPr lang="en-US" dirty="0" smtClean="0"/>
                  <a:t> be a transcript which contains all messages sent and let k be the secret key output by each party.</a:t>
                </a:r>
              </a:p>
              <a:p>
                <a:r>
                  <a:rPr lang="en-US" dirty="0" smtClean="0"/>
                  <a:t>Let b be a random bit and let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 smtClean="0"/>
                  <a:t> = k if b=0; otherwise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b</a:t>
                </a:r>
                <a:r>
                  <a:rPr lang="en-US" dirty="0" smtClean="0"/>
                  <a:t> is sampled uniformly at random.</a:t>
                </a:r>
              </a:p>
              <a:p>
                <a:r>
                  <a:rPr lang="en-US" dirty="0" smtClean="0"/>
                  <a:t>Attacker A is given </a:t>
                </a:r>
                <a:r>
                  <a:rPr lang="en-US" b="1" dirty="0"/>
                  <a:t>trans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(passive attacker). </a:t>
                </a:r>
              </a:p>
              <a:p>
                <a:r>
                  <a:rPr lang="en-US" dirty="0" smtClean="0"/>
                  <a:t>Attacker outputs b’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=1 if and only if b=b’)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against an eavesdropping attacker: For </a:t>
                </a:r>
                <a:r>
                  <a:rPr lang="en-US" dirty="0"/>
                  <a:t>all PPT A there is a negligible function </a:t>
                </a:r>
                <a:r>
                  <a:rPr lang="en-US" b="1" dirty="0" err="1"/>
                  <a:t>negl</a:t>
                </a:r>
                <a:r>
                  <a:rPr lang="en-US" dirty="0"/>
                  <a:t> such </a:t>
                </a:r>
                <a:r>
                  <a:rPr lang="en-US" dirty="0" smtClean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𝐧𝐞𝐠𝐥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  <a:blipFill>
                <a:blip r:embed="rId3"/>
                <a:stretch>
                  <a:fillRect l="-972" t="-3501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 (passive) eavesdropper (*).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5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3581400"/>
            <a:ext cx="11719560" cy="291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Modified protocol sets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  <m:r>
                      <a:rPr lang="en-US" b="1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is provably secure under the weaker CDH assumption assuming that H is a random oracle.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an eavesdropper (*).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b="1" dirty="0" err="1" smtClean="0"/>
                  <a:t>Diffie</a:t>
                </a:r>
                <a:r>
                  <a:rPr lang="en-US" b="1" dirty="0" smtClean="0"/>
                  <a:t>-Hellman transcript: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b="1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 + </m:t>
                      </m:r>
                      <m:r>
                        <m:rPr>
                          <m:nor/>
                        </m:rPr>
                        <a:rPr lang="en-US" dirty="0" smtClean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negl</m:t>
                      </m:r>
                      <m:r>
                        <m:rPr>
                          <m:nor/>
                        </m:rPr>
                        <a:rPr lang="en-US" b="0" i="0" dirty="0" smtClean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) (</m:t>
                      </m:r>
                      <m:r>
                        <m:rPr>
                          <m:nor/>
                        </m:rPr>
                        <a:rPr lang="en-US" b="0" i="0" dirty="0" smtClean="0"/>
                        <m:t>by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DDH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0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8" y="1536230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3483" y="18845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18338" y="23704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9801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3725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7154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41285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40948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  <a:blipFill>
                <a:blip r:embed="rId11"/>
                <a:stretch>
                  <a:fillRect r="-342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2569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1997300" y="1566887"/>
            <a:ext cx="5354287" cy="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5801" y="11586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09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Defense: If Alice and Bob already </a:t>
                </a:r>
              </a:p>
              <a:p>
                <a:pPr marL="0" indent="0">
                  <a:buNone/>
                </a:pPr>
                <a:r>
                  <a:rPr lang="en-US" dirty="0" smtClean="0"/>
                  <a:t>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(respectively)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MITM </a:t>
                </a:r>
                <a:r>
                  <a:rPr lang="en-US" dirty="0" err="1" smtClean="0"/>
                  <a:t>attackdoes</a:t>
                </a:r>
                <a:r>
                  <a:rPr lang="en-US" dirty="0" smtClean="0"/>
                  <a:t> not work.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Certificate Authorities (CA):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Users/Companies can register &amp;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lookup public keys e.g., Alice asks CA to send Bob’s public key.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Corrupt/Breached CA: does not learn secret keys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Corrupt CA could send Alice (resp. Bob) the wrong key for Bob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94" y="1298575"/>
            <a:ext cx="5848806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an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 (CRHFs)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Recall: not known how to build CRHFs from OWFs</a:t>
                </a:r>
              </a:p>
              <a:p>
                <a:r>
                  <a:rPr lang="en-US" dirty="0" smtClean="0"/>
                  <a:t>Can build collision resistant hash functions from Discrete Logarithm Assumption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r>
                  <a:rPr lang="en-US" dirty="0" smtClean="0"/>
                  <a:t>Suppose that discrete </a:t>
                </a:r>
                <a:r>
                  <a:rPr lang="en-US" dirty="0"/>
                  <a:t>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DLog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prime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Collision Resistant Hash Function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Select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Output public seed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 if the discrete log assumption holds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  <a:blipFill>
                <a:blip r:embed="rId2"/>
                <a:stretch>
                  <a:fillRect l="-1122" t="-2241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  <a:r>
                  <a:rPr lang="en-US" dirty="0" smtClean="0"/>
                  <a:t>Suppose we find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extended GCD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discrete log of 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  <a:r>
                  <a:rPr lang="en-US" dirty="0" smtClean="0"/>
                  <a:t>Suppose we find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extended GCD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discrete log of 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4762" y="4346575"/>
            <a:ext cx="3838575" cy="1038225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0623" y="1450182"/>
                <a:ext cx="7210427" cy="1885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so that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does not exist? </a:t>
                </a:r>
              </a:p>
              <a:p>
                <a:r>
                  <a:rPr lang="en-US" b="1" dirty="0" smtClean="0"/>
                  <a:t>Claim: </a:t>
                </a:r>
                <a:r>
                  <a:rPr lang="en-US" b="0" dirty="0" smtClean="0"/>
                  <a:t>Thi</a:t>
                </a:r>
                <a:r>
                  <a:rPr lang="en-US" dirty="0" smtClean="0"/>
                  <a:t>s cannot happen. </a:t>
                </a:r>
              </a:p>
              <a:p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is the identity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is the identity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)=(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r>
                  <a:rPr lang="en-US" dirty="0" smtClean="0">
                    <a:sym typeface="Wingdings" panose="05000000000000000000" pitchFamily="2" charset="2"/>
                  </a:rPr>
                  <a:t>  (Contradiction)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3" y="1450182"/>
                <a:ext cx="7210427" cy="1885950"/>
              </a:xfrm>
              <a:prstGeom prst="rect">
                <a:avLst/>
              </a:prstGeom>
              <a:blipFill>
                <a:blip r:embed="rId3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Signatures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</a:t>
            </a:r>
            <a:r>
              <a:rPr lang="en-US" dirty="0" err="1" smtClean="0"/>
              <a:t>Gamal</a:t>
            </a:r>
            <a:r>
              <a:rPr lang="en-US" dirty="0" smtClean="0"/>
              <a:t>/RSA-OAEP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Encryption/MACs/Signatures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(Public/Private Key)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MACs/Digital Signatures: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Digital Signatures</a:t>
            </a:r>
          </a:p>
          <a:p>
            <a:pPr lvl="1"/>
            <a:r>
              <a:rPr lang="en-US" sz="3200" dirty="0" smtClean="0"/>
              <a:t>Public key analogue of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(Signing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dirty="0"/>
                  <a:t>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message m, random bits R</a:t>
                </a:r>
              </a:p>
              <a:p>
                <a:pPr lvl="2"/>
                <a:r>
                  <a:rPr lang="en-US" dirty="0" smtClean="0"/>
                  <a:t>Output: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(Verification algorithm --- Deterministic)</a:t>
                </a:r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message m and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1 (Valid) or 0 (Invalid)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Vrfy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(m,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)=1   (except with negligible probability)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  <a:blipFill rotWithShape="1">
                <a:blip r:embed="rId2"/>
                <a:stretch>
                  <a:fillRect l="-8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updates to software package</a:t>
            </a:r>
          </a:p>
          <a:p>
            <a:endParaRPr lang="en-US" dirty="0"/>
          </a:p>
          <a:p>
            <a:r>
              <a:rPr lang="en-US" dirty="0" smtClean="0"/>
              <a:t>Vendor generates (</a:t>
            </a:r>
            <a:r>
              <a:rPr lang="en-US" b="1" dirty="0" err="1" smtClean="0"/>
              <a:t>sk</a:t>
            </a:r>
            <a:r>
              <a:rPr lang="en-US" dirty="0" err="1" smtClean="0"/>
              <a:t>,</a:t>
            </a:r>
            <a:r>
              <a:rPr lang="en-US" b="1" dirty="0" err="1" smtClean="0"/>
              <a:t>pk</a:t>
            </a:r>
            <a:r>
              <a:rPr lang="en-US" dirty="0" smtClean="0"/>
              <a:t>) for Digital Signature scheme and packages </a:t>
            </a:r>
            <a:r>
              <a:rPr lang="en-US" b="1" dirty="0" err="1" smtClean="0"/>
              <a:t>pk</a:t>
            </a:r>
            <a:r>
              <a:rPr lang="en-US" dirty="0" smtClean="0"/>
              <a:t> in the original software bundle</a:t>
            </a:r>
          </a:p>
          <a:p>
            <a:endParaRPr lang="en-US" dirty="0"/>
          </a:p>
          <a:p>
            <a:r>
              <a:rPr lang="en-US" dirty="0" smtClean="0"/>
              <a:t>An update </a:t>
            </a:r>
            <a:r>
              <a:rPr lang="en-US" b="1" dirty="0" smtClean="0"/>
              <a:t>m</a:t>
            </a:r>
            <a:r>
              <a:rPr lang="en-US" dirty="0" smtClean="0"/>
              <a:t> should be signed by vendor using secret key </a:t>
            </a:r>
            <a:r>
              <a:rPr lang="en-US" b="1" dirty="0" err="1" smtClean="0"/>
              <a:t>sk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Security</a:t>
            </a:r>
            <a:r>
              <a:rPr lang="en-US" dirty="0" smtClean="0"/>
              <a:t>: Malicious party should not be able to generate signature for new update </a:t>
            </a:r>
            <a:r>
              <a:rPr lang="en-US" b="1" dirty="0" smtClean="0"/>
              <a:t>m’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u="sng" dirty="0" smtClean="0"/>
              <a:t>MACs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71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Application: Validate updates to software</a:t>
            </a:r>
          </a:p>
          <a:p>
            <a:endParaRPr lang="en-US" dirty="0"/>
          </a:p>
          <a:p>
            <a:r>
              <a:rPr lang="en-US" dirty="0" smtClean="0"/>
              <a:t>Problem can be addressed by MACs, but there are several problems</a:t>
            </a:r>
          </a:p>
          <a:p>
            <a:pPr lvl="1"/>
            <a:endParaRPr lang="en-US" dirty="0"/>
          </a:p>
          <a:p>
            <a:r>
              <a:rPr lang="en-US" dirty="0" smtClean="0"/>
              <a:t>MAC Key </a:t>
            </a:r>
            <a:r>
              <a:rPr lang="en-US" dirty="0" smtClean="0"/>
              <a:t>Explosion: Vendor must </a:t>
            </a:r>
            <a:r>
              <a:rPr lang="en-US" dirty="0" smtClean="0"/>
              <a:t>generate separate update keys for each user.</a:t>
            </a:r>
            <a:endParaRPr lang="en-US" dirty="0" smtClean="0"/>
          </a:p>
          <a:p>
            <a:pPr lvl="1"/>
            <a:r>
              <a:rPr lang="en-US" dirty="0" smtClean="0"/>
              <a:t>Thought Question: Why not use a shared Private key?</a:t>
            </a:r>
          </a:p>
          <a:p>
            <a:r>
              <a:rPr lang="en-US" dirty="0" smtClean="0"/>
              <a:t>MACs are Non-Transferable</a:t>
            </a:r>
            <a:r>
              <a:rPr lang="en-US" dirty="0" smtClean="0"/>
              <a:t>: If Alice validates an update from vendor she can not convince Bob that the update is valid </a:t>
            </a:r>
          </a:p>
          <a:p>
            <a:pPr lvl="1"/>
            <a:r>
              <a:rPr lang="en-US" dirty="0" smtClean="0"/>
              <a:t>Bob needs to receive MAC directly from vendor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Digital Signatures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25625"/>
            <a:ext cx="1190625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Publicly Verifiable</a:t>
            </a:r>
          </a:p>
          <a:p>
            <a:pPr lvl="1"/>
            <a:endParaRPr lang="en-US" dirty="0"/>
          </a:p>
          <a:p>
            <a:r>
              <a:rPr lang="en-US" dirty="0" smtClean="0"/>
              <a:t>Transferable</a:t>
            </a:r>
          </a:p>
          <a:p>
            <a:pPr lvl="1"/>
            <a:r>
              <a:rPr lang="en-US" dirty="0" smtClean="0"/>
              <a:t>Alice can forward digital signature to Bob, who is convinced (both Alice and Bob have the public key of the vendor)</a:t>
            </a:r>
            <a:endParaRPr lang="en-US" dirty="0"/>
          </a:p>
          <a:p>
            <a:r>
              <a:rPr lang="en-US" dirty="0" smtClean="0"/>
              <a:t>Non-repudiation</a:t>
            </a:r>
          </a:p>
          <a:p>
            <a:pPr lvl="1"/>
            <a:r>
              <a:rPr lang="en-US" dirty="0" smtClean="0"/>
              <a:t>Can “certify” a particular message came from sender</a:t>
            </a:r>
          </a:p>
          <a:p>
            <a:r>
              <a:rPr lang="en-US" dirty="0" smtClean="0"/>
              <a:t>MACs do not satisfy non-repudiation</a:t>
            </a:r>
          </a:p>
          <a:p>
            <a:pPr lvl="1"/>
            <a:r>
              <a:rPr lang="en-US" dirty="0" smtClean="0"/>
              <a:t>Suppose Alice reveals a shared key K</a:t>
            </a:r>
            <a:r>
              <a:rPr lang="en-US" baseline="-25000" dirty="0" smtClean="0"/>
              <a:t>AB</a:t>
            </a:r>
            <a:r>
              <a:rPr lang="en-US" dirty="0" smtClean="0"/>
              <a:t> along with a </a:t>
            </a:r>
            <a:r>
              <a:rPr lang="en-US" dirty="0" smtClean="0"/>
              <a:t>valid MAC </a:t>
            </a:r>
            <a:r>
              <a:rPr lang="en-US" dirty="0" smtClean="0"/>
              <a:t>tag for a message m to a judge.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judge should not be convinced the message was </a:t>
            </a:r>
            <a:r>
              <a:rPr lang="en-US" dirty="0" err="1" smtClean="0"/>
              <a:t>MACed</a:t>
            </a:r>
            <a:r>
              <a:rPr lang="en-US" dirty="0"/>
              <a:t> </a:t>
            </a:r>
            <a:r>
              <a:rPr lang="en-US" dirty="0" smtClean="0"/>
              <a:t>by Bob.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7" grpId="0" uiExpand="1" build="p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denote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signature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scheme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experiment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forge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𝑒𝑥𝑖𝑠𝑡𝑒𝑛𝑡𝑖𝑎𝑙𝑙𝑦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𝑢𝑛𝑓𝑜𝑟𝑔𝑒𝑎𝑏𝑙𝑒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𝑢𝑛𝑑𝑒𝑟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𝑎𝑑𝑎𝑝𝑡𝑖𝑣𝑒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𝑐h𝑜𝑠𝑒𝑛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𝑚𝑒𝑠𝑠𝑎𝑔𝑒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just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𝑠𝑒𝑐𝑢𝑟𝑒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adversaries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Sig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</a:t>
            </a:r>
            <a:r>
              <a:rPr lang="en-US" dirty="0" err="1" smtClean="0"/>
              <a:t>Unforgeability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Limitation</a:t>
                </a:r>
                <a:r>
                  <a:rPr lang="en-US" dirty="0" smtClean="0"/>
                  <a:t>: Does not prevent replay attacks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𝑃𝑎𝑦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𝐵𝑜𝑏</m:t>
                        </m:r>
                        <m:r>
                          <a:rPr lang="en-US" b="0" i="1" smtClean="0">
                            <a:latin typeface="Cambria Math"/>
                          </a:rPr>
                          <m:t> $50",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this is a problem then you can include timestamp in signature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Unforgeability: does rule out the possibility attacker modifies a signature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Plain RSA signatures are malleable </a:t>
                </a:r>
                <a:r>
                  <a:rPr lang="en-US" dirty="0"/>
                  <a:t>(</a:t>
                </a:r>
                <a:r>
                  <a:rPr lang="en-US" dirty="0" smtClean="0"/>
                  <a:t>does not satisfy our security notion)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By design signatures cannot hide all information about message </a:t>
                </a:r>
                <a:r>
                  <a:rPr lang="en-US" i="1" dirty="0" smtClean="0"/>
                  <a:t>m</a:t>
                </a:r>
              </a:p>
              <a:p>
                <a:pPr lvl="1"/>
                <a:r>
                  <a:rPr lang="en-US" dirty="0" smtClean="0"/>
                  <a:t>Public Verification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Attacker can easily distinguish between a signature for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  <a:blipFill>
                <a:blip r:embed="rId2"/>
                <a:stretch>
                  <a:fillRect l="-845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Answer:</a:t>
                </a:r>
                <a:r>
                  <a:rPr lang="en-US" dirty="0" smtClean="0"/>
                  <a:t> No!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Message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Generate a forgery using only the public key</a:t>
                </a:r>
              </a:p>
              <a:p>
                <a:pPr lvl="1"/>
                <a:r>
                  <a:rPr lang="en-US" dirty="0" smtClean="0"/>
                  <a:t>No intercepted signatures required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 smtClean="0"/>
                  <a:t>Pick random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range </a:t>
                </a:r>
                <a:r>
                  <a:rPr lang="en-US" dirty="0" smtClean="0"/>
                  <a:t>of H (e.g.,SHA3) may be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Repeated application of </a:t>
                </a:r>
                <a:r>
                  <a:rPr lang="en-US" dirty="0" smtClean="0"/>
                  <a:t>H</a:t>
                </a:r>
                <a:r>
                  <a:rPr lang="en-US" dirty="0"/>
                  <a:t> </a:t>
                </a: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Given an RSA-Inversion challenge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 r is unknown) we will simulate the signature attacker. WLOG assume attacker always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before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the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we can pick a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the attacker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b="0" dirty="0" smtClean="0"/>
                  <a:t> we can simply 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Exception: Pick a random query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h𝑎𝑠h</m:t>
                        </m:r>
                      </m:sub>
                    </m:sSub>
                  </m:oMath>
                </a14:m>
                <a:r>
                  <a:rPr lang="en-US" b="0" dirty="0" smtClean="0"/>
                  <a:t> 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 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the attacker forges a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we can win the RSA-Inversion game by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Analysis: If signature forgery attacker wins with probability f(n) we win RSA-inversion game with probability f(n)/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h𝑎𝑠h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h𝑎𝑠h</m:t>
                        </m:r>
                      </m:sub>
                    </m:sSub>
                  </m:oMath>
                </a14:m>
                <a:r>
                  <a:rPr lang="en-US" dirty="0" smtClean="0"/>
                  <a:t> is the number of queries to the random oracle.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 r="-63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</a:t>
                </a:r>
                <a:r>
                  <a:rPr lang="en-US" b="1" dirty="0" smtClean="0"/>
                  <a:t>12.7 (Concrete): </a:t>
                </a:r>
                <a:r>
                  <a:rPr lang="en-US" dirty="0" smtClean="0"/>
                  <a:t>Suppose that any attacker running in time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wins RSA-Inversion game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then the RSA-FDH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</a:t>
                </a:r>
                <a:r>
                  <a:rPr lang="en-US" dirty="0" smtClean="0"/>
                  <a:t>i.e., any attacker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en-US" dirty="0" smtClean="0"/>
                  <a:t>) queries to the random oracle (resp. signature oracle) wins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12.7 (Concrete): </a:t>
                </a:r>
                <a:r>
                  <a:rPr lang="en-US" dirty="0" smtClean="0"/>
                  <a:t>Suppose that any attacker running in time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wins RSA-Inversion game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then the RSA-FDH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</a:t>
                </a:r>
                <a:r>
                  <a:rPr lang="en-US" dirty="0" smtClean="0"/>
                  <a:t>i.e., any attacker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en-US" dirty="0" smtClean="0"/>
                  <a:t>) queries to the random oracle (resp. signature oracle) wins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Idea: </a:t>
                </a:r>
                <a:r>
                  <a:rPr lang="en-US" dirty="0" smtClean="0"/>
                  <a:t>Similar reduction</a:t>
                </a:r>
              </a:p>
              <a:p>
                <a:pPr marL="0" indent="0">
                  <a:buNone/>
                </a:pPr>
                <a:r>
                  <a:rPr lang="en-US" dirty="0"/>
                  <a:t>Whenever the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/>
                  <a:t> we can pick a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flip a biased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Heads: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Tails: </a:t>
                </a:r>
                <a:r>
                  <a:rPr lang="en-US" dirty="0"/>
                  <a:t>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If attacker queries signing oracle on this message we will need to abort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abort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𝑆𝑖𝑔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11: Topic 2</a:t>
            </a:r>
            <a:r>
              <a:rPr lang="en-US" dirty="0"/>
              <a:t>: Factoring </a:t>
            </a:r>
            <a:r>
              <a:rPr lang="en-US" dirty="0" smtClean="0"/>
              <a:t>Algorithms, </a:t>
            </a:r>
            <a:r>
              <a:rPr lang="en-US" dirty="0"/>
              <a:t>Discrete 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lvl="1"/>
                <a:r>
                  <a:rPr lang="en-US" b="1" dirty="0" smtClean="0"/>
                  <a:t>Remark 1</a:t>
                </a:r>
                <a:r>
                  <a:rPr lang="en-US" dirty="0" smtClean="0"/>
                  <a:t>: This happens with very small probability if p is a random n bit prime.</a:t>
                </a:r>
              </a:p>
              <a:p>
                <a:pPr lvl="1"/>
                <a:r>
                  <a:rPr lang="en-US" b="1" dirty="0" smtClean="0"/>
                  <a:t>Remark 2</a:t>
                </a:r>
                <a:r>
                  <a:rPr lang="en-US" dirty="0" smtClean="0"/>
                  <a:t>: One convenient/fast way to generate big primes it to multiply many small primes, add 1 and test for primality.</a:t>
                </a:r>
              </a:p>
              <a:p>
                <a:pPr lvl="2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5×7+1=211</m:t>
                    </m:r>
                  </m:oMath>
                </a14:m>
                <a:r>
                  <a:rPr lang="en-US" dirty="0" smtClean="0"/>
                  <a:t> is prime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 Suppose B=c(p-1) for some integer c 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Applying the Chinese Remainder Theorem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This means that p divides y, but q does not divide y (unless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b="0" dirty="0" smtClean="0"/>
                  <a:t>, which is unlikely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/>
                  <a:t> is random 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 smtClean="0"/>
                  <a:t>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 smtClean="0"/>
                  <a:t>Thus, GCD(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 = p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Provably 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queries the decryption oracle and gets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i="0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=2,p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=3</a:t>
                </a:r>
                <a:r>
                  <a:rPr lang="en-US" dirty="0"/>
                  <a:t>,…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are the first k prime numbers.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(q-1) has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(q-1) does not divide B.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(p-1) </a:t>
                </a:r>
                <a:r>
                  <a:rPr lang="en-US" u="sng" dirty="0" smtClean="0"/>
                  <a:t>does not </a:t>
                </a:r>
                <a:r>
                  <a:rPr lang="en-US" dirty="0" smtClean="0"/>
                  <a:t>have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(p-1) does divide B.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  <a:blipFill>
                <a:blip r:embed="rId2"/>
                <a:stretch>
                  <a:fillRect l="-1117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Pollard’s p-1 Algorithm (Factoring)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 1: </a:t>
            </a:r>
            <a:r>
              <a:rPr lang="en-US" dirty="0" smtClean="0"/>
              <a:t>To defeat this attack we can choose strong primes p and q</a:t>
            </a:r>
          </a:p>
          <a:p>
            <a:pPr lvl="1"/>
            <a:r>
              <a:rPr lang="en-US" dirty="0" smtClean="0"/>
              <a:t>A prime p is strong if (p-1) has a large prime factor</a:t>
            </a:r>
          </a:p>
          <a:p>
            <a:r>
              <a:rPr lang="en-US" b="1" dirty="0" smtClean="0"/>
              <a:t>Drawback: </a:t>
            </a:r>
            <a:r>
              <a:rPr lang="en-US" dirty="0" smtClean="0"/>
              <a:t>It takes more time to generate (provably) strong primes</a:t>
            </a:r>
          </a:p>
          <a:p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A random prime is strong with high probability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Current Consensus: </a:t>
            </a:r>
            <a:r>
              <a:rPr lang="en-US" dirty="0" smtClean="0"/>
              <a:t>Just pick a random prime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pPr lvl="1"/>
                <a:r>
                  <a:rPr lang="en-US" b="1" dirty="0" smtClean="0"/>
                  <a:t>Goal</a:t>
                </a:r>
                <a:r>
                  <a:rPr lang="en-US" dirty="0" smtClean="0"/>
                  <a:t>: </a:t>
                </a:r>
                <a:r>
                  <a:rPr lang="en-US" dirty="0"/>
                  <a:t>factor N=</a:t>
                </a:r>
                <a:r>
                  <a:rPr lang="en-US" dirty="0" err="1"/>
                  <a:t>pq</a:t>
                </a:r>
                <a:r>
                  <a:rPr lang="en-US" dirty="0"/>
                  <a:t> (product of two n-bit primes)  </a:t>
                </a:r>
              </a:p>
              <a:p>
                <a:r>
                  <a:rPr lang="en-US" b="1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Contrast: </a:t>
                </a:r>
                <a:r>
                  <a:rPr lang="en-US" dirty="0" smtClean="0"/>
                  <a:t>Naïve 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to factor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/>
                  <a:t>)=p (</a:t>
                </a:r>
                <a:r>
                  <a:rPr lang="en-US" dirty="0" err="1"/>
                  <a:t>whp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687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(but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)=p</a:t>
                </a:r>
              </a:p>
              <a:p>
                <a:r>
                  <a:rPr lang="en-US" b="1" dirty="0"/>
                  <a:t>Question</a:t>
                </a:r>
                <a:r>
                  <a:rPr lang="en-US" dirty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6873" cy="4351338"/>
              </a:xfrm>
              <a:blipFill>
                <a:blip r:embed="rId2"/>
                <a:stretch>
                  <a:fillRect l="-82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Proof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(sketch): </a:t>
                </a:r>
                <a:r>
                  <a:rPr lang="en-US" dirty="0" smtClean="0"/>
                  <a:t>Use the Chinese Remainder Theorem + Birthday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We will also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Challenge: </a:t>
                </a:r>
                <a:r>
                  <a:rPr lang="en-US" dirty="0" smtClean="0"/>
                  <a:t>We do not know p or q so we cannot sort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’s using the Chinese Remainder Theorem Representation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Problem: </a:t>
                </a:r>
                <a:r>
                  <a:rPr lang="en-US" dirty="0" smtClean="0"/>
                  <a:t>How can we identify the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Brute Force (Try All pairs): </a:t>
                </a:r>
                <a:r>
                  <a:rPr lang="en-US" dirty="0" smtClean="0"/>
                  <a:t>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</a:t>
                </a:r>
                <a:r>
                  <a:rPr lang="en-US" dirty="0" smtClean="0"/>
                  <a:t>similar to </a:t>
                </a:r>
                <a:r>
                  <a:rPr lang="en-US" dirty="0" smtClean="0"/>
                  <a:t>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2" descr="Image result for cycle detection flo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58964"/>
            <a:ext cx="4656881" cy="30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692587" y="2959040"/>
            <a:ext cx="544012" cy="8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8732" y="2569514"/>
                <a:ext cx="608326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32" y="2569514"/>
                <a:ext cx="6083268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6027657" y="4560425"/>
            <a:ext cx="1866277" cy="174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14171" y="6176963"/>
                <a:ext cx="6588643" cy="59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Expected Cycle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 smtClean="0"/>
                  <a:t>  too high!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171" y="6176963"/>
                <a:ext cx="6588643" cy="598305"/>
              </a:xfrm>
              <a:prstGeom prst="rect">
                <a:avLst/>
              </a:prstGeom>
              <a:blipFill>
                <a:blip r:embed="rId5"/>
                <a:stretch>
                  <a:fillRect l="-1850" b="-2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52384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52384"/>
                <a:ext cx="10515600" cy="4351338"/>
              </a:xfrm>
              <a:blipFill>
                <a:blip r:embed="rId2"/>
                <a:stretch>
                  <a:fillRect l="-986" t="-280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1:</a:t>
                </a:r>
                <a:r>
                  <a:rPr lang="en-US" sz="2400" dirty="0" smtClean="0"/>
                  <a:t> F should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i.e.,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blipFill>
                <a:blip r:embed="rId3"/>
                <a:stretch>
                  <a:fillRect l="-1469" t="-4061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cycle detection floy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04" y="4488280"/>
            <a:ext cx="3376591" cy="22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00489" y="5211239"/>
                <a:ext cx="4782225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trike="sngStrik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strike="sngStrik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trike="sngStrik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489" y="5211239"/>
                <a:ext cx="478222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22280" y="4802601"/>
                <a:ext cx="1776640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280" y="4802601"/>
                <a:ext cx="1776640" cy="541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1:</a:t>
                </a:r>
                <a:r>
                  <a:rPr lang="en-US" sz="2400" dirty="0" smtClean="0"/>
                  <a:t> F should have the property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i.e.,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05388"/>
                <a:ext cx="6224093" cy="1200329"/>
              </a:xfrm>
              <a:prstGeom prst="rect">
                <a:avLst/>
              </a:prstGeom>
              <a:blipFill>
                <a:blip r:embed="rId3"/>
                <a:stretch>
                  <a:fillRect l="-1469" t="-4061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7360" y="4485104"/>
                <a:ext cx="5659120" cy="230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2: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will work since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4485104"/>
                <a:ext cx="5659120" cy="2307235"/>
              </a:xfrm>
              <a:prstGeom prst="rect">
                <a:avLst/>
              </a:prstGeom>
              <a:blipFill>
                <a:blip r:embed="rId4"/>
                <a:stretch>
                  <a:fillRect l="-1616" t="-2116" r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Claim</a:t>
                </a:r>
                <a:r>
                  <a:rPr lang="en-US" sz="2400" dirty="0" smtClean="0"/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and suppose that for some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. Then the algorithm will find p.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blipFill>
                <a:blip r:embed="rId4"/>
                <a:stretch>
                  <a:fillRect l="-1438" t="-14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cycle detection floy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08" y="1484258"/>
            <a:ext cx="3421868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027657" y="5438274"/>
            <a:ext cx="1203322" cy="86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3126" y="6196253"/>
                <a:ext cx="4606517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Expected Cycle Length: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126" y="6196253"/>
                <a:ext cx="4606517" cy="578685"/>
              </a:xfrm>
              <a:prstGeom prst="rect">
                <a:avLst/>
              </a:prstGeom>
              <a:blipFill>
                <a:blip r:embed="rId6"/>
                <a:stretch>
                  <a:fillRect l="-2646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8634974" y="4766572"/>
            <a:ext cx="1748546" cy="2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mod p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  <a:blipFill>
                <a:blip r:embed="rId7"/>
                <a:stretch>
                  <a:fillRect t="-6329" r="-5078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31373" y="5015113"/>
                <a:ext cx="2879394" cy="846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mod p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373" y="5015113"/>
                <a:ext cx="2879394" cy="846322"/>
              </a:xfrm>
              <a:prstGeom prst="rect">
                <a:avLst/>
              </a:prstGeom>
              <a:blipFill>
                <a:blip r:embed="rId8"/>
                <a:stretch>
                  <a:fillRect t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Image result for cycle detection floy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51" y="4513937"/>
            <a:ext cx="3376591" cy="22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and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825625"/>
            <a:ext cx="11509248" cy="4351338"/>
          </a:xfrm>
        </p:spPr>
        <p:txBody>
          <a:bodyPr/>
          <a:lstStyle/>
          <a:p>
            <a:r>
              <a:rPr lang="en-US" dirty="0" smtClean="0"/>
              <a:t>Plain RSA is not CPA Secure (therefore, not CCA-Secure)</a:t>
            </a:r>
          </a:p>
          <a:p>
            <a:endParaRPr lang="en-US" dirty="0"/>
          </a:p>
          <a:p>
            <a:r>
              <a:rPr lang="en-US" dirty="0" smtClean="0"/>
              <a:t>El-Gamal (future) is CPA-Secure, but not CCA-Secure</a:t>
            </a:r>
          </a:p>
          <a:p>
            <a:endParaRPr lang="en-US" dirty="0"/>
          </a:p>
          <a:p>
            <a:r>
              <a:rPr lang="en-US" dirty="0" smtClean="0"/>
              <a:t>Tools to obtain CCA-Security in Public Key Setting</a:t>
            </a:r>
          </a:p>
          <a:p>
            <a:pPr lvl="1"/>
            <a:r>
              <a:rPr lang="en-US" dirty="0" smtClean="0"/>
              <a:t>Key Encapsulation Mechanism</a:t>
            </a:r>
          </a:p>
          <a:p>
            <a:pPr lvl="1"/>
            <a:r>
              <a:rPr lang="en-US" dirty="0" smtClean="0"/>
              <a:t>RSA-OAEP (proof in random oracle model) </a:t>
            </a:r>
          </a:p>
          <a:p>
            <a:pPr lvl="1"/>
            <a:r>
              <a:rPr lang="en-US" dirty="0" smtClean="0"/>
              <a:t>Cramer-</a:t>
            </a:r>
            <a:r>
              <a:rPr lang="en-US" dirty="0" err="1" smtClean="0"/>
              <a:t>Shoup</a:t>
            </a:r>
            <a:r>
              <a:rPr lang="en-US" dirty="0" smtClean="0"/>
              <a:t> (first provably secure construction using standard assumptions (DDH))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Expected 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1"/>
                <a:r>
                  <a:rPr lang="en-US" dirty="0"/>
                  <a:t>(Birthday Bound)</a:t>
                </a:r>
              </a:p>
              <a:p>
                <a:pPr lvl="1"/>
                <a:r>
                  <a:rPr lang="en-US" dirty="0" smtClean="0"/>
                  <a:t>(still exponential in number of bits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Required Space: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is sub-exponential and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N=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pq</a:t>
                </a:r>
                <a:r>
                  <a:rPr lang="en-US" dirty="0" smtClean="0">
                    <a:sym typeface="Wingdings" panose="05000000000000000000" pitchFamily="2" charset="2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(by (1)).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N </a:t>
                </a:r>
                <a:r>
                  <a:rPr lang="en-US" dirty="0" smtClean="0">
                    <a:sym typeface="Wingdings" panose="05000000000000000000" pitchFamily="2" charset="2"/>
                  </a:rPr>
                  <a:t>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(by </a:t>
                </a:r>
                <a:r>
                  <a:rPr lang="en-US" dirty="0" smtClean="0">
                    <a:ea typeface="Cambria Math" panose="02040503050406030204" pitchFamily="18" charset="0"/>
                  </a:rPr>
                  <a:t>(2)).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b="0" dirty="0" smtClean="0"/>
                  <a:t>N 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is a factor of  exactly one of the terms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(q is a factor of the other term)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 (Initialize </a:t>
                </a:r>
                <a:r>
                  <a:rPr lang="en-US" dirty="0" smtClean="0"/>
                  <a:t>j=0 );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600" baseline="-25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3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 (Initialize </a:t>
                </a:r>
                <a:r>
                  <a:rPr lang="en-US" dirty="0" smtClean="0"/>
                  <a:t>j=0 );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sz="3600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sty m:val="p"/>
                        </m:rPr>
                        <a:rPr lang="en-US" sz="3600" baseline="-2500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963508" y="141960"/>
                <a:ext cx="5228492" cy="5326856"/>
              </a:xfrm>
              <a:prstGeom prst="wedgeRoundRectCallout">
                <a:avLst>
                  <a:gd name="adj1" fmla="val -128546"/>
                  <a:gd name="adj2" fmla="val 3169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  <m: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</m:rad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𝑃𝑟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𝑆𝑚𝑜𝑜𝑡h</m:t>
                          </m:r>
                        </m:e>
                      </m:d>
                    </m:oMath>
                  </m:oMathPara>
                </a14:m>
                <a:endPara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/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ln</m:t>
                                  </m:r>
                                  <m:r>
                                    <a:rPr kumimoji="0" lang="en-US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ln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Time Between Increments: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kumimoji="0" lang="en-US" sz="3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kumimoji="0" lang="en-US" sz="35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3500" b="0" i="0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kumimoji="0" lang="en-US" sz="35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3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kumimoji="0" lang="en-US" sz="3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35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kumimoji="0" lang="en-US" sz="3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rad>
                      </m:sup>
                    </m:sSup>
                    <m:r>
                      <a:rPr kumimoji="0" lang="en-US" sz="3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3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3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kumimoji="0" lang="en-US" sz="3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35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35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508" y="141960"/>
                <a:ext cx="5228492" cy="5326856"/>
              </a:xfrm>
              <a:prstGeom prst="wedgeRoundRectCallout">
                <a:avLst>
                  <a:gd name="adj1" fmla="val -128546"/>
                  <a:gd name="adj2" fmla="val 3169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subset 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7455876" y="431312"/>
                <a:ext cx="4736124" cy="3978275"/>
              </a:xfrm>
              <a:prstGeom prst="wedgeRoundRectCallout">
                <a:avLst>
                  <a:gd name="adj1" fmla="val -60427"/>
                  <a:gd name="adj2" fmla="val 2933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Time Per Equation: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func>
                          </m:e>
                        </m:rad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Total Time: </a:t>
                </a:r>
                <a:endPara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𝐵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rad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76" y="431312"/>
                <a:ext cx="4736124" cy="3978275"/>
              </a:xfrm>
              <a:prstGeom prst="wedgeRoundRectCallout">
                <a:avLst>
                  <a:gd name="adj1" fmla="val -60427"/>
                  <a:gd name="adj2" fmla="val 2933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a subset S such that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we also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6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 </a:t>
            </a:r>
            <a:r>
              <a:rPr lang="en-US" smtClean="0"/>
              <a:t>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parameter tuning yields sub-exponential time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elliptic-curves)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𝒑𝒌</m:t>
                    </m:r>
                  </m:oMath>
                </a14:m>
                <a:r>
                  <a:rPr lang="en-US" dirty="0" smtClean="0"/>
                  <a:t>, security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:r>
                  <a:rPr lang="en-US" dirty="0" smtClean="0"/>
                  <a:t>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r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y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2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9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10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0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8" grpId="0"/>
      <p:bldP spid="14" grpId="0"/>
      <p:bldP spid="35" grpId="0"/>
      <p:bldP spid="3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224</m:t>
                                </m:r>
                              </m:sup>
                            </m:sSup>
                          </m:e>
                        </m:rad>
                      </m:e>
                    </m:fun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 (Pollard’s Rho)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897880" y="2116785"/>
            <a:ext cx="1282661" cy="189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7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112 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2048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bits (</a:t>
                </a:r>
                <a:r>
                  <a:rPr lang="en-US" dirty="0"/>
                  <a:t>Index </a:t>
                </a:r>
                <a:r>
                  <a:rPr lang="en-US" dirty="0" smtClean="0"/>
                  <a:t>Calculus</a:t>
                </a:r>
                <a:r>
                  <a:rPr lang="en-US" dirty="0"/>
                  <a:t>)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4200" y="1968500"/>
            <a:ext cx="2273300" cy="199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6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Alice and Bob share a low-entropy password 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 and wish to communicate securely </a:t>
                </a:r>
              </a:p>
              <a:p>
                <a:pPr lvl="1"/>
                <a:r>
                  <a:rPr lang="en-US" dirty="0" smtClean="0"/>
                  <a:t>(without using any trusted party)</a:t>
                </a:r>
              </a:p>
              <a:p>
                <a:pPr lvl="1"/>
                <a:r>
                  <a:rPr lang="en-US" dirty="0" smtClean="0"/>
                  <a:t>Assuming an active attacker may try to mount a man-in-the-middle attack</a:t>
                </a:r>
                <a:endParaRPr lang="en-US" dirty="0"/>
              </a:p>
              <a:p>
                <a:r>
                  <a:rPr lang="en-US" dirty="0" smtClean="0"/>
                  <a:t>Can they do it?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Tempting Approach: </a:t>
                </a:r>
              </a:p>
              <a:p>
                <a:pPr lvl="1"/>
                <a:r>
                  <a:rPr lang="en-US" dirty="0" smtClean="0"/>
                  <a:t>Alice and Bob both compute K= KDF(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 and communicate with using an authenticated encryption scheme.</a:t>
                </a:r>
              </a:p>
              <a:p>
                <a:pPr lvl="1"/>
                <a:r>
                  <a:rPr lang="en-US" b="1" dirty="0" smtClean="0"/>
                  <a:t>Insecure </a:t>
                </a:r>
                <a:r>
                  <a:rPr lang="en-US" dirty="0" smtClean="0"/>
                  <a:t>in random oracle model if attacker can query random oracle H(.) too many times.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Tempting Approach: </a:t>
            </a:r>
          </a:p>
          <a:p>
            <a:pPr lvl="1"/>
            <a:r>
              <a:rPr lang="en-US" dirty="0" smtClean="0"/>
              <a:t>Alice and Bob both compute K= KDF(</a:t>
            </a:r>
            <a:r>
              <a:rPr lang="en-US" dirty="0" err="1" smtClean="0"/>
              <a:t>pwd</a:t>
            </a:r>
            <a:r>
              <a:rPr lang="en-US" dirty="0" smtClean="0"/>
              <a:t>)=</a:t>
            </a:r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 and communicate with using an authenticated encryption scheme.</a:t>
            </a:r>
          </a:p>
          <a:p>
            <a:pPr lvl="1"/>
            <a:r>
              <a:rPr lang="en-US" b="1" dirty="0" smtClean="0"/>
              <a:t>Problems: </a:t>
            </a:r>
          </a:p>
          <a:p>
            <a:pPr lvl="2"/>
            <a:r>
              <a:rPr lang="en-US" dirty="0" smtClean="0"/>
              <a:t>In practice the attacker can (and will) query the random oracle many times.</a:t>
            </a:r>
          </a:p>
          <a:p>
            <a:pPr lvl="2"/>
            <a:r>
              <a:rPr lang="en-US" dirty="0" smtClean="0"/>
              <a:t>In practice people tend to pick very weak passwords</a:t>
            </a:r>
          </a:p>
          <a:p>
            <a:pPr lvl="2"/>
            <a:r>
              <a:rPr lang="en-US" dirty="0" smtClean="0"/>
              <a:t>Brute-force attack: Attacker enumerates over a dictionary of passwords and attempts to decrypt messages with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/>
              <a:t>’</a:t>
            </a:r>
            <a:r>
              <a:rPr lang="en-US" dirty="0"/>
              <a:t>=KDF(</a:t>
            </a:r>
            <a:r>
              <a:rPr lang="en-US" dirty="0" err="1"/>
              <a:t>pwd</a:t>
            </a:r>
            <a:r>
              <a:rPr lang="en-US" dirty="0"/>
              <a:t>’) </a:t>
            </a:r>
            <a:r>
              <a:rPr lang="en-US" dirty="0" smtClean="0"/>
              <a:t> (only succeeds if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 smtClean="0"/>
              <a:t>’</a:t>
            </a:r>
            <a:r>
              <a:rPr lang="en-US" dirty="0" smtClean="0"/>
              <a:t>=K).</a:t>
            </a:r>
          </a:p>
          <a:p>
            <a:pPr lvl="2"/>
            <a:r>
              <a:rPr lang="en-US" dirty="0"/>
              <a:t>An offline attack (brute-force) will almost always succeed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err="1" smtClean="0"/>
                  <a:t>Enc</a:t>
                </a:r>
                <a:r>
                  <a:rPr lang="en-US" dirty="0" smtClean="0"/>
                  <a:t> is an authentication encryption scheme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decrypts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Alice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after attempted MITM attack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5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2: MITM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instead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Allice computes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𝑝𝑤𝑑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instead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proceeds to mount brute-force attack on password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password guess y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lang="en-US" dirty="0" smtClean="0"/>
                  <a:t>then output y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on password after attempted MITM attack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 (PAKE)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Better Approach (PAKE):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both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Alice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compute</a:t>
                </a:r>
                <a:r>
                  <a:rPr lang="en-US" dirty="0" smtClean="0"/>
                  <a:t>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𝐵𝑜𝑏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sends Alice the following</a:t>
                </a:r>
                <a:r>
                  <a:rPr lang="en-US" dirty="0" smtClean="0"/>
                  <a:t> message: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,"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 Alice sends the message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 H(2,Alice,Bob,X,Y,K) to Bob.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A</a:t>
                </a:r>
                <a:r>
                  <a:rPr lang="en-US" dirty="0" smtClean="0"/>
                  <a:t>== </a:t>
                </a:r>
                <a:r>
                  <a:rPr lang="en-US" dirty="0"/>
                  <a:t>H(2,Alice,Bob,X,Y,K</a:t>
                </a:r>
                <a:r>
                  <a:rPr lang="en-US" dirty="0" smtClean="0"/>
                  <a:t>) where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. Bob </a:t>
                </a:r>
                <a:r>
                  <a:rPr lang="en-US" dirty="0"/>
                  <a:t>generates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 H(3,Alice,Bob,X,Y,K) and sends </a:t>
                </a:r>
                <a:r>
                  <a:rPr lang="en-US" dirty="0"/>
                  <a:t>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to Alice.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==H(3,Alice,Bob,X,Y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Alice and Bob don’t terminate the session key is H(4,Alice,Bob,X,Y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Security: </a:t>
                </a:r>
              </a:p>
              <a:p>
                <a:r>
                  <a:rPr lang="en-US" dirty="0"/>
                  <a:t>No offline attack (brute-force) is possible. </a:t>
                </a:r>
                <a:r>
                  <a:rPr lang="en-US" dirty="0" smtClean="0"/>
                  <a:t>Attacker get’s one password guess per instantiation of the protocol.</a:t>
                </a:r>
              </a:p>
              <a:p>
                <a:r>
                  <a:rPr lang="en-US" dirty="0" smtClean="0"/>
                  <a:t>If attacker is incorrect and he tampers with messages then he will cause the Alice &amp; Bob to quit.</a:t>
                </a:r>
              </a:p>
              <a:p>
                <a:r>
                  <a:rPr lang="en-US" dirty="0" smtClean="0"/>
                  <a:t>If Alice and Bob accept the secret key K and the attacker did not know/guess the password then K is “just as good” as a truly random secret key.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  <a:blipFill>
                <a:blip r:embed="rId3"/>
                <a:stretch>
                  <a:fillRect l="-47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57" y="6567625"/>
            <a:ext cx="1369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777777"/>
                </a:solidFill>
                <a:latin typeface="Arial Unicode MS"/>
              </a:rPr>
              <a:t>See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 Unicode MS"/>
                <a:hlinkClick r:id="rId4"/>
              </a:rPr>
              <a:t> RFC 6628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74641</TotalTime>
  <Words>14470</Words>
  <Application>Microsoft Office PowerPoint</Application>
  <PresentationFormat>Widescreen</PresentationFormat>
  <Paragraphs>1012</Paragraphs>
  <Slides>97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Arial Unicode MS</vt:lpstr>
      <vt:lpstr>Calibri</vt:lpstr>
      <vt:lpstr>Calibri Light</vt:lpstr>
      <vt:lpstr>Cambria Math</vt:lpstr>
      <vt:lpstr>Wingdings</vt:lpstr>
      <vt:lpstr>Office Theme</vt:lpstr>
      <vt:lpstr>Cryptography CS 555</vt:lpstr>
      <vt:lpstr>Recap CCA-Security (〖PrivK〗_(A,Π)^cca (n))</vt:lpstr>
      <vt:lpstr>CCA-Security (PubK_(A,Π)^cca (n))</vt:lpstr>
      <vt:lpstr>Encrypting Longer Messages</vt:lpstr>
      <vt:lpstr>Encrypting Longer Messages</vt:lpstr>
      <vt:lpstr>Encrypting Longer Messages</vt:lpstr>
      <vt:lpstr>Achieving CPA and CCA-Security</vt:lpstr>
      <vt:lpstr>Key Encapsulation Mechanism (KEM)</vt:lpstr>
      <vt:lpstr>KEM CCA-Security (KEM_(A,Π)^cca (n))</vt:lpstr>
      <vt:lpstr>CCA-Secure Encryption from CCA-Secure KEM</vt:lpstr>
      <vt:lpstr>CCA-Secure Encryption from CCA-Secure KEM</vt:lpstr>
      <vt:lpstr>CCA-Secure Encryption from CCA-Secure KEM</vt:lpstr>
      <vt:lpstr>CCA-Secure Encryption from CCA-Secure KEM</vt:lpstr>
      <vt:lpstr>Recap RSA-Assumption</vt:lpstr>
      <vt:lpstr>CCA-Secure KEM in the Random Oracle Model</vt:lpstr>
      <vt:lpstr>Using a CCA-Secure KEM</vt:lpstr>
      <vt:lpstr>Using a CCA-Secure KEM</vt:lpstr>
      <vt:lpstr>RSA-OAEP  (Optimal Asymmetric Encryption Padding)</vt:lpstr>
      <vt:lpstr>RSA-OAEP  (Optimal Asymmetric Encryption Padding)</vt:lpstr>
      <vt:lpstr>PKCS #1 v2.0</vt:lpstr>
      <vt:lpstr>PKCS #1 v2.0 (Bad Implementation)</vt:lpstr>
      <vt:lpstr>PKCS #1 v2.0 (Attack)</vt:lpstr>
      <vt:lpstr>Week 11: Topic 1: Discrete Logarithm Applications</vt:lpstr>
      <vt:lpstr>Diffie-Hellman Key Exchange</vt:lpstr>
      <vt:lpstr>Key-Exchange Experiment 〖KE〗_(A,Π)^eav (n):</vt:lpstr>
      <vt:lpstr>Diffie-Hellman Key-Exchange is Secure</vt:lpstr>
      <vt:lpstr>Diffie-Hellman Assumptions</vt:lpstr>
      <vt:lpstr>Diffie-Hellman Key Exchange</vt:lpstr>
      <vt:lpstr>Diffie-Hellman Key-Exchange is Secure</vt:lpstr>
      <vt:lpstr>Diffie-Hellman Key Exchange</vt:lpstr>
      <vt:lpstr>Man in the Middle Attack (MITM)</vt:lpstr>
      <vt:lpstr>Man in the Middle Attack (MITM)</vt:lpstr>
      <vt:lpstr>Man in the Middle Attack (MITM)</vt:lpstr>
      <vt:lpstr>Discrete Log Experiment DLogA,G(n)</vt:lpstr>
      <vt:lpstr>Collision Resistant Hash Functions (CRHFs)</vt:lpstr>
      <vt:lpstr>Collision Resistant Hash Functions</vt:lpstr>
      <vt:lpstr>Collision Resistant Hash Functions</vt:lpstr>
      <vt:lpstr>Collision Resistant Hash Functions</vt:lpstr>
      <vt:lpstr>Digital Signatures (Part 1)</vt:lpstr>
      <vt:lpstr>Recap</vt:lpstr>
      <vt:lpstr>What Does It Mean to “Secure Information” </vt:lpstr>
      <vt:lpstr>Encryption/MACs/Signatures</vt:lpstr>
      <vt:lpstr>Digital Signature Scheme</vt:lpstr>
      <vt:lpstr>Digital Signature: Application</vt:lpstr>
      <vt:lpstr>Digital Signature vs MACs</vt:lpstr>
      <vt:lpstr>Digital Signatures vs MACs</vt:lpstr>
      <vt:lpstr>Signature Experiment (〖Sig-forge〗_(A,Π)^  (n))</vt:lpstr>
      <vt:lpstr>Signature Experiment (〖Sig-forge〗_(A,Π)^  (n))</vt:lpstr>
      <vt:lpstr>Existential Unforgeability</vt:lpstr>
      <vt:lpstr>Plain RSA Signatures</vt:lpstr>
      <vt:lpstr>No Message Attack</vt:lpstr>
      <vt:lpstr>RSA-FDH</vt:lpstr>
      <vt:lpstr>RSA-FDH</vt:lpstr>
      <vt:lpstr>RSA-FDH</vt:lpstr>
      <vt:lpstr>RSA-FDH</vt:lpstr>
      <vt:lpstr>Week 11: Topic 2: Factoring Algorithms, Discrete Log Attacks + NIST Recommendations for Concrete Security Parameters 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 (Summary)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 (Summary)</vt:lpstr>
      <vt:lpstr>Discrete Log Attacks</vt:lpstr>
      <vt:lpstr>Discrete Log Attacks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NIST Guidelines (Concrete Security)</vt:lpstr>
      <vt:lpstr>NIST Guidelines (Concrete Security)</vt:lpstr>
      <vt:lpstr>PowerPoint Presentation</vt:lpstr>
      <vt:lpstr>Password Authenticated Key-Exchange</vt:lpstr>
      <vt:lpstr>Password Authenticated Key-Exchange</vt:lpstr>
      <vt:lpstr>Attempt 2</vt:lpstr>
      <vt:lpstr>Attempt 2: MITM Attack</vt:lpstr>
      <vt:lpstr>Password Authenticated Key-Exchange (PAKE)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360</cp:revision>
  <cp:lastPrinted>2017-10-28T19:03:12Z</cp:lastPrinted>
  <dcterms:created xsi:type="dcterms:W3CDTF">2016-12-31T20:38:01Z</dcterms:created>
  <dcterms:modified xsi:type="dcterms:W3CDTF">2021-04-01T01:19:24Z</dcterms:modified>
</cp:coreProperties>
</file>