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2"/>
  </p:notesMasterIdLst>
  <p:sldIdLst>
    <p:sldId id="439" r:id="rId2"/>
    <p:sldId id="851" r:id="rId3"/>
    <p:sldId id="772" r:id="rId4"/>
    <p:sldId id="773" r:id="rId5"/>
    <p:sldId id="774" r:id="rId6"/>
    <p:sldId id="775" r:id="rId7"/>
    <p:sldId id="776" r:id="rId8"/>
    <p:sldId id="777" r:id="rId9"/>
    <p:sldId id="778" r:id="rId10"/>
    <p:sldId id="779" r:id="rId11"/>
    <p:sldId id="876" r:id="rId12"/>
    <p:sldId id="877" r:id="rId13"/>
    <p:sldId id="878" r:id="rId14"/>
    <p:sldId id="879" r:id="rId15"/>
    <p:sldId id="887" r:id="rId16"/>
    <p:sldId id="888" r:id="rId17"/>
    <p:sldId id="880" r:id="rId18"/>
    <p:sldId id="886" r:id="rId19"/>
    <p:sldId id="882" r:id="rId20"/>
    <p:sldId id="780" r:id="rId21"/>
    <p:sldId id="881" r:id="rId22"/>
    <p:sldId id="833" r:id="rId23"/>
    <p:sldId id="781" r:id="rId24"/>
    <p:sldId id="782" r:id="rId25"/>
    <p:sldId id="889" r:id="rId26"/>
    <p:sldId id="783" r:id="rId27"/>
    <p:sldId id="818" r:id="rId28"/>
    <p:sldId id="784" r:id="rId29"/>
    <p:sldId id="785" r:id="rId30"/>
    <p:sldId id="786" r:id="rId31"/>
    <p:sldId id="820" r:id="rId32"/>
    <p:sldId id="829" r:id="rId33"/>
    <p:sldId id="819" r:id="rId34"/>
    <p:sldId id="842" r:id="rId35"/>
    <p:sldId id="834" r:id="rId36"/>
    <p:sldId id="835" r:id="rId37"/>
    <p:sldId id="838" r:id="rId38"/>
    <p:sldId id="836" r:id="rId39"/>
    <p:sldId id="840" r:id="rId40"/>
    <p:sldId id="841" r:id="rId41"/>
    <p:sldId id="791" r:id="rId42"/>
    <p:sldId id="821" r:id="rId43"/>
    <p:sldId id="822" r:id="rId44"/>
    <p:sldId id="823" r:id="rId45"/>
    <p:sldId id="843" r:id="rId46"/>
    <p:sldId id="844" r:id="rId47"/>
    <p:sldId id="845" r:id="rId48"/>
    <p:sldId id="849" r:id="rId49"/>
    <p:sldId id="793" r:id="rId50"/>
    <p:sldId id="795" r:id="rId51"/>
    <p:sldId id="847" r:id="rId52"/>
    <p:sldId id="848" r:id="rId53"/>
    <p:sldId id="798" r:id="rId54"/>
    <p:sldId id="801" r:id="rId55"/>
    <p:sldId id="890" r:id="rId56"/>
    <p:sldId id="891" r:id="rId57"/>
    <p:sldId id="892" r:id="rId58"/>
    <p:sldId id="893" r:id="rId59"/>
    <p:sldId id="824" r:id="rId60"/>
    <p:sldId id="802" r:id="rId61"/>
    <p:sldId id="803" r:id="rId62"/>
    <p:sldId id="804" r:id="rId63"/>
    <p:sldId id="805" r:id="rId64"/>
    <p:sldId id="806" r:id="rId65"/>
    <p:sldId id="807" r:id="rId66"/>
    <p:sldId id="808" r:id="rId67"/>
    <p:sldId id="809" r:id="rId68"/>
    <p:sldId id="810" r:id="rId69"/>
    <p:sldId id="811" r:id="rId70"/>
    <p:sldId id="812" r:id="rId71"/>
    <p:sldId id="813" r:id="rId72"/>
    <p:sldId id="814" r:id="rId73"/>
    <p:sldId id="850" r:id="rId74"/>
    <p:sldId id="815" r:id="rId75"/>
    <p:sldId id="917" r:id="rId76"/>
    <p:sldId id="918" r:id="rId77"/>
    <p:sldId id="919" r:id="rId78"/>
    <p:sldId id="883" r:id="rId79"/>
    <p:sldId id="884" r:id="rId80"/>
    <p:sldId id="885" r:id="rId81"/>
    <p:sldId id="894" r:id="rId82"/>
    <p:sldId id="895" r:id="rId83"/>
    <p:sldId id="896" r:id="rId84"/>
    <p:sldId id="897" r:id="rId85"/>
    <p:sldId id="898" r:id="rId86"/>
    <p:sldId id="899" r:id="rId87"/>
    <p:sldId id="900" r:id="rId88"/>
    <p:sldId id="901" r:id="rId89"/>
    <p:sldId id="902" r:id="rId90"/>
    <p:sldId id="903" r:id="rId91"/>
    <p:sldId id="904" r:id="rId92"/>
    <p:sldId id="905" r:id="rId93"/>
    <p:sldId id="906" r:id="rId94"/>
    <p:sldId id="907" r:id="rId95"/>
    <p:sldId id="908" r:id="rId96"/>
    <p:sldId id="909" r:id="rId97"/>
    <p:sldId id="910" r:id="rId98"/>
    <p:sldId id="911" r:id="rId99"/>
    <p:sldId id="912" r:id="rId100"/>
    <p:sldId id="913" r:id="rId101"/>
    <p:sldId id="914" r:id="rId102"/>
    <p:sldId id="915" r:id="rId103"/>
    <p:sldId id="916" r:id="rId104"/>
    <p:sldId id="926" r:id="rId105"/>
    <p:sldId id="920" r:id="rId106"/>
    <p:sldId id="921" r:id="rId107"/>
    <p:sldId id="922" r:id="rId108"/>
    <p:sldId id="923" r:id="rId109"/>
    <p:sldId id="924" r:id="rId110"/>
    <p:sldId id="925" r:id="rId1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locki, Jeremiah M" initials="BJM" lastIdx="1" clrIdx="0">
    <p:extLst>
      <p:ext uri="{19B8F6BF-5375-455C-9EA6-DF929625EA0E}">
        <p15:presenceInfo xmlns:p15="http://schemas.microsoft.com/office/powerpoint/2012/main" userId="S-1-5-21-1861847230-2120372063-3483355800-59540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6404" autoAdjust="0"/>
  </p:normalViewPr>
  <p:slideViewPr>
    <p:cSldViewPr snapToGrid="0">
      <p:cViewPr varScale="1">
        <p:scale>
          <a:sx n="105" d="100"/>
          <a:sy n="105" d="100"/>
        </p:scale>
        <p:origin x="77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822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tableStyles" Target="tableStyles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notesMaster" Target="notesMasters/notesMaster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commentAuthors" Target="commentAuthors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viewProps" Target="viewProp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C85FA0-1860-435B-9626-CB21D9C53071}" type="datetimeFigureOut">
              <a:rPr lang="en-US" smtClean="0"/>
              <a:t>3/25/2021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E35DAA-499F-4673-978B-A6190921FD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4504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E35DAA-499F-4673-978B-A6190921FD97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4529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smtClean="0"/>
                  <a:t>Suppose we have </a:t>
                </a:r>
                <a:r>
                  <a:rPr lang="en-US" dirty="0" err="1" smtClean="0"/>
                  <a:t>m,m’,c</a:t>
                </a:r>
                <a:r>
                  <a:rPr lang="en-US" dirty="0" smtClean="0"/>
                  <a:t>’ s.t. </a:t>
                </a:r>
                <a:r>
                  <a:rPr lang="en-US" dirty="0" err="1" smtClean="0"/>
                  <a:t>Pr</a:t>
                </a:r>
                <a:r>
                  <a:rPr lang="en-US" dirty="0" smtClean="0"/>
                  <a:t>[</a:t>
                </a:r>
                <a:r>
                  <a:rPr lang="en-US" dirty="0" err="1" smtClean="0"/>
                  <a:t>EncK</a:t>
                </a:r>
                <a:r>
                  <a:rPr lang="en-US" dirty="0" smtClean="0"/>
                  <a:t>(m)= c’] &gt; </a:t>
                </a:r>
                <a:r>
                  <a:rPr lang="en-US" dirty="0" err="1" smtClean="0"/>
                  <a:t>Pr</a:t>
                </a:r>
                <a:r>
                  <a:rPr lang="en-US" dirty="0" smtClean="0"/>
                  <a:t>[</a:t>
                </a:r>
                <a:r>
                  <a:rPr lang="en-US" dirty="0" err="1" smtClean="0"/>
                  <a:t>EncK</a:t>
                </a:r>
                <a:r>
                  <a:rPr lang="en-US" dirty="0" smtClean="0"/>
                  <a:t>(m’)=c’] then adversary can select m0= m, m1=m’. If the ciphertext challenge c=c’ then the adversary outputs guess b’ = 1. Otherwise, the adversary outputs random guess b’. </a:t>
                </a:r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i="0" smtClean="0">
                    <a:latin typeface="Cambria Math" panose="02040503050406030204" pitchFamily="18" charset="0"/>
                  </a:rPr>
                  <a:t>[┤]</a:t>
                </a:r>
                <a:r>
                  <a:rPr lang="en-US" b="0" i="0" smtClean="0">
                    <a:latin typeface="Cambria Math" panose="02040503050406030204" pitchFamily="18" charset="0"/>
                  </a:rPr>
                  <a:t>=[┤]∗+=(1−𝑝)/2+𝑝</a:t>
                </a:r>
                <a:endParaRPr lang="en-US" dirty="0"/>
              </a:p>
              <a:p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E35DAA-499F-4673-978B-A6190921FD97}" type="slidenum">
              <a:rPr lang="en-US" smtClean="0"/>
              <a:t>101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0960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E35DAA-499F-4673-978B-A6190921FD97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9464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  <a:p>
            <a:r>
              <a:rPr lang="en-US" baseline="0" dirty="0" err="1" smtClean="0"/>
              <a:t>Batle</a:t>
            </a:r>
            <a:r>
              <a:rPr lang="en-US" baseline="0" dirty="0" smtClean="0"/>
              <a:t> of Midway. In May 1942, US Navy </a:t>
            </a:r>
            <a:r>
              <a:rPr lang="en-US" baseline="0" dirty="0" err="1" smtClean="0"/>
              <a:t>cryptanal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E35DAA-499F-4673-978B-A6190921FD97}" type="slidenum">
              <a:rPr lang="en-US" smtClean="0"/>
              <a:t>84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6495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smtClean="0"/>
                  <a:t>Suppose we have </a:t>
                </a:r>
                <a:r>
                  <a:rPr lang="en-US" dirty="0" err="1" smtClean="0"/>
                  <a:t>m,m’,c</a:t>
                </a:r>
                <a:r>
                  <a:rPr lang="en-US" dirty="0" smtClean="0"/>
                  <a:t>’ s.t. </a:t>
                </a:r>
                <a:r>
                  <a:rPr lang="en-US" dirty="0" err="1" smtClean="0"/>
                  <a:t>Pr</a:t>
                </a:r>
                <a:r>
                  <a:rPr lang="en-US" dirty="0" smtClean="0"/>
                  <a:t>[</a:t>
                </a:r>
                <a:r>
                  <a:rPr lang="en-US" dirty="0" err="1" smtClean="0"/>
                  <a:t>EncK</a:t>
                </a:r>
                <a:r>
                  <a:rPr lang="en-US" dirty="0" smtClean="0"/>
                  <a:t>(m)= c’] &gt; </a:t>
                </a:r>
                <a:r>
                  <a:rPr lang="en-US" dirty="0" err="1" smtClean="0"/>
                  <a:t>Pr</a:t>
                </a:r>
                <a:r>
                  <a:rPr lang="en-US" dirty="0" smtClean="0"/>
                  <a:t>[</a:t>
                </a:r>
                <a:r>
                  <a:rPr lang="en-US" dirty="0" err="1" smtClean="0"/>
                  <a:t>EncK</a:t>
                </a:r>
                <a:r>
                  <a:rPr lang="en-US" dirty="0" smtClean="0"/>
                  <a:t>(m’)=c’] then adversary can select m0= m, m1=m’. If the ciphertext challenge c=c’ then the adversary outputs guess b’ = 1. Otherwise, the adversary outputs random guess b’. </a:t>
                </a:r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i="0" smtClean="0">
                    <a:latin typeface="Cambria Math" panose="02040503050406030204" pitchFamily="18" charset="0"/>
                  </a:rPr>
                  <a:t>[┤]</a:t>
                </a:r>
                <a:r>
                  <a:rPr lang="en-US" b="0" i="0" smtClean="0">
                    <a:latin typeface="Cambria Math" panose="02040503050406030204" pitchFamily="18" charset="0"/>
                  </a:rPr>
                  <a:t>=[┤]∗+=(1−𝑝)/2+𝑝</a:t>
                </a:r>
                <a:endParaRPr lang="en-US" dirty="0"/>
              </a:p>
              <a:p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E35DAA-499F-4673-978B-A6190921FD97}" type="slidenum">
              <a:rPr lang="en-US" smtClean="0"/>
              <a:t>85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9120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  <a:p>
            <a:r>
              <a:rPr lang="en-US" baseline="0" dirty="0" err="1" smtClean="0"/>
              <a:t>Batle</a:t>
            </a:r>
            <a:r>
              <a:rPr lang="en-US" baseline="0" dirty="0" smtClean="0"/>
              <a:t> of Midway. In May 1942, US Navy </a:t>
            </a:r>
            <a:r>
              <a:rPr lang="en-US" baseline="0" dirty="0" err="1" smtClean="0"/>
              <a:t>cryptanal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E35DAA-499F-4673-978B-A6190921FD97}" type="slidenum">
              <a:rPr lang="en-US" smtClean="0"/>
              <a:t>86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684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smtClean="0"/>
                  <a:t>Suppose we have </a:t>
                </a:r>
                <a:r>
                  <a:rPr lang="en-US" dirty="0" err="1" smtClean="0"/>
                  <a:t>m,m’,c</a:t>
                </a:r>
                <a:r>
                  <a:rPr lang="en-US" dirty="0" smtClean="0"/>
                  <a:t>’ s.t. </a:t>
                </a:r>
                <a:r>
                  <a:rPr lang="en-US" dirty="0" err="1" smtClean="0"/>
                  <a:t>Pr</a:t>
                </a:r>
                <a:r>
                  <a:rPr lang="en-US" dirty="0" smtClean="0"/>
                  <a:t>[</a:t>
                </a:r>
                <a:r>
                  <a:rPr lang="en-US" dirty="0" err="1" smtClean="0"/>
                  <a:t>EncK</a:t>
                </a:r>
                <a:r>
                  <a:rPr lang="en-US" dirty="0" smtClean="0"/>
                  <a:t>(m)= c’] &gt; </a:t>
                </a:r>
                <a:r>
                  <a:rPr lang="en-US" dirty="0" err="1" smtClean="0"/>
                  <a:t>Pr</a:t>
                </a:r>
                <a:r>
                  <a:rPr lang="en-US" dirty="0" smtClean="0"/>
                  <a:t>[</a:t>
                </a:r>
                <a:r>
                  <a:rPr lang="en-US" dirty="0" err="1" smtClean="0"/>
                  <a:t>EncK</a:t>
                </a:r>
                <a:r>
                  <a:rPr lang="en-US" dirty="0" smtClean="0"/>
                  <a:t>(m’)=c’] then adversary can select m0= m, m1=m’. If the ciphertext challenge c=c’ then the adversary outputs guess b’ = 1. Otherwise, the adversary outputs random guess b’. </a:t>
                </a:r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i="0" smtClean="0">
                    <a:latin typeface="Cambria Math" panose="02040503050406030204" pitchFamily="18" charset="0"/>
                  </a:rPr>
                  <a:t>[┤]</a:t>
                </a:r>
                <a:r>
                  <a:rPr lang="en-US" b="0" i="0" smtClean="0">
                    <a:latin typeface="Cambria Math" panose="02040503050406030204" pitchFamily="18" charset="0"/>
                  </a:rPr>
                  <a:t>=[┤]∗+=(1−𝑝)/2+𝑝</a:t>
                </a:r>
                <a:endParaRPr lang="en-US" dirty="0"/>
              </a:p>
              <a:p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E35DAA-499F-4673-978B-A6190921FD97}" type="slidenum">
              <a:rPr lang="en-US" smtClean="0"/>
              <a:t>87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2197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smtClean="0"/>
                  <a:t>Suppose we have </a:t>
                </a:r>
                <a:r>
                  <a:rPr lang="en-US" dirty="0" err="1" smtClean="0"/>
                  <a:t>m,m’,c</a:t>
                </a:r>
                <a:r>
                  <a:rPr lang="en-US" dirty="0" smtClean="0"/>
                  <a:t>’ s.t. </a:t>
                </a:r>
                <a:r>
                  <a:rPr lang="en-US" dirty="0" err="1" smtClean="0"/>
                  <a:t>Pr</a:t>
                </a:r>
                <a:r>
                  <a:rPr lang="en-US" dirty="0" smtClean="0"/>
                  <a:t>[</a:t>
                </a:r>
                <a:r>
                  <a:rPr lang="en-US" dirty="0" err="1" smtClean="0"/>
                  <a:t>EncK</a:t>
                </a:r>
                <a:r>
                  <a:rPr lang="en-US" dirty="0" smtClean="0"/>
                  <a:t>(m)= c’] &gt; </a:t>
                </a:r>
                <a:r>
                  <a:rPr lang="en-US" dirty="0" err="1" smtClean="0"/>
                  <a:t>Pr</a:t>
                </a:r>
                <a:r>
                  <a:rPr lang="en-US" dirty="0" smtClean="0"/>
                  <a:t>[</a:t>
                </a:r>
                <a:r>
                  <a:rPr lang="en-US" dirty="0" err="1" smtClean="0"/>
                  <a:t>EncK</a:t>
                </a:r>
                <a:r>
                  <a:rPr lang="en-US" dirty="0" smtClean="0"/>
                  <a:t>(m’)=c’] then adversary can select m0= m, m1=m’. If the ciphertext challenge c=c’ then the adversary outputs guess b’ = 1. Otherwise, the adversary outputs random guess b’. </a:t>
                </a:r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i="0" smtClean="0">
                    <a:latin typeface="Cambria Math" panose="02040503050406030204" pitchFamily="18" charset="0"/>
                  </a:rPr>
                  <a:t>[┤]</a:t>
                </a:r>
                <a:r>
                  <a:rPr lang="en-US" b="0" i="0" smtClean="0">
                    <a:latin typeface="Cambria Math" panose="02040503050406030204" pitchFamily="18" charset="0"/>
                  </a:rPr>
                  <a:t>=[┤]∗+=(1−𝑝)/2+𝑝</a:t>
                </a:r>
                <a:endParaRPr lang="en-US" dirty="0"/>
              </a:p>
              <a:p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E35DAA-499F-4673-978B-A6190921FD97}" type="slidenum">
              <a:rPr lang="en-US" smtClean="0"/>
              <a:t>88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9803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smtClean="0"/>
                  <a:t>Suppose we have </a:t>
                </a:r>
                <a:r>
                  <a:rPr lang="en-US" dirty="0" err="1" smtClean="0"/>
                  <a:t>m,m’,c</a:t>
                </a:r>
                <a:r>
                  <a:rPr lang="en-US" dirty="0" smtClean="0"/>
                  <a:t>’ s.t. </a:t>
                </a:r>
                <a:r>
                  <a:rPr lang="en-US" dirty="0" err="1" smtClean="0"/>
                  <a:t>Pr</a:t>
                </a:r>
                <a:r>
                  <a:rPr lang="en-US" dirty="0" smtClean="0"/>
                  <a:t>[</a:t>
                </a:r>
                <a:r>
                  <a:rPr lang="en-US" dirty="0" err="1" smtClean="0"/>
                  <a:t>EncK</a:t>
                </a:r>
                <a:r>
                  <a:rPr lang="en-US" dirty="0" smtClean="0"/>
                  <a:t>(m)= c’] &gt; </a:t>
                </a:r>
                <a:r>
                  <a:rPr lang="en-US" dirty="0" err="1" smtClean="0"/>
                  <a:t>Pr</a:t>
                </a:r>
                <a:r>
                  <a:rPr lang="en-US" dirty="0" smtClean="0"/>
                  <a:t>[</a:t>
                </a:r>
                <a:r>
                  <a:rPr lang="en-US" dirty="0" err="1" smtClean="0"/>
                  <a:t>EncK</a:t>
                </a:r>
                <a:r>
                  <a:rPr lang="en-US" dirty="0" smtClean="0"/>
                  <a:t>(m’)=c’] then adversary can select m0= m, m1=m’. If the ciphertext challenge c=c’ then the adversary outputs guess b’ = 1. Otherwise, the adversary outputs random guess b’. </a:t>
                </a:r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i="0" smtClean="0">
                    <a:latin typeface="Cambria Math" panose="02040503050406030204" pitchFamily="18" charset="0"/>
                  </a:rPr>
                  <a:t>[┤]</a:t>
                </a:r>
                <a:r>
                  <a:rPr lang="en-US" b="0" i="0" smtClean="0">
                    <a:latin typeface="Cambria Math" panose="02040503050406030204" pitchFamily="18" charset="0"/>
                  </a:rPr>
                  <a:t>=[┤]∗+=(1−𝑝)/2+𝑝</a:t>
                </a:r>
                <a:endParaRPr lang="en-US" dirty="0"/>
              </a:p>
              <a:p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E35DAA-499F-4673-978B-A6190921FD97}" type="slidenum">
              <a:rPr lang="en-US" smtClean="0"/>
              <a:t>93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1574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smtClean="0"/>
                  <a:t>Suppose we have </a:t>
                </a:r>
                <a:r>
                  <a:rPr lang="en-US" dirty="0" err="1" smtClean="0"/>
                  <a:t>m,m’,c</a:t>
                </a:r>
                <a:r>
                  <a:rPr lang="en-US" dirty="0" smtClean="0"/>
                  <a:t>’ s.t. </a:t>
                </a:r>
                <a:r>
                  <a:rPr lang="en-US" dirty="0" err="1" smtClean="0"/>
                  <a:t>Pr</a:t>
                </a:r>
                <a:r>
                  <a:rPr lang="en-US" dirty="0" smtClean="0"/>
                  <a:t>[</a:t>
                </a:r>
                <a:r>
                  <a:rPr lang="en-US" dirty="0" err="1" smtClean="0"/>
                  <a:t>EncK</a:t>
                </a:r>
                <a:r>
                  <a:rPr lang="en-US" dirty="0" smtClean="0"/>
                  <a:t>(m)= c’] &gt; </a:t>
                </a:r>
                <a:r>
                  <a:rPr lang="en-US" dirty="0" err="1" smtClean="0"/>
                  <a:t>Pr</a:t>
                </a:r>
                <a:r>
                  <a:rPr lang="en-US" dirty="0" smtClean="0"/>
                  <a:t>[</a:t>
                </a:r>
                <a:r>
                  <a:rPr lang="en-US" dirty="0" err="1" smtClean="0"/>
                  <a:t>EncK</a:t>
                </a:r>
                <a:r>
                  <a:rPr lang="en-US" dirty="0" smtClean="0"/>
                  <a:t>(m’)=c’] then adversary can select m0= m, m1=m’. If the ciphertext challenge c=c’ then the adversary outputs guess b’ = 1. Otherwise, the adversary outputs random guess b’. </a:t>
                </a:r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i="0" smtClean="0">
                    <a:latin typeface="Cambria Math" panose="02040503050406030204" pitchFamily="18" charset="0"/>
                  </a:rPr>
                  <a:t>[┤]</a:t>
                </a:r>
                <a:r>
                  <a:rPr lang="en-US" b="0" i="0" smtClean="0">
                    <a:latin typeface="Cambria Math" panose="02040503050406030204" pitchFamily="18" charset="0"/>
                  </a:rPr>
                  <a:t>=[┤]∗+=(1−𝑝)/2+𝑝</a:t>
                </a:r>
                <a:endParaRPr lang="en-US" dirty="0"/>
              </a:p>
              <a:p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E35DAA-499F-4673-978B-A6190921FD97}" type="slidenum">
              <a:rPr lang="en-US" smtClean="0"/>
              <a:t>95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2187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CD638-CAC8-4835-93D5-F2F113860AF6}" type="datetime1">
              <a:rPr lang="en-US" smtClean="0"/>
              <a:t>3/25/2021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351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20AD1-AAF5-41BF-8F47-A201BD823CA6}" type="datetime1">
              <a:rPr lang="en-US" smtClean="0"/>
              <a:t>3/25/2021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5654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2F8B5-C2B9-4688-AF44-FC2F88EF1967}" type="datetime1">
              <a:rPr lang="en-US" smtClean="0"/>
              <a:t>3/25/2021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4003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12E03-6634-4506-9456-86EF0B299EA5}" type="datetime1">
              <a:rPr lang="en-US" smtClean="0"/>
              <a:t>3/25/2021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9587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FF1D6-DDC6-46CD-8F4D-A488FCDFFF3F}" type="datetime1">
              <a:rPr lang="en-US" smtClean="0"/>
              <a:t>3/25/2021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0376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268F3-B5D5-4614-A1E8-B062619C91D9}" type="datetime1">
              <a:rPr lang="en-US" smtClean="0"/>
              <a:t>3/25/2021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0141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7B2AB-DF7C-4D43-93E6-1F8BFC4B85C5}" type="datetime1">
              <a:rPr lang="en-US" smtClean="0"/>
              <a:t>3/25/2021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4955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41BF2-9F6E-4EE3-AC23-3342D25B434E}" type="datetime1">
              <a:rPr lang="en-US" smtClean="0"/>
              <a:t>3/25/2021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1705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B3AC0-947E-4117-982D-2E13F67B980A}" type="datetime1">
              <a:rPr lang="en-US" smtClean="0"/>
              <a:t>3/25/2021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725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ACCC4-E33D-49C2-8C16-2FA37D9D909A}" type="datetime1">
              <a:rPr lang="en-US" smtClean="0"/>
              <a:t>3/25/2021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9368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B8812-7278-4D06-90D2-92395DE9F0D1}" type="datetime1">
              <a:rPr lang="en-US" smtClean="0"/>
              <a:t>3/25/2021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0866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357E49-C339-4533-BFB4-FADAD6F354D5}" type="datetime1">
              <a:rPr lang="en-US" smtClean="0"/>
              <a:t>3/25/2021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504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1.png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0.png"/><Relationship Id="rId13" Type="http://schemas.openxmlformats.org/officeDocument/2006/relationships/image" Target="../media/image37.png"/><Relationship Id="rId3" Type="http://schemas.openxmlformats.org/officeDocument/2006/relationships/image" Target="../media/image33.jpeg"/><Relationship Id="rId7" Type="http://schemas.openxmlformats.org/officeDocument/2006/relationships/image" Target="../media/image330.png"/><Relationship Id="rId12" Type="http://schemas.openxmlformats.org/officeDocument/2006/relationships/image" Target="../media/image38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11" Type="http://schemas.openxmlformats.org/officeDocument/2006/relationships/image" Target="../media/image301.png"/><Relationship Id="rId5" Type="http://schemas.openxmlformats.org/officeDocument/2006/relationships/image" Target="../media/image36.png"/><Relationship Id="rId10" Type="http://schemas.openxmlformats.org/officeDocument/2006/relationships/image" Target="../media/image360.png"/><Relationship Id="rId4" Type="http://schemas.openxmlformats.org/officeDocument/2006/relationships/image" Target="../media/image320.png"/><Relationship Id="rId9" Type="http://schemas.openxmlformats.org/officeDocument/2006/relationships/image" Target="../media/image350.png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1.png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141.png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00.png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0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develop.wolframcloud.com/app/" TargetMode="External"/><Relationship Id="rId2" Type="http://schemas.openxmlformats.org/officeDocument/2006/relationships/hyperlink" Target="https://www.cs.purdue.edu/homes/jblocki/courses/555_Spring17/slides/Lecture24Demo.nb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sandbox.open.wolframcloud.com/" TargetMode="Externa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s.purdue.edu/homes/jblocki/courses/555_Spring17/slides/Lecture24Demo.nb" TargetMode="Externa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s.purdue.edu/homes/jblocki/courses/555_Spring17/slides/Lecture24Demo.nb" TargetMode="Externa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1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0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2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4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00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2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1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20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0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2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1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0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27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0.png"/><Relationship Id="rId5" Type="http://schemas.openxmlformats.org/officeDocument/2006/relationships/image" Target="../media/image240.png"/><Relationship Id="rId4" Type="http://schemas.openxmlformats.org/officeDocument/2006/relationships/image" Target="../media/image230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7" Type="http://schemas.openxmlformats.org/officeDocument/2006/relationships/image" Target="../media/image29.png"/><Relationship Id="rId2" Type="http://schemas.openxmlformats.org/officeDocument/2006/relationships/image" Target="../media/image2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40.png"/><Relationship Id="rId4" Type="http://schemas.openxmlformats.org/officeDocument/2006/relationships/image" Target="../media/image270.png"/><Relationship Id="rId9" Type="http://schemas.openxmlformats.org/officeDocument/2006/relationships/image" Target="../media/image30.png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cse.iitk.ac.in/users/manindra/algebra/primality_v6.pdf" TargetMode="Externa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10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01.pn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00.png"/><Relationship Id="rId5" Type="http://schemas.openxmlformats.org/officeDocument/2006/relationships/image" Target="../media/image37.jpeg"/><Relationship Id="rId4" Type="http://schemas.openxmlformats.org/officeDocument/2006/relationships/image" Target="../media/image36.png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13" Type="http://schemas.openxmlformats.org/officeDocument/2006/relationships/image" Target="../media/image130.png"/><Relationship Id="rId3" Type="http://schemas.openxmlformats.org/officeDocument/2006/relationships/image" Target="../media/image33.jpeg"/><Relationship Id="rId7" Type="http://schemas.openxmlformats.org/officeDocument/2006/relationships/image" Target="../media/image73.png"/><Relationship Id="rId12" Type="http://schemas.openxmlformats.org/officeDocument/2006/relationships/image" Target="../media/image120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11" Type="http://schemas.openxmlformats.org/officeDocument/2006/relationships/image" Target="../media/image112.png"/><Relationship Id="rId5" Type="http://schemas.openxmlformats.org/officeDocument/2006/relationships/image" Target="../media/image36.png"/><Relationship Id="rId10" Type="http://schemas.openxmlformats.org/officeDocument/2006/relationships/image" Target="../media/image1010.png"/><Relationship Id="rId4" Type="http://schemas.openxmlformats.org/officeDocument/2006/relationships/image" Target="../media/image60.png"/><Relationship Id="rId9" Type="http://schemas.openxmlformats.org/officeDocument/2006/relationships/image" Target="../media/image91.png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7" Type="http://schemas.openxmlformats.org/officeDocument/2006/relationships/image" Target="../media/image20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5" Type="http://schemas.openxmlformats.org/officeDocument/2006/relationships/image" Target="../media/image37.jpeg"/><Relationship Id="rId4" Type="http://schemas.openxmlformats.org/officeDocument/2006/relationships/image" Target="../media/image36.png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1.pn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eg"/><Relationship Id="rId4" Type="http://schemas.openxmlformats.org/officeDocument/2006/relationships/image" Target="../media/image36.png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1910.png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1.png"/><Relationship Id="rId13" Type="http://schemas.openxmlformats.org/officeDocument/2006/relationships/image" Target="../media/image271.png"/><Relationship Id="rId3" Type="http://schemas.openxmlformats.org/officeDocument/2006/relationships/image" Target="../media/image33.jpeg"/><Relationship Id="rId7" Type="http://schemas.openxmlformats.org/officeDocument/2006/relationships/image" Target="../media/image213.png"/><Relationship Id="rId12" Type="http://schemas.openxmlformats.org/officeDocument/2006/relationships/image" Target="../media/image26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11" Type="http://schemas.openxmlformats.org/officeDocument/2006/relationships/image" Target="../media/image241.png"/><Relationship Id="rId5" Type="http://schemas.openxmlformats.org/officeDocument/2006/relationships/image" Target="../media/image36.png"/><Relationship Id="rId10" Type="http://schemas.openxmlformats.org/officeDocument/2006/relationships/image" Target="../media/image221.png"/><Relationship Id="rId4" Type="http://schemas.openxmlformats.org/officeDocument/2006/relationships/image" Target="../media/image201.png"/><Relationship Id="rId9" Type="http://schemas.openxmlformats.org/officeDocument/2006/relationships/image" Target="../media/image2300.png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1.png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2.png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2.png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238443"/>
            <a:ext cx="9144000" cy="2387600"/>
          </a:xfrm>
        </p:spPr>
        <p:txBody>
          <a:bodyPr/>
          <a:lstStyle/>
          <a:p>
            <a:r>
              <a:rPr lang="en-US" dirty="0" smtClean="0"/>
              <a:t>Cryptography</a:t>
            </a:r>
            <a:br>
              <a:rPr lang="en-US" dirty="0" smtClean="0"/>
            </a:br>
            <a:r>
              <a:rPr lang="en-US" dirty="0" smtClean="0"/>
              <a:t>CS 555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29640" y="3469006"/>
            <a:ext cx="10424160" cy="2754312"/>
          </a:xfrm>
        </p:spPr>
        <p:txBody>
          <a:bodyPr>
            <a:normAutofit/>
          </a:bodyPr>
          <a:lstStyle/>
          <a:p>
            <a:pPr algn="l"/>
            <a:r>
              <a:rPr lang="en-US" sz="2900" b="1" dirty="0" smtClean="0"/>
              <a:t>Week 10: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900" dirty="0" smtClean="0"/>
              <a:t>RSA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900" dirty="0" smtClean="0"/>
              <a:t>Attacks on Plain RSA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900" dirty="0" smtClean="0"/>
              <a:t>Discrete Log/DDH</a:t>
            </a:r>
          </a:p>
          <a:p>
            <a:pPr algn="l"/>
            <a:r>
              <a:rPr lang="en-US" sz="2900" b="1" dirty="0" smtClean="0"/>
              <a:t>Readings: </a:t>
            </a:r>
            <a:r>
              <a:rPr lang="en-US" sz="2900" dirty="0" smtClean="0"/>
              <a:t>Katz </a:t>
            </a:r>
            <a:r>
              <a:rPr lang="en-US" sz="2900" dirty="0"/>
              <a:t>and </a:t>
            </a:r>
            <a:r>
              <a:rPr lang="en-US" sz="2900" dirty="0" smtClean="0"/>
              <a:t>Lindell Chapter 8.2-8.3,11.5.1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1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252720" y="6388655"/>
            <a:ext cx="13083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Spring 2021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817067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“Almost” Miller-Rabin Test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r>
                  <a:rPr lang="en-US" b="1" dirty="0" smtClean="0"/>
                  <a:t>Input</a:t>
                </a:r>
                <a:r>
                  <a:rPr lang="en-US" dirty="0" smtClean="0"/>
                  <a:t>: Integer N and parameter 1</a:t>
                </a:r>
                <a:r>
                  <a:rPr lang="en-US" baseline="30000" dirty="0" smtClean="0"/>
                  <a:t>t</a:t>
                </a:r>
              </a:p>
              <a:p>
                <a:pPr marL="0" indent="0">
                  <a:buNone/>
                </a:pPr>
                <a:r>
                  <a:rPr lang="en-US" b="1" dirty="0" smtClean="0"/>
                  <a:t>Output</a:t>
                </a:r>
                <a:r>
                  <a:rPr lang="en-US" dirty="0" smtClean="0"/>
                  <a:t>: “prime” or “composite”</a:t>
                </a:r>
              </a:p>
              <a:p>
                <a:pPr marL="0" indent="0">
                  <a:buNone/>
                </a:pPr>
                <a:r>
                  <a:rPr lang="en-US" b="1" dirty="0" smtClean="0"/>
                  <a:t>for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i</a:t>
                </a:r>
                <a:r>
                  <a:rPr lang="en-US" dirty="0" smtClean="0"/>
                  <a:t>=1 to t:</a:t>
                </a:r>
              </a:p>
              <a:p>
                <a:pPr marL="0" indent="0">
                  <a:buNone/>
                </a:pPr>
                <a:r>
                  <a:rPr lang="en-US" dirty="0" smtClean="0"/>
                  <a:t>       a </a:t>
                </a:r>
                <a:r>
                  <a:rPr lang="en-US" dirty="0" smtClean="0">
                    <a:sym typeface="Wingdings" panose="05000000000000000000" pitchFamily="2" charset="2"/>
                  </a:rPr>
                  <a:t> {1,…,N-1}  //random</a:t>
                </a:r>
              </a:p>
              <a:p>
                <a:pPr marL="0" indent="0">
                  <a:buNone/>
                </a:pPr>
                <a:r>
                  <a:rPr lang="en-US" dirty="0">
                    <a:sym typeface="Wingdings" panose="05000000000000000000" pitchFamily="2" charset="2"/>
                  </a:rPr>
                  <a:t> </a:t>
                </a:r>
                <a:r>
                  <a:rPr lang="en-US" dirty="0" smtClean="0">
                    <a:sym typeface="Wingdings" panose="05000000000000000000" pitchFamily="2" charset="2"/>
                  </a:rPr>
                  <a:t>      if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𝑎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𝑁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−1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≠1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mod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N</m:t>
                    </m:r>
                  </m:oMath>
                </a14:m>
                <a:r>
                  <a:rPr lang="en-US" dirty="0" smtClean="0"/>
                  <a:t> then return “composite”</a:t>
                </a:r>
              </a:p>
              <a:p>
                <a:pPr marL="0" indent="0">
                  <a:buNone/>
                </a:pPr>
                <a:r>
                  <a:rPr lang="en-US" b="1" dirty="0" smtClean="0"/>
                  <a:t>Return </a:t>
                </a:r>
                <a:r>
                  <a:rPr lang="en-US" dirty="0" smtClean="0"/>
                  <a:t>“prime”</a:t>
                </a:r>
                <a:endParaRPr lang="en-US" baseline="30000" dirty="0"/>
              </a:p>
              <a:p>
                <a:pPr marL="0" indent="0">
                  <a:buNone/>
                </a:pPr>
                <a:endParaRPr lang="en-US" baseline="30000" dirty="0" smtClean="0"/>
              </a:p>
              <a:p>
                <a:pPr marL="0" indent="0">
                  <a:buNone/>
                </a:pPr>
                <a:r>
                  <a:rPr lang="en-US" b="1" dirty="0" smtClean="0"/>
                  <a:t>Fact: </a:t>
                </a:r>
                <a:r>
                  <a:rPr lang="en-US" dirty="0" smtClean="0"/>
                  <a:t>If N is composite and not a Carmichael number then the algorithm outputs</a:t>
                </a:r>
                <a:r>
                  <a:rPr lang="en-US" b="1" dirty="0" smtClean="0"/>
                  <a:t> </a:t>
                </a:r>
                <a:r>
                  <a:rPr lang="en-US" dirty="0" smtClean="0"/>
                  <a:t>“composite” with probability</a:t>
                </a:r>
                <a:endParaRPr lang="en-US" baseline="300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1−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2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en-US" baseline="30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8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10</a:t>
            </a:fld>
            <a:endParaRPr lang="en-US"/>
          </a:p>
        </p:txBody>
      </p:sp>
      <p:sp>
        <p:nvSpPr>
          <p:cNvPr id="5" name="Rectangular Callout 4"/>
          <p:cNvSpPr/>
          <p:nvPr/>
        </p:nvSpPr>
        <p:spPr>
          <a:xfrm>
            <a:off x="6817833" y="1458685"/>
            <a:ext cx="4876800" cy="1920240"/>
          </a:xfrm>
          <a:prstGeom prst="wedgeRectCallout">
            <a:avLst>
              <a:gd name="adj1" fmla="val -73981"/>
              <a:gd name="adj2" fmla="val 12559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Need a bit of extra work to handle Carmichael numbers (see textbook).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150315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Encapsulation Mechanism (KEM)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Three Algorithms</a:t>
                </a:r>
              </a:p>
              <a:p>
                <a:pPr lvl="1"/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Gen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dirty="0"/>
                  <a:t> (Key-generation algorithm)</a:t>
                </a:r>
              </a:p>
              <a:p>
                <a:pPr lvl="2"/>
                <a:r>
                  <a:rPr lang="en-US" dirty="0"/>
                  <a:t>Input: Random Bits R</a:t>
                </a:r>
              </a:p>
              <a:p>
                <a:pPr lvl="2"/>
                <a:r>
                  <a:rPr lang="en-US" dirty="0"/>
                  <a:t>Output: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𝒑𝒌</m:t>
                        </m:r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𝒔𝒌</m:t>
                        </m:r>
                      </m:e>
                    </m:d>
                    <m:r>
                      <a:rPr lang="el-GR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l-GR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𝓚</m:t>
                    </m:r>
                  </m:oMath>
                </a14:m>
                <a:endParaRPr lang="en-US" b="1" i="1" dirty="0">
                  <a:solidFill>
                    <a:srgbClr val="FF0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Enc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aps</m:t>
                        </m:r>
                        <m:r>
                          <m:rPr>
                            <m:sty m:val="p"/>
                          </m:rPr>
                          <a:rPr lang="en-US" baseline="-2500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pk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dirty="0">
                    <a:ea typeface="Cambria Math" panose="02040503050406030204" pitchFamily="18" charset="0"/>
                  </a:rPr>
                  <a:t> </a:t>
                </a:r>
                <a:r>
                  <a:rPr lang="en-US" dirty="0"/>
                  <a:t> </a:t>
                </a:r>
                <a:endParaRPr lang="en-US" dirty="0" smtClean="0"/>
              </a:p>
              <a:p>
                <a:pPr lvl="2"/>
                <a:r>
                  <a:rPr lang="en-US" dirty="0" smtClean="0"/>
                  <a:t>Input: security parameter, random bits R</a:t>
                </a:r>
              </a:p>
              <a:p>
                <a:pPr lvl="2"/>
                <a:r>
                  <a:rPr lang="en-US" dirty="0" smtClean="0"/>
                  <a:t>Output: Symmetric key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k</m:t>
                    </m:r>
                    <m: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l-G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l-GR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l-G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ℓ</m:t>
                        </m:r>
                        <m:d>
                          <m:dPr>
                            <m:ctrlPr>
                              <a:rPr lang="el-GR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and a ciphertext c</a:t>
                </a:r>
                <a:endParaRPr lang="en-US" i="1" dirty="0" smtClean="0">
                  <a:latin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Dec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aps</m:t>
                        </m:r>
                        <m:r>
                          <m:rPr>
                            <m:sty m:val="p"/>
                          </m:rPr>
                          <a:rPr lang="en-US" baseline="-250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sk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(Deterministic </a:t>
                </a:r>
                <a:r>
                  <a:rPr lang="en-US" dirty="0"/>
                  <a:t>algorithm)</a:t>
                </a:r>
              </a:p>
              <a:p>
                <a:pPr lvl="2"/>
                <a:r>
                  <a:rPr lang="en-US" dirty="0"/>
                  <a:t>Input: Secret key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s</m:t>
                    </m:r>
                    <m:r>
                      <m:rPr>
                        <m:sty m:val="p"/>
                      </m:rPr>
                      <a:rPr lang="en-US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k</m:t>
                    </m:r>
                    <m: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𝒦</m:t>
                    </m:r>
                  </m:oMath>
                </a14:m>
                <a:r>
                  <a:rPr lang="en-US" dirty="0"/>
                  <a:t> and a ciphertex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c</m:t>
                    </m:r>
                  </m:oMath>
                </a14:m>
                <a:endParaRPr lang="en-US" dirty="0"/>
              </a:p>
              <a:p>
                <a:pPr lvl="2"/>
                <a:r>
                  <a:rPr lang="en-US" dirty="0"/>
                  <a:t>Output: </a:t>
                </a:r>
                <a:r>
                  <a:rPr lang="en-US" dirty="0" smtClean="0"/>
                  <a:t>a symmetric key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l-G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ℓ</m:t>
                        </m:r>
                        <m:d>
                          <m:dPr>
                            <m:ctrlPr>
                              <a:rPr lang="el-G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dirty="0" smtClean="0"/>
                  <a:t> or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⊥</m:t>
                    </m:r>
                  </m:oMath>
                </a14:m>
                <a:r>
                  <a:rPr lang="en-US" dirty="0" smtClean="0"/>
                  <a:t> (fail)</a:t>
                </a:r>
                <a:endParaRPr lang="en-US" dirty="0"/>
              </a:p>
              <a:p>
                <a:r>
                  <a:rPr lang="en-US" b="1" dirty="0"/>
                  <a:t>Invariant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Decaps</m:t>
                    </m:r>
                    <m:r>
                      <m:rPr>
                        <m:sty m:val="p"/>
                      </m:rPr>
                      <a:rPr lang="en-US" baseline="-250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sk</m:t>
                    </m:r>
                  </m:oMath>
                </a14:m>
                <a:r>
                  <a:rPr lang="en-US" dirty="0" smtClean="0"/>
                  <a:t>(c)=k whenever (</a:t>
                </a:r>
                <a:r>
                  <a:rPr lang="en-US" dirty="0" err="1" smtClean="0"/>
                  <a:t>c,k</a:t>
                </a:r>
                <a:r>
                  <a:rPr lang="en-US" dirty="0" smtClean="0"/>
                  <a:t>) =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Encaps</m:t>
                    </m:r>
                    <m:r>
                      <m:rPr>
                        <m:sty m:val="p"/>
                      </m:rPr>
                      <a:rPr lang="en-US" baseline="-250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pk</m:t>
                    </m:r>
                  </m:oMath>
                </a14:m>
                <a:r>
                  <a:rPr lang="en-US" dirty="0" smtClean="0"/>
                  <a:t>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dirty="0" smtClean="0"/>
                  <a:t>)</a:t>
                </a: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 b="-11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100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612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782745" y="4489455"/>
            <a:ext cx="1228181" cy="126194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 smtClean="0"/>
                  <a:t>KEM CCA-Security (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KEM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A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l-GR" i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Π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cca</m:t>
                        </m:r>
                      </m:sup>
                    </m:sSubSup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n</m:t>
                        </m:r>
                      </m:e>
                    </m:d>
                  </m:oMath>
                </a14:m>
                <a:r>
                  <a:rPr lang="en-US" dirty="0" smtClean="0"/>
                  <a:t>)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4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101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4773" y="1897809"/>
            <a:ext cx="2538598" cy="236196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468" y="1700766"/>
            <a:ext cx="4103533" cy="273893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2368455" y="2290553"/>
                <a:ext cx="1089722" cy="45313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𝒄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sz="2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𝒄</m:t>
                      </m:r>
                    </m:oMath>
                  </m:oMathPara>
                </a14:m>
                <a:endParaRPr lang="en-US" sz="2400" baseline="-25000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8455" y="2290553"/>
                <a:ext cx="1089722" cy="453137"/>
              </a:xfrm>
              <a:prstGeom prst="rect">
                <a:avLst/>
              </a:prstGeom>
              <a:blipFill>
                <a:blip r:embed="rId7"/>
                <a:stretch>
                  <a:fillRect b="-54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8269822" y="4466896"/>
                <a:ext cx="3737113" cy="22853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 smtClean="0"/>
                  <a:t>Random bit b</a:t>
                </a:r>
              </a:p>
              <a:p>
                <a:r>
                  <a:rPr lang="en-US" sz="2800" b="1" dirty="0" smtClean="0"/>
                  <a:t>(</a:t>
                </a:r>
                <a:r>
                  <a:rPr lang="en-US" sz="2800" b="1" dirty="0" err="1" smtClean="0"/>
                  <a:t>pk,sk</a:t>
                </a:r>
                <a:r>
                  <a:rPr lang="en-US" sz="2800" b="1" dirty="0" smtClean="0"/>
                  <a:t>) = Gen(.)</a:t>
                </a:r>
              </a:p>
              <a:p>
                <a:endParaRPr lang="en-US" sz="2800" b="1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8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𝒄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1" i="1">
                              <a:latin typeface="Cambria Math" panose="02040503050406030204" pitchFamily="18" charset="0"/>
                            </a:rPr>
                            <m:t>𝒌</m:t>
                          </m:r>
                          <m:r>
                            <a:rPr lang="en-US" sz="2800" b="1" i="1" baseline="-25000">
                              <a:latin typeface="Cambria Math" panose="02040503050406030204" pitchFamily="18" charset="0"/>
                            </a:rPr>
                            <m:t>𝟎</m:t>
                          </m:r>
                        </m:e>
                      </m:d>
                      <m:r>
                        <a:rPr lang="en-US" sz="2800" b="1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>
                              <a:latin typeface="Cambria Math" panose="02040503050406030204" pitchFamily="18" charset="0"/>
                            </a:rPr>
                            <m:t>𝐄𝐧𝐜𝐚𝐩𝐬</m:t>
                          </m:r>
                        </m:e>
                        <m:sub>
                          <m:r>
                            <a:rPr lang="en-US" sz="2800" b="1" i="1">
                              <a:latin typeface="Cambria Math" panose="02040503050406030204" pitchFamily="18" charset="0"/>
                            </a:rPr>
                            <m:t>𝒑𝒌</m:t>
                          </m:r>
                        </m:sub>
                      </m:sSub>
                      <m:d>
                        <m:dPr>
                          <m:ctrlPr>
                            <a:rPr lang="en-US" sz="2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1" i="1">
                              <a:latin typeface="Cambria Math" panose="02040503050406030204" pitchFamily="18" charset="0"/>
                            </a:rPr>
                            <m:t>.</m:t>
                          </m:r>
                        </m:e>
                      </m:d>
                    </m:oMath>
                  </m:oMathPara>
                </a14:m>
                <a:endParaRPr lang="en-US" sz="2800" b="1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>
                          <a:latin typeface="Cambria Math" panose="02040503050406030204" pitchFamily="18" charset="0"/>
                        </a:rPr>
                        <m:t>𝒌</m:t>
                      </m:r>
                      <m:r>
                        <a:rPr lang="en-US" sz="2800" b="1" i="1" baseline="-2500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2800" b="1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⟵</m:t>
                      </m:r>
                      <m:sSup>
                        <m:sSupPr>
                          <m:ctrlPr>
                            <a:rPr lang="en-US" sz="28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sz="28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1" i="1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  <m:r>
                                <a:rPr lang="en-US" sz="2800" b="1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800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d>
                        </m:e>
                        <m:sup>
                          <m:r>
                            <a:rPr lang="en-US" sz="2800" b="1" i="1">
                              <a:latin typeface="Cambria Math" panose="02040503050406030204" pitchFamily="18" charset="0"/>
                            </a:rPr>
                            <m:t>𝒏</m:t>
                          </m:r>
                        </m:sup>
                      </m:sSup>
                    </m:oMath>
                  </m:oMathPara>
                </a14:m>
                <a:endParaRPr lang="en-US" sz="2800" b="1" dirty="0" smtClean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69822" y="4466896"/>
                <a:ext cx="3737113" cy="2285369"/>
              </a:xfrm>
              <a:prstGeom prst="rect">
                <a:avLst/>
              </a:prstGeom>
              <a:blipFill>
                <a:blip r:embed="rId8"/>
                <a:stretch>
                  <a:fillRect l="-3426" t="-2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Arrow Connector 11"/>
          <p:cNvCxnSpPr/>
          <p:nvPr/>
        </p:nvCxnSpPr>
        <p:spPr>
          <a:xfrm flipH="1" flipV="1">
            <a:off x="2318338" y="2167262"/>
            <a:ext cx="5120640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2070598" y="4466896"/>
            <a:ext cx="512064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2109955" y="3978039"/>
            <a:ext cx="4235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b’</a:t>
            </a:r>
            <a:endParaRPr lang="en-US" sz="2400" dirty="0"/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2411169" y="2776989"/>
            <a:ext cx="4968240" cy="152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 flipV="1">
            <a:off x="2230947" y="3169379"/>
            <a:ext cx="5120640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/>
              <p:cNvSpPr/>
              <p:nvPr/>
            </p:nvSpPr>
            <p:spPr>
              <a:xfrm>
                <a:off x="5024176" y="2740505"/>
                <a:ext cx="211673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𝐃𝐞𝐜𝐚𝐩𝐬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𝒔</m:t>
                          </m:r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𝒌</m:t>
                          </m:r>
                        </m:sub>
                      </m:sSub>
                      <m:d>
                        <m:dPr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𝒄</m:t>
                              </m:r>
                            </m:e>
                            <m:sub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28" name="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4176" y="2740505"/>
                <a:ext cx="2116733" cy="461665"/>
              </a:xfrm>
              <a:prstGeom prst="rect">
                <a:avLst/>
              </a:prstGeom>
              <a:blipFill>
                <a:blip r:embed="rId9"/>
                <a:stretch>
                  <a:fillRect l="-288" b="-17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" name="Straight Arrow Connector 28"/>
          <p:cNvCxnSpPr/>
          <p:nvPr/>
        </p:nvCxnSpPr>
        <p:spPr>
          <a:xfrm>
            <a:off x="2320635" y="3512259"/>
            <a:ext cx="4968240" cy="152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H="1" flipV="1">
            <a:off x="2230947" y="3925395"/>
            <a:ext cx="5120640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 rot="5400000">
            <a:off x="4410285" y="3891641"/>
            <a:ext cx="57419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…</a:t>
            </a:r>
            <a:endParaRPr lang="en-US" sz="4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-728273" y="3469201"/>
                <a:ext cx="11066055" cy="435133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∀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𝑃𝑃𝑇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∃</m:t>
                      </m:r>
                      <m:r>
                        <a:rPr lang="en-US" sz="40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sz="4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(</m:t>
                      </m:r>
                      <m:r>
                        <m:rPr>
                          <m:sty m:val="p"/>
                        </m:rPr>
                        <a:rPr lang="en-US" sz="4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negligible</m:t>
                      </m:r>
                      <m:r>
                        <a:rPr lang="en-US" sz="4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 </m:t>
                      </m:r>
                      <m:r>
                        <m:rPr>
                          <m:sty m:val="p"/>
                        </m:rPr>
                        <a:rPr lang="en-US" sz="4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s</m:t>
                      </m:r>
                      <m:r>
                        <a:rPr lang="en-US" sz="4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m:rPr>
                          <m:sty m:val="p"/>
                        </m:rPr>
                        <a:rPr lang="en-US" sz="4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t</m:t>
                      </m:r>
                      <m:r>
                        <a:rPr lang="en-US" sz="4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4000" b="0" i="0" dirty="0" smtClean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4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Pr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40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m:rPr>
                                  <m:sty m:val="p"/>
                                </m:rPr>
                                <a:rPr lang="en-US" sz="4000">
                                  <a:latin typeface="Cambria Math" panose="02040503050406030204" pitchFamily="18" charset="0"/>
                                </a:rPr>
                                <m:t>KEM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4000">
                                  <a:latin typeface="Cambria Math" panose="02040503050406030204" pitchFamily="18" charset="0"/>
                                </a:rPr>
                                <m:t>A</m:t>
                              </m:r>
                              <m:r>
                                <a:rPr lang="en-US" sz="400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m:rPr>
                                  <m:sty m:val="p"/>
                                </m:rPr>
                                <a:rPr lang="el-GR" sz="40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Π</m:t>
                              </m:r>
                            </m:sub>
                            <m:sup>
                              <m:r>
                                <m:rPr>
                                  <m:sty m:val="p"/>
                                </m:rPr>
                                <a:rPr lang="en-US" sz="4000">
                                  <a:latin typeface="Cambria Math" panose="02040503050406030204" pitchFamily="18" charset="0"/>
                                </a:rPr>
                                <m:t>cca</m:t>
                              </m:r>
                            </m:sup>
                          </m:sSubSup>
                          <m:r>
                            <a:rPr lang="en-US" sz="4000" b="0" i="0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f>
                        <m:fPr>
                          <m:ctrlP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en-US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 smtClean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7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-728273" y="3469201"/>
                <a:ext cx="11066055" cy="4351338"/>
              </a:xfr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TextBox 33"/>
          <p:cNvSpPr txBox="1"/>
          <p:nvPr/>
        </p:nvSpPr>
        <p:spPr>
          <a:xfrm rot="5400000">
            <a:off x="4397600" y="2053777"/>
            <a:ext cx="57419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…</a:t>
            </a:r>
            <a:endParaRPr lang="en-US" sz="4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/>
              <p:cNvSpPr/>
              <p:nvPr/>
            </p:nvSpPr>
            <p:spPr>
              <a:xfrm>
                <a:off x="2300905" y="3078791"/>
                <a:ext cx="1157272" cy="45313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𝒄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sz="2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</m:t>
                      </m:r>
                      <m:r>
                        <a:rPr lang="en-US" sz="2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𝒄</m:t>
                      </m:r>
                    </m:oMath>
                  </m:oMathPara>
                </a14:m>
                <a:endParaRPr lang="en-US" sz="2400" baseline="-25000" dirty="0"/>
              </a:p>
            </p:txBody>
          </p:sp>
        </mc:Choice>
        <mc:Fallback xmlns="">
          <p:sp>
            <p:nvSpPr>
              <p:cNvPr id="35" name="Rectangle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0905" y="3078791"/>
                <a:ext cx="1157272" cy="453137"/>
              </a:xfrm>
              <a:prstGeom prst="rect">
                <a:avLst/>
              </a:prstGeom>
              <a:blipFill>
                <a:blip r:embed="rId11"/>
                <a:stretch>
                  <a:fillRect b="-67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/>
              <p:cNvSpPr/>
              <p:nvPr/>
            </p:nvSpPr>
            <p:spPr>
              <a:xfrm>
                <a:off x="5102745" y="3472192"/>
                <a:ext cx="211673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>
                              <a:latin typeface="Cambria Math" panose="02040503050406030204" pitchFamily="18" charset="0"/>
                            </a:rPr>
                            <m:t>𝐃𝐞𝐜𝐚𝐩𝐬</m:t>
                          </m:r>
                        </m:e>
                        <m:sub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𝒔𝒌</m:t>
                          </m:r>
                        </m:sub>
                      </m:sSub>
                      <m:d>
                        <m:dPr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𝒄</m:t>
                              </m:r>
                            </m:e>
                            <m:sub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36" name="Rectangle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2745" y="3472192"/>
                <a:ext cx="2116733" cy="461665"/>
              </a:xfrm>
              <a:prstGeom prst="rect">
                <a:avLst/>
              </a:prstGeom>
              <a:blipFill>
                <a:blip r:embed="rId12"/>
                <a:stretch>
                  <a:fillRect l="-288" b="-17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5609779" y="1688909"/>
                <a:ext cx="160704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𝒑𝒌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𝒄</m:t>
                          </m:r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</m:e>
                            <m:sub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9779" y="1688909"/>
                <a:ext cx="1607042" cy="461665"/>
              </a:xfrm>
              <a:prstGeom prst="rect">
                <a:avLst/>
              </a:prstGeom>
              <a:blipFill>
                <a:blip r:embed="rId13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09002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3.7037E-7 L 0.32656 -0.0062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328" y="-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4.44444E-6 L 0.33633 -0.00648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771" y="-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20" grpId="0"/>
      <p:bldP spid="20" grpId="1"/>
      <p:bldP spid="28" grpId="0"/>
      <p:bldP spid="14" grpId="0"/>
      <p:bldP spid="34" grpId="0"/>
      <p:bldP spid="35" grpId="0"/>
      <p:bldP spid="36" grpId="0"/>
    </p:bld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CCA-Secure Encryption from CCA-Secure KEM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1">
                              <a:latin typeface="Cambria Math" panose="02040503050406030204" pitchFamily="18" charset="0"/>
                            </a:rPr>
                            <m:t>𝐄𝐧𝐜</m:t>
                          </m:r>
                        </m:e>
                        <m:sub>
                          <m:r>
                            <a:rPr lang="en-US" b="1">
                              <a:latin typeface="Cambria Math" panose="02040503050406030204" pitchFamily="18" charset="0"/>
                            </a:rPr>
                            <m:t>𝐩𝐤</m:t>
                          </m:r>
                        </m:sub>
                        <m:sup/>
                      </m:sSubSup>
                      <m:d>
                        <m:d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𝒎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𝑹</m:t>
                          </m:r>
                        </m:e>
                      </m:d>
                      <m:r>
                        <a:rPr 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𝒄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Sup>
                            <m:sSubSup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1">
                                  <a:latin typeface="Cambria Math" panose="02040503050406030204" pitchFamily="18" charset="0"/>
                                </a:rPr>
                                <m:t>𝐄𝐧𝐜</m:t>
                              </m:r>
                            </m:e>
                            <m:sub>
                              <m:r>
                                <a:rPr lang="en-US" b="1">
                                  <a:latin typeface="Cambria Math" panose="02040503050406030204" pitchFamily="18" charset="0"/>
                                </a:rPr>
                                <m:t>𝐤</m:t>
                              </m:r>
                            </m:sub>
                            <m:sup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bSup>
                          <m:d>
                            <m:dPr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b="1" dirty="0" smtClean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dirty="0" smtClean="0"/>
                  <a:t>Where</a:t>
                </a:r>
                <a:r>
                  <a:rPr lang="en-US" b="1" dirty="0" smtClean="0"/>
                  <a:t> </a:t>
                </a:r>
              </a:p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𝒄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𝒌</m:t>
                        </m:r>
                      </m:e>
                    </m:d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  <m:sSubSup>
                      <m:sSub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>
                            <a:latin typeface="Cambria Math" panose="02040503050406030204" pitchFamily="18" charset="0"/>
                          </a:rPr>
                          <m:t>𝐄𝐧𝐜</m:t>
                        </m:r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𝐚𝐩𝐬</m:t>
                        </m:r>
                      </m:e>
                      <m:sub>
                        <m:r>
                          <a:rPr lang="en-US" b="1">
                            <a:latin typeface="Cambria Math" panose="02040503050406030204" pitchFamily="18" charset="0"/>
                          </a:rPr>
                          <m:t>𝐩𝐤</m:t>
                        </m:r>
                      </m:sub>
                      <m:sup/>
                    </m:sSubSup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  <m:sup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𝒏</m:t>
                            </m:r>
                          </m:sup>
                        </m:sSup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𝑹</m:t>
                        </m:r>
                      </m:e>
                    </m:d>
                  </m:oMath>
                </a14:m>
                <a:r>
                  <a:rPr lang="en-US" dirty="0" smtClean="0"/>
                  <a:t>,</a:t>
                </a:r>
                <a:endParaRPr lang="en-US" b="1" i="1" dirty="0" smtClean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>
                            <a:latin typeface="Cambria Math" panose="02040503050406030204" pitchFamily="18" charset="0"/>
                          </a:rPr>
                          <m:t>𝐄𝐧𝐜</m:t>
                        </m:r>
                      </m:e>
                      <m:sub>
                        <m:r>
                          <a:rPr lang="en-US" b="1">
                            <a:latin typeface="Cambria Math" panose="02040503050406030204" pitchFamily="18" charset="0"/>
                          </a:rPr>
                          <m:t>𝐤</m:t>
                        </m:r>
                      </m:sub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dirty="0" smtClean="0"/>
                  <a:t> is a CCA-Secure symmetric key encryption algorithm, and</a:t>
                </a:r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>
                            <a:latin typeface="Cambria Math" panose="02040503050406030204" pitchFamily="18" charset="0"/>
                          </a:rPr>
                          <m:t>𝐄𝐧𝐜𝐚𝐩𝐬</m:t>
                        </m:r>
                      </m:e>
                      <m:sub>
                        <m:r>
                          <a:rPr lang="en-US" b="1">
                            <a:latin typeface="Cambria Math" panose="02040503050406030204" pitchFamily="18" charset="0"/>
                          </a:rPr>
                          <m:t>𝐩𝐤</m:t>
                        </m:r>
                      </m:sub>
                      <m:sup/>
                    </m:sSubSup>
                  </m:oMath>
                </a14:m>
                <a:r>
                  <a:rPr lang="en-US" dirty="0" smtClean="0"/>
                  <a:t> is a CCA-Secure KEM.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b="1" dirty="0" smtClean="0"/>
                  <a:t>Theorem 11.14: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>
                            <a:latin typeface="Cambria Math" panose="02040503050406030204" pitchFamily="18" charset="0"/>
                          </a:rPr>
                          <m:t>𝐄𝐧𝐜</m:t>
                        </m:r>
                      </m:e>
                      <m:sub>
                        <m:r>
                          <a:rPr lang="en-US" b="1">
                            <a:latin typeface="Cambria Math" panose="02040503050406030204" pitchFamily="18" charset="0"/>
                          </a:rPr>
                          <m:t>𝐩𝐤</m:t>
                        </m:r>
                      </m:sub>
                      <m:sup/>
                    </m:sSubSup>
                  </m:oMath>
                </a14:m>
                <a:r>
                  <a:rPr lang="en-US" dirty="0" smtClean="0"/>
                  <a:t> is CCA-Secure public key encryption scheme.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102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925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CCA-Secure </a:t>
            </a:r>
            <a:r>
              <a:rPr lang="en-US" dirty="0" smtClean="0"/>
              <a:t>KEM in the Random Oracle Model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sz="3200" dirty="0" smtClean="0"/>
                  <a:t>Let (</a:t>
                </a:r>
                <a:r>
                  <a:rPr lang="en-US" sz="3200" dirty="0" err="1" smtClean="0"/>
                  <a:t>N,e,d</a:t>
                </a:r>
                <a:r>
                  <a:rPr lang="en-US" sz="3200" dirty="0" smtClean="0"/>
                  <a:t>) be an RSA key (</a:t>
                </a:r>
                <a:r>
                  <a:rPr lang="en-US" sz="3200" dirty="0" err="1" smtClean="0"/>
                  <a:t>pk</a:t>
                </a:r>
                <a:r>
                  <a:rPr lang="en-US" sz="3200" dirty="0" smtClean="0"/>
                  <a:t> =(</a:t>
                </a:r>
                <a:r>
                  <a:rPr lang="en-US" sz="3200" dirty="0" err="1" smtClean="0"/>
                  <a:t>N,e</a:t>
                </a:r>
                <a:r>
                  <a:rPr lang="en-US" sz="3200" dirty="0" smtClean="0"/>
                  <a:t>), </a:t>
                </a:r>
                <a:r>
                  <a:rPr lang="en-US" sz="3200" dirty="0" err="1" smtClean="0"/>
                  <a:t>sk</a:t>
                </a:r>
                <a:r>
                  <a:rPr lang="en-US" sz="3200" dirty="0" smtClean="0"/>
                  <a:t>=(</a:t>
                </a:r>
                <a:r>
                  <a:rPr lang="en-US" sz="3200" dirty="0" err="1" smtClean="0"/>
                  <a:t>N,d</a:t>
                </a:r>
                <a:r>
                  <a:rPr lang="en-US" sz="3200" dirty="0" smtClean="0"/>
                  <a:t>)).</a:t>
                </a:r>
              </a:p>
              <a:p>
                <a:endParaRPr lang="en-US" sz="3200" dirty="0"/>
              </a:p>
              <a:p>
                <a:pPr marL="0" lvl="1" indent="0">
                  <a:spcBef>
                    <a:spcPts val="10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3200">
                              <a:latin typeface="Cambria Math" panose="02040503050406030204" pitchFamily="18" charset="0"/>
                            </a:rPr>
                            <m:t>Encaps</m:t>
                          </m:r>
                          <m:r>
                            <m:rPr>
                              <m:sty m:val="p"/>
                            </m:rPr>
                            <a:rPr lang="en-US" sz="3200" baseline="-250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pk</m:t>
                          </m:r>
                        </m:fName>
                        <m:e>
                          <m:d>
                            <m:d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  <m:sup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</m:d>
                        </m:e>
                      </m:func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p>
                          </m:sSup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𝑚𝑜𝑑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𝐻</m:t>
                          </m:r>
                          <m:d>
                            <m:d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d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3200" dirty="0" smtClean="0">
                  <a:ea typeface="Cambria Math" panose="02040503050406030204" pitchFamily="18" charset="0"/>
                </a:endParaRPr>
              </a:p>
              <a:p>
                <a:pPr marL="228600" lvl="1">
                  <a:spcBef>
                    <a:spcPts val="1000"/>
                  </a:spcBef>
                </a:pPr>
                <a:endParaRPr lang="en-US" dirty="0">
                  <a:ea typeface="Cambria Math" panose="02040503050406030204" pitchFamily="18" charset="0"/>
                </a:endParaRPr>
              </a:p>
              <a:p>
                <a:pPr marL="228600" lvl="1">
                  <a:spcBef>
                    <a:spcPts val="1000"/>
                  </a:spcBef>
                </a:pPr>
                <a:r>
                  <a:rPr lang="en-US" sz="3200" dirty="0"/>
                  <a:t>Remark </a:t>
                </a:r>
                <a:r>
                  <a:rPr lang="en-US" sz="3200" dirty="0" smtClean="0"/>
                  <a:t>1: k is completely random string unless the adversary can query random oracle H on input r.</a:t>
                </a:r>
                <a:endParaRPr lang="en-US" sz="3200" dirty="0"/>
              </a:p>
              <a:p>
                <a:r>
                  <a:rPr lang="en-US" sz="3200" dirty="0" smtClean="0"/>
                  <a:t>Remark 2: If Plain-RSA is hard to invert for a random input then PPT attacker finds r with negligible probability.</a:t>
                </a:r>
                <a:endParaRPr lang="en-US" sz="32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33" t="-2941" r="-23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103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160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a CCA-Secure KEM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sz="3200" dirty="0" smtClean="0"/>
                  <a:t>Let (</a:t>
                </a:r>
                <a:r>
                  <a:rPr lang="en-US" sz="3200" dirty="0" err="1" smtClean="0"/>
                  <a:t>N,e,d</a:t>
                </a:r>
                <a:r>
                  <a:rPr lang="en-US" sz="3200" dirty="0" smtClean="0"/>
                  <a:t>) be an RSA key (</a:t>
                </a:r>
                <a:r>
                  <a:rPr lang="en-US" sz="3200" dirty="0" err="1" smtClean="0"/>
                  <a:t>pk</a:t>
                </a:r>
                <a:r>
                  <a:rPr lang="en-US" sz="3200" dirty="0" smtClean="0"/>
                  <a:t> =(</a:t>
                </a:r>
                <a:r>
                  <a:rPr lang="en-US" sz="3200" dirty="0" err="1" smtClean="0"/>
                  <a:t>N,e</a:t>
                </a:r>
                <a:r>
                  <a:rPr lang="en-US" sz="3200" dirty="0" smtClean="0"/>
                  <a:t>), </a:t>
                </a:r>
                <a:r>
                  <a:rPr lang="en-US" sz="3200" dirty="0" err="1" smtClean="0"/>
                  <a:t>sk</a:t>
                </a:r>
                <a:r>
                  <a:rPr lang="en-US" sz="3200" dirty="0" smtClean="0"/>
                  <a:t>=(</a:t>
                </a:r>
                <a:r>
                  <a:rPr lang="en-US" sz="3200" dirty="0" err="1" smtClean="0"/>
                  <a:t>N,d</a:t>
                </a:r>
                <a:r>
                  <a:rPr lang="en-US" sz="3200" dirty="0" smtClean="0"/>
                  <a:t>)).</a:t>
                </a:r>
              </a:p>
              <a:p>
                <a:endParaRPr lang="en-US" sz="3200" dirty="0"/>
              </a:p>
              <a:p>
                <a:pPr marL="0" lvl="1" indent="0">
                  <a:spcBef>
                    <a:spcPts val="1000"/>
                  </a:spcBef>
                  <a:buNone/>
                </a:pPr>
                <a:r>
                  <a:rPr lang="en-US" sz="3200" dirty="0" smtClean="0"/>
                  <a:t>               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3200">
                            <a:latin typeface="Cambria Math" panose="02040503050406030204" pitchFamily="18" charset="0"/>
                          </a:rPr>
                          <m:t>Enc</m:t>
                        </m:r>
                        <m:r>
                          <m:rPr>
                            <m:sty m:val="p"/>
                          </m:rPr>
                          <a:rPr lang="en-US" sz="3200" baseline="-250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pk</m:t>
                        </m:r>
                      </m:fName>
                      <m:e>
                        <m:d>
                          <m:d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;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</m:d>
                      </m:e>
                    </m:func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m:rPr>
                        <m:sty m:val="p"/>
                      </m:rPr>
                      <a:rPr lang="en-US" sz="3200" b="0" i="0" smtClean="0">
                        <a:latin typeface="Cambria Math" panose="02040503050406030204" pitchFamily="18" charset="0"/>
                      </a:rPr>
                      <m:t>A</m:t>
                    </m:r>
                    <m:r>
                      <m:rPr>
                        <m:sty m:val="p"/>
                      </m:rPr>
                      <a:rPr lang="en-US" sz="3200">
                        <a:latin typeface="Cambria Math" panose="02040503050406030204" pitchFamily="18" charset="0"/>
                      </a:rPr>
                      <m:t>Enc</m:t>
                    </m:r>
                    <m:r>
                      <m:rPr>
                        <m:sty m:val="p"/>
                      </m:rPr>
                      <a:rPr lang="en-US" sz="3200" b="0" i="0" baseline="-2500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k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))</m:t>
                    </m:r>
                  </m:oMath>
                </a14:m>
                <a:r>
                  <a:rPr lang="en-US" sz="3200" i="1" dirty="0" smtClean="0">
                    <a:latin typeface="Cambria Math" panose="02040503050406030204" pitchFamily="18" charset="0"/>
                  </a:rPr>
                  <a:t> where</a:t>
                </a:r>
              </a:p>
              <a:p>
                <a:pPr marL="0" lvl="1" indent="0">
                  <a:spcBef>
                    <a:spcPts val="10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3200">
                              <a:latin typeface="Cambria Math" panose="02040503050406030204" pitchFamily="18" charset="0"/>
                            </a:rPr>
                            <m:t>Encaps</m:t>
                          </m:r>
                          <m:r>
                            <m:rPr>
                              <m:sty m:val="p"/>
                            </m:rPr>
                            <a:rPr lang="en-US" sz="3200" baseline="-250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pk</m:t>
                          </m:r>
                        </m:fName>
                        <m:e>
                          <m:d>
                            <m:d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  <m:sup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sz="3200" dirty="0" smtClean="0">
                  <a:ea typeface="Cambria Math" panose="02040503050406030204" pitchFamily="18" charset="0"/>
                </a:endParaRPr>
              </a:p>
              <a:p>
                <a:pPr marL="228600" lvl="1">
                  <a:spcBef>
                    <a:spcPts val="1000"/>
                  </a:spcBef>
                </a:pPr>
                <a:endParaRPr lang="en-US" dirty="0">
                  <a:ea typeface="Cambria Math" panose="02040503050406030204" pitchFamily="18" charset="0"/>
                </a:endParaRPr>
              </a:p>
              <a:p>
                <a:pPr marL="228600" lvl="1">
                  <a:spcBef>
                    <a:spcPts val="1000"/>
                  </a:spcBef>
                </a:pPr>
                <a:r>
                  <a:rPr lang="en-US" sz="3200" dirty="0"/>
                  <a:t>Remark </a:t>
                </a:r>
                <a:r>
                  <a:rPr lang="en-US" sz="3200" dirty="0" smtClean="0"/>
                  <a:t>1: k is completely random string unless the adversary can query random oracle H on input r.</a:t>
                </a:r>
                <a:endParaRPr lang="en-US" sz="3200" dirty="0"/>
              </a:p>
              <a:p>
                <a:r>
                  <a:rPr lang="en-US" sz="3200" dirty="0" smtClean="0"/>
                  <a:t>Remark 2: If Plain-RSA is hard to invert for a random input then PPT attacker finds r with negligible probability.</a:t>
                </a:r>
                <a:endParaRPr lang="en-US" sz="32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33" t="-3782" r="-2319" b="-11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104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928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RSA-OAEP </a:t>
            </a:r>
            <a:br>
              <a:rPr lang="en-US" dirty="0" smtClean="0"/>
            </a:br>
            <a:r>
              <a:rPr lang="en-US" dirty="0" smtClean="0"/>
              <a:t>(Optimal Asymmetric Encryption Padding)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>
                            <a:latin typeface="Cambria Math" panose="02040503050406030204" pitchFamily="18" charset="0"/>
                          </a:rPr>
                          <m:t>𝐄𝐧𝐜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𝒑𝒌</m:t>
                        </m:r>
                      </m:sub>
                      <m:sup/>
                    </m:sSubSup>
                    <m:r>
                      <a:rPr lang="en-US" b="1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=[</m:t>
                        </m:r>
                        <m:d>
                          <m:d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sup>
                    </m:sSup>
                    <m:r>
                      <a:rPr lang="en-US" i="1" baseline="-2500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𝑁</m:t>
                    </m:r>
                    <m:r>
                      <m:rPr>
                        <m:nor/>
                      </m:rPr>
                      <a: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]</m:t>
                    </m:r>
                  </m:oMath>
                </a14:m>
                <a:endParaRPr lang="en-US" dirty="0" smtClean="0">
                  <a:ea typeface="Cambria Math" panose="02040503050406030204" pitchFamily="18" charset="0"/>
                </a:endParaRPr>
              </a:p>
              <a:p>
                <a:r>
                  <a:rPr lang="en-US" dirty="0" smtClean="0"/>
                  <a:t>  Where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∥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←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OAEP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∥</m:t>
                    </m:r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baseline="-2500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∥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/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𝐃𝐞𝐜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𝒔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𝒌</m:t>
                        </m:r>
                      </m:sub>
                      <m:sup/>
                    </m:sSubSup>
                    <m:r>
                      <a:rPr lang="en-US" b="1" i="1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b="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US" dirty="0" smtClean="0"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acc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[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  <m:r>
                      <a:rPr lang="en-US" i="1" baseline="-2500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𝑁</m:t>
                    </m:r>
                    <m:r>
                      <m:rPr>
                        <m:nor/>
                      </m:rPr>
                      <a: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]</m:t>
                    </m:r>
                  </m:oMath>
                </a14:m>
                <a:endParaRPr lang="en-US" dirty="0" smtClean="0">
                  <a:ea typeface="Cambria Math" panose="02040503050406030204" pitchFamily="18" charset="0"/>
                </a:endParaRPr>
              </a:p>
              <a:p>
                <a:r>
                  <a:rPr lang="en-US" dirty="0" smtClean="0">
                    <a:ea typeface="Cambria Math" panose="02040503050406030204" pitchFamily="18" charset="0"/>
                  </a:rPr>
                  <a:t>If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̃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</m:acc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 smtClean="0">
                    <a:ea typeface="Cambria Math" panose="02040503050406030204" pitchFamily="18" charset="0"/>
                  </a:rPr>
                  <a:t> return fail</a:t>
                </a:r>
                <a:endParaRPr lang="en-US" dirty="0"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𝑧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∥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←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OAEP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>
                        <a:latin typeface="Cambria Math" panose="02040503050406030204" pitchFamily="18" charset="0"/>
                      </a:rPr>
                      <m:t>(</m:t>
                    </m:r>
                    <m:acc>
                      <m:accPr>
                        <m:chr m:val="̃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If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𝑧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  <m:r>
                          <a:rPr lang="en-US" i="1" baseline="-25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dirty="0" smtClean="0"/>
                  <a:t> then output fail</a:t>
                </a:r>
              </a:p>
              <a:p>
                <a:r>
                  <a:rPr lang="en-US" dirty="0" smtClean="0"/>
                  <a:t>Otherwise output m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b="-12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105</a:t>
            </a:fld>
            <a:endParaRPr lang="en-US"/>
          </a:p>
        </p:txBody>
      </p:sp>
      <p:pic>
        <p:nvPicPr>
          <p:cNvPr id="2050" name="Picture 2" descr="Image result for RSA-OAE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9125" y="1646238"/>
            <a:ext cx="4719955" cy="4253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2884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Recap RSA-Assumption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RSA-Experiment: RSA-</a:t>
                </a:r>
                <a:r>
                  <a:rPr lang="en-US" dirty="0" err="1" smtClean="0"/>
                  <a:t>INV</a:t>
                </a:r>
                <a:r>
                  <a:rPr lang="en-US" baseline="-25000" dirty="0" err="1" smtClean="0"/>
                  <a:t>A,n</a:t>
                </a:r>
                <a:endParaRPr lang="en-US" baseline="-25000" dirty="0" smtClean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b="1" dirty="0" smtClean="0"/>
                  <a:t>Run </a:t>
                </a:r>
                <a:r>
                  <a:rPr lang="en-US" b="1" dirty="0" err="1" smtClean="0"/>
                  <a:t>KeyGeneration</a:t>
                </a:r>
                <a:r>
                  <a:rPr lang="en-US" dirty="0" smtClean="0"/>
                  <a:t>(1</a:t>
                </a:r>
                <a:r>
                  <a:rPr lang="en-US" baseline="30000" dirty="0" smtClean="0"/>
                  <a:t>n</a:t>
                </a:r>
                <a:r>
                  <a:rPr lang="en-US" dirty="0" smtClean="0"/>
                  <a:t>) </a:t>
                </a:r>
                <a:r>
                  <a:rPr lang="en-US" b="1" dirty="0" smtClean="0"/>
                  <a:t>to obtain (</a:t>
                </a:r>
                <a:r>
                  <a:rPr lang="en-US" b="1" dirty="0" err="1" smtClean="0"/>
                  <a:t>N,e,d</a:t>
                </a:r>
                <a:r>
                  <a:rPr lang="en-US" b="1" dirty="0" smtClean="0"/>
                  <a:t>)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b="1" dirty="0" smtClean="0"/>
                  <a:t>Pick uniform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y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 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aseline="-25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N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endParaRPr lang="en-US" dirty="0" smtClean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/>
                  <a:t>Attacker A is given N, e, y and outputs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x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 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aseline="-25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N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endParaRPr lang="en-US" dirty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/>
                  <a:t>Attacker wins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dirty="0"/>
                          <m:t>RSA</m:t>
                        </m:r>
                        <m:r>
                          <m:rPr>
                            <m:nor/>
                          </m:rPr>
                          <a:rPr lang="en-US" dirty="0"/>
                          <m:t>−</m:t>
                        </m:r>
                        <m:r>
                          <m:rPr>
                            <m:nor/>
                          </m:rPr>
                          <a:rPr lang="en-US" dirty="0"/>
                          <m:t>INV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 smtClean="0"/>
                  <a:t>=1) if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sup>
                    </m:sSup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y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mod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N</m:t>
                    </m:r>
                  </m:oMath>
                </a14:m>
                <a:endParaRPr lang="en-US" dirty="0" smtClean="0"/>
              </a:p>
              <a:p>
                <a:pPr marL="514350" indent="-514350">
                  <a:buFont typeface="+mj-lt"/>
                  <a:buAutoNum type="arabicPeriod"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∀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𝑃𝑃𝑇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∃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(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negligible</m:t>
                      </m:r>
                      <m:r>
                        <a:rPr lang="en-US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 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s</m:t>
                      </m:r>
                      <m:r>
                        <a:rPr lang="en-US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t</m:t>
                      </m:r>
                      <m:r>
                        <a:rPr lang="en-US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Pr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nor/>
                                </m:rPr>
                                <a:rPr lang="en-US" dirty="0"/>
                                <m:t>RSA</m:t>
                              </m:r>
                              <m:r>
                                <m:rPr>
                                  <m:nor/>
                                </m:rPr>
                                <a:rPr lang="en-US" dirty="0"/>
                                <m:t>−</m:t>
                              </m:r>
                              <m:r>
                                <m:rPr>
                                  <m:nor/>
                                </m:rPr>
                                <a:rPr lang="en-US" dirty="0"/>
                                <m:t>INV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m:rPr>
                              <m:nor/>
                            </m:rPr>
                            <a:rPr lang="en-US" baseline="-25000" dirty="0"/>
                            <m:t>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106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471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RSA-OAEP </a:t>
            </a:r>
            <a:br>
              <a:rPr lang="en-US" dirty="0" smtClean="0"/>
            </a:br>
            <a:r>
              <a:rPr lang="en-US" dirty="0" smtClean="0"/>
              <a:t>(Optimal Asymmetric Encryption Padding)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Theorem</a:t>
            </a:r>
            <a:r>
              <a:rPr lang="en-US" dirty="0" smtClean="0"/>
              <a:t>: If we model G and H as </a:t>
            </a:r>
          </a:p>
          <a:p>
            <a:pPr marL="0" indent="0">
              <a:buNone/>
            </a:pPr>
            <a:r>
              <a:rPr lang="en-US" dirty="0" smtClean="0"/>
              <a:t>Random oracles then RSA-OAEP is</a:t>
            </a:r>
          </a:p>
          <a:p>
            <a:pPr marL="0" indent="0">
              <a:buNone/>
            </a:pPr>
            <a:r>
              <a:rPr lang="en-US" dirty="0" smtClean="0"/>
              <a:t>a CCA-Secure public key encryption scheme</a:t>
            </a:r>
          </a:p>
          <a:p>
            <a:pPr marL="0" indent="0">
              <a:buNone/>
            </a:pPr>
            <a:r>
              <a:rPr lang="en-US" dirty="0" smtClean="0"/>
              <a:t>(given RSA-Inversion assumption).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 smtClean="0"/>
              <a:t>Bonus</a:t>
            </a:r>
            <a:r>
              <a:rPr lang="en-US" dirty="0" smtClean="0"/>
              <a:t>: One of the fastest in practice!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107</a:t>
            </a:fld>
            <a:endParaRPr lang="en-US"/>
          </a:p>
        </p:txBody>
      </p:sp>
      <p:pic>
        <p:nvPicPr>
          <p:cNvPr id="6" name="Picture 2" descr="Image result for RSA-OAE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5365" y="1646238"/>
            <a:ext cx="4719955" cy="4253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9973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PKCS #1 v2.0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Implementation of RSA-OAEP</a:t>
            </a:r>
          </a:p>
          <a:p>
            <a:endParaRPr lang="en-US" dirty="0"/>
          </a:p>
          <a:p>
            <a:r>
              <a:rPr lang="en-US" dirty="0" smtClean="0"/>
              <a:t>James Manger found a chosen-ciphertext attack.</a:t>
            </a:r>
          </a:p>
          <a:p>
            <a:endParaRPr lang="en-US" dirty="0"/>
          </a:p>
          <a:p>
            <a:r>
              <a:rPr lang="en-US" dirty="0" smtClean="0"/>
              <a:t>What gives?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108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257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PKCS #1 v2.0 (Bad Implementation)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>
                            <a:latin typeface="Cambria Math" panose="02040503050406030204" pitchFamily="18" charset="0"/>
                          </a:rPr>
                          <m:t>𝐄𝐧𝐜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𝒑𝒌</m:t>
                        </m:r>
                      </m:sub>
                      <m:sup/>
                    </m:sSubSup>
                    <m:r>
                      <a:rPr lang="en-US" b="1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=[</m:t>
                        </m:r>
                        <m:d>
                          <m:d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sup>
                    </m:sSup>
                    <m:r>
                      <a:rPr lang="en-US" i="1" baseline="-2500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𝑁</m:t>
                    </m:r>
                    <m:r>
                      <m:rPr>
                        <m:nor/>
                      </m:rPr>
                      <a: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]</m:t>
                    </m:r>
                  </m:oMath>
                </a14:m>
                <a:endParaRPr lang="en-US" dirty="0" smtClean="0">
                  <a:ea typeface="Cambria Math" panose="02040503050406030204" pitchFamily="18" charset="0"/>
                </a:endParaRPr>
              </a:p>
              <a:p>
                <a:r>
                  <a:rPr lang="en-US" dirty="0" smtClean="0"/>
                  <a:t>  Where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∥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←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OAEP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∥</m:t>
                    </m:r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baseline="-2500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∥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/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𝐃𝐞𝐜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𝒔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𝒌</m:t>
                        </m:r>
                      </m:sub>
                      <m:sup/>
                    </m:sSubSup>
                    <m:r>
                      <a:rPr lang="en-US" b="1" i="1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b="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US" dirty="0" smtClean="0"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acc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[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  <m:r>
                      <a:rPr lang="en-US" i="1" baseline="-2500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𝑁</m:t>
                    </m:r>
                    <m:r>
                      <m:rPr>
                        <m:nor/>
                      </m:rPr>
                      <a: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]</m:t>
                    </m:r>
                  </m:oMath>
                </a14:m>
                <a:endParaRPr lang="en-US" dirty="0" smtClean="0">
                  <a:ea typeface="Cambria Math" panose="02040503050406030204" pitchFamily="18" charset="0"/>
                </a:endParaRPr>
              </a:p>
              <a:p>
                <a:r>
                  <a:rPr lang="en-US" b="1" dirty="0" smtClean="0">
                    <a:ea typeface="Cambria Math" panose="02040503050406030204" pitchFamily="18" charset="0"/>
                  </a:rPr>
                  <a:t>If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̃"/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𝒎</m:t>
                            </m:r>
                          </m:e>
                        </m:acc>
                      </m:e>
                    </m:d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US" b="1" dirty="0" smtClean="0">
                    <a:ea typeface="Cambria Math" panose="02040503050406030204" pitchFamily="18" charset="0"/>
                  </a:rPr>
                  <a:t> return Error Message 1</a:t>
                </a:r>
                <a:endParaRPr lang="en-US" b="1" dirty="0"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𝑧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∥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←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OAEP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>
                        <a:latin typeface="Cambria Math" panose="02040503050406030204" pitchFamily="18" charset="0"/>
                      </a:rPr>
                      <m:t>(</m:t>
                    </m:r>
                    <m:acc>
                      <m:accPr>
                        <m:chr m:val="̃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/>
              </a:p>
              <a:p>
                <a:r>
                  <a:rPr lang="en-US" b="1" dirty="0" smtClean="0"/>
                  <a:t>If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𝒛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𝒌</m:t>
                        </m:r>
                        <m:r>
                          <a:rPr lang="en-US" b="1" i="1" baseline="-25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sup>
                    </m:sSup>
                  </m:oMath>
                </a14:m>
                <a:r>
                  <a:rPr lang="en-US" b="1" dirty="0" smtClean="0"/>
                  <a:t> then output Error Message 2</a:t>
                </a:r>
              </a:p>
              <a:p>
                <a:r>
                  <a:rPr lang="en-US" dirty="0" smtClean="0"/>
                  <a:t>Otherwise output m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b="-14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109</a:t>
            </a:fld>
            <a:endParaRPr lang="en-US"/>
          </a:p>
        </p:txBody>
      </p:sp>
      <p:pic>
        <p:nvPicPr>
          <p:cNvPr id="2050" name="Picture 2" descr="Image result for RSA-OAE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9125" y="1646238"/>
            <a:ext cx="4719955" cy="4253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8030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Miller-Rabin Primality Test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b="1" dirty="0" smtClean="0"/>
                  <a:t>Input</a:t>
                </a:r>
                <a:r>
                  <a:rPr lang="en-US" dirty="0"/>
                  <a:t>: Integer N and parameter 1</a:t>
                </a:r>
                <a:r>
                  <a:rPr lang="en-US" baseline="30000" dirty="0"/>
                  <a:t>t</a:t>
                </a:r>
              </a:p>
              <a:p>
                <a:pPr marL="0" indent="0">
                  <a:buNone/>
                </a:pPr>
                <a:r>
                  <a:rPr lang="en-US" b="1" dirty="0"/>
                  <a:t>Output</a:t>
                </a:r>
                <a:r>
                  <a:rPr lang="en-US" dirty="0"/>
                  <a:t>: “prime” or “composite”</a:t>
                </a:r>
              </a:p>
              <a:p>
                <a:pPr marL="0" indent="0">
                  <a:buNone/>
                </a:pPr>
                <a:r>
                  <a:rPr lang="en-US" b="1" dirty="0" smtClean="0"/>
                  <a:t>If</a:t>
                </a:r>
                <a:r>
                  <a:rPr lang="en-US" dirty="0" smtClean="0"/>
                  <a:t> </a:t>
                </a:r>
                <a:r>
                  <a:rPr lang="en-US" sz="2400" dirty="0" smtClean="0">
                    <a:latin typeface="Arial Rounded MT Bold" panose="020F0704030504030204" pitchFamily="34" charset="0"/>
                  </a:rPr>
                  <a:t>Even(N)</a:t>
                </a:r>
                <a:r>
                  <a:rPr lang="en-US" dirty="0" smtClean="0"/>
                  <a:t> or </a:t>
                </a:r>
                <a:r>
                  <a:rPr lang="en-US" sz="2400" dirty="0" err="1" smtClean="0">
                    <a:latin typeface="Arial Rounded MT Bold" panose="020F0704030504030204" pitchFamily="34" charset="0"/>
                  </a:rPr>
                  <a:t>PerfectPower</a:t>
                </a:r>
                <a:r>
                  <a:rPr lang="en-US" sz="2400" dirty="0" smtClean="0">
                    <a:latin typeface="Arial Rounded MT Bold" panose="020F0704030504030204" pitchFamily="34" charset="0"/>
                  </a:rPr>
                  <a:t>(N</a:t>
                </a:r>
                <a:r>
                  <a:rPr lang="en-US" sz="2400" dirty="0" smtClean="0"/>
                  <a:t>)</a:t>
                </a:r>
                <a:r>
                  <a:rPr lang="en-US" dirty="0" smtClean="0"/>
                  <a:t> return “composite”</a:t>
                </a:r>
              </a:p>
              <a:p>
                <a:pPr marL="0" indent="0">
                  <a:buNone/>
                </a:pPr>
                <a:r>
                  <a:rPr lang="en-US" b="1" dirty="0" smtClean="0"/>
                  <a:t>Else </a:t>
                </a:r>
                <a:r>
                  <a:rPr lang="en-US" dirty="0" smtClean="0"/>
                  <a:t>find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dirty="0" smtClean="0"/>
                  <a:t> (odd)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≥1</m:t>
                    </m:r>
                  </m:oMath>
                </a14:m>
                <a:r>
                  <a:rPr lang="en-US" dirty="0" smtClean="0"/>
                  <a:t> s.t.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N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−1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dirty="0"/>
                  <a:t> </a:t>
                </a:r>
                <a:endParaRPr lang="en-US" dirty="0" smtClean="0"/>
              </a:p>
              <a:p>
                <a:pPr marL="0" indent="0">
                  <a:buNone/>
                </a:pPr>
                <a:r>
                  <a:rPr lang="en-US" b="1" dirty="0"/>
                  <a:t>for</a:t>
                </a:r>
                <a:r>
                  <a:rPr lang="en-US" dirty="0"/>
                  <a:t> </a:t>
                </a:r>
                <a:r>
                  <a:rPr lang="en-US" dirty="0" smtClean="0"/>
                  <a:t>j=1 </a:t>
                </a:r>
                <a:r>
                  <a:rPr lang="en-US" dirty="0"/>
                  <a:t>to t:</a:t>
                </a:r>
              </a:p>
              <a:p>
                <a:pPr marL="0" indent="0">
                  <a:buNone/>
                </a:pPr>
                <a:r>
                  <a:rPr lang="en-US" dirty="0"/>
                  <a:t>      pick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in [2,N-2] randomly  </a:t>
                </a:r>
              </a:p>
              <a:p>
                <a:pPr marL="0" indent="0">
                  <a:buNone/>
                </a:pPr>
                <a:r>
                  <a:rPr lang="en-US" dirty="0" smtClean="0"/>
                  <a:t>     </a:t>
                </a:r>
                <a:r>
                  <a:rPr lang="en-US" b="1" dirty="0" smtClean="0"/>
                  <a:t> if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sup>
                    </m:sSup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±1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mod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N</m:t>
                    </m:r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sSup>
                          <m:sSup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𝑢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mod</m:t>
                    </m:r>
                    <m: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N</m:t>
                    </m:r>
                  </m:oMath>
                </a14:m>
                <a:r>
                  <a:rPr lang="en-US" dirty="0" smtClean="0"/>
                  <a:t> for all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1≤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/>
                  <a:t>	</a:t>
                </a:r>
                <a:r>
                  <a:rPr lang="en-US" b="1" dirty="0" smtClean="0"/>
                  <a:t>return</a:t>
                </a:r>
                <a:r>
                  <a:rPr lang="en-US" dirty="0" smtClean="0"/>
                  <a:t> “composite”</a:t>
                </a:r>
              </a:p>
              <a:p>
                <a:pPr marL="0" indent="0">
                  <a:buNone/>
                </a:pPr>
                <a:r>
                  <a:rPr lang="en-US" b="1" dirty="0"/>
                  <a:t>Return </a:t>
                </a:r>
                <a:r>
                  <a:rPr lang="en-US" dirty="0"/>
                  <a:t>“prime”</a:t>
                </a:r>
                <a:endParaRPr lang="en-US" baseline="30000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3081" b="-16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552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PKCS #1 v2.0 (Attack)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 smtClean="0"/>
                  <a:t>Manger’s CCA-Attack recovers secret message</a:t>
                </a:r>
              </a:p>
              <a:p>
                <a:pPr lvl="1"/>
                <a:r>
                  <a:rPr lang="en-US" b="1" dirty="0">
                    <a:ea typeface="Cambria Math" panose="02040503050406030204" pitchFamily="18" charset="0"/>
                  </a:rPr>
                  <a:t>Step 1: </a:t>
                </a:r>
                <a:r>
                  <a:rPr lang="en-US" dirty="0">
                    <a:ea typeface="Cambria Math" panose="02040503050406030204" pitchFamily="18" charset="0"/>
                  </a:rPr>
                  <a:t>Use decryption oracle to check if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2</m:t>
                    </m:r>
                    <m:acc>
                      <m:accPr>
                        <m:chr m:val="̃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≥ 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b="0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[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̃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</m:acc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sup>
                    </m:sSup>
                    <m:r>
                      <a:rPr lang="en-US" i="1" baseline="-2500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𝑁</m:t>
                    </m:r>
                    <m:r>
                      <m:rPr>
                        <m:nor/>
                      </m:rPr>
                      <a: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 smtClean="0">
                    <a:ea typeface="Cambria Math" panose="02040503050406030204" pitchFamily="18" charset="0"/>
                  </a:rPr>
                  <a:t> </a:t>
                </a:r>
                <a:r>
                  <a:rPr lang="en-US" dirty="0" smtClean="0">
                    <a:ea typeface="Cambria Math" panose="02040503050406030204" pitchFamily="18" charset="0"/>
                    <a:sym typeface="Wingdings" panose="05000000000000000000" pitchFamily="2" charset="2"/>
                  </a:rPr>
                  <a:t>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[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acc>
                              <m:accPr>
                                <m:chr m:val="̃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</m:acc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sup>
                    </m:sSup>
                    <m:r>
                      <a:rPr lang="en-US" i="1" baseline="-2500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𝑁</m:t>
                    </m:r>
                    <m:r>
                      <m:rPr>
                        <m:nor/>
                      </m:rPr>
                      <a: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 smtClean="0">
                    <a:ea typeface="Cambria Math" panose="02040503050406030204" pitchFamily="18" charset="0"/>
                  </a:rPr>
                  <a:t> </a:t>
                </a:r>
              </a:p>
              <a:p>
                <a:pPr lvl="1"/>
                <a:endParaRPr lang="en-US" dirty="0">
                  <a:ea typeface="Cambria Math" panose="02040503050406030204" pitchFamily="18" charset="0"/>
                </a:endParaRPr>
              </a:p>
              <a:p>
                <a:r>
                  <a:rPr lang="en-US" dirty="0" smtClean="0"/>
                  <a:t>Requires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𝑵</m:t>
                        </m:r>
                      </m:e>
                    </m:d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𝑞𝑢𝑒𝑟𝑖𝑒𝑠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𝑡𝑜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𝑑𝑒𝑐𝑟𝑦𝑝𝑡𝑖𝑜𝑛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𝑜𝑟𝑎𝑐𝑙𝑒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 smtClean="0"/>
              </a:p>
              <a:p>
                <a:endParaRPr lang="en-US" dirty="0" smtClean="0"/>
              </a:p>
              <a:p>
                <a:r>
                  <a:rPr lang="en-US" dirty="0" smtClean="0"/>
                  <a:t>Attack also works as a side channel attack</a:t>
                </a:r>
              </a:p>
              <a:p>
                <a:pPr lvl="1"/>
                <a:r>
                  <a:rPr lang="en-US" dirty="0" smtClean="0"/>
                  <a:t>Even if error messages are the same the time to respond could be different in each case.</a:t>
                </a:r>
              </a:p>
              <a:p>
                <a:r>
                  <a:rPr lang="en-US" b="1" dirty="0" smtClean="0"/>
                  <a:t>Fix:</a:t>
                </a:r>
                <a:r>
                  <a:rPr lang="en-US" dirty="0" smtClean="0"/>
                  <a:t> Implementation should return same error message and should make sure that the time to return each error is the same.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28" t="-28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110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395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Miller-Rabin Primality Test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r>
                  <a:rPr lang="en-US" b="1" dirty="0" smtClean="0"/>
                  <a:t>Input</a:t>
                </a:r>
                <a:r>
                  <a:rPr lang="en-US" dirty="0"/>
                  <a:t>: Integer N and parameter 1</a:t>
                </a:r>
                <a:r>
                  <a:rPr lang="en-US" baseline="30000" dirty="0"/>
                  <a:t>t</a:t>
                </a:r>
              </a:p>
              <a:p>
                <a:pPr marL="0" indent="0">
                  <a:buNone/>
                </a:pPr>
                <a:r>
                  <a:rPr lang="en-US" b="1" dirty="0"/>
                  <a:t>Output</a:t>
                </a:r>
                <a:r>
                  <a:rPr lang="en-US" dirty="0"/>
                  <a:t>: “prime” or “composite”</a:t>
                </a:r>
              </a:p>
              <a:p>
                <a:pPr marL="0" indent="0">
                  <a:buNone/>
                </a:pPr>
                <a:r>
                  <a:rPr lang="en-US" b="1" dirty="0" smtClean="0"/>
                  <a:t>If</a:t>
                </a:r>
                <a:r>
                  <a:rPr lang="en-US" dirty="0" smtClean="0"/>
                  <a:t> </a:t>
                </a:r>
                <a:r>
                  <a:rPr lang="en-US" sz="2400" dirty="0" smtClean="0">
                    <a:latin typeface="Arial Rounded MT Bold" panose="020F0704030504030204" pitchFamily="34" charset="0"/>
                  </a:rPr>
                  <a:t>Even(N)</a:t>
                </a:r>
                <a:r>
                  <a:rPr lang="en-US" dirty="0" smtClean="0"/>
                  <a:t> or </a:t>
                </a:r>
                <a:r>
                  <a:rPr lang="en-US" sz="2400" dirty="0" err="1" smtClean="0">
                    <a:latin typeface="Arial Rounded MT Bold" panose="020F0704030504030204" pitchFamily="34" charset="0"/>
                  </a:rPr>
                  <a:t>PerfectPower</a:t>
                </a:r>
                <a:r>
                  <a:rPr lang="en-US" sz="2400" dirty="0" smtClean="0">
                    <a:latin typeface="Arial Rounded MT Bold" panose="020F0704030504030204" pitchFamily="34" charset="0"/>
                  </a:rPr>
                  <a:t>(N</a:t>
                </a:r>
                <a:r>
                  <a:rPr lang="en-US" sz="2400" dirty="0" smtClean="0"/>
                  <a:t>)</a:t>
                </a:r>
                <a:r>
                  <a:rPr lang="en-US" dirty="0" smtClean="0"/>
                  <a:t> return “composite”</a:t>
                </a:r>
              </a:p>
              <a:p>
                <a:pPr marL="0" indent="0">
                  <a:buNone/>
                </a:pPr>
                <a:r>
                  <a:rPr lang="en-US" b="1" dirty="0" smtClean="0"/>
                  <a:t>Else </a:t>
                </a:r>
                <a:r>
                  <a:rPr lang="en-US" dirty="0" smtClean="0"/>
                  <a:t>find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dirty="0" smtClean="0"/>
                  <a:t> (odd)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≥1</m:t>
                    </m:r>
                  </m:oMath>
                </a14:m>
                <a:r>
                  <a:rPr lang="en-US" dirty="0" smtClean="0"/>
                  <a:t> s.t.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N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−1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dirty="0"/>
                  <a:t> </a:t>
                </a:r>
                <a:endParaRPr lang="en-US" dirty="0" smtClean="0"/>
              </a:p>
              <a:p>
                <a:pPr marL="0" indent="0">
                  <a:buNone/>
                </a:pPr>
                <a:r>
                  <a:rPr lang="en-US" b="1" dirty="0"/>
                  <a:t>for</a:t>
                </a:r>
                <a:r>
                  <a:rPr lang="en-US" dirty="0"/>
                  <a:t> </a:t>
                </a:r>
                <a:r>
                  <a:rPr lang="en-US" dirty="0" smtClean="0"/>
                  <a:t>j=1 </a:t>
                </a:r>
                <a:r>
                  <a:rPr lang="en-US" dirty="0"/>
                  <a:t>to t:</a:t>
                </a:r>
              </a:p>
              <a:p>
                <a:pPr marL="0" indent="0">
                  <a:buNone/>
                </a:pPr>
                <a:r>
                  <a:rPr lang="en-US" dirty="0" smtClean="0"/>
                  <a:t>      </a:t>
                </a:r>
                <a:r>
                  <a:rPr lang="en-US" dirty="0"/>
                  <a:t>pick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in [2,N-2] randomly  </a:t>
                </a:r>
              </a:p>
              <a:p>
                <a:pPr marL="0" indent="0">
                  <a:buNone/>
                </a:pPr>
                <a:r>
                  <a:rPr lang="en-US" dirty="0" smtClean="0"/>
                  <a:t>     </a:t>
                </a:r>
                <a:r>
                  <a:rPr lang="en-US" b="1" dirty="0" smtClean="0"/>
                  <a:t> if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sup>
                    </m:sSup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±1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mod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N</m:t>
                    </m:r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sSup>
                          <m:sSup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𝑢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mod</m:t>
                    </m:r>
                    <m: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N</m:t>
                    </m:r>
                  </m:oMath>
                </a14:m>
                <a:r>
                  <a:rPr lang="en-US" dirty="0" smtClean="0"/>
                  <a:t> for all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1≤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/>
                  <a:t>	</a:t>
                </a:r>
                <a:r>
                  <a:rPr lang="en-US" b="1" dirty="0" smtClean="0"/>
                  <a:t>return</a:t>
                </a:r>
                <a:r>
                  <a:rPr lang="en-US" dirty="0" smtClean="0"/>
                  <a:t> “composite”</a:t>
                </a:r>
              </a:p>
              <a:p>
                <a:pPr marL="0" indent="0">
                  <a:buNone/>
                </a:pPr>
                <a:r>
                  <a:rPr lang="en-US" b="1" dirty="0"/>
                  <a:t>Return </a:t>
                </a:r>
                <a:r>
                  <a:rPr lang="en-US" dirty="0"/>
                  <a:t>“prime”</a:t>
                </a:r>
                <a:endParaRPr lang="en-US" baseline="30000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8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12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ular Callout 4"/>
              <p:cNvSpPr/>
              <p:nvPr/>
            </p:nvSpPr>
            <p:spPr>
              <a:xfrm>
                <a:off x="6887281" y="1027906"/>
                <a:ext cx="4876800" cy="1920240"/>
              </a:xfrm>
              <a:prstGeom prst="wedgeRectCallout">
                <a:avLst>
                  <a:gd name="adj1" fmla="val -73981"/>
                  <a:gd name="adj2" fmla="val 125595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3200" b="1" dirty="0" smtClean="0"/>
                  <a:t>Lemma: </a:t>
                </a:r>
                <a:r>
                  <a:rPr lang="en-US" sz="3200" dirty="0" smtClean="0"/>
                  <a:t>If p is prime and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3200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1 </m:t>
                    </m:r>
                    <m:r>
                      <m:rPr>
                        <m:sty m:val="p"/>
                      </m:rPr>
                      <a:rPr lang="en-US" sz="3200" b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mod</m:t>
                    </m:r>
                    <m:r>
                      <a:rPr lang="en-US" sz="3200" b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32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p</m:t>
                    </m:r>
                  </m:oMath>
                </a14:m>
                <a:r>
                  <a:rPr lang="en-US" sz="3200" dirty="0" smtClean="0"/>
                  <a:t> then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=±1 </m:t>
                      </m:r>
                      <m:r>
                        <m:rPr>
                          <m:sty m:val="p"/>
                        </m:rPr>
                        <a:rPr lang="en-US" sz="3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mod</m:t>
                      </m:r>
                      <m:r>
                        <a:rPr lang="en-US" sz="3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3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p</m:t>
                      </m:r>
                    </m:oMath>
                  </m:oMathPara>
                </a14:m>
                <a:endParaRPr lang="en-US" sz="3200" b="1" dirty="0"/>
              </a:p>
            </p:txBody>
          </p:sp>
        </mc:Choice>
        <mc:Fallback xmlns="">
          <p:sp>
            <p:nvSpPr>
              <p:cNvPr id="5" name="Rectangular Callout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7281" y="1027906"/>
                <a:ext cx="4876800" cy="1920240"/>
              </a:xfrm>
              <a:prstGeom prst="wedgeRectCallout">
                <a:avLst>
                  <a:gd name="adj1" fmla="val -73981"/>
                  <a:gd name="adj2" fmla="val 125595"/>
                </a:avLst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82377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Miller-Rabin Primality Test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r>
                  <a:rPr lang="en-US" b="1" dirty="0" smtClean="0"/>
                  <a:t>Input</a:t>
                </a:r>
                <a:r>
                  <a:rPr lang="en-US" dirty="0"/>
                  <a:t>: Integer N and parameter 1</a:t>
                </a:r>
                <a:r>
                  <a:rPr lang="en-US" baseline="30000" dirty="0"/>
                  <a:t>t</a:t>
                </a:r>
              </a:p>
              <a:p>
                <a:pPr marL="0" indent="0">
                  <a:buNone/>
                </a:pPr>
                <a:r>
                  <a:rPr lang="en-US" b="1" dirty="0"/>
                  <a:t>Output</a:t>
                </a:r>
                <a:r>
                  <a:rPr lang="en-US" dirty="0"/>
                  <a:t>: “prime” or “composite”</a:t>
                </a:r>
              </a:p>
              <a:p>
                <a:pPr marL="0" indent="0">
                  <a:buNone/>
                </a:pPr>
                <a:r>
                  <a:rPr lang="en-US" b="1" dirty="0" smtClean="0"/>
                  <a:t>If</a:t>
                </a:r>
                <a:r>
                  <a:rPr lang="en-US" dirty="0" smtClean="0"/>
                  <a:t> </a:t>
                </a:r>
                <a:r>
                  <a:rPr lang="en-US" sz="2400" dirty="0" smtClean="0">
                    <a:latin typeface="Arial Rounded MT Bold" panose="020F0704030504030204" pitchFamily="34" charset="0"/>
                  </a:rPr>
                  <a:t>Even(N)</a:t>
                </a:r>
                <a:r>
                  <a:rPr lang="en-US" dirty="0" smtClean="0"/>
                  <a:t> or </a:t>
                </a:r>
                <a:r>
                  <a:rPr lang="en-US" sz="2400" dirty="0" err="1" smtClean="0">
                    <a:latin typeface="Arial Rounded MT Bold" panose="020F0704030504030204" pitchFamily="34" charset="0"/>
                  </a:rPr>
                  <a:t>PerfectPower</a:t>
                </a:r>
                <a:r>
                  <a:rPr lang="en-US" sz="2400" dirty="0" smtClean="0">
                    <a:latin typeface="Arial Rounded MT Bold" panose="020F0704030504030204" pitchFamily="34" charset="0"/>
                  </a:rPr>
                  <a:t>(N</a:t>
                </a:r>
                <a:r>
                  <a:rPr lang="en-US" sz="2400" dirty="0" smtClean="0"/>
                  <a:t>)</a:t>
                </a:r>
                <a:r>
                  <a:rPr lang="en-US" dirty="0" smtClean="0"/>
                  <a:t> return “composite”</a:t>
                </a:r>
              </a:p>
              <a:p>
                <a:pPr marL="0" indent="0">
                  <a:buNone/>
                </a:pPr>
                <a:r>
                  <a:rPr lang="en-US" b="1" dirty="0" smtClean="0"/>
                  <a:t>Else </a:t>
                </a:r>
                <a:r>
                  <a:rPr lang="en-US" dirty="0" smtClean="0"/>
                  <a:t>find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dirty="0" smtClean="0"/>
                  <a:t> (odd)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≥1</m:t>
                    </m:r>
                  </m:oMath>
                </a14:m>
                <a:r>
                  <a:rPr lang="en-US" dirty="0" smtClean="0"/>
                  <a:t> s.t.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N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−1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dirty="0"/>
                  <a:t> </a:t>
                </a:r>
                <a:endParaRPr lang="en-US" dirty="0" smtClean="0"/>
              </a:p>
              <a:p>
                <a:pPr marL="0" indent="0">
                  <a:buNone/>
                </a:pPr>
                <a:r>
                  <a:rPr lang="en-US" b="1" dirty="0"/>
                  <a:t>for</a:t>
                </a:r>
                <a:r>
                  <a:rPr lang="en-US" dirty="0"/>
                  <a:t> </a:t>
                </a:r>
                <a:r>
                  <a:rPr lang="en-US" dirty="0" smtClean="0"/>
                  <a:t>j=1 </a:t>
                </a:r>
                <a:r>
                  <a:rPr lang="en-US" dirty="0"/>
                  <a:t>to t:</a:t>
                </a:r>
              </a:p>
              <a:p>
                <a:pPr marL="0" indent="0">
                  <a:buNone/>
                </a:pPr>
                <a:r>
                  <a:rPr lang="en-US" dirty="0" smtClean="0"/>
                  <a:t>      pick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in [2,N-2] randomly  </a:t>
                </a:r>
              </a:p>
              <a:p>
                <a:pPr marL="0" indent="0">
                  <a:buNone/>
                </a:pPr>
                <a:r>
                  <a:rPr lang="en-US" dirty="0" smtClean="0"/>
                  <a:t>     </a:t>
                </a:r>
                <a:r>
                  <a:rPr lang="en-US" b="1" dirty="0" smtClean="0"/>
                  <a:t> if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sup>
                    </m:sSup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±1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mod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N</m:t>
                    </m:r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sSup>
                          <m:sSup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𝑢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mod</m:t>
                    </m:r>
                    <m: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N</m:t>
                    </m:r>
                  </m:oMath>
                </a14:m>
                <a:r>
                  <a:rPr lang="en-US" dirty="0" smtClean="0"/>
                  <a:t> for all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1≤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/>
                  <a:t>	</a:t>
                </a:r>
                <a:r>
                  <a:rPr lang="en-US" b="1" dirty="0" smtClean="0"/>
                  <a:t>return</a:t>
                </a:r>
                <a:r>
                  <a:rPr lang="en-US" dirty="0" smtClean="0"/>
                  <a:t> “composite”</a:t>
                </a:r>
              </a:p>
              <a:p>
                <a:pPr marL="0" indent="0">
                  <a:buNone/>
                </a:pPr>
                <a:r>
                  <a:rPr lang="en-US" b="1" dirty="0"/>
                  <a:t>Return </a:t>
                </a:r>
                <a:r>
                  <a:rPr lang="en-US" dirty="0"/>
                  <a:t>“prime”</a:t>
                </a:r>
                <a:endParaRPr lang="en-US" baseline="30000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8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13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ular Callout 4"/>
              <p:cNvSpPr/>
              <p:nvPr/>
            </p:nvSpPr>
            <p:spPr>
              <a:xfrm>
                <a:off x="6956385" y="365125"/>
                <a:ext cx="5143017" cy="1920240"/>
              </a:xfrm>
              <a:prstGeom prst="wedgeRectCallout">
                <a:avLst>
                  <a:gd name="adj1" fmla="val -47292"/>
                  <a:gd name="adj2" fmla="val 104498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3200" b="1" dirty="0" smtClean="0"/>
                  <a:t>If N is prime then: </a:t>
                </a:r>
                <a:endParaRPr lang="en-US" sz="3200" b="1" i="1" dirty="0" smtClean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32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p>
                                  <m:sSup>
                                    <m:sSupPr>
                                      <m:ctrlP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e>
                                    <m:sup>
                                      <m: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  <m: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  <m:t>−1</m:t>
                                      </m:r>
                                    </m:sup>
                                  </m:sSup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sz="3200" b="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latin typeface="Cambria Math" panose="02040503050406030204" pitchFamily="18" charset="0"/>
                        </a:rPr>
                        <m:t>mod</m:t>
                      </m:r>
                      <m:r>
                        <a:rPr lang="en-US" sz="32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latin typeface="Cambria Math" panose="02040503050406030204" pitchFamily="18" charset="0"/>
                        </a:rPr>
                        <m:t>N</m:t>
                      </m:r>
                      <m:r>
                        <a:rPr lang="en-US" sz="3200" b="0" i="0" smtClean="0">
                          <a:latin typeface="Cambria Math" panose="02040503050406030204" pitchFamily="18" charset="0"/>
                        </a:rPr>
                        <m:t>   </m:t>
                      </m:r>
                    </m:oMath>
                  </m:oMathPara>
                </a14:m>
                <a:endParaRPr lang="en-US" sz="3200" b="0" dirty="0" smtClean="0">
                  <a:latin typeface="Cambria Math" panose="02040503050406030204" pitchFamily="18" charset="0"/>
                </a:endParaRPr>
              </a:p>
              <a:p>
                <a:r>
                  <a:rPr lang="en-US" sz="3200" b="0" dirty="0" smtClean="0"/>
                  <a:t> </a:t>
                </a:r>
                <a14:m>
                  <m:oMath xmlns:m="http://schemas.openxmlformats.org/officeDocument/2006/math">
                    <m:r>
                      <a:rPr lang="en-US" sz="3200" b="0" i="0" smtClean="0">
                        <a:latin typeface="Cambria Math" panose="02040503050406030204" pitchFamily="18" charset="0"/>
                      </a:rPr>
                      <m:t>                     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=1         </m:t>
                    </m:r>
                    <m:r>
                      <m:rPr>
                        <m:sty m:val="p"/>
                      </m:rPr>
                      <a:rPr lang="en-US" sz="3200" b="0" i="0" smtClean="0">
                        <a:latin typeface="Cambria Math" panose="02040503050406030204" pitchFamily="18" charset="0"/>
                      </a:rPr>
                      <m:t>mod</m:t>
                    </m:r>
                    <m:r>
                      <a:rPr lang="en-US" sz="32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3200" b="0" i="0" smtClean="0">
                        <a:latin typeface="Cambria Math" panose="02040503050406030204" pitchFamily="18" charset="0"/>
                      </a:rPr>
                      <m:t>N</m:t>
                    </m:r>
                    <m:r>
                      <a:rPr lang="en-US" sz="3200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3200" b="1" dirty="0"/>
              </a:p>
            </p:txBody>
          </p:sp>
        </mc:Choice>
        <mc:Fallback xmlns="">
          <p:sp>
            <p:nvSpPr>
              <p:cNvPr id="5" name="Rectangular Callout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6385" y="365125"/>
                <a:ext cx="5143017" cy="1920240"/>
              </a:xfrm>
              <a:prstGeom prst="wedgeRectCallout">
                <a:avLst>
                  <a:gd name="adj1" fmla="val -47292"/>
                  <a:gd name="adj2" fmla="val 104498"/>
                </a:avLst>
              </a:prstGeom>
              <a:blipFill>
                <a:blip r:embed="rId3"/>
                <a:stretch>
                  <a:fillRect l="-28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ular Callout 5"/>
              <p:cNvSpPr/>
              <p:nvPr/>
            </p:nvSpPr>
            <p:spPr>
              <a:xfrm>
                <a:off x="4808220" y="5134874"/>
                <a:ext cx="7056120" cy="1586601"/>
              </a:xfrm>
              <a:prstGeom prst="wedgeRectCallout">
                <a:avLst>
                  <a:gd name="adj1" fmla="val -37870"/>
                  <a:gd name="adj2" fmla="val -65182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sSup>
                            <m:sSup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p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𝑢</m:t>
                          </m:r>
                        </m:sup>
                      </m:sSup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32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sSup>
                                <m:sSup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sup>
                          </m:sSup>
                          <m:r>
                            <a:rPr lang="en-US" sz="32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2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  <m:d>
                        <m:dPr>
                          <m:ctrlPr>
                            <a:rPr lang="en-US" sz="32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sSup>
                                <m:sSup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sup>
                          </m:sSup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2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</m:oMath>
                  </m:oMathPara>
                </a14:m>
                <a:endParaRPr lang="en-US" sz="3200" b="1" dirty="0"/>
              </a:p>
            </p:txBody>
          </p:sp>
        </mc:Choice>
        <mc:Fallback xmlns="">
          <p:sp>
            <p:nvSpPr>
              <p:cNvPr id="6" name="Rectangular Callout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8220" y="5134874"/>
                <a:ext cx="7056120" cy="1586601"/>
              </a:xfrm>
              <a:prstGeom prst="wedgeRectCallout">
                <a:avLst>
                  <a:gd name="adj1" fmla="val -37870"/>
                  <a:gd name="adj2" fmla="val -65182"/>
                </a:avLst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89627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Miller-Rabin Primality Test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b="1" dirty="0"/>
                  <a:t>Input</a:t>
                </a:r>
                <a:r>
                  <a:rPr lang="en-US" dirty="0"/>
                  <a:t>: Integer N and parameter 1</a:t>
                </a:r>
                <a:r>
                  <a:rPr lang="en-US" baseline="30000" dirty="0"/>
                  <a:t>t</a:t>
                </a:r>
              </a:p>
              <a:p>
                <a:pPr marL="0" indent="0">
                  <a:buNone/>
                </a:pPr>
                <a:r>
                  <a:rPr lang="en-US" b="1" dirty="0"/>
                  <a:t>Output</a:t>
                </a:r>
                <a:r>
                  <a:rPr lang="en-US" dirty="0"/>
                  <a:t>: “prime” or “composite”</a:t>
                </a:r>
              </a:p>
              <a:p>
                <a:pPr marL="0" indent="0">
                  <a:buNone/>
                </a:pPr>
                <a:r>
                  <a:rPr lang="en-US" b="1" dirty="0"/>
                  <a:t>If</a:t>
                </a:r>
                <a:r>
                  <a:rPr lang="en-US" dirty="0"/>
                  <a:t> </a:t>
                </a:r>
                <a:r>
                  <a:rPr lang="en-US" sz="2400" dirty="0">
                    <a:latin typeface="Arial Rounded MT Bold" panose="020F0704030504030204" pitchFamily="34" charset="0"/>
                  </a:rPr>
                  <a:t>Even(N)</a:t>
                </a:r>
                <a:r>
                  <a:rPr lang="en-US" dirty="0"/>
                  <a:t> or </a:t>
                </a:r>
                <a:r>
                  <a:rPr lang="en-US" sz="2400" dirty="0" err="1">
                    <a:latin typeface="Arial Rounded MT Bold" panose="020F0704030504030204" pitchFamily="34" charset="0"/>
                  </a:rPr>
                  <a:t>PerfectPower</a:t>
                </a:r>
                <a:r>
                  <a:rPr lang="en-US" sz="2400" dirty="0">
                    <a:latin typeface="Arial Rounded MT Bold" panose="020F0704030504030204" pitchFamily="34" charset="0"/>
                  </a:rPr>
                  <a:t>(N</a:t>
                </a:r>
                <a:r>
                  <a:rPr lang="en-US" sz="2400" dirty="0"/>
                  <a:t>)</a:t>
                </a:r>
                <a:r>
                  <a:rPr lang="en-US" dirty="0"/>
                  <a:t> return “composite”</a:t>
                </a:r>
              </a:p>
              <a:p>
                <a:pPr marL="0" indent="0">
                  <a:buNone/>
                </a:pPr>
                <a:r>
                  <a:rPr lang="en-US" b="1" dirty="0"/>
                  <a:t>Else </a:t>
                </a:r>
                <a:r>
                  <a:rPr lang="en-US" dirty="0"/>
                  <a:t>find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dirty="0"/>
                  <a:t> (odd)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≥1</m:t>
                    </m:r>
                  </m:oMath>
                </a14:m>
                <a:r>
                  <a:rPr lang="en-US" dirty="0"/>
                  <a:t> s.t.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N</m:t>
                    </m:r>
                    <m:r>
                      <a:rPr lang="en-US">
                        <a:latin typeface="Cambria Math" panose="02040503050406030204" pitchFamily="18" charset="0"/>
                      </a:rPr>
                      <m:t>−1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dirty="0"/>
                  <a:t> </a:t>
                </a:r>
              </a:p>
              <a:p>
                <a:pPr marL="0" indent="0">
                  <a:buNone/>
                </a:pPr>
                <a:r>
                  <a:rPr lang="en-US" b="1" dirty="0"/>
                  <a:t>for</a:t>
                </a:r>
                <a:r>
                  <a:rPr lang="en-US" dirty="0"/>
                  <a:t> j=1 to t:</a:t>
                </a:r>
              </a:p>
              <a:p>
                <a:pPr marL="0" indent="0">
                  <a:buNone/>
                </a:pPr>
                <a:r>
                  <a:rPr lang="en-US" dirty="0"/>
                  <a:t>      pick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in [2,N-2] randomly  </a:t>
                </a:r>
              </a:p>
              <a:p>
                <a:pPr marL="0" indent="0">
                  <a:buNone/>
                </a:pPr>
                <a:r>
                  <a:rPr lang="en-US" dirty="0"/>
                  <a:t>     </a:t>
                </a:r>
                <a:r>
                  <a:rPr lang="en-US" b="1" dirty="0"/>
                  <a:t> if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𝑢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≠±1 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mod</m:t>
                    </m:r>
                    <m: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N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𝑢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≠−1 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mod</m:t>
                    </m:r>
                    <m: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N</m:t>
                    </m:r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1≤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≤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	</a:t>
                </a:r>
                <a:r>
                  <a:rPr lang="en-US" b="1" dirty="0"/>
                  <a:t>return</a:t>
                </a:r>
                <a:r>
                  <a:rPr lang="en-US" dirty="0"/>
                  <a:t> “composite”</a:t>
                </a:r>
              </a:p>
              <a:p>
                <a:pPr marL="0" indent="0">
                  <a:buNone/>
                </a:pPr>
                <a:r>
                  <a:rPr lang="en-US" b="1" dirty="0"/>
                  <a:t>Return </a:t>
                </a:r>
                <a:r>
                  <a:rPr lang="en-US" dirty="0"/>
                  <a:t>“prime”</a:t>
                </a:r>
                <a:endParaRPr lang="en-US" baseline="30000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3081" b="-16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14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ular Callout 7"/>
              <p:cNvSpPr/>
              <p:nvPr/>
            </p:nvSpPr>
            <p:spPr>
              <a:xfrm>
                <a:off x="4206722" y="1825625"/>
                <a:ext cx="7474738" cy="1920240"/>
              </a:xfrm>
              <a:prstGeom prst="wedgeRectCallout">
                <a:avLst>
                  <a:gd name="adj1" fmla="val -30799"/>
                  <a:gd name="adj2" fmla="val 99419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3200" b="1" i="1" dirty="0" smtClean="0">
                    <a:latin typeface="Cambria Math" panose="02040503050406030204" pitchFamily="18" charset="0"/>
                  </a:rPr>
                  <a:t>If N is prime we won’t return composite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sSup>
                                <m:sSup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sup>
                              </m:sSup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sup>
                          </m:sSup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  <m:r>
                        <a:rPr lang="en-US" sz="2800" b="1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sSup>
                                <m:sSup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sup>
                          </m:sSup>
                          <m:r>
                            <a:rPr lang="en-US" sz="28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8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  <m:d>
                        <m:dPr>
                          <m:ctrlPr>
                            <a:rPr lang="en-US" sz="2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sSup>
                                <m:sSup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sup>
                          </m:sSup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8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</m:oMath>
                  </m:oMathPara>
                </a14:m>
                <a:endParaRPr lang="en-US" sz="2800" b="1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…</m:t>
                      </m:r>
                      <m:r>
                        <a:rPr lang="en-US" sz="2800" b="1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sSup>
                                <m:sSup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−2</m:t>
                                  </m:r>
                                </m:sup>
                              </m:sSup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sup>
                          </m:sSup>
                          <m:r>
                            <a:rPr lang="en-US" sz="28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8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  <m:d>
                        <m:dPr>
                          <m:ctrlPr>
                            <a:rPr lang="en-US" sz="2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sSup>
                                <m:sSup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−2</m:t>
                                  </m:r>
                                </m:sup>
                              </m:sSup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sup>
                          </m:sSup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8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  <m:d>
                        <m:dPr>
                          <m:ctrlPr>
                            <a:rPr lang="en-US" sz="2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sSup>
                                <m:sSup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sup>
                          </m:sSup>
                          <m:r>
                            <a:rPr lang="en-US" sz="2800" b="1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8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8" name="Rectangular Callout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6722" y="1825625"/>
                <a:ext cx="7474738" cy="1920240"/>
              </a:xfrm>
              <a:prstGeom prst="wedgeRectCallout">
                <a:avLst>
                  <a:gd name="adj1" fmla="val -30799"/>
                  <a:gd name="adj2" fmla="val 99419"/>
                </a:avLst>
              </a:prstGeom>
              <a:blipFill>
                <a:blip r:embed="rId3"/>
                <a:stretch>
                  <a:fillRect l="-19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ular Callout 8"/>
              <p:cNvSpPr/>
              <p:nvPr/>
            </p:nvSpPr>
            <p:spPr>
              <a:xfrm>
                <a:off x="4808220" y="5134874"/>
                <a:ext cx="7056120" cy="1586601"/>
              </a:xfrm>
              <a:prstGeom prst="wedgeRectCallout">
                <a:avLst>
                  <a:gd name="adj1" fmla="val -36704"/>
                  <a:gd name="adj2" fmla="val -58266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sSup>
                            <m:sSup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p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𝑢</m:t>
                          </m:r>
                        </m:sup>
                      </m:sSup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32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sSup>
                                <m:sSup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sup>
                          </m:sSup>
                          <m:r>
                            <a:rPr lang="en-US" sz="32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2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  <m:d>
                        <m:dPr>
                          <m:ctrlPr>
                            <a:rPr lang="en-US" sz="32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sSup>
                                <m:sSup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sup>
                          </m:sSup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2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</m:oMath>
                  </m:oMathPara>
                </a14:m>
                <a:endParaRPr lang="en-US" sz="3200" b="1" dirty="0"/>
              </a:p>
            </p:txBody>
          </p:sp>
        </mc:Choice>
        <mc:Fallback xmlns="">
          <p:sp>
            <p:nvSpPr>
              <p:cNvPr id="9" name="Rectangular Callout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8220" y="5134874"/>
                <a:ext cx="7056120" cy="1586601"/>
              </a:xfrm>
              <a:prstGeom prst="wedgeRectCallout">
                <a:avLst>
                  <a:gd name="adj1" fmla="val -36704"/>
                  <a:gd name="adj2" fmla="val -58266"/>
                </a:avLst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55996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Miller-Rabin Primality Test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b="1" dirty="0"/>
                  <a:t>Input</a:t>
                </a:r>
                <a:r>
                  <a:rPr lang="en-US" dirty="0"/>
                  <a:t>: Integer N and parameter 1</a:t>
                </a:r>
                <a:r>
                  <a:rPr lang="en-US" baseline="30000" dirty="0"/>
                  <a:t>t</a:t>
                </a:r>
              </a:p>
              <a:p>
                <a:pPr marL="0" indent="0">
                  <a:buNone/>
                </a:pPr>
                <a:r>
                  <a:rPr lang="en-US" b="1" dirty="0"/>
                  <a:t>Output</a:t>
                </a:r>
                <a:r>
                  <a:rPr lang="en-US" dirty="0"/>
                  <a:t>: “prime” or “composite”</a:t>
                </a:r>
              </a:p>
              <a:p>
                <a:pPr marL="0" indent="0">
                  <a:buNone/>
                </a:pPr>
                <a:r>
                  <a:rPr lang="en-US" b="1" dirty="0"/>
                  <a:t>If</a:t>
                </a:r>
                <a:r>
                  <a:rPr lang="en-US" dirty="0"/>
                  <a:t> </a:t>
                </a:r>
                <a:r>
                  <a:rPr lang="en-US" sz="2400" dirty="0">
                    <a:latin typeface="Arial Rounded MT Bold" panose="020F0704030504030204" pitchFamily="34" charset="0"/>
                  </a:rPr>
                  <a:t>Even(N)</a:t>
                </a:r>
                <a:r>
                  <a:rPr lang="en-US" dirty="0"/>
                  <a:t> or </a:t>
                </a:r>
                <a:r>
                  <a:rPr lang="en-US" sz="2400" dirty="0" err="1">
                    <a:latin typeface="Arial Rounded MT Bold" panose="020F0704030504030204" pitchFamily="34" charset="0"/>
                  </a:rPr>
                  <a:t>PerfectPower</a:t>
                </a:r>
                <a:r>
                  <a:rPr lang="en-US" sz="2400" dirty="0">
                    <a:latin typeface="Arial Rounded MT Bold" panose="020F0704030504030204" pitchFamily="34" charset="0"/>
                  </a:rPr>
                  <a:t>(N</a:t>
                </a:r>
                <a:r>
                  <a:rPr lang="en-US" sz="2400" dirty="0"/>
                  <a:t>)</a:t>
                </a:r>
                <a:r>
                  <a:rPr lang="en-US" dirty="0"/>
                  <a:t> return “composite”</a:t>
                </a:r>
              </a:p>
              <a:p>
                <a:pPr marL="0" indent="0">
                  <a:buNone/>
                </a:pPr>
                <a:r>
                  <a:rPr lang="en-US" b="1" dirty="0"/>
                  <a:t>Else </a:t>
                </a:r>
                <a:r>
                  <a:rPr lang="en-US" dirty="0"/>
                  <a:t>find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dirty="0"/>
                  <a:t> (odd)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≥1</m:t>
                    </m:r>
                  </m:oMath>
                </a14:m>
                <a:r>
                  <a:rPr lang="en-US" dirty="0"/>
                  <a:t> s.t.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N</m:t>
                    </m:r>
                    <m:r>
                      <a:rPr lang="en-US">
                        <a:latin typeface="Cambria Math" panose="02040503050406030204" pitchFamily="18" charset="0"/>
                      </a:rPr>
                      <m:t>−1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dirty="0"/>
                  <a:t> </a:t>
                </a:r>
              </a:p>
              <a:p>
                <a:pPr marL="0" indent="0">
                  <a:buNone/>
                </a:pPr>
                <a:r>
                  <a:rPr lang="en-US" b="1" dirty="0"/>
                  <a:t>for</a:t>
                </a:r>
                <a:r>
                  <a:rPr lang="en-US" dirty="0"/>
                  <a:t> j=1 to t:</a:t>
                </a:r>
              </a:p>
              <a:p>
                <a:pPr marL="0" indent="0">
                  <a:buNone/>
                </a:pPr>
                <a:r>
                  <a:rPr lang="en-US" dirty="0"/>
                  <a:t>      pick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in [2,N-2] randomly  </a:t>
                </a:r>
              </a:p>
              <a:p>
                <a:pPr marL="0" indent="0">
                  <a:buNone/>
                </a:pPr>
                <a:r>
                  <a:rPr lang="en-US" dirty="0"/>
                  <a:t>     </a:t>
                </a:r>
                <a:r>
                  <a:rPr lang="en-US" b="1" dirty="0"/>
                  <a:t> if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𝑢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≠±1 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mod</m:t>
                    </m:r>
                    <m: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N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𝑢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≠−1 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mod</m:t>
                    </m:r>
                    <m: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N</m:t>
                    </m:r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1≤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≤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	</a:t>
                </a:r>
                <a:r>
                  <a:rPr lang="en-US" b="1" dirty="0"/>
                  <a:t>return</a:t>
                </a:r>
                <a:r>
                  <a:rPr lang="en-US" dirty="0"/>
                  <a:t> “composite”</a:t>
                </a:r>
              </a:p>
              <a:p>
                <a:pPr marL="0" indent="0">
                  <a:buNone/>
                </a:pPr>
                <a:r>
                  <a:rPr lang="en-US" b="1" dirty="0"/>
                  <a:t>Return </a:t>
                </a:r>
                <a:r>
                  <a:rPr lang="en-US" dirty="0"/>
                  <a:t>“prime”</a:t>
                </a:r>
                <a:endParaRPr lang="en-US" baseline="30000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3081" b="-16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15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ular Callout 8"/>
              <p:cNvSpPr/>
              <p:nvPr/>
            </p:nvSpPr>
            <p:spPr>
              <a:xfrm>
                <a:off x="4808220" y="5134874"/>
                <a:ext cx="7056120" cy="1586601"/>
              </a:xfrm>
              <a:prstGeom prst="wedgeRectCallout">
                <a:avLst>
                  <a:gd name="adj1" fmla="val -36704"/>
                  <a:gd name="adj2" fmla="val -58266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sSup>
                            <m:sSup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p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𝑢</m:t>
                          </m:r>
                        </m:sup>
                      </m:sSup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32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sSup>
                                <m:sSup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sup>
                          </m:sSup>
                          <m:r>
                            <a:rPr lang="en-US" sz="32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2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  <m:d>
                        <m:dPr>
                          <m:ctrlPr>
                            <a:rPr lang="en-US" sz="32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sSup>
                                <m:sSup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sup>
                          </m:sSup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2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</m:oMath>
                  </m:oMathPara>
                </a14:m>
                <a:endParaRPr lang="en-US" sz="3200" b="1" dirty="0"/>
              </a:p>
            </p:txBody>
          </p:sp>
        </mc:Choice>
        <mc:Fallback xmlns="">
          <p:sp>
            <p:nvSpPr>
              <p:cNvPr id="9" name="Rectangular Callout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8220" y="5134874"/>
                <a:ext cx="7056120" cy="1586601"/>
              </a:xfrm>
              <a:prstGeom prst="wedgeRectCallout">
                <a:avLst>
                  <a:gd name="adj1" fmla="val -36704"/>
                  <a:gd name="adj2" fmla="val -58266"/>
                </a:avLst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ular Callout 6"/>
              <p:cNvSpPr/>
              <p:nvPr/>
            </p:nvSpPr>
            <p:spPr>
              <a:xfrm>
                <a:off x="4598911" y="1947672"/>
                <a:ext cx="7474738" cy="1920240"/>
              </a:xfrm>
              <a:prstGeom prst="wedgeRectCallout">
                <a:avLst>
                  <a:gd name="adj1" fmla="val -29943"/>
                  <a:gd name="adj2" fmla="val 98467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3200" b="1" dirty="0" smtClean="0">
                    <a:latin typeface="Cambria Math" panose="02040503050406030204" pitchFamily="18" charset="0"/>
                  </a:rPr>
                  <a:t>If N is prime we won’t return composite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sSup>
                                <m:sSup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sup>
                              </m:sSup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sup>
                          </m:sSup>
                        </m:e>
                      </m:d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28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…</m:t>
                      </m:r>
                      <m:r>
                        <a:rPr lang="en-US" sz="2800" b="1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sup>
                          </m:sSup>
                          <m:r>
                            <a:rPr lang="en-US" sz="28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8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  <m:nary>
                        <m:naryPr>
                          <m:chr m:val="∏"/>
                          <m:ctrlPr>
                            <a:rPr lang="en-US" sz="2800" b="1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𝒊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  <m:sup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𝒓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  <m:e>
                          <m:d>
                            <m:dPr>
                              <m:ctrlPr>
                                <a:rPr lang="en-US" sz="28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p>
                                  <m:sSup>
                                    <m:sSupPr>
                                      <m:ctrlP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e>
                                    <m:sup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p>
                                  </m:sSup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sup>
                              </m:sSup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800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7" name="Rectangular Callout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8911" y="1947672"/>
                <a:ext cx="7474738" cy="1920240"/>
              </a:xfrm>
              <a:prstGeom prst="wedgeRectCallout">
                <a:avLst>
                  <a:gd name="adj1" fmla="val -29943"/>
                  <a:gd name="adj2" fmla="val 98467"/>
                </a:avLst>
              </a:prstGeom>
              <a:blipFill>
                <a:blip r:embed="rId4"/>
                <a:stretch>
                  <a:fillRect l="-1953" t="-4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61152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Miller-Rabin Primality Test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b="1" dirty="0"/>
                  <a:t>Input</a:t>
                </a:r>
                <a:r>
                  <a:rPr lang="en-US" dirty="0"/>
                  <a:t>: Integer N and parameter 1</a:t>
                </a:r>
                <a:r>
                  <a:rPr lang="en-US" baseline="30000" dirty="0"/>
                  <a:t>t</a:t>
                </a:r>
              </a:p>
              <a:p>
                <a:pPr marL="0" indent="0">
                  <a:buNone/>
                </a:pPr>
                <a:r>
                  <a:rPr lang="en-US" b="1" dirty="0"/>
                  <a:t>Output</a:t>
                </a:r>
                <a:r>
                  <a:rPr lang="en-US" dirty="0"/>
                  <a:t>: “prime” or “composite”</a:t>
                </a:r>
              </a:p>
              <a:p>
                <a:pPr marL="0" indent="0">
                  <a:buNone/>
                </a:pPr>
                <a:r>
                  <a:rPr lang="en-US" b="1" dirty="0"/>
                  <a:t>If</a:t>
                </a:r>
                <a:r>
                  <a:rPr lang="en-US" dirty="0"/>
                  <a:t> </a:t>
                </a:r>
                <a:r>
                  <a:rPr lang="en-US" sz="2400" dirty="0">
                    <a:latin typeface="Arial Rounded MT Bold" panose="020F0704030504030204" pitchFamily="34" charset="0"/>
                  </a:rPr>
                  <a:t>Even(N)</a:t>
                </a:r>
                <a:r>
                  <a:rPr lang="en-US" dirty="0"/>
                  <a:t> or </a:t>
                </a:r>
                <a:r>
                  <a:rPr lang="en-US" sz="2400" dirty="0" err="1">
                    <a:latin typeface="Arial Rounded MT Bold" panose="020F0704030504030204" pitchFamily="34" charset="0"/>
                  </a:rPr>
                  <a:t>PerfectPower</a:t>
                </a:r>
                <a:r>
                  <a:rPr lang="en-US" sz="2400" dirty="0">
                    <a:latin typeface="Arial Rounded MT Bold" panose="020F0704030504030204" pitchFamily="34" charset="0"/>
                  </a:rPr>
                  <a:t>(N</a:t>
                </a:r>
                <a:r>
                  <a:rPr lang="en-US" sz="2400" dirty="0"/>
                  <a:t>)</a:t>
                </a:r>
                <a:r>
                  <a:rPr lang="en-US" dirty="0"/>
                  <a:t> return “composite”</a:t>
                </a:r>
              </a:p>
              <a:p>
                <a:pPr marL="0" indent="0">
                  <a:buNone/>
                </a:pPr>
                <a:r>
                  <a:rPr lang="en-US" b="1" dirty="0"/>
                  <a:t>Else </a:t>
                </a:r>
                <a:r>
                  <a:rPr lang="en-US" dirty="0"/>
                  <a:t>find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dirty="0"/>
                  <a:t> (odd)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≥1</m:t>
                    </m:r>
                  </m:oMath>
                </a14:m>
                <a:r>
                  <a:rPr lang="en-US" dirty="0"/>
                  <a:t> s.t.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N</m:t>
                    </m:r>
                    <m:r>
                      <a:rPr lang="en-US">
                        <a:latin typeface="Cambria Math" panose="02040503050406030204" pitchFamily="18" charset="0"/>
                      </a:rPr>
                      <m:t>−1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dirty="0"/>
                  <a:t> </a:t>
                </a:r>
              </a:p>
              <a:p>
                <a:pPr marL="0" indent="0">
                  <a:buNone/>
                </a:pPr>
                <a:r>
                  <a:rPr lang="en-US" b="1" dirty="0"/>
                  <a:t>for</a:t>
                </a:r>
                <a:r>
                  <a:rPr lang="en-US" dirty="0"/>
                  <a:t> j=1 to t:</a:t>
                </a:r>
              </a:p>
              <a:p>
                <a:pPr marL="0" indent="0">
                  <a:buNone/>
                </a:pPr>
                <a:r>
                  <a:rPr lang="en-US" dirty="0"/>
                  <a:t>      pick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in [2,N-2] randomly  </a:t>
                </a:r>
              </a:p>
              <a:p>
                <a:pPr marL="0" indent="0">
                  <a:buNone/>
                </a:pPr>
                <a:r>
                  <a:rPr lang="en-US" dirty="0"/>
                  <a:t>     </a:t>
                </a:r>
                <a:r>
                  <a:rPr lang="en-US" b="1" dirty="0"/>
                  <a:t> if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𝑢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≠±1 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mod</m:t>
                    </m:r>
                    <m: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N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𝑢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≠−1 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mod</m:t>
                    </m:r>
                    <m: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N</m:t>
                    </m:r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1≤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≤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	</a:t>
                </a:r>
                <a:r>
                  <a:rPr lang="en-US" b="1" dirty="0"/>
                  <a:t>return</a:t>
                </a:r>
                <a:r>
                  <a:rPr lang="en-US" dirty="0"/>
                  <a:t> “composite”</a:t>
                </a:r>
              </a:p>
              <a:p>
                <a:pPr marL="0" indent="0">
                  <a:buNone/>
                </a:pPr>
                <a:r>
                  <a:rPr lang="en-US" b="1" dirty="0"/>
                  <a:t>Return </a:t>
                </a:r>
                <a:r>
                  <a:rPr lang="en-US" dirty="0"/>
                  <a:t>“prime”</a:t>
                </a:r>
                <a:endParaRPr lang="en-US" baseline="30000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3081" b="-16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16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ular Callout 8"/>
              <p:cNvSpPr/>
              <p:nvPr/>
            </p:nvSpPr>
            <p:spPr>
              <a:xfrm>
                <a:off x="4808220" y="5134874"/>
                <a:ext cx="7056120" cy="1586601"/>
              </a:xfrm>
              <a:prstGeom prst="wedgeRectCallout">
                <a:avLst>
                  <a:gd name="adj1" fmla="val -36704"/>
                  <a:gd name="adj2" fmla="val -58266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sSup>
                            <m:sSup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p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𝑢</m:t>
                          </m:r>
                        </m:sup>
                      </m:sSup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32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sSup>
                                <m:sSup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sup>
                          </m:sSup>
                          <m:r>
                            <a:rPr lang="en-US" sz="32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2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  <m:d>
                        <m:dPr>
                          <m:ctrlPr>
                            <a:rPr lang="en-US" sz="32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sSup>
                                <m:sSup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sup>
                          </m:sSup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2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</m:oMath>
                  </m:oMathPara>
                </a14:m>
                <a:endParaRPr lang="en-US" sz="3200" b="1" dirty="0"/>
              </a:p>
            </p:txBody>
          </p:sp>
        </mc:Choice>
        <mc:Fallback xmlns="">
          <p:sp>
            <p:nvSpPr>
              <p:cNvPr id="9" name="Rectangular Callout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8220" y="5134874"/>
                <a:ext cx="7056120" cy="1586601"/>
              </a:xfrm>
              <a:prstGeom prst="wedgeRectCallout">
                <a:avLst>
                  <a:gd name="adj1" fmla="val -36704"/>
                  <a:gd name="adj2" fmla="val -58266"/>
                </a:avLst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ular Callout 6"/>
              <p:cNvSpPr/>
              <p:nvPr/>
            </p:nvSpPr>
            <p:spPr>
              <a:xfrm>
                <a:off x="4598911" y="1947672"/>
                <a:ext cx="7474738" cy="1920240"/>
              </a:xfrm>
              <a:prstGeom prst="wedgeRectCallout">
                <a:avLst>
                  <a:gd name="adj1" fmla="val -29943"/>
                  <a:gd name="adj2" fmla="val 98467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3200" b="1" dirty="0" smtClean="0">
                    <a:latin typeface="Cambria Math" panose="02040503050406030204" pitchFamily="18" charset="0"/>
                  </a:rPr>
                  <a:t>If N is prime we won’t return composite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sSup>
                                <m:sSup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sup>
                              </m:sSup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sup>
                          </m:sSup>
                        </m:e>
                      </m:d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28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…</m:t>
                      </m:r>
                      <m:r>
                        <a:rPr lang="en-US" sz="2800" b="1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sup>
                          </m:sSup>
                          <m:r>
                            <a:rPr lang="en-US" sz="28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8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  <m:nary>
                        <m:naryPr>
                          <m:chr m:val="∏"/>
                          <m:ctrlPr>
                            <a:rPr lang="en-US" sz="2800" b="1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𝒊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  <m:sup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𝒓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  <m:e>
                          <m:d>
                            <m:dPr>
                              <m:ctrlPr>
                                <a:rPr lang="en-US" sz="28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p>
                                  <m:sSup>
                                    <m:sSupPr>
                                      <m:ctrlP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e>
                                    <m:sup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p>
                                  </m:sSup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sup>
                              </m:sSup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800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7" name="Rectangular Callout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8911" y="1947672"/>
                <a:ext cx="7474738" cy="1920240"/>
              </a:xfrm>
              <a:prstGeom prst="wedgeRectCallout">
                <a:avLst>
                  <a:gd name="adj1" fmla="val -29943"/>
                  <a:gd name="adj2" fmla="val 98467"/>
                </a:avLst>
              </a:prstGeom>
              <a:blipFill>
                <a:blip r:embed="rId4"/>
                <a:stretch>
                  <a:fillRect l="-1953" t="-4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ular Callout 7"/>
          <p:cNvSpPr/>
          <p:nvPr/>
        </p:nvSpPr>
        <p:spPr>
          <a:xfrm>
            <a:off x="3986784" y="400908"/>
            <a:ext cx="8086865" cy="1335024"/>
          </a:xfrm>
          <a:prstGeom prst="wedgeRectCallout">
            <a:avLst>
              <a:gd name="adj1" fmla="val 22150"/>
              <a:gd name="adj2" fmla="val 11134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smtClean="0"/>
              <a:t>One of these factors must be 0 (mod N)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4193960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Miller-Rabin Primality Test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b="1" dirty="0" smtClean="0"/>
                  <a:t>Input</a:t>
                </a:r>
                <a:r>
                  <a:rPr lang="en-US" dirty="0"/>
                  <a:t>: Integer N and parameter 1</a:t>
                </a:r>
                <a:r>
                  <a:rPr lang="en-US" baseline="30000" dirty="0"/>
                  <a:t>t</a:t>
                </a:r>
              </a:p>
              <a:p>
                <a:pPr marL="0" indent="0">
                  <a:buNone/>
                </a:pPr>
                <a:r>
                  <a:rPr lang="en-US" b="1" dirty="0"/>
                  <a:t>Output</a:t>
                </a:r>
                <a:r>
                  <a:rPr lang="en-US" dirty="0"/>
                  <a:t>: “prime” or “composite”</a:t>
                </a:r>
              </a:p>
              <a:p>
                <a:pPr marL="0" indent="0">
                  <a:buNone/>
                </a:pPr>
                <a:r>
                  <a:rPr lang="en-US" b="1" dirty="0" smtClean="0"/>
                  <a:t>If</a:t>
                </a:r>
                <a:r>
                  <a:rPr lang="en-US" dirty="0" smtClean="0"/>
                  <a:t> </a:t>
                </a:r>
                <a:r>
                  <a:rPr lang="en-US" sz="2400" dirty="0" smtClean="0">
                    <a:latin typeface="Arial Rounded MT Bold" panose="020F0704030504030204" pitchFamily="34" charset="0"/>
                  </a:rPr>
                  <a:t>Even(N)</a:t>
                </a:r>
                <a:r>
                  <a:rPr lang="en-US" dirty="0" smtClean="0"/>
                  <a:t> or </a:t>
                </a:r>
                <a:r>
                  <a:rPr lang="en-US" sz="2400" dirty="0" err="1" smtClean="0">
                    <a:latin typeface="Arial Rounded MT Bold" panose="020F0704030504030204" pitchFamily="34" charset="0"/>
                  </a:rPr>
                  <a:t>PerfectPower</a:t>
                </a:r>
                <a:r>
                  <a:rPr lang="en-US" sz="2400" dirty="0" smtClean="0">
                    <a:latin typeface="Arial Rounded MT Bold" panose="020F0704030504030204" pitchFamily="34" charset="0"/>
                  </a:rPr>
                  <a:t>(N</a:t>
                </a:r>
                <a:r>
                  <a:rPr lang="en-US" sz="2400" dirty="0" smtClean="0"/>
                  <a:t>)</a:t>
                </a:r>
                <a:r>
                  <a:rPr lang="en-US" dirty="0" smtClean="0"/>
                  <a:t> return “composite”</a:t>
                </a:r>
              </a:p>
              <a:p>
                <a:pPr marL="0" indent="0">
                  <a:buNone/>
                </a:pPr>
                <a:r>
                  <a:rPr lang="en-US" b="1" dirty="0" smtClean="0"/>
                  <a:t>Else </a:t>
                </a:r>
                <a:r>
                  <a:rPr lang="en-US" dirty="0" smtClean="0"/>
                  <a:t>find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dirty="0" smtClean="0"/>
                  <a:t> (odd)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≥1</m:t>
                    </m:r>
                  </m:oMath>
                </a14:m>
                <a:r>
                  <a:rPr lang="en-US" dirty="0" smtClean="0"/>
                  <a:t> s.t.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N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−1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dirty="0"/>
                  <a:t> </a:t>
                </a:r>
                <a:endParaRPr lang="en-US" dirty="0" smtClean="0"/>
              </a:p>
              <a:p>
                <a:pPr marL="0" indent="0">
                  <a:buNone/>
                </a:pPr>
                <a:r>
                  <a:rPr lang="en-US" b="1" dirty="0"/>
                  <a:t>for</a:t>
                </a:r>
                <a:r>
                  <a:rPr lang="en-US" dirty="0"/>
                  <a:t> </a:t>
                </a:r>
                <a:r>
                  <a:rPr lang="en-US" dirty="0" smtClean="0"/>
                  <a:t>j=1 </a:t>
                </a:r>
                <a:r>
                  <a:rPr lang="en-US" dirty="0"/>
                  <a:t>to t:</a:t>
                </a:r>
              </a:p>
              <a:p>
                <a:pPr marL="0" indent="0">
                  <a:buNone/>
                </a:pPr>
                <a:r>
                  <a:rPr lang="en-US" dirty="0" smtClean="0"/>
                  <a:t>     </a:t>
                </a:r>
                <a:r>
                  <a:rPr lang="en-US" b="1" dirty="0" smtClean="0"/>
                  <a:t> if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sup>
                    </m:sSup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±1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mod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N</m:t>
                    </m:r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sSup>
                          <m:sSup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𝑢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mod</m:t>
                    </m:r>
                    <m: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N</m:t>
                    </m:r>
                  </m:oMath>
                </a14:m>
                <a:r>
                  <a:rPr lang="en-US" dirty="0" smtClean="0"/>
                  <a:t> for all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1≤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/>
                  <a:t>	</a:t>
                </a:r>
                <a:r>
                  <a:rPr lang="en-US" b="1" dirty="0" smtClean="0"/>
                  <a:t>return</a:t>
                </a:r>
                <a:r>
                  <a:rPr lang="en-US" dirty="0" smtClean="0"/>
                  <a:t> “composite”</a:t>
                </a:r>
              </a:p>
              <a:p>
                <a:pPr marL="0" indent="0">
                  <a:buNone/>
                </a:pPr>
                <a:r>
                  <a:rPr lang="en-US" b="1" dirty="0"/>
                  <a:t>Return </a:t>
                </a:r>
                <a:r>
                  <a:rPr lang="en-US" dirty="0"/>
                  <a:t>“prime”</a:t>
                </a:r>
                <a:endParaRPr lang="en-US" baseline="30000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17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ular Callout 4"/>
              <p:cNvSpPr/>
              <p:nvPr/>
            </p:nvSpPr>
            <p:spPr>
              <a:xfrm>
                <a:off x="6956385" y="365125"/>
                <a:ext cx="5143017" cy="1920240"/>
              </a:xfrm>
              <a:prstGeom prst="wedgeRectCallout">
                <a:avLst>
                  <a:gd name="adj1" fmla="val -47292"/>
                  <a:gd name="adj2" fmla="val 104498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3200" b="1" dirty="0"/>
                  <a:t>If N is prime then: </a:t>
                </a:r>
                <a:endParaRPr lang="en-US" sz="3200" b="1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32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p>
                                  <m:sSup>
                                    <m:sSupPr>
                                      <m:ctrlP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e>
                                    <m:sup>
                                      <m: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  <m: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  <m:t>−1</m:t>
                                      </m:r>
                                    </m:sup>
                                  </m:sSup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sz="3200" b="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latin typeface="Cambria Math" panose="02040503050406030204" pitchFamily="18" charset="0"/>
                        </a:rPr>
                        <m:t>mod</m:t>
                      </m:r>
                      <m:r>
                        <a:rPr lang="en-US" sz="32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latin typeface="Cambria Math" panose="02040503050406030204" pitchFamily="18" charset="0"/>
                        </a:rPr>
                        <m:t>N</m:t>
                      </m:r>
                      <m:r>
                        <a:rPr lang="en-US" sz="3200" b="0" i="0" smtClean="0">
                          <a:latin typeface="Cambria Math" panose="02040503050406030204" pitchFamily="18" charset="0"/>
                        </a:rPr>
                        <m:t>   </m:t>
                      </m:r>
                    </m:oMath>
                  </m:oMathPara>
                </a14:m>
                <a:endParaRPr lang="en-US" sz="3200" b="0" dirty="0" smtClean="0">
                  <a:latin typeface="Cambria Math" panose="02040503050406030204" pitchFamily="18" charset="0"/>
                </a:endParaRPr>
              </a:p>
              <a:p>
                <a:r>
                  <a:rPr lang="en-US" sz="3200" b="0" dirty="0" smtClean="0"/>
                  <a:t> </a:t>
                </a:r>
                <a14:m>
                  <m:oMath xmlns:m="http://schemas.openxmlformats.org/officeDocument/2006/math">
                    <m:r>
                      <a:rPr lang="en-US" sz="3200" b="0" i="0" smtClean="0">
                        <a:latin typeface="Cambria Math" panose="02040503050406030204" pitchFamily="18" charset="0"/>
                      </a:rPr>
                      <m:t>                     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=1         </m:t>
                    </m:r>
                    <m:r>
                      <m:rPr>
                        <m:sty m:val="p"/>
                      </m:rPr>
                      <a:rPr lang="en-US" sz="3200" b="0" i="0" smtClean="0">
                        <a:latin typeface="Cambria Math" panose="02040503050406030204" pitchFamily="18" charset="0"/>
                      </a:rPr>
                      <m:t>mod</m:t>
                    </m:r>
                    <m:r>
                      <a:rPr lang="en-US" sz="32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3200" b="0" i="0" smtClean="0">
                        <a:latin typeface="Cambria Math" panose="02040503050406030204" pitchFamily="18" charset="0"/>
                      </a:rPr>
                      <m:t>N</m:t>
                    </m:r>
                    <m:r>
                      <a:rPr lang="en-US" sz="3200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3200" b="1" dirty="0"/>
              </a:p>
            </p:txBody>
          </p:sp>
        </mc:Choice>
        <mc:Fallback xmlns="">
          <p:sp>
            <p:nvSpPr>
              <p:cNvPr id="5" name="Rectangular Callout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6385" y="365125"/>
                <a:ext cx="5143017" cy="1920240"/>
              </a:xfrm>
              <a:prstGeom prst="wedgeRectCallout">
                <a:avLst>
                  <a:gd name="adj1" fmla="val -47292"/>
                  <a:gd name="adj2" fmla="val 104498"/>
                </a:avLst>
              </a:prstGeom>
              <a:blipFill>
                <a:blip r:embed="rId3"/>
                <a:stretch>
                  <a:fillRect l="-28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ular Callout 7"/>
              <p:cNvSpPr/>
              <p:nvPr/>
            </p:nvSpPr>
            <p:spPr>
              <a:xfrm>
                <a:off x="4717262" y="4937760"/>
                <a:ext cx="7474738" cy="1920240"/>
              </a:xfrm>
              <a:prstGeom prst="wedgeRectCallout">
                <a:avLst>
                  <a:gd name="adj1" fmla="val -37405"/>
                  <a:gd name="adj2" fmla="val -58200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3200" b="1" dirty="0" smtClean="0">
                    <a:latin typeface="Cambria Math" panose="02040503050406030204" pitchFamily="18" charset="0"/>
                  </a:rPr>
                  <a:t>If N is prime we won’t return composite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sSup>
                                <m:sSup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sup>
                              </m:sSup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sup>
                          </m:sSup>
                        </m:e>
                      </m:d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28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…</m:t>
                      </m:r>
                      <m:r>
                        <a:rPr lang="en-US" sz="2800" b="1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sup>
                          </m:sSup>
                          <m:r>
                            <a:rPr lang="en-US" sz="28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8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  <m:nary>
                        <m:naryPr>
                          <m:chr m:val="∏"/>
                          <m:ctrlPr>
                            <a:rPr lang="en-US" sz="2800" b="1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𝒊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  <m:sup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𝒓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  <m:e>
                          <m:d>
                            <m:dPr>
                              <m:ctrlPr>
                                <a:rPr lang="en-US" sz="28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p>
                                  <m:sSup>
                                    <m:sSupPr>
                                      <m:ctrlP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e>
                                    <m:sup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p>
                                  </m:sSup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sup>
                              </m:sSup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800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8" name="Rectangular Callout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7262" y="4937760"/>
                <a:ext cx="7474738" cy="1920240"/>
              </a:xfrm>
              <a:prstGeom prst="wedgeRectCallout">
                <a:avLst>
                  <a:gd name="adj1" fmla="val -37405"/>
                  <a:gd name="adj2" fmla="val -58200"/>
                </a:avLst>
              </a:prstGeom>
              <a:blipFill>
                <a:blip r:embed="rId4"/>
                <a:stretch>
                  <a:fillRect l="-20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ular Callout 6"/>
          <p:cNvSpPr/>
          <p:nvPr/>
        </p:nvSpPr>
        <p:spPr>
          <a:xfrm>
            <a:off x="6956385" y="2464752"/>
            <a:ext cx="5143017" cy="1920240"/>
          </a:xfrm>
          <a:prstGeom prst="wedgeRectCallout">
            <a:avLst>
              <a:gd name="adj1" fmla="val -4176"/>
              <a:gd name="adj2" fmla="val 7791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smtClean="0"/>
              <a:t>One of the factors must be 0 (mod N)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763662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Miller-Rabin Primality Test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b="1" dirty="0" smtClean="0"/>
                  <a:t>Input</a:t>
                </a:r>
                <a:r>
                  <a:rPr lang="en-US" dirty="0"/>
                  <a:t>: Integer N and parameter 1</a:t>
                </a:r>
                <a:r>
                  <a:rPr lang="en-US" baseline="30000" dirty="0"/>
                  <a:t>t</a:t>
                </a:r>
              </a:p>
              <a:p>
                <a:pPr marL="0" indent="0">
                  <a:buNone/>
                </a:pPr>
                <a:r>
                  <a:rPr lang="en-US" b="1" dirty="0"/>
                  <a:t>Output</a:t>
                </a:r>
                <a:r>
                  <a:rPr lang="en-US" dirty="0"/>
                  <a:t>: “prime” or “composite”</a:t>
                </a:r>
              </a:p>
              <a:p>
                <a:pPr marL="0" indent="0">
                  <a:buNone/>
                </a:pPr>
                <a:r>
                  <a:rPr lang="en-US" b="1" dirty="0" smtClean="0"/>
                  <a:t>If</a:t>
                </a:r>
                <a:r>
                  <a:rPr lang="en-US" dirty="0" smtClean="0"/>
                  <a:t> </a:t>
                </a:r>
                <a:r>
                  <a:rPr lang="en-US" sz="2400" dirty="0" smtClean="0">
                    <a:latin typeface="Arial Rounded MT Bold" panose="020F0704030504030204" pitchFamily="34" charset="0"/>
                  </a:rPr>
                  <a:t>Even(N)</a:t>
                </a:r>
                <a:r>
                  <a:rPr lang="en-US" dirty="0" smtClean="0"/>
                  <a:t> or </a:t>
                </a:r>
                <a:r>
                  <a:rPr lang="en-US" sz="2400" dirty="0" err="1" smtClean="0">
                    <a:latin typeface="Arial Rounded MT Bold" panose="020F0704030504030204" pitchFamily="34" charset="0"/>
                  </a:rPr>
                  <a:t>PerfectPower</a:t>
                </a:r>
                <a:r>
                  <a:rPr lang="en-US" sz="2400" dirty="0" smtClean="0">
                    <a:latin typeface="Arial Rounded MT Bold" panose="020F0704030504030204" pitchFamily="34" charset="0"/>
                  </a:rPr>
                  <a:t>(N</a:t>
                </a:r>
                <a:r>
                  <a:rPr lang="en-US" sz="2400" dirty="0" smtClean="0"/>
                  <a:t>)</a:t>
                </a:r>
                <a:r>
                  <a:rPr lang="en-US" dirty="0" smtClean="0"/>
                  <a:t> return “composite”</a:t>
                </a:r>
              </a:p>
              <a:p>
                <a:pPr marL="0" indent="0">
                  <a:buNone/>
                </a:pPr>
                <a:r>
                  <a:rPr lang="en-US" b="1" dirty="0" smtClean="0"/>
                  <a:t>Else </a:t>
                </a:r>
                <a:r>
                  <a:rPr lang="en-US" dirty="0" smtClean="0"/>
                  <a:t>find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dirty="0" smtClean="0"/>
                  <a:t> (odd)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≥1</m:t>
                    </m:r>
                  </m:oMath>
                </a14:m>
                <a:r>
                  <a:rPr lang="en-US" dirty="0" smtClean="0"/>
                  <a:t> s.t.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N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−1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dirty="0"/>
                  <a:t> </a:t>
                </a:r>
                <a:endParaRPr lang="en-US" dirty="0" smtClean="0"/>
              </a:p>
              <a:p>
                <a:pPr marL="0" indent="0">
                  <a:buNone/>
                </a:pPr>
                <a:r>
                  <a:rPr lang="en-US" b="1" dirty="0"/>
                  <a:t>for</a:t>
                </a:r>
                <a:r>
                  <a:rPr lang="en-US" dirty="0"/>
                  <a:t> </a:t>
                </a:r>
                <a:r>
                  <a:rPr lang="en-US" dirty="0" smtClean="0"/>
                  <a:t>j=1 </a:t>
                </a:r>
                <a:r>
                  <a:rPr lang="en-US" dirty="0"/>
                  <a:t>to t:</a:t>
                </a:r>
              </a:p>
              <a:p>
                <a:pPr marL="0" indent="0">
                  <a:buNone/>
                </a:pPr>
                <a:r>
                  <a:rPr lang="en-US" dirty="0" smtClean="0"/>
                  <a:t>     </a:t>
                </a:r>
                <a:r>
                  <a:rPr lang="en-US" b="1" dirty="0" smtClean="0"/>
                  <a:t> if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sup>
                    </m:sSup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±1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mod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N</m:t>
                    </m:r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sSup>
                          <m:sSup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𝑢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mod</m:t>
                    </m:r>
                    <m: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N</m:t>
                    </m:r>
                  </m:oMath>
                </a14:m>
                <a:r>
                  <a:rPr lang="en-US" dirty="0" smtClean="0"/>
                  <a:t> for all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1≤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/>
                  <a:t>	</a:t>
                </a:r>
                <a:r>
                  <a:rPr lang="en-US" b="1" dirty="0" smtClean="0"/>
                  <a:t>return</a:t>
                </a:r>
                <a:r>
                  <a:rPr lang="en-US" dirty="0" smtClean="0"/>
                  <a:t> “composite”</a:t>
                </a:r>
              </a:p>
              <a:p>
                <a:pPr marL="0" indent="0">
                  <a:buNone/>
                </a:pPr>
                <a:r>
                  <a:rPr lang="en-US" b="1" dirty="0"/>
                  <a:t>Return </a:t>
                </a:r>
                <a:r>
                  <a:rPr lang="en-US" dirty="0"/>
                  <a:t>“prime”</a:t>
                </a:r>
                <a:endParaRPr lang="en-US" baseline="30000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18</a:t>
            </a:fld>
            <a:endParaRPr lang="en-US"/>
          </a:p>
        </p:txBody>
      </p:sp>
      <p:sp>
        <p:nvSpPr>
          <p:cNvPr id="8" name="Rectangular Callout 7"/>
          <p:cNvSpPr/>
          <p:nvPr/>
        </p:nvSpPr>
        <p:spPr>
          <a:xfrm>
            <a:off x="4681728" y="4937760"/>
            <a:ext cx="7510272" cy="1920240"/>
          </a:xfrm>
          <a:prstGeom prst="wedgeRectCallout">
            <a:avLst>
              <a:gd name="adj1" fmla="val -37405"/>
              <a:gd name="adj2" fmla="val -582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smtClean="0">
                <a:latin typeface="Cambria Math" panose="02040503050406030204" pitchFamily="18" charset="0"/>
              </a:rPr>
              <a:t>Claim: If N is composite then </a:t>
            </a:r>
            <a:r>
              <a:rPr lang="en-US" sz="3200" b="1" i="1" dirty="0" smtClean="0">
                <a:latin typeface="Cambria Math" panose="02040503050406030204" pitchFamily="18" charset="0"/>
              </a:rPr>
              <a:t>at most</a:t>
            </a:r>
            <a:r>
              <a:rPr lang="en-US" sz="3200" b="1" dirty="0" smtClean="0">
                <a:latin typeface="Cambria Math" panose="02040503050406030204" pitchFamily="18" charset="0"/>
              </a:rPr>
              <a:t> ¼ choices of random value a in [2,n-1] will pass the test</a:t>
            </a:r>
            <a:endParaRPr lang="en-US" sz="2800" b="1" baseline="30000" dirty="0"/>
          </a:p>
        </p:txBody>
      </p:sp>
    </p:spTree>
    <p:extLst>
      <p:ext uri="{BB962C8B-B14F-4D97-AF65-F5344CB8AC3E}">
        <p14:creationId xmlns:p14="http://schemas.microsoft.com/office/powerpoint/2010/main" val="2012280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Miller-Rabin Primality Test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b="1" dirty="0" smtClean="0"/>
                  <a:t>Input</a:t>
                </a:r>
                <a:r>
                  <a:rPr lang="en-US" dirty="0"/>
                  <a:t>: Integer N and parameter 1</a:t>
                </a:r>
                <a:r>
                  <a:rPr lang="en-US" baseline="30000" dirty="0"/>
                  <a:t>t</a:t>
                </a:r>
              </a:p>
              <a:p>
                <a:pPr marL="0" indent="0">
                  <a:buNone/>
                </a:pPr>
                <a:r>
                  <a:rPr lang="en-US" b="1" dirty="0"/>
                  <a:t>Output</a:t>
                </a:r>
                <a:r>
                  <a:rPr lang="en-US" dirty="0"/>
                  <a:t>: “prime” or “composite”</a:t>
                </a:r>
              </a:p>
              <a:p>
                <a:pPr marL="0" indent="0">
                  <a:buNone/>
                </a:pPr>
                <a:r>
                  <a:rPr lang="en-US" b="1" dirty="0" smtClean="0"/>
                  <a:t>If</a:t>
                </a:r>
                <a:r>
                  <a:rPr lang="en-US" dirty="0" smtClean="0"/>
                  <a:t> </a:t>
                </a:r>
                <a:r>
                  <a:rPr lang="en-US" sz="2400" dirty="0" smtClean="0">
                    <a:latin typeface="Arial Rounded MT Bold" panose="020F0704030504030204" pitchFamily="34" charset="0"/>
                  </a:rPr>
                  <a:t>Even(N)</a:t>
                </a:r>
                <a:r>
                  <a:rPr lang="en-US" dirty="0" smtClean="0"/>
                  <a:t> or </a:t>
                </a:r>
                <a:r>
                  <a:rPr lang="en-US" sz="2400" dirty="0" err="1" smtClean="0">
                    <a:latin typeface="Arial Rounded MT Bold" panose="020F0704030504030204" pitchFamily="34" charset="0"/>
                  </a:rPr>
                  <a:t>PerfectPower</a:t>
                </a:r>
                <a:r>
                  <a:rPr lang="en-US" sz="2400" dirty="0" smtClean="0">
                    <a:latin typeface="Arial Rounded MT Bold" panose="020F0704030504030204" pitchFamily="34" charset="0"/>
                  </a:rPr>
                  <a:t>(N</a:t>
                </a:r>
                <a:r>
                  <a:rPr lang="en-US" sz="2400" dirty="0" smtClean="0"/>
                  <a:t>)</a:t>
                </a:r>
                <a:r>
                  <a:rPr lang="en-US" dirty="0" smtClean="0"/>
                  <a:t> return “composite”</a:t>
                </a:r>
              </a:p>
              <a:p>
                <a:pPr marL="0" indent="0">
                  <a:buNone/>
                </a:pPr>
                <a:r>
                  <a:rPr lang="en-US" b="1" dirty="0" smtClean="0"/>
                  <a:t>Else </a:t>
                </a:r>
                <a:r>
                  <a:rPr lang="en-US" dirty="0" smtClean="0"/>
                  <a:t>find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dirty="0" smtClean="0"/>
                  <a:t> (odd)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≥1</m:t>
                    </m:r>
                  </m:oMath>
                </a14:m>
                <a:r>
                  <a:rPr lang="en-US" dirty="0" smtClean="0"/>
                  <a:t> s.t.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N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−1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dirty="0"/>
                  <a:t> </a:t>
                </a:r>
                <a:endParaRPr lang="en-US" dirty="0" smtClean="0"/>
              </a:p>
              <a:p>
                <a:pPr marL="0" indent="0">
                  <a:buNone/>
                </a:pPr>
                <a:r>
                  <a:rPr lang="en-US" b="1" dirty="0"/>
                  <a:t>for</a:t>
                </a:r>
                <a:r>
                  <a:rPr lang="en-US" dirty="0"/>
                  <a:t> </a:t>
                </a:r>
                <a:r>
                  <a:rPr lang="en-US" dirty="0" smtClean="0"/>
                  <a:t>j=1 </a:t>
                </a:r>
                <a:r>
                  <a:rPr lang="en-US" dirty="0"/>
                  <a:t>to t:</a:t>
                </a:r>
              </a:p>
              <a:p>
                <a:pPr marL="0" indent="0">
                  <a:buNone/>
                </a:pPr>
                <a:r>
                  <a:rPr lang="en-US" dirty="0" smtClean="0"/>
                  <a:t>     </a:t>
                </a:r>
                <a:r>
                  <a:rPr lang="en-US" b="1" dirty="0" smtClean="0"/>
                  <a:t> if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sup>
                    </m:sSup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±1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mod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N</m:t>
                    </m:r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sSup>
                          <m:sSup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𝑢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mod</m:t>
                    </m:r>
                    <m: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N</m:t>
                    </m:r>
                  </m:oMath>
                </a14:m>
                <a:r>
                  <a:rPr lang="en-US" dirty="0" smtClean="0"/>
                  <a:t> for all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1≤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/>
                  <a:t>	</a:t>
                </a:r>
                <a:r>
                  <a:rPr lang="en-US" b="1" dirty="0" smtClean="0"/>
                  <a:t>return</a:t>
                </a:r>
                <a:r>
                  <a:rPr lang="en-US" dirty="0" smtClean="0"/>
                  <a:t> “composite”</a:t>
                </a:r>
              </a:p>
              <a:p>
                <a:pPr marL="0" indent="0">
                  <a:buNone/>
                </a:pPr>
                <a:r>
                  <a:rPr lang="en-US" b="1" dirty="0"/>
                  <a:t>Return </a:t>
                </a:r>
                <a:r>
                  <a:rPr lang="en-US" dirty="0"/>
                  <a:t>“prime”</a:t>
                </a:r>
                <a:endParaRPr lang="en-US" baseline="30000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19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ular Callout 7"/>
              <p:cNvSpPr/>
              <p:nvPr/>
            </p:nvSpPr>
            <p:spPr>
              <a:xfrm>
                <a:off x="4681728" y="4937760"/>
                <a:ext cx="7510272" cy="1920240"/>
              </a:xfrm>
              <a:prstGeom prst="wedgeRectCallout">
                <a:avLst>
                  <a:gd name="adj1" fmla="val -37405"/>
                  <a:gd name="adj2" fmla="val -58200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3200" b="1" dirty="0" smtClean="0">
                    <a:latin typeface="Cambria Math" panose="02040503050406030204" pitchFamily="18" charset="0"/>
                  </a:rPr>
                  <a:t>Claim: If N is composite then we return prime  with probability at most </a:t>
                </a:r>
                <a14:m>
                  <m:oMath xmlns:m="http://schemas.openxmlformats.org/officeDocument/2006/math">
                    <m:r>
                      <a:rPr lang="en-US" sz="2800" b="1" i="0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28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0" smtClean="0">
                            <a:latin typeface="Cambria Math" panose="02040503050406030204" pitchFamily="18" charset="0"/>
                          </a:rPr>
                          <m:t>𝟒</m:t>
                        </m:r>
                      </m:e>
                      <m:sup>
                        <m:r>
                          <a:rPr lang="en-US" sz="2800" b="1" i="0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1" i="0" smtClean="0">
                            <a:latin typeface="Cambria Math" panose="02040503050406030204" pitchFamily="18" charset="0"/>
                          </a:rPr>
                          <m:t>𝐭</m:t>
                        </m:r>
                      </m:sup>
                    </m:sSup>
                  </m:oMath>
                </a14:m>
                <a:r>
                  <a:rPr lang="en-US" sz="2800" b="1" baseline="30000" dirty="0" smtClean="0"/>
                  <a:t> </a:t>
                </a:r>
              </a:p>
              <a:p>
                <a:r>
                  <a:rPr lang="en-US" sz="2800" b="1" dirty="0" smtClean="0">
                    <a:latin typeface="Cambria Math" panose="02040503050406030204" pitchFamily="18" charset="0"/>
                  </a:rPr>
                  <a:t>Proof: (See textbook </a:t>
                </a:r>
                <a:r>
                  <a:rPr lang="en-US" sz="2800" b="1" dirty="0" smtClean="0">
                    <a:latin typeface="Cambria Math" panose="02040503050406030204" pitchFamily="18" charset="0"/>
                    <a:sym typeface="Wingdings" panose="05000000000000000000" pitchFamily="2" charset="2"/>
                  </a:rPr>
                  <a:t></a:t>
                </a:r>
                <a:r>
                  <a:rPr lang="en-US" sz="2800" b="1" dirty="0" smtClean="0">
                    <a:latin typeface="Cambria Math" panose="02040503050406030204" pitchFamily="18" charset="0"/>
                  </a:rPr>
                  <a:t>)</a:t>
                </a:r>
                <a:endParaRPr lang="en-US" sz="2800" b="1" baseline="30000" dirty="0" smtClean="0"/>
              </a:p>
              <a:p>
                <a:endParaRPr lang="en-US" sz="2800" b="1" baseline="30000" dirty="0"/>
              </a:p>
            </p:txBody>
          </p:sp>
        </mc:Choice>
        <mc:Fallback xmlns="">
          <p:sp>
            <p:nvSpPr>
              <p:cNvPr id="8" name="Rectangular Callout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1728" y="4937760"/>
                <a:ext cx="7510272" cy="1920240"/>
              </a:xfrm>
              <a:prstGeom prst="wedgeRectCallout">
                <a:avLst>
                  <a:gd name="adj1" fmla="val -37405"/>
                  <a:gd name="adj2" fmla="val -58200"/>
                </a:avLst>
              </a:prstGeom>
              <a:blipFill>
                <a:blip r:embed="rId3"/>
                <a:stretch>
                  <a:fillRect l="-19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03050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Recap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Polynomial time algorithms (in bit lengths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d>
                  </m:oMath>
                </a14:m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d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𝐍</m:t>
                        </m:r>
                      </m:e>
                    </m:d>
                  </m:oMath>
                </a14:m>
                <a:r>
                  <a:rPr lang="en-US" dirty="0" smtClean="0"/>
                  <a:t>) to do important computations on integers</a:t>
                </a:r>
                <a:endParaRPr lang="en-US" dirty="0"/>
              </a:p>
              <a:p>
                <a:pPr lvl="1"/>
                <a:r>
                  <a:rPr lang="en-US" dirty="0" smtClean="0"/>
                  <a:t>GCD(</a:t>
                </a:r>
                <a:r>
                  <a:rPr lang="en-US" b="1" dirty="0" err="1" smtClean="0"/>
                  <a:t>a</a:t>
                </a:r>
                <a:r>
                  <a:rPr lang="en-US" dirty="0" err="1" smtClean="0"/>
                  <a:t>,</a:t>
                </a:r>
                <a:r>
                  <a:rPr lang="en-US" b="1" dirty="0" err="1" smtClean="0"/>
                  <a:t>b</a:t>
                </a:r>
                <a:r>
                  <a:rPr lang="en-US" dirty="0" smtClean="0"/>
                  <a:t>)</a:t>
                </a:r>
              </a:p>
              <a:p>
                <a:pPr lvl="1"/>
                <a:r>
                  <a:rPr lang="en-US" dirty="0" smtClean="0"/>
                  <a:t>Find multiplicative inverse </a:t>
                </a:r>
                <a:r>
                  <a:rPr lang="en-US" b="1" dirty="0"/>
                  <a:t>a</a:t>
                </a:r>
                <a:r>
                  <a:rPr lang="en-US" b="1" baseline="30000" dirty="0"/>
                  <a:t>-1</a:t>
                </a:r>
                <a:r>
                  <a:rPr lang="en-US" dirty="0"/>
                  <a:t> </a:t>
                </a:r>
                <a:r>
                  <a:rPr lang="en-US" dirty="0" smtClean="0"/>
                  <a:t> of </a:t>
                </a:r>
                <a:r>
                  <a:rPr lang="en-US" b="1" dirty="0" smtClean="0"/>
                  <a:t>a</a:t>
                </a:r>
                <a:r>
                  <a:rPr lang="en-US" dirty="0" smtClean="0"/>
                  <a:t> such </a:t>
                </a:r>
                <a:r>
                  <a:rPr lang="en-US" dirty="0"/>
                  <a:t>that 1=[</a:t>
                </a:r>
                <a:r>
                  <a:rPr lang="en-US" b="1" dirty="0"/>
                  <a:t>aa</a:t>
                </a:r>
                <a:r>
                  <a:rPr lang="en-US" b="1" baseline="30000" dirty="0"/>
                  <a:t>-1</a:t>
                </a:r>
                <a:r>
                  <a:rPr lang="en-US" dirty="0"/>
                  <a:t> mod </a:t>
                </a:r>
                <a:r>
                  <a:rPr lang="en-US" b="1" dirty="0"/>
                  <a:t>N</a:t>
                </a:r>
                <a:r>
                  <a:rPr lang="en-US" dirty="0" smtClean="0"/>
                  <a:t>]   (if it exists)</a:t>
                </a:r>
              </a:p>
              <a:p>
                <a:pPr lvl="1"/>
                <a:r>
                  <a:rPr lang="en-US" dirty="0" err="1" smtClean="0"/>
                  <a:t>PowerMod</a:t>
                </a:r>
                <a:r>
                  <a:rPr lang="en-US" dirty="0" smtClean="0"/>
                  <a:t>: </a:t>
                </a:r>
                <a:r>
                  <a:rPr lang="en-US" dirty="0"/>
                  <a:t>[</a:t>
                </a:r>
                <a:r>
                  <a:rPr lang="en-US" b="1" dirty="0"/>
                  <a:t>a</a:t>
                </a:r>
                <a:r>
                  <a:rPr lang="en-US" b="1" baseline="30000" dirty="0"/>
                  <a:t>b</a:t>
                </a:r>
                <a:r>
                  <a:rPr lang="en-US" dirty="0"/>
                  <a:t> mod </a:t>
                </a:r>
                <a:r>
                  <a:rPr lang="en-US" b="1" dirty="0"/>
                  <a:t>N</a:t>
                </a:r>
                <a:r>
                  <a:rPr lang="en-US" dirty="0"/>
                  <a:t>]</a:t>
                </a:r>
              </a:p>
              <a:p>
                <a:pPr lvl="1"/>
                <a:r>
                  <a:rPr lang="en-US" dirty="0" smtClean="0"/>
                  <a:t>Draw uniform sample from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i="1" baseline="-25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 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  <m:r>
                          <a:rPr lang="en-US" i="1" baseline="-25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e>
                      <m:e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gcd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𝑁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</m:e>
                        </m:func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=1</m:t>
                        </m:r>
                      </m:e>
                    </m:d>
                  </m:oMath>
                </a14:m>
                <a:r>
                  <a:rPr lang="en-US" dirty="0" smtClean="0"/>
                  <a:t>   </a:t>
                </a:r>
              </a:p>
              <a:p>
                <a:r>
                  <a:rPr lang="en-US" b="1" dirty="0" smtClean="0">
                    <a:ea typeface="Cambria Math" panose="02040503050406030204" pitchFamily="18" charset="0"/>
                  </a:rPr>
                  <a:t>Fact</a:t>
                </a:r>
                <a:r>
                  <a:rPr lang="en-US" b="1" dirty="0">
                    <a:ea typeface="Cambria Math" panose="02040503050406030204" pitchFamily="18" charset="0"/>
                  </a:rPr>
                  <a:t>: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𝑔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sup>
                        </m:sSup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mod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N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𝑔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𝑚𝑜𝑑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𝝓</m:t>
                            </m:r>
                            <m:d>
                              <m:dPr>
                                <m:ctrlPr>
                                  <a:rPr lang="en-US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𝑵</m:t>
                                </m:r>
                              </m:e>
                            </m:d>
                            <m:r>
                              <a:rPr lang="en-US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]</m:t>
                            </m:r>
                          </m:sup>
                        </m:sSup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mod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N</m:t>
                        </m:r>
                      </m:e>
                    </m:d>
                  </m:oMath>
                </a14:m>
                <a:r>
                  <a:rPr lang="en-US" dirty="0" smtClean="0"/>
                  <a:t> where 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𝝓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𝑵</m:t>
                        </m:r>
                      </m:e>
                    </m:d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ℤ</m:t>
                            </m:r>
                          </m:e>
                          <m:sub>
                            <m:r>
                              <a:rPr lang="en-US" i="1" baseline="-250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𝑁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∗</m:t>
                            </m:r>
                          </m:sup>
                        </m:sSubSup>
                      </m:e>
                    </m:d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Proof: Group Theory</a:t>
                </a:r>
              </a:p>
              <a:p>
                <a:r>
                  <a:rPr lang="en-US" dirty="0" smtClean="0"/>
                  <a:t>Chinese Remainder Theorem</a:t>
                </a:r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049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16139"/>
            <a:ext cx="10515600" cy="1325563"/>
          </a:xfrm>
        </p:spPr>
        <p:txBody>
          <a:bodyPr/>
          <a:lstStyle/>
          <a:p>
            <a:r>
              <a:rPr lang="en-US" dirty="0" smtClean="0"/>
              <a:t>Back to RSA Key-Generation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b="1" dirty="0" smtClean="0"/>
                  <a:t>KeyGeneration</a:t>
                </a:r>
                <a:r>
                  <a:rPr lang="en-US" dirty="0" smtClean="0"/>
                  <a:t>(1</a:t>
                </a:r>
                <a:r>
                  <a:rPr lang="en-US" baseline="30000" dirty="0" smtClean="0"/>
                  <a:t>n</a:t>
                </a:r>
                <a:r>
                  <a:rPr lang="en-US" dirty="0" smtClean="0"/>
                  <a:t>)</a:t>
                </a:r>
              </a:p>
              <a:p>
                <a:pPr marL="0" indent="0">
                  <a:buNone/>
                </a:pPr>
                <a:r>
                  <a:rPr lang="en-US" dirty="0" smtClean="0"/>
                  <a:t>	Step 1: Pick two random n-bit primes p and q</a:t>
                </a:r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          Step 2: Let N=</a:t>
                </a:r>
                <a:r>
                  <a:rPr lang="en-US" dirty="0" err="1" smtClean="0"/>
                  <a:t>pq</a:t>
                </a:r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r>
                      <a:rPr lang="en-US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=(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−1)(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−1)</m:t>
                    </m:r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          </a:t>
                </a:r>
                <a:r>
                  <a:rPr lang="en-US" dirty="0"/>
                  <a:t>Step </a:t>
                </a:r>
                <a:r>
                  <a:rPr lang="en-US" dirty="0" smtClean="0"/>
                  <a:t>3: Pick e &gt; 1 such that </a:t>
                </a:r>
                <a:r>
                  <a:rPr lang="en-US" dirty="0" err="1" smtClean="0"/>
                  <a:t>gcd</a:t>
                </a:r>
                <a:r>
                  <a:rPr lang="en-US" dirty="0" smtClean="0"/>
                  <a:t>(e,</a:t>
                </a:r>
                <a:r>
                  <a:rPr lang="en-US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e>
                    </m:d>
                  </m:oMath>
                </a14:m>
                <a:r>
                  <a:rPr lang="en-US" dirty="0" smtClean="0"/>
                  <a:t>)=1</a:t>
                </a:r>
              </a:p>
              <a:p>
                <a:pPr marL="0" indent="0">
                  <a:buNone/>
                </a:pPr>
                <a:r>
                  <a:rPr lang="en-US" dirty="0" smtClean="0"/>
                  <a:t>           Step 4: Set d=[e</a:t>
                </a:r>
                <a:r>
                  <a:rPr lang="en-US" baseline="30000" dirty="0" smtClean="0"/>
                  <a:t>-1</a:t>
                </a:r>
                <a:r>
                  <a:rPr lang="en-US" dirty="0" smtClean="0"/>
                  <a:t> mod</a:t>
                </a:r>
                <a:r>
                  <a:rPr lang="en-US" dirty="0" smtClean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e>
                    </m:d>
                  </m:oMath>
                </a14:m>
                <a:r>
                  <a:rPr lang="en-US" dirty="0" smtClean="0"/>
                  <a:t>]      (secret key)</a:t>
                </a:r>
              </a:p>
              <a:p>
                <a:pPr marL="0" indent="0">
                  <a:buNone/>
                </a:pPr>
                <a:r>
                  <a:rPr lang="en-US" dirty="0" smtClean="0"/>
                  <a:t>           </a:t>
                </a:r>
                <a:r>
                  <a:rPr lang="en-US" b="1" dirty="0" smtClean="0"/>
                  <a:t>Return:</a:t>
                </a:r>
                <a:r>
                  <a:rPr lang="en-US" dirty="0" smtClean="0"/>
                  <a:t> N, e, d</a:t>
                </a:r>
                <a:endParaRPr lang="en-US" dirty="0"/>
              </a:p>
              <a:p>
                <a:endParaRPr lang="en-US" dirty="0" smtClean="0"/>
              </a:p>
              <a:p>
                <a:r>
                  <a:rPr lang="en-US" dirty="0" smtClean="0"/>
                  <a:t>How do we find d? </a:t>
                </a:r>
              </a:p>
              <a:p>
                <a:r>
                  <a:rPr lang="en-US" b="1" dirty="0" smtClean="0"/>
                  <a:t>Answer: </a:t>
                </a:r>
                <a:r>
                  <a:rPr lang="en-US" dirty="0" smtClean="0"/>
                  <a:t>Use extended </a:t>
                </a:r>
                <a:r>
                  <a:rPr lang="en-US" dirty="0" err="1" smtClean="0"/>
                  <a:t>gcd</a:t>
                </a:r>
                <a:r>
                  <a:rPr lang="en-US" dirty="0" smtClean="0"/>
                  <a:t> algorithm to find e</a:t>
                </a:r>
                <a:r>
                  <a:rPr lang="en-US" baseline="30000" dirty="0" smtClean="0"/>
                  <a:t>-1</a:t>
                </a:r>
                <a:r>
                  <a:rPr lang="en-US" dirty="0"/>
                  <a:t>mod</a:t>
                </a:r>
                <a:r>
                  <a:rPr lang="en-US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e>
                    </m:d>
                  </m:oMath>
                </a14:m>
                <a:r>
                  <a:rPr lang="en-US" dirty="0" smtClean="0"/>
                  <a:t>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3081" b="-2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764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16139"/>
            <a:ext cx="10515600" cy="1325563"/>
          </a:xfrm>
        </p:spPr>
        <p:txBody>
          <a:bodyPr/>
          <a:lstStyle/>
          <a:p>
            <a:r>
              <a:rPr lang="en-US" dirty="0" smtClean="0"/>
              <a:t>Back to RSA Key-Generation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30352" y="1825625"/>
                <a:ext cx="10823448" cy="4351338"/>
              </a:xfrm>
            </p:spPr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r>
                  <a:rPr lang="en-US" b="1" dirty="0" smtClean="0"/>
                  <a:t>KeyGeneration</a:t>
                </a:r>
                <a:r>
                  <a:rPr lang="en-US" dirty="0" smtClean="0"/>
                  <a:t>(1</a:t>
                </a:r>
                <a:r>
                  <a:rPr lang="en-US" baseline="30000" dirty="0" smtClean="0"/>
                  <a:t>n</a:t>
                </a:r>
                <a:r>
                  <a:rPr lang="en-US" dirty="0" smtClean="0"/>
                  <a:t>)</a:t>
                </a:r>
              </a:p>
              <a:p>
                <a:pPr marL="0" indent="0">
                  <a:buNone/>
                </a:pPr>
                <a:r>
                  <a:rPr lang="en-US" dirty="0" smtClean="0"/>
                  <a:t>	Step 1: Pick two random n-bit primes p and q</a:t>
                </a:r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          Step 2: Let N=</a:t>
                </a:r>
                <a:r>
                  <a:rPr lang="en-US" dirty="0" err="1" smtClean="0"/>
                  <a:t>pq</a:t>
                </a:r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r>
                      <a:rPr lang="en-US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=(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−1)(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−1)</m:t>
                    </m:r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          </a:t>
                </a:r>
                <a:r>
                  <a:rPr lang="en-US" dirty="0"/>
                  <a:t>Step </a:t>
                </a:r>
                <a:r>
                  <a:rPr lang="en-US" dirty="0" smtClean="0"/>
                  <a:t>3: Pick e &gt; 1 such that </a:t>
                </a:r>
                <a:r>
                  <a:rPr lang="en-US" dirty="0" err="1" smtClean="0"/>
                  <a:t>gcd</a:t>
                </a:r>
                <a:r>
                  <a:rPr lang="en-US" dirty="0" smtClean="0"/>
                  <a:t>(e,</a:t>
                </a:r>
                <a:r>
                  <a:rPr lang="en-US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e>
                    </m:d>
                  </m:oMath>
                </a14:m>
                <a:r>
                  <a:rPr lang="en-US" dirty="0" smtClean="0"/>
                  <a:t>)=1</a:t>
                </a:r>
              </a:p>
              <a:p>
                <a:pPr marL="0" indent="0">
                  <a:buNone/>
                </a:pPr>
                <a:r>
                  <a:rPr lang="en-US" dirty="0" smtClean="0"/>
                  <a:t>           Step 4: Set d=[e</a:t>
                </a:r>
                <a:r>
                  <a:rPr lang="en-US" baseline="30000" dirty="0" smtClean="0"/>
                  <a:t>-1</a:t>
                </a:r>
                <a:r>
                  <a:rPr lang="en-US" dirty="0" smtClean="0"/>
                  <a:t> mod</a:t>
                </a:r>
                <a:r>
                  <a:rPr lang="en-US" dirty="0" smtClean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e>
                    </m:d>
                  </m:oMath>
                </a14:m>
                <a:r>
                  <a:rPr lang="en-US" dirty="0" smtClean="0"/>
                  <a:t>]      (secret key)</a:t>
                </a:r>
              </a:p>
              <a:p>
                <a:pPr marL="0" indent="0">
                  <a:buNone/>
                </a:pPr>
                <a:r>
                  <a:rPr lang="en-US" dirty="0" smtClean="0"/>
                  <a:t>           </a:t>
                </a:r>
                <a:r>
                  <a:rPr lang="en-US" b="1" dirty="0" smtClean="0"/>
                  <a:t>Return:</a:t>
                </a:r>
                <a:r>
                  <a:rPr lang="en-US" dirty="0" smtClean="0"/>
                  <a:t> N, e, d</a:t>
                </a:r>
                <a:endParaRPr lang="en-US" dirty="0"/>
              </a:p>
              <a:p>
                <a:endParaRPr lang="en-US" dirty="0" smtClean="0"/>
              </a:p>
              <a:p>
                <a:r>
                  <a:rPr lang="en-US" dirty="0" smtClean="0"/>
                  <a:t>What is the probability that </a:t>
                </a:r>
                <a:r>
                  <a:rPr lang="en-US" dirty="0"/>
                  <a:t>e</a:t>
                </a:r>
                <a:r>
                  <a:rPr lang="en-US" baseline="30000" dirty="0"/>
                  <a:t>-1</a:t>
                </a:r>
                <a:r>
                  <a:rPr lang="en-US" dirty="0"/>
                  <a:t>mod</a:t>
                </a:r>
                <a:r>
                  <a:rPr lang="en-US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e>
                    </m:d>
                  </m:oMath>
                </a14:m>
                <a:r>
                  <a:rPr lang="en-US" b="1" dirty="0" smtClean="0"/>
                  <a:t> </a:t>
                </a:r>
                <a:r>
                  <a:rPr lang="en-US" dirty="0" smtClean="0"/>
                  <a:t>exists when we pick e randomly? </a:t>
                </a:r>
              </a:p>
              <a:p>
                <a:r>
                  <a:rPr lang="en-US" b="1" dirty="0" smtClean="0">
                    <a:ea typeface="Cambria Math" panose="02040503050406030204" pitchFamily="18" charset="0"/>
                  </a:rPr>
                  <a:t>Hint:</a:t>
                </a:r>
                <a:r>
                  <a:rPr lang="en-US" dirty="0" smtClean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𝜙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𝑁</m:t>
                            </m:r>
                          </m:e>
                        </m:d>
                      </m:e>
                    </m:d>
                  </m:oMath>
                </a14:m>
                <a:r>
                  <a:rPr lang="en-US" dirty="0" smtClean="0"/>
                  <a:t> choices of e in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𝜙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𝑁</m:t>
                            </m:r>
                          </m:e>
                        </m:d>
                      </m:sub>
                      <m:sup/>
                    </m:sSubSup>
                  </m:oMath>
                </a14:m>
                <a:r>
                  <a:rPr lang="en-US" dirty="0" smtClean="0"/>
                  <a:t> have a multiplicative inverse mod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e>
                    </m:d>
                  </m:oMath>
                </a14:m>
                <a:r>
                  <a:rPr lang="en-US" dirty="0" smtClean="0"/>
                  <a:t>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30352" y="1825625"/>
                <a:ext cx="10823448" cy="4351338"/>
              </a:xfrm>
              <a:blipFill>
                <a:blip r:embed="rId2"/>
                <a:stretch>
                  <a:fillRect l="-1014" t="-2801" r="-3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021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10" y="365125"/>
            <a:ext cx="10809790" cy="1325563"/>
          </a:xfrm>
        </p:spPr>
        <p:txBody>
          <a:bodyPr/>
          <a:lstStyle/>
          <a:p>
            <a:r>
              <a:rPr lang="en-US" dirty="0" smtClean="0"/>
              <a:t>Be Careful Where You Get Your “Random Bits!”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RSA Keys Generated with weak PRG</a:t>
            </a:r>
          </a:p>
          <a:p>
            <a:pPr lvl="1"/>
            <a:r>
              <a:rPr lang="en-US" dirty="0" smtClean="0"/>
              <a:t>Implementation </a:t>
            </a:r>
            <a:r>
              <a:rPr lang="en-US" dirty="0"/>
              <a:t>Flaw</a:t>
            </a:r>
          </a:p>
          <a:p>
            <a:pPr lvl="1"/>
            <a:r>
              <a:rPr lang="en-US" dirty="0" smtClean="0"/>
              <a:t>Unfortunately Commonplace</a:t>
            </a:r>
          </a:p>
          <a:p>
            <a:r>
              <a:rPr lang="en-US" dirty="0" smtClean="0"/>
              <a:t>Resulting Keys are Vulnerable</a:t>
            </a:r>
          </a:p>
          <a:p>
            <a:pPr lvl="1"/>
            <a:r>
              <a:rPr lang="en-US" dirty="0" smtClean="0"/>
              <a:t>Sophisticated Attack</a:t>
            </a:r>
          </a:p>
          <a:p>
            <a:pPr lvl="1"/>
            <a:r>
              <a:rPr lang="en-US" dirty="0" smtClean="0"/>
              <a:t>Coppersmith’s Method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22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16547" y="1646238"/>
            <a:ext cx="5230792" cy="452684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62045" y="6488668"/>
            <a:ext cx="92315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The Return of Coppersmith's Attack: Practical Factorization of Widely Used RSA </a:t>
            </a:r>
            <a:r>
              <a:rPr lang="en-US" i="1" dirty="0" smtClean="0"/>
              <a:t>Moduli (CCS 2017)</a:t>
            </a:r>
            <a:endParaRPr lang="en-US" dirty="0"/>
          </a:p>
        </p:txBody>
      </p:sp>
      <p:pic>
        <p:nvPicPr>
          <p:cNvPr id="1026" name="Picture 2" descr="Random Numb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5279" y="1690688"/>
            <a:ext cx="3810000" cy="1371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6198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(Plain) RSA Encryption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Public Key: PK=(</a:t>
                </a:r>
                <a:r>
                  <a:rPr lang="en-US" dirty="0" err="1" smtClean="0"/>
                  <a:t>N,e</a:t>
                </a:r>
                <a:r>
                  <a:rPr lang="en-US" dirty="0" smtClean="0"/>
                  <a:t>)</a:t>
                </a:r>
              </a:p>
              <a:p>
                <a:r>
                  <a:rPr lang="en-US" dirty="0" smtClean="0"/>
                  <a:t>Message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m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aseline="-25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N</m:t>
                        </m:r>
                      </m:sub>
                      <m:sup/>
                    </m:sSubSup>
                  </m:oMath>
                </a14:m>
                <a:endParaRPr lang="en-US" dirty="0" smtClean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b="1" dirty="0"/>
                        <m:t>Enc</m:t>
                      </m:r>
                      <m:r>
                        <m:rPr>
                          <m:nor/>
                        </m:rPr>
                        <a:rPr lang="en-US" b="1" baseline="-25000" dirty="0"/>
                        <m:t>PK</m:t>
                      </m:r>
                      <m:r>
                        <m:rPr>
                          <m:nor/>
                        </m:rPr>
                        <a:rPr lang="en-US" b="1" dirty="0"/>
                        <m:t>(</m:t>
                      </m:r>
                      <m:r>
                        <m:rPr>
                          <m:nor/>
                        </m:rPr>
                        <a:rPr lang="en-US" dirty="0"/>
                        <m:t>m</m:t>
                      </m:r>
                      <m:r>
                        <m:rPr>
                          <m:nor/>
                        </m:rPr>
                        <a:rPr lang="en-US" b="1" dirty="0"/>
                        <m:t>)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p>
                          </m:sSup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mod</m:t>
                              </m:r>
                            </m:fName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N</m:t>
                              </m:r>
                            </m:e>
                          </m:func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marL="0" indent="0" algn="ctr">
                  <a:buNone/>
                </a:pPr>
                <a:endParaRPr lang="en-US" dirty="0"/>
              </a:p>
              <a:p>
                <a:r>
                  <a:rPr lang="en-US" b="1" dirty="0" smtClean="0"/>
                  <a:t>Remark: </a:t>
                </a:r>
                <a:r>
                  <a:rPr lang="en-US" dirty="0" smtClean="0"/>
                  <a:t>Encryption is efficient if we use the power mod algorithm.</a:t>
                </a:r>
              </a:p>
              <a:p>
                <a:pPr marL="0" indent="0">
                  <a:buNone/>
                </a:pPr>
                <a:endParaRPr lang="en-US" b="1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178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(Plain) RSA Decryption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 smtClean="0"/>
                  <a:t>Secret Key: SK=(</a:t>
                </a:r>
                <a:r>
                  <a:rPr lang="en-US" dirty="0" err="1" smtClean="0"/>
                  <a:t>N,d</a:t>
                </a:r>
                <a:r>
                  <a:rPr lang="en-US" dirty="0" smtClean="0"/>
                  <a:t>)</a:t>
                </a:r>
              </a:p>
              <a:p>
                <a:r>
                  <a:rPr lang="en-US" dirty="0" smtClean="0"/>
                  <a:t>Ciphertext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c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aseline="-25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N</m:t>
                        </m:r>
                      </m:sub>
                      <m:sup/>
                    </m:sSubSup>
                  </m:oMath>
                </a14:m>
                <a:endParaRPr lang="en-US" dirty="0" smtClean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b="1" dirty="0" smtClean="0">
                          <a:latin typeface="Cambria Math" panose="02040503050406030204" pitchFamily="18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b="1" i="0" dirty="0" smtClean="0">
                          <a:latin typeface="Cambria Math" panose="02040503050406030204" pitchFamily="18" charset="0"/>
                        </a:rPr>
                        <m:t>e</m:t>
                      </m:r>
                      <m:r>
                        <m:rPr>
                          <m:nor/>
                        </m:rPr>
                        <a:rPr lang="en-US" b="1" dirty="0"/>
                        <m:t>c</m:t>
                      </m:r>
                      <m:r>
                        <m:rPr>
                          <m:nor/>
                        </m:rPr>
                        <a:rPr lang="en-US" b="1" i="0" baseline="-25000" dirty="0" smtClean="0"/>
                        <m:t>S</m:t>
                      </m:r>
                      <m:r>
                        <m:rPr>
                          <m:nor/>
                        </m:rPr>
                        <a:rPr lang="en-US" b="1" baseline="-25000" dirty="0"/>
                        <m:t>K</m:t>
                      </m:r>
                      <m:r>
                        <m:rPr>
                          <m:nor/>
                        </m:rPr>
                        <a:rPr lang="en-US" b="1" dirty="0"/>
                        <m:t>(</m:t>
                      </m:r>
                      <m:r>
                        <m:rPr>
                          <m:nor/>
                        </m:rPr>
                        <a:rPr lang="en-US" b="0" i="0" dirty="0" smtClean="0"/>
                        <m:t>c</m:t>
                      </m:r>
                      <m:r>
                        <m:rPr>
                          <m:nor/>
                        </m:rPr>
                        <a:rPr lang="en-US" b="1" dirty="0"/>
                        <m:t>)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p>
                          </m:sSup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mod</m:t>
                              </m:r>
                            </m:fName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N</m:t>
                              </m:r>
                            </m:e>
                          </m:func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marL="0" indent="0" algn="ctr">
                  <a:buNone/>
                </a:pPr>
                <a:endParaRPr lang="en-US" dirty="0"/>
              </a:p>
              <a:p>
                <a:r>
                  <a:rPr lang="en-US" b="1" dirty="0" smtClean="0"/>
                  <a:t>Remark 1: </a:t>
                </a:r>
                <a:r>
                  <a:rPr lang="en-US" dirty="0" smtClean="0"/>
                  <a:t>Decryption is efficient if we use the power mod algorithm.</a:t>
                </a:r>
              </a:p>
              <a:p>
                <a:r>
                  <a:rPr lang="en-US" b="1" dirty="0" smtClean="0"/>
                  <a:t>Remark 2: </a:t>
                </a:r>
                <a:r>
                  <a:rPr lang="en-US" dirty="0" smtClean="0"/>
                  <a:t>Suppose that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m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 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aseline="-25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N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b="1" dirty="0" smtClean="0"/>
                  <a:t> </a:t>
                </a:r>
                <a:r>
                  <a:rPr lang="en-US" dirty="0" smtClean="0"/>
                  <a:t>and let c=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1" dirty="0"/>
                      <m:t>Enc</m:t>
                    </m:r>
                    <m:r>
                      <m:rPr>
                        <m:nor/>
                      </m:rPr>
                      <a:rPr lang="en-US" b="1" baseline="-25000" dirty="0"/>
                      <m:t>PK</m:t>
                    </m:r>
                    <m:r>
                      <m:rPr>
                        <m:nor/>
                      </m:rPr>
                      <a:rPr lang="en-US" b="1" dirty="0"/>
                      <m:t>(</m:t>
                    </m:r>
                    <m:r>
                      <m:rPr>
                        <m:nor/>
                      </m:rPr>
                      <a:rPr lang="en-US" dirty="0"/>
                      <m:t>m</m:t>
                    </m:r>
                    <m:r>
                      <m:rPr>
                        <m:nor/>
                      </m:rPr>
                      <a:rPr lang="en-US" b="1" dirty="0"/>
                      <m:t>)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 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p>
                        </m:sSup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mod</m:t>
                            </m:r>
                          </m:fName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N</m:t>
                            </m:r>
                          </m:e>
                        </m:func>
                      </m:e>
                    </m:d>
                  </m:oMath>
                </a14:m>
                <a:endParaRPr lang="en-US" b="1" dirty="0" smtClean="0"/>
              </a:p>
              <a:p>
                <a:pPr marL="0" indent="0">
                  <a:buNone/>
                </a:pPr>
                <a:endParaRPr lang="en-US" b="1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b="1" dirty="0">
                          <a:latin typeface="Cambria Math" panose="02040503050406030204" pitchFamily="18" charset="0"/>
                        </a:rPr>
                        <m:t>De</m:t>
                      </m:r>
                      <m:r>
                        <m:rPr>
                          <m:nor/>
                        </m:rPr>
                        <a:rPr lang="en-US" b="1" dirty="0"/>
                        <m:t>c</m:t>
                      </m:r>
                      <m:r>
                        <m:rPr>
                          <m:nor/>
                        </m:rPr>
                        <a:rPr lang="en-US" b="1" baseline="-25000" dirty="0"/>
                        <m:t>SK</m:t>
                      </m:r>
                      <m:r>
                        <m:rPr>
                          <m:nor/>
                        </m:rPr>
                        <a:rPr lang="en-US" b="1" dirty="0"/>
                        <m:t>(</m:t>
                      </m:r>
                      <m:r>
                        <m:rPr>
                          <m:nor/>
                        </m:rPr>
                        <a:rPr lang="en-US" dirty="0"/>
                        <m:t>c</m:t>
                      </m:r>
                      <m:r>
                        <m:rPr>
                          <m:nor/>
                        </m:rPr>
                        <a:rPr lang="en-US" b="1" dirty="0"/>
                        <m:t>)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 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p>
                          </m:sSup>
                          <m:func>
                            <m:func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mod</m:t>
                              </m:r>
                            </m:fName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N</m:t>
                              </m:r>
                            </m:e>
                          </m:func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 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𝑒𝑑</m:t>
                              </m:r>
                            </m:sup>
                          </m:sSup>
                          <m:func>
                            <m:func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mod</m:t>
                              </m:r>
                            </m:fName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N</m:t>
                              </m:r>
                            </m:e>
                          </m:func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= 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𝑒𝑑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𝑚𝑜𝑑</m:t>
                              </m:r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𝝓</m:t>
                              </m:r>
                              <m:d>
                                <m:dPr>
                                  <m:ctrlPr>
                                    <a:rPr lang="en-US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𝑵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sup>
                          </m:sSup>
                          <m:func>
                            <m:func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mod</m:t>
                              </m:r>
                            </m:fName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N</m:t>
                              </m:r>
                            </m:e>
                          </m:func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= 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b="0" i="1" baseline="30000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func>
                            <m:func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mod</m:t>
                              </m:r>
                            </m:fName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N</m:t>
                              </m:r>
                            </m:e>
                          </m:func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28" t="-28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499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Chinese Remainder Theorem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b="1" dirty="0" smtClean="0"/>
                  <a:t>Theorem</a:t>
                </a:r>
                <a:r>
                  <a:rPr lang="en-US" dirty="0" smtClean="0"/>
                  <a:t>: Let N = </a:t>
                </a:r>
                <a:r>
                  <a:rPr lang="en-US" dirty="0" err="1" smtClean="0"/>
                  <a:t>pq</a:t>
                </a:r>
                <a:r>
                  <a:rPr lang="en-US" dirty="0" smtClean="0"/>
                  <a:t> (where </a:t>
                </a:r>
                <a:r>
                  <a:rPr lang="en-US" dirty="0" err="1" smtClean="0"/>
                  <a:t>gcd</a:t>
                </a:r>
                <a:r>
                  <a:rPr lang="en-US" dirty="0" smtClean="0"/>
                  <a:t>(</a:t>
                </a:r>
                <a:r>
                  <a:rPr lang="en-US" dirty="0" err="1" smtClean="0"/>
                  <a:t>p,q</a:t>
                </a:r>
                <a:r>
                  <a:rPr lang="en-US" dirty="0" smtClean="0"/>
                  <a:t>)=1) be given and let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: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aseline="-25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N</m:t>
                        </m:r>
                      </m:sub>
                      <m:sup/>
                    </m:sSubSup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ℤ</m:t>
                    </m:r>
                    <m:r>
                      <a:rPr lang="en-US" b="0" i="1" baseline="-250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ℤ</m:t>
                    </m:r>
                    <m:r>
                      <a:rPr lang="en-US" b="0" i="1" baseline="-250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 smtClean="0"/>
                  <a:t> be defined as follows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[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𝑚𝑜𝑑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],[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𝑚𝑜𝑑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𝑞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]</m:t>
                          </m:r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then</a:t>
                </a:r>
              </a:p>
              <a:p>
                <a:r>
                  <a:rPr lang="en-US" dirty="0" smtClean="0"/>
                  <a:t>f is a bijective mapping (invertible)</a:t>
                </a:r>
              </a:p>
              <a:p>
                <a:r>
                  <a:rPr lang="en-US" dirty="0" smtClean="0"/>
                  <a:t>f and its inverse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ℤ</m:t>
                    </m:r>
                    <m:r>
                      <a:rPr lang="en-US" i="1" baseline="-25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ℤ</m:t>
                    </m:r>
                    <m:r>
                      <a:rPr lang="en-US" i="1" baseline="-25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𝑞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aseline="-25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N</m:t>
                        </m:r>
                      </m:sub>
                      <m:sup/>
                    </m:sSubSup>
                  </m:oMath>
                </a14:m>
                <a:r>
                  <a:rPr lang="en-US" dirty="0" smtClean="0"/>
                  <a:t> can be computed efficiently</a:t>
                </a:r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The restriction of f to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i="1" baseline="-25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dirty="0" smtClean="0"/>
                  <a:t> yields a bijective mapping to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b="0" i="1" baseline="-2500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b="0" i="1" baseline="-2500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endParaRPr lang="en-US" dirty="0" smtClean="0"/>
              </a:p>
              <a:p>
                <a:r>
                  <a:rPr lang="en-US" dirty="0" smtClean="0"/>
                  <a:t>For inputs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i="1" baseline="-25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dirty="0" smtClean="0"/>
                  <a:t> we have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𝑥𝑦</m:t>
                        </m:r>
                      </m:e>
                    </m:d>
                  </m:oMath>
                </a14:m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241" b="-33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448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RSA Decryption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:r>
                  <a:rPr lang="en-US" dirty="0" smtClean="0"/>
                  <a:t>Secret Key: SK=(</a:t>
                </a:r>
                <a:r>
                  <a:rPr lang="en-US" dirty="0" err="1" smtClean="0"/>
                  <a:t>N,d</a:t>
                </a:r>
                <a:r>
                  <a:rPr lang="en-US" dirty="0" smtClean="0"/>
                  <a:t>)</a:t>
                </a:r>
              </a:p>
              <a:p>
                <a:r>
                  <a:rPr lang="en-US" dirty="0" smtClean="0"/>
                  <a:t>Ciphertext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c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aseline="-25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N</m:t>
                        </m:r>
                      </m:sub>
                      <m:sup/>
                    </m:sSubSup>
                  </m:oMath>
                </a14:m>
                <a:endParaRPr lang="en-US" dirty="0" smtClean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b="1" dirty="0" smtClean="0">
                          <a:latin typeface="Cambria Math" panose="02040503050406030204" pitchFamily="18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b="1" i="0" dirty="0" smtClean="0">
                          <a:latin typeface="Cambria Math" panose="02040503050406030204" pitchFamily="18" charset="0"/>
                        </a:rPr>
                        <m:t>e</m:t>
                      </m:r>
                      <m:r>
                        <m:rPr>
                          <m:nor/>
                        </m:rPr>
                        <a:rPr lang="en-US" b="1" dirty="0"/>
                        <m:t>c</m:t>
                      </m:r>
                      <m:r>
                        <m:rPr>
                          <m:nor/>
                        </m:rPr>
                        <a:rPr lang="en-US" b="1" i="0" baseline="-25000" dirty="0" smtClean="0"/>
                        <m:t>S</m:t>
                      </m:r>
                      <m:r>
                        <m:rPr>
                          <m:nor/>
                        </m:rPr>
                        <a:rPr lang="en-US" b="1" baseline="-25000" dirty="0"/>
                        <m:t>K</m:t>
                      </m:r>
                      <m:r>
                        <m:rPr>
                          <m:nor/>
                        </m:rPr>
                        <a:rPr lang="en-US" b="1" dirty="0"/>
                        <m:t>(</m:t>
                      </m:r>
                      <m:r>
                        <m:rPr>
                          <m:nor/>
                        </m:rPr>
                        <a:rPr lang="en-US" b="0" i="0" dirty="0" smtClean="0"/>
                        <m:t>c</m:t>
                      </m:r>
                      <m:r>
                        <m:rPr>
                          <m:nor/>
                        </m:rPr>
                        <a:rPr lang="en-US" b="1" dirty="0"/>
                        <m:t>)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p>
                          </m:sSup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mod</m:t>
                              </m:r>
                            </m:fName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N</m:t>
                              </m:r>
                            </m:e>
                          </m:func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marL="0" indent="0" algn="ctr">
                  <a:buNone/>
                </a:pPr>
                <a:endParaRPr lang="en-US" dirty="0"/>
              </a:p>
              <a:p>
                <a:r>
                  <a:rPr lang="en-US" b="1" dirty="0" smtClean="0"/>
                  <a:t>Remark 1: </a:t>
                </a:r>
                <a:r>
                  <a:rPr lang="en-US" dirty="0" smtClean="0"/>
                  <a:t>Decryption is efficient if we use the power mod algorithm.</a:t>
                </a:r>
              </a:p>
              <a:p>
                <a:r>
                  <a:rPr lang="en-US" b="1" dirty="0" smtClean="0"/>
                  <a:t>Remark 2: </a:t>
                </a:r>
                <a:r>
                  <a:rPr lang="en-US" dirty="0" smtClean="0"/>
                  <a:t>Suppose that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m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 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aseline="-25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N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b="1" dirty="0" smtClean="0"/>
                  <a:t> </a:t>
                </a:r>
                <a:r>
                  <a:rPr lang="en-US" dirty="0" smtClean="0"/>
                  <a:t>and let c=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1" dirty="0"/>
                      <m:t>Enc</m:t>
                    </m:r>
                    <m:r>
                      <m:rPr>
                        <m:nor/>
                      </m:rPr>
                      <a:rPr lang="en-US" b="1" baseline="-25000" dirty="0"/>
                      <m:t>PK</m:t>
                    </m:r>
                    <m:r>
                      <m:rPr>
                        <m:nor/>
                      </m:rPr>
                      <a:rPr lang="en-US" b="1" dirty="0"/>
                      <m:t>(</m:t>
                    </m:r>
                    <m:r>
                      <m:rPr>
                        <m:nor/>
                      </m:rPr>
                      <a:rPr lang="en-US" dirty="0"/>
                      <m:t>m</m:t>
                    </m:r>
                    <m:r>
                      <m:rPr>
                        <m:nor/>
                      </m:rPr>
                      <a:rPr lang="en-US" b="1" dirty="0"/>
                      <m:t>)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 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p>
                        </m:sSup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mod</m:t>
                            </m:r>
                          </m:fName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N</m:t>
                            </m:r>
                          </m:e>
                        </m:func>
                      </m:e>
                    </m:d>
                  </m:oMath>
                </a14:m>
                <a:r>
                  <a:rPr lang="en-US" b="1" dirty="0" smtClean="0"/>
                  <a:t> then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b="1" dirty="0">
                          <a:latin typeface="Cambria Math" panose="02040503050406030204" pitchFamily="18" charset="0"/>
                        </a:rPr>
                        <m:t>De</m:t>
                      </m:r>
                      <m:r>
                        <m:rPr>
                          <m:nor/>
                        </m:rPr>
                        <a:rPr lang="en-US" b="1" dirty="0"/>
                        <m:t>c</m:t>
                      </m:r>
                      <m:r>
                        <m:rPr>
                          <m:nor/>
                        </m:rPr>
                        <a:rPr lang="en-US" b="1" baseline="-25000" dirty="0"/>
                        <m:t>SK</m:t>
                      </m:r>
                      <m:r>
                        <m:rPr>
                          <m:nor/>
                        </m:rPr>
                        <a:rPr lang="en-US" b="1" dirty="0"/>
                        <m:t>(</m:t>
                      </m:r>
                      <m:r>
                        <m:rPr>
                          <m:nor/>
                        </m:rPr>
                        <a:rPr lang="en-US" dirty="0"/>
                        <m:t>c</m:t>
                      </m:r>
                      <m:r>
                        <m:rPr>
                          <m:nor/>
                        </m:rPr>
                        <a:rPr lang="en-US" b="1" dirty="0"/>
                        <m:t>)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b="1" dirty="0" smtClean="0"/>
                  <a:t>Remark 3: </a:t>
                </a:r>
                <a:r>
                  <a:rPr lang="en-US" dirty="0" smtClean="0"/>
                  <a:t>Even if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m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aseline="-25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N</m:t>
                        </m:r>
                      </m:sub>
                      <m:sup/>
                    </m:sSubSup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\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aseline="-25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N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and let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</a:rPr>
                      <m:t>c</m:t>
                    </m:r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b="1" dirty="0"/>
                      <m:t>Enc</m:t>
                    </m:r>
                    <m:r>
                      <m:rPr>
                        <m:nor/>
                      </m:rPr>
                      <a:rPr lang="en-US" b="1" baseline="-25000" dirty="0"/>
                      <m:t>PK</m:t>
                    </m:r>
                    <m:r>
                      <m:rPr>
                        <m:nor/>
                      </m:rPr>
                      <a:rPr lang="en-US" b="1" dirty="0"/>
                      <m:t>(</m:t>
                    </m:r>
                    <m:r>
                      <m:rPr>
                        <m:nor/>
                      </m:rPr>
                      <a:rPr lang="en-US" dirty="0"/>
                      <m:t>m</m:t>
                    </m:r>
                    <m:r>
                      <m:rPr>
                        <m:nor/>
                      </m:rPr>
                      <a:rPr lang="en-US" b="1" dirty="0"/>
                      <m:t>)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 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p>
                        </m:sSup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mod</m:t>
                            </m:r>
                          </m:fName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N</m:t>
                            </m:r>
                          </m:e>
                        </m:func>
                      </m:e>
                    </m:d>
                  </m:oMath>
                </a14:m>
                <a:r>
                  <a:rPr lang="en-US" b="1" dirty="0"/>
                  <a:t> then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b="1" dirty="0">
                          <a:latin typeface="Cambria Math" panose="02040503050406030204" pitchFamily="18" charset="0"/>
                        </a:rPr>
                        <m:t>De</m:t>
                      </m:r>
                      <m:r>
                        <m:rPr>
                          <m:nor/>
                        </m:rPr>
                        <a:rPr lang="en-US" b="1" dirty="0"/>
                        <m:t>c</m:t>
                      </m:r>
                      <m:r>
                        <m:rPr>
                          <m:nor/>
                        </m:rPr>
                        <a:rPr lang="en-US" b="1" baseline="-25000" dirty="0"/>
                        <m:t>SK</m:t>
                      </m:r>
                      <m:r>
                        <m:rPr>
                          <m:nor/>
                        </m:rPr>
                        <a:rPr lang="en-US" b="1" dirty="0"/>
                        <m:t>(</m:t>
                      </m:r>
                      <m:r>
                        <m:rPr>
                          <m:nor/>
                        </m:rPr>
                        <a:rPr lang="en-US" dirty="0"/>
                        <m:t>c</m:t>
                      </m:r>
                      <m:r>
                        <m:rPr>
                          <m:nor/>
                        </m:rPr>
                        <a:rPr lang="en-US" b="1" dirty="0"/>
                        <m:t>)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n-US" dirty="0"/>
              </a:p>
              <a:p>
                <a:pPr lvl="1"/>
                <a:r>
                  <a:rPr lang="en-US" dirty="0" smtClean="0"/>
                  <a:t>Use Chinese Remainder Theorem to show this 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𝑒𝑑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=1+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𝑘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𝑞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                                                                           </m:t>
                      </m:r>
                    </m:oMath>
                  </m:oMathPara>
                </a14:m>
                <a:endParaRPr lang="en-US" i="1" dirty="0" smtClean="0">
                  <a:latin typeface="Cambria Math" panose="02040503050406030204" pitchFamily="18" charset="0"/>
                </a:endParaRP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0" dirty="0" smtClean="0">
                          <a:latin typeface="Cambria Math" panose="02040503050406030204" pitchFamily="18" charset="0"/>
                        </a:rPr>
                        <m:t>                   →</m:t>
                      </m:r>
                      <m:r>
                        <m:rPr>
                          <m:sty m:val="p"/>
                        </m:rPr>
                        <a:rPr lang="en-US" dirty="0">
                          <a:latin typeface="Cambria Math" panose="02040503050406030204" pitchFamily="18" charset="0"/>
                        </a:rPr>
                        <m:t>f</m:t>
                      </m:r>
                      <m:d>
                        <m:d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p>
                          </m:sSup>
                        </m:e>
                      </m:d>
                      <m:r>
                        <a:rPr lang="en-US" dirty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𝑒𝑑</m:t>
                                  </m:r>
                                </m:sup>
                              </m:sSup>
                              <m:func>
                                <m:func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 panose="02040503050406030204" pitchFamily="18" charset="0"/>
                                    </a:rPr>
                                    <m:t>mod</m:t>
                                  </m:r>
                                </m:fName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 panose="02040503050406030204" pitchFamily="18" charset="0"/>
                                    </a:rPr>
                                    <m:t>p</m:t>
                                  </m:r>
                                </m:e>
                              </m:func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𝑒𝑑</m:t>
                                  </m:r>
                                </m:sup>
                              </m:sSup>
                              <m:func>
                                <m:func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 panose="02040503050406030204" pitchFamily="18" charset="0"/>
                                    </a:rPr>
                                    <m:t>mod</m:t>
                                  </m:r>
                                </m:fName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 panose="02040503050406030204" pitchFamily="18" charset="0"/>
                                    </a:rPr>
                                    <m:t>q</m:t>
                                  </m:r>
                                </m:e>
                              </m:func>
                            </m:e>
                          </m:d>
                        </m:e>
                      </m:d>
                      <m:r>
                        <a:rPr lang="en-US" i="1" dirty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p>
                              </m:sSup>
                              <m:func>
                                <m:func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 panose="02040503050406030204" pitchFamily="18" charset="0"/>
                                    </a:rPr>
                                    <m:t>mod</m:t>
                                  </m:r>
                                </m:fName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 panose="02040503050406030204" pitchFamily="18" charset="0"/>
                                    </a:rPr>
                                    <m:t>p</m:t>
                                  </m:r>
                                </m:e>
                              </m:func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p>
                              </m:sSup>
                              <m:func>
                                <m:func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 panose="02040503050406030204" pitchFamily="18" charset="0"/>
                                    </a:rPr>
                                    <m:t>mod</m:t>
                                  </m:r>
                                </m:fName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 panose="02040503050406030204" pitchFamily="18" charset="0"/>
                                    </a:rPr>
                                    <m:t>q</m:t>
                                  </m:r>
                                </m:e>
                              </m:func>
                            </m:e>
                          </m:d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dirty="0">
                          <a:latin typeface="Cambria Math" panose="02040503050406030204" pitchFamily="18" charset="0"/>
                        </a:rPr>
                        <m:t>→</m:t>
                      </m:r>
                      <m:sSup>
                        <m:sSup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d>
                        <m:d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dirty="0">
                              <a:latin typeface="Cambria Math" panose="02040503050406030204" pitchFamily="18" charset="0"/>
                            </a:rPr>
                            <m:t>f</m:t>
                          </m:r>
                          <m:d>
                            <m:d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p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sup>
                              </m:sSup>
                            </m:e>
                          </m:d>
                        </m:e>
                      </m:d>
                      <m:r>
                        <a:rPr lang="en-US" dirty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d>
                        <m:d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p>
                              </m:sSup>
                              <m:func>
                                <m:func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 panose="02040503050406030204" pitchFamily="18" charset="0"/>
                                    </a:rPr>
                                    <m:t>mod</m:t>
                                  </m:r>
                                </m:fName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 panose="02040503050406030204" pitchFamily="18" charset="0"/>
                                    </a:rPr>
                                    <m:t>p</m:t>
                                  </m:r>
                                </m:e>
                              </m:func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p>
                              </m:sSup>
                              <m:func>
                                <m:func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 panose="02040503050406030204" pitchFamily="18" charset="0"/>
                                    </a:rPr>
                                    <m:t>mod</m:t>
                                  </m:r>
                                </m:fName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 panose="02040503050406030204" pitchFamily="18" charset="0"/>
                                    </a:rPr>
                                    <m:t>q</m:t>
                                  </m:r>
                                </m:e>
                              </m:func>
                            </m:e>
                          </m:d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696" t="-28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183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Plain RSA (Summary)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Public </a:t>
                </a:r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Key (</a:t>
                </a:r>
                <a:r>
                  <a:rPr lang="en-US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pk</a:t>
                </a:r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): </a:t>
                </a:r>
                <a:r>
                  <a:rPr lang="en-US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N = </a:t>
                </a:r>
                <a:r>
                  <a:rPr lang="en-US" dirty="0" err="1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pq</a:t>
                </a:r>
                <a:r>
                  <a:rPr lang="en-US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, e  such that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GCD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e</m:t>
                        </m:r>
                        <m: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𝜙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𝑁</m:t>
                            </m:r>
                          </m:e>
                        </m:d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</m:oMath>
                </a14:m>
                <a:endParaRPr lang="en-US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e>
                    </m:d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b="1" i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for  distinct primes p and q</a:t>
                </a:r>
              </a:p>
              <a:p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Secret Key (</a:t>
                </a:r>
                <a:r>
                  <a:rPr lang="en-US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sk</a:t>
                </a:r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): N</a:t>
                </a:r>
                <a:r>
                  <a:rPr lang="en-US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, d such that </a:t>
                </a:r>
                <a:r>
                  <a:rPr lang="en-US" dirty="0" err="1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ed</a:t>
                </a:r>
                <a:r>
                  <a:rPr lang="en-US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=1 mod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e>
                    </m:d>
                  </m:oMath>
                </a14:m>
                <a:endParaRPr lang="en-US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b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Encrypt(</a:t>
                </a:r>
                <a:r>
                  <a:rPr lang="en-US" b="1" dirty="0" err="1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pk</a:t>
                </a:r>
                <a:r>
                  <a:rPr lang="en-US" b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=(</a:t>
                </a:r>
                <a:r>
                  <a:rPr lang="en-US" b="1" dirty="0" err="1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N,e</a:t>
                </a:r>
                <a:r>
                  <a:rPr lang="en-US" b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),m) </a:t>
                </a:r>
                <a:r>
                  <a:rPr lang="en-US" b="1" i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𝒆</m:t>
                        </m:r>
                      </m:sup>
                    </m:sSup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𝑁</m:t>
                    </m:r>
                  </m:oMath>
                </a14:m>
                <a:endParaRPr lang="en-US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b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Decrypt(</a:t>
                </a:r>
                <a:r>
                  <a:rPr lang="en-US" b="1" dirty="0" err="1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sk</a:t>
                </a:r>
                <a:r>
                  <a:rPr lang="en-US" b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=(</a:t>
                </a:r>
                <a:r>
                  <a:rPr lang="en-US" b="1" dirty="0" err="1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N,d</a:t>
                </a:r>
                <a:r>
                  <a:rPr lang="en-US" b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),c) </a:t>
                </a:r>
                <a:r>
                  <a:rPr lang="en-US" b="1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𝒅</m:t>
                        </m:r>
                      </m:sup>
                    </m:sSup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𝑚𝑜𝑑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𝑁</m:t>
                    </m:r>
                  </m:oMath>
                </a14:m>
                <a:endParaRPr lang="en-US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lang="en-US" b="0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Decryption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Works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because</m:t>
                    </m:r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</m:sup>
                          </m:sSup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mod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N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𝑒𝑑</m:t>
                              </m:r>
                            </m:sup>
                          </m:sSup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mod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N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𝑒𝑑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𝑚𝑜𝑑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𝝓</m:t>
                              </m:r>
                              <m:d>
                                <m:dPr>
                                  <m:ctrlPr>
                                    <a:rPr lang="en-US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𝑵</m:t>
                                  </m:r>
                                </m:e>
                              </m:d>
                              <m:r>
                                <a:rPr lang="en-US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]</m:t>
                              </m:r>
                            </m:sup>
                          </m:sSup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mod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N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mod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N</m:t>
                          </m:r>
                        </m:e>
                      </m:d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1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509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Factoring Assumption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Let </a:t>
            </a:r>
            <a:r>
              <a:rPr lang="en-US" b="1" dirty="0" err="1" smtClean="0"/>
              <a:t>GenModulus</a:t>
            </a:r>
            <a:r>
              <a:rPr lang="en-US" dirty="0" smtClean="0"/>
              <a:t>(1</a:t>
            </a:r>
            <a:r>
              <a:rPr lang="en-US" baseline="30000" dirty="0" smtClean="0"/>
              <a:t>n</a:t>
            </a:r>
            <a:r>
              <a:rPr lang="en-US" dirty="0" smtClean="0"/>
              <a:t>) be a randomized algorithm that outputs (N=</a:t>
            </a:r>
            <a:r>
              <a:rPr lang="en-US" dirty="0" err="1" smtClean="0"/>
              <a:t>pq,p,q</a:t>
            </a:r>
            <a:r>
              <a:rPr lang="en-US" dirty="0" smtClean="0"/>
              <a:t>) where p and q are n-bit primes (except with negligible probability </a:t>
            </a:r>
            <a:r>
              <a:rPr lang="en-US" b="1" dirty="0" err="1" smtClean="0"/>
              <a:t>negl</a:t>
            </a:r>
            <a:r>
              <a:rPr lang="en-US" dirty="0" smtClean="0"/>
              <a:t>(n)).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Experiment </a:t>
            </a:r>
            <a:r>
              <a:rPr lang="en-US" dirty="0" err="1" smtClean="0"/>
              <a:t>FACTOR</a:t>
            </a:r>
            <a:r>
              <a:rPr lang="en-US" baseline="-25000" dirty="0" err="1" smtClean="0"/>
              <a:t>A,n</a:t>
            </a:r>
            <a:endParaRPr lang="en-US" baseline="-25000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(N=</a:t>
            </a:r>
            <a:r>
              <a:rPr lang="en-US" dirty="0" err="1"/>
              <a:t>pq,p,q</a:t>
            </a:r>
            <a:r>
              <a:rPr lang="en-US" dirty="0" smtClean="0"/>
              <a:t>) </a:t>
            </a:r>
            <a:r>
              <a:rPr lang="en-US" dirty="0" smtClean="0">
                <a:sym typeface="Wingdings" panose="05000000000000000000" pitchFamily="2" charset="2"/>
              </a:rPr>
              <a:t></a:t>
            </a:r>
            <a:r>
              <a:rPr lang="en-US" b="1" dirty="0"/>
              <a:t> </a:t>
            </a:r>
            <a:r>
              <a:rPr lang="en-US" b="1" dirty="0" err="1"/>
              <a:t>GenModulus</a:t>
            </a:r>
            <a:r>
              <a:rPr lang="en-US" dirty="0"/>
              <a:t>(1</a:t>
            </a:r>
            <a:r>
              <a:rPr lang="en-US" baseline="30000" dirty="0"/>
              <a:t>n</a:t>
            </a:r>
            <a:r>
              <a:rPr lang="en-US" dirty="0"/>
              <a:t>) 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Attacker A is given N as input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Attacker A outputs p’ &gt; 1 and q’ &gt; 1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Attacker A </a:t>
            </a:r>
            <a:r>
              <a:rPr lang="en-US" dirty="0" smtClean="0"/>
              <a:t>wins if N=</a:t>
            </a:r>
            <a:r>
              <a:rPr lang="en-US" dirty="0" err="1" smtClean="0"/>
              <a:t>p’q</a:t>
            </a:r>
            <a:r>
              <a:rPr lang="en-US" dirty="0" smtClean="0"/>
              <a:t>’.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baseline="-25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261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Factoring Assumption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Experiment </a:t>
                </a:r>
                <a:r>
                  <a:rPr lang="en-US" dirty="0" err="1" smtClean="0"/>
                  <a:t>FACTOR</a:t>
                </a:r>
                <a:r>
                  <a:rPr lang="en-US" baseline="-25000" dirty="0" err="1" smtClean="0"/>
                  <a:t>A,n</a:t>
                </a:r>
                <a:endParaRPr lang="en-US" baseline="-25000" dirty="0" smtClean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(N=</a:t>
                </a:r>
                <a:r>
                  <a:rPr lang="en-US" dirty="0" err="1"/>
                  <a:t>pq,p,q</a:t>
                </a:r>
                <a:r>
                  <a:rPr lang="en-US" dirty="0" smtClean="0"/>
                  <a:t>) </a:t>
                </a:r>
                <a:r>
                  <a:rPr lang="en-US" dirty="0" smtClean="0">
                    <a:sym typeface="Wingdings" panose="05000000000000000000" pitchFamily="2" charset="2"/>
                  </a:rPr>
                  <a:t></a:t>
                </a:r>
                <a:r>
                  <a:rPr lang="en-US" b="1" dirty="0"/>
                  <a:t> </a:t>
                </a:r>
                <a:r>
                  <a:rPr lang="en-US" b="1" dirty="0" err="1"/>
                  <a:t>GenModulus</a:t>
                </a:r>
                <a:r>
                  <a:rPr lang="en-US" dirty="0"/>
                  <a:t>(1</a:t>
                </a:r>
                <a:r>
                  <a:rPr lang="en-US" baseline="30000" dirty="0"/>
                  <a:t>n</a:t>
                </a:r>
                <a:r>
                  <a:rPr lang="en-US" dirty="0"/>
                  <a:t>) </a:t>
                </a:r>
                <a:endParaRPr lang="en-US" dirty="0" smtClean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/>
                  <a:t>Attacker A is given N as input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/>
                  <a:t>Attacker A outputs p’ &gt; 1 and q’ &gt; 1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Attacker A </a:t>
                </a:r>
                <a:r>
                  <a:rPr lang="en-US" dirty="0" smtClean="0"/>
                  <a:t>wins (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dirty="0"/>
                      <m:t>FACTOR</m:t>
                    </m:r>
                    <m:r>
                      <m:rPr>
                        <m:nor/>
                      </m:rPr>
                      <a:rPr lang="en-US" baseline="-25000" dirty="0"/>
                      <m:t>A</m:t>
                    </m:r>
                    <m:r>
                      <m:rPr>
                        <m:nor/>
                      </m:rPr>
                      <a:rPr lang="en-US" baseline="-25000" dirty="0"/>
                      <m:t>,</m:t>
                    </m:r>
                    <m:r>
                      <m:rPr>
                        <m:nor/>
                      </m:rPr>
                      <a:rPr lang="en-US" baseline="-25000" dirty="0"/>
                      <m:t>n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 smtClean="0"/>
                  <a:t>) if and only if N=</a:t>
                </a:r>
                <a:r>
                  <a:rPr lang="en-US" dirty="0" err="1" smtClean="0"/>
                  <a:t>p’q</a:t>
                </a:r>
                <a:r>
                  <a:rPr lang="en-US" dirty="0" smtClean="0"/>
                  <a:t>’.</a:t>
                </a:r>
                <a:endParaRPr lang="en-US" dirty="0"/>
              </a:p>
              <a:p>
                <a:pPr marL="0" indent="0">
                  <a:buNone/>
                </a:pPr>
                <a:endParaRPr lang="en-US" baseline="-250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∀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𝑃𝑃𝑇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∃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(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negligible</m:t>
                      </m:r>
                      <m:r>
                        <a:rPr lang="en-US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 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s</m:t>
                      </m:r>
                      <m:r>
                        <a:rPr lang="en-US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t</m:t>
                      </m:r>
                      <m:r>
                        <a:rPr lang="en-US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Pr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US" dirty="0"/>
                            <m:t>FACTOR</m:t>
                          </m:r>
                          <m:r>
                            <m:rPr>
                              <m:nor/>
                            </m:rPr>
                            <a:rPr lang="en-US" baseline="-25000" dirty="0"/>
                            <m:t>A</m:t>
                          </m:r>
                          <m:r>
                            <m:rPr>
                              <m:nor/>
                            </m:rPr>
                            <a:rPr lang="en-US" baseline="-25000" dirty="0"/>
                            <m:t>,</m:t>
                          </m:r>
                          <m:r>
                            <m:rPr>
                              <m:nor/>
                            </m:rPr>
                            <a:rPr lang="en-US" baseline="-25000" dirty="0"/>
                            <m:t>n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baseline="-25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29</a:t>
            </a:fld>
            <a:endParaRPr lang="en-US"/>
          </a:p>
        </p:txBody>
      </p:sp>
      <p:sp>
        <p:nvSpPr>
          <p:cNvPr id="5" name="Rectangular Callout 4"/>
          <p:cNvSpPr/>
          <p:nvPr/>
        </p:nvSpPr>
        <p:spPr>
          <a:xfrm>
            <a:off x="6482443" y="1338943"/>
            <a:ext cx="5421086" cy="1240971"/>
          </a:xfrm>
          <a:prstGeom prst="wedgeRectCallout">
            <a:avLst>
              <a:gd name="adj1" fmla="val -111211"/>
              <a:gd name="adj2" fmla="val -5320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Necessary for security of RSA.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Not known to be sufficient.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762432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CS 555: Week 10: Topic 1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Finding Prime Numbers, </a:t>
            </a:r>
            <a:r>
              <a:rPr lang="en-US" dirty="0" smtClean="0"/>
              <a:t>RSA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3</a:t>
            </a:fld>
            <a:endParaRPr lang="en-US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619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RSA-Inversion Assumption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RSA-Experiment: RSA-</a:t>
                </a:r>
                <a:r>
                  <a:rPr lang="en-US" dirty="0" err="1" smtClean="0"/>
                  <a:t>INV</a:t>
                </a:r>
                <a:r>
                  <a:rPr lang="en-US" baseline="-25000" dirty="0" err="1" smtClean="0"/>
                  <a:t>A,n</a:t>
                </a:r>
                <a:endParaRPr lang="en-US" baseline="-25000" dirty="0" smtClean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b="1" dirty="0" smtClean="0"/>
                  <a:t>Run </a:t>
                </a:r>
                <a:r>
                  <a:rPr lang="en-US" b="1" dirty="0" err="1" smtClean="0"/>
                  <a:t>KeyGeneration</a:t>
                </a:r>
                <a:r>
                  <a:rPr lang="en-US" dirty="0" smtClean="0"/>
                  <a:t>(1</a:t>
                </a:r>
                <a:r>
                  <a:rPr lang="en-US" baseline="30000" dirty="0" smtClean="0"/>
                  <a:t>n</a:t>
                </a:r>
                <a:r>
                  <a:rPr lang="en-US" dirty="0" smtClean="0"/>
                  <a:t>) </a:t>
                </a:r>
                <a:r>
                  <a:rPr lang="en-US" b="1" dirty="0" smtClean="0"/>
                  <a:t>to obtain (</a:t>
                </a:r>
                <a:r>
                  <a:rPr lang="en-US" b="1" dirty="0" err="1" smtClean="0"/>
                  <a:t>N,e,d</a:t>
                </a:r>
                <a:r>
                  <a:rPr lang="en-US" b="1" dirty="0" smtClean="0"/>
                  <a:t>)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b="1" dirty="0" smtClean="0"/>
                  <a:t>Pick uniform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y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 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aseline="-25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N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endParaRPr lang="en-US" dirty="0" smtClean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/>
                  <a:t>Attacker A is given N, e, y and outputs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x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 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aseline="-25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N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endParaRPr lang="en-US" dirty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/>
                  <a:t>Attacker wins (RSA-</a:t>
                </a:r>
                <a:r>
                  <a:rPr lang="en-US" dirty="0" err="1" smtClean="0"/>
                  <a:t>INV</a:t>
                </a:r>
                <a:r>
                  <a:rPr lang="en-US" baseline="-25000" dirty="0" err="1" smtClean="0"/>
                  <a:t>A,n</a:t>
                </a:r>
                <a:r>
                  <a:rPr lang="en-US" dirty="0" smtClean="0"/>
                  <a:t>=1) if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sup>
                    </m:sSup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y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mod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N</m:t>
                    </m:r>
                  </m:oMath>
                </a14:m>
                <a:endParaRPr lang="en-US" dirty="0" smtClean="0"/>
              </a:p>
              <a:p>
                <a:pPr marL="514350" indent="-514350">
                  <a:buFont typeface="+mj-lt"/>
                  <a:buAutoNum type="arabicPeriod"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∀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𝑃𝑃𝑇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∃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(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negligible</m:t>
                      </m:r>
                      <m:r>
                        <a:rPr lang="en-US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 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s</m:t>
                      </m:r>
                      <m:r>
                        <a:rPr lang="en-US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t</m:t>
                      </m:r>
                      <m:r>
                        <a:rPr lang="en-US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Pr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US" dirty="0"/>
                            <m:t>RSA</m:t>
                          </m:r>
                          <m:r>
                            <m:rPr>
                              <m:nor/>
                            </m:rPr>
                            <a:rPr lang="en-US" dirty="0"/>
                            <m:t>−</m:t>
                          </m:r>
                          <m:r>
                            <m:rPr>
                              <m:nor/>
                            </m:rPr>
                            <a:rPr lang="en-US" dirty="0"/>
                            <m:t>INVA</m:t>
                          </m:r>
                          <m:r>
                            <m:rPr>
                              <m:nor/>
                            </m:rPr>
                            <a:rPr lang="en-US" baseline="-25000" dirty="0"/>
                            <m:t>,</m:t>
                          </m:r>
                          <m:r>
                            <m:rPr>
                              <m:nor/>
                            </m:rPr>
                            <a:rPr lang="en-US" baseline="-25000" dirty="0"/>
                            <m:t>n</m:t>
                          </m:r>
                          <m:r>
                            <m:rPr>
                              <m:nor/>
                            </m:rPr>
                            <a:rPr lang="en-US" baseline="-25000" dirty="0"/>
                            <m:t>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015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RSA-Assumption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RSA-Experiment: RSA-</a:t>
                </a:r>
                <a:r>
                  <a:rPr lang="en-US" dirty="0" err="1" smtClean="0"/>
                  <a:t>INV</a:t>
                </a:r>
                <a:r>
                  <a:rPr lang="en-US" baseline="-25000" dirty="0" err="1" smtClean="0"/>
                  <a:t>A,n</a:t>
                </a:r>
                <a:endParaRPr lang="en-US" baseline="-25000" dirty="0" smtClean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b="1" dirty="0" smtClean="0"/>
                  <a:t>Run </a:t>
                </a:r>
                <a:r>
                  <a:rPr lang="en-US" b="1" dirty="0" err="1" smtClean="0"/>
                  <a:t>KeyGeneration</a:t>
                </a:r>
                <a:r>
                  <a:rPr lang="en-US" dirty="0" smtClean="0"/>
                  <a:t>(1</a:t>
                </a:r>
                <a:r>
                  <a:rPr lang="en-US" baseline="30000" dirty="0" smtClean="0"/>
                  <a:t>n</a:t>
                </a:r>
                <a:r>
                  <a:rPr lang="en-US" dirty="0" smtClean="0"/>
                  <a:t>) </a:t>
                </a:r>
                <a:r>
                  <a:rPr lang="en-US" b="1" dirty="0" smtClean="0"/>
                  <a:t>to obtain (</a:t>
                </a:r>
                <a:r>
                  <a:rPr lang="en-US" b="1" dirty="0" err="1" smtClean="0"/>
                  <a:t>N,e,d</a:t>
                </a:r>
                <a:r>
                  <a:rPr lang="en-US" b="1" dirty="0" smtClean="0"/>
                  <a:t>)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b="1" dirty="0" smtClean="0"/>
                  <a:t>Pick uniform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y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 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aseline="-25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N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endParaRPr lang="en-US" dirty="0" smtClean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/>
                  <a:t>Attacker A is given N, e, y and outputs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x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 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aseline="-25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N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endParaRPr lang="en-US" dirty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/>
                  <a:t>Attacker wins (RSA-</a:t>
                </a:r>
                <a:r>
                  <a:rPr lang="en-US" dirty="0" err="1" smtClean="0"/>
                  <a:t>INV</a:t>
                </a:r>
                <a:r>
                  <a:rPr lang="en-US" baseline="-25000" dirty="0" err="1" smtClean="0"/>
                  <a:t>A,n</a:t>
                </a:r>
                <a:r>
                  <a:rPr lang="en-US" dirty="0" smtClean="0"/>
                  <a:t>=1) if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sup>
                    </m:sSup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y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mod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N</m:t>
                    </m:r>
                  </m:oMath>
                </a14:m>
                <a:endParaRPr lang="en-US" dirty="0" smtClean="0"/>
              </a:p>
              <a:p>
                <a:pPr marL="514350" indent="-514350">
                  <a:buFont typeface="+mj-lt"/>
                  <a:buAutoNum type="arabicPeriod"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∀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𝑃𝑃𝑇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∃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(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negligible</m:t>
                      </m:r>
                      <m:r>
                        <a:rPr lang="en-US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 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s</m:t>
                      </m:r>
                      <m:r>
                        <a:rPr lang="en-US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t</m:t>
                      </m:r>
                      <m:r>
                        <a:rPr lang="en-US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Pr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US" dirty="0"/>
                            <m:t>RSA</m:t>
                          </m:r>
                          <m:r>
                            <m:rPr>
                              <m:nor/>
                            </m:rPr>
                            <a:rPr lang="en-US" dirty="0"/>
                            <m:t>−</m:t>
                          </m:r>
                          <m:r>
                            <m:rPr>
                              <m:nor/>
                            </m:rPr>
                            <a:rPr lang="en-US" dirty="0"/>
                            <m:t>INVA</m:t>
                          </m:r>
                          <m:r>
                            <m:rPr>
                              <m:nor/>
                            </m:rPr>
                            <a:rPr lang="en-US" baseline="-25000" dirty="0"/>
                            <m:t>,</m:t>
                          </m:r>
                          <m:r>
                            <m:rPr>
                              <m:nor/>
                            </m:rPr>
                            <a:rPr lang="en-US" baseline="-25000" dirty="0"/>
                            <m:t>n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31</a:t>
            </a:fld>
            <a:endParaRPr lang="en-US"/>
          </a:p>
        </p:txBody>
      </p:sp>
      <p:sp>
        <p:nvSpPr>
          <p:cNvPr id="5" name="Rectangular Callout 4"/>
          <p:cNvSpPr/>
          <p:nvPr/>
        </p:nvSpPr>
        <p:spPr>
          <a:xfrm>
            <a:off x="357448" y="5387241"/>
            <a:ext cx="10316094" cy="1240971"/>
          </a:xfrm>
          <a:prstGeom prst="wedgeRectCallout">
            <a:avLst>
              <a:gd name="adj1" fmla="val -22569"/>
              <a:gd name="adj2" fmla="val -6849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Plain RSA Encryption behaves like a one-way function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Attacker cannot invert encryption of random message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488516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 of RSA-Assumption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Plain RSA Encryption behaves like a one-way-function</a:t>
            </a:r>
          </a:p>
          <a:p>
            <a:endParaRPr lang="en-US" dirty="0"/>
          </a:p>
          <a:p>
            <a:r>
              <a:rPr lang="en-US" dirty="0" smtClean="0"/>
              <a:t>Decryption key is a “trapdoor” which allows us to invert the OWF</a:t>
            </a:r>
          </a:p>
          <a:p>
            <a:endParaRPr lang="en-US" dirty="0"/>
          </a:p>
          <a:p>
            <a:r>
              <a:rPr lang="en-US" dirty="0" smtClean="0"/>
              <a:t>RSA-Assumption </a:t>
            </a:r>
            <a:r>
              <a:rPr lang="en-US" dirty="0" smtClean="0">
                <a:sym typeface="Wingdings" panose="05000000000000000000" pitchFamily="2" charset="2"/>
              </a:rPr>
              <a:t> OWFs exist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917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Recap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 smtClean="0"/>
                  <a:t>Plain RSA</a:t>
                </a:r>
              </a:p>
              <a:p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Public Key (</a:t>
                </a:r>
                <a:r>
                  <a:rPr lang="en-US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pk</a:t>
                </a:r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): </a:t>
                </a:r>
                <a:r>
                  <a:rPr lang="en-US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N = </a:t>
                </a:r>
                <a:r>
                  <a:rPr lang="en-US" dirty="0" err="1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pq</a:t>
                </a:r>
                <a:r>
                  <a:rPr lang="en-US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, e  such that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GCD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e</m:t>
                        </m:r>
                        <m: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𝜙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𝑁</m:t>
                            </m:r>
                          </m:e>
                        </m:d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</m:oMath>
                </a14:m>
                <a:endParaRPr lang="en-US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e>
                    </m:d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b="1" i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for  distinct primes p and q</a:t>
                </a:r>
              </a:p>
              <a:p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Secret Key (</a:t>
                </a:r>
                <a:r>
                  <a:rPr lang="en-US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sk</a:t>
                </a:r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): N</a:t>
                </a:r>
                <a:r>
                  <a:rPr lang="en-US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, d such that </a:t>
                </a:r>
                <a:r>
                  <a:rPr lang="en-US" dirty="0" err="1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ed</a:t>
                </a:r>
                <a:r>
                  <a:rPr lang="en-US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=1 mod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e>
                    </m:d>
                  </m:oMath>
                </a14:m>
                <a:endParaRPr lang="en-US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b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Encrypt(</a:t>
                </a:r>
                <a:r>
                  <a:rPr lang="en-US" b="1" dirty="0" err="1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pk</a:t>
                </a:r>
                <a:r>
                  <a:rPr lang="en-US" b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=(</a:t>
                </a:r>
                <a:r>
                  <a:rPr lang="en-US" b="1" dirty="0" err="1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N,e</a:t>
                </a:r>
                <a:r>
                  <a:rPr lang="en-US" b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),m) </a:t>
                </a:r>
                <a:r>
                  <a:rPr lang="en-US" b="1" i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𝒆</m:t>
                        </m:r>
                      </m:sup>
                    </m:sSup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𝑁</m:t>
                    </m:r>
                  </m:oMath>
                </a14:m>
                <a:endParaRPr lang="en-US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b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Decrypt(</a:t>
                </a:r>
                <a:r>
                  <a:rPr lang="en-US" b="1" dirty="0" err="1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sk</a:t>
                </a:r>
                <a:r>
                  <a:rPr lang="en-US" b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=(</a:t>
                </a:r>
                <a:r>
                  <a:rPr lang="en-US" b="1" dirty="0" err="1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N,d</a:t>
                </a:r>
                <a:r>
                  <a:rPr lang="en-US" b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),c) </a:t>
                </a:r>
                <a:r>
                  <a:rPr lang="en-US" b="1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𝒅</m:t>
                        </m:r>
                      </m:sup>
                    </m:sSup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𝑚𝑜𝑑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𝑁</m:t>
                    </m:r>
                  </m:oMath>
                </a14:m>
                <a:endParaRPr lang="en-US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lang="en-US" b="0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Decryption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Works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because</m:t>
                    </m:r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</m:sup>
                          </m:sSup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mod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N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𝑒𝑑</m:t>
                              </m:r>
                            </m:sup>
                          </m:sSup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mod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N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𝑒𝑑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𝑚𝑜𝑑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𝝓</m:t>
                              </m:r>
                              <m:d>
                                <m:dPr>
                                  <m:ctrlPr>
                                    <a:rPr lang="en-US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𝑵</m:t>
                                  </m:r>
                                </m:e>
                              </m:d>
                              <m:r>
                                <a:rPr lang="en-US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]</m:t>
                              </m:r>
                            </m:sup>
                          </m:sSup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mod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N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mod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N</m:t>
                          </m:r>
                        </m:e>
                      </m:d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30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447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Mathematica Demo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www.cs.purdue.edu/homes/jblocki/courses/555_Spring17/slides/Lecture24Demo.nb</a:t>
            </a:r>
            <a:r>
              <a:rPr lang="en-US" dirty="0" smtClean="0"/>
              <a:t> </a:t>
            </a:r>
          </a:p>
          <a:p>
            <a:pPr marL="0" indent="0">
              <a:buNone/>
            </a:pPr>
            <a:endParaRPr lang="en-US" dirty="0" smtClean="0">
              <a:hlinkClick r:id="rId3"/>
            </a:endParaRPr>
          </a:p>
          <a:p>
            <a:pPr marL="0" indent="0">
              <a:buNone/>
            </a:pPr>
            <a:r>
              <a:rPr lang="en-US" dirty="0" smtClean="0">
                <a:hlinkClick r:id="rId3"/>
              </a:rPr>
              <a:t>http</a:t>
            </a:r>
            <a:r>
              <a:rPr lang="en-US" dirty="0">
                <a:hlinkClick r:id="rId3"/>
              </a:rPr>
              <a:t>://develop.wolframcloud.com/app</a:t>
            </a:r>
            <a:r>
              <a:rPr lang="en-US" dirty="0" smtClean="0">
                <a:hlinkClick r:id="rId3"/>
              </a:rPr>
              <a:t>/</a:t>
            </a:r>
            <a:r>
              <a:rPr lang="en-US" dirty="0" smtClean="0"/>
              <a:t>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 smtClean="0"/>
              <a:t>Note</a:t>
            </a:r>
            <a:r>
              <a:rPr lang="en-US" dirty="0" smtClean="0"/>
              <a:t>: Online version of </a:t>
            </a:r>
            <a:r>
              <a:rPr lang="en-US" dirty="0" err="1" smtClean="0"/>
              <a:t>mathematica</a:t>
            </a:r>
            <a:r>
              <a:rPr lang="en-US" dirty="0" smtClean="0"/>
              <a:t> available at </a:t>
            </a:r>
            <a:r>
              <a:rPr lang="en-US" dirty="0" smtClean="0">
                <a:hlinkClick r:id="rId4"/>
              </a:rPr>
              <a:t>https</a:t>
            </a:r>
            <a:r>
              <a:rPr lang="en-US" dirty="0">
                <a:hlinkClick r:id="rId4"/>
              </a:rPr>
              <a:t>://</a:t>
            </a:r>
            <a:r>
              <a:rPr lang="en-US" dirty="0" smtClean="0">
                <a:hlinkClick r:id="rId4"/>
              </a:rPr>
              <a:t>sandbox.open.wolframcloud.com</a:t>
            </a:r>
            <a:r>
              <a:rPr lang="en-US" dirty="0" smtClean="0"/>
              <a:t>  (reduced functionality, but can be used to solve homework bonus problems)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225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(Toy) RSA Implementation in Mathematica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3620" y="1825625"/>
            <a:ext cx="1371600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(* Random Seed 123456 is not secure, but it allows us to repeat </a:t>
            </a:r>
            <a:r>
              <a:rPr lang="en-US" dirty="0" smtClean="0"/>
              <a:t>the experiment *)</a:t>
            </a:r>
          </a:p>
          <a:p>
            <a:pPr marL="0" indent="0">
              <a:buNone/>
            </a:pPr>
            <a:r>
              <a:rPr lang="en-US" b="1" dirty="0" smtClean="0"/>
              <a:t>	</a:t>
            </a:r>
            <a:r>
              <a:rPr lang="en-US" b="1" dirty="0" err="1" smtClean="0"/>
              <a:t>SeedRandom</a:t>
            </a:r>
            <a:r>
              <a:rPr lang="en-US" b="1" dirty="0" smtClean="0"/>
              <a:t>[123456</a:t>
            </a:r>
            <a:r>
              <a:rPr lang="en-US" b="1" dirty="0"/>
              <a:t>]</a:t>
            </a:r>
          </a:p>
          <a:p>
            <a:pPr marL="0" indent="0">
              <a:buNone/>
            </a:pPr>
            <a:r>
              <a:rPr lang="en-US" dirty="0" smtClean="0"/>
              <a:t>(* Step 1: Generate primes for an RSA key *)</a:t>
            </a:r>
          </a:p>
          <a:p>
            <a:pPr marL="0" indent="0">
              <a:buNone/>
            </a:pPr>
            <a:r>
              <a:rPr lang="en-US" b="1" dirty="0" smtClean="0"/>
              <a:t>	p </a:t>
            </a:r>
            <a:r>
              <a:rPr lang="en-US" b="1" dirty="0"/>
              <a:t>= </a:t>
            </a:r>
            <a:r>
              <a:rPr lang="en-US" b="1" dirty="0" err="1"/>
              <a:t>RandomPrime</a:t>
            </a:r>
            <a:r>
              <a:rPr lang="en-US" b="1" dirty="0"/>
              <a:t>[{10^1000, 10^1050}];</a:t>
            </a:r>
          </a:p>
          <a:p>
            <a:pPr marL="0" indent="0">
              <a:buNone/>
            </a:pPr>
            <a:r>
              <a:rPr lang="en-US" b="1" dirty="0" smtClean="0"/>
              <a:t>	q </a:t>
            </a:r>
            <a:r>
              <a:rPr lang="en-US" b="1" dirty="0"/>
              <a:t>= </a:t>
            </a:r>
            <a:r>
              <a:rPr lang="en-US" b="1" dirty="0" err="1"/>
              <a:t>RandomPrime</a:t>
            </a:r>
            <a:r>
              <a:rPr lang="en-US" b="1" dirty="0"/>
              <a:t>[{10^1000, 10^1050}];</a:t>
            </a:r>
          </a:p>
          <a:p>
            <a:pPr marL="0" indent="0">
              <a:buNone/>
            </a:pPr>
            <a:r>
              <a:rPr lang="en-US" b="1" dirty="0" smtClean="0"/>
              <a:t>	NN </a:t>
            </a:r>
            <a:r>
              <a:rPr lang="en-US" b="1" dirty="0"/>
              <a:t>= p q</a:t>
            </a:r>
            <a:r>
              <a:rPr lang="en-US" b="1" dirty="0" smtClean="0"/>
              <a:t>;   </a:t>
            </a:r>
            <a:r>
              <a:rPr lang="en-US" dirty="0" smtClean="0"/>
              <a:t>(*Symbol N is protected in </a:t>
            </a:r>
            <a:r>
              <a:rPr lang="en-US" dirty="0" err="1" smtClean="0"/>
              <a:t>mathematica</a:t>
            </a:r>
            <a:r>
              <a:rPr lang="en-US" dirty="0" smtClean="0"/>
              <a:t> *)</a:t>
            </a:r>
            <a:endParaRPr lang="en-US" dirty="0"/>
          </a:p>
          <a:p>
            <a:pPr marL="0" indent="0">
              <a:buNone/>
            </a:pPr>
            <a:r>
              <a:rPr lang="en-US" b="1" dirty="0" smtClean="0"/>
              <a:t>	phi </a:t>
            </a:r>
            <a:r>
              <a:rPr lang="en-US" b="1" dirty="0"/>
              <a:t>= (p - 1) (q - 1);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35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58501" y="6176963"/>
            <a:ext cx="114550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https://www.cs.purdue.edu/homes/jblocki/courses/555_Spring17/slides/Lecture24Demo.nb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61713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(Toy) </a:t>
            </a:r>
            <a:r>
              <a:rPr lang="en-US" dirty="0" smtClean="0"/>
              <a:t>RSA Implementation in Mathematica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539" y="1825625"/>
            <a:ext cx="10960261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(* Step 1.A: Find e *)</a:t>
            </a:r>
          </a:p>
          <a:p>
            <a:pPr marL="0" indent="0">
              <a:buNone/>
            </a:pPr>
            <a:r>
              <a:rPr lang="en-US" b="1" dirty="0" smtClean="0"/>
              <a:t>	GCD[phi,7]</a:t>
            </a:r>
          </a:p>
          <a:p>
            <a:pPr marL="0" indent="0">
              <a:buNone/>
            </a:pPr>
            <a:r>
              <a:rPr lang="en-US" dirty="0" smtClean="0"/>
              <a:t>Output: 7</a:t>
            </a:r>
          </a:p>
          <a:p>
            <a:pPr marL="0" indent="0">
              <a:buNone/>
            </a:pPr>
            <a:r>
              <a:rPr lang="en-US" dirty="0"/>
              <a:t> (* GCD[phi,7] is not 1, so he have to try a different value of e </a:t>
            </a:r>
            <a:r>
              <a:rPr lang="en-US" dirty="0" smtClean="0"/>
              <a:t>*)</a:t>
            </a:r>
          </a:p>
          <a:p>
            <a:pPr marL="0" indent="0">
              <a:buNone/>
            </a:pPr>
            <a:r>
              <a:rPr lang="en-US" b="1" dirty="0" smtClean="0"/>
              <a:t>	GCD[phi,3]</a:t>
            </a:r>
          </a:p>
          <a:p>
            <a:pPr marL="0" indent="0">
              <a:buNone/>
            </a:pPr>
            <a:r>
              <a:rPr lang="en-US" dirty="0" smtClean="0"/>
              <a:t>Output: 1</a:t>
            </a:r>
          </a:p>
          <a:p>
            <a:pPr marL="0" indent="0">
              <a:buNone/>
            </a:pPr>
            <a:r>
              <a:rPr lang="en-US" dirty="0"/>
              <a:t>(* We can set e=3 *)</a:t>
            </a:r>
          </a:p>
          <a:p>
            <a:pPr marL="0" indent="0">
              <a:buNone/>
            </a:pPr>
            <a:r>
              <a:rPr lang="en-US" b="1" dirty="0"/>
              <a:t>	e=3;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36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58501" y="6176963"/>
            <a:ext cx="114550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https://www.cs.purdue.edu/homes/jblocki/courses/555_Spring17/slides/Lecture24Demo.nb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75085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(Toy) </a:t>
            </a:r>
            <a:r>
              <a:rPr lang="en-US" dirty="0" smtClean="0"/>
              <a:t>RSA </a:t>
            </a:r>
            <a:r>
              <a:rPr lang="en-US" dirty="0"/>
              <a:t>Implementation in Mathematica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263" y="1825625"/>
            <a:ext cx="10925537" cy="435133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 smtClean="0"/>
              <a:t>(* Step 1.B find </a:t>
            </a:r>
            <a:r>
              <a:rPr lang="en-US" dirty="0"/>
              <a:t>d s.t. </a:t>
            </a:r>
            <a:r>
              <a:rPr lang="en-US" dirty="0" err="1"/>
              <a:t>ed</a:t>
            </a:r>
            <a:r>
              <a:rPr lang="en-US" dirty="0"/>
              <a:t> = 1 mod N by using the extended GCD algorithm *)</a:t>
            </a:r>
          </a:p>
          <a:p>
            <a:pPr marL="0" indent="0">
              <a:buNone/>
            </a:pPr>
            <a:r>
              <a:rPr lang="en-US" dirty="0"/>
              <a:t>(* Mathematica is clever enough to do this automatically *)</a:t>
            </a:r>
          </a:p>
          <a:p>
            <a:pPr marL="0" indent="0">
              <a:buNone/>
            </a:pPr>
            <a:r>
              <a:rPr lang="en-US" b="1" dirty="0" smtClean="0"/>
              <a:t>	Solve[e </a:t>
            </a:r>
            <a:r>
              <a:rPr lang="en-US" b="1" dirty="0"/>
              <a:t>x == 1, Modulus-&gt;phi</a:t>
            </a:r>
            <a:r>
              <a:rPr lang="en-US" b="1" dirty="0" smtClean="0"/>
              <a:t>]</a:t>
            </a:r>
            <a:endParaRPr lang="en-US" b="1" dirty="0"/>
          </a:p>
          <a:p>
            <a:pPr marL="0" indent="0">
              <a:buNone/>
            </a:pPr>
            <a:r>
              <a:rPr lang="en-US" dirty="0" smtClean="0"/>
              <a:t>Output: </a:t>
            </a:r>
          </a:p>
          <a:p>
            <a:pPr marL="0" indent="0">
              <a:buNone/>
            </a:pPr>
            <a:r>
              <a:rPr lang="en-US" dirty="0"/>
              <a:t> {{x-&gt;</a:t>
            </a:r>
            <a:r>
              <a:rPr lang="en-US" dirty="0" smtClean="0"/>
              <a:t>36469680590663028301700626132883867272718728905205088...</a:t>
            </a:r>
          </a:p>
          <a:p>
            <a:pPr marL="0" indent="0">
              <a:buNone/>
            </a:pPr>
            <a:r>
              <a:rPr lang="en-US" dirty="0" smtClean="0"/>
              <a:t>…………………………………………………………………………………………………………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394069421778610209425624440980084481398131}}</a:t>
            </a:r>
          </a:p>
          <a:p>
            <a:pPr marL="0" indent="0">
              <a:buNone/>
            </a:pPr>
            <a:r>
              <a:rPr lang="en-US" dirty="0" smtClean="0"/>
              <a:t>(* We can now set d = x *) </a:t>
            </a:r>
          </a:p>
          <a:p>
            <a:pPr marL="0" indent="0">
              <a:buNone/>
            </a:pPr>
            <a:r>
              <a:rPr lang="en-US" b="1" dirty="0" smtClean="0"/>
              <a:t>	d=364696805….</a:t>
            </a:r>
            <a:r>
              <a:rPr lang="en-US" b="1" dirty="0"/>
              <a:t> </a:t>
            </a:r>
            <a:r>
              <a:rPr lang="en-US" b="1" dirty="0" smtClean="0"/>
              <a:t>8131;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276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(Toy) </a:t>
            </a:r>
            <a:r>
              <a:rPr lang="en-US" dirty="0" smtClean="0"/>
              <a:t>RSA </a:t>
            </a:r>
            <a:r>
              <a:rPr lang="en-US" dirty="0"/>
              <a:t>Implementation in Mathematica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da-DK" dirty="0" smtClean="0"/>
                  <a:t>(* Double Check 1 = [ed mod </a:t>
                </a:r>
                <a14:m>
                  <m:oMath xmlns:m="http://schemas.openxmlformats.org/officeDocument/2006/math">
                    <m:r>
                      <a:rPr lang="en-US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e>
                    </m:d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da-DK" b="1" dirty="0" smtClean="0"/>
                  <a:t> </a:t>
                </a:r>
                <a:r>
                  <a:rPr lang="da-DK" dirty="0" smtClean="0"/>
                  <a:t>*)</a:t>
                </a:r>
              </a:p>
              <a:p>
                <a:pPr marL="0" indent="0">
                  <a:buNone/>
                </a:pPr>
                <a:r>
                  <a:rPr lang="da-DK" b="1" dirty="0" smtClean="0"/>
                  <a:t>	Mod </a:t>
                </a:r>
                <a:r>
                  <a:rPr lang="da-DK" b="1" dirty="0"/>
                  <a:t>[e d, (p-1)(q-1</a:t>
                </a:r>
                <a:r>
                  <a:rPr lang="da-DK" b="1" dirty="0" smtClean="0"/>
                  <a:t>)]</a:t>
                </a:r>
              </a:p>
              <a:p>
                <a:pPr marL="0" indent="0">
                  <a:buNone/>
                </a:pPr>
                <a:r>
                  <a:rPr lang="da-DK" dirty="0" smtClean="0"/>
                  <a:t>Output: 1</a:t>
                </a:r>
              </a:p>
              <a:p>
                <a:pPr marL="0" indent="0">
                  <a:buNone/>
                </a:pPr>
                <a:r>
                  <a:rPr lang="en-US" dirty="0"/>
                  <a:t> (* Encrypt the message 200, c= </a:t>
                </a:r>
                <a:r>
                  <a:rPr lang="en-US" dirty="0" err="1"/>
                  <a:t>m^e</a:t>
                </a:r>
                <a:r>
                  <a:rPr lang="en-US" dirty="0"/>
                  <a:t> mod N </a:t>
                </a:r>
                <a:r>
                  <a:rPr lang="en-US" dirty="0" smtClean="0"/>
                  <a:t>*)</a:t>
                </a:r>
              </a:p>
              <a:p>
                <a:pPr marL="0" indent="0">
                  <a:buNone/>
                </a:pPr>
                <a:r>
                  <a:rPr lang="en-US" b="1" dirty="0" smtClean="0"/>
                  <a:t>	 </a:t>
                </a:r>
                <a:r>
                  <a:rPr lang="en-US" b="1" dirty="0"/>
                  <a:t>m = 200</a:t>
                </a:r>
                <a:r>
                  <a:rPr lang="en-US" b="1" dirty="0" smtClean="0"/>
                  <a:t>;</a:t>
                </a:r>
              </a:p>
              <a:p>
                <a:pPr marL="0" indent="0">
                  <a:buNone/>
                </a:pPr>
                <a:r>
                  <a:rPr lang="en-US" b="1" dirty="0"/>
                  <a:t> </a:t>
                </a:r>
                <a:r>
                  <a:rPr lang="en-US" b="1" dirty="0" smtClean="0"/>
                  <a:t>	</a:t>
                </a:r>
                <a:r>
                  <a:rPr lang="en-US" b="1" dirty="0" err="1" smtClean="0"/>
                  <a:t>PowerMod</a:t>
                </a:r>
                <a:r>
                  <a:rPr lang="en-US" b="1" dirty="0" smtClean="0"/>
                  <a:t>[</a:t>
                </a:r>
                <a:r>
                  <a:rPr lang="en-US" b="1" dirty="0" err="1" smtClean="0"/>
                  <a:t>m,e,NN</a:t>
                </a:r>
                <a:r>
                  <a:rPr lang="en-US" b="1" dirty="0" smtClean="0"/>
                  <a:t>]</a:t>
                </a:r>
              </a:p>
              <a:p>
                <a:pPr marL="0" indent="0">
                  <a:buNone/>
                </a:pPr>
                <a:r>
                  <a:rPr lang="en-US" dirty="0" smtClean="0"/>
                  <a:t>Output: </a:t>
                </a:r>
                <a:r>
                  <a:rPr lang="en-US" dirty="0"/>
                  <a:t> </a:t>
                </a:r>
                <a:r>
                  <a:rPr lang="en-US" dirty="0" smtClean="0"/>
                  <a:t>8 000 000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810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(Toy) </a:t>
            </a:r>
            <a:r>
              <a:rPr lang="en-US" dirty="0" smtClean="0"/>
              <a:t>RSA </a:t>
            </a:r>
            <a:r>
              <a:rPr lang="en-US" dirty="0"/>
              <a:t>Implementation in Mathematica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 </a:t>
                </a:r>
                <a:r>
                  <a:rPr lang="en-US" dirty="0"/>
                  <a:t>(* Encrypt the message 200, c= </a:t>
                </a:r>
                <a:r>
                  <a:rPr lang="en-US" dirty="0" err="1"/>
                  <a:t>m^e</a:t>
                </a:r>
                <a:r>
                  <a:rPr lang="en-US" dirty="0"/>
                  <a:t> mod N </a:t>
                </a:r>
                <a:r>
                  <a:rPr lang="en-US" dirty="0" smtClean="0"/>
                  <a:t>*)</a:t>
                </a:r>
              </a:p>
              <a:p>
                <a:pPr marL="0" indent="0">
                  <a:buNone/>
                </a:pPr>
                <a:r>
                  <a:rPr lang="en-US" b="1" dirty="0" smtClean="0"/>
                  <a:t>	 </a:t>
                </a:r>
                <a:r>
                  <a:rPr lang="en-US" b="1" dirty="0"/>
                  <a:t>m = 200</a:t>
                </a:r>
                <a:r>
                  <a:rPr lang="en-US" b="1" dirty="0" smtClean="0"/>
                  <a:t>;</a:t>
                </a:r>
              </a:p>
              <a:p>
                <a:pPr marL="0" indent="0">
                  <a:buNone/>
                </a:pPr>
                <a:r>
                  <a:rPr lang="en-US" b="1" dirty="0" smtClean="0"/>
                  <a:t>	 </a:t>
                </a:r>
                <a:r>
                  <a:rPr lang="en-US" b="1" dirty="0" err="1"/>
                  <a:t>PowerMod</a:t>
                </a:r>
                <a:r>
                  <a:rPr lang="en-US" b="1" dirty="0"/>
                  <a:t>[</a:t>
                </a:r>
                <a:r>
                  <a:rPr lang="en-US" b="1" dirty="0" err="1"/>
                  <a:t>m,e,NN</a:t>
                </a:r>
                <a:r>
                  <a:rPr lang="en-US" b="1" dirty="0" smtClean="0"/>
                  <a:t>]</a:t>
                </a:r>
              </a:p>
              <a:p>
                <a:pPr marL="0" indent="0">
                  <a:buNone/>
                </a:pPr>
                <a:r>
                  <a:rPr lang="en-US" dirty="0" smtClean="0"/>
                  <a:t>Output: </a:t>
                </a:r>
                <a:r>
                  <a:rPr lang="en-US" dirty="0"/>
                  <a:t> </a:t>
                </a:r>
                <a:r>
                  <a:rPr lang="en-US" dirty="0" smtClean="0"/>
                  <a:t>8 000 000</a:t>
                </a:r>
              </a:p>
              <a:p>
                <a:pPr marL="0" indent="0">
                  <a:buNone/>
                </a:pPr>
                <a:r>
                  <a:rPr lang="en-US" dirty="0"/>
                  <a:t> (* Hm...That doesn't seem too secure  </a:t>
                </a:r>
                <a:r>
                  <a:rPr lang="en-US" dirty="0" smtClean="0"/>
                  <a:t>*)</a:t>
                </a:r>
              </a:p>
              <a:p>
                <a:pPr marL="0" indent="0">
                  <a:buNone/>
                </a:pPr>
                <a:r>
                  <a:rPr lang="en-US" b="1" dirty="0"/>
                  <a:t> </a:t>
                </a:r>
                <a:r>
                  <a:rPr lang="en-US" b="1" dirty="0" smtClean="0"/>
                  <a:t>	</a:t>
                </a:r>
                <a:r>
                  <a:rPr lang="en-US" b="1" dirty="0" err="1" smtClean="0"/>
                  <a:t>CubeRoot</a:t>
                </a:r>
                <a:r>
                  <a:rPr lang="en-US" b="1" dirty="0" smtClean="0"/>
                  <a:t>[</a:t>
                </a:r>
                <a:r>
                  <a:rPr lang="en-US" b="1" dirty="0" err="1" smtClean="0"/>
                  <a:t>PowerMod</a:t>
                </a:r>
                <a:r>
                  <a:rPr lang="en-US" b="1" dirty="0" smtClean="0"/>
                  <a:t>[</a:t>
                </a:r>
                <a:r>
                  <a:rPr lang="en-US" b="1" dirty="0" err="1" smtClean="0"/>
                  <a:t>m,e,NN</a:t>
                </a:r>
                <a:r>
                  <a:rPr lang="en-US" b="1" dirty="0" smtClean="0"/>
                  <a:t>]]</a:t>
                </a:r>
              </a:p>
              <a:p>
                <a:pPr marL="0" indent="0">
                  <a:buNone/>
                </a:pPr>
                <a:r>
                  <a:rPr lang="en-US" dirty="0" smtClean="0"/>
                  <a:t>Output: 200</a:t>
                </a:r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(* Moral: if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then Plain RSA does not hide the message m. *)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3081" b="-2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943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Recap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US" dirty="0" smtClean="0"/>
                  <a:t>Number Theory Basics</a:t>
                </a:r>
              </a:p>
              <a:p>
                <a:r>
                  <a:rPr lang="en-US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Polynomial Time Operations on Integers</a:t>
                </a:r>
              </a:p>
              <a:p>
                <a:pPr lvl="1"/>
                <a:r>
                  <a:rPr lang="en-US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Addition/Subtraction/Multiplication/Division </a:t>
                </a:r>
              </a:p>
              <a:p>
                <a:pPr lvl="1"/>
                <a:r>
                  <a:rPr lang="en-US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Exponentiation Modulo N</a:t>
                </a:r>
              </a:p>
              <a:p>
                <a:pPr lvl="1"/>
                <a:r>
                  <a:rPr lang="en-US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GCD</a:t>
                </a:r>
              </a:p>
              <a:p>
                <a:pPr lvl="1"/>
                <a:r>
                  <a:rPr lang="en-US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Find Modular Inverse of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aseline="-25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N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endParaRPr lang="en-US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ℤ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baseline="-250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N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∗</m:t>
                            </m:r>
                          </m:sup>
                        </m:sSubSup>
                      </m:e>
                    </m:d>
                  </m:oMath>
                </a14:m>
                <a:endParaRPr lang="en-US" b="0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b="1" dirty="0" smtClean="0">
                    <a:ea typeface="Cambria Math" panose="02040503050406030204" pitchFamily="18" charset="0"/>
                  </a:rPr>
                  <a:t>Special Case: </a:t>
                </a:r>
                <a14:m>
                  <m:oMath xmlns:m="http://schemas.openxmlformats.org/officeDocument/2006/math">
                    <m:r>
                      <a:rPr lang="en-US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𝑝𝑞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e>
                    </m:d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b="1" i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for  distinct primes p and q</a:t>
                </a:r>
              </a:p>
              <a:p>
                <a:endParaRPr lang="en-US" dirty="0" smtClean="0"/>
              </a:p>
              <a:p>
                <a:r>
                  <a:rPr lang="en-US" b="1" dirty="0" smtClean="0">
                    <a:ea typeface="Cambria Math" panose="02040503050406030204" pitchFamily="18" charset="0"/>
                  </a:rPr>
                  <a:t>Key Property: </a:t>
                </a:r>
                <a:r>
                  <a:rPr lang="en-US" dirty="0" smtClean="0">
                    <a:ea typeface="Cambria Math" panose="02040503050406030204" pitchFamily="18" charset="0"/>
                  </a:rPr>
                  <a:t>For each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aseline="-25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N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dirty="0"/>
                  <a:t>  </a:t>
                </a:r>
                <a:r>
                  <a:rPr lang="en-US" dirty="0" smtClean="0"/>
                  <a:t>and integer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x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en-US" dirty="0" smtClean="0"/>
                  <a:t> we have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mod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N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𝑚𝑜𝑑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𝝓</m:t>
                              </m:r>
                              <m:d>
                                <m:dPr>
                                  <m:ctrlPr>
                                    <a:rPr lang="en-US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𝑵</m:t>
                                  </m:r>
                                </m:e>
                              </m:d>
                              <m:r>
                                <a:rPr lang="en-US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]</m:t>
                              </m:r>
                            </m:sup>
                          </m:sSup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mod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N</m:t>
                          </m:r>
                        </m:e>
                      </m:d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28" t="-35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60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RSA Implementation in Mathematica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pt-BR" dirty="0"/>
              <a:t> (* Encrypt a larger message, c= m^e mod N </a:t>
            </a:r>
            <a:r>
              <a:rPr lang="pt-BR" dirty="0" smtClean="0"/>
              <a:t>*)</a:t>
            </a:r>
          </a:p>
          <a:p>
            <a:pPr marL="0" indent="0">
              <a:buNone/>
            </a:pPr>
            <a:r>
              <a:rPr lang="en-US" b="1" dirty="0" smtClean="0"/>
              <a:t>	 </a:t>
            </a:r>
            <a:r>
              <a:rPr lang="en-US" b="1" dirty="0" err="1"/>
              <a:t>SeedRandom</a:t>
            </a:r>
            <a:r>
              <a:rPr lang="en-US" b="1" dirty="0"/>
              <a:t>[1234567];</a:t>
            </a:r>
          </a:p>
          <a:p>
            <a:pPr marL="0" indent="0">
              <a:buNone/>
            </a:pPr>
            <a:r>
              <a:rPr lang="en-US" b="1" dirty="0" smtClean="0"/>
              <a:t>	m2</a:t>
            </a:r>
            <a:r>
              <a:rPr lang="en-US" b="1" dirty="0"/>
              <a:t>= </a:t>
            </a:r>
            <a:r>
              <a:rPr lang="en-US" b="1" dirty="0" err="1"/>
              <a:t>RandomInteger</a:t>
            </a:r>
            <a:r>
              <a:rPr lang="en-US" b="1" dirty="0"/>
              <a:t>[{10^1500,10^1501</a:t>
            </a:r>
            <a:r>
              <a:rPr lang="en-US" b="1" dirty="0" smtClean="0"/>
              <a:t>}];</a:t>
            </a:r>
          </a:p>
          <a:p>
            <a:pPr marL="0" indent="0">
              <a:buNone/>
            </a:pPr>
            <a:r>
              <a:rPr lang="en-US" b="1" dirty="0"/>
              <a:t> </a:t>
            </a:r>
            <a:r>
              <a:rPr lang="en-US" b="1" dirty="0" smtClean="0"/>
              <a:t>           c=</a:t>
            </a:r>
            <a:r>
              <a:rPr lang="en-US" b="1" dirty="0" err="1" smtClean="0"/>
              <a:t>PowerMod</a:t>
            </a:r>
            <a:r>
              <a:rPr lang="en-US" b="1" dirty="0" smtClean="0"/>
              <a:t>[m2,e,NN</a:t>
            </a:r>
            <a:r>
              <a:rPr lang="en-US" b="1" dirty="0"/>
              <a:t>]</a:t>
            </a:r>
            <a:endParaRPr lang="en-US" b="1" dirty="0" smtClean="0"/>
          </a:p>
          <a:p>
            <a:pPr marL="0" indent="0">
              <a:buNone/>
            </a:pPr>
            <a:r>
              <a:rPr lang="en-US" dirty="0" smtClean="0"/>
              <a:t>Output: </a:t>
            </a:r>
            <a:r>
              <a:rPr lang="en-US" dirty="0"/>
              <a:t>  </a:t>
            </a:r>
            <a:r>
              <a:rPr lang="en-US" dirty="0" smtClean="0"/>
              <a:t>405215834903772786………</a:t>
            </a:r>
            <a:r>
              <a:rPr lang="en-US" dirty="0"/>
              <a:t> </a:t>
            </a:r>
            <a:r>
              <a:rPr lang="en-US" dirty="0" smtClean="0"/>
              <a:t>388068292685976133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(* Does it Decrypt Properly? *)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b="1" dirty="0"/>
              <a:t> </a:t>
            </a:r>
            <a:r>
              <a:rPr lang="en-US" b="1" dirty="0" err="1"/>
              <a:t>PowerMod</a:t>
            </a:r>
            <a:r>
              <a:rPr lang="en-US" b="1" dirty="0"/>
              <a:t>[</a:t>
            </a:r>
            <a:r>
              <a:rPr lang="en-US" b="1" dirty="0" err="1"/>
              <a:t>c,d</a:t>
            </a:r>
            <a:r>
              <a:rPr lang="en-US" b="1" dirty="0"/>
              <a:t>, NN]-</a:t>
            </a:r>
            <a:r>
              <a:rPr lang="en-US" b="1" dirty="0" smtClean="0"/>
              <a:t>m2</a:t>
            </a:r>
          </a:p>
          <a:p>
            <a:pPr marL="0" indent="0">
              <a:buNone/>
            </a:pPr>
            <a:r>
              <a:rPr lang="en-US" dirty="0" smtClean="0"/>
              <a:t>Output: 0</a:t>
            </a:r>
          </a:p>
          <a:p>
            <a:pPr marL="0" indent="0">
              <a:buNone/>
            </a:pPr>
            <a:r>
              <a:rPr lang="en-US" dirty="0" smtClean="0"/>
              <a:t>(* Yes! *)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635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CS 555: Week 10: </a:t>
            </a:r>
            <a:r>
              <a:rPr lang="en-US"/>
              <a:t>Topic </a:t>
            </a:r>
            <a:r>
              <a:rPr lang="en-US" smtClean="0"/>
              <a:t>2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Attacks on Plain RSA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476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(Plain) RSA 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 have not introduced security models like CPA-Security or CCA-security for Public Key Cryptosystems</a:t>
            </a:r>
          </a:p>
          <a:p>
            <a:endParaRPr lang="en-US" dirty="0"/>
          </a:p>
          <a:p>
            <a:r>
              <a:rPr lang="en-US" dirty="0" smtClean="0"/>
              <a:t>However, notice that (Plain) RSA Encryption is stateless and deterministic.</a:t>
            </a:r>
          </a:p>
          <a:p>
            <a:pPr marL="0" indent="0">
              <a:buNone/>
            </a:pPr>
            <a:r>
              <a:rPr lang="en-US" dirty="0" smtClean="0">
                <a:sym typeface="Wingdings" panose="05000000000000000000" pitchFamily="2" charset="2"/>
              </a:rPr>
              <a:t></a:t>
            </a:r>
            <a:r>
              <a:rPr lang="en-US" dirty="0" smtClean="0"/>
              <a:t>Plain RSA is not secure against chosen-plaintext attacks</a:t>
            </a:r>
          </a:p>
          <a:p>
            <a:r>
              <a:rPr lang="en-US" dirty="0" smtClean="0"/>
              <a:t>As we will see Plain RSA is also highly vulnerable to chosen-ciphertext attacks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748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(Plain) RSA Discussion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r>
                  <a:rPr lang="en-US" dirty="0" smtClean="0"/>
                  <a:t>However, notice that (Plain) RSA Encryption is stateless and deterministic.</a:t>
                </a:r>
              </a:p>
              <a:p>
                <a:pPr marL="0" indent="0">
                  <a:buNone/>
                </a:pPr>
                <a:r>
                  <a:rPr lang="en-US" dirty="0">
                    <a:sym typeface="Wingdings" panose="05000000000000000000" pitchFamily="2" charset="2"/>
                  </a:rPr>
                  <a:t></a:t>
                </a:r>
                <a:r>
                  <a:rPr lang="en-US" dirty="0"/>
                  <a:t>Plain RSA is not secure against chosen-plaintext attacks</a:t>
                </a:r>
              </a:p>
              <a:p>
                <a:endParaRPr lang="en-US" dirty="0"/>
              </a:p>
              <a:p>
                <a:r>
                  <a:rPr lang="en-US" b="1" dirty="0" smtClean="0"/>
                  <a:t>Remark: </a:t>
                </a:r>
                <a:r>
                  <a:rPr lang="en-US" dirty="0" smtClean="0"/>
                  <a:t>In a public key setting the attacker who knows the public key </a:t>
                </a:r>
                <a:r>
                  <a:rPr lang="en-US" i="1" dirty="0" smtClean="0"/>
                  <a:t>always</a:t>
                </a:r>
                <a:r>
                  <a:rPr lang="en-US" dirty="0" smtClean="0"/>
                  <a:t> has access to an encryption oracle</a:t>
                </a:r>
              </a:p>
              <a:p>
                <a:endParaRPr lang="en-US" dirty="0"/>
              </a:p>
              <a:p>
                <a:r>
                  <a:rPr lang="en-US" dirty="0" smtClean="0"/>
                  <a:t>Encrypted messages with low entropy are particularly vulnerable to brute-force attacks </a:t>
                </a:r>
              </a:p>
              <a:p>
                <a:pPr lvl="1"/>
                <a:r>
                  <a:rPr lang="en-US" b="1" dirty="0" smtClean="0"/>
                  <a:t>Example: </a:t>
                </a:r>
                <a:r>
                  <a:rPr lang="en-US" dirty="0" smtClean="0"/>
                  <a:t>If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then </a:t>
                </a:r>
                <a:r>
                  <a:rPr lang="en-US" dirty="0"/>
                  <a:t>attacker can recover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from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c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Enc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pk</m:t>
                        </m:r>
                      </m:sub>
                    </m:sSub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after </a:t>
                </a:r>
                <a:r>
                  <a:rPr lang="en-US" dirty="0"/>
                  <a:t>at most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queries to encryption oracle (using public key)</a:t>
                </a:r>
              </a:p>
              <a:p>
                <a:pPr lvl="1"/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101" b="-11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382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Chosen Ciphertext Attack on Plain RSA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 marL="457200" indent="-457200">
                  <a:buFont typeface="+mj-lt"/>
                  <a:buAutoNum type="arabicPeriod"/>
                </a:pPr>
                <a:r>
                  <a:rPr lang="en-US" dirty="0" smtClean="0"/>
                  <a:t>Attacker intercepts ciphertext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p>
                        </m:sSup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mod</m:t>
                            </m:r>
                          </m:fName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N</m:t>
                            </m:r>
                          </m:e>
                        </m:func>
                      </m:e>
                    </m:d>
                  </m:oMath>
                </a14:m>
                <a:r>
                  <a:rPr lang="en-US" dirty="0" smtClean="0"/>
                  <a:t> 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dirty="0"/>
                  <a:t>Attacker generates ciphertext c’ for secret message </a:t>
                </a:r>
                <a:r>
                  <a:rPr lang="en-US" dirty="0" smtClean="0"/>
                  <a:t>2m as follows</a:t>
                </a:r>
                <a:endParaRPr lang="en-US" dirty="0"/>
              </a:p>
              <a:p>
                <a:pPr marL="457200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dirty="0"/>
                      <m:t>c</m:t>
                    </m:r>
                    <m:r>
                      <m:rPr>
                        <m:nor/>
                      </m:rPr>
                      <a:rPr lang="en-US" dirty="0"/>
                      <m:t>’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sup>
                            </m:sSup>
                          </m:e>
                        </m:d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mod</m:t>
                            </m:r>
                          </m:fName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N</m:t>
                            </m:r>
                          </m:e>
                        </m:func>
                      </m:e>
                    </m:d>
                  </m:oMath>
                </a14:m>
                <a:endParaRPr lang="en-US" i="1" dirty="0" smtClean="0">
                  <a:latin typeface="Cambria Math" panose="02040503050406030204" pitchFamily="18" charset="0"/>
                </a:endParaRPr>
              </a:p>
              <a:p>
                <a:pPr marL="457200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         =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sup>
                            </m:sSup>
                          </m:e>
                        </m:d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mod</m:t>
                            </m:r>
                          </m:fName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N</m:t>
                            </m:r>
                          </m:e>
                        </m:func>
                      </m:e>
                    </m:d>
                  </m:oMath>
                </a14:m>
                <a:endParaRPr lang="en-US" i="1" dirty="0" smtClean="0">
                  <a:latin typeface="Cambria Math" panose="02040503050406030204" pitchFamily="18" charset="0"/>
                </a:endParaRP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dirty="0" smtClean="0"/>
                  <a:t>                                                  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</m:d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p>
                        </m:sSup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mod</m:t>
                            </m:r>
                          </m:fName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N</m:t>
                            </m:r>
                          </m:e>
                        </m:func>
                      </m:e>
                    </m:d>
                  </m:oMath>
                </a14:m>
                <a:endParaRPr lang="en-US" dirty="0" smtClean="0"/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dirty="0"/>
                  <a:t>Attacker asks for decryption of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p>
                        </m:sSup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mod</m:t>
                            </m:r>
                          </m:fName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N</m:t>
                            </m:r>
                          </m:e>
                        </m:func>
                      </m:e>
                    </m:d>
                  </m:oMath>
                </a14:m>
                <a:r>
                  <a:rPr lang="en-US" dirty="0"/>
                  <a:t> and receives 2m.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dirty="0" smtClean="0"/>
                  <a:t>Divide by two to recover message</a:t>
                </a:r>
              </a:p>
              <a:p>
                <a:pPr marL="0" indent="0">
                  <a:buNone/>
                </a:pPr>
                <a:r>
                  <a:rPr lang="en-US" b="1" dirty="0" smtClean="0"/>
                  <a:t>Above Example: </a:t>
                </a:r>
                <a:r>
                  <a:rPr lang="en-US" dirty="0" smtClean="0"/>
                  <a:t>Shows plain RSA is highly vulnerable to ciphertext-tampering attacks</a:t>
                </a:r>
              </a:p>
              <a:p>
                <a:endParaRPr lang="en-US" dirty="0"/>
              </a:p>
              <a:p>
                <a:pPr lvl="1"/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32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019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Weaknesses: Plain RSA with small 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(Small Messages) If m</a:t>
                </a:r>
                <a:r>
                  <a:rPr lang="en-US" baseline="30000" dirty="0" smtClean="0"/>
                  <a:t>e</a:t>
                </a:r>
                <a:r>
                  <a:rPr lang="en-US" dirty="0" smtClean="0"/>
                  <a:t> &lt; N then we can decrypt c = m</a:t>
                </a:r>
                <a:r>
                  <a:rPr lang="en-US" baseline="30000" dirty="0" smtClean="0"/>
                  <a:t>e</a:t>
                </a:r>
                <a:r>
                  <a:rPr lang="en-US" dirty="0" smtClean="0"/>
                  <a:t> mod N directly</a:t>
                </a:r>
                <a:r>
                  <a:rPr lang="en-US" dirty="0"/>
                  <a:t> </a:t>
                </a:r>
                <a:r>
                  <a:rPr lang="en-US" dirty="0" smtClean="0"/>
                  <a:t>e.g., m=c</a:t>
                </a:r>
                <a:r>
                  <a:rPr lang="en-US" baseline="30000" dirty="0" smtClean="0"/>
                  <a:t>(1/e)</a:t>
                </a:r>
              </a:p>
              <a:p>
                <a:endParaRPr lang="en-US" baseline="30000" dirty="0"/>
              </a:p>
              <a:p>
                <a:r>
                  <a:rPr lang="en-US" dirty="0" smtClean="0"/>
                  <a:t>(Partially Known Messages) If an attacker knows first 1-(1/e) bits of secret message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m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m</m:t>
                        </m:r>
                      </m:e>
                      <m:sub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begChr m:val="‖"/>
                        <m:endChr m:val="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??</m:t>
                        </m:r>
                      </m:e>
                    </m:d>
                  </m:oMath>
                </a14:m>
                <a:r>
                  <a:rPr lang="en-US" dirty="0" smtClean="0"/>
                  <a:t> then he can recover m given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0" smtClean="0">
                          <a:latin typeface="Cambria Math" panose="02040503050406030204" pitchFamily="18" charset="0"/>
                        </a:rPr>
                        <m:t>𝐄𝐧𝐜𝐫𝐲𝐩𝐭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pk</m:t>
                          </m:r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m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mod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N</m:t>
                      </m:r>
                    </m:oMath>
                  </m:oMathPara>
                </a14:m>
                <a:endParaRPr lang="en-US" dirty="0" smtClean="0"/>
              </a:p>
              <a:p>
                <a:endParaRPr lang="en-US" baseline="30000" dirty="0"/>
              </a:p>
              <a:p>
                <a:pPr marL="0" indent="0">
                  <a:buNone/>
                </a:pPr>
                <a:r>
                  <a:rPr lang="en-US" b="1" dirty="0" smtClean="0"/>
                  <a:t>Theorem[Coppersmith]:  </a:t>
                </a:r>
                <a:r>
                  <a:rPr lang="en-US" dirty="0" smtClean="0"/>
                  <a:t>If p(x) is a polynomial of degree e then in polynomial time (in log(N), 2</a:t>
                </a:r>
                <a:r>
                  <a:rPr lang="en-US" baseline="30000" dirty="0" smtClean="0"/>
                  <a:t>e</a:t>
                </a:r>
                <a:r>
                  <a:rPr lang="en-US" dirty="0" smtClean="0"/>
                  <a:t>) we can find all m such that p(m) = 0 mod N and |m|&lt;N</a:t>
                </a:r>
                <a:r>
                  <a:rPr lang="en-US" baseline="30000" dirty="0" smtClean="0"/>
                  <a:t>(1/e)</a:t>
                </a:r>
                <a:endParaRPr lang="en-US" baseline="30000" dirty="0"/>
              </a:p>
              <a:p>
                <a:pPr marL="0" indent="0">
                  <a:buNone/>
                </a:pPr>
                <a:endParaRPr lang="en-US" baseline="30000" dirty="0" smtClean="0"/>
              </a:p>
              <a:p>
                <a:pPr marL="0" indent="0">
                  <a:buNone/>
                </a:pPr>
                <a:endParaRPr lang="en-US" baseline="30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241" r="-1681" b="-1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02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Weaknesses: Plain RSA with small 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b="1" dirty="0" smtClean="0"/>
                  <a:t>Theorem[Coppersmith]:  </a:t>
                </a:r>
                <a:r>
                  <a:rPr lang="en-US" dirty="0" smtClean="0"/>
                  <a:t>If p(x) is a polynomial of degree e then in polynomial time (in log(N), e) we can find all m such that p(m) = 0 mod N and |m|&lt;N</a:t>
                </a:r>
                <a:r>
                  <a:rPr lang="en-US" baseline="30000" dirty="0" smtClean="0"/>
                  <a:t>(1/e)</a:t>
                </a:r>
                <a:endParaRPr lang="en-US" baseline="30000" dirty="0"/>
              </a:p>
              <a:p>
                <a:pPr marL="0" indent="0">
                  <a:buNone/>
                </a:pPr>
                <a:endParaRPr lang="en-US" baseline="30000" dirty="0" smtClean="0"/>
              </a:p>
              <a:p>
                <a:pPr marL="0" indent="0">
                  <a:buNone/>
                </a:pPr>
                <a:r>
                  <a:rPr lang="en-US" b="1" dirty="0" smtClean="0"/>
                  <a:t>Example</a:t>
                </a:r>
                <a:r>
                  <a:rPr lang="en-US" dirty="0" smtClean="0"/>
                  <a:t>: e = 3,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baseline="-25000" smtClean="0">
                        <a:latin typeface="Cambria Math" panose="02040503050406030204" pitchFamily="18" charset="0"/>
                      </a:rPr>
                      <m:t>1</m:t>
                    </m:r>
                    <m:d>
                      <m:dPr>
                        <m:begChr m:val="‖"/>
                        <m:endChr m:val="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b="0" i="1" baseline="-2500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</m:oMath>
                </a14:m>
                <a:r>
                  <a:rPr lang="en-US" dirty="0" smtClean="0"/>
                  <a:t> and attacker knows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baseline="-25000" smtClean="0">
                        <a:latin typeface="Cambria Math" panose="02040503050406030204" pitchFamily="18" charset="0"/>
                      </a:rPr>
                      <m:t>1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𝑏𝑖𝑡𝑠</m:t>
                        </m:r>
                      </m:e>
                    </m:d>
                  </m:oMath>
                </a14:m>
                <a:r>
                  <a:rPr lang="en-US" dirty="0" smtClean="0"/>
                  <a:t> </a:t>
                </a:r>
                <a:r>
                  <a:rPr lang="en-US" dirty="0"/>
                  <a:t>and 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𝒄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en-US" i="1" baseline="-25000">
                                <a:latin typeface="Cambria Math" panose="02040503050406030204" pitchFamily="18" charset="0"/>
                              </a:rPr>
                              <m:t>1</m:t>
                            </m:r>
                            <m:d>
                              <m:dPr>
                                <m:begChr m:val="‖"/>
                                <m:endChr m:val="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  <m:r>
                                  <a:rPr lang="en-US" i="1" baseline="-2500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d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sup>
                    </m:sSup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mod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N</m:t>
                    </m:r>
                  </m:oMath>
                </a14:m>
                <a:r>
                  <a:rPr lang="en-US" dirty="0" smtClean="0"/>
                  <a:t>, but not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baseline="-25000" smtClean="0">
                        <a:latin typeface="Cambria Math" panose="02040503050406030204" pitchFamily="18" charset="0"/>
                      </a:rPr>
                      <m:t>2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𝑏𝑖𝑡𝑠</m:t>
                        </m:r>
                      </m:e>
                    </m:d>
                  </m:oMath>
                </a14:m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p>
                              </m:s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i="1" baseline="-2500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US" baseline="30000" dirty="0" smtClean="0"/>
              </a:p>
              <a:p>
                <a:pPr marL="0" indent="0">
                  <a:buNone/>
                </a:pPr>
                <a:endParaRPr lang="en-US" baseline="30000" dirty="0"/>
              </a:p>
              <a:p>
                <a:pPr marL="0" indent="0">
                  <a:buNone/>
                </a:pPr>
                <a:r>
                  <a:rPr lang="en-US" dirty="0" smtClean="0"/>
                  <a:t>Polynomial has a small root mod N at x</a:t>
                </a:r>
                <a:r>
                  <a:rPr lang="en-US" b="1" dirty="0" smtClean="0"/>
                  <a:t>=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i="1" baseline="-2500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baseline="30000" dirty="0" smtClean="0"/>
                  <a:t> </a:t>
                </a:r>
                <a:r>
                  <a:rPr lang="en-US" dirty="0" smtClean="0"/>
                  <a:t>and coppersmith’s method will find it!</a:t>
                </a:r>
                <a:endParaRPr lang="en-US" baseline="30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241" r="-870" b="-2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46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08344" y="6432643"/>
            <a:ext cx="101046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D. Coppersmith (1996). "Finding a Small Root of a Univariate Modular Equation".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2565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Weaknesses: Plain RSA with small 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b="1" dirty="0" smtClean="0"/>
                  <a:t>Theorem[Coppersmith]:  </a:t>
                </a:r>
                <a:r>
                  <a:rPr lang="en-US" dirty="0" smtClean="0"/>
                  <a:t>Can also find small roots of bivariate polynomial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p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e>
                    </m:d>
                  </m:oMath>
                </a14:m>
                <a:endParaRPr lang="en-US" baseline="30000" dirty="0"/>
              </a:p>
              <a:p>
                <a:pPr marL="0" indent="0">
                  <a:buNone/>
                </a:pPr>
                <a:endParaRPr lang="en-US" baseline="30000" dirty="0" smtClean="0"/>
              </a:p>
              <a:p>
                <a:r>
                  <a:rPr lang="en-US" b="1" dirty="0" smtClean="0"/>
                  <a:t>Similar Approach used to factor weak RSA secret keys N=q</a:t>
                </a:r>
                <a:r>
                  <a:rPr lang="en-US" b="1" baseline="-25000" dirty="0" smtClean="0"/>
                  <a:t>1</a:t>
                </a:r>
                <a:r>
                  <a:rPr lang="en-US" b="1" dirty="0" smtClean="0"/>
                  <a:t>q</a:t>
                </a:r>
                <a:r>
                  <a:rPr lang="en-US" b="1" baseline="-25000" dirty="0" smtClean="0"/>
                  <a:t>2</a:t>
                </a:r>
              </a:p>
              <a:p>
                <a:r>
                  <a:rPr lang="en-US" dirty="0" smtClean="0"/>
                  <a:t>Weak PRG </a:t>
                </a:r>
                <a:r>
                  <a:rPr lang="en-US" dirty="0" smtClean="0">
                    <a:sym typeface="Wingdings" panose="05000000000000000000" pitchFamily="2" charset="2"/>
                  </a:rPr>
                  <a:t> Can guess many of the bits of prime factors </a:t>
                </a:r>
              </a:p>
              <a:p>
                <a:pPr lvl="1"/>
                <a:r>
                  <a:rPr lang="en-US" dirty="0" smtClean="0">
                    <a:sym typeface="Wingdings" panose="05000000000000000000" pitchFamily="2" charset="2"/>
                  </a:rPr>
                  <a:t>Obtain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𝑞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≈</m:t>
                    </m:r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 smtClean="0">
                    <a:sym typeface="Wingdings" panose="05000000000000000000" pitchFamily="2" charset="2"/>
                  </a:rPr>
                  <a:t> and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sSubPr>
                          <m:e>
                            <m:r>
                              <a:rPr lang="en-US" b="0" i="1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𝑞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2</m:t>
                            </m:r>
                          </m:sub>
                        </m:sSub>
                      </m:e>
                    </m:acc>
                    <m:r>
                      <a:rPr lang="en-US" b="0" i="1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≈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2</m:t>
                        </m:r>
                      </m:sub>
                    </m:sSub>
                  </m:oMath>
                </a14:m>
                <a:endParaRPr lang="en-US" dirty="0" smtClean="0">
                  <a:ea typeface="Cambria Math" panose="02040503050406030204" pitchFamily="18" charset="0"/>
                  <a:sym typeface="Wingdings" panose="05000000000000000000" pitchFamily="2" charset="2"/>
                </a:endParaRPr>
              </a:p>
              <a:p>
                <a:r>
                  <a:rPr lang="en-US" dirty="0" smtClean="0">
                    <a:ea typeface="Cambria Math" panose="02040503050406030204" pitchFamily="18" charset="0"/>
                    <a:sym typeface="Wingdings" panose="05000000000000000000" pitchFamily="2" charset="2"/>
                  </a:rPr>
                  <a:t>Coppersmith Attack: Define polynomial p(.,.) as follows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p</m:t>
                      </m:r>
                      <m:d>
                        <m:d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e>
                      </m:d>
                      <m:r>
                        <a:rPr lang="en-US" b="1" i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+</m:t>
                          </m:r>
                          <m:acc>
                            <m:accPr>
                              <m:chr m:val="̃"/>
                              <m:ctrlPr>
                                <a:rPr lang="en-US" b="1" i="1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n-US" b="1" i="1"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  <m:t>𝒒</m:t>
                                  </m:r>
                                </m:e>
                                <m:sub>
                                  <m:r>
                                    <a:rPr lang="en-US" b="1" i="1"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  <m:t>𝟏</m:t>
                                  </m:r>
                                </m:sub>
                              </m:sSub>
                            </m:e>
                          </m:acc>
                        </m:e>
                      </m:d>
                      <m:d>
                        <m:d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acc>
                            <m:accPr>
                              <m:chr m:val="̃"/>
                              <m:ctrlPr>
                                <a:rPr lang="en-US" b="1" i="1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n-US" b="1" i="1"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  <m:t>𝒒</m:t>
                                  </m:r>
                                </m:e>
                                <m:sub>
                                  <m:r>
                                    <a:rPr lang="en-US" b="1" i="1"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  <m:t>𝟐</m:t>
                                  </m:r>
                                </m:sub>
                              </m:sSub>
                            </m:e>
                          </m:acc>
                        </m:e>
                      </m:d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𝑵</m:t>
                      </m:r>
                    </m:oMath>
                  </m:oMathPara>
                </a14:m>
                <a:endParaRPr lang="en-US" b="1" dirty="0" smtClean="0"/>
              </a:p>
              <a:p>
                <a:r>
                  <a:rPr lang="en-US" b="1" dirty="0" smtClean="0"/>
                  <a:t>Small Roots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p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b="1" dirty="0" smtClean="0"/>
                  <a:t>: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𝑞</m:t>
                        </m:r>
                      </m:e>
                      <m:sub>
                        <m:r>
                          <a:rPr lang="en-US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−</m:t>
                    </m:r>
                    <m:acc>
                      <m:accPr>
                        <m:chr m:val="̃"/>
                        <m:ctrlPr>
                          <a:rPr lang="en-US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sSubPr>
                          <m:e>
                            <m:r>
                              <a:rPr lang="en-US" b="0" i="1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𝑞</m:t>
                            </m:r>
                          </m:e>
                          <m:sub>
                            <m:r>
                              <a:rPr lang="en-US" b="0" i="1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dirty="0" smtClean="0"/>
                  <a:t> 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2</m:t>
                        </m:r>
                      </m:sub>
                    </m:sSub>
                    <m:r>
                      <a:rPr lang="en-US" b="0" i="1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−</m:t>
                    </m:r>
                    <m:acc>
                      <m:accPr>
                        <m:chr m:val="̃"/>
                        <m:ctrlPr>
                          <a:rPr lang="en-US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sSubPr>
                          <m:e>
                            <m:r>
                              <a:rPr lang="en-US" b="0" i="1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𝑞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endParaRPr lang="en-US" dirty="0" smtClean="0"/>
              </a:p>
              <a:p>
                <a:endParaRPr lang="en-US" b="1" baseline="30000" dirty="0" smtClean="0"/>
              </a:p>
              <a:p>
                <a:pPr marL="0" indent="0">
                  <a:buNone/>
                </a:pPr>
                <a:endParaRPr lang="en-US" b="1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062013" y="6361896"/>
            <a:ext cx="2743200" cy="365125"/>
          </a:xfrm>
        </p:spPr>
        <p:txBody>
          <a:bodyPr/>
          <a:lstStyle/>
          <a:p>
            <a:fld id="{D104D3F7-B83F-4105-B753-146AD0E5364B}" type="slidenum">
              <a:rPr lang="en-US" smtClean="0"/>
              <a:t>47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6388716"/>
            <a:ext cx="115361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D. Coppersmith (1996). "Finding a Small Root of a Bivariate Integer Equation; Factoring with high bits known"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0910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48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08261" y="374872"/>
            <a:ext cx="6911625" cy="598147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2045" y="6488668"/>
            <a:ext cx="9358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The Return of </a:t>
            </a:r>
            <a:r>
              <a:rPr lang="en-US" b="1" i="1" dirty="0"/>
              <a:t>Coppersmith's Attack</a:t>
            </a:r>
            <a:r>
              <a:rPr lang="en-US" i="1" dirty="0"/>
              <a:t>: Practical Factorization of Widely Used RSA </a:t>
            </a:r>
            <a:r>
              <a:rPr lang="en-US" i="1" dirty="0" smtClean="0"/>
              <a:t>Moduli (CCS 2017)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5195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RSA-Assumption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RSA-Experiment: RSA-</a:t>
                </a:r>
                <a:r>
                  <a:rPr lang="en-US" dirty="0" err="1" smtClean="0"/>
                  <a:t>INV</a:t>
                </a:r>
                <a:r>
                  <a:rPr lang="en-US" baseline="-25000" dirty="0" err="1" smtClean="0"/>
                  <a:t>A,n</a:t>
                </a:r>
                <a:endParaRPr lang="en-US" baseline="-25000" dirty="0" smtClean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b="1" dirty="0" smtClean="0"/>
                  <a:t>Run </a:t>
                </a:r>
                <a:r>
                  <a:rPr lang="en-US" b="1" dirty="0" err="1" smtClean="0"/>
                  <a:t>KeyGeneration</a:t>
                </a:r>
                <a:r>
                  <a:rPr lang="en-US" dirty="0" smtClean="0"/>
                  <a:t>(1</a:t>
                </a:r>
                <a:r>
                  <a:rPr lang="en-US" baseline="30000" dirty="0" smtClean="0"/>
                  <a:t>n</a:t>
                </a:r>
                <a:r>
                  <a:rPr lang="en-US" dirty="0" smtClean="0"/>
                  <a:t>) </a:t>
                </a:r>
                <a:r>
                  <a:rPr lang="en-US" b="1" dirty="0" smtClean="0"/>
                  <a:t>to obtain (</a:t>
                </a:r>
                <a:r>
                  <a:rPr lang="en-US" b="1" dirty="0" err="1" smtClean="0"/>
                  <a:t>N,e,d</a:t>
                </a:r>
                <a:r>
                  <a:rPr lang="en-US" b="1" dirty="0" smtClean="0"/>
                  <a:t>)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b="1" dirty="0" smtClean="0"/>
                  <a:t>Pick uniform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y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 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aseline="-25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N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endParaRPr lang="en-US" dirty="0" smtClean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/>
                  <a:t>Attacker A is given N, e, y and outputs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x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 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aseline="-25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N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endParaRPr lang="en-US" dirty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/>
                  <a:t>Attacker wins (RSA-</a:t>
                </a:r>
                <a:r>
                  <a:rPr lang="en-US" dirty="0" err="1" smtClean="0"/>
                  <a:t>INV</a:t>
                </a:r>
                <a:r>
                  <a:rPr lang="en-US" baseline="-25000" dirty="0" err="1" smtClean="0"/>
                  <a:t>A,n</a:t>
                </a:r>
                <a:r>
                  <a:rPr lang="en-US" dirty="0" smtClean="0"/>
                  <a:t>=1) if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sup>
                    </m:sSup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y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mod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N</m:t>
                    </m:r>
                  </m:oMath>
                </a14:m>
                <a:endParaRPr lang="en-US" dirty="0" smtClean="0"/>
              </a:p>
              <a:p>
                <a:pPr marL="514350" indent="-514350">
                  <a:buFont typeface="+mj-lt"/>
                  <a:buAutoNum type="arabicPeriod"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∀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𝑃𝑃𝑇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∃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(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negligible</m:t>
                      </m:r>
                      <m:r>
                        <a:rPr lang="en-US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 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s</m:t>
                      </m:r>
                      <m:r>
                        <a:rPr lang="en-US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t</m:t>
                      </m:r>
                      <m:r>
                        <a:rPr lang="en-US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Pr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US" dirty="0"/>
                            <m:t>RSA</m:t>
                          </m:r>
                          <m:r>
                            <m:rPr>
                              <m:nor/>
                            </m:rPr>
                            <a:rPr lang="en-US" dirty="0"/>
                            <m:t>−</m:t>
                          </m:r>
                          <m:r>
                            <m:rPr>
                              <m:nor/>
                            </m:rPr>
                            <a:rPr lang="en-US" dirty="0"/>
                            <m:t>INVA</m:t>
                          </m:r>
                          <m:r>
                            <m:rPr>
                              <m:nor/>
                            </m:rPr>
                            <a:rPr lang="en-US" baseline="-25000" dirty="0"/>
                            <m:t>,</m:t>
                          </m:r>
                          <m:r>
                            <m:rPr>
                              <m:nor/>
                            </m:rPr>
                            <a:rPr lang="en-US" baseline="-25000" dirty="0"/>
                            <m:t>n</m:t>
                          </m:r>
                          <m:r>
                            <m:rPr>
                              <m:nor/>
                            </m:rPr>
                            <a:rPr lang="en-US" baseline="-25000" dirty="0"/>
                            <m:t>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366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RSA Key-Generation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b="1" dirty="0" smtClean="0"/>
                  <a:t>KeyGeneration</a:t>
                </a:r>
                <a:r>
                  <a:rPr lang="en-US" dirty="0" smtClean="0"/>
                  <a:t>(1</a:t>
                </a:r>
                <a:r>
                  <a:rPr lang="en-US" baseline="30000" dirty="0" smtClean="0"/>
                  <a:t>n</a:t>
                </a:r>
                <a:r>
                  <a:rPr lang="en-US" dirty="0" smtClean="0"/>
                  <a:t>)</a:t>
                </a:r>
              </a:p>
              <a:p>
                <a:pPr marL="0" indent="0">
                  <a:buNone/>
                </a:pPr>
                <a:r>
                  <a:rPr lang="en-US" dirty="0" smtClean="0"/>
                  <a:t>	Step 1: Pick two random n-bit primes p and q</a:t>
                </a:r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          Step 2: Let N=</a:t>
                </a:r>
                <a:r>
                  <a:rPr lang="en-US" dirty="0" err="1" smtClean="0"/>
                  <a:t>pq</a:t>
                </a:r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r>
                      <a:rPr lang="en-US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=(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−1)(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−1)</m:t>
                    </m:r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          </a:t>
                </a:r>
                <a:r>
                  <a:rPr lang="en-US" dirty="0"/>
                  <a:t>Step </a:t>
                </a:r>
                <a:r>
                  <a:rPr lang="en-US" dirty="0" smtClean="0"/>
                  <a:t>3: …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b="1" dirty="0" smtClean="0"/>
                  <a:t>Question</a:t>
                </a:r>
                <a:r>
                  <a:rPr lang="en-US" dirty="0" smtClean="0"/>
                  <a:t>: How do we accomplish step one?</a:t>
                </a: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045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(Plain) RSA Discussion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However, notice that (Plain) RSA Encryption is stateless and deterministic.</a:t>
            </a:r>
          </a:p>
          <a:p>
            <a:pPr marL="0" indent="0">
              <a:buNone/>
            </a:pPr>
            <a:r>
              <a:rPr lang="en-US" dirty="0">
                <a:sym typeface="Wingdings" panose="05000000000000000000" pitchFamily="2" charset="2"/>
              </a:rPr>
              <a:t></a:t>
            </a:r>
            <a:r>
              <a:rPr lang="en-US" dirty="0"/>
              <a:t>Plain RSA is not secure against chosen-plaintext attacks</a:t>
            </a:r>
          </a:p>
          <a:p>
            <a:endParaRPr lang="en-US" dirty="0"/>
          </a:p>
          <a:p>
            <a:r>
              <a:rPr lang="en-US" dirty="0" smtClean="0"/>
              <a:t>In a public key setting the attacker does have access to an encryption oracle</a:t>
            </a:r>
          </a:p>
          <a:p>
            <a:endParaRPr lang="en-US" dirty="0"/>
          </a:p>
          <a:p>
            <a:r>
              <a:rPr lang="en-US" dirty="0" smtClean="0"/>
              <a:t>Encrypted messages with low entropy are vulnerable to a brute-force attack.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982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Chinese Remainder Theorem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b="1" dirty="0" smtClean="0"/>
                  <a:t>Application of CRT: </a:t>
                </a:r>
                <a:r>
                  <a:rPr lang="en-US" dirty="0" smtClean="0"/>
                  <a:t>Faster computation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b="1" dirty="0" smtClean="0"/>
                  <a:t>Example</a:t>
                </a:r>
                <a:r>
                  <a:rPr lang="en-US" dirty="0" smtClean="0"/>
                  <a:t>: Compute [11</a:t>
                </a:r>
                <a:r>
                  <a:rPr lang="en-US" baseline="30000" dirty="0" smtClean="0"/>
                  <a:t>53</a:t>
                </a:r>
                <a:r>
                  <a:rPr lang="en-US" dirty="0" smtClean="0"/>
                  <a:t> mod 15]</a:t>
                </a:r>
              </a:p>
              <a:p>
                <a:pPr marL="0" indent="0">
                  <a:buNone/>
                </a:pPr>
                <a:r>
                  <a:rPr lang="en-US" dirty="0" smtClean="0"/>
                  <a:t>f(11)=([-1 mod 3],[1 mod 5])</a:t>
                </a:r>
              </a:p>
              <a:p>
                <a:pPr marL="0" indent="0">
                  <a:buNone/>
                </a:pPr>
                <a:r>
                  <a:rPr lang="en-US" dirty="0" smtClean="0"/>
                  <a:t>f(11</a:t>
                </a:r>
                <a:r>
                  <a:rPr lang="en-US" baseline="30000" dirty="0" smtClean="0"/>
                  <a:t>53</a:t>
                </a:r>
                <a:r>
                  <a:rPr lang="en-US" dirty="0" smtClean="0"/>
                  <a:t>)</a:t>
                </a:r>
                <a:r>
                  <a:rPr lang="en-US" baseline="30000" dirty="0" smtClean="0"/>
                  <a:t> </a:t>
                </a:r>
                <a:r>
                  <a:rPr lang="en-US" dirty="0" smtClean="0"/>
                  <a:t>=([(-1)</a:t>
                </a:r>
                <a:r>
                  <a:rPr lang="en-US" baseline="30000" dirty="0" smtClean="0"/>
                  <a:t>53</a:t>
                </a:r>
                <a:r>
                  <a:rPr lang="en-US" dirty="0" smtClean="0"/>
                  <a:t> </a:t>
                </a:r>
                <a:r>
                  <a:rPr lang="en-US" dirty="0"/>
                  <a:t>mod 3],[</a:t>
                </a:r>
                <a:r>
                  <a:rPr lang="en-US" dirty="0" smtClean="0"/>
                  <a:t>1</a:t>
                </a:r>
                <a:r>
                  <a:rPr lang="en-US" baseline="30000" dirty="0" smtClean="0"/>
                  <a:t>53</a:t>
                </a:r>
                <a:r>
                  <a:rPr lang="en-US" dirty="0" smtClean="0"/>
                  <a:t> </a:t>
                </a:r>
                <a:r>
                  <a:rPr lang="en-US" dirty="0"/>
                  <a:t>mod 5</a:t>
                </a:r>
                <a:r>
                  <a:rPr lang="en-US" dirty="0" smtClean="0"/>
                  <a:t>])= (-1,1)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/>
                  <a:t>(-1,1</a:t>
                </a:r>
                <a:r>
                  <a:rPr lang="en-US" dirty="0" smtClean="0"/>
                  <a:t>)=11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Thus, 11=[11</a:t>
                </a:r>
                <a:r>
                  <a:rPr lang="en-US" baseline="30000" dirty="0" smtClean="0"/>
                  <a:t>53</a:t>
                </a:r>
                <a:r>
                  <a:rPr lang="en-US" dirty="0" smtClean="0"/>
                  <a:t> </a:t>
                </a:r>
                <a:r>
                  <a:rPr lang="en-US" dirty="0"/>
                  <a:t>mod </a:t>
                </a:r>
                <a:r>
                  <a:rPr lang="en-US" dirty="0" smtClean="0"/>
                  <a:t>15]</a:t>
                </a: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3081" b="-2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679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Side Channel Attack on RSA with CRT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Suppose that decryption is done via Chinese Remainder Theorem for speed.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1">
                              <a:latin typeface="Cambria Math" panose="02040503050406030204" pitchFamily="18" charset="0"/>
                            </a:rPr>
                            <m:t>𝐃𝐞𝐜</m:t>
                          </m:r>
                        </m:e>
                        <m:sub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𝒔𝒌</m:t>
                          </m:r>
                        </m:sub>
                        <m:sup/>
                      </m:sSubSup>
                      <m:d>
                        <m:d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𝒄</m:t>
                          </m:r>
                        </m:e>
                      </m:d>
                      <m:r>
                        <a:rPr lang="en-US" b="1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𝒄</m:t>
                          </m:r>
                        </m:e>
                        <m:sup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𝒅</m:t>
                          </m:r>
                        </m:sup>
                      </m:sSup>
                      <m:r>
                        <a:rPr lang="en-US" b="1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𝒎𝒐𝒅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𝑵</m:t>
                      </m:r>
                      <m:r>
                        <a:rPr 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↔</m:t>
                      </m:r>
                      <m:d>
                        <m:dPr>
                          <m:ctrlPr>
                            <a:rPr lang="en-US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𝒄</m:t>
                              </m:r>
                            </m:e>
                            <m:sup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𝒅</m:t>
                              </m:r>
                            </m:sup>
                          </m:sSup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𝒎𝒐𝒅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𝒑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𝒄</m:t>
                              </m:r>
                            </m:e>
                            <m:sup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𝒅</m:t>
                              </m:r>
                            </m:sup>
                          </m:sSup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𝒎𝒐𝒅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𝒒</m:t>
                          </m:r>
                        </m:e>
                      </m:d>
                    </m:oMath>
                  </m:oMathPara>
                </a14:m>
                <a:endParaRPr lang="en-US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lang="en-US" dirty="0" smtClean="0"/>
              </a:p>
              <a:p>
                <a:r>
                  <a:rPr lang="en-US" dirty="0" smtClean="0"/>
                  <a:t>Attacker has physical access to smartcard</a:t>
                </a:r>
              </a:p>
              <a:p>
                <a:pPr lvl="1"/>
                <a:r>
                  <a:rPr lang="en-US" dirty="0" smtClean="0"/>
                  <a:t>Can mess up computation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𝒅</m:t>
                        </m:r>
                      </m:sup>
                    </m:sSup>
                    <m:r>
                      <a:rPr lang="en-US" b="1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𝒎𝒐𝒅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𝒑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Response is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R</m:t>
                    </m:r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↔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𝒓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𝒄</m:t>
                            </m:r>
                          </m:e>
                          <m:sup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𝒅</m:t>
                            </m:r>
                          </m:sup>
                        </m:s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𝒎𝒐𝒅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𝒒</m:t>
                        </m:r>
                      </m:e>
                    </m:d>
                  </m:oMath>
                </a14:m>
                <a:endParaRPr lang="en-US" dirty="0" smtClean="0"/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R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m</m:t>
                    </m:r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↔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𝒓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𝒎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𝒎𝒐𝒅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𝒑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𝒎𝒐𝒅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𝒒</m:t>
                        </m:r>
                      </m:e>
                    </m:d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GCD(R-</a:t>
                </a:r>
                <a:r>
                  <a:rPr lang="en-US" dirty="0" err="1" smtClean="0"/>
                  <a:t>m,N</a:t>
                </a:r>
                <a:r>
                  <a:rPr lang="en-US" dirty="0" smtClean="0"/>
                  <a:t>)=q</a:t>
                </a:r>
                <a:endParaRPr lang="en-US" dirty="0"/>
              </a:p>
              <a:p>
                <a:pPr marL="0" indent="0">
                  <a:buNone/>
                </a:pPr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 r="-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52</a:t>
            </a:fld>
            <a:endParaRPr lang="en-US"/>
          </a:p>
        </p:txBody>
      </p:sp>
      <p:pic>
        <p:nvPicPr>
          <p:cNvPr id="3074" name="Picture 2" descr="Image result for fault attac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0295" y="3704114"/>
            <a:ext cx="4065905" cy="2032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0953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Recovering Encrypted Message faster than Brute-Force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b="1" dirty="0" smtClean="0"/>
                  <a:t>Claim: </a:t>
                </a:r>
                <a:r>
                  <a:rPr lang="en-US" dirty="0" smtClean="0"/>
                  <a:t>Let m &lt; 2</a:t>
                </a:r>
                <a:r>
                  <a:rPr lang="en-US" baseline="30000" dirty="0" smtClean="0"/>
                  <a:t>n </a:t>
                </a:r>
                <a:r>
                  <a:rPr lang="en-US" dirty="0" smtClean="0"/>
                  <a:t>be a secret message. For some constant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dirty="0" smtClean="0"/>
                  <a:t> We can recover m in in time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 smtClean="0"/>
                  <a:t> with high probability. </a:t>
                </a:r>
              </a:p>
              <a:p>
                <a:pPr marL="0" indent="0">
                  <a:buNone/>
                </a:pPr>
                <a:endParaRPr lang="en-US" baseline="30000" dirty="0"/>
              </a:p>
              <a:p>
                <a:pPr marL="0" indent="0">
                  <a:buNone/>
                </a:pPr>
                <a:r>
                  <a:rPr lang="en-US" b="1" dirty="0" smtClean="0"/>
                  <a:t>For</a:t>
                </a:r>
                <a:r>
                  <a:rPr lang="en-US" dirty="0" smtClean="0"/>
                  <a:t> r=1,…,T </a:t>
                </a:r>
              </a:p>
              <a:p>
                <a:pPr marL="0" indent="0">
                  <a:buNone/>
                </a:pPr>
                <a:r>
                  <a:rPr lang="en-US" b="1" dirty="0"/>
                  <a:t> </a:t>
                </a:r>
                <a:r>
                  <a:rPr lang="en-US" b="1" dirty="0" smtClean="0"/>
                  <a:t>     let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x</m:t>
                    </m:r>
                    <m:r>
                      <m:rPr>
                        <m:sty m:val="p"/>
                      </m:rPr>
                      <a:rPr lang="en-US" b="0" i="0" baseline="-25000" smtClean="0">
                        <a:latin typeface="Cambria Math" panose="02040503050406030204" pitchFamily="18" charset="0"/>
                      </a:rPr>
                      <m:t>r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𝑚𝑜𝑑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d>
                  </m:oMath>
                </a14:m>
                <a:r>
                  <a:rPr lang="en-US" dirty="0" smtClean="0"/>
                  <a:t>, where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sup>
                    </m:sSup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b="1" dirty="0" smtClean="0"/>
                  <a:t>Sort 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𝐋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ctrlP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𝒓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𝒓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𝒓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  <m:sup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𝑻</m:t>
                        </m:r>
                      </m:sup>
                    </m:sSubSup>
                  </m:oMath>
                </a14:m>
                <a:r>
                  <a:rPr lang="en-US" b="1" dirty="0" smtClean="0"/>
                  <a:t> (by the </a:t>
                </a:r>
                <a:r>
                  <a:rPr lang="en-US" b="1" dirty="0" err="1" smtClean="0"/>
                  <a:t>x</a:t>
                </a:r>
                <a:r>
                  <a:rPr lang="en-US" b="1" baseline="-25000" dirty="0" err="1" smtClean="0"/>
                  <a:t>r</a:t>
                </a:r>
                <a:r>
                  <a:rPr lang="en-US" b="1" dirty="0" smtClean="0"/>
                  <a:t> values)</a:t>
                </a:r>
              </a:p>
              <a:p>
                <a:pPr marL="0" indent="0">
                  <a:buNone/>
                </a:pPr>
                <a:r>
                  <a:rPr lang="en-US" b="1" dirty="0" smtClean="0"/>
                  <a:t>For</a:t>
                </a:r>
                <a:r>
                  <a:rPr lang="en-US" dirty="0" smtClean="0"/>
                  <a:t> s=1</a:t>
                </a:r>
                <a:r>
                  <a:rPr lang="en-US" dirty="0"/>
                  <a:t>,…,T </a:t>
                </a:r>
              </a:p>
              <a:p>
                <a:pPr marL="0" indent="0">
                  <a:buNone/>
                </a:pPr>
                <a:r>
                  <a:rPr lang="en-US" b="1" dirty="0"/>
                  <a:t>      </a:t>
                </a:r>
                <a:r>
                  <a:rPr lang="en-US" b="1" dirty="0" smtClean="0"/>
                  <a:t>if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𝑚𝑜𝑑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𝒓</m:t>
                        </m:r>
                      </m:sub>
                    </m:sSub>
                  </m:oMath>
                </a14:m>
                <a:r>
                  <a:rPr lang="en-US" dirty="0" smtClean="0"/>
                  <a:t> for some r </a:t>
                </a:r>
                <a:r>
                  <a:rPr lang="en-US" b="1" dirty="0" smtClean="0"/>
                  <a:t>then</a:t>
                </a:r>
              </a:p>
              <a:p>
                <a:pPr marL="0" indent="0">
                  <a:buNone/>
                </a:pPr>
                <a:r>
                  <a:rPr lang="en-US" b="1" dirty="0"/>
                  <a:t>	</a:t>
                </a:r>
                <a:r>
                  <a:rPr lang="en-US" b="1" dirty="0" smtClean="0"/>
                  <a:t>return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𝑚𝑜𝑑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d>
                  </m:oMath>
                </a14:m>
                <a:endParaRPr lang="en-US" b="1" dirty="0"/>
              </a:p>
              <a:p>
                <a:pPr marL="0" indent="0">
                  <a:buNone/>
                </a:pPr>
                <a:endParaRPr lang="en-US" baseline="30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217" t="-12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067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Recovering Encrypted Message faster than Brute-Force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b="1" dirty="0" smtClean="0"/>
                  <a:t>Brute Force Attack: </a:t>
                </a:r>
                <a:r>
                  <a:rPr lang="en-US" dirty="0" smtClean="0"/>
                  <a:t>Suppose we know the secret message </a:t>
                </a:r>
                <a:r>
                  <a:rPr lang="en-US" dirty="0"/>
                  <a:t>m &lt; 2</a:t>
                </a:r>
                <a:r>
                  <a:rPr lang="en-US" baseline="30000" dirty="0"/>
                  <a:t>n </a:t>
                </a:r>
                <a:endParaRPr lang="en-US" b="1" dirty="0" smtClean="0"/>
              </a:p>
              <a:p>
                <a:pPr marL="0" indent="0">
                  <a:buNone/>
                </a:pPr>
                <a:r>
                  <a:rPr lang="en-US" dirty="0" smtClean="0"/>
                  <a:t>We can recover m from </a:t>
                </a:r>
                <a:r>
                  <a:rPr lang="en-US" dirty="0" err="1" smtClean="0"/>
                  <a:t>ciphertext</a:t>
                </a:r>
                <a:r>
                  <a:rPr lang="en-US" dirty="0" smtClean="0"/>
                  <a:t> c=m</a:t>
                </a:r>
                <a:r>
                  <a:rPr lang="en-US" baseline="30000" dirty="0" smtClean="0"/>
                  <a:t>e</a:t>
                </a:r>
                <a:r>
                  <a:rPr lang="en-US" dirty="0" smtClean="0"/>
                  <a:t> mod N in time </a:t>
                </a:r>
                <a:r>
                  <a:rPr lang="en-US" dirty="0"/>
                  <a:t>2</a:t>
                </a:r>
                <a:r>
                  <a:rPr lang="en-US" baseline="30000" dirty="0"/>
                  <a:t>n</a:t>
                </a:r>
                <a:r>
                  <a:rPr lang="en-US" b="1" dirty="0" smtClean="0"/>
                  <a:t> </a:t>
                </a:r>
              </a:p>
              <a:p>
                <a:pPr marL="0" indent="0">
                  <a:buNone/>
                </a:pPr>
                <a:r>
                  <a:rPr lang="en-US" b="1" dirty="0"/>
                  <a:t> </a:t>
                </a:r>
                <a:r>
                  <a:rPr lang="en-US" b="1" dirty="0" smtClean="0"/>
                  <a:t>    (Solution: Search from m’ &lt; </a:t>
                </a:r>
                <a:r>
                  <a:rPr lang="en-US" dirty="0"/>
                  <a:t>2</a:t>
                </a:r>
                <a:r>
                  <a:rPr lang="en-US" baseline="30000" dirty="0"/>
                  <a:t>n</a:t>
                </a:r>
                <a:r>
                  <a:rPr lang="en-US" b="1" dirty="0"/>
                  <a:t> </a:t>
                </a:r>
                <a:r>
                  <a:rPr lang="en-US" b="1" dirty="0" smtClean="0"/>
                  <a:t>  </a:t>
                </a:r>
                <a:r>
                  <a:rPr lang="en-US" b="1" dirty="0" err="1" smtClean="0"/>
                  <a:t>s.t.</a:t>
                </a:r>
                <a:r>
                  <a:rPr lang="en-US" b="1" dirty="0" smtClean="0"/>
                  <a:t>  c=</a:t>
                </a:r>
                <a:r>
                  <a:rPr lang="en-US" b="1" dirty="0" err="1" smtClean="0"/>
                  <a:t>m’</a:t>
                </a:r>
                <a:r>
                  <a:rPr lang="en-US" b="1" baseline="30000" dirty="0" err="1" smtClean="0"/>
                  <a:t>e</a:t>
                </a:r>
                <a:r>
                  <a:rPr lang="en-US" b="1" dirty="0" smtClean="0"/>
                  <a:t> mod N)</a:t>
                </a:r>
                <a:endParaRPr lang="en-US" b="1" dirty="0"/>
              </a:p>
              <a:p>
                <a:pPr marL="0" indent="0">
                  <a:buNone/>
                </a:pPr>
                <a:r>
                  <a:rPr lang="en-US" b="1" dirty="0" smtClean="0"/>
                  <a:t>Claim: </a:t>
                </a:r>
                <a:r>
                  <a:rPr lang="en-US" dirty="0" smtClean="0"/>
                  <a:t>Let m &lt; 2</a:t>
                </a:r>
                <a:r>
                  <a:rPr lang="en-US" baseline="30000" dirty="0" smtClean="0"/>
                  <a:t>n </a:t>
                </a:r>
                <a:r>
                  <a:rPr lang="en-US" dirty="0" smtClean="0"/>
                  <a:t>be a secret message. For some constant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dirty="0" smtClean="0"/>
                  <a:t> We can recover m in in time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 smtClean="0"/>
                  <a:t> with high probability. </a:t>
                </a:r>
              </a:p>
              <a:p>
                <a:pPr marL="0" indent="0">
                  <a:buNone/>
                </a:pPr>
                <a:endParaRPr lang="en-US" baseline="30000" dirty="0"/>
              </a:p>
              <a:p>
                <a:pPr marL="0" indent="0">
                  <a:buNone/>
                </a:pPr>
                <a:r>
                  <a:rPr lang="en-US" b="1" dirty="0" smtClean="0"/>
                  <a:t>Roughly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rad>
                  </m:oMath>
                </a14:m>
                <a:r>
                  <a:rPr lang="en-US" b="1" dirty="0" smtClean="0"/>
                  <a:t> steps to find a secret message m &lt; B</a:t>
                </a:r>
              </a:p>
              <a:p>
                <a:pPr marL="0" indent="0">
                  <a:buNone/>
                </a:pPr>
                <a:r>
                  <a:rPr lang="en-US" b="1" dirty="0" smtClean="0"/>
                  <a:t>Similar to birthday attack</a:t>
                </a:r>
                <a:endParaRPr lang="en-US" b="1" dirty="0"/>
              </a:p>
              <a:p>
                <a:pPr marL="0" indent="0">
                  <a:buNone/>
                </a:pPr>
                <a:endParaRPr lang="en-US" baseline="30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99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Recovering Encrypted Message faster than Brute-Force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r>
                  <a:rPr lang="en-US" b="1" dirty="0" smtClean="0"/>
                  <a:t>For</a:t>
                </a:r>
                <a:r>
                  <a:rPr lang="en-US" dirty="0" smtClean="0"/>
                  <a:t> r=1,…,T </a:t>
                </a:r>
              </a:p>
              <a:p>
                <a:pPr marL="0" indent="0">
                  <a:buNone/>
                </a:pPr>
                <a:r>
                  <a:rPr lang="en-US" b="1" dirty="0"/>
                  <a:t> </a:t>
                </a:r>
                <a:r>
                  <a:rPr lang="en-US" b="1" dirty="0" smtClean="0"/>
                  <a:t>     let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x</m:t>
                    </m:r>
                    <m:r>
                      <m:rPr>
                        <m:sty m:val="p"/>
                      </m:rPr>
                      <a:rPr lang="en-US" b="0" i="0" baseline="-25000" smtClean="0">
                        <a:latin typeface="Cambria Math" panose="02040503050406030204" pitchFamily="18" charset="0"/>
                      </a:rPr>
                      <m:t>r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𝑚𝑜𝑑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d>
                  </m:oMath>
                </a14:m>
                <a:r>
                  <a:rPr lang="en-US" dirty="0" smtClean="0"/>
                  <a:t>, where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sup>
                    </m:sSup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b="1" dirty="0" smtClean="0"/>
                  <a:t>Sort 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𝐋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ctrlP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𝒓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b="1" i="1">
                                        <a:latin typeface="Cambria Math" panose="02040503050406030204" pitchFamily="18" charset="0"/>
                                      </a:rPr>
                                      <m:t>𝒓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𝒓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  <m:sup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𝑻</m:t>
                        </m:r>
                      </m:sup>
                    </m:sSubSup>
                  </m:oMath>
                </a14:m>
                <a:r>
                  <a:rPr lang="en-US" b="1" dirty="0" smtClean="0"/>
                  <a:t> (by the </a:t>
                </a:r>
                <a:r>
                  <a:rPr lang="en-US" b="1" dirty="0" err="1" smtClean="0"/>
                  <a:t>x</a:t>
                </a:r>
                <a:r>
                  <a:rPr lang="en-US" b="1" baseline="-25000" dirty="0" err="1" smtClean="0"/>
                  <a:t>r</a:t>
                </a:r>
                <a:r>
                  <a:rPr lang="en-US" b="1" dirty="0" smtClean="0"/>
                  <a:t> values)</a:t>
                </a:r>
              </a:p>
              <a:p>
                <a:pPr marL="0" indent="0">
                  <a:buNone/>
                </a:pPr>
                <a:r>
                  <a:rPr lang="en-US" b="1" dirty="0" smtClean="0"/>
                  <a:t>For</a:t>
                </a:r>
                <a:r>
                  <a:rPr lang="en-US" dirty="0" smtClean="0"/>
                  <a:t> s=1</a:t>
                </a:r>
                <a:r>
                  <a:rPr lang="en-US" dirty="0"/>
                  <a:t>,…,T </a:t>
                </a:r>
              </a:p>
              <a:p>
                <a:pPr marL="0" indent="0">
                  <a:buNone/>
                </a:pPr>
                <a:r>
                  <a:rPr lang="en-US" b="1" dirty="0"/>
                  <a:t>      </a:t>
                </a:r>
                <a:r>
                  <a:rPr lang="en-US" b="1" dirty="0" smtClean="0"/>
                  <a:t>if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𝑚𝑜𝑑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en-US" dirty="0" smtClean="0"/>
                  <a:t> for some r </a:t>
                </a:r>
                <a:r>
                  <a:rPr lang="en-US" b="1" dirty="0" smtClean="0"/>
                  <a:t>then</a:t>
                </a:r>
              </a:p>
              <a:p>
                <a:pPr marL="0" indent="0">
                  <a:buNone/>
                </a:pPr>
                <a:r>
                  <a:rPr lang="en-US" b="1" dirty="0"/>
                  <a:t>	</a:t>
                </a:r>
                <a:r>
                  <a:rPr lang="en-US" b="1" dirty="0" smtClean="0"/>
                  <a:t>return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𝑚𝑜𝑑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d>
                  </m:oMath>
                </a14:m>
                <a:endParaRPr lang="en-US" b="1" dirty="0" smtClean="0"/>
              </a:p>
              <a:p>
                <a:pPr marL="0" indent="0">
                  <a:buNone/>
                </a:pPr>
                <a:endParaRPr lang="en-US" b="1" dirty="0"/>
              </a:p>
              <a:p>
                <a:pPr marL="0" indent="0">
                  <a:buNone/>
                </a:pPr>
                <a:r>
                  <a:rPr lang="en-US" b="1" dirty="0" smtClean="0"/>
                  <a:t>Analysis: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𝑟𝑠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𝑚𝑜𝑑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sup>
                            </m:sSup>
                          </m:e>
                        </m:d>
                        <m:r>
                          <a:rPr lang="en-US" i="1" baseline="3000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𝑚𝑜𝑑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 baseline="-2500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</m:d>
                        <m:r>
                          <a:rPr lang="en-US" b="0" i="1" baseline="30000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𝑚𝑜𝑑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d>
                  </m:oMath>
                </a14:m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𝑟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sup>
                              </m:sSup>
                            </m:e>
                          </m:d>
                          <m:r>
                            <a:rPr lang="en-US" i="1" baseline="3000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𝑚𝑜𝑑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𝑟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𝑒𝑑</m:t>
                              </m:r>
                            </m:sup>
                          </m:sSup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</m:d>
                          <m:r>
                            <a:rPr lang="en-US" i="1" baseline="3000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𝑚𝑜𝑑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</m:d>
                    </m:oMath>
                  </m:oMathPara>
                </a14:m>
                <a:endParaRPr lang="en-US" baseline="300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𝑟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𝑚𝑜𝑑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</m:d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m</m:t>
                      </m:r>
                    </m:oMath>
                  </m:oMathPara>
                </a14:m>
                <a:endParaRPr lang="en-US" baseline="30000" dirty="0"/>
              </a:p>
              <a:p>
                <a:pPr marL="0" indent="0">
                  <a:buNone/>
                </a:pPr>
                <a:endParaRPr lang="en-US" baseline="30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8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172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Recovering Encrypted Message faster than Brute-Force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b="1" dirty="0" smtClean="0"/>
                  <a:t>For</a:t>
                </a:r>
                <a:r>
                  <a:rPr lang="en-US" dirty="0" smtClean="0"/>
                  <a:t> r=1,…,T </a:t>
                </a:r>
              </a:p>
              <a:p>
                <a:pPr marL="0" indent="0">
                  <a:buNone/>
                </a:pPr>
                <a:r>
                  <a:rPr lang="en-US" b="1" dirty="0"/>
                  <a:t> </a:t>
                </a:r>
                <a:r>
                  <a:rPr lang="en-US" b="1" dirty="0" smtClean="0"/>
                  <a:t>     let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x</m:t>
                    </m:r>
                    <m:r>
                      <m:rPr>
                        <m:sty m:val="p"/>
                      </m:rPr>
                      <a:rPr lang="en-US" b="0" i="0" baseline="-25000" smtClean="0">
                        <a:latin typeface="Cambria Math" panose="02040503050406030204" pitchFamily="18" charset="0"/>
                      </a:rPr>
                      <m:t>r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𝑚𝑜𝑑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d>
                  </m:oMath>
                </a14:m>
                <a:r>
                  <a:rPr lang="en-US" dirty="0" smtClean="0"/>
                  <a:t>, where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sup>
                    </m:sSup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b="1" dirty="0" smtClean="0"/>
                  <a:t>Sort 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𝐋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ctrlP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𝒓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b="1" i="1">
                                        <a:latin typeface="Cambria Math" panose="02040503050406030204" pitchFamily="18" charset="0"/>
                                      </a:rPr>
                                      <m:t>𝒓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𝒓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  <m:sup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𝑻</m:t>
                        </m:r>
                      </m:sup>
                    </m:sSubSup>
                  </m:oMath>
                </a14:m>
                <a:r>
                  <a:rPr lang="en-US" b="1" dirty="0" smtClean="0"/>
                  <a:t> (by the </a:t>
                </a:r>
                <a:r>
                  <a:rPr lang="en-US" b="1" dirty="0" err="1" smtClean="0"/>
                  <a:t>x</a:t>
                </a:r>
                <a:r>
                  <a:rPr lang="en-US" b="1" baseline="-25000" dirty="0" err="1" smtClean="0"/>
                  <a:t>r</a:t>
                </a:r>
                <a:r>
                  <a:rPr lang="en-US" b="1" dirty="0" smtClean="0"/>
                  <a:t> values)</a:t>
                </a:r>
              </a:p>
              <a:p>
                <a:pPr marL="0" indent="0">
                  <a:buNone/>
                </a:pPr>
                <a:r>
                  <a:rPr lang="en-US" b="1" dirty="0" smtClean="0"/>
                  <a:t>For</a:t>
                </a:r>
                <a:r>
                  <a:rPr lang="en-US" dirty="0" smtClean="0"/>
                  <a:t> s=1</a:t>
                </a:r>
                <a:r>
                  <a:rPr lang="en-US" dirty="0"/>
                  <a:t>,…,T </a:t>
                </a:r>
              </a:p>
              <a:p>
                <a:pPr marL="0" indent="0">
                  <a:buNone/>
                </a:pPr>
                <a:r>
                  <a:rPr lang="en-US" b="1" dirty="0"/>
                  <a:t>      </a:t>
                </a:r>
                <a:r>
                  <a:rPr lang="en-US" b="1" dirty="0" smtClean="0"/>
                  <a:t>if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𝑚𝑜𝑑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en-US" dirty="0" smtClean="0"/>
                  <a:t> for some r </a:t>
                </a:r>
                <a:r>
                  <a:rPr lang="en-US" b="1" dirty="0" smtClean="0"/>
                  <a:t>then</a:t>
                </a:r>
              </a:p>
              <a:p>
                <a:pPr marL="0" indent="0">
                  <a:buNone/>
                </a:pPr>
                <a:r>
                  <a:rPr lang="en-US" b="1" dirty="0"/>
                  <a:t>	</a:t>
                </a:r>
                <a:r>
                  <a:rPr lang="en-US" b="1" dirty="0" smtClean="0"/>
                  <a:t>return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𝑚𝑜𝑑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d>
                  </m:oMath>
                </a14:m>
                <a:endParaRPr lang="en-US" b="1" dirty="0" smtClean="0"/>
              </a:p>
              <a:p>
                <a:pPr marL="0" indent="0">
                  <a:buNone/>
                </a:pPr>
                <a:endParaRPr lang="en-US" b="1" dirty="0"/>
              </a:p>
              <a:p>
                <a:pPr marL="0" indent="0">
                  <a:buNone/>
                </a:pPr>
                <a:r>
                  <a:rPr lang="en-US" b="1" dirty="0" smtClean="0"/>
                  <a:t>Fact:</a:t>
                </a:r>
                <a:r>
                  <a:rPr lang="en-US" dirty="0" smtClean="0"/>
                  <a:t> </a:t>
                </a:r>
                <a:r>
                  <a:rPr lang="en-US" dirty="0"/>
                  <a:t>some constant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 smtClean="0"/>
                  <a:t> setting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baseline="30000" dirty="0" smtClean="0"/>
                  <a:t> </a:t>
                </a:r>
                <a:r>
                  <a:rPr lang="en-US" dirty="0" smtClean="0"/>
                  <a:t>with </a:t>
                </a:r>
                <a:r>
                  <a:rPr lang="en-US" dirty="0"/>
                  <a:t>high </a:t>
                </a:r>
                <a:r>
                  <a:rPr lang="en-US" dirty="0" smtClean="0"/>
                  <a:t>probability we </a:t>
                </a:r>
                <a:r>
                  <a:rPr lang="en-US" dirty="0"/>
                  <a:t>will find </a:t>
                </a:r>
                <a:r>
                  <a:rPr lang="en-US" dirty="0" smtClean="0"/>
                  <a:t>a pair </a:t>
                </a:r>
                <a:r>
                  <a:rPr lang="en-US" b="1" dirty="0" smtClean="0"/>
                  <a:t>s</a:t>
                </a:r>
                <a:r>
                  <a:rPr lang="en-US" dirty="0" smtClean="0"/>
                  <a:t> and </a:t>
                </a:r>
                <a:r>
                  <a:rPr lang="en-US" b="1" dirty="0" err="1" smtClean="0"/>
                  <a:t>x</a:t>
                </a:r>
                <a:r>
                  <a:rPr lang="en-US" b="1" baseline="-25000" dirty="0" err="1" smtClean="0"/>
                  <a:t>r</a:t>
                </a:r>
                <a:r>
                  <a:rPr lang="en-US" dirty="0" smtClean="0"/>
                  <a:t> with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𝑚𝑜𝑑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𝑥𝑟</m:t>
                    </m:r>
                  </m:oMath>
                </a14:m>
                <a:r>
                  <a:rPr lang="en-US" dirty="0" smtClean="0"/>
                  <a:t>.</a:t>
                </a:r>
                <a:endParaRPr lang="en-US" baseline="30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3081" b="-9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863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Fixes for Plain RSA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r>
                  <a:rPr lang="en-US" dirty="0" smtClean="0"/>
                  <a:t>Approach 1: RSA-OAEP</a:t>
                </a:r>
              </a:p>
              <a:p>
                <a:pPr lvl="1"/>
                <a:r>
                  <a:rPr lang="en-US" dirty="0" smtClean="0"/>
                  <a:t>Incorporates random nonce r </a:t>
                </a:r>
              </a:p>
              <a:p>
                <a:pPr lvl="1"/>
                <a:r>
                  <a:rPr lang="en-US" dirty="0" smtClean="0"/>
                  <a:t>CCA-Secure (in random oracle model)</a:t>
                </a:r>
                <a:endParaRPr lang="en-US" dirty="0"/>
              </a:p>
              <a:p>
                <a:endParaRPr lang="en-US" dirty="0" smtClean="0"/>
              </a:p>
              <a:p>
                <a:r>
                  <a:rPr lang="en-US" dirty="0" smtClean="0"/>
                  <a:t>Approach 2: Use </a:t>
                </a:r>
                <a:r>
                  <a:rPr lang="en-US" dirty="0"/>
                  <a:t>RSA to exchange symmetric key for Authenticated Encryption scheme (e.g., AES</a:t>
                </a:r>
                <a:r>
                  <a:rPr lang="en-US" dirty="0" smtClean="0"/>
                  <a:t>)</a:t>
                </a:r>
              </a:p>
              <a:p>
                <a:pPr lvl="1"/>
                <a:r>
                  <a:rPr lang="en-US" dirty="0" smtClean="0"/>
                  <a:t>Key Encapsulation Mechanism (KEM)</a:t>
                </a:r>
              </a:p>
              <a:p>
                <a:pPr lvl="1"/>
                <a:r>
                  <a:rPr lang="en-US" dirty="0" smtClean="0"/>
                  <a:t>Alice has public key (</a:t>
                </a:r>
                <a:r>
                  <a:rPr lang="en-US" dirty="0" err="1" smtClean="0"/>
                  <a:t>N,e</a:t>
                </a:r>
                <a:r>
                  <a:rPr lang="en-US" dirty="0" smtClean="0"/>
                  <a:t>)</a:t>
                </a:r>
              </a:p>
              <a:p>
                <a:pPr lvl="1"/>
                <a:r>
                  <a:rPr lang="en-US" dirty="0" smtClean="0"/>
                  <a:t>Bob picks random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sub>
                    </m:sSub>
                  </m:oMath>
                </a14:m>
                <a:r>
                  <a:rPr lang="en-US" dirty="0" smtClean="0"/>
                  <a:t> and sends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c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baseline="30000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dirty="0" smtClean="0"/>
                  <a:t> to Alice</a:t>
                </a:r>
              </a:p>
              <a:p>
                <a:pPr lvl="1"/>
                <a:r>
                  <a:rPr lang="en-US" dirty="0" smtClean="0"/>
                  <a:t>Alice and Bob use the symmetric secret key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K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for authenticated encryption</a:t>
                </a:r>
              </a:p>
              <a:p>
                <a:pPr lvl="1"/>
                <a:r>
                  <a:rPr lang="en-US" dirty="0" smtClean="0"/>
                  <a:t>Intuition: </a:t>
                </a:r>
              </a:p>
              <a:p>
                <a:pPr lvl="2"/>
                <a:r>
                  <a:rPr lang="en-US" dirty="0" smtClean="0"/>
                  <a:t>If attacker never queries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dirty="0" smtClean="0"/>
                  <a:t> can be viewed as truly random secret key (Random Oracle Model)</a:t>
                </a:r>
              </a:p>
              <a:p>
                <a:pPr lvl="2"/>
                <a:r>
                  <a:rPr lang="en-US" dirty="0" smtClean="0"/>
                  <a:t>If attacker does query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with non-negligible probability then we can win RSA-Inversion game using A</a:t>
                </a:r>
                <a:endParaRPr lang="en-US" dirty="0"/>
              </a:p>
              <a:p>
                <a:r>
                  <a:rPr lang="en-US" dirty="0" smtClean="0"/>
                  <a:t>More </a:t>
                </a:r>
                <a:r>
                  <a:rPr lang="en-US" dirty="0"/>
                  <a:t>details in future </a:t>
                </a:r>
                <a:r>
                  <a:rPr lang="en-US" dirty="0" smtClean="0"/>
                  <a:t>lectures…stay tuned!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12" t="-32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636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Recap and Announcements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Plain RSA</a:t>
            </a:r>
          </a:p>
          <a:p>
            <a:pPr lvl="1"/>
            <a:r>
              <a:rPr lang="en-US" dirty="0" smtClean="0"/>
              <a:t>Primality Tests and Key Generation</a:t>
            </a:r>
          </a:p>
          <a:p>
            <a:pPr lvl="1"/>
            <a:r>
              <a:rPr lang="en-US" dirty="0" smtClean="0"/>
              <a:t>Encryption/Decryption</a:t>
            </a:r>
          </a:p>
          <a:p>
            <a:pPr lvl="1"/>
            <a:r>
              <a:rPr lang="en-US" dirty="0" smtClean="0"/>
              <a:t>Factoring/RSA-Inversion</a:t>
            </a:r>
          </a:p>
          <a:p>
            <a:pPr lvl="1"/>
            <a:r>
              <a:rPr lang="en-US" dirty="0" smtClean="0"/>
              <a:t>Attacks on Plain RSA</a:t>
            </a:r>
          </a:p>
          <a:p>
            <a:pPr lvl="1"/>
            <a:r>
              <a:rPr lang="en-US" dirty="0" smtClean="0"/>
              <a:t>Fixes: RSA-OAEP, Key-Exchange + Authenticated Encryption (more coming)</a:t>
            </a:r>
            <a:endParaRPr lang="en-US" dirty="0"/>
          </a:p>
          <a:p>
            <a:r>
              <a:rPr lang="en-US" dirty="0" smtClean="0"/>
              <a:t>Announcements</a:t>
            </a:r>
          </a:p>
          <a:p>
            <a:pPr lvl="1"/>
            <a:r>
              <a:rPr lang="en-US" dirty="0" smtClean="0"/>
              <a:t>Quiz 4 released today (Due: Saturday (3/27) at 11:30PM on </a:t>
            </a:r>
            <a:r>
              <a:rPr lang="en-US" dirty="0" err="1" smtClean="0"/>
              <a:t>Brightspace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Homework 4 released (Due: April 8</a:t>
            </a:r>
            <a:r>
              <a:rPr lang="en-US" baseline="30000" dirty="0" smtClean="0"/>
              <a:t>th</a:t>
            </a:r>
            <a:r>
              <a:rPr lang="en-US" dirty="0" smtClean="0"/>
              <a:t> at 11:59 PM on </a:t>
            </a:r>
            <a:r>
              <a:rPr lang="en-US" dirty="0" err="1" smtClean="0"/>
              <a:t>Gradescope</a:t>
            </a:r>
            <a:r>
              <a:rPr lang="en-US" dirty="0" smtClean="0"/>
              <a:t>)</a:t>
            </a:r>
          </a:p>
          <a:p>
            <a:pPr lvl="2"/>
            <a:r>
              <a:rPr lang="en-US" dirty="0" smtClean="0"/>
              <a:t>Q4: Programming Assignment</a:t>
            </a:r>
          </a:p>
          <a:p>
            <a:pPr lvl="2"/>
            <a:r>
              <a:rPr lang="en-US" dirty="0" smtClean="0"/>
              <a:t>Q2: Programming Assignment or Written Solution (You pick!)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57620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CS 555: Week 10: Topic </a:t>
            </a:r>
            <a:r>
              <a:rPr lang="en-US" dirty="0" smtClean="0"/>
              <a:t>3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Discrete Log + DDH Assumption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434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Bertrand’s Postulate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77792" y="1825625"/>
                <a:ext cx="11914208" cy="4351338"/>
              </a:xfrm>
            </p:spPr>
            <p:txBody>
              <a:bodyPr>
                <a:normAutofit fontScale="92500"/>
              </a:bodyPr>
              <a:lstStyle/>
              <a:p>
                <a:pPr marL="0" indent="0">
                  <a:buNone/>
                </a:pPr>
                <a:r>
                  <a:rPr lang="en-US" b="1" dirty="0" smtClean="0"/>
                  <a:t>Theorem 8.32. </a:t>
                </a:r>
                <a:r>
                  <a:rPr lang="en-US" dirty="0" smtClean="0"/>
                  <a:t>For any n &gt; 1 the fraction of n-bit integers that are prime is at least 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</m:oMath>
                </a14:m>
                <a:r>
                  <a:rPr lang="en-US" dirty="0" smtClean="0"/>
                  <a:t>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b="1" dirty="0" err="1" smtClean="0"/>
                  <a:t>GenerateRandomPrime</a:t>
                </a:r>
                <a:r>
                  <a:rPr lang="en-US" dirty="0" smtClean="0"/>
                  <a:t>(1</a:t>
                </a:r>
                <a:r>
                  <a:rPr lang="en-US" baseline="30000" dirty="0" smtClean="0"/>
                  <a:t>n</a:t>
                </a:r>
                <a:r>
                  <a:rPr lang="en-US" dirty="0" smtClean="0"/>
                  <a:t>)</a:t>
                </a:r>
              </a:p>
              <a:p>
                <a:pPr marL="0" indent="0">
                  <a:buNone/>
                </a:pPr>
                <a:r>
                  <a:rPr lang="en-US" b="1" dirty="0" smtClean="0"/>
                  <a:t>For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i</a:t>
                </a:r>
                <a:r>
                  <a:rPr lang="en-US" dirty="0" smtClean="0"/>
                  <a:t>=1 to 3n</a:t>
                </a:r>
                <a:r>
                  <a:rPr lang="en-US" baseline="30000" dirty="0" smtClean="0"/>
                  <a:t>2</a:t>
                </a:r>
                <a:r>
                  <a:rPr lang="en-US" dirty="0" smtClean="0"/>
                  <a:t>:</a:t>
                </a:r>
              </a:p>
              <a:p>
                <a:pPr marL="0" indent="0">
                  <a:buNone/>
                </a:pPr>
                <a:r>
                  <a:rPr lang="en-US" dirty="0" smtClean="0"/>
                  <a:t>    p’</a:t>
                </a:r>
                <a:r>
                  <a:rPr lang="en-US" dirty="0" smtClean="0">
                    <a:sym typeface="Wingdings" panose="05000000000000000000" pitchFamily="2" charset="2"/>
                  </a:rPr>
                  <a:t> {0,1}</a:t>
                </a:r>
                <a:r>
                  <a:rPr lang="en-US" baseline="30000" dirty="0" smtClean="0">
                    <a:sym typeface="Wingdings" panose="05000000000000000000" pitchFamily="2" charset="2"/>
                  </a:rPr>
                  <a:t>n-1</a:t>
                </a:r>
              </a:p>
              <a:p>
                <a:pPr marL="0" indent="0">
                  <a:buNone/>
                </a:pPr>
                <a:r>
                  <a:rPr lang="en-US" dirty="0" smtClean="0"/>
                  <a:t>    p</a:t>
                </a:r>
                <a:r>
                  <a:rPr lang="en-US" dirty="0" smtClean="0">
                    <a:sym typeface="Wingdings" panose="05000000000000000000" pitchFamily="2" charset="2"/>
                  </a:rPr>
                  <a:t>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1</m:t>
                    </m:r>
                    <m:d>
                      <m:dPr>
                        <m:begChr m:val="‖"/>
                        <m:endChr m:val=""/>
                        <m:ctrlPr>
                          <a:rPr lang="en-US" b="0" i="1" dirty="0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𝑝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′</m:t>
                        </m:r>
                      </m:e>
                    </m:d>
                  </m:oMath>
                </a14:m>
                <a:endParaRPr lang="en-US" baseline="30000" dirty="0"/>
              </a:p>
              <a:p>
                <a:pPr marL="0" indent="0">
                  <a:buNone/>
                </a:pPr>
                <a:r>
                  <a:rPr lang="en-US" baseline="30000" dirty="0" smtClean="0"/>
                  <a:t> </a:t>
                </a:r>
                <a:r>
                  <a:rPr lang="en-US" b="1" dirty="0"/>
                  <a:t> </a:t>
                </a:r>
                <a:r>
                  <a:rPr lang="en-US" b="1" dirty="0" smtClean="0"/>
                  <a:t>  if </a:t>
                </a:r>
                <a:r>
                  <a:rPr lang="en-US" dirty="0" err="1" smtClean="0"/>
                  <a:t>isPrime</a:t>
                </a:r>
                <a:r>
                  <a:rPr lang="en-US" dirty="0" smtClean="0"/>
                  <a:t>(p) </a:t>
                </a:r>
                <a:r>
                  <a:rPr lang="en-US" b="1" dirty="0" smtClean="0"/>
                  <a:t>then</a:t>
                </a:r>
                <a:r>
                  <a:rPr lang="en-US" dirty="0" smtClean="0"/>
                  <a:t> </a:t>
                </a:r>
              </a:p>
              <a:p>
                <a:pPr marL="0" indent="0">
                  <a:buNone/>
                </a:pPr>
                <a:r>
                  <a:rPr lang="en-US" b="1" dirty="0"/>
                  <a:t> </a:t>
                </a:r>
                <a:r>
                  <a:rPr lang="en-US" b="1" dirty="0" smtClean="0"/>
                  <a:t>     return</a:t>
                </a:r>
                <a:r>
                  <a:rPr lang="en-US" dirty="0" smtClean="0"/>
                  <a:t> p</a:t>
                </a:r>
              </a:p>
              <a:p>
                <a:pPr marL="0" indent="0">
                  <a:buNone/>
                </a:pPr>
                <a:r>
                  <a:rPr lang="en-US" b="1" dirty="0"/>
                  <a:t>return</a:t>
                </a:r>
                <a:r>
                  <a:rPr lang="en-US" dirty="0"/>
                  <a:t> </a:t>
                </a:r>
                <a:r>
                  <a:rPr lang="en-US" dirty="0" smtClean="0"/>
                  <a:t>fail</a:t>
                </a:r>
                <a:endParaRPr lang="en-US" dirty="0"/>
              </a:p>
              <a:p>
                <a:pPr marL="0" indent="0">
                  <a:buNone/>
                </a:pPr>
                <a:endParaRPr lang="en-US" baseline="30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77792" y="1825625"/>
                <a:ext cx="11914208" cy="4351338"/>
              </a:xfrm>
              <a:blipFill>
                <a:blip r:embed="rId2"/>
                <a:stretch>
                  <a:fillRect l="-921" t="-2101" r="-512" b="-2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6</a:t>
            </a:fld>
            <a:endParaRPr lang="en-US"/>
          </a:p>
        </p:txBody>
      </p:sp>
      <p:sp>
        <p:nvSpPr>
          <p:cNvPr id="5" name="Rectangular Callout 4"/>
          <p:cNvSpPr/>
          <p:nvPr/>
        </p:nvSpPr>
        <p:spPr>
          <a:xfrm>
            <a:off x="6248400" y="2667000"/>
            <a:ext cx="4876800" cy="1920240"/>
          </a:xfrm>
          <a:prstGeom prst="wedgeRectCallout">
            <a:avLst>
              <a:gd name="adj1" fmla="val -120521"/>
              <a:gd name="adj2" fmla="val 6011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Can we do this in polynomial time?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4085064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(Recap) Finite Groups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pPr marL="0" indent="0">
                  <a:buNone/>
                </a:pPr>
                <a:r>
                  <a:rPr lang="en-US" b="1" dirty="0" smtClean="0"/>
                  <a:t>Definition</a:t>
                </a:r>
                <a:r>
                  <a:rPr lang="en-US" dirty="0" smtClean="0"/>
                  <a:t>: A (finite) group is a (finite) set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𝔾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with a binary operation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∘</m:t>
                    </m:r>
                  </m:oMath>
                </a14:m>
                <a:r>
                  <a:rPr lang="en-US" dirty="0" smtClean="0"/>
                  <a:t> (over G) for which we have</a:t>
                </a:r>
              </a:p>
              <a:p>
                <a:r>
                  <a:rPr lang="en-US" dirty="0" smtClean="0"/>
                  <a:t>(</a:t>
                </a:r>
                <a:r>
                  <a:rPr lang="en-US" b="1" dirty="0" smtClean="0"/>
                  <a:t>Closure</a:t>
                </a:r>
                <a:r>
                  <a:rPr lang="en-US" dirty="0" smtClean="0">
                    <a:sym typeface="Wingdings" panose="05000000000000000000" pitchFamily="2" charset="2"/>
                  </a:rPr>
                  <a:t>:) For all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g</m:t>
                    </m:r>
                    <m: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h</m:t>
                    </m:r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𝔾</m:t>
                    </m:r>
                  </m:oMath>
                </a14:m>
                <a:r>
                  <a:rPr lang="en-US" dirty="0" smtClean="0"/>
                  <a:t> we have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g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∘</m:t>
                    </m:r>
                    <m:r>
                      <m:rPr>
                        <m:sty m:val="p"/>
                      </m:rPr>
                      <a: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h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𝔾</m:t>
                    </m:r>
                  </m:oMath>
                </a14:m>
                <a:r>
                  <a:rPr lang="en-US" dirty="0"/>
                  <a:t> </a:t>
                </a:r>
                <a:endParaRPr lang="en-US" dirty="0" smtClean="0"/>
              </a:p>
              <a:p>
                <a:r>
                  <a:rPr lang="en-US" b="1" dirty="0" smtClean="0"/>
                  <a:t>(Identity</a:t>
                </a:r>
                <a:r>
                  <a:rPr lang="en-US" dirty="0" smtClean="0">
                    <a:sym typeface="Wingdings" panose="05000000000000000000" pitchFamily="2" charset="2"/>
                  </a:rPr>
                  <a:t>:) There is an element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e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𝔾</m:t>
                    </m:r>
                  </m:oMath>
                </a14:m>
                <a:r>
                  <a:rPr lang="en-US" dirty="0" smtClean="0"/>
                  <a:t> such that for all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g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𝔾</m:t>
                    </m:r>
                  </m:oMath>
                </a14:m>
                <a:r>
                  <a:rPr lang="en-US" dirty="0" smtClean="0"/>
                  <a:t>  </a:t>
                </a:r>
                <a:r>
                  <a:rPr lang="en-US" dirty="0"/>
                  <a:t>we have </a:t>
                </a:r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g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∘</m:t>
                      </m:r>
                      <m:r>
                        <m:rPr>
                          <m:sty m:val="p"/>
                        </m:rPr>
                        <a:rPr lang="en-US" b="0" i="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e</m:t>
                      </m:r>
                      <m:r>
                        <a:rPr lang="en-US" b="0" i="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b="0" i="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g</m:t>
                      </m:r>
                      <m:r>
                        <a:rPr lang="en-US" b="0" i="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e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∘</m:t>
                      </m:r>
                      <m:r>
                        <m:rPr>
                          <m:sty m:val="p"/>
                        </m:rPr>
                        <a:rPr lang="en-US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g</m:t>
                      </m:r>
                    </m:oMath>
                  </m:oMathPara>
                </a14:m>
                <a:endParaRPr lang="en-US" dirty="0" smtClean="0"/>
              </a:p>
              <a:p>
                <a:r>
                  <a:rPr lang="en-US" b="1" dirty="0" smtClean="0"/>
                  <a:t>(Inverses</a:t>
                </a:r>
                <a:r>
                  <a:rPr lang="en-US" dirty="0" smtClean="0">
                    <a:sym typeface="Wingdings" panose="05000000000000000000" pitchFamily="2" charset="2"/>
                  </a:rPr>
                  <a:t>:) For each element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g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𝔾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we can find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h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𝔾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such that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g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∘</m:t>
                    </m:r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h</m:t>
                    </m:r>
                    <m:r>
                      <a: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e</m:t>
                    </m:r>
                  </m:oMath>
                </a14:m>
                <a:r>
                  <a:rPr lang="en-US" dirty="0" smtClean="0"/>
                  <a:t>.  We say that h is the inverse of g. </a:t>
                </a:r>
              </a:p>
              <a:p>
                <a:r>
                  <a:rPr lang="en-US" dirty="0" smtClean="0"/>
                  <a:t>(</a:t>
                </a:r>
                <a:r>
                  <a:rPr lang="en-US" b="1" dirty="0" smtClean="0"/>
                  <a:t>Associativity: </a:t>
                </a:r>
                <a:r>
                  <a:rPr lang="en-US" dirty="0" smtClean="0"/>
                  <a:t>) </a:t>
                </a:r>
                <a:r>
                  <a:rPr lang="en-US" dirty="0">
                    <a:sym typeface="Wingdings" panose="05000000000000000000" pitchFamily="2" charset="2"/>
                  </a:rPr>
                  <a:t>For all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g</m:t>
                    </m:r>
                    <m:r>
                      <a:rPr lang="en-US" b="0" i="0" baseline="-2500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g</m:t>
                    </m:r>
                    <m:r>
                      <a:rPr lang="en-US" b="0" i="0" baseline="-2500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g</m:t>
                    </m:r>
                    <m:r>
                      <a:rPr lang="en-US" b="0" i="0" baseline="-2500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𝔾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we have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g</m:t>
                          </m:r>
                          <m:r>
                            <a:rPr lang="en-US" baseline="-250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∘</m:t>
                          </m:r>
                          <m:r>
                            <m:rPr>
                              <m:sty m:val="p"/>
                            </m:rP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g</m:t>
                          </m:r>
                          <m:r>
                            <a:rPr lang="en-US" b="0" i="0" baseline="-2500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∘</m:t>
                      </m:r>
                      <m:r>
                        <m:rPr>
                          <m:sty m:val="p"/>
                        </m:rPr>
                        <a:rPr lang="en-US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g</m:t>
                      </m:r>
                      <m:r>
                        <a:rPr lang="en-US" b="0" i="0" baseline="-2500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</m:t>
                      </m:r>
                      <m:r>
                        <a:rPr lang="en-US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g</m:t>
                      </m:r>
                      <m:r>
                        <a:rPr lang="en-US" baseline="-2500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∘</m:t>
                      </m:r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g</m:t>
                          </m:r>
                          <m:r>
                            <a:rPr lang="en-US" baseline="-250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∘</m:t>
                          </m:r>
                          <m:r>
                            <m:rPr>
                              <m:sty m:val="p"/>
                            </m:rP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g</m:t>
                          </m:r>
                          <m:r>
                            <a:rPr lang="en-US" baseline="-250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We say that the group is </a:t>
                </a:r>
                <a:r>
                  <a:rPr lang="en-US" b="1" dirty="0" smtClean="0"/>
                  <a:t>abelian </a:t>
                </a:r>
                <a:r>
                  <a:rPr lang="en-US" dirty="0" smtClean="0"/>
                  <a:t>if </a:t>
                </a:r>
              </a:p>
              <a:p>
                <a:r>
                  <a:rPr lang="en-US" dirty="0" smtClean="0"/>
                  <a:t>(</a:t>
                </a:r>
                <a:r>
                  <a:rPr lang="en-US" b="1" dirty="0" smtClean="0"/>
                  <a:t>Commutativity:</a:t>
                </a:r>
                <a:r>
                  <a:rPr lang="en-US" dirty="0" smtClean="0"/>
                  <a:t>) </a:t>
                </a:r>
                <a:r>
                  <a:rPr lang="en-US" dirty="0">
                    <a:sym typeface="Wingdings" panose="05000000000000000000" pitchFamily="2" charset="2"/>
                  </a:rPr>
                  <a:t>For all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g</m:t>
                    </m:r>
                    <m:r>
                      <a: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h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𝔾</m:t>
                    </m:r>
                  </m:oMath>
                </a14:m>
                <a:r>
                  <a:rPr lang="en-US" dirty="0"/>
                  <a:t> we have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g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∘</m:t>
                    </m:r>
                    <m:r>
                      <m:rPr>
                        <m:sty m:val="p"/>
                      </m:rPr>
                      <a: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h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h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∘</m:t>
                    </m:r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g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3501" r="-11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140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Finite Abelian Groups (Examples)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b="1" dirty="0" smtClean="0">
                    <a:ea typeface="Cambria Math" panose="02040503050406030204" pitchFamily="18" charset="0"/>
                  </a:rPr>
                  <a:t>Example 1: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i="1" baseline="-25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sub>
                      <m:sup/>
                    </m:sSubSup>
                  </m:oMath>
                </a14:m>
                <a:r>
                  <a:rPr lang="en-US" dirty="0" smtClean="0"/>
                  <a:t> </a:t>
                </a:r>
                <a:r>
                  <a:rPr lang="en-US" dirty="0"/>
                  <a:t>when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∘</m:t>
                    </m:r>
                  </m:oMath>
                </a14:m>
                <a:r>
                  <a:rPr lang="en-US" dirty="0"/>
                  <a:t> denotes </a:t>
                </a:r>
                <a:r>
                  <a:rPr lang="en-US" dirty="0" smtClean="0"/>
                  <a:t>addition </a:t>
                </a:r>
                <a:r>
                  <a:rPr lang="en-US" dirty="0"/>
                  <a:t>modulo N</a:t>
                </a:r>
              </a:p>
              <a:p>
                <a:r>
                  <a:rPr lang="en-US" dirty="0" smtClean="0"/>
                  <a:t>Identity: 0, since 0</a:t>
                </a:r>
                <a:r>
                  <a:rPr lang="en-US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∘ </m:t>
                    </m:r>
                  </m:oMath>
                </a14:m>
                <a:r>
                  <a:rPr lang="en-US" dirty="0" smtClean="0"/>
                  <a:t>x =[0+x mod N] = [x mod N].</a:t>
                </a:r>
              </a:p>
              <a:p>
                <a:r>
                  <a:rPr lang="en-US" dirty="0" smtClean="0"/>
                  <a:t>Inverse of x? Set x</a:t>
                </a:r>
                <a:r>
                  <a:rPr lang="en-US" baseline="30000" dirty="0" smtClean="0"/>
                  <a:t>-1</a:t>
                </a:r>
                <a:r>
                  <a:rPr lang="en-US" dirty="0" smtClean="0"/>
                  <a:t>=N-x so that [</a:t>
                </a:r>
                <a:r>
                  <a:rPr lang="en-US" dirty="0"/>
                  <a:t>x</a:t>
                </a:r>
                <a:r>
                  <a:rPr lang="en-US" baseline="30000" dirty="0"/>
                  <a:t>-1</a:t>
                </a:r>
                <a:r>
                  <a:rPr lang="en-US" dirty="0" smtClean="0"/>
                  <a:t>+x </a:t>
                </a:r>
                <a:r>
                  <a:rPr lang="en-US" dirty="0"/>
                  <a:t>mod N] = </a:t>
                </a:r>
                <a:r>
                  <a:rPr lang="en-US" dirty="0" smtClean="0"/>
                  <a:t>[</a:t>
                </a:r>
                <a:r>
                  <a:rPr lang="en-US" dirty="0" err="1" smtClean="0"/>
                  <a:t>N-x+x</a:t>
                </a:r>
                <a:r>
                  <a:rPr lang="en-US" dirty="0" smtClean="0"/>
                  <a:t> </a:t>
                </a:r>
                <a:r>
                  <a:rPr lang="en-US" dirty="0"/>
                  <a:t>mod N</a:t>
                </a:r>
                <a:r>
                  <a:rPr lang="en-US" dirty="0" smtClean="0"/>
                  <a:t>] = 0.</a:t>
                </a:r>
              </a:p>
              <a:p>
                <a:endParaRPr lang="en-US" dirty="0" smtClean="0"/>
              </a:p>
              <a:p>
                <a:r>
                  <a:rPr lang="en-US" b="1" dirty="0" smtClean="0">
                    <a:ea typeface="Cambria Math" panose="02040503050406030204" pitchFamily="18" charset="0"/>
                  </a:rPr>
                  <a:t>Example 2: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i="1" baseline="-25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dirty="0" smtClean="0"/>
                  <a:t> when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∘</m:t>
                    </m:r>
                  </m:oMath>
                </a14:m>
                <a:r>
                  <a:rPr lang="en-US" dirty="0" smtClean="0"/>
                  <a:t> denotes multiplication modulo N</a:t>
                </a:r>
              </a:p>
              <a:p>
                <a:r>
                  <a:rPr lang="en-US" dirty="0"/>
                  <a:t>Identity: </a:t>
                </a:r>
                <a:r>
                  <a:rPr lang="en-US" dirty="0" smtClean="0"/>
                  <a:t>1, </a:t>
                </a:r>
                <a:r>
                  <a:rPr lang="en-US" dirty="0"/>
                  <a:t>since </a:t>
                </a:r>
                <a:r>
                  <a:rPr lang="en-US" dirty="0" smtClean="0"/>
                  <a:t>1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∘ </m:t>
                    </m:r>
                  </m:oMath>
                </a14:m>
                <a:r>
                  <a:rPr lang="en-US" dirty="0"/>
                  <a:t>x </a:t>
                </a:r>
                <a:r>
                  <a:rPr lang="en-US" dirty="0" smtClean="0"/>
                  <a:t>=[1(x) </a:t>
                </a:r>
                <a:r>
                  <a:rPr lang="en-US" dirty="0"/>
                  <a:t>mod N] = [x mod N].</a:t>
                </a:r>
              </a:p>
              <a:p>
                <a:r>
                  <a:rPr lang="en-US" dirty="0"/>
                  <a:t>Inverse of x? </a:t>
                </a:r>
                <a:r>
                  <a:rPr lang="en-US" dirty="0" smtClean="0"/>
                  <a:t> Run extended GCD to obtain integers a and b such that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𝑏𝑁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gcd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</m:d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b="0" dirty="0" smtClean="0"/>
              </a:p>
              <a:p>
                <a:pPr marL="0" indent="0">
                  <a:buNone/>
                </a:pPr>
                <a:r>
                  <a:rPr lang="en-US" dirty="0" smtClean="0"/>
                  <a:t>Observe that: x</a:t>
                </a:r>
                <a:r>
                  <a:rPr lang="en-US" baseline="30000" dirty="0" smtClean="0"/>
                  <a:t>-1</a:t>
                </a:r>
                <a:r>
                  <a:rPr lang="en-US" dirty="0" smtClean="0"/>
                  <a:t> = a. Why?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5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830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Cyclic Group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US" dirty="0" smtClean="0"/>
                  <a:t>Let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𝔾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be</m:t>
                    </m:r>
                    <m: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a</m:t>
                    </m:r>
                    <m: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group</m:t>
                    </m:r>
                    <m: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with</m:t>
                    </m:r>
                    <m: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order</m:t>
                    </m:r>
                    <m: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m</m:t>
                    </m:r>
                    <m: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𝔾</m:t>
                        </m:r>
                      </m:e>
                    </m:d>
                    <m: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with </a:t>
                </a:r>
                <a:r>
                  <a:rPr lang="en-US" dirty="0"/>
                  <a:t>a binary operation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∘</m:t>
                    </m:r>
                  </m:oMath>
                </a14:m>
                <a:r>
                  <a:rPr lang="en-US" dirty="0"/>
                  <a:t> (over G) </a:t>
                </a:r>
                <a:r>
                  <a:rPr lang="en-US" dirty="0" smtClean="0"/>
                  <a:t>and let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g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𝔾</m:t>
                    </m:r>
                  </m:oMath>
                </a14:m>
                <a:r>
                  <a:rPr lang="en-US" dirty="0" smtClean="0"/>
                  <a:t> be given consider the set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en-US" b="0" i="1" baseline="30000" smtClean="0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en-US" b="0" i="1" baseline="30000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en-US" b="0" i="1" baseline="30000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,…</m:t>
                          </m:r>
                        </m:e>
                      </m:d>
                    </m:oMath>
                  </m:oMathPara>
                </a14:m>
                <a:endParaRPr lang="en-US" b="0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b="1" dirty="0" smtClean="0"/>
                  <a:t>Fact</a:t>
                </a:r>
                <a:r>
                  <a:rPr lang="en-US" dirty="0" smtClean="0"/>
                  <a:t>: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</m:d>
                  </m:oMath>
                </a14:m>
                <a:r>
                  <a:rPr lang="en-US" dirty="0" smtClean="0"/>
                  <a:t> defines a subgroup of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𝔾</m:t>
                    </m:r>
                    <m: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dirty="0" smtClean="0"/>
                  <a:t> </a:t>
                </a:r>
              </a:p>
              <a:p>
                <a:r>
                  <a:rPr lang="en-US" dirty="0" smtClean="0"/>
                  <a:t>Identity: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i="1" baseline="3000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Closure: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b="0" i="1" baseline="30000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∘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b="0" i="1" baseline="30000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p>
                    </m:sSup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d>
                      <m:dPr>
                        <m:begChr m:val="⟨"/>
                        <m:endChr m:val="⟩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</m:d>
                  </m:oMath>
                </a14:m>
                <a:endParaRPr lang="en-US" dirty="0" smtClean="0"/>
              </a:p>
              <a:p>
                <a:r>
                  <a:rPr lang="en-US" dirty="0" smtClean="0"/>
                  <a:t>g is called a “generator” of the subgroup.</a:t>
                </a:r>
              </a:p>
              <a:p>
                <a:endParaRPr lang="en-US" dirty="0" smtClean="0"/>
              </a:p>
              <a:p>
                <a:pPr marL="0" indent="0">
                  <a:buNone/>
                </a:pPr>
                <a:r>
                  <a:rPr lang="en-US" b="1" dirty="0"/>
                  <a:t>Fact</a:t>
                </a:r>
                <a:r>
                  <a:rPr lang="en-US" dirty="0" smtClean="0"/>
                  <a:t>: Let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r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⟨"/>
                            <m:endChr m:val="⟩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</m:d>
                      </m:e>
                    </m:d>
                  </m:oMath>
                </a14:m>
                <a:r>
                  <a:rPr lang="en-US" dirty="0" smtClean="0"/>
                  <a:t> then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i="1" baseline="3000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 smtClean="0"/>
                  <a:t> if and only if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 smtClean="0"/>
                  <a:t>. Also m is divisible by r. 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3501" r="-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809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Finite Abelian Groups (Examples)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b="1" dirty="0" smtClean="0">
                    <a:ea typeface="Cambria Math" panose="02040503050406030204" pitchFamily="18" charset="0"/>
                  </a:rPr>
                  <a:t>Fact: </a:t>
                </a:r>
                <a:r>
                  <a:rPr lang="en-US" dirty="0" smtClean="0">
                    <a:ea typeface="Cambria Math" panose="02040503050406030204" pitchFamily="18" charset="0"/>
                  </a:rPr>
                  <a:t>Let p be a prime then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dirty="0" smtClean="0"/>
                  <a:t> is a cyclic group of order p-1. </a:t>
                </a:r>
              </a:p>
              <a:p>
                <a:r>
                  <a:rPr lang="en-US" b="1" dirty="0" smtClean="0"/>
                  <a:t>Note</a:t>
                </a:r>
                <a:r>
                  <a:rPr lang="en-US" dirty="0" smtClean="0"/>
                  <a:t>: Number of generators g s.t. of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dirty="0" smtClean="0"/>
                  <a:t> is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e>
                    </m:d>
                  </m:oMath>
                </a14:m>
                <a:endParaRPr lang="en-US" dirty="0" smtClean="0"/>
              </a:p>
              <a:p>
                <a:endParaRPr lang="en-US" dirty="0"/>
              </a:p>
              <a:p>
                <a:pPr marL="0" indent="0">
                  <a:buNone/>
                </a:pPr>
                <a:r>
                  <a:rPr lang="en-US" b="1" dirty="0" smtClean="0"/>
                  <a:t>Example (non-generator)</a:t>
                </a:r>
                <a:r>
                  <a:rPr lang="en-US" dirty="0" smtClean="0"/>
                  <a:t>: p=7, g=2</a:t>
                </a:r>
              </a:p>
              <a:p>
                <a:pPr marL="0" indent="0">
                  <a:buNone/>
                </a:pPr>
                <a:r>
                  <a:rPr lang="en-US" dirty="0" smtClean="0"/>
                  <a:t>                              &lt;2&gt;={1,2,4}</a:t>
                </a:r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b="1" dirty="0"/>
                  <a:t>Example </a:t>
                </a:r>
                <a:r>
                  <a:rPr lang="en-US" b="1" dirty="0" smtClean="0"/>
                  <a:t>(generator</a:t>
                </a:r>
                <a:r>
                  <a:rPr lang="en-US" b="1" dirty="0"/>
                  <a:t>)</a:t>
                </a:r>
                <a:r>
                  <a:rPr lang="en-US" dirty="0"/>
                  <a:t>: p=7, </a:t>
                </a:r>
                <a:r>
                  <a:rPr lang="en-US" dirty="0" smtClean="0"/>
                  <a:t>g=5</a:t>
                </a:r>
                <a:endParaRPr lang="en-US" dirty="0"/>
              </a:p>
              <a:p>
                <a:pPr marL="0" indent="0">
                  <a:buNone/>
                </a:pPr>
                <a:r>
                  <a:rPr lang="en-US" smtClean="0"/>
                  <a:t>                          </a:t>
                </a:r>
                <a:r>
                  <a:rPr lang="en-US" smtClean="0"/>
                  <a:t>&lt;5&gt;={</a:t>
                </a:r>
                <a:r>
                  <a:rPr lang="en-US" dirty="0" smtClean="0"/>
                  <a:t>1,5,4,6,2,3}</a:t>
                </a:r>
                <a:endParaRPr lang="en-US" dirty="0"/>
              </a:p>
              <a:p>
                <a:pPr marL="0" indent="0">
                  <a:buNone/>
                </a:pPr>
                <a:endParaRPr lang="en-US" dirty="0" smtClean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1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230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Discrete Log Experiment </a:t>
            </a:r>
            <a:r>
              <a:rPr lang="en-US" dirty="0" err="1" smtClean="0"/>
              <a:t>DLog</a:t>
            </a:r>
            <a:r>
              <a:rPr lang="en-US" baseline="-25000" dirty="0" err="1" smtClean="0"/>
              <a:t>A,G</a:t>
            </a:r>
            <a:r>
              <a:rPr lang="en-US" dirty="0" smtClean="0"/>
              <a:t>(n)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/>
                  <a:t>Run G(1</a:t>
                </a:r>
                <a:r>
                  <a:rPr lang="en-US" baseline="30000" dirty="0" smtClean="0"/>
                  <a:t>n</a:t>
                </a:r>
                <a:r>
                  <a:rPr lang="en-US" dirty="0" smtClean="0"/>
                  <a:t>) to obtain a cyclic group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𝔾</m:t>
                    </m:r>
                  </m:oMath>
                </a14:m>
                <a:r>
                  <a:rPr lang="en-US" dirty="0" smtClean="0"/>
                  <a:t> of order q (with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 smtClean="0"/>
                  <a:t>) and a generator g such that </a:t>
                </a:r>
                <a14:m>
                  <m:oMath xmlns:m="http://schemas.openxmlformats.org/officeDocument/2006/math">
                    <m: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g</m:t>
                    </m:r>
                    <m: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&gt;=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𝔾</m:t>
                    </m:r>
                  </m:oMath>
                </a14:m>
                <a:r>
                  <a:rPr lang="en-US" dirty="0" smtClean="0"/>
                  <a:t>.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/>
                  <a:t>Select</a:t>
                </a:r>
                <a14:m>
                  <m:oMath xmlns:m="http://schemas.openxmlformats.org/officeDocument/2006/math">
                    <m: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h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𝔾</m:t>
                    </m:r>
                  </m:oMath>
                </a14:m>
                <a:r>
                  <a:rPr lang="en-US" dirty="0" smtClean="0"/>
                  <a:t> uniformly at random.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/>
                  <a:t>Attacker A is given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𝔾</m:t>
                    </m:r>
                  </m:oMath>
                </a14:m>
                <a:r>
                  <a:rPr lang="en-US" dirty="0" smtClean="0"/>
                  <a:t>, q, g, h and outputs integer x.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/>
                  <a:t>Attacker wins (</a:t>
                </a:r>
                <a:r>
                  <a:rPr lang="en-US" dirty="0" err="1"/>
                  <a:t>DLog</a:t>
                </a:r>
                <a:r>
                  <a:rPr lang="en-US" baseline="-25000" dirty="0" err="1"/>
                  <a:t>A,G</a:t>
                </a:r>
                <a:r>
                  <a:rPr lang="en-US" dirty="0"/>
                  <a:t>(n</a:t>
                </a:r>
                <a:r>
                  <a:rPr lang="en-US" dirty="0" smtClean="0"/>
                  <a:t>)=1) if and only if  </a:t>
                </a:r>
                <a:r>
                  <a:rPr lang="en-US" dirty="0" err="1" smtClean="0"/>
                  <a:t>g</a:t>
                </a:r>
                <a:r>
                  <a:rPr lang="en-US" baseline="30000" dirty="0" err="1" smtClean="0"/>
                  <a:t>x</a:t>
                </a:r>
                <a:r>
                  <a:rPr lang="en-US" dirty="0" smtClean="0"/>
                  <a:t>=h.</a:t>
                </a:r>
              </a:p>
              <a:p>
                <a:pPr marL="514350" indent="-514350">
                  <a:buFont typeface="+mj-lt"/>
                  <a:buAutoNum type="arabicPeriod"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We say that the discrete log problem is hard relative to generator G if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∀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𝑃𝑃𝑇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∃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(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negligible</m:t>
                      </m:r>
                      <m:r>
                        <a:rPr lang="en-US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 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s</m:t>
                      </m:r>
                      <m:r>
                        <a:rPr lang="en-US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t</m:t>
                      </m:r>
                      <m:r>
                        <a:rPr lang="en-US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Pr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US" b="0" i="0" dirty="0" smtClean="0"/>
                            <m:t>DLog</m:t>
                          </m:r>
                          <m:r>
                            <m:rPr>
                              <m:nor/>
                            </m:rPr>
                            <a:rPr lang="en-US" b="0" i="0" baseline="-25000" dirty="0" smtClean="0"/>
                            <m:t>A</m:t>
                          </m:r>
                          <m:r>
                            <m:rPr>
                              <m:nor/>
                            </m:rPr>
                            <a:rPr lang="en-US" baseline="-25000" dirty="0"/>
                            <m:t>,</m:t>
                          </m:r>
                          <m:r>
                            <m:rPr>
                              <m:nor/>
                            </m:rPr>
                            <a:rPr lang="en-US" baseline="-25000" dirty="0"/>
                            <m:t>n</m:t>
                          </m:r>
                          <m:r>
                            <m:rPr>
                              <m:nor/>
                            </m:rPr>
                            <a:rPr lang="en-US" baseline="-25000" dirty="0"/>
                            <m:t>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664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Diffie</a:t>
            </a:r>
            <a:r>
              <a:rPr lang="en-US" dirty="0" smtClean="0"/>
              <a:t>-Hellman Problems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Computational </a:t>
                </a:r>
                <a:r>
                  <a:rPr lang="en-US" dirty="0" err="1" smtClean="0"/>
                  <a:t>Diffie</a:t>
                </a:r>
                <a:r>
                  <a:rPr lang="en-US" dirty="0"/>
                  <a:t>-</a:t>
                </a:r>
                <a:r>
                  <a:rPr lang="en-US" dirty="0" smtClean="0"/>
                  <a:t>Hellman Problem (CDH)</a:t>
                </a:r>
                <a:endParaRPr lang="en-US" dirty="0"/>
              </a:p>
              <a:p>
                <a:r>
                  <a:rPr lang="en-US" dirty="0" smtClean="0"/>
                  <a:t>Attacker is given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h</m:t>
                    </m:r>
                    <m:r>
                      <a:rPr lang="en-US" b="0" i="0" baseline="-2500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p>
                    </m:sSup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𝔾</m:t>
                    </m:r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h</m:t>
                    </m:r>
                    <m:r>
                      <a:rPr lang="en-US" b="0" i="0" baseline="-2500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p>
                    </m:sSup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𝔾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 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Attackers goal is to find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p>
                    </m:sSup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h</m:t>
                            </m:r>
                            <m:r>
                              <a:rPr lang="en-US" baseline="-25000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  <m:sup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p>
                    </m:sSup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h</m:t>
                            </m:r>
                            <m:r>
                              <a:rPr lang="en-US" b="0" i="0" baseline="-25000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e>
                        </m:d>
                      </m:e>
                      <m:sup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p>
                    </m:sSup>
                  </m:oMath>
                </a14:m>
                <a:endParaRPr lang="en-US" dirty="0" smtClean="0"/>
              </a:p>
              <a:p>
                <a:r>
                  <a:rPr lang="en-US" b="1" dirty="0" smtClean="0"/>
                  <a:t>CDH</a:t>
                </a:r>
                <a:r>
                  <a:rPr lang="en-US" b="1" dirty="0"/>
                  <a:t> </a:t>
                </a:r>
                <a:r>
                  <a:rPr lang="en-US" b="1" dirty="0" smtClean="0"/>
                  <a:t>Assumption</a:t>
                </a:r>
                <a:r>
                  <a:rPr lang="en-US" dirty="0" smtClean="0"/>
                  <a:t>: For all PPT A there is a negligible function </a:t>
                </a:r>
                <a:r>
                  <a:rPr lang="en-US" dirty="0" err="1" smtClean="0"/>
                  <a:t>negl</a:t>
                </a:r>
                <a:r>
                  <a:rPr lang="en-US" dirty="0" smtClean="0"/>
                  <a:t> upper bounding the probability that A </a:t>
                </a:r>
                <a:r>
                  <a:rPr lang="en-US" dirty="0"/>
                  <a:t>succeeds with probability at most </a:t>
                </a:r>
                <a:r>
                  <a:rPr lang="en-US" dirty="0" err="1" smtClean="0"/>
                  <a:t>negl</a:t>
                </a:r>
                <a:r>
                  <a:rPr lang="en-US" dirty="0" smtClean="0"/>
                  <a:t>(n).</a:t>
                </a:r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Decisional </a:t>
                </a:r>
                <a:r>
                  <a:rPr lang="en-US" dirty="0" err="1"/>
                  <a:t>Diffie</a:t>
                </a:r>
                <a:r>
                  <a:rPr lang="en-US" dirty="0"/>
                  <a:t>-Hellman Problem </a:t>
                </a:r>
                <a:r>
                  <a:rPr lang="en-US" dirty="0" smtClean="0"/>
                  <a:t>(DDH</a:t>
                </a:r>
                <a:r>
                  <a:rPr lang="en-US" dirty="0"/>
                  <a:t>)</a:t>
                </a:r>
              </a:p>
              <a:p>
                <a:r>
                  <a:rPr lang="en-US" dirty="0" smtClean="0"/>
                  <a:t>L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et</m:t>
                    </m:r>
                    <m: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z</m:t>
                    </m:r>
                    <m:r>
                      <a:rPr lang="en-US" b="0" i="0" baseline="-2500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p>
                    </m:sSup>
                  </m:oMath>
                </a14:m>
                <a:r>
                  <a:rPr lang="en-US" dirty="0" smtClean="0"/>
                  <a:t> and let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z</m:t>
                    </m:r>
                    <m:r>
                      <a:rPr lang="en-US" b="0" i="0" baseline="-2500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sup>
                    </m:sSup>
                  </m:oMath>
                </a14:m>
                <a:r>
                  <a:rPr lang="en-US" dirty="0" smtClean="0"/>
                  <a:t>, where x</a:t>
                </a:r>
                <a:r>
                  <a:rPr lang="en-US" baseline="-25000" dirty="0" smtClean="0"/>
                  <a:t>1</a:t>
                </a:r>
                <a:r>
                  <a:rPr lang="en-US" dirty="0" smtClean="0"/>
                  <a:t>,x</a:t>
                </a:r>
                <a:r>
                  <a:rPr lang="en-US" baseline="-25000" dirty="0" smtClean="0"/>
                  <a:t>2</a:t>
                </a:r>
                <a:r>
                  <a:rPr lang="en-US" dirty="0" smtClean="0"/>
                  <a:t> and r are random</a:t>
                </a:r>
                <a:endParaRPr lang="en-US" dirty="0"/>
              </a:p>
              <a:p>
                <a:r>
                  <a:rPr lang="en-US" dirty="0" smtClean="0"/>
                  <a:t>Attacker </a:t>
                </a:r>
                <a:r>
                  <a:rPr lang="en-US" dirty="0"/>
                  <a:t>is </a:t>
                </a:r>
                <a:r>
                  <a:rPr lang="en-US" dirty="0" smtClean="0"/>
                  <a:t>given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p>
                    </m:sSup>
                  </m:oMath>
                </a14:m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p>
                    </m:sSup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𝑧</m:t>
                    </m:r>
                    <m:r>
                      <a:rPr lang="en-US" b="0" i="1" baseline="-2500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 smtClean="0"/>
                  <a:t> (for a random bit b)</a:t>
                </a:r>
              </a:p>
              <a:p>
                <a:r>
                  <a:rPr lang="en-US" dirty="0" smtClean="0"/>
                  <a:t>Attackers </a:t>
                </a:r>
                <a:r>
                  <a:rPr lang="en-US" dirty="0"/>
                  <a:t>goal is </a:t>
                </a:r>
                <a:r>
                  <a:rPr lang="en-US" dirty="0" smtClean="0"/>
                  <a:t>to guess b</a:t>
                </a:r>
              </a:p>
              <a:p>
                <a:r>
                  <a:rPr lang="en-US" b="1" dirty="0" smtClean="0"/>
                  <a:t>DDH </a:t>
                </a:r>
                <a:r>
                  <a:rPr lang="en-US" b="1" dirty="0"/>
                  <a:t>Assumption</a:t>
                </a:r>
                <a:r>
                  <a:rPr lang="en-US" dirty="0"/>
                  <a:t>: For all PPT A there is a negligible function </a:t>
                </a:r>
                <a:r>
                  <a:rPr lang="en-US" dirty="0" err="1"/>
                  <a:t>negl</a:t>
                </a:r>
                <a:r>
                  <a:rPr lang="en-US" dirty="0"/>
                  <a:t> </a:t>
                </a:r>
                <a:r>
                  <a:rPr lang="en-US" dirty="0" smtClean="0"/>
                  <a:t>such that A succeeds with probability at most ½ + </a:t>
                </a:r>
                <a:r>
                  <a:rPr lang="en-US" dirty="0" err="1" smtClean="0"/>
                  <a:t>negl</a:t>
                </a:r>
                <a:r>
                  <a:rPr lang="en-US" dirty="0" smtClean="0"/>
                  <a:t>(n).</a:t>
                </a: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3501" r="-6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582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Secure </a:t>
            </a:r>
            <a:r>
              <a:rPr lang="en-US" dirty="0" smtClean="0"/>
              <a:t>key-agreement with DDH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/>
                  <a:t>Alice publishes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baseline="-2500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sup>
                    </m:sSup>
                  </m:oMath>
                </a14:m>
                <a:r>
                  <a:rPr lang="en-US" dirty="0" smtClean="0"/>
                  <a:t> and Bob publishes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baseline="-2500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sup>
                    </m:sSup>
                    <m:r>
                      <a:rPr lang="en-US" b="0" i="1" baseline="-2500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 smtClean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Alice </a:t>
                </a:r>
                <a:r>
                  <a:rPr lang="en-US" dirty="0" smtClean="0"/>
                  <a:t>and Bob can both compute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i="1" baseline="-25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  <m:r>
                          <m:rPr>
                            <m:nor/>
                          </m:rPr>
                          <a:rPr lang="en-US" dirty="0"/>
                          <m:t>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i="1" baseline="-25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sup>
                    </m:sSup>
                  </m:oMath>
                </a14:m>
                <a:r>
                  <a:rPr lang="en-US" dirty="0" smtClean="0"/>
                  <a:t> but to Eve this key is indistinguishable from a random group element (by DDH) 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:r>
                  <a:rPr lang="en-US" b="1" dirty="0" smtClean="0"/>
                  <a:t>Remark</a:t>
                </a:r>
                <a:r>
                  <a:rPr lang="en-US" dirty="0" smtClean="0"/>
                  <a:t>: Protocol is vulnerable to Man-In-The-Middle Attacks if Bob cannot validate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i="1" baseline="-25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sup>
                    </m:sSup>
                  </m:oMath>
                </a14:m>
                <a:r>
                  <a:rPr lang="en-US" dirty="0" smtClean="0"/>
                  <a:t>.</a:t>
                </a: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381" r="-11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139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Can we find a cyclic group where DDH holds?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b="1" dirty="0" smtClean="0">
                    <a:ea typeface="Cambria Math" panose="02040503050406030204" pitchFamily="18" charset="0"/>
                  </a:rPr>
                  <a:t>Example 1: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where p is a random n-bit prime.</a:t>
                </a:r>
              </a:p>
              <a:p>
                <a:pPr lvl="1"/>
                <a:r>
                  <a:rPr lang="en-US" dirty="0" smtClean="0"/>
                  <a:t>CDH is believed to be hard</a:t>
                </a:r>
              </a:p>
              <a:p>
                <a:pPr lvl="1"/>
                <a:r>
                  <a:rPr lang="en-US" dirty="0" smtClean="0"/>
                  <a:t>DDH is *not* hard (Exercise 13.15)</a:t>
                </a:r>
              </a:p>
              <a:p>
                <a:endParaRPr lang="en-US" dirty="0"/>
              </a:p>
              <a:p>
                <a:r>
                  <a:rPr lang="en-US" b="1" dirty="0" smtClean="0">
                    <a:ea typeface="Cambria Math" panose="02040503050406030204" pitchFamily="18" charset="0"/>
                  </a:rPr>
                  <a:t>Theorem: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𝐿𝑒𝑡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p=rq+1 be </a:t>
                </a:r>
                <a:r>
                  <a:rPr lang="en-US" dirty="0"/>
                  <a:t>a random n-bit </a:t>
                </a:r>
                <a:r>
                  <a:rPr lang="en-US" dirty="0" smtClean="0"/>
                  <a:t>prime where q is a large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dirty="0" smtClean="0"/>
                  <a:t>-bit prime then the set of </a:t>
                </a:r>
                <a:r>
                  <a:rPr lang="en-US" dirty="0" err="1" smtClean="0"/>
                  <a:t>r</a:t>
                </a:r>
                <a:r>
                  <a:rPr lang="en-US" baseline="30000" dirty="0" err="1" smtClean="0"/>
                  <a:t>th</a:t>
                </a:r>
                <a:r>
                  <a:rPr lang="en-US" dirty="0" smtClean="0"/>
                  <a:t> residues modulo p is a cyclic subgroup of order q. Then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𝔾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[</m:t>
                        </m:r>
                        <m:sSup>
                          <m:sSup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h</m:t>
                            </m:r>
                          </m:e>
                          <m:sup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𝑟</m:t>
                            </m:r>
                          </m:sup>
                        </m:sSup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𝑚𝑜𝑑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]</m:t>
                        </m:r>
                      </m:e>
                      <m:e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h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ℤ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∗</m:t>
                            </m:r>
                          </m:sup>
                        </m:sSubSup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is a cyclic subgroup of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dirty="0" smtClean="0"/>
                  <a:t> of order q.</a:t>
                </a:r>
              </a:p>
              <a:p>
                <a:pPr lvl="1"/>
                <a:r>
                  <a:rPr lang="en-US" b="1" dirty="0" smtClean="0"/>
                  <a:t>Remark 1: </a:t>
                </a:r>
                <a:r>
                  <a:rPr lang="en-US" dirty="0" smtClean="0"/>
                  <a:t>DDH is believed to hold for such a group</a:t>
                </a:r>
              </a:p>
              <a:p>
                <a:pPr lvl="1"/>
                <a:r>
                  <a:rPr lang="en-US" b="1" dirty="0" smtClean="0"/>
                  <a:t>Remark 2: </a:t>
                </a:r>
                <a:r>
                  <a:rPr lang="en-US" dirty="0" smtClean="0"/>
                  <a:t>It is easy to generate uniformly random elements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𝔾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sub>
                    </m:sSub>
                  </m:oMath>
                </a14:m>
                <a:endParaRPr lang="en-US" b="1" dirty="0" smtClean="0"/>
              </a:p>
              <a:p>
                <a:pPr lvl="1"/>
                <a:r>
                  <a:rPr lang="en-US" b="1" dirty="0" smtClean="0"/>
                  <a:t>Remark 3: </a:t>
                </a:r>
                <a:r>
                  <a:rPr lang="en-US" dirty="0" smtClean="0"/>
                  <a:t>Any element (besides 1) is a generator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𝔾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801" r="-986" b="-9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772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Can we find a cyclic group where DDH holds?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r>
                  <a:rPr lang="en-US" b="1" dirty="0" smtClean="0">
                    <a:ea typeface="Cambria Math" panose="02040503050406030204" pitchFamily="18" charset="0"/>
                  </a:rPr>
                  <a:t>Theorem: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𝐿𝑒𝑡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p=rq+1 be </a:t>
                </a:r>
                <a:r>
                  <a:rPr lang="en-US" dirty="0"/>
                  <a:t>a random n-bit </a:t>
                </a:r>
                <a:r>
                  <a:rPr lang="en-US" dirty="0" smtClean="0"/>
                  <a:t>prime where q is a large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dirty="0" smtClean="0"/>
                  <a:t>-bit prime then the set of </a:t>
                </a:r>
                <a:r>
                  <a:rPr lang="en-US" dirty="0" err="1" smtClean="0"/>
                  <a:t>rth</a:t>
                </a:r>
                <a:r>
                  <a:rPr lang="en-US" dirty="0" smtClean="0"/>
                  <a:t> residues modulo p is a cyclic subgroup of order q. Then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𝔾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[</m:t>
                        </m:r>
                        <m:sSup>
                          <m:sSupPr>
                            <m:ctrlP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h</m:t>
                            </m:r>
                          </m:e>
                          <m:sup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𝑟</m:t>
                            </m:r>
                          </m:sup>
                        </m:sSup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𝑚𝑜𝑑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]</m:t>
                        </m:r>
                      </m:e>
                      <m:e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h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ℤ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∗</m:t>
                            </m:r>
                          </m:sup>
                        </m:sSubSup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is a cyclic subgroup of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dirty="0" smtClean="0"/>
                  <a:t> of order q.</a:t>
                </a:r>
              </a:p>
              <a:p>
                <a:pPr lvl="1"/>
                <a:r>
                  <a:rPr lang="en-US" b="1" dirty="0" smtClean="0"/>
                  <a:t>Closure</a:t>
                </a:r>
                <a:r>
                  <a:rPr lang="en-US" dirty="0" smtClean="0"/>
                  <a:t>: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h</m:t>
                    </m:r>
                    <m:r>
                      <a:rPr lang="en-US" i="1" baseline="300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𝑔</m:t>
                    </m:r>
                    <m:r>
                      <a:rPr lang="en-US" i="1" baseline="300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</m:t>
                    </m:r>
                    <m:r>
                      <a: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h𝑔</m:t>
                            </m:r>
                          </m:e>
                        </m:d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pPr lvl="1"/>
                <a:r>
                  <a:rPr lang="en-US" b="1" dirty="0" smtClean="0"/>
                  <a:t>Inverse</a:t>
                </a:r>
                <a:r>
                  <a:rPr lang="en-US" dirty="0" smtClean="0"/>
                  <a:t> of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h</m:t>
                    </m:r>
                    <m:r>
                      <a:rPr lang="en-US" b="0" i="1" baseline="3000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 smtClean="0"/>
                  <a:t> is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  <m:sup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−1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sup>
                    </m:sSup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𝔾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sub>
                    </m:sSub>
                  </m:oMath>
                </a14:m>
                <a:endParaRPr lang="en-US" b="1" dirty="0" smtClean="0"/>
              </a:p>
              <a:p>
                <a:pPr lvl="1"/>
                <a:r>
                  <a:rPr lang="en-US" b="1" dirty="0" smtClean="0"/>
                  <a:t>Size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h</m:t>
                            </m:r>
                            <m:r>
                              <a:rPr lang="en-US" i="1" baseline="30000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𝑟</m:t>
                            </m:r>
                          </m:e>
                        </m:d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[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𝑟𝑥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𝑚𝑜𝑑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𝑟𝑞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]</m:t>
                        </m:r>
                      </m:sup>
                    </m:sSup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h</m:t>
                                </m:r>
                                <m:r>
                                  <a:rPr lang="en-US" i="1" baseline="30000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</m:d>
                          </m:e>
                          <m:sup>
                            <m:r>
                              <a:rPr lang="en-US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sup>
                        </m:sSup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[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𝑚𝑜𝑑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]</m:t>
                        </m:r>
                      </m:sup>
                    </m:sSup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h</m:t>
                            </m:r>
                            <m:r>
                              <a:rPr lang="en-US" i="1" baseline="30000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𝑟</m:t>
                            </m:r>
                          </m:e>
                        </m:d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[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𝑚𝑜𝑑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]</m:t>
                        </m:r>
                      </m:sup>
                    </m:sSup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𝑚𝑜𝑑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 smtClean="0"/>
                  <a:t> </a:t>
                </a:r>
              </a:p>
              <a:p>
                <a:pPr lvl="1"/>
                <a:endParaRPr lang="en-US" dirty="0"/>
              </a:p>
              <a:p>
                <a:pPr marL="0" indent="0">
                  <a:buNone/>
                </a:pPr>
                <a:r>
                  <a:rPr lang="en-US" b="1" dirty="0" smtClean="0"/>
                  <a:t>Remark</a:t>
                </a:r>
                <a:r>
                  <a:rPr lang="en-US" dirty="0" smtClean="0"/>
                  <a:t>: Two known attacks on Discrete Log Problem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𝔾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en-US" dirty="0" smtClean="0"/>
                  <a:t>(Section 9.2). </a:t>
                </a:r>
                <a:endParaRPr lang="en-US" dirty="0"/>
              </a:p>
              <a:p>
                <a:r>
                  <a:rPr lang="en-US" dirty="0" smtClean="0"/>
                  <a:t>First runs in time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</m:ra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𝜆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/2</m:t>
                            </m:r>
                          </m:sup>
                        </m:sSup>
                      </m:e>
                    </m:d>
                  </m:oMath>
                </a14:m>
                <a:endParaRPr lang="en-US" dirty="0" smtClean="0"/>
              </a:p>
              <a:p>
                <a:r>
                  <a:rPr lang="en-US" dirty="0" smtClean="0"/>
                  <a:t>Second runs in time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ad>
                              <m:ra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deg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rad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unc>
                                      <m:func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US" b="0" i="0" smtClean="0">
                                            <a:latin typeface="Cambria Math" panose="02040503050406030204" pitchFamily="18" charset="0"/>
                                          </a:rPr>
                                          <m:t>log</m:t>
                                        </m:r>
                                      </m:fName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</m:func>
                                  </m:e>
                                </m:d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2/3</m:t>
                                </m:r>
                              </m:sup>
                            </m:sSup>
                          </m:e>
                        </m:d>
                      </m:sup>
                    </m:sSup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101" r="-696" b="-15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909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Can we find a cyclic group where DDH holds?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pPr marL="0" indent="0">
                  <a:buNone/>
                </a:pPr>
                <a:r>
                  <a:rPr lang="en-US" b="1" dirty="0" smtClean="0"/>
                  <a:t>Remark</a:t>
                </a:r>
                <a:r>
                  <a:rPr lang="en-US" dirty="0" smtClean="0"/>
                  <a:t>: Two known attacks (Section 9.2). </a:t>
                </a:r>
                <a:endParaRPr lang="en-US" dirty="0"/>
              </a:p>
              <a:p>
                <a:r>
                  <a:rPr lang="en-US" dirty="0" smtClean="0"/>
                  <a:t>First runs in time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</m:ra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𝜆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/2</m:t>
                            </m:r>
                          </m:sup>
                        </m:sSup>
                      </m:e>
                    </m:d>
                  </m:oMath>
                </a14:m>
                <a:endParaRPr lang="en-US" dirty="0" smtClean="0"/>
              </a:p>
              <a:p>
                <a:r>
                  <a:rPr lang="en-US" dirty="0" smtClean="0"/>
                  <a:t>Second runs in time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ad>
                              <m:ra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deg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rad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unc>
                                      <m:func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US" b="0" i="0" smtClean="0">
                                            <a:latin typeface="Cambria Math" panose="02040503050406030204" pitchFamily="18" charset="0"/>
                                          </a:rPr>
                                          <m:t>log</m:t>
                                        </m:r>
                                      </m:fName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</m:func>
                                  </m:e>
                                </m:d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2/3</m:t>
                                </m:r>
                              </m:sup>
                            </m:sSup>
                          </m:e>
                        </m:d>
                      </m:sup>
                    </m:sSup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dirty="0" smtClean="0"/>
                  <a:t>where n is bit length of p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:r>
                  <a:rPr lang="en-US" b="1" dirty="0" smtClean="0"/>
                  <a:t>Goal</a:t>
                </a:r>
                <a:r>
                  <a:rPr lang="en-US" dirty="0" smtClean="0"/>
                  <a:t>: Set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dirty="0" smtClean="0"/>
                  <a:t> and n to balance attacks </a:t>
                </a: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𝑂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ad>
                            <m:ra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g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rad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unc>
                                    <m:func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>
                                          <a:latin typeface="Cambria Math" panose="02040503050406030204" pitchFamily="18" charset="0"/>
                                        </a:rPr>
                                        <m:t>log</m:t>
                                      </m:r>
                                    </m:fName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</m:func>
                                </m:e>
                              </m:d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2/3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How to sample p=rq+1? </a:t>
                </a:r>
              </a:p>
              <a:p>
                <a:r>
                  <a:rPr lang="en-US" dirty="0" smtClean="0"/>
                  <a:t>First sample a random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dirty="0" smtClean="0"/>
                  <a:t>-bit prime q and </a:t>
                </a:r>
              </a:p>
              <a:p>
                <a:r>
                  <a:rPr lang="en-US" dirty="0" smtClean="0"/>
                  <a:t>Repeatedly check if rq+1 is prime for a random n-</a:t>
                </a:r>
                <a:r>
                  <a:rPr lang="en-US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dirty="0" smtClean="0"/>
                  <a:t> bit value r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35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637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Bertrand’s Postulate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95943" y="1825625"/>
                <a:ext cx="11996057" cy="4351338"/>
              </a:xfrm>
            </p:spPr>
            <p:txBody>
              <a:bodyPr>
                <a:normAutofit fontScale="92500"/>
              </a:bodyPr>
              <a:lstStyle/>
              <a:p>
                <a:pPr marL="0" indent="0">
                  <a:buNone/>
                </a:pPr>
                <a:r>
                  <a:rPr lang="en-US" b="1" dirty="0" smtClean="0"/>
                  <a:t>Theorem 8.32. </a:t>
                </a:r>
                <a:r>
                  <a:rPr lang="en-US" dirty="0" smtClean="0"/>
                  <a:t>For any n &gt; 1 the fraction of n-bit integers that are prime is at least 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</m:oMath>
                </a14:m>
                <a:r>
                  <a:rPr lang="en-US" dirty="0" smtClean="0"/>
                  <a:t>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b="1" dirty="0" err="1" smtClean="0"/>
                  <a:t>GenerateRandomPrime</a:t>
                </a:r>
                <a:r>
                  <a:rPr lang="en-US" dirty="0" smtClean="0"/>
                  <a:t>(1</a:t>
                </a:r>
                <a:r>
                  <a:rPr lang="en-US" baseline="30000" dirty="0" smtClean="0"/>
                  <a:t>n</a:t>
                </a:r>
                <a:r>
                  <a:rPr lang="en-US" dirty="0" smtClean="0"/>
                  <a:t>)</a:t>
                </a:r>
              </a:p>
              <a:p>
                <a:pPr marL="0" indent="0">
                  <a:buNone/>
                </a:pPr>
                <a:r>
                  <a:rPr lang="en-US" b="1" dirty="0" smtClean="0"/>
                  <a:t>For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i</a:t>
                </a:r>
                <a:r>
                  <a:rPr lang="en-US" dirty="0" smtClean="0"/>
                  <a:t>=1 to 3n</a:t>
                </a:r>
                <a:r>
                  <a:rPr lang="en-US" baseline="30000" dirty="0" smtClean="0"/>
                  <a:t>2</a:t>
                </a:r>
                <a:r>
                  <a:rPr lang="en-US" dirty="0" smtClean="0"/>
                  <a:t>:</a:t>
                </a:r>
              </a:p>
              <a:p>
                <a:pPr marL="0" indent="0">
                  <a:buNone/>
                </a:pPr>
                <a:r>
                  <a:rPr lang="en-US" dirty="0" smtClean="0"/>
                  <a:t>    p’</a:t>
                </a:r>
                <a:r>
                  <a:rPr lang="en-US" dirty="0" smtClean="0">
                    <a:sym typeface="Wingdings" panose="05000000000000000000" pitchFamily="2" charset="2"/>
                  </a:rPr>
                  <a:t> {0,1}</a:t>
                </a:r>
                <a:r>
                  <a:rPr lang="en-US" baseline="30000" dirty="0" smtClean="0">
                    <a:sym typeface="Wingdings" panose="05000000000000000000" pitchFamily="2" charset="2"/>
                  </a:rPr>
                  <a:t>n-1</a:t>
                </a:r>
              </a:p>
              <a:p>
                <a:pPr marL="0" indent="0">
                  <a:buNone/>
                </a:pPr>
                <a:r>
                  <a:rPr lang="en-US" dirty="0" smtClean="0"/>
                  <a:t>    p</a:t>
                </a:r>
                <a:r>
                  <a:rPr lang="en-US" dirty="0" smtClean="0">
                    <a:sym typeface="Wingdings" panose="05000000000000000000" pitchFamily="2" charset="2"/>
                  </a:rPr>
                  <a:t>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1</m:t>
                    </m:r>
                    <m:d>
                      <m:dPr>
                        <m:begChr m:val="‖"/>
                        <m:endChr m:val=""/>
                        <m:ctrlPr>
                          <a:rPr lang="en-US" b="0" i="1" dirty="0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𝑝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′</m:t>
                        </m:r>
                      </m:e>
                    </m:d>
                  </m:oMath>
                </a14:m>
                <a:endParaRPr lang="en-US" baseline="30000" dirty="0"/>
              </a:p>
              <a:p>
                <a:pPr marL="0" indent="0">
                  <a:buNone/>
                </a:pPr>
                <a:r>
                  <a:rPr lang="en-US" baseline="30000" dirty="0" smtClean="0"/>
                  <a:t> </a:t>
                </a:r>
                <a:r>
                  <a:rPr lang="en-US" b="1" dirty="0"/>
                  <a:t> </a:t>
                </a:r>
                <a:r>
                  <a:rPr lang="en-US" b="1" dirty="0" smtClean="0"/>
                  <a:t>  if </a:t>
                </a:r>
                <a:r>
                  <a:rPr lang="en-US" dirty="0" err="1" smtClean="0"/>
                  <a:t>isPrime</a:t>
                </a:r>
                <a:r>
                  <a:rPr lang="en-US" dirty="0" smtClean="0"/>
                  <a:t>(p) </a:t>
                </a:r>
                <a:r>
                  <a:rPr lang="en-US" b="1" dirty="0" smtClean="0"/>
                  <a:t>then</a:t>
                </a:r>
                <a:r>
                  <a:rPr lang="en-US" dirty="0" smtClean="0"/>
                  <a:t> </a:t>
                </a:r>
              </a:p>
              <a:p>
                <a:pPr marL="0" indent="0">
                  <a:buNone/>
                </a:pPr>
                <a:r>
                  <a:rPr lang="en-US" b="1" dirty="0"/>
                  <a:t> </a:t>
                </a:r>
                <a:r>
                  <a:rPr lang="en-US" b="1" dirty="0" smtClean="0"/>
                  <a:t>     return</a:t>
                </a:r>
                <a:r>
                  <a:rPr lang="en-US" dirty="0" smtClean="0"/>
                  <a:t> p</a:t>
                </a:r>
              </a:p>
              <a:p>
                <a:pPr marL="0" indent="0">
                  <a:buNone/>
                </a:pPr>
                <a:r>
                  <a:rPr lang="en-US" b="1" dirty="0"/>
                  <a:t>return</a:t>
                </a:r>
                <a:r>
                  <a:rPr lang="en-US" dirty="0"/>
                  <a:t> </a:t>
                </a:r>
                <a:r>
                  <a:rPr lang="en-US" dirty="0" smtClean="0"/>
                  <a:t>fail</a:t>
                </a:r>
                <a:endParaRPr lang="en-US" dirty="0"/>
              </a:p>
              <a:p>
                <a:pPr marL="0" indent="0">
                  <a:buNone/>
                </a:pPr>
                <a:endParaRPr lang="en-US" baseline="30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95943" y="1825625"/>
                <a:ext cx="11996057" cy="4351338"/>
              </a:xfrm>
              <a:blipFill>
                <a:blip r:embed="rId2"/>
                <a:stretch>
                  <a:fillRect l="-915" t="-2101" b="-2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7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4408713" y="2351313"/>
                <a:ext cx="7783287" cy="4370161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r>
                  <a:rPr lang="en-US" sz="2400" dirty="0" smtClean="0"/>
                  <a:t>Assume for now that we can run </a:t>
                </a:r>
                <a:r>
                  <a:rPr lang="en-US" sz="2400" dirty="0" err="1" smtClean="0"/>
                  <a:t>isPrime</a:t>
                </a:r>
                <a:r>
                  <a:rPr lang="en-US" sz="2400" dirty="0" smtClean="0"/>
                  <a:t>(p). What are the odds that the algorithm fails?</a:t>
                </a:r>
              </a:p>
              <a:p>
                <a:endParaRPr lang="en-US" sz="2400" dirty="0"/>
              </a:p>
              <a:p>
                <a:r>
                  <a:rPr lang="en-US" sz="2400" dirty="0" smtClean="0"/>
                  <a:t>On each iteration the probability that p is not a prime is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f>
                          <m:f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den>
                        </m:f>
                      </m:e>
                    </m:d>
                  </m:oMath>
                </a14:m>
                <a:endParaRPr lang="en-US" sz="2400" dirty="0" smtClean="0"/>
              </a:p>
              <a:p>
                <a:endParaRPr lang="en-US" sz="2400" dirty="0" smtClean="0"/>
              </a:p>
              <a:p>
                <a:r>
                  <a:rPr lang="en-US" sz="2400" dirty="0" smtClean="0"/>
                  <a:t>We fail if we pick a non-prime in all 3n</a:t>
                </a:r>
                <a:r>
                  <a:rPr lang="en-US" sz="2400" baseline="30000" dirty="0" smtClean="0"/>
                  <a:t>2</a:t>
                </a:r>
                <a:r>
                  <a:rPr lang="en-US" sz="2400" dirty="0" smtClean="0"/>
                  <a:t> iterations. The probability of failure is at most  </a:t>
                </a:r>
                <a:endParaRPr lang="en-US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f>
                                <m:f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1−</m:t>
                                      </m:r>
                                      <m:f>
                                        <m:fPr>
                                          <m:ctrlP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num>
                                        <m:den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  <m:t>3</m:t>
                                          </m:r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8713" y="2351313"/>
                <a:ext cx="7783287" cy="4370161"/>
              </a:xfrm>
              <a:prstGeom prst="rect">
                <a:avLst/>
              </a:prstGeom>
              <a:blipFill>
                <a:blip r:embed="rId3"/>
                <a:stretch>
                  <a:fillRect l="-1095" t="-9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76186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Can we find a cyclic group where DDH holds?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b="1" dirty="0" smtClean="0"/>
                  <a:t>Elliptic Curves Example</a:t>
                </a:r>
                <a:r>
                  <a:rPr lang="en-US" dirty="0" smtClean="0"/>
                  <a:t>: Let p be a prime (p &gt; 3) and let A, B be constants. Consider the equation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baseline="30000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baseline="30000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𝑚𝑜𝑑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𝑝</m:t>
                      </m:r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And let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ℤ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</m:sub>
                            <m:sup/>
                          </m:sSubSup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ℤ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i="1" baseline="3000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 baseline="3000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𝑚𝑜𝑑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m:rPr>
                              <m:nor/>
                            </m:rPr>
                            <a:rPr lang="en-US" dirty="0"/>
                            <m:t> 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∪</m:t>
                      </m:r>
                      <m:d>
                        <m:dPr>
                          <m:begChr m:val="{"/>
                          <m:endChr m:val="}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𝒪</m:t>
                          </m:r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b="1" dirty="0" smtClean="0"/>
                  <a:t>Note</a:t>
                </a:r>
                <a:r>
                  <a:rPr lang="en-US" dirty="0" smtClean="0"/>
                  <a:t>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𝒪</m:t>
                    </m:r>
                  </m:oMath>
                </a14:m>
                <a:r>
                  <a:rPr lang="en-US" dirty="0" smtClean="0"/>
                  <a:t> is defined to be an additive identity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𝒪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W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hat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is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baseline="-25000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b="0" i="1" baseline="-25000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baseline="-25000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b="0" i="1" baseline="-2500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?</m:t>
                    </m:r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241" b="-18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941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Elliptic Curve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004821" y="2370137"/>
                <a:ext cx="4577627" cy="435133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The line passing through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b="1" i="1" baseline="-25000" smtClean="0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𝒚</m:t>
                        </m:r>
                        <m:r>
                          <a:rPr lang="en-US" b="1" i="1" baseline="-25000" smtClean="0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b="1" i="1" baseline="-25000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𝒚</m:t>
                        </m:r>
                        <m:r>
                          <a:rPr lang="en-US" b="1" i="1" baseline="-25000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d>
                  </m:oMath>
                </a14:m>
                <a:r>
                  <a:rPr lang="en-US" dirty="0" smtClean="0"/>
                  <a:t> has the equation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 baseline="-2500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baseline="-25000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𝑚𝑜𝑑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Where the slope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i="1" baseline="-2500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i="1" baseline="-250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1" baseline="-2500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1" baseline="-250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𝑚𝑜𝑑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d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004821" y="2370137"/>
                <a:ext cx="4577627" cy="4351338"/>
              </a:xfrm>
              <a:blipFill>
                <a:blip r:embed="rId2"/>
                <a:stretch>
                  <a:fillRect l="-2663" t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71</a:t>
            </a:fld>
            <a:endParaRPr lang="en-US"/>
          </a:p>
        </p:txBody>
      </p:sp>
      <p:pic>
        <p:nvPicPr>
          <p:cNvPr id="1026" name="Picture 2" descr="Image result for elliptic curv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1432" y="424815"/>
            <a:ext cx="4744741" cy="6433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1802784" y="2566352"/>
                <a:ext cx="96936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b="1" i="1" baseline="-25000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𝒚</m:t>
                          </m:r>
                          <m:r>
                            <a:rPr lang="en-US" b="1" i="1" baseline="-25000"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2784" y="2566352"/>
                <a:ext cx="969368" cy="369332"/>
              </a:xfrm>
              <a:prstGeom prst="rect">
                <a:avLst/>
              </a:prstGeom>
              <a:blipFill>
                <a:blip r:embed="rId4"/>
                <a:stretch>
                  <a:fillRect b="-49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3632543" y="1872973"/>
                <a:ext cx="96936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b="1" i="1" baseline="-2500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𝒚</m:t>
                          </m:r>
                          <m:r>
                            <a:rPr lang="en-US" b="1" i="1" baseline="-25000"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</m:d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2543" y="1872973"/>
                <a:ext cx="969368" cy="369332"/>
              </a:xfrm>
              <a:prstGeom prst="rect">
                <a:avLst/>
              </a:prstGeom>
              <a:blipFill>
                <a:blip r:embed="rId5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/>
          <p:cNvSpPr/>
          <p:nvPr/>
        </p:nvSpPr>
        <p:spPr>
          <a:xfrm>
            <a:off x="6096000" y="1975167"/>
            <a:ext cx="7601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(x</a:t>
            </a:r>
            <a:r>
              <a:rPr lang="en-US" b="1" baseline="-25000" dirty="0" smtClean="0"/>
              <a:t>3</a:t>
            </a:r>
            <a:r>
              <a:rPr lang="en-US" b="1" dirty="0" smtClean="0"/>
              <a:t>,y</a:t>
            </a:r>
            <a:r>
              <a:rPr lang="en-US" b="1" baseline="-25000" dirty="0" smtClean="0"/>
              <a:t>3</a:t>
            </a:r>
            <a:r>
              <a:rPr lang="en-US" b="1" dirty="0" smtClean="0"/>
              <a:t>)</a:t>
            </a:r>
            <a:endParaRPr 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3057888" y="5190807"/>
                <a:ext cx="269182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b="1" dirty="0" smtClean="0"/>
                  <a:t>(x</a:t>
                </a:r>
                <a:r>
                  <a:rPr lang="en-US" b="1" baseline="-25000" dirty="0" smtClean="0"/>
                  <a:t>3</a:t>
                </a:r>
                <a:r>
                  <a:rPr lang="en-US" b="1" dirty="0" smtClean="0"/>
                  <a:t>,-y</a:t>
                </a:r>
                <a:r>
                  <a:rPr lang="en-US" b="1" baseline="-25000" dirty="0" smtClean="0"/>
                  <a:t>3</a:t>
                </a:r>
                <a:r>
                  <a:rPr lang="en-US" b="1" dirty="0" smtClean="0"/>
                  <a:t>)=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b="1" i="1" baseline="-25000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𝒚</m:t>
                        </m:r>
                        <m:r>
                          <a:rPr lang="en-US" b="1" i="1" baseline="-25000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  <m:r>
                      <a:rPr lang="en-US" b="1" i="1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b="1" i="1" baseline="-25000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𝒚</m:t>
                        </m:r>
                        <m:r>
                          <a:rPr lang="en-US" b="1" i="1" baseline="-25000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d>
                  </m:oMath>
                </a14:m>
                <a:endParaRPr lang="en-US" b="1" dirty="0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7888" y="5190807"/>
                <a:ext cx="2691827" cy="369332"/>
              </a:xfrm>
              <a:prstGeom prst="rect">
                <a:avLst/>
              </a:prstGeom>
              <a:blipFill>
                <a:blip r:embed="rId6"/>
                <a:stretch>
                  <a:fillRect l="-2041"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46075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Elliptic Curve Example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776173" y="2414904"/>
                <a:ext cx="4577627" cy="4351338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Formally, let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b="0" i="1" baseline="-2500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b="0" i="1" baseline="-2500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baseline="-2500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baseline="-2500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𝑚𝑜𝑑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Be the slope. Then the line passing through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b="1" i="1" baseline="-25000" smtClean="0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𝒚</m:t>
                        </m:r>
                        <m:r>
                          <a:rPr lang="en-US" b="1" i="1" baseline="-25000" smtClean="0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b="1" i="1" baseline="-25000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𝒚</m:t>
                        </m:r>
                        <m:r>
                          <a:rPr lang="en-US" b="1" i="1" baseline="-25000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d>
                  </m:oMath>
                </a14:m>
                <a:r>
                  <a:rPr lang="en-US" dirty="0" smtClean="0"/>
                  <a:t> has the equation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 baseline="-2500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baseline="-25000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𝑚𝑜𝑑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1" baseline="-2500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i="1" baseline="-2500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i="1" baseline="3000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 baseline="3000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𝐴𝑥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𝑚𝑜𝑑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𝑝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76173" y="2414904"/>
                <a:ext cx="4577627" cy="4351338"/>
              </a:xfrm>
              <a:blipFill>
                <a:blip r:embed="rId2"/>
                <a:stretch>
                  <a:fillRect l="-2796" t="-3081" b="-7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72</a:t>
            </a:fld>
            <a:endParaRPr lang="en-US"/>
          </a:p>
        </p:txBody>
      </p:sp>
      <p:pic>
        <p:nvPicPr>
          <p:cNvPr id="1026" name="Picture 2" descr="Image result for elliptic curv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1432" y="424815"/>
            <a:ext cx="4744741" cy="6433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1965344" y="2244647"/>
                <a:ext cx="96936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b="1" i="1" baseline="-25000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𝒚</m:t>
                          </m:r>
                          <m:r>
                            <a:rPr lang="en-US" b="1" i="1" baseline="-25000"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5344" y="2244647"/>
                <a:ext cx="969368" cy="369332"/>
              </a:xfrm>
              <a:prstGeom prst="rect">
                <a:avLst/>
              </a:prstGeom>
              <a:blipFill>
                <a:blip r:embed="rId4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3632543" y="1872973"/>
                <a:ext cx="96936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b="1" i="1" baseline="-2500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𝒚</m:t>
                          </m:r>
                          <m:r>
                            <a:rPr lang="en-US" b="1" i="1" baseline="-25000"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</m:d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2543" y="1872973"/>
                <a:ext cx="969368" cy="369332"/>
              </a:xfrm>
              <a:prstGeom prst="rect">
                <a:avLst/>
              </a:prstGeom>
              <a:blipFill>
                <a:blip r:embed="rId5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207717" y="5652254"/>
                <a:ext cx="4292137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b="0" i="1" baseline="-25000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=[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2800" b="0" i="1" baseline="30000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i="1" baseline="-2500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i="1" baseline="-2500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800" b="0" i="1" baseline="-2500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𝑚𝑜𝑑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717" y="5652254"/>
                <a:ext cx="4292137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155736" y="6081276"/>
                <a:ext cx="4806316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800" b="0" i="1" baseline="-25000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=[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𝑚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800" i="1" baseline="-2500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800" i="1" baseline="-2500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800" b="0" i="1" baseline="-25000" smtClean="0">
                          <a:latin typeface="Cambria Math" panose="02040503050406030204" pitchFamily="18" charset="0"/>
                        </a:rPr>
                        <m:t>1 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𝑚𝑜𝑑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736" y="6081276"/>
                <a:ext cx="4806316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/>
          <p:cNvSpPr/>
          <p:nvPr/>
        </p:nvSpPr>
        <p:spPr>
          <a:xfrm>
            <a:off x="6096000" y="1975167"/>
            <a:ext cx="7601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(x</a:t>
            </a:r>
            <a:r>
              <a:rPr lang="en-US" b="1" baseline="-25000" dirty="0" smtClean="0"/>
              <a:t>3</a:t>
            </a:r>
            <a:r>
              <a:rPr lang="en-US" b="1" dirty="0" smtClean="0"/>
              <a:t>,y</a:t>
            </a:r>
            <a:r>
              <a:rPr lang="en-US" b="1" baseline="-25000" dirty="0" smtClean="0"/>
              <a:t>3</a:t>
            </a:r>
            <a:r>
              <a:rPr lang="en-US" b="1" dirty="0" smtClean="0"/>
              <a:t>)</a:t>
            </a:r>
            <a:endParaRPr 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3122810" y="5094287"/>
                <a:ext cx="269182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b="1" dirty="0" smtClean="0"/>
                  <a:t>(x</a:t>
                </a:r>
                <a:r>
                  <a:rPr lang="en-US" b="1" baseline="-25000" dirty="0" smtClean="0"/>
                  <a:t>3</a:t>
                </a:r>
                <a:r>
                  <a:rPr lang="en-US" b="1" dirty="0" smtClean="0"/>
                  <a:t>,-y</a:t>
                </a:r>
                <a:r>
                  <a:rPr lang="en-US" b="1" baseline="-25000" dirty="0" smtClean="0"/>
                  <a:t>3</a:t>
                </a:r>
                <a:r>
                  <a:rPr lang="en-US" b="1" dirty="0" smtClean="0"/>
                  <a:t>)=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b="1" i="1" baseline="-25000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𝒚</m:t>
                        </m:r>
                        <m:r>
                          <a:rPr lang="en-US" b="1" i="1" baseline="-25000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  <m:r>
                      <a:rPr lang="en-US" b="1" i="1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b="1" i="1" baseline="-25000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𝒚</m:t>
                        </m:r>
                        <m:r>
                          <a:rPr lang="en-US" b="1" i="1" baseline="-25000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d>
                  </m:oMath>
                </a14:m>
                <a:endParaRPr lang="en-US" b="1" dirty="0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2810" y="5094287"/>
                <a:ext cx="2691827" cy="369332"/>
              </a:xfrm>
              <a:prstGeom prst="rect">
                <a:avLst/>
              </a:prstGeom>
              <a:blipFill>
                <a:blip r:embed="rId9"/>
                <a:stretch>
                  <a:fillRect l="-1810"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08285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73</a:t>
            </a:fld>
            <a:endParaRPr lang="en-US"/>
          </a:p>
        </p:txBody>
      </p:sp>
      <p:pic>
        <p:nvPicPr>
          <p:cNvPr id="1026" name="Picture 2" descr="Image result for elliptic curv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6892" y="1362292"/>
            <a:ext cx="7043878" cy="5278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2467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Elliptic Curve Example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74</a:t>
            </a:fld>
            <a:endParaRPr lang="en-US"/>
          </a:p>
        </p:txBody>
      </p:sp>
      <p:pic>
        <p:nvPicPr>
          <p:cNvPr id="2050" name="Picture 2" descr="Image result for elliptic curv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38" r="24619"/>
          <a:stretch/>
        </p:blipFill>
        <p:spPr bwMode="auto">
          <a:xfrm>
            <a:off x="2395961" y="1439682"/>
            <a:ext cx="4132162" cy="5121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886937" y="2419109"/>
            <a:ext cx="3651962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 third point R on the elliptic curve.</a:t>
            </a:r>
          </a:p>
          <a:p>
            <a:endParaRPr lang="en-US" dirty="0"/>
          </a:p>
          <a:p>
            <a:r>
              <a:rPr lang="en-US" dirty="0" smtClean="0"/>
              <a:t>P+Q = 0</a:t>
            </a:r>
          </a:p>
          <a:p>
            <a:endParaRPr lang="en-US" dirty="0"/>
          </a:p>
          <a:p>
            <a:r>
              <a:rPr lang="en-US" dirty="0" smtClean="0"/>
              <a:t>(Inverse)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927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Elliptic Curve </a:t>
            </a:r>
            <a:r>
              <a:rPr lang="en-US" dirty="0" smtClean="0"/>
              <a:t>Special Cases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75</a:t>
            </a:fld>
            <a:endParaRPr lang="en-US"/>
          </a:p>
        </p:txBody>
      </p:sp>
      <p:pic>
        <p:nvPicPr>
          <p:cNvPr id="2050" name="Picture 2" descr="Image result for elliptic curv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38" r="24619"/>
          <a:stretch/>
        </p:blipFill>
        <p:spPr bwMode="auto">
          <a:xfrm>
            <a:off x="2395961" y="1439682"/>
            <a:ext cx="4132162" cy="5121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886937" y="2419109"/>
            <a:ext cx="3651962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 third point R on the elliptic curve.</a:t>
            </a:r>
          </a:p>
          <a:p>
            <a:endParaRPr lang="en-US" dirty="0"/>
          </a:p>
          <a:p>
            <a:r>
              <a:rPr lang="en-US" dirty="0" smtClean="0"/>
              <a:t>P+Q = 0</a:t>
            </a:r>
          </a:p>
          <a:p>
            <a:endParaRPr lang="en-US" dirty="0"/>
          </a:p>
          <a:p>
            <a:r>
              <a:rPr lang="en-US" dirty="0" smtClean="0"/>
              <a:t>(Inverse)</a:t>
            </a: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3206187" y="1585732"/>
            <a:ext cx="46299" cy="4503878"/>
          </a:xfrm>
          <a:prstGeom prst="line">
            <a:avLst/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3206187" y="3518704"/>
            <a:ext cx="138896" cy="162046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38200" y="3121091"/>
            <a:ext cx="11881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B050"/>
                </a:solidFill>
              </a:rPr>
              <a:t>Z+Z=0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93324" y="3146356"/>
            <a:ext cx="3770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B050"/>
                </a:solidFill>
              </a:rPr>
              <a:t>Z</a:t>
            </a:r>
            <a:endParaRPr lang="en-US" sz="32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0303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1" grpId="0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Elliptic Curve </a:t>
            </a:r>
            <a:r>
              <a:rPr lang="en-US" dirty="0" smtClean="0"/>
              <a:t>Special Cases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76</a:t>
            </a:fld>
            <a:endParaRPr lang="en-US"/>
          </a:p>
        </p:txBody>
      </p:sp>
      <p:pic>
        <p:nvPicPr>
          <p:cNvPr id="2050" name="Picture 2" descr="Image result for elliptic curv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38" r="24619"/>
          <a:stretch/>
        </p:blipFill>
        <p:spPr bwMode="auto">
          <a:xfrm>
            <a:off x="2395961" y="1439682"/>
            <a:ext cx="4132162" cy="5121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Connector 5"/>
          <p:cNvCxnSpPr/>
          <p:nvPr/>
        </p:nvCxnSpPr>
        <p:spPr>
          <a:xfrm flipH="1">
            <a:off x="2141316" y="2139431"/>
            <a:ext cx="4294208" cy="625814"/>
          </a:xfrm>
          <a:prstGeom prst="line">
            <a:avLst/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3873645" y="2434102"/>
            <a:ext cx="138896" cy="162046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7066143" y="2501434"/>
            <a:ext cx="120257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B050"/>
                </a:solidFill>
              </a:rPr>
              <a:t>Z+Z=R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73645" y="2572998"/>
            <a:ext cx="3770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B050"/>
                </a:solidFill>
              </a:rPr>
              <a:t>Z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5704374" y="2139431"/>
            <a:ext cx="138896" cy="162046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5654757" y="2280610"/>
            <a:ext cx="5325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B050"/>
                </a:solidFill>
              </a:rPr>
              <a:t>-R</a:t>
            </a:r>
            <a:endParaRPr lang="en-US" sz="3200" dirty="0">
              <a:solidFill>
                <a:srgbClr val="00B050"/>
              </a:solidFill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5773822" y="1690688"/>
            <a:ext cx="68126" cy="4108228"/>
          </a:xfrm>
          <a:prstGeom prst="line">
            <a:avLst/>
          </a:prstGeom>
          <a:ln>
            <a:prstDash val="sysDot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6" name="Oval 25"/>
          <p:cNvSpPr/>
          <p:nvPr/>
        </p:nvSpPr>
        <p:spPr>
          <a:xfrm>
            <a:off x="5772500" y="4965583"/>
            <a:ext cx="138896" cy="162046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5778894" y="4542854"/>
            <a:ext cx="4074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B050"/>
                </a:solidFill>
              </a:rPr>
              <a:t>R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066143" y="3171117"/>
            <a:ext cx="26444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B050"/>
                </a:solidFill>
              </a:rPr>
              <a:t>How to find R?</a:t>
            </a:r>
            <a:endParaRPr lang="en-US" sz="32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9000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1" grpId="0"/>
      <p:bldP spid="17" grpId="0" animBg="1"/>
      <p:bldP spid="18" grpId="0"/>
      <p:bldP spid="26" grpId="0" animBg="1"/>
      <p:bldP spid="27" grpId="0"/>
      <p:bldP spid="28" grpId="0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Can we find a cyclic group where DDH holds?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pPr marL="0" indent="0">
                  <a:buNone/>
                </a:pPr>
                <a:r>
                  <a:rPr lang="en-US" b="1" dirty="0" smtClean="0"/>
                  <a:t>Elliptic Curves Example</a:t>
                </a:r>
                <a:r>
                  <a:rPr lang="en-US" dirty="0" smtClean="0"/>
                  <a:t>: Let p be a prime (p &gt; 3) and let A, B be constants. Consider the equation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baseline="30000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baseline="30000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𝑚𝑜𝑑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𝑝</m:t>
                      </m:r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And let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ℤ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</m:sub>
                            <m:sup/>
                          </m:sSubSup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ℤ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i="1" baseline="3000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 baseline="3000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𝑚𝑜𝑑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m:rPr>
                              <m:nor/>
                            </m:rPr>
                            <a:rPr lang="en-US" dirty="0"/>
                            <m:t> 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∪</m:t>
                      </m:r>
                      <m:d>
                        <m:dPr>
                          <m:begChr m:val="{"/>
                          <m:endChr m:val="}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𝒪</m:t>
                          </m:r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b="1" dirty="0" smtClean="0"/>
                  <a:t>Fact</a:t>
                </a:r>
                <a:r>
                  <a:rPr lang="en-US" dirty="0" smtClean="0"/>
                  <a:t>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ℤ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</m:sub>
                          <m:sup/>
                        </m:sSubSup>
                      </m:e>
                    </m:d>
                  </m:oMath>
                </a14:m>
                <a:r>
                  <a:rPr lang="en-US" dirty="0" smtClean="0"/>
                  <a:t> defines an abelian group </a:t>
                </a:r>
              </a:p>
              <a:p>
                <a:r>
                  <a:rPr lang="en-US" dirty="0" smtClean="0"/>
                  <a:t>For </a:t>
                </a:r>
                <a:r>
                  <a:rPr lang="en-US" i="1" dirty="0" smtClean="0"/>
                  <a:t>appropriate curves</a:t>
                </a:r>
                <a:r>
                  <a:rPr lang="en-US" dirty="0" smtClean="0"/>
                  <a:t> the DDH assumption is believed to hold</a:t>
                </a:r>
              </a:p>
              <a:p>
                <a:r>
                  <a:rPr lang="en-US" dirty="0"/>
                  <a:t>If you make up your own curve there is a good chance it is broken…</a:t>
                </a:r>
              </a:p>
              <a:p>
                <a:r>
                  <a:rPr lang="en-US" dirty="0" smtClean="0"/>
                  <a:t>NIST has a list of recommendations </a:t>
                </a:r>
              </a:p>
              <a:p>
                <a:r>
                  <a:rPr lang="en-US" dirty="0" smtClean="0"/>
                  <a:t>Bad Elliptic Curves:</a:t>
                </a:r>
              </a:p>
              <a:p>
                <a:pPr lvl="1"/>
                <a:r>
                  <a:rPr lang="en-US" dirty="0" smtClean="0"/>
                  <a:t>Order is p, p+1, order divides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 smtClean="0"/>
                  <a:t> for “small” k,…  </a:t>
                </a:r>
              </a:p>
              <a:p>
                <a:pPr marL="0" indent="0">
                  <a:buNone/>
                </a:pPr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28" t="-3221" r="-928" b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77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91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Generic Group Model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802112" cy="4351338"/>
              </a:xfrm>
            </p:spPr>
            <p:txBody>
              <a:bodyPr>
                <a:normAutofit fontScale="77500" lnSpcReduction="20000"/>
              </a:bodyPr>
              <a:lstStyle/>
              <a:p>
                <a:r>
                  <a:rPr lang="en-US" dirty="0" smtClean="0"/>
                  <a:t>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 smtClean="0"/>
                  <a:t> is a prime</a:t>
                </a:r>
              </a:p>
              <a:p>
                <a:pPr lvl="1"/>
                <a:r>
                  <a:rPr lang="en-US" dirty="0" smtClean="0"/>
                  <a:t>Fact: Every prime order group is isomorphic to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dirty="0" smtClean="0"/>
                  <a:t>, +</a:t>
                </a:r>
              </a:p>
              <a:p>
                <a:r>
                  <a:rPr lang="en-US" dirty="0" smtClean="0"/>
                  <a:t>Random (injective mapping)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𝜏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 smtClean="0"/>
                  <a:t> </a:t>
                </a:r>
              </a:p>
              <a:p>
                <a:r>
                  <a:rPr lang="en-US" dirty="0" smtClean="0"/>
                  <a:t>Access to Group via Two Oracles</a:t>
                </a: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Mult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𝜏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mod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p</m:t>
                        </m:r>
                      </m:e>
                    </m:d>
                  </m:oMath>
                </a14:m>
                <a:endParaRPr lang="en-US" dirty="0" smtClean="0">
                  <a:ea typeface="Cambria Math" panose="02040503050406030204" pitchFamily="18" charset="0"/>
                </a:endParaRPr>
              </a:p>
              <a:p>
                <a:pPr lvl="1"/>
                <a:r>
                  <a:rPr lang="en-US" dirty="0" smtClean="0"/>
                  <a:t>Inverse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𝜏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lang="en-US" dirty="0" smtClean="0"/>
              </a:p>
              <a:p>
                <a:pPr lvl="1"/>
                <a:endParaRPr lang="en-US" dirty="0"/>
              </a:p>
              <a:p>
                <a:r>
                  <a:rPr lang="en-US" b="1" dirty="0" smtClean="0"/>
                  <a:t>Discrete Log Problem: </a:t>
                </a:r>
                <a:r>
                  <a:rPr lang="en-US" dirty="0" smtClean="0"/>
                  <a:t>Attacker is given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g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𝜏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(1)</m:t>
                    </m:r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g</m:t>
                    </m:r>
                    <m: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𝜏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 smtClean="0"/>
                  <a:t> for a random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0≤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 smtClean="0"/>
                  <a:t>.</a:t>
                </a:r>
              </a:p>
              <a:p>
                <a:r>
                  <a:rPr lang="en-US" b="1" dirty="0" smtClean="0"/>
                  <a:t>Attacker Goal: </a:t>
                </a:r>
                <a:r>
                  <a:rPr lang="en-US" dirty="0" smtClean="0"/>
                  <a:t>Find x</a:t>
                </a:r>
              </a:p>
              <a:p>
                <a:r>
                  <a:rPr lang="en-US" b="1" dirty="0" smtClean="0"/>
                  <a:t>DDH Problem: </a:t>
                </a:r>
                <a:r>
                  <a:rPr lang="en-US" dirty="0" smtClean="0"/>
                  <a:t>Challenger picks random bit b and random values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0≤ 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y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r</m:t>
                    </m:r>
                    <m:r>
                      <a:rPr lang="en-US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 smtClean="0"/>
                  <a:t>  </a:t>
                </a:r>
              </a:p>
              <a:p>
                <a:pPr lvl="1"/>
                <a:r>
                  <a:rPr lang="en-US" dirty="0" smtClean="0">
                    <a:ea typeface="Cambria Math" panose="02040503050406030204" pitchFamily="18" charset="0"/>
                  </a:rPr>
                  <a:t>Attacker is given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g</m:t>
                    </m:r>
                    <m: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𝜏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g</m:t>
                    </m:r>
                    <m: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𝜏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g</m:t>
                    </m:r>
                    <m: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𝜏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dirty="0" smtClean="0"/>
                  <a:t>and</a:t>
                </a:r>
              </a:p>
              <a:p>
                <a:pPr lvl="2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g</m:t>
                    </m:r>
                    <m: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𝜏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e>
                    </m:d>
                  </m:oMath>
                </a14:m>
                <a:r>
                  <a:rPr lang="en-US" dirty="0" smtClean="0"/>
                  <a:t>      if b=0</a:t>
                </a:r>
              </a:p>
              <a:p>
                <a:pPr lvl="2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g</m:t>
                    </m:r>
                    <m: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𝜏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𝑥𝑦</m:t>
                        </m:r>
                      </m:e>
                    </m:d>
                  </m:oMath>
                </a14:m>
                <a:r>
                  <a:rPr lang="en-US" dirty="0" smtClean="0"/>
                  <a:t>    if b=1</a:t>
                </a:r>
              </a:p>
              <a:p>
                <a:pPr lvl="2"/>
                <a:endParaRPr lang="en-US" dirty="0" smtClean="0"/>
              </a:p>
              <a:p>
                <a:pPr lvl="2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802112" cy="4351338"/>
              </a:xfrm>
              <a:blipFill>
                <a:blip r:embed="rId2"/>
                <a:stretch>
                  <a:fillRect l="-677" t="-28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78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541834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Generic Group Model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802112" cy="4351338"/>
              </a:xfrm>
            </p:spPr>
            <p:txBody>
              <a:bodyPr>
                <a:normAutofit fontScale="70000" lnSpcReduction="20000"/>
              </a:bodyPr>
              <a:lstStyle/>
              <a:p>
                <a:r>
                  <a:rPr lang="en-US" dirty="0" smtClean="0"/>
                  <a:t>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 smtClean="0"/>
                  <a:t> is a prime</a:t>
                </a:r>
              </a:p>
              <a:p>
                <a:pPr lvl="1"/>
                <a:r>
                  <a:rPr lang="en-US" dirty="0" smtClean="0"/>
                  <a:t>Fact: Every prime order group is isomorphic to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dirty="0" smtClean="0"/>
                  <a:t>, +</a:t>
                </a:r>
              </a:p>
              <a:p>
                <a:r>
                  <a:rPr lang="en-US" dirty="0" smtClean="0"/>
                  <a:t>Random (injective mapping)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𝜏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 smtClean="0"/>
                  <a:t> </a:t>
                </a:r>
              </a:p>
              <a:p>
                <a:r>
                  <a:rPr lang="en-US" dirty="0" smtClean="0"/>
                  <a:t>Access to Group via Two Oracles</a:t>
                </a: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Mult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𝜏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mod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p</m:t>
                        </m:r>
                      </m:e>
                    </m:d>
                  </m:oMath>
                </a14:m>
                <a:endParaRPr lang="en-US" dirty="0" smtClean="0">
                  <a:ea typeface="Cambria Math" panose="02040503050406030204" pitchFamily="18" charset="0"/>
                </a:endParaRPr>
              </a:p>
              <a:p>
                <a:pPr lvl="1"/>
                <a:r>
                  <a:rPr lang="en-US" dirty="0" smtClean="0"/>
                  <a:t>Inverse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𝜏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lang="en-US" dirty="0" smtClean="0"/>
              </a:p>
              <a:p>
                <a:pPr lvl="1"/>
                <a:endParaRPr lang="en-US" dirty="0"/>
              </a:p>
              <a:p>
                <a:r>
                  <a:rPr lang="en-US" b="1" dirty="0" smtClean="0"/>
                  <a:t>Discrete Log Problem: </a:t>
                </a:r>
                <a:r>
                  <a:rPr lang="en-US" dirty="0" smtClean="0"/>
                  <a:t>Attacker is given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g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𝜏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(1)</m:t>
                    </m:r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g</m:t>
                    </m:r>
                    <m: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𝜏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 smtClean="0"/>
                  <a:t> for a random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0≤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 smtClean="0"/>
                  <a:t>.</a:t>
                </a:r>
              </a:p>
              <a:p>
                <a:r>
                  <a:rPr lang="en-US" b="1" dirty="0" smtClean="0"/>
                  <a:t>Attacker Goal: </a:t>
                </a:r>
                <a:r>
                  <a:rPr lang="en-US" dirty="0" smtClean="0"/>
                  <a:t>Find x</a:t>
                </a:r>
              </a:p>
              <a:p>
                <a:r>
                  <a:rPr lang="en-US" b="1" dirty="0" smtClean="0"/>
                  <a:t>Fact: </a:t>
                </a:r>
                <a:r>
                  <a:rPr lang="en-US" dirty="0" smtClean="0"/>
                  <a:t>Any attacker A making at most q queries to group oracles finds x with probability at most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O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/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/2</m:t>
                        </m:r>
                      </m:sup>
                    </m:sSup>
                    <m:r>
                      <a:rPr lang="en-US" b="0" i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</a:t>
                </a:r>
              </a:p>
              <a:p>
                <a:r>
                  <a:rPr lang="en-US" b="1" dirty="0" smtClean="0"/>
                  <a:t>Matching Attack: </a:t>
                </a:r>
                <a:r>
                  <a:rPr lang="en-US" dirty="0" smtClean="0"/>
                  <a:t>Birthday Bound</a:t>
                </a:r>
              </a:p>
              <a:p>
                <a:r>
                  <a:rPr lang="en-US" b="1" dirty="0" smtClean="0"/>
                  <a:t>Intuition: </a:t>
                </a:r>
                <a:r>
                  <a:rPr lang="en-US" dirty="0" smtClean="0"/>
                  <a:t>Suppose we know </a:t>
                </a:r>
                <a:r>
                  <a:rPr lang="en-US" dirty="0" err="1" smtClean="0"/>
                  <a:t>i</a:t>
                </a:r>
                <a:r>
                  <a:rPr lang="en-US" dirty="0" smtClean="0"/>
                  <a:t> input/output pairs (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b="0" i="1" baseline="-250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𝜏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baseline="-2500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…(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i="1" baseline="-25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𝜏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i="1" baseline="-25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but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x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b="0" i="1" baseline="-250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,…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i="1" baseline="-25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Can view x as a yet to be sampled element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\</m:t>
                    </m:r>
                    <m:d>
                      <m:dPr>
                        <m:begChr m:val="{"/>
                        <m:endChr m:val="}"/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i="1" baseline="-25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,…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𝑥𝑖</m:t>
                        </m:r>
                      </m:e>
                    </m:d>
                  </m:oMath>
                </a14:m>
                <a:endParaRPr lang="en-US" dirty="0" smtClean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802112" cy="4351338"/>
              </a:xfrm>
              <a:blipFill>
                <a:blip r:embed="rId2"/>
                <a:stretch>
                  <a:fillRect l="-508" t="-2521" b="-4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79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2477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isPrime</a:t>
            </a:r>
            <a:r>
              <a:rPr lang="en-US" dirty="0" smtClean="0"/>
              <a:t>(p): Miller-Rabin Test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US" dirty="0" smtClean="0"/>
                  <a:t>We can check for primality of p in polynomial time in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</m:oMath>
                </a14:m>
                <a:r>
                  <a:rPr lang="en-US" dirty="0" smtClean="0"/>
                  <a:t>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b="1" dirty="0" smtClean="0"/>
                  <a:t>Theory</a:t>
                </a:r>
                <a:r>
                  <a:rPr lang="en-US" dirty="0" smtClean="0"/>
                  <a:t>: Deterministic algorithm to test for primality. </a:t>
                </a:r>
              </a:p>
              <a:p>
                <a:pPr lvl="1"/>
                <a:r>
                  <a:rPr lang="en-US" dirty="0" smtClean="0"/>
                  <a:t>See breakthrough paper “Primes is in P”</a:t>
                </a:r>
              </a:p>
              <a:p>
                <a:pPr lvl="1"/>
                <a:r>
                  <a:rPr lang="en-US" dirty="0">
                    <a:hlinkClick r:id="rId2"/>
                  </a:rPr>
                  <a:t>https://www.cse.iitk.ac.in/users/manindra/algebra/primality_v6.pdf</a:t>
                </a:r>
                <a:r>
                  <a:rPr lang="en-US" dirty="0"/>
                  <a:t> </a:t>
                </a:r>
              </a:p>
              <a:p>
                <a:endParaRPr lang="en-US" dirty="0" smtClean="0"/>
              </a:p>
              <a:p>
                <a:endParaRPr lang="en-US" dirty="0"/>
              </a:p>
              <a:p>
                <a:pPr marL="0" indent="0">
                  <a:buNone/>
                </a:pPr>
                <a:r>
                  <a:rPr lang="en-US" b="1" dirty="0" smtClean="0"/>
                  <a:t>Practice: </a:t>
                </a:r>
                <a:r>
                  <a:rPr lang="en-US" dirty="0" smtClean="0"/>
                  <a:t>Miller-Rabin Test (randomized algorithm)</a:t>
                </a:r>
              </a:p>
              <a:p>
                <a:r>
                  <a:rPr lang="en-US" b="1" dirty="0" smtClean="0"/>
                  <a:t>Guarantee 1: </a:t>
                </a:r>
                <a:r>
                  <a:rPr lang="en-US" dirty="0" smtClean="0"/>
                  <a:t>If p is prime then the test outputs YES</a:t>
                </a:r>
              </a:p>
              <a:p>
                <a:r>
                  <a:rPr lang="en-US" b="1" dirty="0"/>
                  <a:t>Guarantee </a:t>
                </a:r>
                <a:r>
                  <a:rPr lang="en-US" b="1" dirty="0" smtClean="0"/>
                  <a:t>2: </a:t>
                </a:r>
                <a:r>
                  <a:rPr lang="en-US" dirty="0" smtClean="0"/>
                  <a:t>If p is not prime then the test outputs NO (except with negligible probability). </a:t>
                </a:r>
                <a:endParaRPr lang="en-US" b="1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43" t="-35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779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Generic Group Model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802112" cy="4351338"/>
              </a:xfrm>
            </p:spPr>
            <p:txBody>
              <a:bodyPr>
                <a:normAutofit fontScale="85000" lnSpcReduction="20000"/>
              </a:bodyPr>
              <a:lstStyle/>
              <a:p>
                <a:r>
                  <a:rPr lang="en-US" dirty="0" smtClean="0"/>
                  <a:t>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 smtClean="0"/>
                  <a:t> is a prime</a:t>
                </a:r>
              </a:p>
              <a:p>
                <a:pPr lvl="1"/>
                <a:r>
                  <a:rPr lang="en-US" dirty="0" smtClean="0"/>
                  <a:t>Fact: Every prime order group is isomorphic to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dirty="0" smtClean="0"/>
                  <a:t>, +</a:t>
                </a:r>
              </a:p>
              <a:p>
                <a:r>
                  <a:rPr lang="en-US" dirty="0" smtClean="0"/>
                  <a:t>Random (injective mapping)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𝜏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 smtClean="0"/>
                  <a:t> </a:t>
                </a:r>
              </a:p>
              <a:p>
                <a:r>
                  <a:rPr lang="en-US" dirty="0" smtClean="0"/>
                  <a:t>Access to Group via Two Oracles</a:t>
                </a: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Mult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𝜏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mod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p</m:t>
                        </m:r>
                      </m:e>
                    </m:d>
                  </m:oMath>
                </a14:m>
                <a:endParaRPr lang="en-US" dirty="0" smtClean="0">
                  <a:ea typeface="Cambria Math" panose="02040503050406030204" pitchFamily="18" charset="0"/>
                </a:endParaRPr>
              </a:p>
              <a:p>
                <a:pPr lvl="1"/>
                <a:r>
                  <a:rPr lang="en-US" dirty="0" smtClean="0"/>
                  <a:t>Inverse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𝜏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lang="en-US" dirty="0" smtClean="0"/>
              </a:p>
              <a:p>
                <a:pPr lvl="1"/>
                <a:endParaRPr lang="en-US" dirty="0"/>
              </a:p>
              <a:p>
                <a:r>
                  <a:rPr lang="en-US" b="1" dirty="0" smtClean="0"/>
                  <a:t>DDH Problem: </a:t>
                </a:r>
                <a:r>
                  <a:rPr lang="en-US" dirty="0" smtClean="0"/>
                  <a:t>Challenger picks random bit b and random values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0≤ 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y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r</m:t>
                    </m:r>
                    <m:r>
                      <a:rPr lang="en-US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 smtClean="0"/>
                  <a:t>  </a:t>
                </a:r>
              </a:p>
              <a:p>
                <a:pPr lvl="1"/>
                <a:r>
                  <a:rPr lang="en-US" dirty="0" smtClean="0">
                    <a:ea typeface="Cambria Math" panose="02040503050406030204" pitchFamily="18" charset="0"/>
                  </a:rPr>
                  <a:t>Attacker is given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g</m:t>
                    </m:r>
                    <m: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𝜏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g</m:t>
                    </m:r>
                    <m: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𝜏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g</m:t>
                    </m:r>
                    <m: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𝜏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dirty="0" smtClean="0"/>
                  <a:t>and</a:t>
                </a:r>
              </a:p>
              <a:p>
                <a:pPr lvl="2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g</m:t>
                    </m:r>
                    <m: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𝜏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e>
                    </m:d>
                  </m:oMath>
                </a14:m>
                <a:r>
                  <a:rPr lang="en-US" dirty="0" smtClean="0"/>
                  <a:t>      if b=0</a:t>
                </a:r>
              </a:p>
              <a:p>
                <a:pPr lvl="2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g</m:t>
                    </m:r>
                    <m: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𝜏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𝑥𝑦</m:t>
                        </m:r>
                      </m:e>
                    </m:d>
                  </m:oMath>
                </a14:m>
                <a:r>
                  <a:rPr lang="en-US" dirty="0" smtClean="0"/>
                  <a:t>    if b=1</a:t>
                </a:r>
              </a:p>
              <a:p>
                <a:r>
                  <a:rPr lang="en-US" b="1" dirty="0"/>
                  <a:t>Fact: </a:t>
                </a:r>
                <a:r>
                  <a:rPr lang="en-US" dirty="0"/>
                  <a:t>Any attacker A making at most q queries to group oracles </a:t>
                </a:r>
                <a:r>
                  <a:rPr lang="en-US" dirty="0" smtClean="0"/>
                  <a:t>guesses b </a:t>
                </a:r>
                <a:r>
                  <a:rPr lang="en-US" dirty="0"/>
                  <a:t>with probability at most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0" smtClean="0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O</m:t>
                    </m:r>
                    <m:r>
                      <a:rPr lang="en-US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/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/2</m:t>
                        </m:r>
                      </m:sup>
                    </m:sSup>
                    <m:r>
                      <a:rPr lang="en-US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</a:p>
              <a:p>
                <a:endParaRPr lang="en-US" dirty="0" smtClean="0"/>
              </a:p>
              <a:p>
                <a:pPr lvl="2"/>
                <a:endParaRPr lang="en-US" dirty="0" smtClean="0"/>
              </a:p>
              <a:p>
                <a:pPr lvl="2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802112" cy="4351338"/>
              </a:xfrm>
              <a:blipFill>
                <a:blip r:embed="rId2"/>
                <a:stretch>
                  <a:fillRect l="-790" t="-3221" b="-7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80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094542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870200"/>
            <a:ext cx="9144000" cy="2387600"/>
          </a:xfrm>
        </p:spPr>
        <p:txBody>
          <a:bodyPr>
            <a:normAutofit/>
          </a:bodyPr>
          <a:lstStyle/>
          <a:p>
            <a:r>
              <a:rPr lang="en-US" dirty="0" smtClean="0"/>
              <a:t>Week 12 Topic 2: Formalizing Public Key Cryptography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81</a:t>
            </a:fld>
            <a:endParaRPr lang="en-US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571500" y="943769"/>
            <a:ext cx="9144000" cy="1655762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7767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Public Key </a:t>
            </a:r>
            <a:r>
              <a:rPr lang="en-US" dirty="0" smtClean="0"/>
              <a:t>Encryption: Basic Terminology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Plaintext/Plaintext Space</a:t>
                </a:r>
              </a:p>
              <a:p>
                <a:pPr lvl="1"/>
                <a:r>
                  <a:rPr lang="en-US" dirty="0"/>
                  <a:t>A</a:t>
                </a:r>
                <a:r>
                  <a:rPr lang="en-US" dirty="0" smtClean="0"/>
                  <a:t> message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m</m:t>
                    </m:r>
                    <m: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ℳ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Ciphertext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c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𝒞</m:t>
                    </m:r>
                  </m:oMath>
                </a14:m>
                <a:r>
                  <a:rPr lang="en-US" dirty="0" smtClean="0"/>
                  <a:t> </a:t>
                </a:r>
              </a:p>
              <a:p>
                <a:r>
                  <a:rPr lang="en-US" b="1" dirty="0" smtClean="0">
                    <a:solidFill>
                      <a:srgbClr val="FF0000"/>
                    </a:solidFill>
                  </a:rPr>
                  <a:t>Public/Private Key Pair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𝒑𝒌</m:t>
                        </m:r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𝒔𝒌</m:t>
                        </m:r>
                      </m:e>
                    </m:d>
                    <m:r>
                      <a:rPr lang="el-GR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l-GR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𝓚</m:t>
                    </m:r>
                  </m:oMath>
                </a14:m>
                <a:r>
                  <a:rPr lang="en-US" b="1" dirty="0" smtClean="0">
                    <a:solidFill>
                      <a:srgbClr val="FF0000"/>
                    </a:solidFill>
                  </a:rPr>
                  <a:t> </a:t>
                </a:r>
                <a:endParaRPr lang="en-US" b="1" baseline="30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82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867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Public Key Encryption Syntax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Three Algorithms</a:t>
                </a:r>
              </a:p>
              <a:p>
                <a:pPr lvl="1"/>
                <a14:m>
                  <m:oMath xmlns:m="http://schemas.openxmlformats.org/officeDocument/2006/math">
                    <m:func>
                      <m:func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Gen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dirty="0" smtClean="0"/>
                  <a:t> (Key-generation algorithm)</a:t>
                </a:r>
              </a:p>
              <a:p>
                <a:pPr lvl="2"/>
                <a:r>
                  <a:rPr lang="en-US" dirty="0" smtClean="0"/>
                  <a:t>Input: Random Bits R</a:t>
                </a:r>
              </a:p>
              <a:p>
                <a:pPr lvl="2"/>
                <a:r>
                  <a:rPr lang="en-US" dirty="0" smtClean="0"/>
                  <a:t>Output: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𝒑𝒌</m:t>
                        </m:r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𝒔𝒌</m:t>
                        </m:r>
                      </m:e>
                    </m:d>
                    <m:r>
                      <a:rPr lang="el-GR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l-GR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𝓚</m:t>
                    </m:r>
                  </m:oMath>
                </a14:m>
                <a:endParaRPr lang="en-US" b="1" i="1" dirty="0" smtClean="0">
                  <a:solidFill>
                    <a:srgbClr val="FF0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func>
                      <m:func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Enc</m:t>
                        </m:r>
                        <m:r>
                          <m:rPr>
                            <m:sty m:val="p"/>
                          </m:rPr>
                          <a:rPr lang="en-US" b="0" i="0" baseline="-2500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pk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𝒞</m:t>
                    </m:r>
                  </m:oMath>
                </a14:m>
                <a:r>
                  <a:rPr lang="en-US" dirty="0" smtClean="0"/>
                  <a:t> (Encryption algorithm)</a:t>
                </a:r>
              </a:p>
              <a:p>
                <a:pPr lvl="1"/>
                <a14:m>
                  <m:oMath xmlns:m="http://schemas.openxmlformats.org/officeDocument/2006/math">
                    <m:func>
                      <m:func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Dec</m:t>
                        </m:r>
                        <m:r>
                          <m:rPr>
                            <m:sty m:val="p"/>
                          </m:rPr>
                          <a:rPr lang="en-US" b="0" i="0" baseline="-2500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sk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dirty="0" smtClean="0"/>
                  <a:t> (Decryption algorithm)</a:t>
                </a:r>
              </a:p>
              <a:p>
                <a:pPr lvl="2"/>
                <a:r>
                  <a:rPr lang="en-US" dirty="0" smtClean="0"/>
                  <a:t>Input: Secret key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sk</m:t>
                    </m:r>
                  </m:oMath>
                </a14:m>
                <a:r>
                  <a:rPr lang="en-US" dirty="0" smtClean="0"/>
                  <a:t> and a ciphertex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c</m:t>
                    </m:r>
                  </m:oMath>
                </a14:m>
                <a:endParaRPr lang="en-US" dirty="0" smtClean="0"/>
              </a:p>
              <a:p>
                <a:pPr lvl="2"/>
                <a:r>
                  <a:rPr lang="en-US" dirty="0" smtClean="0"/>
                  <a:t>Output: a plaintext message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m</m:t>
                    </m:r>
                    <m:r>
                      <a:rPr lang="el-G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ℳ</m:t>
                    </m:r>
                  </m:oMath>
                </a14:m>
                <a:endParaRPr lang="en-US" i="1" dirty="0" smtClean="0"/>
              </a:p>
              <a:p>
                <a:endParaRPr lang="en-US" dirty="0" smtClean="0"/>
              </a:p>
              <a:p>
                <a:r>
                  <a:rPr lang="en-US" b="1" dirty="0" smtClean="0"/>
                  <a:t>Invariant</a:t>
                </a:r>
                <a:r>
                  <a:rPr lang="en-US" dirty="0" smtClean="0"/>
                  <a:t>: </a:t>
                </a:r>
                <a:r>
                  <a:rPr lang="en-US" dirty="0" err="1" smtClean="0"/>
                  <a:t>Dec</a:t>
                </a:r>
                <a:r>
                  <a:rPr lang="en-US" baseline="-25000" dirty="0" err="1" smtClean="0"/>
                  <a:t>sk</a:t>
                </a:r>
                <a:r>
                  <a:rPr lang="en-US" dirty="0" smtClean="0"/>
                  <a:t>(</a:t>
                </a:r>
                <a:r>
                  <a:rPr lang="en-US" dirty="0" err="1" smtClean="0"/>
                  <a:t>Enc</a:t>
                </a:r>
                <a:r>
                  <a:rPr lang="en-US" baseline="-25000" dirty="0" err="1" smtClean="0"/>
                  <a:t>pk</a:t>
                </a:r>
                <a:r>
                  <a:rPr lang="en-US" dirty="0" smtClean="0"/>
                  <a:t>(m))=m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ounded Rectangular Callout 4"/>
          <p:cNvSpPr/>
          <p:nvPr/>
        </p:nvSpPr>
        <p:spPr>
          <a:xfrm>
            <a:off x="7337796" y="2488928"/>
            <a:ext cx="3836276" cy="1241698"/>
          </a:xfrm>
          <a:prstGeom prst="wedgeRoundRectCallout">
            <a:avLst>
              <a:gd name="adj1" fmla="val -97820"/>
              <a:gd name="adj2" fmla="val -4076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2" algn="ctr"/>
            <a:r>
              <a:rPr lang="en-US" dirty="0" smtClean="0"/>
              <a:t>Alice must run key generation algorithm in advance an publishes the public key: </a:t>
            </a:r>
            <a:r>
              <a:rPr lang="en-US" dirty="0" err="1" smtClean="0"/>
              <a:t>pk</a:t>
            </a:r>
            <a:endParaRPr lang="en-US" dirty="0"/>
          </a:p>
        </p:txBody>
      </p:sp>
      <p:sp>
        <p:nvSpPr>
          <p:cNvPr id="6" name="Rounded Rectangular Callout 5"/>
          <p:cNvSpPr/>
          <p:nvPr/>
        </p:nvSpPr>
        <p:spPr>
          <a:xfrm>
            <a:off x="7202739" y="4246313"/>
            <a:ext cx="3836276" cy="1241698"/>
          </a:xfrm>
          <a:prstGeom prst="wedgeRoundRectCallout">
            <a:avLst>
              <a:gd name="adj1" fmla="val -114573"/>
              <a:gd name="adj2" fmla="val -13806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2" algn="ctr"/>
            <a:r>
              <a:rPr lang="en-US" dirty="0" smtClean="0"/>
              <a:t>Assumption: Adversary only gets to see </a:t>
            </a:r>
            <a:r>
              <a:rPr lang="en-US" dirty="0" err="1" smtClean="0"/>
              <a:t>pk</a:t>
            </a:r>
            <a:r>
              <a:rPr lang="en-US" dirty="0" smtClean="0"/>
              <a:t> (not </a:t>
            </a:r>
            <a:r>
              <a:rPr lang="en-US" dirty="0" err="1" smtClean="0"/>
              <a:t>sk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83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172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Chosen-Plaintext Attacks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Model ability of adversary to control or influence what the honest parties encrypt.</a:t>
            </a:r>
          </a:p>
          <a:p>
            <a:endParaRPr lang="en-US" dirty="0"/>
          </a:p>
          <a:p>
            <a:r>
              <a:rPr lang="en-US" dirty="0" smtClean="0"/>
              <a:t>Historical Example: Battle of Midway (WWII). </a:t>
            </a:r>
          </a:p>
          <a:p>
            <a:pPr lvl="1"/>
            <a:r>
              <a:rPr lang="en-US" dirty="0" smtClean="0"/>
              <a:t>US Navy cryptanalysts were able to break Japanese code by tricking Japanese navy into encrypting a particular message </a:t>
            </a:r>
          </a:p>
          <a:p>
            <a:endParaRPr lang="en-US" dirty="0"/>
          </a:p>
          <a:p>
            <a:r>
              <a:rPr lang="en-US" dirty="0" smtClean="0"/>
              <a:t>Private Key Cryptography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84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072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782745" y="4489455"/>
            <a:ext cx="1228181" cy="126194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Recap CPA-Security (Symmetric Key Crypto)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85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4773" y="1897809"/>
            <a:ext cx="2538598" cy="236196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468" y="1700766"/>
            <a:ext cx="4103533" cy="2738938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>
            <a:off x="2307147" y="1923247"/>
            <a:ext cx="4968240" cy="152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2270760" y="1515424"/>
            <a:ext cx="12891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m</a:t>
            </a:r>
            <a:r>
              <a:rPr lang="en-US" sz="2400" baseline="-25000" dirty="0" smtClean="0"/>
              <a:t>0,1</a:t>
            </a:r>
            <a:r>
              <a:rPr lang="en-US" sz="2400" dirty="0" smtClean="0"/>
              <a:t>,m</a:t>
            </a:r>
            <a:r>
              <a:rPr lang="en-US" sz="2400" baseline="-25000" dirty="0" smtClean="0"/>
              <a:t>1,1</a:t>
            </a:r>
            <a:endParaRPr lang="en-US" sz="2400" baseline="-25000" dirty="0"/>
          </a:p>
        </p:txBody>
      </p:sp>
      <p:sp>
        <p:nvSpPr>
          <p:cNvPr id="11" name="TextBox 10"/>
          <p:cNvSpPr txBox="1"/>
          <p:nvPr/>
        </p:nvSpPr>
        <p:spPr>
          <a:xfrm>
            <a:off x="8524563" y="4467175"/>
            <a:ext cx="219483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Random bit b</a:t>
            </a:r>
          </a:p>
          <a:p>
            <a:r>
              <a:rPr lang="en-US" sz="2800" b="1" dirty="0" smtClean="0"/>
              <a:t>K = Gen(.)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flipH="1" flipV="1">
            <a:off x="2230947" y="2335704"/>
            <a:ext cx="5120640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5477307" y="1904175"/>
            <a:ext cx="19752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/>
              <a:t>c</a:t>
            </a:r>
            <a:r>
              <a:rPr lang="en-US" sz="2400" b="1" baseline="-25000" dirty="0" smtClean="0"/>
              <a:t>1</a:t>
            </a:r>
            <a:r>
              <a:rPr lang="en-US" sz="2400" b="1" dirty="0" smtClean="0"/>
              <a:t> </a:t>
            </a:r>
            <a:r>
              <a:rPr lang="en-US" sz="2400" b="1" dirty="0"/>
              <a:t>= </a:t>
            </a:r>
            <a:r>
              <a:rPr lang="en-US" sz="2400" b="1" dirty="0" err="1" smtClean="0"/>
              <a:t>Enc</a:t>
            </a:r>
            <a:r>
              <a:rPr lang="en-US" sz="2400" b="1" baseline="-25000" dirty="0" err="1" smtClean="0"/>
              <a:t>K</a:t>
            </a:r>
            <a:r>
              <a:rPr lang="en-US" sz="2400" b="1" dirty="0" smtClean="0"/>
              <a:t>(m</a:t>
            </a:r>
            <a:r>
              <a:rPr lang="en-US" sz="2400" b="1" baseline="-25000" dirty="0" smtClean="0"/>
              <a:t>b,1</a:t>
            </a:r>
            <a:r>
              <a:rPr lang="en-US" sz="2400" b="1" dirty="0" smtClean="0"/>
              <a:t>)</a:t>
            </a:r>
            <a:endParaRPr lang="en-US" sz="2400" b="1" dirty="0"/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2070598" y="4466896"/>
            <a:ext cx="512064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2109955" y="3978039"/>
            <a:ext cx="4235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b’</a:t>
            </a:r>
            <a:endParaRPr lang="en-US" sz="2400" dirty="0"/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2237180" y="2685179"/>
            <a:ext cx="4968240" cy="152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2297219" y="2194660"/>
            <a:ext cx="131171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m</a:t>
            </a:r>
            <a:r>
              <a:rPr lang="en-US" sz="2400" baseline="-25000" dirty="0" smtClean="0"/>
              <a:t>0,2</a:t>
            </a:r>
            <a:r>
              <a:rPr lang="en-US" sz="2400" dirty="0" smtClean="0"/>
              <a:t>,m</a:t>
            </a:r>
            <a:r>
              <a:rPr lang="en-US" sz="2400" baseline="-25000" dirty="0" smtClean="0"/>
              <a:t>1,2</a:t>
            </a:r>
            <a:endParaRPr lang="en-US" sz="2400" baseline="-25000" dirty="0"/>
          </a:p>
        </p:txBody>
      </p:sp>
      <p:cxnSp>
        <p:nvCxnSpPr>
          <p:cNvPr id="27" name="Straight Arrow Connector 26"/>
          <p:cNvCxnSpPr/>
          <p:nvPr/>
        </p:nvCxnSpPr>
        <p:spPr>
          <a:xfrm flipH="1" flipV="1">
            <a:off x="2330797" y="2971581"/>
            <a:ext cx="5120640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5576992" y="2602563"/>
            <a:ext cx="19752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/>
              <a:t>c</a:t>
            </a:r>
            <a:r>
              <a:rPr lang="en-US" sz="2400" b="1" baseline="-25000" dirty="0" smtClean="0"/>
              <a:t>2</a:t>
            </a:r>
            <a:r>
              <a:rPr lang="en-US" sz="2400" b="1" dirty="0" smtClean="0"/>
              <a:t> </a:t>
            </a:r>
            <a:r>
              <a:rPr lang="en-US" sz="2400" b="1" dirty="0"/>
              <a:t>= </a:t>
            </a:r>
            <a:r>
              <a:rPr lang="en-US" sz="2400" b="1" dirty="0" err="1" smtClean="0"/>
              <a:t>Enc</a:t>
            </a:r>
            <a:r>
              <a:rPr lang="en-US" sz="2400" b="1" baseline="-25000" dirty="0" err="1" smtClean="0"/>
              <a:t>K</a:t>
            </a:r>
            <a:r>
              <a:rPr lang="en-US" sz="2400" b="1" dirty="0" smtClean="0"/>
              <a:t>(m</a:t>
            </a:r>
            <a:r>
              <a:rPr lang="en-US" sz="2400" b="1" baseline="-25000" dirty="0" smtClean="0"/>
              <a:t>b,2</a:t>
            </a:r>
            <a:r>
              <a:rPr lang="en-US" sz="2400" b="1" dirty="0" smtClean="0"/>
              <a:t>)</a:t>
            </a:r>
            <a:endParaRPr lang="en-US" sz="2400" b="1" dirty="0"/>
          </a:p>
        </p:txBody>
      </p:sp>
      <p:cxnSp>
        <p:nvCxnSpPr>
          <p:cNvPr id="29" name="Straight Arrow Connector 28"/>
          <p:cNvCxnSpPr/>
          <p:nvPr/>
        </p:nvCxnSpPr>
        <p:spPr>
          <a:xfrm>
            <a:off x="2335555" y="3194762"/>
            <a:ext cx="4968240" cy="152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5645312" y="3154352"/>
            <a:ext cx="19752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/>
              <a:t>c</a:t>
            </a:r>
            <a:r>
              <a:rPr lang="en-US" sz="2400" b="1" baseline="-25000" dirty="0" smtClean="0"/>
              <a:t>3</a:t>
            </a:r>
            <a:r>
              <a:rPr lang="en-US" sz="2400" b="1" dirty="0" smtClean="0"/>
              <a:t> </a:t>
            </a:r>
            <a:r>
              <a:rPr lang="en-US" sz="2400" b="1" dirty="0"/>
              <a:t>= </a:t>
            </a:r>
            <a:r>
              <a:rPr lang="en-US" sz="2400" b="1" dirty="0" err="1" smtClean="0"/>
              <a:t>Enc</a:t>
            </a:r>
            <a:r>
              <a:rPr lang="en-US" sz="2400" b="1" baseline="-25000" dirty="0" err="1" smtClean="0"/>
              <a:t>K</a:t>
            </a:r>
            <a:r>
              <a:rPr lang="en-US" sz="2400" b="1" dirty="0" smtClean="0"/>
              <a:t>(m</a:t>
            </a:r>
            <a:r>
              <a:rPr lang="en-US" sz="2400" b="1" baseline="-25000" dirty="0" smtClean="0"/>
              <a:t>b,3</a:t>
            </a:r>
            <a:r>
              <a:rPr lang="en-US" sz="2400" b="1" dirty="0" smtClean="0"/>
              <a:t>)</a:t>
            </a:r>
            <a:endParaRPr lang="en-US" sz="2400" b="1" dirty="0"/>
          </a:p>
        </p:txBody>
      </p:sp>
      <p:sp>
        <p:nvSpPr>
          <p:cNvPr id="32" name="Rectangle 31"/>
          <p:cNvSpPr/>
          <p:nvPr/>
        </p:nvSpPr>
        <p:spPr>
          <a:xfrm>
            <a:off x="2482067" y="2800402"/>
            <a:ext cx="137523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m</a:t>
            </a:r>
            <a:r>
              <a:rPr lang="en-US" sz="2400" baseline="-25000" dirty="0" smtClean="0"/>
              <a:t>0,3</a:t>
            </a:r>
            <a:r>
              <a:rPr lang="en-US" sz="2400" dirty="0" smtClean="0"/>
              <a:t>,m</a:t>
            </a:r>
            <a:r>
              <a:rPr lang="en-US" sz="2400" baseline="-25000" dirty="0" smtClean="0"/>
              <a:t>1,3</a:t>
            </a:r>
            <a:endParaRPr lang="en-US" sz="2400" baseline="-25000" dirty="0"/>
          </a:p>
        </p:txBody>
      </p:sp>
      <p:cxnSp>
        <p:nvCxnSpPr>
          <p:cNvPr id="33" name="Straight Arrow Connector 32"/>
          <p:cNvCxnSpPr/>
          <p:nvPr/>
        </p:nvCxnSpPr>
        <p:spPr>
          <a:xfrm flipH="1" flipV="1">
            <a:off x="2399117" y="3554901"/>
            <a:ext cx="5120640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 rot="5400000">
            <a:off x="4119448" y="3515081"/>
            <a:ext cx="57419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…</a:t>
            </a:r>
            <a:endParaRPr lang="en-US" sz="4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-980792" y="3717114"/>
                <a:ext cx="11066055" cy="435133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∀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𝑃𝑃𝑇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∃</m:t>
                      </m:r>
                      <m:r>
                        <a:rPr lang="en-US" sz="40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sz="4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(</m:t>
                      </m:r>
                      <m:r>
                        <m:rPr>
                          <m:sty m:val="p"/>
                        </m:rPr>
                        <a:rPr lang="en-US" sz="4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negligible</m:t>
                      </m:r>
                      <m:r>
                        <a:rPr lang="en-US" sz="4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 </m:t>
                      </m:r>
                      <m:r>
                        <m:rPr>
                          <m:sty m:val="p"/>
                        </m:rPr>
                        <a:rPr lang="en-US" sz="4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s</m:t>
                      </m:r>
                      <m:r>
                        <a:rPr lang="en-US" sz="4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m:rPr>
                          <m:sty m:val="p"/>
                        </m:rPr>
                        <a:rPr lang="en-US" sz="4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t</m:t>
                      </m:r>
                      <m:r>
                        <a:rPr lang="en-US" sz="4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4000" b="0" i="0" dirty="0" smtClean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4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Pr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 </m:t>
                          </m:r>
                          <m: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𝐺𝑢𝑒𝑠𝑠𝑒𝑠</m:t>
                          </m:r>
                          <m: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en-US" sz="4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en-US" sz="4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r>
                        <a:rPr lang="en-US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f>
                        <m:fPr>
                          <m:ctrlP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en-US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 smtClean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7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-980792" y="3717114"/>
                <a:ext cx="11066055" cy="4351338"/>
              </a:xfr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6012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3.7037E-7 L 0.32657 -0.0062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328" y="-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2.22222E-6 L 0.33893 0.00533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40" y="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1.85185E-6 L 0.27955 0.00023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7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4.44444E-6 L 0.33633 -0.00648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771" y="-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5" grpId="0"/>
      <p:bldP spid="20" grpId="0"/>
      <p:bldP spid="20" grpId="1"/>
      <p:bldP spid="24" grpId="0"/>
      <p:bldP spid="24" grpId="1"/>
      <p:bldP spid="28" grpId="0"/>
      <p:bldP spid="31" grpId="0"/>
      <p:bldP spid="32" grpId="0"/>
      <p:bldP spid="32" grpId="1"/>
      <p:bldP spid="14" grpId="0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Chosen-Plaintext Attacks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Model ability of adversary to control or influence what the honest parties encrypt.</a:t>
            </a:r>
          </a:p>
          <a:p>
            <a:endParaRPr lang="en-US" dirty="0" smtClean="0"/>
          </a:p>
          <a:p>
            <a:r>
              <a:rPr lang="en-US" dirty="0" smtClean="0"/>
              <a:t>Private Key Crypto</a:t>
            </a:r>
          </a:p>
          <a:p>
            <a:pPr lvl="1"/>
            <a:r>
              <a:rPr lang="en-US" dirty="0" smtClean="0"/>
              <a:t>Attacker tricks victim into encrypting particular messages</a:t>
            </a:r>
          </a:p>
          <a:p>
            <a:endParaRPr lang="en-US" dirty="0"/>
          </a:p>
          <a:p>
            <a:r>
              <a:rPr lang="en-US" dirty="0" smtClean="0"/>
              <a:t>Public Key Cryptography</a:t>
            </a:r>
          </a:p>
          <a:p>
            <a:pPr lvl="1"/>
            <a:r>
              <a:rPr lang="en-US" dirty="0" smtClean="0"/>
              <a:t>The attacker already has the public key </a:t>
            </a:r>
            <a:r>
              <a:rPr lang="en-US" dirty="0" err="1" smtClean="0"/>
              <a:t>pk</a:t>
            </a:r>
            <a:endParaRPr lang="en-US" dirty="0" smtClean="0"/>
          </a:p>
          <a:p>
            <a:pPr lvl="1"/>
            <a:r>
              <a:rPr lang="en-US" dirty="0"/>
              <a:t>C</a:t>
            </a:r>
            <a:r>
              <a:rPr lang="en-US" dirty="0" smtClean="0"/>
              <a:t>an encrypt any message s/he wants!</a:t>
            </a:r>
          </a:p>
          <a:p>
            <a:pPr lvl="1"/>
            <a:r>
              <a:rPr lang="en-US" dirty="0" smtClean="0"/>
              <a:t>CPA Security is critical!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86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964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782745" y="4489455"/>
            <a:ext cx="1228181" cy="126194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761951" y="160998"/>
                <a:ext cx="10515600" cy="1325563"/>
              </a:xfrm>
            </p:spPr>
            <p:txBody>
              <a:bodyPr/>
              <a:lstStyle/>
              <a:p>
                <a:r>
                  <a:rPr lang="en-US" dirty="0" smtClean="0"/>
                  <a:t>CPA-Security (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PubK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A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l-GR" i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Π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LR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cpa</m:t>
                        </m:r>
                      </m:sup>
                    </m:sSubSup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n</m:t>
                        </m:r>
                      </m:e>
                    </m:d>
                  </m:oMath>
                </a14:m>
                <a:r>
                  <a:rPr lang="en-US" dirty="0" smtClean="0"/>
                  <a:t>)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761951" y="160998"/>
                <a:ext cx="10515600" cy="1325563"/>
              </a:xfrm>
              <a:blipFill>
                <a:blip r:embed="rId4"/>
                <a:stretch>
                  <a:fillRect l="-2377" b="-4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87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4773" y="1897809"/>
            <a:ext cx="2538598" cy="236196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468" y="1700766"/>
            <a:ext cx="4103533" cy="2738938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>
            <a:off x="2307147" y="2126447"/>
            <a:ext cx="4968240" cy="152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2270760" y="1718624"/>
                <a:ext cx="1144993" cy="46820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sSubSup>
                        <m:sSub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</m:oMath>
                  </m:oMathPara>
                </a14:m>
                <a:endParaRPr lang="en-US" sz="2400" baseline="-25000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0760" y="1718624"/>
                <a:ext cx="1144993" cy="468205"/>
              </a:xfrm>
              <a:prstGeom prst="rect">
                <a:avLst/>
              </a:prstGeom>
              <a:blipFill>
                <a:blip r:embed="rId7"/>
                <a:stretch>
                  <a:fillRect b="-38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8269822" y="4466896"/>
            <a:ext cx="244971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Random bit b</a:t>
            </a:r>
          </a:p>
          <a:p>
            <a:r>
              <a:rPr lang="en-US" sz="2800" b="1" dirty="0" smtClean="0"/>
              <a:t>(</a:t>
            </a:r>
            <a:r>
              <a:rPr lang="en-US" sz="2800" b="1" dirty="0" err="1" smtClean="0"/>
              <a:t>pk,sk</a:t>
            </a:r>
            <a:r>
              <a:rPr lang="en-US" sz="2800" b="1" dirty="0" smtClean="0"/>
              <a:t>) = Gen(.)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flipH="1" flipV="1">
            <a:off x="2230947" y="2538904"/>
            <a:ext cx="5120640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5075066" y="2076658"/>
                <a:ext cx="2552301" cy="524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𝒄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𝐄𝐧𝐜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𝒑𝒌</m:t>
                          </m:r>
                        </m:sub>
                      </m:sSub>
                      <m:d>
                        <m:d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</m:e>
                            <m:sub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sub>
                            <m:sup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5066" y="2076658"/>
                <a:ext cx="2552301" cy="52488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Arrow Connector 15"/>
          <p:cNvCxnSpPr/>
          <p:nvPr/>
        </p:nvCxnSpPr>
        <p:spPr>
          <a:xfrm>
            <a:off x="2070598" y="4670096"/>
            <a:ext cx="512064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2109955" y="4181239"/>
            <a:ext cx="4235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b’</a:t>
            </a:r>
            <a:endParaRPr lang="en-US" sz="2400" dirty="0"/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2237180" y="2888379"/>
            <a:ext cx="4968240" cy="152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 flipV="1">
            <a:off x="2330797" y="3174781"/>
            <a:ext cx="5120640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/>
              <p:cNvSpPr/>
              <p:nvPr/>
            </p:nvSpPr>
            <p:spPr>
              <a:xfrm>
                <a:off x="5156415" y="2729315"/>
                <a:ext cx="2480166" cy="524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𝒄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sz="2400" b="1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>
                              <a:latin typeface="Cambria Math" panose="02040503050406030204" pitchFamily="18" charset="0"/>
                            </a:rPr>
                            <m:t>𝐄𝐧𝐜</m:t>
                          </m:r>
                        </m:e>
                        <m:sub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𝒑𝒌</m:t>
                          </m:r>
                        </m:sub>
                      </m:sSub>
                      <m:d>
                        <m:dPr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2400" b="1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</m:e>
                            <m:sub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sub>
                            <m:sup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28" name="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6415" y="2729315"/>
                <a:ext cx="2480166" cy="52488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" name="Straight Arrow Connector 28"/>
          <p:cNvCxnSpPr/>
          <p:nvPr/>
        </p:nvCxnSpPr>
        <p:spPr>
          <a:xfrm>
            <a:off x="2383347" y="3426894"/>
            <a:ext cx="4968240" cy="152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/>
              <p:cNvSpPr/>
              <p:nvPr/>
            </p:nvSpPr>
            <p:spPr>
              <a:xfrm>
                <a:off x="5057447" y="3325105"/>
                <a:ext cx="2480166" cy="52578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𝒄</m:t>
                          </m:r>
                        </m:e>
                        <m:sub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  <m:r>
                        <a:rPr lang="en-US" sz="2400" b="1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>
                              <a:latin typeface="Cambria Math" panose="02040503050406030204" pitchFamily="18" charset="0"/>
                            </a:rPr>
                            <m:t>𝐄𝐧𝐜</m:t>
                          </m:r>
                        </m:e>
                        <m:sub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𝒑𝒌</m:t>
                          </m:r>
                        </m:sub>
                      </m:sSub>
                      <m:d>
                        <m:dPr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2400" b="1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</m:e>
                            <m:sub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sub>
                            <m:sup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31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7447" y="3325105"/>
                <a:ext cx="2480166" cy="52578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/>
              <p:cNvSpPr/>
              <p:nvPr/>
            </p:nvSpPr>
            <p:spPr>
              <a:xfrm>
                <a:off x="2482067" y="3003602"/>
                <a:ext cx="1156855" cy="47083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bSup>
                      <m:r>
                        <a:rPr lang="en-US" sz="2400" i="1">
                          <a:latin typeface="Cambria Math" panose="02040503050406030204" pitchFamily="18" charset="0"/>
                        </a:rPr>
                        <m:t>,</m:t>
                      </m:r>
                      <m:sSubSup>
                        <m:sSub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bSup>
                    </m:oMath>
                  </m:oMathPara>
                </a14:m>
                <a:endParaRPr lang="en-US" sz="2400" baseline="-25000" dirty="0"/>
              </a:p>
            </p:txBody>
          </p:sp>
        </mc:Choice>
        <mc:Fallback xmlns="">
          <p:sp>
            <p:nvSpPr>
              <p:cNvPr id="32" name="Rectangl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2067" y="3003602"/>
                <a:ext cx="1156855" cy="470835"/>
              </a:xfrm>
              <a:prstGeom prst="rect">
                <a:avLst/>
              </a:prstGeom>
              <a:blipFill>
                <a:blip r:embed="rId11"/>
                <a:stretch>
                  <a:fillRect b="-38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3" name="Straight Arrow Connector 32"/>
          <p:cNvCxnSpPr/>
          <p:nvPr/>
        </p:nvCxnSpPr>
        <p:spPr>
          <a:xfrm flipH="1" flipV="1">
            <a:off x="2399117" y="3758101"/>
            <a:ext cx="5120640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 rot="5400000">
            <a:off x="4119448" y="3718281"/>
            <a:ext cx="57419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…</a:t>
            </a:r>
            <a:endParaRPr lang="en-US" sz="4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-980792" y="3717114"/>
                <a:ext cx="11066055" cy="435133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∀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𝑃𝑃𝑇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∃</m:t>
                      </m:r>
                      <m:r>
                        <a:rPr lang="en-US" sz="40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sz="4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(</m:t>
                      </m:r>
                      <m:r>
                        <m:rPr>
                          <m:sty m:val="p"/>
                        </m:rPr>
                        <a:rPr lang="en-US" sz="4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negligible</m:t>
                      </m:r>
                      <m:r>
                        <a:rPr lang="en-US" sz="4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 </m:t>
                      </m:r>
                      <m:r>
                        <m:rPr>
                          <m:sty m:val="p"/>
                        </m:rPr>
                        <a:rPr lang="en-US" sz="4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s</m:t>
                      </m:r>
                      <m:r>
                        <a:rPr lang="en-US" sz="4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m:rPr>
                          <m:sty m:val="p"/>
                        </m:rPr>
                        <a:rPr lang="en-US" sz="4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t</m:t>
                      </m:r>
                      <m:r>
                        <a:rPr lang="en-US" sz="4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4000" b="0" i="0" dirty="0" smtClean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4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Pr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40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m:rPr>
                                  <m:sty m:val="p"/>
                                </m:rPr>
                                <a:rPr lang="en-US" sz="4000" i="0">
                                  <a:latin typeface="Cambria Math" panose="02040503050406030204" pitchFamily="18" charset="0"/>
                                </a:rPr>
                                <m:t>PubK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4000" i="0">
                                  <a:latin typeface="Cambria Math" panose="02040503050406030204" pitchFamily="18" charset="0"/>
                                </a:rPr>
                                <m:t>A</m:t>
                              </m:r>
                              <m:r>
                                <a:rPr lang="en-US" sz="4000" i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m:rPr>
                                  <m:sty m:val="p"/>
                                </m:rPr>
                                <a:rPr lang="el-GR" sz="4000" i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Π</m:t>
                              </m:r>
                            </m:sub>
                            <m:sup>
                              <m:r>
                                <m:rPr>
                                  <m:sty m:val="p"/>
                                </m:rPr>
                                <a:rPr lang="en-US" sz="4000" i="0">
                                  <a:latin typeface="Cambria Math" panose="02040503050406030204" pitchFamily="18" charset="0"/>
                                </a:rPr>
                                <m:t>LR</m:t>
                              </m:r>
                              <m:r>
                                <a:rPr lang="en-US" sz="4000" i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m:rPr>
                                  <m:sty m:val="p"/>
                                </m:rPr>
                                <a:rPr lang="en-US" sz="4000" i="0">
                                  <a:latin typeface="Cambria Math" panose="02040503050406030204" pitchFamily="18" charset="0"/>
                                </a:rPr>
                                <m:t>cpa</m:t>
                              </m:r>
                            </m:sup>
                          </m:sSubSup>
                          <m:d>
                            <m:dPr>
                              <m:ctrlPr>
                                <a:rPr lang="en-US" sz="4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sz="4000" i="0">
                                  <a:latin typeface="Cambria Math" panose="02040503050406030204" pitchFamily="18" charset="0"/>
                                </a:rPr>
                                <m:t>n</m:t>
                              </m:r>
                            </m:e>
                          </m:d>
                          <m:r>
                            <a:rPr lang="en-US" sz="4000" b="0" i="0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f>
                        <m:fPr>
                          <m:ctrlP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en-US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 smtClean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7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-980792" y="3717114"/>
                <a:ext cx="11066055" cy="4351338"/>
              </a:xfr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2330797" y="2466825"/>
                <a:ext cx="1156855" cy="4689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sSubSup>
                        <m:sSub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US" sz="2400" baseline="-25000" dirty="0"/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0797" y="2466825"/>
                <a:ext cx="1156855" cy="468975"/>
              </a:xfrm>
              <a:prstGeom prst="rect">
                <a:avLst/>
              </a:prstGeom>
              <a:blipFill>
                <a:blip r:embed="rId13"/>
                <a:stretch>
                  <a:fillRect b="-38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4" name="Straight Arrow Connector 33"/>
          <p:cNvCxnSpPr/>
          <p:nvPr/>
        </p:nvCxnSpPr>
        <p:spPr>
          <a:xfrm flipH="1" flipV="1">
            <a:off x="1940560" y="1779478"/>
            <a:ext cx="5614909" cy="85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3765801" y="1361855"/>
            <a:ext cx="22539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Public Key: </a:t>
            </a:r>
            <a:r>
              <a:rPr lang="en-US" sz="2800" b="1" dirty="0" err="1" smtClean="0"/>
              <a:t>pk</a:t>
            </a:r>
            <a:endParaRPr lang="en-US" sz="2800" b="1" dirty="0" smtClean="0"/>
          </a:p>
        </p:txBody>
      </p:sp>
    </p:spTree>
    <p:extLst>
      <p:ext uri="{BB962C8B-B14F-4D97-AF65-F5344CB8AC3E}">
        <p14:creationId xmlns:p14="http://schemas.microsoft.com/office/powerpoint/2010/main" val="498845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3.7037E-7 L 0.32656 -0.0062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328" y="-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3.7037E-7 L 0.32656 -0.00625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328" y="-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1.85185E-6 L 0.33893 0.00532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40" y="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4.44444E-6 L 0.33633 -0.00648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771" y="-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5" grpId="0"/>
      <p:bldP spid="20" grpId="0"/>
      <p:bldP spid="20" grpId="1"/>
      <p:bldP spid="28" grpId="0"/>
      <p:bldP spid="31" grpId="0"/>
      <p:bldP spid="32" grpId="0"/>
      <p:bldP spid="32" grpId="1"/>
      <p:bldP spid="14" grpId="0"/>
      <p:bldP spid="25" grpId="0"/>
      <p:bldP spid="25" grpId="1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782745" y="4489455"/>
            <a:ext cx="1228181" cy="126194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CPA-Security (Single Message)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88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4773" y="1897809"/>
            <a:ext cx="2538598" cy="236196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468" y="1700766"/>
            <a:ext cx="4103533" cy="2738938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>
            <a:off x="2307147" y="1923247"/>
            <a:ext cx="4968240" cy="152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2270760" y="1515424"/>
            <a:ext cx="9605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m</a:t>
            </a:r>
            <a:r>
              <a:rPr lang="en-US" sz="2400" baseline="-25000" dirty="0" smtClean="0"/>
              <a:t>0</a:t>
            </a:r>
            <a:r>
              <a:rPr lang="en-US" sz="2400" dirty="0" smtClean="0"/>
              <a:t>,m</a:t>
            </a:r>
            <a:r>
              <a:rPr lang="en-US" sz="2400" baseline="-25000" dirty="0" smtClean="0"/>
              <a:t>1</a:t>
            </a:r>
            <a:endParaRPr lang="en-US" sz="2400" baseline="-25000" dirty="0"/>
          </a:p>
        </p:txBody>
      </p:sp>
      <p:sp>
        <p:nvSpPr>
          <p:cNvPr id="11" name="TextBox 10"/>
          <p:cNvSpPr txBox="1"/>
          <p:nvPr/>
        </p:nvSpPr>
        <p:spPr>
          <a:xfrm>
            <a:off x="8524563" y="4467175"/>
            <a:ext cx="219483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Random bit b</a:t>
            </a:r>
          </a:p>
          <a:p>
            <a:r>
              <a:rPr lang="en-US" sz="2800" b="1" dirty="0" smtClean="0"/>
              <a:t>K = Gen(.)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flipH="1" flipV="1">
            <a:off x="2230947" y="2335704"/>
            <a:ext cx="5120640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5477307" y="1904175"/>
            <a:ext cx="17139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/>
              <a:t>c = </a:t>
            </a:r>
            <a:r>
              <a:rPr lang="en-US" sz="2400" b="1" dirty="0" err="1" smtClean="0"/>
              <a:t>Enc</a:t>
            </a:r>
            <a:r>
              <a:rPr lang="en-US" sz="2400" b="1" baseline="-25000" dirty="0" err="1" smtClean="0"/>
              <a:t>K</a:t>
            </a:r>
            <a:r>
              <a:rPr lang="en-US" sz="2400" b="1" dirty="0" smtClean="0"/>
              <a:t>(</a:t>
            </a:r>
            <a:r>
              <a:rPr lang="en-US" sz="2400" b="1" dirty="0" err="1" smtClean="0"/>
              <a:t>m</a:t>
            </a:r>
            <a:r>
              <a:rPr lang="en-US" sz="2400" b="1" baseline="-25000" dirty="0" err="1" smtClean="0"/>
              <a:t>b</a:t>
            </a:r>
            <a:r>
              <a:rPr lang="en-US" sz="2400" b="1" dirty="0" smtClean="0"/>
              <a:t>)</a:t>
            </a:r>
            <a:endParaRPr lang="en-US" sz="2400" b="1" dirty="0"/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2070598" y="4466896"/>
            <a:ext cx="512064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2109955" y="3978039"/>
            <a:ext cx="4235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b’</a:t>
            </a:r>
            <a:endParaRPr lang="en-US" sz="2400" dirty="0"/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2237180" y="2685179"/>
            <a:ext cx="4968240" cy="152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2297219" y="2194660"/>
            <a:ext cx="5341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m</a:t>
            </a:r>
            <a:r>
              <a:rPr lang="en-US" sz="2400" baseline="-25000" dirty="0" smtClean="0"/>
              <a:t>2</a:t>
            </a:r>
            <a:endParaRPr lang="en-US" sz="2400" baseline="-25000" dirty="0"/>
          </a:p>
        </p:txBody>
      </p:sp>
      <p:cxnSp>
        <p:nvCxnSpPr>
          <p:cNvPr id="27" name="Straight Arrow Connector 26"/>
          <p:cNvCxnSpPr/>
          <p:nvPr/>
        </p:nvCxnSpPr>
        <p:spPr>
          <a:xfrm flipH="1" flipV="1">
            <a:off x="2330797" y="2971581"/>
            <a:ext cx="5120640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5576992" y="2602563"/>
            <a:ext cx="18630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/>
              <a:t>c</a:t>
            </a:r>
            <a:r>
              <a:rPr lang="en-US" sz="2400" b="1" baseline="-25000" dirty="0" smtClean="0"/>
              <a:t>2</a:t>
            </a:r>
            <a:r>
              <a:rPr lang="en-US" sz="2400" b="1" dirty="0" smtClean="0"/>
              <a:t> </a:t>
            </a:r>
            <a:r>
              <a:rPr lang="en-US" sz="2400" b="1" dirty="0"/>
              <a:t>= </a:t>
            </a:r>
            <a:r>
              <a:rPr lang="en-US" sz="2400" b="1" dirty="0" err="1" smtClean="0"/>
              <a:t>Enc</a:t>
            </a:r>
            <a:r>
              <a:rPr lang="en-US" sz="2400" b="1" baseline="-25000" dirty="0" err="1" smtClean="0"/>
              <a:t>K</a:t>
            </a:r>
            <a:r>
              <a:rPr lang="en-US" sz="2400" b="1" dirty="0" smtClean="0"/>
              <a:t>(m</a:t>
            </a:r>
            <a:r>
              <a:rPr lang="en-US" sz="2400" b="1" baseline="-25000" dirty="0" smtClean="0"/>
              <a:t>2</a:t>
            </a:r>
            <a:r>
              <a:rPr lang="en-US" sz="2400" b="1" dirty="0" smtClean="0"/>
              <a:t>)</a:t>
            </a:r>
            <a:endParaRPr lang="en-US" sz="2400" b="1" dirty="0"/>
          </a:p>
        </p:txBody>
      </p:sp>
      <p:cxnSp>
        <p:nvCxnSpPr>
          <p:cNvPr id="29" name="Straight Arrow Connector 28"/>
          <p:cNvCxnSpPr/>
          <p:nvPr/>
        </p:nvCxnSpPr>
        <p:spPr>
          <a:xfrm>
            <a:off x="2335555" y="3194762"/>
            <a:ext cx="4968240" cy="152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5645312" y="3154352"/>
            <a:ext cx="18630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/>
              <a:t>c</a:t>
            </a:r>
            <a:r>
              <a:rPr lang="en-US" sz="2400" b="1" baseline="-25000" dirty="0" smtClean="0"/>
              <a:t>3</a:t>
            </a:r>
            <a:r>
              <a:rPr lang="en-US" sz="2400" b="1" dirty="0" smtClean="0"/>
              <a:t> </a:t>
            </a:r>
            <a:r>
              <a:rPr lang="en-US" sz="2400" b="1" dirty="0"/>
              <a:t>= </a:t>
            </a:r>
            <a:r>
              <a:rPr lang="en-US" sz="2400" b="1" dirty="0" err="1" smtClean="0"/>
              <a:t>Enc</a:t>
            </a:r>
            <a:r>
              <a:rPr lang="en-US" sz="2400" b="1" baseline="-25000" dirty="0" err="1" smtClean="0"/>
              <a:t>K</a:t>
            </a:r>
            <a:r>
              <a:rPr lang="en-US" sz="2400" b="1" dirty="0" smtClean="0"/>
              <a:t>(m</a:t>
            </a:r>
            <a:r>
              <a:rPr lang="en-US" sz="2400" b="1" baseline="-25000" dirty="0" smtClean="0"/>
              <a:t>3</a:t>
            </a:r>
            <a:r>
              <a:rPr lang="en-US" sz="2400" b="1" dirty="0" smtClean="0"/>
              <a:t>)</a:t>
            </a:r>
            <a:endParaRPr lang="en-US" sz="2400" b="1" dirty="0"/>
          </a:p>
        </p:txBody>
      </p:sp>
      <p:sp>
        <p:nvSpPr>
          <p:cNvPr id="32" name="Rectangle 31"/>
          <p:cNvSpPr/>
          <p:nvPr/>
        </p:nvSpPr>
        <p:spPr>
          <a:xfrm>
            <a:off x="2482067" y="2800402"/>
            <a:ext cx="5341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m</a:t>
            </a:r>
            <a:r>
              <a:rPr lang="en-US" sz="2400" baseline="-25000" dirty="0" smtClean="0"/>
              <a:t>3</a:t>
            </a:r>
            <a:endParaRPr lang="en-US" sz="2400" baseline="-25000" dirty="0"/>
          </a:p>
        </p:txBody>
      </p:sp>
      <p:cxnSp>
        <p:nvCxnSpPr>
          <p:cNvPr id="33" name="Straight Arrow Connector 32"/>
          <p:cNvCxnSpPr/>
          <p:nvPr/>
        </p:nvCxnSpPr>
        <p:spPr>
          <a:xfrm flipH="1" flipV="1">
            <a:off x="2399117" y="3554901"/>
            <a:ext cx="5120640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 rot="5400000">
            <a:off x="4119448" y="3515081"/>
            <a:ext cx="57419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…</a:t>
            </a:r>
            <a:endParaRPr lang="en-US" sz="4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-980792" y="3717114"/>
                <a:ext cx="11066055" cy="435133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∀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𝑃𝑃𝑇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∃</m:t>
                      </m:r>
                      <m:r>
                        <a:rPr lang="en-US" sz="40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sz="4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(</m:t>
                      </m:r>
                      <m:r>
                        <m:rPr>
                          <m:sty m:val="p"/>
                        </m:rPr>
                        <a:rPr lang="en-US" sz="4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negligible</m:t>
                      </m:r>
                      <m:r>
                        <a:rPr lang="en-US" sz="4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 </m:t>
                      </m:r>
                      <m:r>
                        <m:rPr>
                          <m:sty m:val="p"/>
                        </m:rPr>
                        <a:rPr lang="en-US" sz="4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s</m:t>
                      </m:r>
                      <m:r>
                        <a:rPr lang="en-US" sz="4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m:rPr>
                          <m:sty m:val="p"/>
                        </m:rPr>
                        <a:rPr lang="en-US" sz="4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t</m:t>
                      </m:r>
                      <m:r>
                        <a:rPr lang="en-US" sz="4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4000" b="0" i="0" dirty="0" smtClean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4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Pr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 </m:t>
                          </m:r>
                          <m: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𝐺𝑢𝑒𝑠𝑠𝑒𝑠</m:t>
                          </m:r>
                          <m: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en-US" sz="4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en-US" sz="4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r>
                        <a:rPr lang="en-US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f>
                        <m:fPr>
                          <m:ctrlP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en-US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 smtClean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7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-980792" y="3717114"/>
                <a:ext cx="11066055" cy="4351338"/>
              </a:xfr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ular Callout 37"/>
              <p:cNvSpPr/>
              <p:nvPr/>
            </p:nvSpPr>
            <p:spPr>
              <a:xfrm>
                <a:off x="367512" y="1700766"/>
                <a:ext cx="11456976" cy="4856076"/>
              </a:xfrm>
              <a:prstGeom prst="wedgeRectCallout">
                <a:avLst>
                  <a:gd name="adj1" fmla="val 29996"/>
                  <a:gd name="adj2" fmla="val -62916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numCol="2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𝐹𝑜𝑟𝑚𝑎𝑙𝑙𝑦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𝑙𝑒𝑡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l-GR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Π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𝐺𝑒𝑛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𝐸𝑛𝑐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𝐷𝑒𝑐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𝑑𝑒𝑛𝑜𝑡𝑒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𝑡h𝑒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𝑒𝑛𝑐𝑟𝑦𝑝𝑡𝑖𝑜𝑛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𝑠𝑐h𝑒𝑚𝑒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</m:oMath>
                  </m:oMathPara>
                </a14:m>
                <a:endParaRPr lang="en-US" sz="2400" b="0" i="1" dirty="0" smtClean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𝑎𝑙𝑙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𝑡h𝑒</m:t>
                      </m:r>
                      <m:r>
                        <a:rPr lang="en-US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𝑒𝑥𝑝𝑒𝑟𝑖𝑚𝑒𝑛𝑡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Sup>
                        <m:sSubSup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𝑃𝑢𝑏𝐾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l-G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Π</m:t>
                          </m:r>
                        </m:sub>
                        <m:sup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𝐿𝑅</m:t>
                          </m:r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𝑐𝑝𝑎</m:t>
                          </m:r>
                        </m:sup>
                      </m:sSubSup>
                      <m:d>
                        <m:d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𝑎𝑛𝑑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𝑑𝑒𝑓𝑖𝑛𝑒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𝑟𝑎𝑛𝑑𝑜𝑚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𝑣𝑎𝑟𝑖𝑎𝑏𝑙𝑒</m:t>
                      </m:r>
                    </m:oMath>
                  </m:oMathPara>
                </a14:m>
                <a:endParaRPr lang="en-US" sz="2400" baseline="30000" dirty="0">
                  <a:solidFill>
                    <a:schemeClr val="tx1"/>
                  </a:solidFill>
                </a:endParaRPr>
              </a:p>
              <a:p>
                <a:pPr algn="ctr"/>
                <a:endParaRPr lang="en-US" altLang="en-US" dirty="0" smtClean="0">
                  <a:solidFill>
                    <a:schemeClr val="tx1"/>
                  </a:solidFill>
                  <a:sym typeface="Symbol" panose="05050102010706020507" pitchFamily="18" charset="2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PubK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A</m:t>
                          </m:r>
                          <m:r>
                            <a:rPr lang="en-US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l-GR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Π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US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LR</m:t>
                          </m:r>
                          <m:r>
                            <a:rPr lang="en-US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en-US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cpa</m:t>
                          </m:r>
                        </m:sup>
                      </m:sSubSup>
                      <m:d>
                        <m:d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m:rPr>
                                    <m:sty m:val="p"/>
                                  </m:rPr>
                                  <a:rPr lang="en-US" sz="2400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if</m:t>
                                </m:r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en-US" sz="2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p>
                                    <m:r>
                                      <a:rPr lang="en-US" sz="2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</m:e>
                            </m:mr>
                            <m:mr>
                              <m:e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𝑜𝑡h𝑒𝑟𝑤𝑖𝑠𝑒</m:t>
                                </m:r>
                              </m:e>
                            </m:mr>
                          </m:m>
                          <m:eqArr>
                            <m:eqArrPr>
                              <m:ctrlPr>
                                <a:rPr lang="en-US" sz="24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/>
                            <m:e/>
                          </m:eqArr>
                        </m:e>
                      </m:d>
                    </m:oMath>
                  </m:oMathPara>
                </a14:m>
                <a:endParaRPr lang="en-US" sz="2400" baseline="30000" dirty="0" smtClean="0">
                  <a:solidFill>
                    <a:schemeClr val="tx1"/>
                  </a:solidFill>
                </a:endParaRPr>
              </a:p>
              <a:p>
                <a:pPr algn="ctr"/>
                <a:endParaRPr lang="en-US" sz="2400" baseline="30000" dirty="0">
                  <a:solidFill>
                    <a:schemeClr val="tx1"/>
                  </a:solidFill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Π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h𝑎𝑠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𝑖𝑛𝑑𝑖𝑠𝑡𝑖𝑛𝑔𝑢𝑖𝑠h𝑎𝑏𝑙𝑒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𝑒𝑛𝑐𝑟𝑦𝑝𝑡𝑖𝑜𝑛𝑠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𝑢𝑛𝑑𝑒𝑟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𝑐h𝑜𝑠𝑒𝑛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𝑝𝑙𝑎𝑖𝑛𝑡𝑒𝑥𝑡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𝑎𝑡𝑡𝑎𝑐𝑘</m:t>
                      </m:r>
                    </m:oMath>
                  </m:oMathPara>
                </a14:m>
                <a:endParaRPr lang="en-US" sz="2400" b="0" i="1" dirty="0" smtClean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𝑖𝑓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𝑓𝑜𝑟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𝑎𝑙𝑙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𝑃𝑃𝑇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𝑎𝑑𝑣𝑒𝑟𝑠𝑎𝑟𝑖𝑒𝑠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𝑡h𝑒𝑟𝑒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𝑖𝑠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n</a:t>
                </a:r>
                <a:r>
                  <a:rPr lang="en-US" sz="2400" b="0" dirty="0" smtClean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egligible function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sz="2400" b="0" dirty="0" smtClean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 such that </a:t>
                </a:r>
              </a:p>
              <a:p>
                <a:pPr algn="ctr"/>
                <a:r>
                  <a:rPr lang="en-US" sz="2400" b="0" dirty="0" err="1" smtClean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Pr</a:t>
                </a:r>
                <a:r>
                  <a:rPr lang="en-US" sz="2400" b="0" dirty="0" smtClean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[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sz="240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PubK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40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A</m:t>
                        </m:r>
                        <m:r>
                          <a:rPr lang="en-US" sz="240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l-GR" sz="240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Π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 sz="240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LR</m:t>
                        </m:r>
                        <m:r>
                          <a:rPr lang="en-US" sz="240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n-US" sz="240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cpa</m:t>
                        </m:r>
                      </m:sup>
                    </m:sSubSup>
                    <m:d>
                      <m:d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400" b="0" dirty="0" smtClean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]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f>
                      <m:f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>
                  <a:solidFill>
                    <a:schemeClr val="tx1"/>
                  </a:solidFill>
                </a:endParaRPr>
              </a:p>
              <a:p>
                <a:pPr algn="ctr"/>
                <a:endParaRPr lang="en-US" sz="2400" baseline="30000" dirty="0">
                  <a:solidFill>
                    <a:srgbClr val="FF0000"/>
                  </a:solidFill>
                </a:endParaRPr>
              </a:p>
              <a:p>
                <a:pPr algn="ctr"/>
                <a:endParaRPr lang="en-US" sz="2400" baseline="30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8" name="Rectangular Callout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512" y="1700766"/>
                <a:ext cx="11456976" cy="4856076"/>
              </a:xfrm>
              <a:prstGeom prst="wedgeRectCallout">
                <a:avLst>
                  <a:gd name="adj1" fmla="val 29996"/>
                  <a:gd name="adj2" fmla="val -62916"/>
                </a:avLst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96412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Private Key Crypto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CPA Security was stronger than eavesdropping security</a:t>
                </a:r>
              </a:p>
              <a:p>
                <a:pPr marL="0" lvl="1" indent="0">
                  <a:spcBef>
                    <a:spcPts val="1000"/>
                  </a:spcBef>
                  <a:buNone/>
                </a:pPr>
                <a:endParaRPr lang="en-US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lvl="1" indent="0">
                  <a:spcBef>
                    <a:spcPts val="10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Enc</m:t>
                      </m:r>
                      <m:r>
                        <m:rPr>
                          <m:sty m:val="p"/>
                        </m:rPr>
                        <a:rPr lang="en-US" sz="3200" b="0" i="0" baseline="-2500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K</m:t>
                      </m:r>
                      <m:r>
                        <a:rPr lang="en-US" sz="3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sz="3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m</m:t>
                      </m:r>
                      <m:r>
                        <a:rPr lang="en-US" sz="3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)=</m:t>
                      </m:r>
                      <m:r>
                        <m:rPr>
                          <m:sty m:val="p"/>
                        </m:rPr>
                        <a:rPr lang="en-US" sz="3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G</m:t>
                      </m:r>
                      <m:r>
                        <a:rPr lang="en-US" sz="3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K</m:t>
                      </m:r>
                      <m:r>
                        <a:rPr lang="en-US" sz="3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⨁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n-US" sz="3200" dirty="0"/>
              </a:p>
              <a:p>
                <a:pPr marL="0" indent="0">
                  <a:buNone/>
                </a:pPr>
                <a:r>
                  <a:rPr lang="en-US" sz="3200" dirty="0" smtClean="0"/>
                  <a:t>                                                             </a:t>
                </a:r>
              </a:p>
              <a:p>
                <a:pPr marL="0" indent="0" algn="ctr">
                  <a:buNone/>
                </a:pPr>
                <a:r>
                  <a:rPr lang="en-US" sz="3200" dirty="0" smtClean="0"/>
                  <a:t>Vs.</a:t>
                </a:r>
              </a:p>
              <a:p>
                <a:pPr marL="0" indent="0">
                  <a:buNone/>
                </a:pPr>
                <a:endParaRPr lang="en-US" sz="32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Enc</m:t>
                      </m:r>
                      <m:r>
                        <m:rPr>
                          <m:sty m:val="p"/>
                        </m:rPr>
                        <a:rPr lang="en-US" sz="3200" baseline="-250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K</m:t>
                      </m:r>
                      <m:r>
                        <a:rPr lang="en-US" sz="3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sz="3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m</m:t>
                      </m:r>
                      <m:r>
                        <a:rPr lang="en-US" sz="3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)=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d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⨁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89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975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“Almost” Miller-Rabin Test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b="1" dirty="0" smtClean="0"/>
                  <a:t>Input</a:t>
                </a:r>
                <a:r>
                  <a:rPr lang="en-US" dirty="0" smtClean="0"/>
                  <a:t>: Integer N and parameter 1</a:t>
                </a:r>
                <a:r>
                  <a:rPr lang="en-US" baseline="30000" dirty="0" smtClean="0"/>
                  <a:t>t</a:t>
                </a:r>
              </a:p>
              <a:p>
                <a:pPr marL="0" indent="0">
                  <a:buNone/>
                </a:pPr>
                <a:r>
                  <a:rPr lang="en-US" b="1" dirty="0" smtClean="0"/>
                  <a:t>Output</a:t>
                </a:r>
                <a:r>
                  <a:rPr lang="en-US" dirty="0" smtClean="0"/>
                  <a:t>: “prime” or “composite”</a:t>
                </a:r>
              </a:p>
              <a:p>
                <a:pPr marL="0" indent="0">
                  <a:buNone/>
                </a:pPr>
                <a:r>
                  <a:rPr lang="en-US" b="1" dirty="0" smtClean="0"/>
                  <a:t>for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i</a:t>
                </a:r>
                <a:r>
                  <a:rPr lang="en-US" dirty="0" smtClean="0"/>
                  <a:t>=1 to t:</a:t>
                </a:r>
              </a:p>
              <a:p>
                <a:pPr marL="0" indent="0">
                  <a:buNone/>
                </a:pPr>
                <a:r>
                  <a:rPr lang="en-US" dirty="0" smtClean="0"/>
                  <a:t>       a </a:t>
                </a:r>
                <a:r>
                  <a:rPr lang="en-US" dirty="0" smtClean="0">
                    <a:sym typeface="Wingdings" panose="05000000000000000000" pitchFamily="2" charset="2"/>
                  </a:rPr>
                  <a:t> {1,…,N-1}</a:t>
                </a:r>
              </a:p>
              <a:p>
                <a:pPr marL="0" indent="0">
                  <a:buNone/>
                </a:pPr>
                <a:r>
                  <a:rPr lang="en-US" dirty="0">
                    <a:sym typeface="Wingdings" panose="05000000000000000000" pitchFamily="2" charset="2"/>
                  </a:rPr>
                  <a:t> </a:t>
                </a:r>
                <a:r>
                  <a:rPr lang="en-US" dirty="0" smtClean="0">
                    <a:sym typeface="Wingdings" panose="05000000000000000000" pitchFamily="2" charset="2"/>
                  </a:rPr>
                  <a:t>      if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𝑎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𝑁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−1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≠1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mod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N</m:t>
                    </m:r>
                  </m:oMath>
                </a14:m>
                <a:r>
                  <a:rPr lang="en-US" dirty="0" smtClean="0"/>
                  <a:t> then return “composite”</a:t>
                </a:r>
              </a:p>
              <a:p>
                <a:pPr marL="0" indent="0">
                  <a:buNone/>
                </a:pPr>
                <a:r>
                  <a:rPr lang="en-US" b="1" dirty="0" smtClean="0"/>
                  <a:t>Return </a:t>
                </a:r>
                <a:r>
                  <a:rPr lang="en-US" dirty="0" smtClean="0"/>
                  <a:t>“prime”</a:t>
                </a:r>
                <a:endParaRPr lang="en-US" baseline="30000" dirty="0"/>
              </a:p>
              <a:p>
                <a:pPr marL="0" indent="0">
                  <a:buNone/>
                </a:pPr>
                <a:endParaRPr lang="en-US" baseline="30000" dirty="0" smtClean="0"/>
              </a:p>
              <a:p>
                <a:pPr marL="0" indent="0">
                  <a:buNone/>
                </a:pPr>
                <a:r>
                  <a:rPr lang="en-US" b="1" dirty="0" smtClean="0"/>
                  <a:t>Claim: </a:t>
                </a:r>
                <a:r>
                  <a:rPr lang="en-US" dirty="0" smtClean="0"/>
                  <a:t>If N is prime then algorithm always outputs</a:t>
                </a:r>
                <a:r>
                  <a:rPr lang="en-US" b="1" dirty="0" smtClean="0"/>
                  <a:t> </a:t>
                </a:r>
                <a:r>
                  <a:rPr lang="en-US" dirty="0"/>
                  <a:t>“prime”</a:t>
                </a:r>
                <a:endParaRPr lang="en-US" baseline="30000" dirty="0"/>
              </a:p>
              <a:p>
                <a:pPr marL="0" indent="0">
                  <a:buNone/>
                </a:pPr>
                <a:r>
                  <a:rPr lang="en-US" b="1" dirty="0" smtClean="0"/>
                  <a:t>Proof: </a:t>
                </a:r>
                <a:r>
                  <a:rPr lang="en-US" dirty="0" smtClean="0"/>
                  <a:t>For any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a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m:rPr>
                        <m:nor/>
                      </m:rPr>
                      <a:rPr lang="en-US" dirty="0">
                        <a:sym typeface="Wingdings" panose="05000000000000000000" pitchFamily="2" charset="2"/>
                      </a:rPr>
                      <m:t>{1,…,</m:t>
                    </m:r>
                    <m:r>
                      <m:rPr>
                        <m:nor/>
                      </m:rPr>
                      <a:rPr lang="en-US" dirty="0">
                        <a:sym typeface="Wingdings" panose="05000000000000000000" pitchFamily="2" charset="2"/>
                      </a:rPr>
                      <m:t>N</m:t>
                    </m:r>
                    <m:r>
                      <m:rPr>
                        <m:nor/>
                      </m:rPr>
                      <a:rPr lang="en-US" dirty="0">
                        <a:sym typeface="Wingdings" panose="05000000000000000000" pitchFamily="2" charset="2"/>
                      </a:rPr>
                      <m:t>−1}</m:t>
                    </m:r>
                  </m:oMath>
                </a14:m>
                <a:r>
                  <a:rPr lang="en-US" dirty="0" smtClean="0"/>
                  <a:t> we have</a:t>
                </a:r>
                <a:r>
                  <a:rPr lang="en-US" b="1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𝑎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𝑁</m:t>
                        </m:r>
                        <m:r>
                          <a:rPr lang="en-US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−1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𝑎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𝜙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𝑁</m:t>
                            </m:r>
                          </m:e>
                        </m:d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=1 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𝑁</m:t>
                    </m:r>
                  </m:oMath>
                </a14:m>
                <a:r>
                  <a:rPr lang="en-US" baseline="30000" dirty="0" smtClean="0"/>
                  <a:t> </a:t>
                </a:r>
                <a:endParaRPr lang="en-US" baseline="30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30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9</a:t>
            </a:fld>
            <a:endParaRPr lang="en-US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7424928" y="5779008"/>
            <a:ext cx="9144" cy="2651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6382512" y="6038905"/>
                <a:ext cx="281134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𝑁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 smtClean="0"/>
                  <a:t> for primes N</a:t>
                </a:r>
                <a:endParaRPr lang="en-US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2512" y="6038905"/>
                <a:ext cx="2811347" cy="369332"/>
              </a:xfrm>
              <a:prstGeom prst="rect">
                <a:avLst/>
              </a:prstGeom>
              <a:blipFill>
                <a:blip r:embed="rId3"/>
                <a:stretch>
                  <a:fillRect l="-434" t="-10000" r="-1085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4833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Public Key Crypto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Fact 1: </a:t>
            </a:r>
            <a:r>
              <a:rPr lang="en-US" dirty="0" smtClean="0"/>
              <a:t>CPA Security and Eavesdropping Security are Equivalent</a:t>
            </a:r>
          </a:p>
          <a:p>
            <a:pPr lvl="1"/>
            <a:r>
              <a:rPr lang="en-US" sz="2000" dirty="0" smtClean="0"/>
              <a:t>Key Insight: The attacker has the public key so he doesn’t gain anything from being able to query the encryption oracle!</a:t>
            </a:r>
            <a:endParaRPr lang="en-US" sz="2000" dirty="0"/>
          </a:p>
          <a:p>
            <a:r>
              <a:rPr lang="en-US" sz="2400" b="1" dirty="0" smtClean="0"/>
              <a:t>Fact 2: </a:t>
            </a:r>
            <a:r>
              <a:rPr lang="en-US" sz="2400" dirty="0" smtClean="0"/>
              <a:t>Any deterministic encryption scheme is not CPA-Secure</a:t>
            </a:r>
            <a:endParaRPr lang="en-US" sz="2400" b="1" dirty="0" smtClean="0"/>
          </a:p>
          <a:p>
            <a:pPr lvl="1"/>
            <a:r>
              <a:rPr lang="en-US" sz="2000" dirty="0" smtClean="0"/>
              <a:t>Historically overlooked in many real world public key crypto systems</a:t>
            </a:r>
            <a:endParaRPr lang="en-US" sz="2000" dirty="0"/>
          </a:p>
          <a:p>
            <a:r>
              <a:rPr lang="en-US" sz="2400" b="1" dirty="0"/>
              <a:t>Fact 3: </a:t>
            </a:r>
            <a:r>
              <a:rPr lang="en-US" sz="2400" dirty="0"/>
              <a:t>Plain RSA is </a:t>
            </a:r>
            <a:r>
              <a:rPr lang="en-US" sz="2400" b="1" dirty="0"/>
              <a:t>not</a:t>
            </a:r>
            <a:r>
              <a:rPr lang="en-US" sz="2400" dirty="0"/>
              <a:t> CPA-Secure</a:t>
            </a:r>
          </a:p>
          <a:p>
            <a:r>
              <a:rPr lang="en-US" sz="2400" b="1" dirty="0" smtClean="0"/>
              <a:t>Fact 4: </a:t>
            </a:r>
            <a:r>
              <a:rPr lang="en-US" sz="2400" dirty="0" smtClean="0"/>
              <a:t>No Public Key Cryptosystem can achieve Perfect Secrecy!</a:t>
            </a:r>
          </a:p>
          <a:p>
            <a:pPr lvl="1"/>
            <a:r>
              <a:rPr lang="en-US" sz="2000" dirty="0" smtClean="0"/>
              <a:t>Exercise 11.1</a:t>
            </a:r>
          </a:p>
          <a:p>
            <a:pPr lvl="1"/>
            <a:r>
              <a:rPr lang="en-US" sz="2000" b="1" dirty="0" smtClean="0"/>
              <a:t>Hint: </a:t>
            </a:r>
            <a:r>
              <a:rPr lang="en-US" sz="2000" dirty="0" smtClean="0"/>
              <a:t>Unbounded attacker can keep encrypting the message m using the public key to recover all possible encryptions of m.</a:t>
            </a:r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90</a:t>
            </a:fld>
            <a:endParaRPr lang="en-US"/>
          </a:p>
        </p:txBody>
      </p:sp>
      <p:pic>
        <p:nvPicPr>
          <p:cNvPr id="1026" name="Picture 2" descr="Image result for encryption pengui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7840" y="2674937"/>
            <a:ext cx="1735237" cy="1912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0306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Encrypting Longer Messages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b="1" dirty="0" smtClean="0"/>
                  <a:t>Claim 11.7: </a:t>
                </a:r>
                <a:r>
                  <a:rPr lang="en-US" dirty="0" smtClean="0"/>
                  <a:t>Let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Π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𝐺𝑒𝑛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𝐸𝑛𝑐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𝐷𝑒𝑐</m:t>
                        </m:r>
                      </m:e>
                    </m:d>
                  </m:oMath>
                </a14:m>
                <a:r>
                  <a:rPr lang="en-US" dirty="0" smtClean="0"/>
                  <a:t> denote a CPA-Secure public key encryption scheme and let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Π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′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𝐺𝑒𝑛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𝐸𝑛𝑐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𝐷𝑒𝑐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be defined such that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1" i="0" smtClean="0">
                              <a:latin typeface="Cambria Math" panose="02040503050406030204" pitchFamily="18" charset="0"/>
                            </a:rPr>
                            <m:t>𝐄𝐧𝐜</m:t>
                          </m:r>
                        </m:e>
                        <m:sub>
                          <m:r>
                            <a:rPr lang="en-US" b="1" i="0" smtClean="0">
                              <a:latin typeface="Cambria Math" panose="02040503050406030204" pitchFamily="18" charset="0"/>
                            </a:rPr>
                            <m:t>𝐩𝐤</m:t>
                          </m:r>
                        </m:sub>
                        <m:sup>
                          <m:r>
                            <a:rPr lang="en-US" b="1" i="0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d>
                        <m:d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</m:e>
                            <m:sub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∥</m:t>
                          </m:r>
                          <m:sSub>
                            <m:sSub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</m:e>
                            <m:sub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  <m:r>
                            <a:rPr lang="en-US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∥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…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∥</m:t>
                          </m:r>
                          <m:sSub>
                            <m:sSub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</m:e>
                            <m:sub>
                              <m:r>
                                <a:rPr lang="en-US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ℓ</m:t>
                              </m:r>
                            </m:sub>
                          </m:sSub>
                        </m:e>
                      </m:d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1">
                              <a:latin typeface="Cambria Math" panose="02040503050406030204" pitchFamily="18" charset="0"/>
                            </a:rPr>
                            <m:t>𝐄𝐧𝐜</m:t>
                          </m:r>
                        </m:e>
                        <m:sub>
                          <m:r>
                            <a:rPr lang="en-US" b="1">
                              <a:latin typeface="Cambria Math" panose="02040503050406030204" pitchFamily="18" charset="0"/>
                            </a:rPr>
                            <m:t>𝐩𝐤</m:t>
                          </m:r>
                        </m:sub>
                        <m:sup/>
                      </m:sSubSup>
                      <m:d>
                        <m:d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</m:e>
                            <m:sub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e>
                      </m:d>
                      <m:r>
                        <a:rPr lang="en-US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∥…∥</m:t>
                      </m:r>
                      <m:sSubSup>
                        <m:sSubSup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1">
                              <a:latin typeface="Cambria Math" panose="02040503050406030204" pitchFamily="18" charset="0"/>
                            </a:rPr>
                            <m:t>𝐄𝐧𝐜</m:t>
                          </m:r>
                        </m:e>
                        <m:sub>
                          <m:r>
                            <a:rPr lang="en-US" b="1">
                              <a:latin typeface="Cambria Math" panose="02040503050406030204" pitchFamily="18" charset="0"/>
                            </a:rPr>
                            <m:t>𝐩𝐤</m:t>
                          </m:r>
                        </m:sub>
                        <m:sup/>
                      </m:sSubSup>
                      <m:d>
                        <m:d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</m:e>
                            <m:sub>
                              <m:r>
                                <a:rPr lang="en-US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ℓ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Then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Π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 smtClean="0"/>
                  <a:t> is also CPA-Secure.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91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077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Chosen Ciphertext Attacks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Models ability of attacker to obtain (partial) decryption of selected </a:t>
            </a:r>
            <a:r>
              <a:rPr lang="en-US" dirty="0" err="1" smtClean="0"/>
              <a:t>ciphertexts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Attacker might intercept ciphertext c (sent from S to R) and send c’ instead.</a:t>
            </a:r>
          </a:p>
          <a:p>
            <a:pPr lvl="1"/>
            <a:r>
              <a:rPr lang="en-US" dirty="0" smtClean="0"/>
              <a:t>After that attacker can observe receiver’s behavior (abort, reply etc…)</a:t>
            </a:r>
          </a:p>
          <a:p>
            <a:r>
              <a:rPr lang="en-US" dirty="0" smtClean="0"/>
              <a:t>Attacker might send a modified ciphertext c’ to receiver R in his own name.</a:t>
            </a:r>
          </a:p>
          <a:p>
            <a:pPr lvl="1"/>
            <a:r>
              <a:rPr lang="en-US" dirty="0" smtClean="0"/>
              <a:t>E-mail response: Receiver might decrypt c’ to obtain m’ and include m’ in the response to the attacker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92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595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782745" y="4489455"/>
            <a:ext cx="1228181" cy="126194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Recap CCA-Security (Symmetric Key Crypto)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93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4773" y="1897809"/>
            <a:ext cx="2538598" cy="236196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468" y="1700766"/>
            <a:ext cx="4103533" cy="2738938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>
            <a:off x="2307147" y="3680927"/>
            <a:ext cx="4968240" cy="152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2270760" y="3273104"/>
            <a:ext cx="9605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m</a:t>
            </a:r>
            <a:r>
              <a:rPr lang="en-US" sz="2400" baseline="-25000" dirty="0" smtClean="0"/>
              <a:t>0</a:t>
            </a:r>
            <a:r>
              <a:rPr lang="en-US" sz="2400" dirty="0" smtClean="0"/>
              <a:t>,m</a:t>
            </a:r>
            <a:r>
              <a:rPr lang="en-US" sz="2400" baseline="-25000" dirty="0" smtClean="0"/>
              <a:t>1</a:t>
            </a:r>
            <a:endParaRPr lang="en-US" sz="2400" baseline="-25000" dirty="0"/>
          </a:p>
        </p:txBody>
      </p:sp>
      <p:sp>
        <p:nvSpPr>
          <p:cNvPr id="11" name="TextBox 10"/>
          <p:cNvSpPr txBox="1"/>
          <p:nvPr/>
        </p:nvSpPr>
        <p:spPr>
          <a:xfrm>
            <a:off x="8524563" y="4467175"/>
            <a:ext cx="219483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Random bit b</a:t>
            </a:r>
          </a:p>
          <a:p>
            <a:r>
              <a:rPr lang="en-US" sz="2800" b="1" dirty="0" smtClean="0"/>
              <a:t>K = Gen(.)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flipH="1" flipV="1">
            <a:off x="2230947" y="4093384"/>
            <a:ext cx="5120640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5477307" y="3661855"/>
            <a:ext cx="17139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/>
              <a:t>c = </a:t>
            </a:r>
            <a:r>
              <a:rPr lang="en-US" sz="2400" b="1" dirty="0" err="1" smtClean="0"/>
              <a:t>Enc</a:t>
            </a:r>
            <a:r>
              <a:rPr lang="en-US" sz="2400" b="1" baseline="-25000" dirty="0" err="1" smtClean="0"/>
              <a:t>K</a:t>
            </a:r>
            <a:r>
              <a:rPr lang="en-US" sz="2400" b="1" dirty="0" smtClean="0"/>
              <a:t>(</a:t>
            </a:r>
            <a:r>
              <a:rPr lang="en-US" sz="2400" b="1" dirty="0" err="1" smtClean="0"/>
              <a:t>m</a:t>
            </a:r>
            <a:r>
              <a:rPr lang="en-US" sz="2400" b="1" baseline="-25000" dirty="0" err="1" smtClean="0"/>
              <a:t>b</a:t>
            </a:r>
            <a:r>
              <a:rPr lang="en-US" sz="2400" b="1" dirty="0" smtClean="0"/>
              <a:t>)</a:t>
            </a:r>
            <a:endParaRPr lang="en-US" sz="2400" b="1" dirty="0"/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2070598" y="6610656"/>
            <a:ext cx="512064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2109955" y="6121799"/>
            <a:ext cx="4235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b’</a:t>
            </a:r>
            <a:endParaRPr lang="en-US" sz="2400" dirty="0"/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2237180" y="4442859"/>
            <a:ext cx="4968240" cy="152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2297219" y="3952340"/>
            <a:ext cx="5341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m</a:t>
            </a:r>
            <a:r>
              <a:rPr lang="en-US" sz="2400" baseline="-25000" dirty="0" smtClean="0"/>
              <a:t>3</a:t>
            </a:r>
            <a:endParaRPr lang="en-US" sz="2400" baseline="-25000" dirty="0"/>
          </a:p>
        </p:txBody>
      </p:sp>
      <p:cxnSp>
        <p:nvCxnSpPr>
          <p:cNvPr id="27" name="Straight Arrow Connector 26"/>
          <p:cNvCxnSpPr/>
          <p:nvPr/>
        </p:nvCxnSpPr>
        <p:spPr>
          <a:xfrm flipH="1" flipV="1">
            <a:off x="2330797" y="4729261"/>
            <a:ext cx="5120640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5576992" y="4360243"/>
            <a:ext cx="18630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/>
              <a:t>c</a:t>
            </a:r>
            <a:r>
              <a:rPr lang="en-US" sz="2400" b="1" baseline="-25000" dirty="0" smtClean="0"/>
              <a:t>2</a:t>
            </a:r>
            <a:r>
              <a:rPr lang="en-US" sz="2400" b="1" dirty="0" smtClean="0"/>
              <a:t> </a:t>
            </a:r>
            <a:r>
              <a:rPr lang="en-US" sz="2400" b="1" dirty="0"/>
              <a:t>= </a:t>
            </a:r>
            <a:r>
              <a:rPr lang="en-US" sz="2400" b="1" dirty="0" err="1" smtClean="0"/>
              <a:t>Enc</a:t>
            </a:r>
            <a:r>
              <a:rPr lang="en-US" sz="2400" b="1" baseline="-25000" dirty="0" err="1" smtClean="0"/>
              <a:t>K</a:t>
            </a:r>
            <a:r>
              <a:rPr lang="en-US" sz="2400" b="1" dirty="0" smtClean="0"/>
              <a:t>(m</a:t>
            </a:r>
            <a:r>
              <a:rPr lang="en-US" sz="2400" b="1" baseline="-25000" dirty="0" smtClean="0"/>
              <a:t>2</a:t>
            </a:r>
            <a:r>
              <a:rPr lang="en-US" sz="2400" b="1" dirty="0" smtClean="0"/>
              <a:t>)</a:t>
            </a:r>
            <a:endParaRPr lang="en-US" sz="2400" b="1" dirty="0"/>
          </a:p>
        </p:txBody>
      </p:sp>
      <p:cxnSp>
        <p:nvCxnSpPr>
          <p:cNvPr id="29" name="Straight Arrow Connector 28"/>
          <p:cNvCxnSpPr/>
          <p:nvPr/>
        </p:nvCxnSpPr>
        <p:spPr>
          <a:xfrm>
            <a:off x="2335555" y="4952442"/>
            <a:ext cx="4968240" cy="152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5412231" y="4900441"/>
            <a:ext cx="19672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/>
              <a:t>m</a:t>
            </a:r>
            <a:r>
              <a:rPr lang="en-US" sz="2400" b="1" baseline="-25000" dirty="0" smtClean="0"/>
              <a:t>3</a:t>
            </a:r>
            <a:r>
              <a:rPr lang="en-US" sz="2400" b="1" dirty="0" smtClean="0"/>
              <a:t> </a:t>
            </a:r>
            <a:r>
              <a:rPr lang="en-US" sz="2400" b="1" dirty="0"/>
              <a:t>= </a:t>
            </a:r>
            <a:r>
              <a:rPr lang="en-US" sz="2400" b="1" dirty="0" err="1" smtClean="0"/>
              <a:t>Dec</a:t>
            </a:r>
            <a:r>
              <a:rPr lang="en-US" sz="2400" b="1" baseline="-25000" dirty="0" err="1" smtClean="0"/>
              <a:t>K</a:t>
            </a:r>
            <a:r>
              <a:rPr lang="en-US" sz="2400" b="1" dirty="0" smtClean="0"/>
              <a:t>(m</a:t>
            </a:r>
            <a:r>
              <a:rPr lang="en-US" sz="2400" b="1" baseline="-25000" dirty="0" smtClean="0"/>
              <a:t>3</a:t>
            </a:r>
            <a:r>
              <a:rPr lang="en-US" sz="2400" b="1" dirty="0" smtClean="0"/>
              <a:t>)</a:t>
            </a:r>
            <a:endParaRPr lang="en-US" sz="2400" b="1" dirty="0"/>
          </a:p>
        </p:txBody>
      </p:sp>
      <p:sp>
        <p:nvSpPr>
          <p:cNvPr id="32" name="Rectangle 31"/>
          <p:cNvSpPr/>
          <p:nvPr/>
        </p:nvSpPr>
        <p:spPr>
          <a:xfrm>
            <a:off x="2482067" y="4558082"/>
            <a:ext cx="4187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c</a:t>
            </a:r>
            <a:r>
              <a:rPr lang="en-US" sz="2400" baseline="-25000" dirty="0" smtClean="0"/>
              <a:t>3</a:t>
            </a:r>
            <a:endParaRPr lang="en-US" sz="2400" baseline="-25000" dirty="0"/>
          </a:p>
        </p:txBody>
      </p:sp>
      <p:cxnSp>
        <p:nvCxnSpPr>
          <p:cNvPr id="33" name="Straight Arrow Connector 32"/>
          <p:cNvCxnSpPr/>
          <p:nvPr/>
        </p:nvCxnSpPr>
        <p:spPr>
          <a:xfrm flipH="1" flipV="1">
            <a:off x="2399117" y="5312581"/>
            <a:ext cx="5120640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 rot="5400000">
            <a:off x="4119448" y="5272761"/>
            <a:ext cx="57419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…</a:t>
            </a:r>
            <a:endParaRPr lang="en-US" sz="4400" dirty="0"/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2345715" y="5623002"/>
            <a:ext cx="4968240" cy="152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5422391" y="5571001"/>
            <a:ext cx="15513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/>
              <a:t>“No Way!”</a:t>
            </a:r>
            <a:endParaRPr lang="en-US" sz="2400" b="1" dirty="0"/>
          </a:p>
        </p:txBody>
      </p:sp>
      <p:sp>
        <p:nvSpPr>
          <p:cNvPr id="30" name="Rectangle 29"/>
          <p:cNvSpPr/>
          <p:nvPr/>
        </p:nvSpPr>
        <p:spPr>
          <a:xfrm>
            <a:off x="2492227" y="5228642"/>
            <a:ext cx="7713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c</a:t>
            </a:r>
            <a:r>
              <a:rPr lang="en-US" sz="2400" baseline="-25000" dirty="0" smtClean="0"/>
              <a:t>4</a:t>
            </a:r>
            <a:r>
              <a:rPr lang="en-US" sz="2400" dirty="0"/>
              <a:t> </a:t>
            </a:r>
            <a:r>
              <a:rPr lang="en-US" sz="2400" dirty="0" smtClean="0"/>
              <a:t>=c</a:t>
            </a:r>
            <a:endParaRPr lang="en-US" sz="2400" baseline="-25000" dirty="0"/>
          </a:p>
        </p:txBody>
      </p:sp>
      <p:cxnSp>
        <p:nvCxnSpPr>
          <p:cNvPr id="34" name="Straight Arrow Connector 33"/>
          <p:cNvCxnSpPr/>
          <p:nvPr/>
        </p:nvCxnSpPr>
        <p:spPr>
          <a:xfrm flipH="1" flipV="1">
            <a:off x="2409277" y="5983141"/>
            <a:ext cx="5120640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2307147" y="1791167"/>
            <a:ext cx="4968240" cy="152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2270760" y="1383344"/>
            <a:ext cx="5966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m</a:t>
            </a:r>
            <a:r>
              <a:rPr lang="en-US" sz="2400" baseline="-25000" dirty="0" smtClean="0"/>
              <a:t>-1</a:t>
            </a:r>
            <a:endParaRPr lang="en-US" sz="2400" baseline="-25000" dirty="0"/>
          </a:p>
        </p:txBody>
      </p:sp>
      <p:cxnSp>
        <p:nvCxnSpPr>
          <p:cNvPr id="38" name="Straight Arrow Connector 37"/>
          <p:cNvCxnSpPr/>
          <p:nvPr/>
        </p:nvCxnSpPr>
        <p:spPr>
          <a:xfrm flipH="1" flipV="1">
            <a:off x="2230947" y="2203624"/>
            <a:ext cx="5120640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/>
          <p:cNvSpPr/>
          <p:nvPr/>
        </p:nvSpPr>
        <p:spPr>
          <a:xfrm>
            <a:off x="5477307" y="1772095"/>
            <a:ext cx="19367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/>
              <a:t>c</a:t>
            </a:r>
            <a:r>
              <a:rPr lang="en-US" sz="2400" b="1" baseline="-25000" dirty="0" smtClean="0"/>
              <a:t>-1</a:t>
            </a:r>
            <a:r>
              <a:rPr lang="en-US" sz="2400" b="1" dirty="0" smtClean="0"/>
              <a:t> </a:t>
            </a:r>
            <a:r>
              <a:rPr lang="en-US" sz="2400" b="1" dirty="0"/>
              <a:t>= </a:t>
            </a:r>
            <a:r>
              <a:rPr lang="en-US" sz="2400" b="1" dirty="0" err="1" smtClean="0"/>
              <a:t>Enc</a:t>
            </a:r>
            <a:r>
              <a:rPr lang="en-US" sz="2400" b="1" baseline="-25000" dirty="0" err="1" smtClean="0"/>
              <a:t>K</a:t>
            </a:r>
            <a:r>
              <a:rPr lang="en-US" sz="2400" b="1" dirty="0" smtClean="0"/>
              <a:t>(m</a:t>
            </a:r>
            <a:r>
              <a:rPr lang="en-US" sz="2400" b="1" baseline="-25000" dirty="0" smtClean="0"/>
              <a:t>-1</a:t>
            </a:r>
            <a:r>
              <a:rPr lang="en-US" sz="2400" b="1" dirty="0" smtClean="0"/>
              <a:t>)</a:t>
            </a:r>
            <a:endParaRPr lang="en-US" sz="2400" b="1" dirty="0"/>
          </a:p>
        </p:txBody>
      </p:sp>
      <p:cxnSp>
        <p:nvCxnSpPr>
          <p:cNvPr id="40" name="Straight Arrow Connector 39"/>
          <p:cNvCxnSpPr/>
          <p:nvPr/>
        </p:nvCxnSpPr>
        <p:spPr>
          <a:xfrm>
            <a:off x="2315235" y="2442922"/>
            <a:ext cx="4968240" cy="152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40"/>
          <p:cNvSpPr/>
          <p:nvPr/>
        </p:nvSpPr>
        <p:spPr>
          <a:xfrm>
            <a:off x="5391911" y="2390921"/>
            <a:ext cx="19704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/>
              <a:t>m</a:t>
            </a:r>
            <a:r>
              <a:rPr lang="en-US" sz="2400" b="1" baseline="-25000" dirty="0" smtClean="0"/>
              <a:t>-2</a:t>
            </a:r>
            <a:r>
              <a:rPr lang="en-US" sz="2400" b="1" dirty="0" smtClean="0"/>
              <a:t> </a:t>
            </a:r>
            <a:r>
              <a:rPr lang="en-US" sz="2400" b="1" dirty="0"/>
              <a:t>= </a:t>
            </a:r>
            <a:r>
              <a:rPr lang="en-US" sz="2400" b="1" dirty="0" err="1" smtClean="0"/>
              <a:t>Dec</a:t>
            </a:r>
            <a:r>
              <a:rPr lang="en-US" sz="2400" b="1" baseline="-25000" dirty="0" err="1" smtClean="0"/>
              <a:t>K</a:t>
            </a:r>
            <a:r>
              <a:rPr lang="en-US" sz="2400" b="1" dirty="0" smtClean="0"/>
              <a:t>(c</a:t>
            </a:r>
            <a:r>
              <a:rPr lang="en-US" sz="2400" b="1" baseline="-25000" dirty="0" smtClean="0"/>
              <a:t>-2</a:t>
            </a:r>
            <a:r>
              <a:rPr lang="en-US" sz="2400" b="1" dirty="0" smtClean="0"/>
              <a:t>)</a:t>
            </a:r>
            <a:endParaRPr lang="en-US" sz="2400" b="1" dirty="0"/>
          </a:p>
        </p:txBody>
      </p:sp>
      <p:sp>
        <p:nvSpPr>
          <p:cNvPr id="42" name="Rectangle 41"/>
          <p:cNvSpPr/>
          <p:nvPr/>
        </p:nvSpPr>
        <p:spPr>
          <a:xfrm>
            <a:off x="2461747" y="2048562"/>
            <a:ext cx="48122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c</a:t>
            </a:r>
            <a:r>
              <a:rPr lang="en-US" sz="2400" baseline="-25000" dirty="0" smtClean="0"/>
              <a:t>-2</a:t>
            </a:r>
            <a:endParaRPr lang="en-US" sz="2400" baseline="-25000" dirty="0"/>
          </a:p>
        </p:txBody>
      </p:sp>
      <p:cxnSp>
        <p:nvCxnSpPr>
          <p:cNvPr id="43" name="Straight Arrow Connector 42"/>
          <p:cNvCxnSpPr/>
          <p:nvPr/>
        </p:nvCxnSpPr>
        <p:spPr>
          <a:xfrm flipH="1" flipV="1">
            <a:off x="2378797" y="3351701"/>
            <a:ext cx="5120640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 rot="5400000">
            <a:off x="4109288" y="2480929"/>
            <a:ext cx="574196" cy="8463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…</a:t>
            </a:r>
            <a:endParaRPr lang="en-US" sz="4400" dirty="0"/>
          </a:p>
        </p:txBody>
      </p:sp>
      <p:sp>
        <p:nvSpPr>
          <p:cNvPr id="19" name="Oval Callout 18"/>
          <p:cNvSpPr/>
          <p:nvPr/>
        </p:nvSpPr>
        <p:spPr>
          <a:xfrm>
            <a:off x="6813596" y="807294"/>
            <a:ext cx="4762982" cy="927647"/>
          </a:xfrm>
          <a:prstGeom prst="wedgeEllipseCallout">
            <a:avLst>
              <a:gd name="adj1" fmla="val -124800"/>
              <a:gd name="adj2" fmla="val 24185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We could set m</a:t>
            </a:r>
            <a:r>
              <a:rPr lang="en-US" baseline="-25000" dirty="0" smtClean="0"/>
              <a:t>0</a:t>
            </a:r>
            <a:r>
              <a:rPr lang="en-US" dirty="0" smtClean="0"/>
              <a:t> = m</a:t>
            </a:r>
            <a:r>
              <a:rPr lang="en-US" baseline="-25000" dirty="0" smtClean="0"/>
              <a:t>-1</a:t>
            </a:r>
            <a:r>
              <a:rPr lang="en-US" dirty="0" smtClean="0"/>
              <a:t> or m</a:t>
            </a:r>
            <a:r>
              <a:rPr lang="en-US" baseline="-25000" dirty="0" smtClean="0"/>
              <a:t>1</a:t>
            </a:r>
            <a:r>
              <a:rPr lang="en-US" dirty="0" smtClean="0"/>
              <a:t> = m</a:t>
            </a:r>
            <a:r>
              <a:rPr lang="en-US" baseline="-25000" dirty="0" smtClean="0"/>
              <a:t>-2</a:t>
            </a:r>
            <a:endParaRPr lang="en-US" baseline="-25000" dirty="0"/>
          </a:p>
        </p:txBody>
      </p:sp>
      <p:sp>
        <p:nvSpPr>
          <p:cNvPr id="45" name="Oval Callout 44"/>
          <p:cNvSpPr/>
          <p:nvPr/>
        </p:nvSpPr>
        <p:spPr>
          <a:xfrm>
            <a:off x="6973778" y="3358288"/>
            <a:ext cx="4762982" cy="927647"/>
          </a:xfrm>
          <a:prstGeom prst="wedgeEllipseCallout">
            <a:avLst>
              <a:gd name="adj1" fmla="val -130946"/>
              <a:gd name="adj2" fmla="val 16333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However, we could still flip 1 bit of c and ask challenger to decrypt</a:t>
            </a:r>
            <a:endParaRPr lang="en-US" baseline="-25000" dirty="0"/>
          </a:p>
        </p:txBody>
      </p:sp>
    </p:spTree>
    <p:extLst>
      <p:ext uri="{BB962C8B-B14F-4D97-AF65-F5344CB8AC3E}">
        <p14:creationId xmlns:p14="http://schemas.microsoft.com/office/powerpoint/2010/main" val="2459255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4.81481E-6 L 0.32656 -0.0062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328" y="-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4.07407E-6 L 0.33894 0.00532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40" y="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3.7037E-7 L 0.32656 -0.00625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328" y="-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3.7037E-6 L 0.33893 0.00533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40" y="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1.85185E-6 L 0.33894 0.00532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40" y="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4.81481E-6 L 0.33893 0.00533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40" y="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2.59259E-6 L 0.33633 -0.00648 " pathEditMode="relative" rAng="0" ptsTypes="AA">
                                      <p:cBhvr>
                                        <p:cTn id="9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810" y="-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5" grpId="0"/>
      <p:bldP spid="20" grpId="0"/>
      <p:bldP spid="20" grpId="1"/>
      <p:bldP spid="24" grpId="0"/>
      <p:bldP spid="24" grpId="1"/>
      <p:bldP spid="28" grpId="0"/>
      <p:bldP spid="31" grpId="0"/>
      <p:bldP spid="32" grpId="0"/>
      <p:bldP spid="32" grpId="1"/>
      <p:bldP spid="14" grpId="0"/>
      <p:bldP spid="26" grpId="0"/>
      <p:bldP spid="30" grpId="0"/>
      <p:bldP spid="30" grpId="1"/>
      <p:bldP spid="36" grpId="0"/>
      <p:bldP spid="36" grpId="1"/>
      <p:bldP spid="39" grpId="0"/>
      <p:bldP spid="41" grpId="0"/>
      <p:bldP spid="42" grpId="0"/>
      <p:bldP spid="42" grpId="1"/>
      <p:bldP spid="44" grpId="0"/>
      <p:bldP spid="19" grpId="0" animBg="1"/>
      <p:bldP spid="45" grpId="0" animBg="1"/>
    </p:bld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 smtClean="0"/>
                  <a:t>Recap CCA-Security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𝑃𝑟𝑖𝑣𝐾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m:rPr>
                                <m:sty m:val="p"/>
                              </m:rPr>
                              <a:rPr lang="el-G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Π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𝑐𝑐𝑎</m:t>
                            </m:r>
                          </m:sup>
                        </m:sSubSup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/>
                  <a:t>Challenger generates a secret key k and a bit b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/>
                  <a:t>Adversary (A) is given oracle access to </a:t>
                </a:r>
                <a:r>
                  <a:rPr lang="en-US" dirty="0"/>
                  <a:t> </a:t>
                </a:r>
                <a:r>
                  <a:rPr lang="en-US" dirty="0" err="1"/>
                  <a:t>Enc</a:t>
                </a:r>
                <a:r>
                  <a:rPr lang="en-US" baseline="-25000" dirty="0" err="1"/>
                  <a:t>k</a:t>
                </a:r>
                <a:r>
                  <a:rPr lang="en-US" dirty="0"/>
                  <a:t> and </a:t>
                </a:r>
                <a:r>
                  <a:rPr lang="en-US" dirty="0" smtClean="0"/>
                  <a:t>Dec</a:t>
                </a:r>
                <a:r>
                  <a:rPr lang="en-US" baseline="-25000" dirty="0" smtClean="0"/>
                  <a:t>k</a:t>
                </a:r>
                <a:endParaRPr lang="en-US" dirty="0" smtClean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/>
                  <a:t>Adversary outputs m</a:t>
                </a:r>
                <a:r>
                  <a:rPr lang="en-US" baseline="-25000" dirty="0" smtClean="0"/>
                  <a:t>0</a:t>
                </a:r>
                <a:r>
                  <a:rPr lang="en-US" dirty="0" smtClean="0"/>
                  <a:t>,m</a:t>
                </a:r>
                <a:r>
                  <a:rPr lang="en-US" baseline="-25000" dirty="0" smtClean="0"/>
                  <a:t>1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/>
                  <a:t>Challenger sends the adversary c=</a:t>
                </a:r>
                <a:r>
                  <a:rPr lang="en-US" dirty="0" err="1" smtClean="0"/>
                  <a:t>Enc</a:t>
                </a:r>
                <a:r>
                  <a:rPr lang="en-US" baseline="-25000" dirty="0" err="1" smtClean="0"/>
                  <a:t>k</a:t>
                </a:r>
                <a:r>
                  <a:rPr lang="en-US" dirty="0" smtClean="0"/>
                  <a:t>(</a:t>
                </a:r>
                <a:r>
                  <a:rPr lang="en-US" dirty="0" err="1" smtClean="0"/>
                  <a:t>m</a:t>
                </a:r>
                <a:r>
                  <a:rPr lang="en-US" baseline="-25000" dirty="0" err="1" smtClean="0"/>
                  <a:t>b</a:t>
                </a:r>
                <a:r>
                  <a:rPr lang="en-US" dirty="0" smtClean="0"/>
                  <a:t>).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Adversary </a:t>
                </a:r>
                <a:r>
                  <a:rPr lang="en-US" dirty="0" smtClean="0"/>
                  <a:t>maintains oracle </a:t>
                </a:r>
                <a:r>
                  <a:rPr lang="en-US" dirty="0"/>
                  <a:t>access to  </a:t>
                </a:r>
                <a:r>
                  <a:rPr lang="en-US" dirty="0" err="1"/>
                  <a:t>Enc</a:t>
                </a:r>
                <a:r>
                  <a:rPr lang="en-US" baseline="-25000" dirty="0" err="1"/>
                  <a:t>k</a:t>
                </a:r>
                <a:r>
                  <a:rPr lang="en-US" dirty="0"/>
                  <a:t> and </a:t>
                </a:r>
                <a:r>
                  <a:rPr lang="en-US" dirty="0" smtClean="0"/>
                  <a:t>Dec</a:t>
                </a:r>
                <a:r>
                  <a:rPr lang="en-US" baseline="-25000" dirty="0" smtClean="0"/>
                  <a:t>k</a:t>
                </a:r>
                <a:r>
                  <a:rPr lang="en-US" dirty="0"/>
                  <a:t> ,however </a:t>
                </a:r>
                <a:r>
                  <a:rPr lang="en-US" dirty="0" smtClean="0"/>
                  <a:t>the adversary is not allowed to query Dec</a:t>
                </a:r>
                <a:r>
                  <a:rPr lang="en-US" baseline="-25000" dirty="0" smtClean="0"/>
                  <a:t>k</a:t>
                </a:r>
                <a:r>
                  <a:rPr lang="en-US" dirty="0"/>
                  <a:t>(c</a:t>
                </a:r>
                <a:r>
                  <a:rPr lang="en-US" dirty="0" smtClean="0"/>
                  <a:t>).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/>
                  <a:t>Eventually, Adversary outputs b’.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𝑃𝑟𝑖𝑣𝐾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l-G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Π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𝑐𝑐𝑎</m:t>
                          </m:r>
                        </m:sup>
                      </m:sSubSup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=1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if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b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b</m:t>
                          </m:r>
                        </m:e>
                        <m:sup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;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otherwise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 0.</m:t>
                      </m:r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pPr marL="0" indent="0">
                  <a:buNone/>
                </a:pPr>
                <a:r>
                  <a:rPr lang="en-US" b="1" dirty="0" smtClean="0"/>
                  <a:t>CCA-Security: </a:t>
                </a:r>
                <a:r>
                  <a:rPr lang="en-US" dirty="0" smtClean="0"/>
                  <a:t>For all PPT A exists a negligible function </a:t>
                </a:r>
                <a:r>
                  <a:rPr lang="en-US" dirty="0" err="1" smtClean="0"/>
                  <a:t>negl</a:t>
                </a:r>
                <a:r>
                  <a:rPr lang="en-US" dirty="0" smtClean="0"/>
                  <a:t>(n) s.t.</a:t>
                </a:r>
                <a:endParaRPr lang="en-US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Pr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𝑃𝑟𝑖𝑣𝐾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m:rPr>
                                  <m:sty m:val="p"/>
                                </m:rPr>
                                <a:rPr lang="el-G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Π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𝑐𝑐𝑎</m:t>
                              </m:r>
                            </m:sup>
                          </m:sSubSup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𝑛𝑒𝑔𝑙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endParaRPr lang="en-US" baseline="-25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928" t="-33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94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596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782745" y="4489455"/>
            <a:ext cx="1228181" cy="126194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838200" y="41498"/>
                <a:ext cx="10515600" cy="1325563"/>
              </a:xfrm>
            </p:spPr>
            <p:txBody>
              <a:bodyPr/>
              <a:lstStyle/>
              <a:p>
                <a:r>
                  <a:rPr lang="en-US" dirty="0" smtClean="0"/>
                  <a:t>CCA-Security (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PubK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A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l-GR" i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Π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cca</m:t>
                        </m:r>
                      </m:sup>
                    </m:sSubSup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n</m:t>
                        </m:r>
                      </m:e>
                    </m:d>
                  </m:oMath>
                </a14:m>
                <a:r>
                  <a:rPr lang="en-US" dirty="0" smtClean="0"/>
                  <a:t>)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8200" y="41498"/>
                <a:ext cx="10515600" cy="1325563"/>
              </a:xfrm>
              <a:blipFill>
                <a:blip r:embed="rId4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95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4773" y="1897809"/>
            <a:ext cx="2538598" cy="236196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6348" y="1536230"/>
            <a:ext cx="4103533" cy="2738938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>
            <a:off x="2273483" y="1884500"/>
            <a:ext cx="4968240" cy="152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2368455" y="2493753"/>
                <a:ext cx="1310743" cy="5016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/>
                      </m:sSub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sSubSup>
                        <m:sSub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/>
                      </m:sSubSup>
                    </m:oMath>
                  </m:oMathPara>
                </a14:m>
                <a:endParaRPr lang="en-US" sz="2400" baseline="-25000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8455" y="2493753"/>
                <a:ext cx="1310743" cy="50167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8269822" y="4466896"/>
            <a:ext cx="244971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Random bit b</a:t>
            </a:r>
          </a:p>
          <a:p>
            <a:r>
              <a:rPr lang="en-US" sz="2800" b="1" dirty="0" smtClean="0"/>
              <a:t>(</a:t>
            </a:r>
            <a:r>
              <a:rPr lang="en-US" sz="2800" b="1" dirty="0" err="1" smtClean="0"/>
              <a:t>pk,sk</a:t>
            </a:r>
            <a:r>
              <a:rPr lang="en-US" sz="2800" b="1" dirty="0" smtClean="0"/>
              <a:t>) = Gen(.)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flipH="1" flipV="1">
            <a:off x="2318338" y="2370462"/>
            <a:ext cx="5120640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4782096" y="1924511"/>
                <a:ext cx="277332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𝒎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𝐃𝐞𝐜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𝒔𝒌</m:t>
                          </m:r>
                        </m:sub>
                      </m:sSub>
                      <m:d>
                        <m:d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𝒄</m:t>
                              </m:r>
                            </m:e>
                            <m:sub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2096" y="1924511"/>
                <a:ext cx="2773323" cy="461665"/>
              </a:xfrm>
              <a:prstGeom prst="rect">
                <a:avLst/>
              </a:prstGeom>
              <a:blipFill>
                <a:blip r:embed="rId8"/>
                <a:stretch>
                  <a:fillRect b="-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Arrow Connector 15"/>
          <p:cNvCxnSpPr/>
          <p:nvPr/>
        </p:nvCxnSpPr>
        <p:spPr>
          <a:xfrm>
            <a:off x="2070598" y="4670096"/>
            <a:ext cx="512064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2109955" y="4181239"/>
            <a:ext cx="4235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b’</a:t>
            </a:r>
            <a:endParaRPr lang="en-US" sz="2400" dirty="0"/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2411169" y="2980189"/>
            <a:ext cx="4968240" cy="152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 flipV="1">
            <a:off x="2230947" y="3372579"/>
            <a:ext cx="5120640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/>
              <p:cNvSpPr/>
              <p:nvPr/>
            </p:nvSpPr>
            <p:spPr>
              <a:xfrm>
                <a:off x="4942369" y="2903125"/>
                <a:ext cx="2552302" cy="5481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𝒄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𝒃</m:t>
                          </m:r>
                        </m:sub>
                      </m:sSub>
                      <m:r>
                        <a:rPr lang="en-US" sz="2400" b="1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>
                              <a:latin typeface="Cambria Math" panose="02040503050406030204" pitchFamily="18" charset="0"/>
                            </a:rPr>
                            <m:t>𝐄𝐧𝐜</m:t>
                          </m:r>
                        </m:e>
                        <m:sub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𝒑𝒌</m:t>
                          </m:r>
                        </m:sub>
                      </m:sSub>
                      <m:d>
                        <m:dPr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2400" b="1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</m:e>
                            <m:sub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sub>
                            <m:sup/>
                          </m:sSubSup>
                        </m:e>
                      </m:d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28" name="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2369" y="2903125"/>
                <a:ext cx="2552302" cy="54816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" name="Straight Arrow Connector 28"/>
          <p:cNvCxnSpPr/>
          <p:nvPr/>
        </p:nvCxnSpPr>
        <p:spPr>
          <a:xfrm>
            <a:off x="2320635" y="3715459"/>
            <a:ext cx="4968240" cy="152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H="1" flipV="1">
            <a:off x="2230947" y="4128595"/>
            <a:ext cx="5120640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 rot="5400000">
            <a:off x="4410285" y="4094841"/>
            <a:ext cx="57419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…</a:t>
            </a:r>
            <a:endParaRPr lang="en-US" sz="4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-728273" y="3469201"/>
                <a:ext cx="11066055" cy="435133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∀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𝑃𝑃𝑇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∃</m:t>
                      </m:r>
                      <m:r>
                        <a:rPr lang="en-US" sz="40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sz="4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(</m:t>
                      </m:r>
                      <m:r>
                        <m:rPr>
                          <m:sty m:val="p"/>
                        </m:rPr>
                        <a:rPr lang="en-US" sz="4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negligible</m:t>
                      </m:r>
                      <m:r>
                        <a:rPr lang="en-US" sz="4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 </m:t>
                      </m:r>
                      <m:r>
                        <m:rPr>
                          <m:sty m:val="p"/>
                        </m:rPr>
                        <a:rPr lang="en-US" sz="4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s</m:t>
                      </m:r>
                      <m:r>
                        <a:rPr lang="en-US" sz="4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m:rPr>
                          <m:sty m:val="p"/>
                        </m:rPr>
                        <a:rPr lang="en-US" sz="4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t</m:t>
                      </m:r>
                      <m:r>
                        <a:rPr lang="en-US" sz="4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4000" b="0" i="0" dirty="0" smtClean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4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Pr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40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m:rPr>
                                  <m:sty m:val="p"/>
                                </m:rPr>
                                <a:rPr lang="en-US" sz="4000" i="0">
                                  <a:latin typeface="Cambria Math" panose="02040503050406030204" pitchFamily="18" charset="0"/>
                                </a:rPr>
                                <m:t>PubK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4000" i="0">
                                  <a:latin typeface="Cambria Math" panose="02040503050406030204" pitchFamily="18" charset="0"/>
                                </a:rPr>
                                <m:t>A</m:t>
                              </m:r>
                              <m:r>
                                <a:rPr lang="en-US" sz="4000" i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m:rPr>
                                  <m:sty m:val="p"/>
                                </m:rPr>
                                <a:rPr lang="el-GR" sz="4000" i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Π</m:t>
                              </m:r>
                            </m:sub>
                            <m:sup>
                              <m:r>
                                <m:rPr>
                                  <m:sty m:val="p"/>
                                </m:rPr>
                                <a:rPr lang="en-US" sz="4000" b="0" i="0" smtClean="0">
                                  <a:latin typeface="Cambria Math" panose="02040503050406030204" pitchFamily="18" charset="0"/>
                                </a:rPr>
                                <m:t>cca</m:t>
                              </m:r>
                            </m:sup>
                          </m:sSubSup>
                          <m:d>
                            <m:dPr>
                              <m:ctrlPr>
                                <a:rPr lang="en-US" sz="4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sz="4000" i="0">
                                  <a:latin typeface="Cambria Math" panose="02040503050406030204" pitchFamily="18" charset="0"/>
                                </a:rPr>
                                <m:t>n</m:t>
                              </m:r>
                            </m:e>
                          </m:d>
                          <m:r>
                            <a:rPr lang="en-US" sz="4000" b="0" i="0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f>
                        <m:fPr>
                          <m:ctrlP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en-US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 smtClean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7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-728273" y="3469201"/>
                <a:ext cx="11066055" cy="4351338"/>
              </a:xfr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2533468" y="1496393"/>
                <a:ext cx="465127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𝒄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3468" y="1496393"/>
                <a:ext cx="465127" cy="461665"/>
              </a:xfrm>
              <a:prstGeom prst="rect">
                <a:avLst/>
              </a:prstGeom>
              <a:blipFill>
                <a:blip r:embed="rId11"/>
                <a:stretch>
                  <a:fillRect r="-34211" b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TextBox 33"/>
          <p:cNvSpPr txBox="1"/>
          <p:nvPr/>
        </p:nvSpPr>
        <p:spPr>
          <a:xfrm rot="5400000">
            <a:off x="4397600" y="2256977"/>
            <a:ext cx="57419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…</a:t>
            </a:r>
            <a:endParaRPr lang="en-US" sz="4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/>
              <p:cNvSpPr/>
              <p:nvPr/>
            </p:nvSpPr>
            <p:spPr>
              <a:xfrm>
                <a:off x="2300905" y="3281991"/>
                <a:ext cx="465127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𝒄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𝒌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5" name="Rectangle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0905" y="3281991"/>
                <a:ext cx="465127" cy="461665"/>
              </a:xfrm>
              <a:prstGeom prst="rect">
                <a:avLst/>
              </a:prstGeom>
              <a:blipFill>
                <a:blip r:embed="rId12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/>
              <p:cNvSpPr/>
              <p:nvPr/>
            </p:nvSpPr>
            <p:spPr>
              <a:xfrm>
                <a:off x="5102745" y="3675392"/>
                <a:ext cx="245272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𝒎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𝒌</m:t>
                          </m:r>
                        </m:sub>
                      </m:sSub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𝐃𝐞𝐜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𝒔𝒌</m:t>
                          </m:r>
                        </m:sub>
                      </m:sSub>
                      <m:d>
                        <m:d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𝒄</m:t>
                              </m:r>
                            </m:e>
                            <m:sub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36" name="Rectangle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2745" y="3675392"/>
                <a:ext cx="2452723" cy="461665"/>
              </a:xfrm>
              <a:prstGeom prst="rect">
                <a:avLst/>
              </a:prstGeom>
              <a:blipFill>
                <a:blip r:embed="rId13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8" name="Straight Arrow Connector 37"/>
          <p:cNvCxnSpPr/>
          <p:nvPr/>
        </p:nvCxnSpPr>
        <p:spPr>
          <a:xfrm flipH="1" flipV="1">
            <a:off x="1997300" y="1566887"/>
            <a:ext cx="5354287" cy="443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3765801" y="1158655"/>
            <a:ext cx="22539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Public Key: </a:t>
            </a:r>
            <a:r>
              <a:rPr lang="en-US" sz="2800" b="1" dirty="0" err="1" smtClean="0"/>
              <a:t>pk</a:t>
            </a:r>
            <a:endParaRPr lang="en-US" sz="2800" b="1" dirty="0" smtClean="0"/>
          </a:p>
        </p:txBody>
      </p:sp>
    </p:spTree>
    <p:extLst>
      <p:ext uri="{BB962C8B-B14F-4D97-AF65-F5344CB8AC3E}">
        <p14:creationId xmlns:p14="http://schemas.microsoft.com/office/powerpoint/2010/main" val="2010489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3.7037E-7 L 0.32656 -0.0062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328" y="-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4.44444E-6 L 0.33633 -0.00648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771" y="-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5" grpId="0"/>
      <p:bldP spid="20" grpId="0"/>
      <p:bldP spid="20" grpId="1"/>
      <p:bldP spid="28" grpId="0"/>
      <p:bldP spid="14" grpId="0"/>
      <p:bldP spid="34" grpId="0"/>
      <p:bldP spid="36" grpId="0"/>
    </p:bld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Encrypting Longer Messages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pPr marL="0" indent="0">
                  <a:buNone/>
                </a:pPr>
                <a:r>
                  <a:rPr lang="en-US" b="1" dirty="0" smtClean="0"/>
                  <a:t>Claim 11.7: </a:t>
                </a:r>
                <a:r>
                  <a:rPr lang="en-US" dirty="0" smtClean="0"/>
                  <a:t>Let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Π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𝐺𝑒𝑛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𝐸𝑛𝑐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𝐷𝑒𝑐</m:t>
                        </m:r>
                      </m:e>
                    </m:d>
                  </m:oMath>
                </a14:m>
                <a:r>
                  <a:rPr lang="en-US" dirty="0" smtClean="0"/>
                  <a:t> denote a CPA-Secure public key encryption scheme and let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Π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′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𝐺𝑒𝑛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𝐸𝑛𝑐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𝐷𝑒𝑐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be defined such that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1" i="0" smtClean="0">
                              <a:latin typeface="Cambria Math" panose="02040503050406030204" pitchFamily="18" charset="0"/>
                            </a:rPr>
                            <m:t>𝐄𝐧𝐜</m:t>
                          </m:r>
                        </m:e>
                        <m:sub>
                          <m:r>
                            <a:rPr lang="en-US" b="1" i="0" smtClean="0">
                              <a:latin typeface="Cambria Math" panose="02040503050406030204" pitchFamily="18" charset="0"/>
                            </a:rPr>
                            <m:t>𝐩𝐤</m:t>
                          </m:r>
                        </m:sub>
                        <m:sup>
                          <m:r>
                            <a:rPr lang="en-US" b="1" i="0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d>
                        <m:d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</m:e>
                            <m:sub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∥</m:t>
                          </m:r>
                          <m:sSub>
                            <m:sSub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</m:e>
                            <m:sub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  <m:r>
                            <a:rPr lang="en-US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∥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…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∥</m:t>
                          </m:r>
                          <m:sSub>
                            <m:sSub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</m:e>
                            <m:sub>
                              <m:r>
                                <a:rPr lang="en-US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ℓ</m:t>
                              </m:r>
                            </m:sub>
                          </m:sSub>
                        </m:e>
                      </m:d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1">
                              <a:latin typeface="Cambria Math" panose="02040503050406030204" pitchFamily="18" charset="0"/>
                            </a:rPr>
                            <m:t>𝐄𝐧𝐜</m:t>
                          </m:r>
                        </m:e>
                        <m:sub>
                          <m:r>
                            <a:rPr lang="en-US" b="1">
                              <a:latin typeface="Cambria Math" panose="02040503050406030204" pitchFamily="18" charset="0"/>
                            </a:rPr>
                            <m:t>𝐩𝐤</m:t>
                          </m:r>
                        </m:sub>
                        <m:sup/>
                      </m:sSubSup>
                      <m:d>
                        <m:d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</m:e>
                            <m:sub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e>
                      </m:d>
                      <m:r>
                        <a:rPr lang="en-US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∥…∥</m:t>
                      </m:r>
                      <m:sSubSup>
                        <m:sSubSup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1">
                              <a:latin typeface="Cambria Math" panose="02040503050406030204" pitchFamily="18" charset="0"/>
                            </a:rPr>
                            <m:t>𝐄𝐧𝐜</m:t>
                          </m:r>
                        </m:e>
                        <m:sub>
                          <m:r>
                            <a:rPr lang="en-US" b="1">
                              <a:latin typeface="Cambria Math" panose="02040503050406030204" pitchFamily="18" charset="0"/>
                            </a:rPr>
                            <m:t>𝐩𝐤</m:t>
                          </m:r>
                        </m:sub>
                        <m:sup/>
                      </m:sSubSup>
                      <m:d>
                        <m:d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</m:e>
                            <m:sub>
                              <m:r>
                                <a:rPr lang="en-US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ℓ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Then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Π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 smtClean="0"/>
                  <a:t> is also CPA-Secure.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b="1" dirty="0" smtClean="0"/>
                  <a:t>Claim? </a:t>
                </a:r>
                <a:r>
                  <a:rPr lang="en-US" dirty="0" smtClean="0"/>
                  <a:t>Let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Π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𝐺𝑒𝑛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𝐸𝑛𝑐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𝐷𝑒𝑐</m:t>
                        </m:r>
                      </m:e>
                    </m:d>
                  </m:oMath>
                </a14:m>
                <a:r>
                  <a:rPr lang="en-US" dirty="0"/>
                  <a:t> denote a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CCA</a:t>
                </a:r>
                <a:r>
                  <a:rPr lang="en-US" dirty="0" smtClean="0"/>
                  <a:t>-Secure </a:t>
                </a:r>
                <a:r>
                  <a:rPr lang="en-US" dirty="0"/>
                  <a:t>public key encryption scheme and let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Π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′=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𝐺𝑒𝑛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𝐸𝑛𝑐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′,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𝐷𝑒𝑐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d>
                    <m:r>
                      <a:rPr lang="en-US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be defined such that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1">
                              <a:latin typeface="Cambria Math" panose="02040503050406030204" pitchFamily="18" charset="0"/>
                            </a:rPr>
                            <m:t>𝐄𝐧𝐜</m:t>
                          </m:r>
                        </m:e>
                        <m:sub>
                          <m:r>
                            <a:rPr lang="en-US" b="1">
                              <a:latin typeface="Cambria Math" panose="02040503050406030204" pitchFamily="18" charset="0"/>
                            </a:rPr>
                            <m:t>𝐩𝐤</m:t>
                          </m:r>
                        </m:sub>
                        <m:sup>
                          <m:r>
                            <a:rPr lang="en-US" b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d>
                        <m:d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</m:e>
                            <m:sub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∥</m:t>
                          </m:r>
                          <m:sSub>
                            <m:sSub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</m:e>
                            <m:sub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  <m:r>
                            <a:rPr lang="en-US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∥…∥</m:t>
                          </m:r>
                          <m:sSub>
                            <m:sSub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</m:e>
                            <m:sub>
                              <m:r>
                                <a:rPr lang="en-US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ℓ</m:t>
                              </m:r>
                            </m:sub>
                          </m:sSub>
                        </m:e>
                      </m:d>
                      <m:r>
                        <a:rPr lang="en-US" b="1" i="1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1">
                              <a:latin typeface="Cambria Math" panose="02040503050406030204" pitchFamily="18" charset="0"/>
                            </a:rPr>
                            <m:t>𝐄𝐧𝐜</m:t>
                          </m:r>
                        </m:e>
                        <m:sub>
                          <m:r>
                            <a:rPr lang="en-US" b="1">
                              <a:latin typeface="Cambria Math" panose="02040503050406030204" pitchFamily="18" charset="0"/>
                            </a:rPr>
                            <m:t>𝐩𝐤</m:t>
                          </m:r>
                        </m:sub>
                        <m:sup/>
                      </m:sSubSup>
                      <m:d>
                        <m:d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</m:e>
                            <m:sub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e>
                      </m:d>
                      <m:r>
                        <a:rPr lang="en-US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∥…∥</m:t>
                      </m:r>
                      <m:sSubSup>
                        <m:sSubSup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1">
                              <a:latin typeface="Cambria Math" panose="02040503050406030204" pitchFamily="18" charset="0"/>
                            </a:rPr>
                            <m:t>𝐄𝐧𝐜</m:t>
                          </m:r>
                        </m:e>
                        <m:sub>
                          <m:r>
                            <a:rPr lang="en-US" b="1">
                              <a:latin typeface="Cambria Math" panose="02040503050406030204" pitchFamily="18" charset="0"/>
                            </a:rPr>
                            <m:t>𝐩𝐤</m:t>
                          </m:r>
                        </m:sub>
                        <m:sup/>
                      </m:sSubSup>
                      <m:d>
                        <m:d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</m:e>
                            <m:sub>
                              <m:r>
                                <a:rPr lang="en-US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ℓ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Then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Π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/>
                  <a:t> is also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CCA</a:t>
                </a:r>
                <a:r>
                  <a:rPr lang="en-US" dirty="0" smtClean="0"/>
                  <a:t>-Secure.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 algn="ctr">
                  <a:buNone/>
                </a:pPr>
                <a:r>
                  <a:rPr lang="en-US" dirty="0" smtClean="0"/>
                  <a:t>Is this second claim true?</a:t>
                </a: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3501" r="-696" b="-1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96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117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Encrypting Longer Messages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b="1" dirty="0" smtClean="0"/>
                  <a:t>Claim? </a:t>
                </a:r>
                <a:r>
                  <a:rPr lang="en-US" dirty="0" smtClean="0"/>
                  <a:t>Let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Π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𝐺𝑒𝑛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𝐸𝑛𝑐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𝐷𝑒𝑐</m:t>
                        </m:r>
                      </m:e>
                    </m:d>
                  </m:oMath>
                </a14:m>
                <a:r>
                  <a:rPr lang="en-US" dirty="0"/>
                  <a:t> denote a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CCA</a:t>
                </a:r>
                <a:r>
                  <a:rPr lang="en-US" dirty="0" smtClean="0"/>
                  <a:t>-Secure </a:t>
                </a:r>
                <a:r>
                  <a:rPr lang="en-US" dirty="0"/>
                  <a:t>public key encryption scheme and let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Π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′=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𝐺𝑒𝑛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𝐸𝑛𝑐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′,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𝐷𝑒𝑐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d>
                    <m:r>
                      <a:rPr lang="en-US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be defined such that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1">
                              <a:latin typeface="Cambria Math" panose="02040503050406030204" pitchFamily="18" charset="0"/>
                            </a:rPr>
                            <m:t>𝐄𝐧𝐜</m:t>
                          </m:r>
                        </m:e>
                        <m:sub>
                          <m:r>
                            <a:rPr lang="en-US" b="1">
                              <a:latin typeface="Cambria Math" panose="02040503050406030204" pitchFamily="18" charset="0"/>
                            </a:rPr>
                            <m:t>𝐩𝐤</m:t>
                          </m:r>
                        </m:sub>
                        <m:sup>
                          <m:r>
                            <a:rPr lang="en-US" b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d>
                        <m:d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</m:e>
                            <m:sub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∥</m:t>
                          </m:r>
                          <m:sSub>
                            <m:sSub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</m:e>
                            <m:sub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  <m:r>
                            <a:rPr lang="en-US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∥…∥</m:t>
                          </m:r>
                          <m:sSub>
                            <m:sSub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</m:e>
                            <m:sub>
                              <m:r>
                                <a:rPr lang="en-US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ℓ</m:t>
                              </m:r>
                            </m:sub>
                          </m:sSub>
                        </m:e>
                      </m:d>
                      <m:r>
                        <a:rPr lang="en-US" b="1" i="1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1">
                              <a:latin typeface="Cambria Math" panose="02040503050406030204" pitchFamily="18" charset="0"/>
                            </a:rPr>
                            <m:t>𝐄𝐧𝐜</m:t>
                          </m:r>
                        </m:e>
                        <m:sub>
                          <m:r>
                            <a:rPr lang="en-US" b="1">
                              <a:latin typeface="Cambria Math" panose="02040503050406030204" pitchFamily="18" charset="0"/>
                            </a:rPr>
                            <m:t>𝐩𝐤</m:t>
                          </m:r>
                        </m:sub>
                        <m:sup/>
                      </m:sSubSup>
                      <m:d>
                        <m:d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</m:e>
                            <m:sub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e>
                      </m:d>
                      <m:r>
                        <a:rPr lang="en-US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∥…∥</m:t>
                      </m:r>
                      <m:sSubSup>
                        <m:sSubSup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1">
                              <a:latin typeface="Cambria Math" panose="02040503050406030204" pitchFamily="18" charset="0"/>
                            </a:rPr>
                            <m:t>𝐄𝐧𝐜</m:t>
                          </m:r>
                        </m:e>
                        <m:sub>
                          <m:r>
                            <a:rPr lang="en-US" b="1">
                              <a:latin typeface="Cambria Math" panose="02040503050406030204" pitchFamily="18" charset="0"/>
                            </a:rPr>
                            <m:t>𝐩𝐤</m:t>
                          </m:r>
                        </m:sub>
                        <m:sup/>
                      </m:sSubSup>
                      <m:d>
                        <m:d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</m:e>
                            <m:sub>
                              <m:r>
                                <a:rPr lang="en-US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ℓ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Then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Π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/>
                  <a:t> is also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CCA</a:t>
                </a:r>
                <a:r>
                  <a:rPr lang="en-US" dirty="0" smtClean="0"/>
                  <a:t>-Secure.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 algn="ctr">
                  <a:buNone/>
                </a:pPr>
                <a:r>
                  <a:rPr lang="en-US" dirty="0" smtClean="0"/>
                  <a:t>Is this second claim true?</a:t>
                </a:r>
              </a:p>
              <a:p>
                <a:pPr marL="0" indent="0" algn="ctr">
                  <a:buNone/>
                </a:pPr>
                <a:r>
                  <a:rPr lang="en-US" b="1" dirty="0" smtClean="0"/>
                  <a:t>Answer:</a:t>
                </a:r>
                <a:r>
                  <a:rPr lang="en-US" dirty="0" smtClean="0"/>
                  <a:t> No!</a:t>
                </a: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97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046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Encrypting Longer Messages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pPr marL="0" indent="0">
                  <a:buNone/>
                </a:pPr>
                <a:r>
                  <a:rPr lang="en-US" b="1" dirty="0" smtClean="0"/>
                  <a:t>Fact: </a:t>
                </a:r>
                <a:r>
                  <a:rPr lang="en-US" dirty="0" smtClean="0"/>
                  <a:t>Let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Π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𝐺𝑒𝑛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𝐸𝑛𝑐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𝐷𝑒𝑐</m:t>
                        </m:r>
                      </m:e>
                    </m:d>
                  </m:oMath>
                </a14:m>
                <a:r>
                  <a:rPr lang="en-US" dirty="0"/>
                  <a:t> denote a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CCA</a:t>
                </a:r>
                <a:r>
                  <a:rPr lang="en-US" dirty="0" smtClean="0"/>
                  <a:t>-Secure </a:t>
                </a:r>
                <a:r>
                  <a:rPr lang="en-US" dirty="0"/>
                  <a:t>public key encryption scheme and let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Π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′=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𝐺𝑒𝑛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𝐸𝑛𝑐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′,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𝐷𝑒𝑐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d>
                    <m:r>
                      <a:rPr lang="en-US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be defined such that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1">
                              <a:latin typeface="Cambria Math" panose="02040503050406030204" pitchFamily="18" charset="0"/>
                            </a:rPr>
                            <m:t>𝐄𝐧𝐜</m:t>
                          </m:r>
                        </m:e>
                        <m:sub>
                          <m:r>
                            <a:rPr lang="en-US" b="1">
                              <a:latin typeface="Cambria Math" panose="02040503050406030204" pitchFamily="18" charset="0"/>
                            </a:rPr>
                            <m:t>𝐩𝐤</m:t>
                          </m:r>
                        </m:sub>
                        <m:sup>
                          <m:r>
                            <a:rPr lang="en-US" b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d>
                        <m:d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</m:e>
                            <m:sub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∥</m:t>
                          </m:r>
                          <m:sSub>
                            <m:sSub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</m:e>
                            <m:sub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  <m:r>
                            <a:rPr lang="en-US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∥…∥</m:t>
                          </m:r>
                          <m:sSub>
                            <m:sSub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</m:e>
                            <m:sub>
                              <m:r>
                                <a:rPr lang="en-US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ℓ</m:t>
                              </m:r>
                            </m:sub>
                          </m:sSub>
                        </m:e>
                      </m:d>
                      <m:r>
                        <a:rPr lang="en-US" b="1" i="1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1">
                              <a:latin typeface="Cambria Math" panose="02040503050406030204" pitchFamily="18" charset="0"/>
                            </a:rPr>
                            <m:t>𝐄𝐧𝐜</m:t>
                          </m:r>
                        </m:e>
                        <m:sub>
                          <m:r>
                            <a:rPr lang="en-US" b="1">
                              <a:latin typeface="Cambria Math" panose="02040503050406030204" pitchFamily="18" charset="0"/>
                            </a:rPr>
                            <m:t>𝐩𝐤</m:t>
                          </m:r>
                        </m:sub>
                        <m:sup/>
                      </m:sSubSup>
                      <m:d>
                        <m:d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</m:e>
                            <m:sub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e>
                      </m:d>
                      <m:r>
                        <a:rPr lang="en-US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∥…∥</m:t>
                      </m:r>
                      <m:sSubSup>
                        <m:sSubSup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1">
                              <a:latin typeface="Cambria Math" panose="02040503050406030204" pitchFamily="18" charset="0"/>
                            </a:rPr>
                            <m:t>𝐄𝐧𝐜</m:t>
                          </m:r>
                        </m:e>
                        <m:sub>
                          <m:r>
                            <a:rPr lang="en-US" b="1">
                              <a:latin typeface="Cambria Math" panose="02040503050406030204" pitchFamily="18" charset="0"/>
                            </a:rPr>
                            <m:t>𝐩𝐤</m:t>
                          </m:r>
                        </m:sub>
                        <m:sup/>
                      </m:sSubSup>
                      <m:d>
                        <m:d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</m:e>
                            <m:sub>
                              <m:r>
                                <a:rPr lang="en-US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ℓ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Then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Π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/>
                  <a:t> is </a:t>
                </a:r>
                <a:r>
                  <a:rPr lang="en-US" b="1" dirty="0" smtClean="0"/>
                  <a:t>Provably Not</a:t>
                </a:r>
                <a:r>
                  <a:rPr lang="en-US" dirty="0" smtClean="0"/>
                  <a:t>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CCA</a:t>
                </a:r>
                <a:r>
                  <a:rPr lang="en-US" dirty="0" smtClean="0"/>
                  <a:t>-Secure.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/>
                  <a:t>Attacker sets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𝒎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a:rPr lang="en-US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b="1" i="1" baseline="30000" smtClean="0"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∥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</m:t>
                    </m:r>
                    <m:r>
                      <a:rPr lang="en-US" b="1" i="1" baseline="300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US" b="1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∥</m:t>
                    </m:r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</m:t>
                    </m:r>
                    <m:r>
                      <a:rPr lang="en-US" b="1" i="1" baseline="30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𝒎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b="1" i="1" baseline="30000" smtClean="0"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∥</m:t>
                    </m:r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  <m:r>
                      <a:rPr lang="en-US" b="1" i="1" baseline="30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𝒏</m:t>
                    </m:r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∥</m:t>
                    </m:r>
                    <m:r>
                      <a:rPr lang="en-US" b="1" i="1" baseline="300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</m:t>
                    </m:r>
                    <m:r>
                      <a:rPr lang="en-US" b="1" i="1" baseline="30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and gets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𝒃</m:t>
                        </m:r>
                      </m:sub>
                    </m:sSub>
                    <m:r>
                      <a:rPr lang="en-US" b="1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>
                            <a:latin typeface="Cambria Math" panose="02040503050406030204" pitchFamily="18" charset="0"/>
                          </a:rPr>
                          <m:t>𝐄𝐧𝐜</m:t>
                        </m:r>
                      </m:e>
                      <m:sub>
                        <m:r>
                          <a:rPr lang="en-US" b="1">
                            <a:latin typeface="Cambria Math" panose="02040503050406030204" pitchFamily="18" charset="0"/>
                          </a:rPr>
                          <m:t>𝐩𝐤</m:t>
                        </m:r>
                      </m:sub>
                      <m:sup>
                        <m:r>
                          <a:rPr lang="en-US" b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𝒎</m:t>
                            </m:r>
                          </m:e>
                          <m:sub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𝒃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b="1" dirty="0"/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𝒃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∥</m:t>
                    </m:r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𝒃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∥</m:t>
                    </m:r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𝒃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</m:sub>
                    </m:sSub>
                  </m:oMath>
                </a14:m>
                <a:endParaRPr lang="en-US" baseline="30000" dirty="0" smtClean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/>
                  <a:t>Attacker sets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𝒄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′=</m:t>
                    </m:r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𝒃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∥</m:t>
                    </m:r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𝒃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𝟑</m:t>
                        </m:r>
                      </m:sub>
                    </m:sSub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∥</m:t>
                    </m:r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𝒃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, queries the decryption oracle and gets </a:t>
                </a:r>
              </a:p>
              <a:p>
                <a:pPr marL="514350" indent="-514350">
                  <a:buFont typeface="+mj-lt"/>
                  <a:buAutoNum type="arabicPeriod"/>
                </a:pPr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1" i="0" smtClean="0">
                              <a:latin typeface="Cambria Math" panose="02040503050406030204" pitchFamily="18" charset="0"/>
                            </a:rPr>
                            <m:t>𝐃𝐞𝐜</m:t>
                          </m:r>
                        </m:e>
                        <m:sub>
                          <m:r>
                            <a:rPr lang="en-US" b="1" i="0" smtClean="0">
                              <a:latin typeface="Cambria Math" panose="02040503050406030204" pitchFamily="18" charset="0"/>
                            </a:rPr>
                            <m:t>𝐬</m:t>
                          </m:r>
                          <m:r>
                            <a:rPr lang="en-US" b="1">
                              <a:latin typeface="Cambria Math" panose="02040503050406030204" pitchFamily="18" charset="0"/>
                            </a:rPr>
                            <m:t>𝐤</m:t>
                          </m:r>
                        </m:sub>
                        <m:sup>
                          <m:r>
                            <a:rPr lang="en-US" b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d>
                        <m:d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𝒄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i="1" baseline="3000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b="0" i="1" baseline="30000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/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US" b="1" i="1" baseline="300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𝒏</m:t>
                              </m:r>
                              <m:r>
                                <m:rPr>
                                  <m:nor/>
                                </m:rPr>
                                <a:rPr lang="en-US" b="1" dirty="0"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∥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US" b="1" i="1" baseline="300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𝒏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∥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𝟎</m:t>
                              </m:r>
                              <m:r>
                                <a:rPr lang="en-US" b="1" i="1" baseline="300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𝒏</m:t>
                              </m:r>
                              <m:r>
                                <m:rPr>
                                  <m:nor/>
                                </m:rPr>
                                <a:rPr lang="en-US" b="1" i="0" baseline="3000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      </m:t>
                              </m:r>
                              <m:r>
                                <m:rPr>
                                  <m:nor/>
                                </m:rPr>
                                <a:rPr lang="en-US" b="1" dirty="0">
                                  <a:ea typeface="Cambria Math" panose="02040503050406030204" pitchFamily="18" charset="0"/>
                                </a:rPr>
                                <m:t>if</m:t>
                              </m:r>
                              <m:r>
                                <m:rPr>
                                  <m:nor/>
                                </m:rPr>
                                <a:rPr lang="en-US" b="1" dirty="0"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b="1" dirty="0">
                                  <a:ea typeface="Cambria Math" panose="02040503050406030204" pitchFamily="18" charset="0"/>
                                </a:rPr>
                                <m:t>b</m:t>
                              </m:r>
                              <m:r>
                                <m:rPr>
                                  <m:nor/>
                                </m:rPr>
                                <a:rPr lang="en-US" b="1" dirty="0"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b="1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𝟎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         </m:t>
                              </m:r>
                            </m:e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  <m:r>
                                <a:rPr lang="en-US" b="1" i="1" baseline="30000"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∥</m:t>
                              </m:r>
                              <m:r>
                                <a:rPr lang="en-US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US" b="1" i="1" baseline="300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𝒏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∥</m:t>
                              </m:r>
                              <m:r>
                                <a:rPr lang="en-US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𝟎</m:t>
                              </m:r>
                              <m:r>
                                <a:rPr lang="en-US" b="1" i="1" baseline="300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𝒏</m:t>
                              </m:r>
                              <m:r>
                                <a:rPr lang="en-US" b="1" i="1" baseline="3000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     </m:t>
                              </m:r>
                              <m:r>
                                <a:rPr lang="en-US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𝒐𝒕𝒉𝒆𝒓𝒘𝒊𝒔𝒆</m:t>
                              </m:r>
                              <m:r>
                                <a:rPr lang="en-US" b="1" i="1" baseline="300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baseline="30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28" t="-3221" r="-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98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044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Achieving CPA and CCA-Security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Plain RSA is not CPA Secure (therefore, not CCA-Secure)</a:t>
            </a:r>
          </a:p>
          <a:p>
            <a:endParaRPr lang="en-US" dirty="0"/>
          </a:p>
          <a:p>
            <a:r>
              <a:rPr lang="en-US" dirty="0" smtClean="0"/>
              <a:t>El-Gamal (future) is CPA-Secure, but not CCA-Secure</a:t>
            </a:r>
          </a:p>
          <a:p>
            <a:endParaRPr lang="en-US" dirty="0"/>
          </a:p>
          <a:p>
            <a:r>
              <a:rPr lang="en-US" dirty="0" smtClean="0"/>
              <a:t>Tools to obtain CCA-Security in Public Key Setting</a:t>
            </a:r>
          </a:p>
          <a:p>
            <a:pPr lvl="1"/>
            <a:r>
              <a:rPr lang="en-US" dirty="0"/>
              <a:t>RSA-OAEP, Cramer-</a:t>
            </a:r>
            <a:r>
              <a:rPr lang="en-US" dirty="0" err="1"/>
              <a:t>Shoup</a:t>
            </a:r>
            <a:endParaRPr lang="en-US" dirty="0"/>
          </a:p>
          <a:p>
            <a:pPr lvl="1"/>
            <a:r>
              <a:rPr lang="en-US" dirty="0" smtClean="0"/>
              <a:t>Key Encapsulation Mechanism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99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77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96552</TotalTime>
  <Words>12353</Words>
  <Application>Microsoft Office PowerPoint</Application>
  <PresentationFormat>Widescreen</PresentationFormat>
  <Paragraphs>1185</Paragraphs>
  <Slides>110</Slides>
  <Notes>10</Notes>
  <HiddenSlides>8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110</vt:i4>
      </vt:variant>
    </vt:vector>
  </HeadingPairs>
  <TitlesOfParts>
    <vt:vector size="118" baseType="lpstr">
      <vt:lpstr>Arial</vt:lpstr>
      <vt:lpstr>Arial Rounded MT Bold</vt:lpstr>
      <vt:lpstr>Calibri</vt:lpstr>
      <vt:lpstr>Calibri Light</vt:lpstr>
      <vt:lpstr>Cambria Math</vt:lpstr>
      <vt:lpstr>Symbol</vt:lpstr>
      <vt:lpstr>Wingdings</vt:lpstr>
      <vt:lpstr>Office Theme</vt:lpstr>
      <vt:lpstr>Cryptography CS 555</vt:lpstr>
      <vt:lpstr>Recap</vt:lpstr>
      <vt:lpstr>CS 555: Week 10: Topic 1 Finding Prime Numbers, RSA</vt:lpstr>
      <vt:lpstr>Recap</vt:lpstr>
      <vt:lpstr>RSA Key-Generation</vt:lpstr>
      <vt:lpstr>Bertrand’s Postulate</vt:lpstr>
      <vt:lpstr>Bertrand’s Postulate</vt:lpstr>
      <vt:lpstr>isPrime(p): Miller-Rabin Test</vt:lpstr>
      <vt:lpstr>The “Almost” Miller-Rabin Test</vt:lpstr>
      <vt:lpstr>The “Almost” Miller-Rabin Test</vt:lpstr>
      <vt:lpstr>Miller-Rabin Primality Test</vt:lpstr>
      <vt:lpstr>Miller-Rabin Primality Test</vt:lpstr>
      <vt:lpstr>Miller-Rabin Primality Test</vt:lpstr>
      <vt:lpstr>Miller-Rabin Primality Test</vt:lpstr>
      <vt:lpstr>Miller-Rabin Primality Test</vt:lpstr>
      <vt:lpstr>Miller-Rabin Primality Test</vt:lpstr>
      <vt:lpstr>Miller-Rabin Primality Test</vt:lpstr>
      <vt:lpstr>Miller-Rabin Primality Test</vt:lpstr>
      <vt:lpstr>Miller-Rabin Primality Test</vt:lpstr>
      <vt:lpstr>Back to RSA Key-Generation</vt:lpstr>
      <vt:lpstr>Back to RSA Key-Generation</vt:lpstr>
      <vt:lpstr>Be Careful Where You Get Your “Random Bits!”</vt:lpstr>
      <vt:lpstr>(Plain) RSA Encryption</vt:lpstr>
      <vt:lpstr>(Plain) RSA Decryption</vt:lpstr>
      <vt:lpstr>Chinese Remainder Theorem</vt:lpstr>
      <vt:lpstr>RSA Decryption</vt:lpstr>
      <vt:lpstr>Plain RSA (Summary)</vt:lpstr>
      <vt:lpstr>Factoring Assumption</vt:lpstr>
      <vt:lpstr>Factoring Assumption</vt:lpstr>
      <vt:lpstr>RSA-Inversion Assumption</vt:lpstr>
      <vt:lpstr>RSA-Assumption</vt:lpstr>
      <vt:lpstr>Discussion of RSA-Assumption</vt:lpstr>
      <vt:lpstr>Recap</vt:lpstr>
      <vt:lpstr>Mathematica Demo</vt:lpstr>
      <vt:lpstr>(Toy) RSA Implementation in Mathematica</vt:lpstr>
      <vt:lpstr>(Toy) RSA Implementation in Mathematica</vt:lpstr>
      <vt:lpstr>(Toy) RSA Implementation in Mathematica</vt:lpstr>
      <vt:lpstr>(Toy) RSA Implementation in Mathematica</vt:lpstr>
      <vt:lpstr>(Toy) RSA Implementation in Mathematica</vt:lpstr>
      <vt:lpstr>RSA Implementation in Mathematica</vt:lpstr>
      <vt:lpstr>CS 555: Week 10: Topic 2 Attacks on Plain RSA</vt:lpstr>
      <vt:lpstr>(Plain) RSA Discussion</vt:lpstr>
      <vt:lpstr>(Plain) RSA Discussion </vt:lpstr>
      <vt:lpstr>Chosen Ciphertext Attack on Plain RSA</vt:lpstr>
      <vt:lpstr>More Weaknesses: Plain RSA with small e</vt:lpstr>
      <vt:lpstr>More Weaknesses: Plain RSA with small e</vt:lpstr>
      <vt:lpstr>More Weaknesses: Plain RSA with small e</vt:lpstr>
      <vt:lpstr>PowerPoint Presentation</vt:lpstr>
      <vt:lpstr>RSA-Assumption</vt:lpstr>
      <vt:lpstr>(Plain) RSA Discussion </vt:lpstr>
      <vt:lpstr>Chinese Remainder Theorem</vt:lpstr>
      <vt:lpstr>A Side Channel Attack on RSA with CRT</vt:lpstr>
      <vt:lpstr>Recovering Encrypted Message faster than Brute-Force</vt:lpstr>
      <vt:lpstr>Recovering Encrypted Message faster than Brute-Force</vt:lpstr>
      <vt:lpstr>Recovering Encrypted Message faster than Brute-Force</vt:lpstr>
      <vt:lpstr>Recovering Encrypted Message faster than Brute-Force</vt:lpstr>
      <vt:lpstr>Fixes for Plain RSA</vt:lpstr>
      <vt:lpstr>Recap and Announcements</vt:lpstr>
      <vt:lpstr>CS 555: Week 10: Topic 3 Discrete Log + DDH Assumption</vt:lpstr>
      <vt:lpstr>(Recap) Finite Groups</vt:lpstr>
      <vt:lpstr>Finite Abelian Groups (Examples)</vt:lpstr>
      <vt:lpstr>Cyclic Group</vt:lpstr>
      <vt:lpstr>Finite Abelian Groups (Examples)</vt:lpstr>
      <vt:lpstr>Discrete Log Experiment DLogA,G(n)</vt:lpstr>
      <vt:lpstr>Diffie-Hellman Problems</vt:lpstr>
      <vt:lpstr>Secure key-agreement with DDH</vt:lpstr>
      <vt:lpstr>Can we find a cyclic group where DDH holds?</vt:lpstr>
      <vt:lpstr>Can we find a cyclic group where DDH holds?</vt:lpstr>
      <vt:lpstr>Can we find a cyclic group where DDH holds?</vt:lpstr>
      <vt:lpstr>Can we find a cyclic group where DDH holds?</vt:lpstr>
      <vt:lpstr>Elliptic Curve Example</vt:lpstr>
      <vt:lpstr>Elliptic Curve Example</vt:lpstr>
      <vt:lpstr>PowerPoint Presentation</vt:lpstr>
      <vt:lpstr>Elliptic Curve Example</vt:lpstr>
      <vt:lpstr>Elliptic Curve Special Cases</vt:lpstr>
      <vt:lpstr>Elliptic Curve Special Cases</vt:lpstr>
      <vt:lpstr>Can we find a cyclic group where DDH holds?</vt:lpstr>
      <vt:lpstr>Generic Group Model</vt:lpstr>
      <vt:lpstr>Generic Group Model</vt:lpstr>
      <vt:lpstr>Generic Group Model</vt:lpstr>
      <vt:lpstr>Week 12 Topic 2: Formalizing Public Key Cryptography</vt:lpstr>
      <vt:lpstr>Public Key Encryption: Basic Terminology</vt:lpstr>
      <vt:lpstr>Public Key Encryption Syntax</vt:lpstr>
      <vt:lpstr>Chosen-Plaintext Attacks</vt:lpstr>
      <vt:lpstr>Recap CPA-Security (Symmetric Key Crypto)</vt:lpstr>
      <vt:lpstr>Chosen-Plaintext Attacks</vt:lpstr>
      <vt:lpstr>CPA-Security (PubK_(A,Π)^(LR-cpa) (n))</vt:lpstr>
      <vt:lpstr>CPA-Security (Single Message)</vt:lpstr>
      <vt:lpstr>Private Key Crypto</vt:lpstr>
      <vt:lpstr>Public Key Crypto</vt:lpstr>
      <vt:lpstr>Encrypting Longer Messages</vt:lpstr>
      <vt:lpstr>Chosen Ciphertext Attacks</vt:lpstr>
      <vt:lpstr>Recap CCA-Security (Symmetric Key Crypto) </vt:lpstr>
      <vt:lpstr>Recap CCA-Security (〖PrivK〗_(A,Π)^cca (n))</vt:lpstr>
      <vt:lpstr>CCA-Security (PubK_(A,Π)^cca (n))</vt:lpstr>
      <vt:lpstr>Encrypting Longer Messages</vt:lpstr>
      <vt:lpstr>Encrypting Longer Messages</vt:lpstr>
      <vt:lpstr>Encrypting Longer Messages</vt:lpstr>
      <vt:lpstr>Achieving CPA and CCA-Security</vt:lpstr>
      <vt:lpstr>Key Encapsulation Mechanism (KEM)</vt:lpstr>
      <vt:lpstr>KEM CCA-Security (KEM_(A,Π)^cca (n))</vt:lpstr>
      <vt:lpstr>CCA-Secure Encryption from CCA-Secure KEM</vt:lpstr>
      <vt:lpstr>CCA-Secure KEM in the Random Oracle Model</vt:lpstr>
      <vt:lpstr>Using a CCA-Secure KEM</vt:lpstr>
      <vt:lpstr>RSA-OAEP  (Optimal Asymmetric Encryption Padding)</vt:lpstr>
      <vt:lpstr>Recap RSA-Assumption</vt:lpstr>
      <vt:lpstr>RSA-OAEP  (Optimal Asymmetric Encryption Padding)</vt:lpstr>
      <vt:lpstr>PKCS #1 v2.0</vt:lpstr>
      <vt:lpstr>PKCS #1 v2.0 (Bad Implementation)</vt:lpstr>
      <vt:lpstr>PKCS #1 v2.0 (Attack)</vt:lpstr>
    </vt:vector>
  </TitlesOfParts>
  <Company>SERVERS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Cryptography CS 555</dc:title>
  <dc:creator>Blocki, Jeremiah M</dc:creator>
  <cp:lastModifiedBy>Blocki, Jeremiah M</cp:lastModifiedBy>
  <cp:revision>328</cp:revision>
  <dcterms:created xsi:type="dcterms:W3CDTF">2016-12-31T20:38:01Z</dcterms:created>
  <dcterms:modified xsi:type="dcterms:W3CDTF">2021-03-25T23:00:48Z</dcterms:modified>
</cp:coreProperties>
</file>