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6"/>
  </p:notesMasterIdLst>
  <p:sldIdLst>
    <p:sldId id="256" r:id="rId2"/>
    <p:sldId id="388" r:id="rId3"/>
    <p:sldId id="368" r:id="rId4"/>
    <p:sldId id="369" r:id="rId5"/>
    <p:sldId id="367" r:id="rId6"/>
    <p:sldId id="371" r:id="rId7"/>
    <p:sldId id="372" r:id="rId8"/>
    <p:sldId id="389" r:id="rId9"/>
    <p:sldId id="387" r:id="rId10"/>
    <p:sldId id="390" r:id="rId11"/>
    <p:sldId id="322" r:id="rId12"/>
    <p:sldId id="374" r:id="rId13"/>
    <p:sldId id="258" r:id="rId14"/>
    <p:sldId id="373" r:id="rId15"/>
    <p:sldId id="261" r:id="rId16"/>
    <p:sldId id="262" r:id="rId17"/>
    <p:sldId id="263" r:id="rId18"/>
    <p:sldId id="264" r:id="rId19"/>
    <p:sldId id="266" r:id="rId20"/>
    <p:sldId id="271" r:id="rId21"/>
    <p:sldId id="272" r:id="rId22"/>
    <p:sldId id="268" r:id="rId23"/>
    <p:sldId id="376" r:id="rId24"/>
    <p:sldId id="377" r:id="rId25"/>
    <p:sldId id="375" r:id="rId26"/>
    <p:sldId id="325" r:id="rId27"/>
    <p:sldId id="326" r:id="rId28"/>
    <p:sldId id="327" r:id="rId29"/>
    <p:sldId id="328" r:id="rId30"/>
    <p:sldId id="279" r:id="rId31"/>
    <p:sldId id="378" r:id="rId32"/>
    <p:sldId id="379" r:id="rId33"/>
    <p:sldId id="285" r:id="rId34"/>
    <p:sldId id="286" r:id="rId35"/>
    <p:sldId id="287" r:id="rId36"/>
    <p:sldId id="288" r:id="rId37"/>
    <p:sldId id="289" r:id="rId38"/>
    <p:sldId id="290" r:id="rId39"/>
    <p:sldId id="291" r:id="rId40"/>
    <p:sldId id="292" r:id="rId41"/>
    <p:sldId id="293" r:id="rId42"/>
    <p:sldId id="294" r:id="rId43"/>
    <p:sldId id="295" r:id="rId44"/>
    <p:sldId id="329" r:id="rId45"/>
    <p:sldId id="296" r:id="rId46"/>
    <p:sldId id="297" r:id="rId47"/>
    <p:sldId id="298" r:id="rId48"/>
    <p:sldId id="299" r:id="rId49"/>
    <p:sldId id="386" r:id="rId50"/>
    <p:sldId id="321" r:id="rId51"/>
    <p:sldId id="300" r:id="rId52"/>
    <p:sldId id="301" r:id="rId53"/>
    <p:sldId id="302" r:id="rId54"/>
    <p:sldId id="303" r:id="rId55"/>
    <p:sldId id="304" r:id="rId56"/>
    <p:sldId id="305" r:id="rId57"/>
    <p:sldId id="306" r:id="rId58"/>
    <p:sldId id="383" r:id="rId59"/>
    <p:sldId id="332" r:id="rId60"/>
    <p:sldId id="330" r:id="rId61"/>
    <p:sldId id="331" r:id="rId62"/>
    <p:sldId id="333" r:id="rId63"/>
    <p:sldId id="334" r:id="rId64"/>
    <p:sldId id="380" r:id="rId65"/>
    <p:sldId id="381" r:id="rId66"/>
    <p:sldId id="382" r:id="rId67"/>
    <p:sldId id="307" r:id="rId68"/>
    <p:sldId id="323" r:id="rId69"/>
    <p:sldId id="308" r:id="rId70"/>
    <p:sldId id="309" r:id="rId71"/>
    <p:sldId id="310" r:id="rId72"/>
    <p:sldId id="311" r:id="rId73"/>
    <p:sldId id="384" r:id="rId74"/>
    <p:sldId id="312" r:id="rId75"/>
    <p:sldId id="313" r:id="rId76"/>
    <p:sldId id="314" r:id="rId77"/>
    <p:sldId id="315" r:id="rId78"/>
    <p:sldId id="316" r:id="rId79"/>
    <p:sldId id="317" r:id="rId80"/>
    <p:sldId id="318" r:id="rId81"/>
    <p:sldId id="319"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348" r:id="rId96"/>
    <p:sldId id="349" r:id="rId97"/>
    <p:sldId id="350" r:id="rId98"/>
    <p:sldId id="351" r:id="rId99"/>
    <p:sldId id="352" r:id="rId100"/>
    <p:sldId id="385"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20" r:id="rId1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locki, Jeremiah M" initials="BJM" lastIdx="1" clrIdx="0">
    <p:extLst>
      <p:ext uri="{19B8F6BF-5375-455C-9EA6-DF929625EA0E}">
        <p15:presenceInfo xmlns:p15="http://schemas.microsoft.com/office/powerpoint/2012/main" userId="S-1-5-21-1861847230-2120372063-3483355800-59540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07" autoAdjust="0"/>
    <p:restoredTop sz="52436" autoAdjust="0"/>
  </p:normalViewPr>
  <p:slideViewPr>
    <p:cSldViewPr snapToGrid="0">
      <p:cViewPr varScale="1">
        <p:scale>
          <a:sx n="60" d="100"/>
          <a:sy n="60" d="100"/>
        </p:scale>
        <p:origin x="2586" y="72"/>
      </p:cViewPr>
      <p:guideLst/>
    </p:cSldViewPr>
  </p:slideViewPr>
  <p:notesTextViewPr>
    <p:cViewPr>
      <p:scale>
        <a:sx n="1" d="1"/>
        <a:sy n="1" d="1"/>
      </p:scale>
      <p:origin x="0" y="0"/>
    </p:cViewPr>
  </p:notesTextViewPr>
  <p:notesViewPr>
    <p:cSldViewPr snapToGrid="0">
      <p:cViewPr varScale="1">
        <p:scale>
          <a:sx n="88" d="100"/>
          <a:sy n="88" d="100"/>
        </p:scale>
        <p:origin x="3822" y="6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commentAuthors" Target="commentAuthor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viewProps" Target="viewProps.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ableStyles" Target="tableStyle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3C85FA0-1860-435B-9626-CB21D9C53071}" type="datetimeFigureOut">
              <a:rPr lang="en-US" smtClean="0"/>
              <a:t>1/10/2023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CE35DAA-499F-4673-978B-A6190921FD97}" type="slidenum">
              <a:rPr lang="en-US" smtClean="0"/>
              <a:t>‹#›</a:t>
            </a:fld>
            <a:endParaRPr lang="en-US"/>
          </a:p>
        </p:txBody>
      </p:sp>
    </p:spTree>
    <p:extLst>
      <p:ext uri="{BB962C8B-B14F-4D97-AF65-F5344CB8AC3E}">
        <p14:creationId xmlns:p14="http://schemas.microsoft.com/office/powerpoint/2010/main" val="3615450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E35DAA-499F-4673-978B-A6190921FD97}" type="slidenum">
              <a:rPr lang="en-US" smtClean="0"/>
              <a:t>1</a:t>
            </a:fld>
            <a:endParaRPr lang="en-US"/>
          </a:p>
        </p:txBody>
      </p:sp>
    </p:spTree>
    <p:extLst>
      <p:ext uri="{BB962C8B-B14F-4D97-AF65-F5344CB8AC3E}">
        <p14:creationId xmlns:p14="http://schemas.microsoft.com/office/powerpoint/2010/main" val="109237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Herodotus, an entertaining but less than reliable Greek historian, reports a more ingenious method. </a:t>
            </a:r>
            <a:r>
              <a:rPr lang="en-US" altLang="en-US" dirty="0" err="1"/>
              <a:t>Histaeus</a:t>
            </a:r>
            <a:r>
              <a:rPr lang="en-US" altLang="en-US" dirty="0"/>
              <a:t>, ruler of Miletus, wanted to send a message to his friend </a:t>
            </a:r>
            <a:r>
              <a:rPr lang="en-US" altLang="en-US" dirty="0" err="1"/>
              <a:t>Aristagorus</a:t>
            </a:r>
            <a:r>
              <a:rPr lang="en-US" altLang="en-US" dirty="0"/>
              <a:t>, urging revolt against the Persians. </a:t>
            </a:r>
            <a:r>
              <a:rPr lang="en-US" altLang="en-US" dirty="0" err="1"/>
              <a:t>Histaeus</a:t>
            </a:r>
            <a:r>
              <a:rPr lang="en-US" altLang="en-US" dirty="0"/>
              <a:t> shaved the head of his most trusted slave, then tattooed a message on the slave's scalp. After the hair grew back, the slave was sent to </a:t>
            </a:r>
            <a:r>
              <a:rPr lang="en-US" altLang="en-US" dirty="0" err="1"/>
              <a:t>Aristagorus</a:t>
            </a:r>
            <a:r>
              <a:rPr lang="en-US" altLang="en-US" dirty="0"/>
              <a:t> with the message safely hidden.</a:t>
            </a:r>
          </a:p>
          <a:p>
            <a:endParaRPr lang="en-US" altLang="en-US" dirty="0"/>
          </a:p>
          <a:p>
            <a:r>
              <a:rPr lang="en-US" altLang="en-US" dirty="0"/>
              <a:t>Later in Herodotus' histories, the Spartans received word that Xerxes was preparing to invade Greece. Their informant, </a:t>
            </a:r>
            <a:r>
              <a:rPr lang="en-US" altLang="en-US" dirty="0" err="1"/>
              <a:t>Demeratus</a:t>
            </a:r>
            <a:r>
              <a:rPr lang="en-US" altLang="en-US" dirty="0"/>
              <a:t>, was a Greek in exile in Persia. Fearing discovery, </a:t>
            </a:r>
            <a:r>
              <a:rPr lang="en-US" altLang="en-US" dirty="0" err="1"/>
              <a:t>Demeratus</a:t>
            </a:r>
            <a:r>
              <a:rPr lang="en-US" altLang="en-US" dirty="0"/>
              <a:t> wrote his message on the wood backing of a wax tablet. He then hid the message underneath a fresh layer of wax. The apparently blank tablet sailed easily past sentries on the road.</a:t>
            </a:r>
          </a:p>
          <a:p>
            <a:pPr>
              <a:buFontTx/>
              <a:buChar char="•"/>
            </a:pPr>
            <a:endParaRPr lang="en-US" altLang="en-US" dirty="0"/>
          </a:p>
          <a:p>
            <a:r>
              <a:rPr lang="en-US" altLang="en-US" dirty="0"/>
              <a:t>A more subtle method, nearly as old, is to use invisible ink. Described as early as the first century AD, invisible inks were commonly used for serious communications until WWII. The simplest are organic compounds, such as lemon juice, milk, or urine, all of which turn dark when held over a flame. In 1641, Bishop John Wilkins suggested onion juice, alum, ammonia salts, and for glow-in-the dark writing the "distilled Juice of Glowworms." Modern invisible inks fluoresce under ultraviolet light and are used as anti-counterfeit devices. For example, "VOID" is printed on checks and other official documents in an ink that appears under the strong ultraviolet light used for photocopies.</a:t>
            </a:r>
          </a:p>
          <a:p>
            <a:endParaRPr lang="en-US" altLang="en-US" dirty="0"/>
          </a:p>
          <a:p>
            <a:r>
              <a:rPr lang="en-US" altLang="en-US" dirty="0"/>
              <a:t>A modern area that is related to both is information hiding or covert channels.  Embed messages in places not intended for storing information.  They can use cryptographic approaches to ensure secrecy, and do not rely only on secrecy of method.</a:t>
            </a:r>
          </a:p>
          <a:p>
            <a:endParaRPr lang="en-US" dirty="0"/>
          </a:p>
        </p:txBody>
      </p:sp>
      <p:sp>
        <p:nvSpPr>
          <p:cNvPr id="4" name="Slide Number Placeholder 3"/>
          <p:cNvSpPr>
            <a:spLocks noGrp="1"/>
          </p:cNvSpPr>
          <p:nvPr>
            <p:ph type="sldNum" sz="quarter" idx="10"/>
          </p:nvPr>
        </p:nvSpPr>
        <p:spPr/>
        <p:txBody>
          <a:bodyPr/>
          <a:lstStyle/>
          <a:p>
            <a:fld id="{9CE35DAA-499F-4673-978B-A6190921FD97}" type="slidenum">
              <a:rPr lang="en-US" smtClean="0"/>
              <a:t>18</a:t>
            </a:fld>
            <a:endParaRPr lang="en-US"/>
          </a:p>
        </p:txBody>
      </p:sp>
    </p:spTree>
    <p:extLst>
      <p:ext uri="{BB962C8B-B14F-4D97-AF65-F5344CB8AC3E}">
        <p14:creationId xmlns:p14="http://schemas.microsoft.com/office/powerpoint/2010/main" val="5563229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Herodotus, an entertaining but less than reliable Greek historian, reports a more ingenious method. </a:t>
            </a:r>
            <a:r>
              <a:rPr lang="en-US" altLang="en-US" dirty="0" err="1"/>
              <a:t>Histaeus</a:t>
            </a:r>
            <a:r>
              <a:rPr lang="en-US" altLang="en-US" dirty="0"/>
              <a:t>, ruler of Miletus, wanted to send a message to his friend </a:t>
            </a:r>
            <a:r>
              <a:rPr lang="en-US" altLang="en-US" dirty="0" err="1"/>
              <a:t>Aristagorus</a:t>
            </a:r>
            <a:r>
              <a:rPr lang="en-US" altLang="en-US" dirty="0"/>
              <a:t>, urging revolt against the Persians. </a:t>
            </a:r>
            <a:r>
              <a:rPr lang="en-US" altLang="en-US" dirty="0" err="1"/>
              <a:t>Histaeus</a:t>
            </a:r>
            <a:r>
              <a:rPr lang="en-US" altLang="en-US" dirty="0"/>
              <a:t> shaved the head of his most trusted slave, then tattooed a message on the slave's scalp. After the hair grew back, the slave was sent to </a:t>
            </a:r>
            <a:r>
              <a:rPr lang="en-US" altLang="en-US" dirty="0" err="1"/>
              <a:t>Aristagorus</a:t>
            </a:r>
            <a:r>
              <a:rPr lang="en-US" altLang="en-US" dirty="0"/>
              <a:t> with the message safely hidden.</a:t>
            </a:r>
          </a:p>
          <a:p>
            <a:endParaRPr lang="en-US" altLang="en-US" dirty="0"/>
          </a:p>
          <a:p>
            <a:r>
              <a:rPr lang="en-US" altLang="en-US" dirty="0"/>
              <a:t>Later in Herodotus' histories, the Spartans received word that Xerxes was preparing to invade Greece. Their informant, </a:t>
            </a:r>
            <a:r>
              <a:rPr lang="en-US" altLang="en-US" dirty="0" err="1"/>
              <a:t>Demeratus</a:t>
            </a:r>
            <a:r>
              <a:rPr lang="en-US" altLang="en-US" dirty="0"/>
              <a:t>, was a Greek in exile in Persia. Fearing discovery, </a:t>
            </a:r>
            <a:r>
              <a:rPr lang="en-US" altLang="en-US" dirty="0" err="1"/>
              <a:t>Demeratus</a:t>
            </a:r>
            <a:r>
              <a:rPr lang="en-US" altLang="en-US" dirty="0"/>
              <a:t> wrote his message on the wood backing of a wax tablet. He then hid the message underneath a fresh layer of wax. The apparently blank tablet sailed easily past sentries on the road.</a:t>
            </a:r>
          </a:p>
          <a:p>
            <a:pPr>
              <a:buFontTx/>
              <a:buChar char="•"/>
            </a:pPr>
            <a:endParaRPr lang="en-US" altLang="en-US" dirty="0"/>
          </a:p>
          <a:p>
            <a:r>
              <a:rPr lang="en-US" altLang="en-US" dirty="0"/>
              <a:t>A more subtle method, nearly as old, is to use invisible ink. Described as early as the first century AD, invisible inks were commonly used for serious communications until WWII. The simplest are organic compounds, such as lemon juice, milk, or urine, all of which turn dark when held over a flame. In 1641, Bishop John Wilkins suggested onion juice, alum, ammonia salts, and for glow-in-the dark writing the "distilled Juice of Glowworms." Modern invisible inks fluoresce under ultraviolet light and are used as anti-counterfeit devices. For example, "VOID" is printed on checks and other official documents in an ink that appears under the strong ultraviolet light used for photocopies.</a:t>
            </a:r>
          </a:p>
          <a:p>
            <a:endParaRPr lang="en-US" altLang="en-US" dirty="0"/>
          </a:p>
          <a:p>
            <a:r>
              <a:rPr lang="en-US" altLang="en-US" dirty="0"/>
              <a:t>A modern area that is related to both is information hiding or covert channels.  Embed messages in places not intended for storing information.  They can use cryptographic approaches to ensure secrecy, and do not rely only on secrecy of method.</a:t>
            </a:r>
          </a:p>
          <a:p>
            <a:endParaRPr lang="en-US" dirty="0"/>
          </a:p>
        </p:txBody>
      </p:sp>
      <p:sp>
        <p:nvSpPr>
          <p:cNvPr id="4" name="Slide Number Placeholder 3"/>
          <p:cNvSpPr>
            <a:spLocks noGrp="1"/>
          </p:cNvSpPr>
          <p:nvPr>
            <p:ph type="sldNum" sz="quarter" idx="10"/>
          </p:nvPr>
        </p:nvSpPr>
        <p:spPr/>
        <p:txBody>
          <a:bodyPr/>
          <a:lstStyle/>
          <a:p>
            <a:fld id="{9CE35DAA-499F-4673-978B-A6190921FD97}" type="slidenum">
              <a:rPr lang="en-US" smtClean="0"/>
              <a:t>19</a:t>
            </a:fld>
            <a:endParaRPr lang="en-US"/>
          </a:p>
        </p:txBody>
      </p:sp>
    </p:spTree>
    <p:extLst>
      <p:ext uri="{BB962C8B-B14F-4D97-AF65-F5344CB8AC3E}">
        <p14:creationId xmlns:p14="http://schemas.microsoft.com/office/powerpoint/2010/main" val="33702626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Attackers can user supercomputer, GPUs, Application Specific Integrated </a:t>
            </a:r>
            <a:r>
              <a:rPr lang="en-US" dirty="0" err="1" smtClean="0"/>
              <a:t>Circtuits</a:t>
            </a:r>
            <a:r>
              <a:rPr lang="en-US" baseline="0" dirty="0" smtClean="0"/>
              <a:t> etc… to speed up brute-force attacks.  Key space should have size at least 2^70….probably larger to provide long term security against well funded attackers…</a:t>
            </a:r>
            <a:endParaRPr lang="en-US" dirty="0"/>
          </a:p>
        </p:txBody>
      </p:sp>
      <p:sp>
        <p:nvSpPr>
          <p:cNvPr id="4" name="Slide Number Placeholder 3"/>
          <p:cNvSpPr>
            <a:spLocks noGrp="1"/>
          </p:cNvSpPr>
          <p:nvPr>
            <p:ph type="sldNum" sz="quarter" idx="10"/>
          </p:nvPr>
        </p:nvSpPr>
        <p:spPr/>
        <p:txBody>
          <a:bodyPr/>
          <a:lstStyle/>
          <a:p>
            <a:fld id="{9CE35DAA-499F-4673-978B-A6190921FD97}" type="slidenum">
              <a:rPr lang="en-US" smtClean="0"/>
              <a:t>40</a:t>
            </a:fld>
            <a:endParaRPr lang="en-US"/>
          </a:p>
        </p:txBody>
      </p:sp>
    </p:spTree>
    <p:extLst>
      <p:ext uri="{BB962C8B-B14F-4D97-AF65-F5344CB8AC3E}">
        <p14:creationId xmlns:p14="http://schemas.microsoft.com/office/powerpoint/2010/main" val="33898709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indent="0">
                  <a:buNone/>
                </a:pPr>
                <a:r>
                  <a:rPr lang="en-US" dirty="0" smtClean="0"/>
                  <a:t>Proof: Suppose first that (</a:t>
                </a:r>
                <a:r>
                  <a:rPr lang="en-US" dirty="0" err="1" smtClean="0"/>
                  <a:t>Gen,Enc,Dec</a:t>
                </a:r>
                <a:r>
                  <a:rPr lang="en-US" dirty="0" smtClean="0"/>
                  <a:t>) does not satisfy definition 2. Then there exists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m</m:t>
                    </m:r>
                    <m:r>
                      <a:rPr lang="en-US" b="0" i="0" smtClean="0">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m</m:t>
                    </m:r>
                    <m:r>
                      <a:rPr lang="en-US" b="0" i="0"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ℳ</m:t>
                    </m:r>
                  </m:oMath>
                </a14:m>
                <a:r>
                  <a:rPr lang="en-US" dirty="0" smtClean="0"/>
                  <a:t> and </a:t>
                </a:r>
                <a14:m>
                  <m:oMath xmlns:m="http://schemas.openxmlformats.org/officeDocument/2006/math">
                    <m:r>
                      <m:rPr>
                        <m:sty m:val="p"/>
                      </m:rPr>
                      <a:rPr lang="en-US">
                        <a:latin typeface="Cambria Math" panose="02040503050406030204" pitchFamily="18" charset="0"/>
                        <a:ea typeface="Cambria Math" panose="02040503050406030204" pitchFamily="18" charset="0"/>
                      </a:rPr>
                      <m:t>c</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𝒞</m:t>
                    </m:r>
                  </m:oMath>
                </a14:m>
                <a:r>
                  <a:rPr lang="en-US" dirty="0"/>
                  <a:t> </a:t>
                </a:r>
                <a:r>
                  <a:rPr lang="en-US" dirty="0" smtClean="0"/>
                  <a:t>such that </a:t>
                </a:r>
                <a:endParaRPr lang="en-US"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e>
                          </m:d>
                          <m:r>
                            <a:rPr lang="en-US" b="0" i="1" smtClean="0">
                              <a:latin typeface="Cambria Math" panose="02040503050406030204" pitchFamily="18" charset="0"/>
                            </a:rPr>
                            <m:t>=</m:t>
                          </m:r>
                          <m:r>
                            <a:rPr lang="en-US" b="0" i="1" smtClean="0">
                              <a:latin typeface="Cambria Math" panose="02040503050406030204" pitchFamily="18" charset="0"/>
                            </a:rPr>
                            <m:t>𝑐</m:t>
                          </m:r>
                        </m:e>
                      </m:d>
                      <m:r>
                        <a:rPr lang="en-US" i="1" smtClean="0">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m:t>
                                  </m:r>
                                </m:sup>
                              </m:sSup>
                            </m:e>
                          </m:d>
                          <m:r>
                            <a:rPr lang="en-US" b="0" i="1" smtClean="0">
                              <a:latin typeface="Cambria Math" panose="02040503050406030204" pitchFamily="18" charset="0"/>
                            </a:rPr>
                            <m:t>=</m:t>
                          </m:r>
                          <m:r>
                            <a:rPr lang="en-US" b="0" i="1" smtClean="0">
                              <a:latin typeface="Cambria Math" panose="02040503050406030204" pitchFamily="18" charset="0"/>
                            </a:rPr>
                            <m:t>𝑐</m:t>
                          </m:r>
                        </m:e>
                      </m:d>
                      <m:r>
                        <a:rPr lang="en-US" b="0" i="1" smtClean="0">
                          <a:latin typeface="Cambria Math" panose="02040503050406030204" pitchFamily="18" charset="0"/>
                        </a:rPr>
                        <m:t>  (1)</m:t>
                      </m:r>
                      <m:r>
                        <a:rPr lang="en-US" i="1">
                          <a:latin typeface="Cambria Math" panose="02040503050406030204" pitchFamily="18" charset="0"/>
                        </a:rPr>
                        <m:t>.</m:t>
                      </m:r>
                    </m:oMath>
                  </m:oMathPara>
                </a14:m>
                <a:endParaRPr lang="en-US" dirty="0" smtClean="0"/>
              </a:p>
              <a:p>
                <a:pPr marL="0" indent="0">
                  <a:buNone/>
                </a:pPr>
                <a:r>
                  <a:rPr lang="en-US" dirty="0" smtClean="0"/>
                  <a:t>Now suppose for contradiction that Definition 1 holds and define </a:t>
                </a:r>
                <a:r>
                  <a:rPr lang="en-US" baseline="0" dirty="0" smtClean="0"/>
                  <a:t>the</a:t>
                </a:r>
                <a:r>
                  <a:rPr lang="en-US" dirty="0" smtClean="0"/>
                  <a:t> distribution </a:t>
                </a:r>
                <a14:m>
                  <m:oMath xmlns:m="http://schemas.openxmlformats.org/officeDocument/2006/math">
                    <m:r>
                      <a:rPr lang="en-US" i="1" smtClean="0">
                        <a:latin typeface="Cambria Math" panose="02040503050406030204" pitchFamily="18" charset="0"/>
                        <a:ea typeface="Cambria Math" panose="02040503050406030204" pitchFamily="18" charset="0"/>
                      </a:rPr>
                      <m:t>𝒟</m:t>
                    </m:r>
                  </m:oMath>
                </a14:m>
                <a:r>
                  <a:rPr lang="en-US" dirty="0" smtClean="0"/>
                  <a:t> such that </a:t>
                </a:r>
                <a:r>
                  <a:rPr lang="en-US" dirty="0" err="1" smtClean="0"/>
                  <a:t>Pr</a:t>
                </a:r>
                <a:r>
                  <a:rPr lang="en-US" dirty="0" smtClean="0"/>
                  <a:t>[M=m]=1/2</a:t>
                </a:r>
                <a:r>
                  <a:rPr lang="en-US" baseline="0" dirty="0" smtClean="0"/>
                  <a:t>=</a:t>
                </a:r>
                <a:r>
                  <a:rPr lang="en-US" baseline="0" dirty="0" err="1" smtClean="0"/>
                  <a:t>Pr</a:t>
                </a:r>
                <a:r>
                  <a:rPr lang="en-US" baseline="0" dirty="0" smtClean="0"/>
                  <a:t>[M=m’] when  </a:t>
                </a:r>
                <a14:m>
                  <m:oMath xmlns:m="http://schemas.openxmlformats.org/officeDocument/2006/math">
                    <m:r>
                      <a:rPr lang="en-US" i="1" smtClean="0">
                        <a:latin typeface="Cambria Math" panose="02040503050406030204" pitchFamily="18" charset="0"/>
                      </a:rPr>
                      <m:t>𝑀</m:t>
                    </m:r>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𝒟</m:t>
                    </m:r>
                  </m:oMath>
                </a14:m>
                <a:r>
                  <a:rPr lang="en-US" dirty="0" smtClean="0"/>
                  <a:t>. By definition 1 we have </a:t>
                </a:r>
                <a14:m>
                  <m:oMath xmlns:m="http://schemas.openxmlformats.org/officeDocument/2006/math">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d>
                          <m:dPr>
                            <m:begChr m:val="|"/>
                            <m:endChr m:val=""/>
                            <m:ctrlPr>
                              <a:rPr lang="en-US" b="0" i="1" smtClean="0">
                                <a:latin typeface="Cambria Math" panose="02040503050406030204" pitchFamily="18" charset="0"/>
                              </a:rPr>
                            </m:ctrlPr>
                          </m:dPr>
                          <m:e>
                            <m:r>
                              <a:rPr lang="en-US" i="1">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𝑐</m:t>
                            </m:r>
                          </m:e>
                        </m:d>
                      </m:e>
                    </m:d>
                    <m:r>
                      <a:rPr lang="en-US" b="0" i="1" smtClean="0">
                        <a:latin typeface="Cambria Math" panose="02040503050406030204" pitchFamily="18" charset="0"/>
                      </a:rPr>
                      <m:t>=</m:t>
                    </m:r>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e>
                            </m:d>
                            <m:r>
                              <a:rPr lang="en-US" b="0" i="1" smtClean="0">
                                <a:latin typeface="Cambria Math" panose="02040503050406030204" pitchFamily="18" charset="0"/>
                              </a:rPr>
                              <m:t>=</m:t>
                            </m:r>
                            <m:r>
                              <a:rPr lang="en-US" b="0" i="1" smtClean="0">
                                <a:latin typeface="Cambria Math" panose="02040503050406030204" pitchFamily="18" charset="0"/>
                              </a:rPr>
                              <m:t>𝑐</m:t>
                            </m:r>
                          </m:e>
                        </m:d>
                      </m:e>
                    </m:d>
                    <m:r>
                      <a:rPr lang="en-US" b="0" i="1" smtClean="0">
                        <a:latin typeface="Cambria Math" panose="02040503050406030204" pitchFamily="18" charset="0"/>
                      </a:rPr>
                      <m:t>=</m:t>
                    </m:r>
                    <m:r>
                      <m:rPr>
                        <m:nor/>
                      </m:rPr>
                      <a:rPr lang="en-US" dirty="0" smtClean="0"/>
                      <m:t>Pr</m:t>
                    </m:r>
                    <m:r>
                      <m:rPr>
                        <m:nor/>
                      </m:rPr>
                      <a:rPr lang="en-US" dirty="0" smtClean="0"/>
                      <m:t>[</m:t>
                    </m:r>
                    <m:r>
                      <m:rPr>
                        <m:nor/>
                      </m:rPr>
                      <a:rPr lang="en-US" dirty="0" smtClean="0"/>
                      <m:t>M</m:t>
                    </m:r>
                    <m:r>
                      <m:rPr>
                        <m:nor/>
                      </m:rPr>
                      <a:rPr lang="en-US" dirty="0" smtClean="0"/>
                      <m:t>=</m:t>
                    </m:r>
                    <m:r>
                      <m:rPr>
                        <m:nor/>
                      </m:rPr>
                      <a:rPr lang="en-US" dirty="0" smtClean="0"/>
                      <m:t>m</m:t>
                    </m:r>
                    <m:r>
                      <m:rPr>
                        <m:nor/>
                      </m:rPr>
                      <a:rPr lang="en-US" dirty="0" smtClean="0"/>
                      <m:t>]</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m:t>
                    </m:r>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r>
                                  <a:rPr lang="en-US" b="0" i="1" smtClean="0">
                                    <a:latin typeface="Cambria Math" panose="02040503050406030204" pitchFamily="18" charset="0"/>
                                  </a:rPr>
                                  <m:t>′</m:t>
                                </m:r>
                              </m:e>
                            </m:d>
                            <m:r>
                              <a:rPr lang="en-US" b="0" i="1" smtClean="0">
                                <a:latin typeface="Cambria Math" panose="02040503050406030204" pitchFamily="18" charset="0"/>
                              </a:rPr>
                              <m:t>=</m:t>
                            </m:r>
                            <m:r>
                              <a:rPr lang="en-US" b="0" i="1" smtClean="0">
                                <a:latin typeface="Cambria Math" panose="02040503050406030204" pitchFamily="18" charset="0"/>
                              </a:rPr>
                              <m:t>𝑐</m:t>
                            </m:r>
                          </m:e>
                        </m:d>
                      </m:e>
                    </m:d>
                    <m:r>
                      <a:rPr lang="en-US" b="0" i="1" smtClean="0">
                        <a:latin typeface="Cambria Math" panose="02040503050406030204" pitchFamily="18" charset="0"/>
                      </a:rPr>
                      <m:t>.</m:t>
                    </m:r>
                  </m:oMath>
                </a14:m>
                <a:r>
                  <a:rPr lang="en-US" dirty="0" smtClean="0"/>
                  <a:t> Notice that by Bayes Theorem we have</a:t>
                </a:r>
                <a:endParaRPr lang="en-US" b="0" i="0"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m:t>
                      </m:r>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e>
                              </m:d>
                              <m:r>
                                <a:rPr lang="en-US" b="0" i="1" smtClean="0">
                                  <a:latin typeface="Cambria Math" panose="02040503050406030204" pitchFamily="18" charset="0"/>
                                </a:rPr>
                                <m:t>=</m:t>
                              </m:r>
                              <m:r>
                                <a:rPr lang="en-US" b="0" i="1" smtClean="0">
                                  <a:latin typeface="Cambria Math" panose="02040503050406030204" pitchFamily="18" charset="0"/>
                                </a:rPr>
                                <m:t>𝑐</m:t>
                              </m:r>
                            </m:e>
                          </m:d>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i="1" smtClean="0">
                                  <a:latin typeface="Cambria Math" panose="02040503050406030204" pitchFamily="18" charset="0"/>
                                </a:rPr>
                                <m:t>𝐶</m:t>
                              </m:r>
                              <m:r>
                                <a:rPr lang="en-US" i="1" smtClean="0">
                                  <a:latin typeface="Cambria Math" panose="02040503050406030204" pitchFamily="18" charset="0"/>
                                </a:rPr>
                                <m:t>=</m:t>
                              </m:r>
                              <m:r>
                                <a:rPr lang="en-US" i="1" smtClean="0">
                                  <a:latin typeface="Cambria Math" panose="02040503050406030204" pitchFamily="18" charset="0"/>
                                </a:rPr>
                                <m:t>𝑐</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e>
                              </m:d>
                            </m:e>
                          </m:d>
                          <m:r>
                            <m:rPr>
                              <m:nor/>
                            </m:rPr>
                            <a:rPr lang="en-US" dirty="0" smtClean="0"/>
                            <m:t>Pr</m:t>
                          </m:r>
                          <m:r>
                            <m:rPr>
                              <m:nor/>
                            </m:rPr>
                            <a:rPr lang="en-US" dirty="0" smtClean="0"/>
                            <m:t>[</m:t>
                          </m:r>
                          <m:r>
                            <m:rPr>
                              <m:nor/>
                            </m:rPr>
                            <a:rPr lang="en-US" dirty="0" smtClean="0"/>
                            <m:t>M</m:t>
                          </m:r>
                          <m:r>
                            <m:rPr>
                              <m:nor/>
                            </m:rPr>
                            <a:rPr lang="en-US" dirty="0" smtClean="0"/>
                            <m:t>=</m:t>
                          </m:r>
                          <m:r>
                            <m:rPr>
                              <m:nor/>
                            </m:rPr>
                            <a:rPr lang="en-US" dirty="0" smtClean="0"/>
                            <m:t>m</m:t>
                          </m:r>
                          <m:r>
                            <m:rPr>
                              <m:nor/>
                            </m:rPr>
                            <a:rPr lang="en-US" dirty="0" smtClean="0"/>
                            <m:t>]</m:t>
                          </m:r>
                        </m:num>
                        <m:den>
                          <m:r>
                            <m:rPr>
                              <m:nor/>
                            </m:rPr>
                            <a:rPr lang="en-US" baseline="0" dirty="0" smtClean="0"/>
                            <m:t>Pr</m:t>
                          </m:r>
                          <m:r>
                            <m:rPr>
                              <m:nor/>
                            </m:rPr>
                            <a:rPr lang="en-US" baseline="0" dirty="0" smtClean="0"/>
                            <m:t>[</m:t>
                          </m:r>
                          <m:r>
                            <m:rPr>
                              <m:nor/>
                            </m:rPr>
                            <a:rPr lang="en-US" baseline="0" dirty="0" smtClean="0"/>
                            <m:t>C</m:t>
                          </m:r>
                          <m:r>
                            <m:rPr>
                              <m:nor/>
                            </m:rPr>
                            <a:rPr lang="en-US" baseline="0" dirty="0" smtClean="0"/>
                            <m:t>=</m:t>
                          </m:r>
                          <m:r>
                            <m:rPr>
                              <m:nor/>
                            </m:rPr>
                            <a:rPr lang="en-US" baseline="0" dirty="0" smtClean="0"/>
                            <m:t>c</m:t>
                          </m:r>
                          <m:r>
                            <m:rPr>
                              <m:nor/>
                            </m:rPr>
                            <a:rPr lang="en-US" baseline="0" dirty="0" smtClean="0"/>
                            <m:t>]</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i="1" smtClean="0">
                                  <a:latin typeface="Cambria Math" panose="02040503050406030204" pitchFamily="18" charset="0"/>
                                </a:rPr>
                                <m:t>𝐶</m:t>
                              </m:r>
                              <m:r>
                                <a:rPr lang="en-US" i="1" smtClean="0">
                                  <a:latin typeface="Cambria Math" panose="02040503050406030204" pitchFamily="18" charset="0"/>
                                </a:rPr>
                                <m:t>=</m:t>
                              </m:r>
                              <m:r>
                                <a:rPr lang="en-US" i="1" smtClean="0">
                                  <a:latin typeface="Cambria Math" panose="02040503050406030204" pitchFamily="18" charset="0"/>
                                </a:rPr>
                                <m:t>𝑐</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e>
                              </m:d>
                            </m:e>
                          </m:d>
                        </m:num>
                        <m:den>
                          <m:r>
                            <a:rPr lang="en-US" b="0" i="1" dirty="0" smtClean="0">
                              <a:latin typeface="Cambria Math" panose="02040503050406030204" pitchFamily="18" charset="0"/>
                            </a:rPr>
                            <m:t>2</m:t>
                          </m:r>
                          <m:r>
                            <m:rPr>
                              <m:nor/>
                            </m:rPr>
                            <a:rPr lang="en-US" baseline="0" dirty="0" smtClean="0"/>
                            <m:t>Pr</m:t>
                          </m:r>
                          <m:r>
                            <m:rPr>
                              <m:nor/>
                            </m:rPr>
                            <a:rPr lang="en-US" baseline="0" dirty="0" smtClean="0"/>
                            <m:t>[</m:t>
                          </m:r>
                          <m:r>
                            <m:rPr>
                              <m:nor/>
                            </m:rPr>
                            <a:rPr lang="en-US" baseline="0" dirty="0" smtClean="0"/>
                            <m:t>C</m:t>
                          </m:r>
                          <m:r>
                            <m:rPr>
                              <m:nor/>
                            </m:rPr>
                            <a:rPr lang="en-US" baseline="0" dirty="0" smtClean="0"/>
                            <m:t>=</m:t>
                          </m:r>
                          <m:r>
                            <m:rPr>
                              <m:nor/>
                            </m:rPr>
                            <a:rPr lang="en-US" baseline="0" dirty="0" smtClean="0"/>
                            <m:t>c</m:t>
                          </m:r>
                          <m:r>
                            <m:rPr>
                              <m:nor/>
                            </m:rPr>
                            <a:rPr lang="en-US" baseline="0" dirty="0" smtClean="0"/>
                            <m:t>]</m:t>
                          </m:r>
                        </m:den>
                      </m:f>
                      <m:r>
                        <a:rPr lang="en-US" b="0" i="1" smtClean="0">
                          <a:latin typeface="Cambria Math" panose="02040503050406030204" pitchFamily="18" charset="0"/>
                        </a:rPr>
                        <m:t>(2)</m:t>
                      </m:r>
                    </m:oMath>
                  </m:oMathPara>
                </a14:m>
                <a:endParaRPr lang="en-US" b="0" dirty="0" smtClean="0"/>
              </a:p>
              <a:p>
                <a:pPr marL="0" indent="0">
                  <a:buNone/>
                </a:pPr>
                <a:r>
                  <a:rPr lang="en-US" dirty="0" smtClean="0"/>
                  <a:t>And similarly</a:t>
                </a:r>
              </a:p>
              <a:p>
                <a:pPr marL="0" indent="0">
                  <a:buNone/>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m:t>
                      </m:r>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r>
                                    <a:rPr lang="en-US" b="0" i="1" smtClean="0">
                                      <a:latin typeface="Cambria Math" panose="02040503050406030204" pitchFamily="18" charset="0"/>
                                    </a:rPr>
                                    <m:t>′</m:t>
                                  </m:r>
                                </m:e>
                              </m:d>
                              <m:r>
                                <a:rPr lang="en-US" b="0" i="1" smtClean="0">
                                  <a:latin typeface="Cambria Math" panose="02040503050406030204" pitchFamily="18" charset="0"/>
                                </a:rPr>
                                <m:t>=</m:t>
                              </m:r>
                              <m:r>
                                <a:rPr lang="en-US" b="0" i="1" smtClean="0">
                                  <a:latin typeface="Cambria Math" panose="02040503050406030204" pitchFamily="18" charset="0"/>
                                </a:rPr>
                                <m:t>𝑐</m:t>
                              </m:r>
                            </m:e>
                          </m:d>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i="1" smtClean="0">
                                  <a:latin typeface="Cambria Math" panose="02040503050406030204" pitchFamily="18" charset="0"/>
                                </a:rPr>
                                <m:t>𝐶</m:t>
                              </m:r>
                              <m:r>
                                <a:rPr lang="en-US" i="1" smtClean="0">
                                  <a:latin typeface="Cambria Math" panose="02040503050406030204" pitchFamily="18" charset="0"/>
                                </a:rPr>
                                <m:t>=</m:t>
                              </m:r>
                              <m:r>
                                <a:rPr lang="en-US" i="1" smtClean="0">
                                  <a:latin typeface="Cambria Math" panose="02040503050406030204" pitchFamily="18" charset="0"/>
                                </a:rPr>
                                <m:t>𝑐</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e>
                              </m:d>
                            </m:e>
                          </m:d>
                        </m:num>
                        <m:den>
                          <m:r>
                            <a:rPr lang="en-US" b="0" i="1" smtClean="0">
                              <a:latin typeface="Cambria Math" panose="02040503050406030204" pitchFamily="18" charset="0"/>
                            </a:rPr>
                            <m:t>2</m:t>
                          </m:r>
                          <m:r>
                            <m:rPr>
                              <m:nor/>
                            </m:rPr>
                            <a:rPr lang="en-US" baseline="0" dirty="0" smtClean="0"/>
                            <m:t>Pr</m:t>
                          </m:r>
                          <m:r>
                            <m:rPr>
                              <m:nor/>
                            </m:rPr>
                            <a:rPr lang="en-US" baseline="0" dirty="0" smtClean="0"/>
                            <m:t>[</m:t>
                          </m:r>
                          <m:r>
                            <m:rPr>
                              <m:nor/>
                            </m:rPr>
                            <a:rPr lang="en-US" baseline="0" dirty="0" smtClean="0"/>
                            <m:t>C</m:t>
                          </m:r>
                          <m:r>
                            <m:rPr>
                              <m:nor/>
                            </m:rPr>
                            <a:rPr lang="en-US" baseline="0" dirty="0" smtClean="0"/>
                            <m:t>=</m:t>
                          </m:r>
                          <m:r>
                            <m:rPr>
                              <m:nor/>
                            </m:rPr>
                            <a:rPr lang="en-US" baseline="0" dirty="0" smtClean="0"/>
                            <m:t>c</m:t>
                          </m:r>
                          <m:r>
                            <m:rPr>
                              <m:nor/>
                            </m:rPr>
                            <a:rPr lang="en-US" baseline="0" dirty="0" smtClean="0"/>
                            <m:t>]</m:t>
                          </m:r>
                        </m:den>
                      </m:f>
                      <m:r>
                        <a:rPr lang="en-US" b="0" i="1" baseline="0" dirty="0" smtClean="0">
                          <a:latin typeface="Cambria Math" panose="02040503050406030204" pitchFamily="18" charset="0"/>
                        </a:rPr>
                        <m:t> (3)</m:t>
                      </m:r>
                    </m:oMath>
                  </m:oMathPara>
                </a14:m>
                <a:endParaRPr lang="en-US" baseline="0" dirty="0" smtClean="0"/>
              </a:p>
              <a:p>
                <a:pPr marL="0" indent="0">
                  <a:buNone/>
                </a:pPr>
                <a:endParaRPr lang="en-US" dirty="0" smtClean="0"/>
              </a:p>
              <a:p>
                <a:pPr marL="0" indent="0">
                  <a:buNone/>
                </a:pPr>
                <a:r>
                  <a:rPr lang="en-US" dirty="0" smtClean="0"/>
                  <a:t>It follows that </a:t>
                </a:r>
              </a:p>
              <a:p>
                <a:pPr marL="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i="1" smtClean="0">
                              <a:latin typeface="Cambria Math" panose="02040503050406030204" pitchFamily="18" charset="0"/>
                            </a:rPr>
                            <m:t>𝐶</m:t>
                          </m:r>
                          <m:r>
                            <a:rPr lang="en-US" i="1" smtClean="0">
                              <a:latin typeface="Cambria Math" panose="02040503050406030204" pitchFamily="18" charset="0"/>
                            </a:rPr>
                            <m:t>=</m:t>
                          </m:r>
                          <m:r>
                            <a:rPr lang="en-US" i="1" smtClean="0">
                              <a:latin typeface="Cambria Math" panose="02040503050406030204" pitchFamily="18" charset="0"/>
                            </a:rPr>
                            <m:t>𝑐</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e>
                          </m:d>
                        </m:e>
                      </m:d>
                      <m:r>
                        <a:rPr lang="en-US" b="0" i="1" smtClean="0">
                          <a:latin typeface="Cambria Math" panose="02040503050406030204" pitchFamily="18" charset="0"/>
                        </a:rPr>
                        <m:t>=</m:t>
                      </m:r>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i="1" smtClean="0">
                              <a:latin typeface="Cambria Math" panose="02040503050406030204" pitchFamily="18" charset="0"/>
                            </a:rPr>
                            <m:t>𝐶</m:t>
                          </m:r>
                          <m:r>
                            <a:rPr lang="en-US" i="1" smtClean="0">
                              <a:latin typeface="Cambria Math" panose="02040503050406030204" pitchFamily="18" charset="0"/>
                            </a:rPr>
                            <m:t>=</m:t>
                          </m:r>
                          <m:r>
                            <a:rPr lang="en-US" i="1" smtClean="0">
                              <a:latin typeface="Cambria Math" panose="02040503050406030204" pitchFamily="18" charset="0"/>
                            </a:rPr>
                            <m:t>𝑐</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e>
                          </m:d>
                        </m:e>
                      </m:d>
                      <m:r>
                        <a:rPr lang="en-US" b="0" i="1" smtClean="0">
                          <a:latin typeface="Cambria Math" panose="02040503050406030204" pitchFamily="18" charset="0"/>
                        </a:rPr>
                        <m:t> (4)</m:t>
                      </m:r>
                    </m:oMath>
                  </m:oMathPara>
                </a14:m>
                <a:endParaRPr lang="en-US" dirty="0" smtClean="0"/>
              </a:p>
              <a:p>
                <a:pPr marL="0" indent="0">
                  <a:buNone/>
                </a:pPr>
                <a:endParaRPr lang="en-US" dirty="0" smtClean="0"/>
              </a:p>
              <a:p>
                <a:pPr marL="0" indent="0">
                  <a:buNone/>
                </a:pPr>
                <a:r>
                  <a:rPr lang="en-US" dirty="0" smtClean="0"/>
                  <a:t>We now observe that</a:t>
                </a:r>
              </a:p>
              <a:p>
                <a:pPr marL="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i="1" smtClean="0">
                              <a:latin typeface="Cambria Math" panose="02040503050406030204" pitchFamily="18" charset="0"/>
                            </a:rPr>
                            <m:t>𝐶</m:t>
                          </m:r>
                          <m:r>
                            <a:rPr lang="en-US" i="1" smtClean="0">
                              <a:latin typeface="Cambria Math" panose="02040503050406030204" pitchFamily="18" charset="0"/>
                            </a:rPr>
                            <m:t>=</m:t>
                          </m:r>
                          <m:r>
                            <a:rPr lang="en-US" i="1" smtClean="0">
                              <a:latin typeface="Cambria Math" panose="02040503050406030204" pitchFamily="18" charset="0"/>
                            </a:rPr>
                            <m:t>𝑐</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e>
                          </m:d>
                        </m:e>
                      </m:d>
                      <m:r>
                        <a:rPr lang="en-US" b="0" i="1" smtClean="0">
                          <a:latin typeface="Cambria Math" panose="02040503050406030204" pitchFamily="18" charset="0"/>
                        </a:rPr>
                        <m:t>=</m:t>
                      </m:r>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e>
                          </m:d>
                          <m:r>
                            <a:rPr lang="en-US" b="0" i="1" smtClean="0">
                              <a:latin typeface="Cambria Math" panose="02040503050406030204" pitchFamily="18" charset="0"/>
                            </a:rPr>
                            <m:t>=</m:t>
                          </m:r>
                          <m:r>
                            <a:rPr lang="en-US" b="0" i="1" smtClean="0">
                              <a:latin typeface="Cambria Math" panose="02040503050406030204" pitchFamily="18" charset="0"/>
                            </a:rPr>
                            <m:t>𝑐</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e>
                          </m:d>
                        </m:e>
                      </m:d>
                      <m:r>
                        <a:rPr lang="en-US" b="0" i="1" smtClean="0">
                          <a:latin typeface="Cambria Math" panose="02040503050406030204" pitchFamily="18" charset="0"/>
                        </a:rPr>
                        <m:t>=</m:t>
                      </m:r>
                      <m:r>
                        <m:rPr>
                          <m:sty m:val="p"/>
                        </m:rPr>
                        <a:rPr lang="en-US" smtClean="0">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e>
                          </m:d>
                          <m:r>
                            <a:rPr lang="en-US" b="0" i="1" smtClean="0">
                              <a:latin typeface="Cambria Math" panose="02040503050406030204" pitchFamily="18" charset="0"/>
                            </a:rPr>
                            <m:t>=</m:t>
                          </m:r>
                          <m:r>
                            <a:rPr lang="en-US" b="0" i="1" smtClean="0">
                              <a:latin typeface="Cambria Math" panose="02040503050406030204" pitchFamily="18" charset="0"/>
                            </a:rPr>
                            <m:t>𝑐</m:t>
                          </m:r>
                        </m:e>
                      </m:d>
                      <m:r>
                        <a:rPr lang="en-US" b="0" i="1" smtClean="0">
                          <a:latin typeface="Cambria Math" panose="02040503050406030204" pitchFamily="18" charset="0"/>
                        </a:rPr>
                        <m:t> (5)</m:t>
                      </m:r>
                    </m:oMath>
                  </m:oMathPara>
                </a14:m>
                <a:endParaRPr lang="en-US" b="0" dirty="0" smtClean="0"/>
              </a:p>
              <a:p>
                <a:pPr marL="0" indent="0">
                  <a:buNone/>
                </a:pPr>
                <a:r>
                  <a:rPr lang="en-US" dirty="0" smtClean="0"/>
                  <a:t>Where the first inequality follows by definition</a:t>
                </a:r>
                <a:r>
                  <a:rPr lang="en-US" baseline="0" dirty="0" smtClean="0"/>
                  <a:t> of C and the second follows because we condition on the event that M=m. </a:t>
                </a:r>
                <a:endParaRPr lang="en-US" dirty="0" smtClean="0"/>
              </a:p>
              <a:p>
                <a:pPr marL="0" indent="0">
                  <a:buNone/>
                </a:pPr>
                <a:endParaRPr lang="en-US" dirty="0" smtClean="0"/>
              </a:p>
              <a:p>
                <a:pPr marL="0" indent="0">
                  <a:buNone/>
                </a:pPr>
                <a:r>
                  <a:rPr lang="en-US" dirty="0" smtClean="0"/>
                  <a:t>From (4) + (5) we reach the conclusion</a:t>
                </a:r>
                <a:r>
                  <a:rPr lang="en-US" baseline="0" dirty="0" smtClean="0"/>
                  <a:t> that </a:t>
                </a:r>
              </a:p>
              <a:p>
                <a:pPr marL="0" indent="0">
                  <a:buNone/>
                </a:pPr>
                <a:endParaRPr lang="en-US" baseline="0" dirty="0" smtClean="0"/>
              </a:p>
              <a:p>
                <a:pPr marL="0" indent="0">
                  <a:buNone/>
                </a:pPr>
                <a14:m>
                  <m:oMathPara xmlns:m="http://schemas.openxmlformats.org/officeDocument/2006/math">
                    <m:oMathParaPr>
                      <m:jc m:val="centerGroup"/>
                    </m:oMathParaPr>
                    <m:oMath xmlns:m="http://schemas.openxmlformats.org/officeDocument/2006/math">
                      <m:r>
                        <m:rPr>
                          <m:sty m:val="p"/>
                        </m:rPr>
                        <a:rPr lang="en-US" smtClean="0">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e>
                          </m:d>
                          <m:r>
                            <a:rPr lang="en-US" b="0" i="1" smtClean="0">
                              <a:latin typeface="Cambria Math" panose="02040503050406030204" pitchFamily="18" charset="0"/>
                            </a:rPr>
                            <m:t>=</m:t>
                          </m:r>
                          <m:r>
                            <a:rPr lang="en-US" b="0" i="1" smtClean="0">
                              <a:latin typeface="Cambria Math" panose="02040503050406030204" pitchFamily="18" charset="0"/>
                            </a:rPr>
                            <m:t>𝑐</m:t>
                          </m:r>
                        </m:e>
                      </m:d>
                      <m:r>
                        <a:rPr lang="en-US" b="0" i="1" smtClean="0">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m:t>
                                  </m:r>
                                </m:sup>
                              </m:sSup>
                            </m:e>
                          </m:d>
                          <m:r>
                            <a:rPr lang="en-US" b="0" i="1" smtClean="0">
                              <a:latin typeface="Cambria Math" panose="02040503050406030204" pitchFamily="18" charset="0"/>
                            </a:rPr>
                            <m:t>=</m:t>
                          </m:r>
                          <m:r>
                            <a:rPr lang="en-US" b="0" i="1" smtClean="0">
                              <a:latin typeface="Cambria Math" panose="02040503050406030204" pitchFamily="18" charset="0"/>
                            </a:rPr>
                            <m:t>𝑐</m:t>
                          </m:r>
                        </m:e>
                      </m:d>
                      <m:r>
                        <a:rPr lang="en-US" b="0" i="1" smtClean="0">
                          <a:latin typeface="Cambria Math" panose="02040503050406030204" pitchFamily="18" charset="0"/>
                        </a:rPr>
                        <m:t> </m:t>
                      </m:r>
                    </m:oMath>
                  </m:oMathPara>
                </a14:m>
                <a:endParaRPr lang="en-US" dirty="0" smtClean="0"/>
              </a:p>
              <a:p>
                <a:pPr marL="0" indent="0">
                  <a:buNone/>
                </a:pPr>
                <a:r>
                  <a:rPr lang="en-US" dirty="0" smtClean="0"/>
                  <a:t>In contradiction of our assumption (1). See textbook</a:t>
                </a:r>
                <a:r>
                  <a:rPr lang="en-US" baseline="0" dirty="0" smtClean="0"/>
                  <a:t> for other direction of proof.</a:t>
                </a:r>
                <a:endParaRPr lang="en-US" dirty="0"/>
              </a:p>
            </p:txBody>
          </p:sp>
        </mc:Choice>
        <mc:Fallback xmlns="">
          <p:sp>
            <p:nvSpPr>
              <p:cNvPr id="3" name="Notes Placeholder 2"/>
              <p:cNvSpPr>
                <a:spLocks noGrp="1"/>
              </p:cNvSpPr>
              <p:nvPr>
                <p:ph type="body" idx="1"/>
              </p:nvPr>
            </p:nvSpPr>
            <p:spPr/>
            <p:txBody>
              <a:bodyPr/>
              <a:lstStyle/>
              <a:p>
                <a:pPr marL="0" indent="0">
                  <a:buNone/>
                </a:pPr>
                <a:r>
                  <a:rPr lang="en-US" dirty="0" smtClean="0"/>
                  <a:t>Proof: Suppose first that (</a:t>
                </a:r>
                <a:r>
                  <a:rPr lang="en-US" dirty="0" err="1" smtClean="0"/>
                  <a:t>Gen,Enc,Dec</a:t>
                </a:r>
                <a:r>
                  <a:rPr lang="en-US" dirty="0" smtClean="0"/>
                  <a:t>) does not satisfy definition 2. Then there exists </a:t>
                </a:r>
                <a:r>
                  <a:rPr lang="en-US" b="0" i="0" smtClean="0">
                    <a:latin typeface="Cambria Math" panose="02040503050406030204" pitchFamily="18" charset="0"/>
                    <a:ea typeface="Cambria Math" panose="02040503050406030204" pitchFamily="18" charset="0"/>
                  </a:rPr>
                  <a:t>m,</a:t>
                </a:r>
                <a:r>
                  <a:rPr lang="en-US" i="0">
                    <a:latin typeface="Cambria Math" panose="02040503050406030204" pitchFamily="18" charset="0"/>
                    <a:ea typeface="Cambria Math" panose="02040503050406030204" pitchFamily="18" charset="0"/>
                  </a:rPr>
                  <a:t>m</a:t>
                </a:r>
                <a:r>
                  <a:rPr lang="en-US" b="0" i="0" smtClean="0">
                    <a:latin typeface="Cambria Math" panose="02040503050406030204" pitchFamily="18" charset="0"/>
                    <a:ea typeface="Cambria Math" panose="02040503050406030204" pitchFamily="18" charset="0"/>
                  </a:rPr>
                  <a:t>′</a:t>
                </a:r>
                <a:r>
                  <a:rPr lang="en-US" i="0">
                    <a:latin typeface="Cambria Math" panose="02040503050406030204" pitchFamily="18" charset="0"/>
                    <a:ea typeface="Cambria Math" panose="02040503050406030204" pitchFamily="18" charset="0"/>
                  </a:rPr>
                  <a:t>∈ℳ</a:t>
                </a:r>
                <a:r>
                  <a:rPr lang="en-US" dirty="0" smtClean="0"/>
                  <a:t> and </a:t>
                </a:r>
                <a:r>
                  <a:rPr lang="en-US" i="0">
                    <a:latin typeface="Cambria Math" panose="02040503050406030204" pitchFamily="18" charset="0"/>
                    <a:ea typeface="Cambria Math" panose="02040503050406030204" pitchFamily="18" charset="0"/>
                  </a:rPr>
                  <a:t>c∈𝒞</a:t>
                </a:r>
                <a:r>
                  <a:rPr lang="en-US" dirty="0"/>
                  <a:t> </a:t>
                </a:r>
                <a:r>
                  <a:rPr lang="en-US" dirty="0" smtClean="0"/>
                  <a:t>such that </a:t>
                </a:r>
                <a:endParaRPr lang="en-US" dirty="0" smtClean="0">
                  <a:latin typeface="Cambria Math" panose="02040503050406030204" pitchFamily="18" charset="0"/>
                </a:endParaRPr>
              </a:p>
              <a:p>
                <a:pPr marL="0" indent="0">
                  <a:buNone/>
                </a:pPr>
                <a:r>
                  <a:rPr lang="en-US" i="0">
                    <a:latin typeface="Cambria Math" panose="02040503050406030204" pitchFamily="18" charset="0"/>
                  </a:rPr>
                  <a:t>Pr[</a:t>
                </a:r>
                <a:r>
                  <a:rPr lang="en-US" b="0" i="0" smtClean="0">
                    <a:latin typeface="Cambria Math" panose="02040503050406030204" pitchFamily="18" charset="0"/>
                  </a:rPr>
                  <a:t>Enc</a:t>
                </a:r>
                <a:r>
                  <a:rPr lang="en-US" b="0" i="0" baseline="-25000" smtClean="0">
                    <a:latin typeface="Cambria Math" panose="02040503050406030204" pitchFamily="18" charset="0"/>
                  </a:rPr>
                  <a:t>K(</a:t>
                </a:r>
                <a:r>
                  <a:rPr lang="en-US" b="0" i="0" smtClean="0">
                    <a:latin typeface="Cambria Math" panose="02040503050406030204" pitchFamily="18" charset="0"/>
                  </a:rPr>
                  <a:t>𝑚)=𝑐]</a:t>
                </a:r>
                <a:r>
                  <a:rPr lang="en-US" i="0" smtClean="0">
                    <a:latin typeface="Cambria Math" panose="02040503050406030204" pitchFamily="18" charset="0"/>
                    <a:ea typeface="Cambria Math" panose="02040503050406030204" pitchFamily="18" charset="0"/>
                  </a:rPr>
                  <a:t>≠</a:t>
                </a:r>
                <a:r>
                  <a:rPr lang="en-US" i="0">
                    <a:latin typeface="Cambria Math" panose="02040503050406030204" pitchFamily="18" charset="0"/>
                  </a:rPr>
                  <a:t>Pr[</a:t>
                </a:r>
                <a:r>
                  <a:rPr lang="en-US" b="0" i="0" smtClean="0">
                    <a:latin typeface="Cambria Math" panose="02040503050406030204" pitchFamily="18" charset="0"/>
                  </a:rPr>
                  <a:t>Enc</a:t>
                </a:r>
                <a:r>
                  <a:rPr lang="en-US" b="0" i="0" baseline="-25000" smtClean="0">
                    <a:latin typeface="Cambria Math" panose="02040503050406030204" pitchFamily="18" charset="0"/>
                  </a:rPr>
                  <a:t>K(</a:t>
                </a:r>
                <a:r>
                  <a:rPr lang="en-US" b="0" i="0" smtClean="0">
                    <a:latin typeface="Cambria Math" panose="02040503050406030204" pitchFamily="18" charset="0"/>
                  </a:rPr>
                  <a:t>𝑚^′ )=𝑐]</a:t>
                </a:r>
                <a:r>
                  <a:rPr lang="en-US" b="0" i="0" smtClean="0">
                    <a:latin typeface="Cambria Math" panose="02040503050406030204" pitchFamily="18" charset="0"/>
                  </a:rPr>
                  <a:t>   (1)</a:t>
                </a:r>
                <a:r>
                  <a:rPr lang="en-US" i="0">
                    <a:latin typeface="Cambria Math" panose="02040503050406030204" pitchFamily="18" charset="0"/>
                  </a:rPr>
                  <a:t>.</a:t>
                </a:r>
                <a:endParaRPr lang="en-US" dirty="0" smtClean="0"/>
              </a:p>
              <a:p>
                <a:pPr marL="0" indent="0">
                  <a:buNone/>
                </a:pPr>
                <a:r>
                  <a:rPr lang="en-US" dirty="0" smtClean="0"/>
                  <a:t>Now suppose for contradiction that Definition 1 holds and define </a:t>
                </a:r>
                <a:r>
                  <a:rPr lang="en-US" baseline="0" dirty="0" smtClean="0"/>
                  <a:t>the</a:t>
                </a:r>
                <a:r>
                  <a:rPr lang="en-US" dirty="0" smtClean="0"/>
                  <a:t> distribution </a:t>
                </a:r>
                <a:r>
                  <a:rPr lang="en-US" i="0" smtClean="0">
                    <a:latin typeface="Cambria Math" panose="02040503050406030204" pitchFamily="18" charset="0"/>
                    <a:ea typeface="Cambria Math" panose="02040503050406030204" pitchFamily="18" charset="0"/>
                  </a:rPr>
                  <a:t>𝒟</a:t>
                </a:r>
                <a:r>
                  <a:rPr lang="en-US" dirty="0" smtClean="0"/>
                  <a:t> </a:t>
                </a:r>
                <a:r>
                  <a:rPr lang="en-US" dirty="0" smtClean="0"/>
                  <a:t>such that </a:t>
                </a:r>
                <a:r>
                  <a:rPr lang="en-US" dirty="0" err="1" smtClean="0"/>
                  <a:t>Pr</a:t>
                </a:r>
                <a:r>
                  <a:rPr lang="en-US" dirty="0" smtClean="0"/>
                  <a:t>[M=m]=1/2</a:t>
                </a:r>
                <a:r>
                  <a:rPr lang="en-US" baseline="0" dirty="0" smtClean="0"/>
                  <a:t>=</a:t>
                </a:r>
                <a:r>
                  <a:rPr lang="en-US" baseline="0" dirty="0" err="1" smtClean="0"/>
                  <a:t>Pr</a:t>
                </a:r>
                <a:r>
                  <a:rPr lang="en-US" baseline="0" dirty="0" smtClean="0"/>
                  <a:t>[M=m’] when  </a:t>
                </a:r>
                <a:r>
                  <a:rPr lang="en-US" i="0" smtClean="0">
                    <a:latin typeface="Cambria Math" panose="02040503050406030204" pitchFamily="18" charset="0"/>
                  </a:rPr>
                  <a:t>𝑀</a:t>
                </a:r>
                <a:r>
                  <a:rPr lang="en-US" i="0" smtClean="0">
                    <a:latin typeface="Cambria Math" panose="02040503050406030204" pitchFamily="18" charset="0"/>
                    <a:ea typeface="Cambria Math" panose="02040503050406030204" pitchFamily="18" charset="0"/>
                  </a:rPr>
                  <a:t>←</a:t>
                </a:r>
                <a:r>
                  <a:rPr lang="en-US" i="0">
                    <a:latin typeface="Cambria Math" panose="02040503050406030204" pitchFamily="18" charset="0"/>
                    <a:ea typeface="Cambria Math" panose="02040503050406030204" pitchFamily="18" charset="0"/>
                  </a:rPr>
                  <a:t>𝒟</a:t>
                </a:r>
                <a:r>
                  <a:rPr lang="en-US" dirty="0" smtClean="0"/>
                  <a:t>. By definition 1 we have </a:t>
                </a:r>
                <a:r>
                  <a:rPr lang="en-US" b="0" i="0" smtClean="0">
                    <a:latin typeface="Cambria Math" panose="02040503050406030204" pitchFamily="18" charset="0"/>
                  </a:rPr>
                  <a:t>Pr</a:t>
                </a:r>
                <a:r>
                  <a:rPr lang="en-US" b="0" i="0" smtClean="0">
                    <a:latin typeface="Cambria Math" panose="02040503050406030204" pitchFamily="18" charset="0"/>
                  </a:rPr>
                  <a:t>[𝑀=𝑚├|</a:t>
                </a:r>
                <a:r>
                  <a:rPr lang="en-US" i="0">
                    <a:latin typeface="Cambria Math" panose="02040503050406030204" pitchFamily="18" charset="0"/>
                  </a:rPr>
                  <a:t>𝐶=𝑐┤]</a:t>
                </a:r>
                <a:r>
                  <a:rPr lang="en-US" b="0" i="0" smtClean="0">
                    <a:latin typeface="Cambria Math" panose="02040503050406030204" pitchFamily="18" charset="0"/>
                  </a:rPr>
                  <a:t>=Pr</a:t>
                </a:r>
                <a:r>
                  <a:rPr lang="en-US" b="0" i="0" smtClean="0">
                    <a:latin typeface="Cambria Math" panose="02040503050406030204" pitchFamily="18" charset="0"/>
                  </a:rPr>
                  <a:t>[𝑀=𝑚├|</a:t>
                </a:r>
                <a:r>
                  <a:rPr lang="en-US" b="0" i="0" smtClean="0">
                    <a:latin typeface="Cambria Math" panose="02040503050406030204" pitchFamily="18" charset="0"/>
                  </a:rPr>
                  <a:t>Enc</a:t>
                </a:r>
                <a:r>
                  <a:rPr lang="en-US" b="0" i="0" baseline="-25000" smtClean="0">
                    <a:latin typeface="Cambria Math" panose="02040503050406030204" pitchFamily="18" charset="0"/>
                  </a:rPr>
                  <a:t>K(</a:t>
                </a:r>
                <a:r>
                  <a:rPr lang="en-US" b="0" i="0" smtClean="0">
                    <a:latin typeface="Cambria Math" panose="02040503050406030204" pitchFamily="18" charset="0"/>
                  </a:rPr>
                  <a:t>𝑚)=𝑐</a:t>
                </a:r>
                <a:r>
                  <a:rPr lang="en-US" b="0" i="0">
                    <a:latin typeface="Cambria Math" panose="02040503050406030204" pitchFamily="18" charset="0"/>
                  </a:rPr>
                  <a:t>┤]</a:t>
                </a:r>
                <a:r>
                  <a:rPr lang="en-US" b="0" i="0" smtClean="0">
                    <a:latin typeface="Cambria Math" panose="02040503050406030204" pitchFamily="18" charset="0"/>
                  </a:rPr>
                  <a:t>=</a:t>
                </a:r>
                <a:r>
                  <a:rPr lang="en-US" b="0" i="0" dirty="0" smtClean="0">
                    <a:latin typeface="Cambria Math" panose="02040503050406030204" pitchFamily="18" charset="0"/>
                  </a:rPr>
                  <a:t>"</a:t>
                </a:r>
                <a:r>
                  <a:rPr lang="en-US" i="0" dirty="0" smtClean="0">
                    <a:latin typeface="Cambria Math" panose="02040503050406030204" pitchFamily="18" charset="0"/>
                  </a:rPr>
                  <a:t>Pr[M=m]</a:t>
                </a:r>
                <a:r>
                  <a:rPr lang="en-US" b="0" i="0" smtClean="0">
                    <a:latin typeface="Cambria Math" panose="02040503050406030204" pitchFamily="18" charset="0"/>
                  </a:rPr>
                  <a:t>"=1/2=Pr</a:t>
                </a:r>
                <a:r>
                  <a:rPr lang="en-US" b="0" i="0" smtClean="0">
                    <a:latin typeface="Cambria Math" panose="02040503050406030204" pitchFamily="18" charset="0"/>
                  </a:rPr>
                  <a:t>[𝑀=𝑚</a:t>
                </a:r>
                <a:r>
                  <a:rPr lang="en-US" b="0" i="0" smtClean="0">
                    <a:latin typeface="Cambria Math" panose="02040503050406030204" pitchFamily="18" charset="0"/>
                  </a:rPr>
                  <a:t>′├|</a:t>
                </a:r>
                <a:r>
                  <a:rPr lang="en-US" b="0" i="0" smtClean="0">
                    <a:latin typeface="Cambria Math" panose="02040503050406030204" pitchFamily="18" charset="0"/>
                  </a:rPr>
                  <a:t>Enc</a:t>
                </a:r>
                <a:r>
                  <a:rPr lang="en-US" b="0" i="0" baseline="-25000" smtClean="0">
                    <a:latin typeface="Cambria Math" panose="02040503050406030204" pitchFamily="18" charset="0"/>
                  </a:rPr>
                  <a:t>K(</a:t>
                </a:r>
                <a:r>
                  <a:rPr lang="en-US" b="0" i="0" smtClean="0">
                    <a:latin typeface="Cambria Math" panose="02040503050406030204" pitchFamily="18" charset="0"/>
                  </a:rPr>
                  <a:t>𝑚</a:t>
                </a:r>
                <a:r>
                  <a:rPr lang="en-US" b="0" i="0" smtClean="0">
                    <a:latin typeface="Cambria Math" panose="02040503050406030204" pitchFamily="18" charset="0"/>
                  </a:rPr>
                  <a:t>′)</a:t>
                </a:r>
                <a:r>
                  <a:rPr lang="en-US" b="0" i="0" smtClean="0">
                    <a:latin typeface="Cambria Math" panose="02040503050406030204" pitchFamily="18" charset="0"/>
                  </a:rPr>
                  <a:t>=𝑐┤]</a:t>
                </a:r>
                <a:r>
                  <a:rPr lang="en-US" b="0" i="0" smtClean="0">
                    <a:latin typeface="Cambria Math" panose="02040503050406030204" pitchFamily="18" charset="0"/>
                  </a:rPr>
                  <a:t>.</a:t>
                </a:r>
                <a:r>
                  <a:rPr lang="en-US" dirty="0" smtClean="0"/>
                  <a:t> Notice that by Bayes Theorem we have</a:t>
                </a:r>
                <a:endParaRPr lang="en-US" b="0" i="0" dirty="0" smtClean="0">
                  <a:latin typeface="Cambria Math" panose="02040503050406030204" pitchFamily="18" charset="0"/>
                </a:endParaRPr>
              </a:p>
              <a:p>
                <a:pPr marL="0" indent="0">
                  <a:buNone/>
                </a:pPr>
                <a:r>
                  <a:rPr lang="en-US" b="0" i="0" smtClean="0">
                    <a:latin typeface="Cambria Math" panose="02040503050406030204" pitchFamily="18" charset="0"/>
                  </a:rPr>
                  <a:t>1</a:t>
                </a:r>
                <a:r>
                  <a:rPr lang="en-US" b="0" i="0" smtClean="0">
                    <a:latin typeface="Cambria Math" panose="02040503050406030204" pitchFamily="18" charset="0"/>
                  </a:rPr>
                  <a:t>/</a:t>
                </a:r>
                <a:r>
                  <a:rPr lang="en-US" b="0" i="0" smtClean="0">
                    <a:latin typeface="Cambria Math" panose="02040503050406030204" pitchFamily="18" charset="0"/>
                  </a:rPr>
                  <a:t>2=</a:t>
                </a:r>
                <a:r>
                  <a:rPr lang="en-US" b="0" i="0" smtClean="0">
                    <a:latin typeface="Cambria Math" panose="02040503050406030204" pitchFamily="18" charset="0"/>
                  </a:rPr>
                  <a:t>Pr</a:t>
                </a:r>
                <a:r>
                  <a:rPr lang="en-US" b="0" i="0" smtClean="0">
                    <a:latin typeface="Cambria Math" panose="02040503050406030204" pitchFamily="18" charset="0"/>
                  </a:rPr>
                  <a:t>[𝑀=𝑚├|Enc</a:t>
                </a:r>
                <a:r>
                  <a:rPr lang="en-US" b="0" i="0" baseline="-25000" smtClean="0">
                    <a:latin typeface="Cambria Math" panose="02040503050406030204" pitchFamily="18" charset="0"/>
                  </a:rPr>
                  <a:t>K(</a:t>
                </a:r>
                <a:r>
                  <a:rPr lang="en-US" b="0" i="0" smtClean="0">
                    <a:latin typeface="Cambria Math" panose="02040503050406030204" pitchFamily="18" charset="0"/>
                  </a:rPr>
                  <a:t>𝑚)=𝑐┤]</a:t>
                </a:r>
                <a:r>
                  <a:rPr lang="en-US" b="0" i="0" smtClean="0">
                    <a:latin typeface="Cambria Math" panose="02040503050406030204" pitchFamily="18" charset="0"/>
                  </a:rPr>
                  <a:t>=</a:t>
                </a:r>
                <a:r>
                  <a:rPr lang="en-US" b="0" i="0" smtClean="0">
                    <a:latin typeface="Cambria Math" panose="02040503050406030204" pitchFamily="18" charset="0"/>
                  </a:rPr>
                  <a:t>Pr[</a:t>
                </a:r>
                <a:r>
                  <a:rPr lang="en-US" i="0" smtClean="0">
                    <a:latin typeface="Cambria Math" panose="02040503050406030204" pitchFamily="18" charset="0"/>
                  </a:rPr>
                  <a:t>𝐶=𝑐</a:t>
                </a:r>
                <a:r>
                  <a:rPr lang="en-US" b="0" i="0" smtClean="0">
                    <a:latin typeface="Cambria Math" panose="02040503050406030204" pitchFamily="18" charset="0"/>
                  </a:rPr>
                  <a:t>├|𝑀=𝑚┤]</a:t>
                </a:r>
                <a:r>
                  <a:rPr lang="en-US" b="0" i="0" dirty="0" smtClean="0">
                    <a:latin typeface="Cambria Math" panose="02040503050406030204" pitchFamily="18" charset="0"/>
                  </a:rPr>
                  <a:t>"</a:t>
                </a:r>
                <a:r>
                  <a:rPr lang="en-US" i="0" dirty="0" smtClean="0"/>
                  <a:t>Pr[M=m]</a:t>
                </a:r>
                <a:r>
                  <a:rPr lang="en-US" i="0" dirty="0" smtClean="0">
                    <a:latin typeface="Cambria Math" panose="02040503050406030204" pitchFamily="18" charset="0"/>
                  </a:rPr>
                  <a:t>" </a:t>
                </a:r>
                <a:r>
                  <a:rPr lang="en-US" b="0" i="0" smtClean="0">
                    <a:latin typeface="Cambria Math" panose="02040503050406030204" pitchFamily="18" charset="0"/>
                  </a:rPr>
                  <a:t>/</a:t>
                </a:r>
                <a:r>
                  <a:rPr lang="en-US" b="0" i="0" baseline="0" dirty="0" smtClean="0">
                    <a:latin typeface="Cambria Math" panose="02040503050406030204" pitchFamily="18" charset="0"/>
                  </a:rPr>
                  <a:t>"</a:t>
                </a:r>
                <a:r>
                  <a:rPr lang="en-US" i="0" baseline="0" dirty="0" smtClean="0"/>
                  <a:t>Pr[C=c]</a:t>
                </a:r>
                <a:r>
                  <a:rPr lang="en-US" i="0" baseline="0" dirty="0" smtClean="0">
                    <a:latin typeface="Cambria Math" panose="02040503050406030204" pitchFamily="18" charset="0"/>
                  </a:rPr>
                  <a:t>" </a:t>
                </a:r>
                <a:r>
                  <a:rPr lang="en-US" b="0" i="0" smtClean="0">
                    <a:latin typeface="Cambria Math" panose="02040503050406030204" pitchFamily="18" charset="0"/>
                  </a:rPr>
                  <a:t>=</a:t>
                </a:r>
                <a:r>
                  <a:rPr lang="en-US" b="0" i="0" smtClean="0">
                    <a:latin typeface="Cambria Math" panose="02040503050406030204" pitchFamily="18" charset="0"/>
                  </a:rPr>
                  <a:t>Pr[</a:t>
                </a:r>
                <a:r>
                  <a:rPr lang="en-US" i="0" smtClean="0">
                    <a:latin typeface="Cambria Math" panose="02040503050406030204" pitchFamily="18" charset="0"/>
                  </a:rPr>
                  <a:t>𝐶=𝑐</a:t>
                </a:r>
                <a:r>
                  <a:rPr lang="en-US" b="0" i="0" smtClean="0">
                    <a:latin typeface="Cambria Math" panose="02040503050406030204" pitchFamily="18" charset="0"/>
                  </a:rPr>
                  <a:t>├|𝑀=𝑚┤]/</a:t>
                </a:r>
                <a:r>
                  <a:rPr lang="en-US" b="0" i="0" dirty="0" smtClean="0">
                    <a:latin typeface="Cambria Math" panose="02040503050406030204" pitchFamily="18" charset="0"/>
                  </a:rPr>
                  <a:t>2</a:t>
                </a:r>
                <a:r>
                  <a:rPr lang="en-US" b="0" i="0" baseline="0" dirty="0" smtClean="0">
                    <a:latin typeface="Cambria Math" panose="02040503050406030204" pitchFamily="18" charset="0"/>
                  </a:rPr>
                  <a:t>"</a:t>
                </a:r>
                <a:r>
                  <a:rPr lang="en-US" i="0" baseline="0" dirty="0" smtClean="0"/>
                  <a:t>Pr[C=c]</a:t>
                </a:r>
                <a:r>
                  <a:rPr lang="en-US" i="0" baseline="0" dirty="0" smtClean="0">
                    <a:latin typeface="Cambria Math" panose="02040503050406030204" pitchFamily="18" charset="0"/>
                  </a:rPr>
                  <a:t>" </a:t>
                </a:r>
                <a:r>
                  <a:rPr lang="en-US" b="0" i="0" smtClean="0">
                    <a:latin typeface="Cambria Math" panose="02040503050406030204" pitchFamily="18" charset="0"/>
                  </a:rPr>
                  <a:t>(2)</a:t>
                </a:r>
                <a:endParaRPr lang="en-US" b="0" dirty="0" smtClean="0"/>
              </a:p>
              <a:p>
                <a:pPr marL="0" indent="0">
                  <a:buNone/>
                </a:pPr>
                <a:r>
                  <a:rPr lang="en-US" dirty="0" smtClean="0"/>
                  <a:t>And similarly</a:t>
                </a:r>
              </a:p>
              <a:p>
                <a:pPr marL="0" indent="0">
                  <a:buNone/>
                </a:pPr>
                <a:r>
                  <a:rPr lang="en-US" b="0" i="0" smtClean="0">
                    <a:latin typeface="Cambria Math" panose="02040503050406030204" pitchFamily="18" charset="0"/>
                  </a:rPr>
                  <a:t>1</a:t>
                </a:r>
                <a:r>
                  <a:rPr lang="en-US" b="0" i="0" smtClean="0">
                    <a:latin typeface="Cambria Math" panose="02040503050406030204" pitchFamily="18" charset="0"/>
                  </a:rPr>
                  <a:t>/</a:t>
                </a:r>
                <a:r>
                  <a:rPr lang="en-US" b="0" i="0" smtClean="0">
                    <a:latin typeface="Cambria Math" panose="02040503050406030204" pitchFamily="18" charset="0"/>
                  </a:rPr>
                  <a:t>2=</a:t>
                </a:r>
                <a:r>
                  <a:rPr lang="en-US" b="0" i="0" smtClean="0">
                    <a:latin typeface="Cambria Math" panose="02040503050406030204" pitchFamily="18" charset="0"/>
                  </a:rPr>
                  <a:t>Pr</a:t>
                </a:r>
                <a:r>
                  <a:rPr lang="en-US" b="0" i="0" smtClean="0">
                    <a:latin typeface="Cambria Math" panose="02040503050406030204" pitchFamily="18" charset="0"/>
                  </a:rPr>
                  <a:t>[𝑀=𝑚</a:t>
                </a:r>
                <a:r>
                  <a:rPr lang="en-US" b="0" i="0" smtClean="0">
                    <a:latin typeface="Cambria Math" panose="02040503050406030204" pitchFamily="18" charset="0"/>
                  </a:rPr>
                  <a:t>′├|</a:t>
                </a:r>
                <a:r>
                  <a:rPr lang="en-US" b="0" i="0" smtClean="0">
                    <a:latin typeface="Cambria Math" panose="02040503050406030204" pitchFamily="18" charset="0"/>
                  </a:rPr>
                  <a:t>Enc</a:t>
                </a:r>
                <a:r>
                  <a:rPr lang="en-US" b="0" i="0" baseline="-25000" smtClean="0">
                    <a:latin typeface="Cambria Math" panose="02040503050406030204" pitchFamily="18" charset="0"/>
                  </a:rPr>
                  <a:t>K(</a:t>
                </a:r>
                <a:r>
                  <a:rPr lang="en-US" b="0" i="0" smtClean="0">
                    <a:latin typeface="Cambria Math" panose="02040503050406030204" pitchFamily="18" charset="0"/>
                  </a:rPr>
                  <a:t>𝑚</a:t>
                </a:r>
                <a:r>
                  <a:rPr lang="en-US" b="0" i="0" smtClean="0">
                    <a:latin typeface="Cambria Math" panose="02040503050406030204" pitchFamily="18" charset="0"/>
                  </a:rPr>
                  <a:t>′)</a:t>
                </a:r>
                <a:r>
                  <a:rPr lang="en-US" b="0" i="0" smtClean="0">
                    <a:latin typeface="Cambria Math" panose="02040503050406030204" pitchFamily="18" charset="0"/>
                  </a:rPr>
                  <a:t>=𝑐┤]=Pr[</a:t>
                </a:r>
                <a:r>
                  <a:rPr lang="en-US" i="0" smtClean="0">
                    <a:latin typeface="Cambria Math" panose="02040503050406030204" pitchFamily="18" charset="0"/>
                  </a:rPr>
                  <a:t>𝐶=𝑐</a:t>
                </a:r>
                <a:r>
                  <a:rPr lang="en-US" b="0" i="0" smtClean="0">
                    <a:latin typeface="Cambria Math" panose="02040503050406030204" pitchFamily="18" charset="0"/>
                  </a:rPr>
                  <a:t>├|𝑀=𝑚</a:t>
                </a:r>
                <a:r>
                  <a:rPr lang="en-US" b="0" i="0" smtClean="0">
                    <a:latin typeface="Cambria Math" panose="02040503050406030204" pitchFamily="18" charset="0"/>
                  </a:rPr>
                  <a:t>′┤]/</a:t>
                </a:r>
                <a:r>
                  <a:rPr lang="en-US" b="0" i="0" smtClean="0">
                    <a:latin typeface="Cambria Math" panose="02040503050406030204" pitchFamily="18" charset="0"/>
                  </a:rPr>
                  <a:t>2</a:t>
                </a:r>
                <a:r>
                  <a:rPr lang="en-US" b="0" i="0" baseline="0" dirty="0" smtClean="0">
                    <a:latin typeface="Cambria Math" panose="02040503050406030204" pitchFamily="18" charset="0"/>
                  </a:rPr>
                  <a:t>"</a:t>
                </a:r>
                <a:r>
                  <a:rPr lang="en-US" i="0" baseline="0" dirty="0" smtClean="0"/>
                  <a:t>Pr[C=c]</a:t>
                </a:r>
                <a:r>
                  <a:rPr lang="en-US" i="0" baseline="0" dirty="0" smtClean="0">
                    <a:latin typeface="Cambria Math" panose="02040503050406030204" pitchFamily="18" charset="0"/>
                  </a:rPr>
                  <a:t>" </a:t>
                </a:r>
                <a:r>
                  <a:rPr lang="en-US" b="0" i="0" baseline="0" dirty="0" smtClean="0">
                    <a:latin typeface="Cambria Math" panose="02040503050406030204" pitchFamily="18" charset="0"/>
                  </a:rPr>
                  <a:t>  (3)</a:t>
                </a:r>
                <a:endParaRPr lang="en-US" baseline="0" dirty="0" smtClean="0"/>
              </a:p>
              <a:p>
                <a:pPr marL="0" indent="0">
                  <a:buNone/>
                </a:pPr>
                <a:endParaRPr lang="en-US" dirty="0" smtClean="0"/>
              </a:p>
              <a:p>
                <a:pPr marL="0" indent="0">
                  <a:buNone/>
                </a:pPr>
                <a:r>
                  <a:rPr lang="en-US" dirty="0" smtClean="0"/>
                  <a:t>It follows that </a:t>
                </a:r>
              </a:p>
              <a:p>
                <a:pPr marL="0" indent="0">
                  <a:buNone/>
                </a:pPr>
                <a:r>
                  <a:rPr lang="en-US" b="0" i="0" smtClean="0">
                    <a:latin typeface="Cambria Math" panose="02040503050406030204" pitchFamily="18" charset="0"/>
                  </a:rPr>
                  <a:t>Pr</a:t>
                </a:r>
                <a:r>
                  <a:rPr lang="en-US" b="0" i="0" smtClean="0">
                    <a:latin typeface="Cambria Math" panose="02040503050406030204" pitchFamily="18" charset="0"/>
                  </a:rPr>
                  <a:t>[</a:t>
                </a:r>
                <a:r>
                  <a:rPr lang="en-US" i="0" smtClean="0">
                    <a:latin typeface="Cambria Math" panose="02040503050406030204" pitchFamily="18" charset="0"/>
                  </a:rPr>
                  <a:t>𝐶=𝑐</a:t>
                </a:r>
                <a:r>
                  <a:rPr lang="en-US" b="0" i="0" smtClean="0">
                    <a:latin typeface="Cambria Math" panose="02040503050406030204" pitchFamily="18" charset="0"/>
                  </a:rPr>
                  <a:t>├|𝑀=𝑚′┤]</a:t>
                </a:r>
                <a:r>
                  <a:rPr lang="en-US" b="0" i="0" smtClean="0">
                    <a:latin typeface="Cambria Math" panose="02040503050406030204" pitchFamily="18" charset="0"/>
                  </a:rPr>
                  <a:t>=Pr</a:t>
                </a:r>
                <a:r>
                  <a:rPr lang="en-US" b="0" i="0" smtClean="0">
                    <a:latin typeface="Cambria Math" panose="02040503050406030204" pitchFamily="18" charset="0"/>
                  </a:rPr>
                  <a:t>[</a:t>
                </a:r>
                <a:r>
                  <a:rPr lang="en-US" i="0" smtClean="0">
                    <a:latin typeface="Cambria Math" panose="02040503050406030204" pitchFamily="18" charset="0"/>
                  </a:rPr>
                  <a:t>𝐶=𝑐</a:t>
                </a:r>
                <a:r>
                  <a:rPr lang="en-US" b="0" i="0" smtClean="0">
                    <a:latin typeface="Cambria Math" panose="02040503050406030204" pitchFamily="18" charset="0"/>
                  </a:rPr>
                  <a:t>├|𝑀=𝑚┤]</a:t>
                </a:r>
                <a:r>
                  <a:rPr lang="en-US" b="0" i="0" smtClean="0">
                    <a:latin typeface="Cambria Math" panose="02040503050406030204" pitchFamily="18" charset="0"/>
                  </a:rPr>
                  <a:t>  (4)</a:t>
                </a:r>
                <a:endParaRPr lang="en-US" dirty="0" smtClean="0"/>
              </a:p>
              <a:p>
                <a:pPr marL="0" indent="0">
                  <a:buNone/>
                </a:pPr>
                <a:endParaRPr lang="en-US" dirty="0" smtClean="0"/>
              </a:p>
              <a:p>
                <a:pPr marL="0" indent="0">
                  <a:buNone/>
                </a:pPr>
                <a:r>
                  <a:rPr lang="en-US" dirty="0" smtClean="0"/>
                  <a:t>We now observe that</a:t>
                </a:r>
                <a:endParaRPr lang="en-US" dirty="0" smtClean="0"/>
              </a:p>
              <a:p>
                <a:pPr marL="0" indent="0">
                  <a:buNone/>
                </a:pPr>
                <a:r>
                  <a:rPr lang="en-US" b="0" i="0" smtClean="0">
                    <a:latin typeface="Cambria Math" panose="02040503050406030204" pitchFamily="18" charset="0"/>
                  </a:rPr>
                  <a:t>Pr[</a:t>
                </a:r>
                <a:r>
                  <a:rPr lang="en-US" i="0" smtClean="0">
                    <a:latin typeface="Cambria Math" panose="02040503050406030204" pitchFamily="18" charset="0"/>
                  </a:rPr>
                  <a:t>𝐶=𝑐</a:t>
                </a:r>
                <a:r>
                  <a:rPr lang="en-US" b="0" i="0" smtClean="0">
                    <a:latin typeface="Cambria Math" panose="02040503050406030204" pitchFamily="18" charset="0"/>
                  </a:rPr>
                  <a:t>├|𝑀=𝑚┤]=Pr[Enc</a:t>
                </a:r>
                <a:r>
                  <a:rPr lang="en-US" b="0" i="0" baseline="-25000" smtClean="0">
                    <a:latin typeface="Cambria Math" panose="02040503050406030204" pitchFamily="18" charset="0"/>
                  </a:rPr>
                  <a:t>K(</a:t>
                </a:r>
                <a:r>
                  <a:rPr lang="en-US" b="0" i="0" smtClean="0">
                    <a:latin typeface="Cambria Math" panose="02040503050406030204" pitchFamily="18" charset="0"/>
                  </a:rPr>
                  <a:t>𝑚)=𝑐├|𝑀=𝑚┤]=</a:t>
                </a:r>
                <a:r>
                  <a:rPr lang="en-US" i="0" smtClean="0">
                    <a:latin typeface="Cambria Math" panose="02040503050406030204" pitchFamily="18" charset="0"/>
                  </a:rPr>
                  <a:t>Pr</a:t>
                </a:r>
                <a:r>
                  <a:rPr lang="en-US" i="0">
                    <a:latin typeface="Cambria Math" panose="02040503050406030204" pitchFamily="18" charset="0"/>
                  </a:rPr>
                  <a:t>[</a:t>
                </a:r>
                <a:r>
                  <a:rPr lang="en-US" b="0" i="0" smtClean="0">
                    <a:latin typeface="Cambria Math" panose="02040503050406030204" pitchFamily="18" charset="0"/>
                  </a:rPr>
                  <a:t>Enc</a:t>
                </a:r>
                <a:r>
                  <a:rPr lang="en-US" b="0" i="0" baseline="-25000" smtClean="0">
                    <a:latin typeface="Cambria Math" panose="02040503050406030204" pitchFamily="18" charset="0"/>
                  </a:rPr>
                  <a:t>K(</a:t>
                </a:r>
                <a:r>
                  <a:rPr lang="en-US" b="0" i="0" smtClean="0">
                    <a:latin typeface="Cambria Math" panose="02040503050406030204" pitchFamily="18" charset="0"/>
                  </a:rPr>
                  <a:t>𝑚)=𝑐]  (</a:t>
                </a:r>
                <a:r>
                  <a:rPr lang="en-US" b="0" i="0" smtClean="0">
                    <a:latin typeface="Cambria Math" panose="02040503050406030204" pitchFamily="18" charset="0"/>
                  </a:rPr>
                  <a:t>5</a:t>
                </a:r>
                <a:r>
                  <a:rPr lang="en-US" b="0" i="0" smtClean="0">
                    <a:latin typeface="Cambria Math" panose="02040503050406030204" pitchFamily="18" charset="0"/>
                  </a:rPr>
                  <a:t>)</a:t>
                </a:r>
                <a:endParaRPr lang="en-US" b="0" dirty="0" smtClean="0"/>
              </a:p>
              <a:p>
                <a:pPr marL="0" indent="0">
                  <a:buNone/>
                </a:pPr>
                <a:r>
                  <a:rPr lang="en-US" dirty="0" smtClean="0"/>
                  <a:t>Where the first inequality follows by definition</a:t>
                </a:r>
                <a:r>
                  <a:rPr lang="en-US" baseline="0" dirty="0" smtClean="0"/>
                  <a:t> of C and the second follows because we condition on the event that M=m. </a:t>
                </a:r>
                <a:endParaRPr lang="en-US" dirty="0" smtClean="0"/>
              </a:p>
              <a:p>
                <a:pPr marL="0" indent="0">
                  <a:buNone/>
                </a:pPr>
                <a:endParaRPr lang="en-US" dirty="0" smtClean="0"/>
              </a:p>
              <a:p>
                <a:pPr marL="0" indent="0">
                  <a:buNone/>
                </a:pPr>
                <a:r>
                  <a:rPr lang="en-US" dirty="0" smtClean="0"/>
                  <a:t>From (4) + (5) we reach the conclusion</a:t>
                </a:r>
                <a:r>
                  <a:rPr lang="en-US" baseline="0" dirty="0" smtClean="0"/>
                  <a:t> that </a:t>
                </a:r>
              </a:p>
              <a:p>
                <a:pPr marL="0" indent="0">
                  <a:buNone/>
                </a:pPr>
                <a:endParaRPr lang="en-US" baseline="0" dirty="0" smtClean="0"/>
              </a:p>
              <a:p>
                <a:pPr marL="0" indent="0">
                  <a:buNone/>
                </a:pPr>
                <a:r>
                  <a:rPr lang="en-US" i="0" smtClean="0">
                    <a:latin typeface="Cambria Math" panose="02040503050406030204" pitchFamily="18" charset="0"/>
                  </a:rPr>
                  <a:t>Pr</a:t>
                </a:r>
                <a:r>
                  <a:rPr lang="en-US" i="0">
                    <a:latin typeface="Cambria Math" panose="02040503050406030204" pitchFamily="18" charset="0"/>
                  </a:rPr>
                  <a:t>[</a:t>
                </a:r>
                <a:r>
                  <a:rPr lang="en-US" b="0" i="0" smtClean="0">
                    <a:latin typeface="Cambria Math" panose="02040503050406030204" pitchFamily="18" charset="0"/>
                  </a:rPr>
                  <a:t>Enc</a:t>
                </a:r>
                <a:r>
                  <a:rPr lang="en-US" b="0" i="0" baseline="-25000" smtClean="0">
                    <a:latin typeface="Cambria Math" panose="02040503050406030204" pitchFamily="18" charset="0"/>
                  </a:rPr>
                  <a:t>K(</a:t>
                </a:r>
                <a:r>
                  <a:rPr lang="en-US" b="0" i="0" smtClean="0">
                    <a:latin typeface="Cambria Math" panose="02040503050406030204" pitchFamily="18" charset="0"/>
                  </a:rPr>
                  <a:t>𝑚)=𝑐]</a:t>
                </a:r>
                <a:r>
                  <a:rPr lang="en-US" b="0" i="0" smtClean="0">
                    <a:latin typeface="Cambria Math" panose="02040503050406030204" pitchFamily="18" charset="0"/>
                    <a:ea typeface="Cambria Math" panose="02040503050406030204" pitchFamily="18" charset="0"/>
                  </a:rPr>
                  <a:t>=</a:t>
                </a:r>
                <a:r>
                  <a:rPr lang="en-US" i="0">
                    <a:latin typeface="Cambria Math" panose="02040503050406030204" pitchFamily="18" charset="0"/>
                  </a:rPr>
                  <a:t>Pr[</a:t>
                </a:r>
                <a:r>
                  <a:rPr lang="en-US" b="0" i="0" smtClean="0">
                    <a:latin typeface="Cambria Math" panose="02040503050406030204" pitchFamily="18" charset="0"/>
                  </a:rPr>
                  <a:t>Enc</a:t>
                </a:r>
                <a:r>
                  <a:rPr lang="en-US" b="0" i="0" baseline="-25000" smtClean="0">
                    <a:latin typeface="Cambria Math" panose="02040503050406030204" pitchFamily="18" charset="0"/>
                  </a:rPr>
                  <a:t>K(</a:t>
                </a:r>
                <a:r>
                  <a:rPr lang="en-US" b="0" i="0" smtClean="0">
                    <a:latin typeface="Cambria Math" panose="02040503050406030204" pitchFamily="18" charset="0"/>
                  </a:rPr>
                  <a:t>𝑚^′ )=𝑐]  </a:t>
                </a:r>
                <a:endParaRPr lang="en-US" dirty="0" smtClean="0"/>
              </a:p>
              <a:p>
                <a:pPr marL="0" indent="0">
                  <a:buNone/>
                </a:pPr>
                <a:r>
                  <a:rPr lang="en-US" dirty="0" smtClean="0"/>
                  <a:t>In contradiction of our assumption (1). See textbook</a:t>
                </a:r>
                <a:r>
                  <a:rPr lang="en-US" baseline="0" dirty="0" smtClean="0"/>
                  <a:t> for other direction of proof.</a:t>
                </a:r>
                <a:endParaRPr lang="en-US" dirty="0"/>
              </a:p>
            </p:txBody>
          </p:sp>
        </mc:Fallback>
      </mc:AlternateContent>
      <p:sp>
        <p:nvSpPr>
          <p:cNvPr id="4" name="Slide Number Placeholder 3"/>
          <p:cNvSpPr>
            <a:spLocks noGrp="1"/>
          </p:cNvSpPr>
          <p:nvPr>
            <p:ph type="sldNum" sz="quarter" idx="10"/>
          </p:nvPr>
        </p:nvSpPr>
        <p:spPr/>
        <p:txBody>
          <a:bodyPr/>
          <a:lstStyle/>
          <a:p>
            <a:fld id="{9CE35DAA-499F-4673-978B-A6190921FD97}" type="slidenum">
              <a:rPr lang="en-US" smtClean="0"/>
              <a:t>57</a:t>
            </a:fld>
            <a:endParaRPr lang="en-US"/>
          </a:p>
        </p:txBody>
      </p:sp>
    </p:spTree>
    <p:extLst>
      <p:ext uri="{BB962C8B-B14F-4D97-AF65-F5344CB8AC3E}">
        <p14:creationId xmlns:p14="http://schemas.microsoft.com/office/powerpoint/2010/main" val="36101349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indent="0">
                  <a:buNone/>
                </a:pPr>
                <a:r>
                  <a:rPr lang="en-US" dirty="0" smtClean="0"/>
                  <a:t>Proof: Suppose first that (</a:t>
                </a:r>
                <a:r>
                  <a:rPr lang="en-US" dirty="0" err="1" smtClean="0"/>
                  <a:t>Gen,Enc,Dec</a:t>
                </a:r>
                <a:r>
                  <a:rPr lang="en-US" dirty="0" smtClean="0"/>
                  <a:t>) does not satisfy definition 2. Then there exists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m</m:t>
                    </m:r>
                    <m:r>
                      <a:rPr lang="en-US" b="0" i="0" smtClean="0">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m</m:t>
                    </m:r>
                    <m:r>
                      <a:rPr lang="en-US" b="0" i="0"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ℳ</m:t>
                    </m:r>
                  </m:oMath>
                </a14:m>
                <a:r>
                  <a:rPr lang="en-US" dirty="0" smtClean="0"/>
                  <a:t> and </a:t>
                </a:r>
                <a14:m>
                  <m:oMath xmlns:m="http://schemas.openxmlformats.org/officeDocument/2006/math">
                    <m:r>
                      <m:rPr>
                        <m:sty m:val="p"/>
                      </m:rPr>
                      <a:rPr lang="en-US">
                        <a:latin typeface="Cambria Math" panose="02040503050406030204" pitchFamily="18" charset="0"/>
                        <a:ea typeface="Cambria Math" panose="02040503050406030204" pitchFamily="18" charset="0"/>
                      </a:rPr>
                      <m:t>c</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𝒞</m:t>
                    </m:r>
                  </m:oMath>
                </a14:m>
                <a:r>
                  <a:rPr lang="en-US" dirty="0"/>
                  <a:t> </a:t>
                </a:r>
                <a:r>
                  <a:rPr lang="en-US" dirty="0" smtClean="0"/>
                  <a:t>such that </a:t>
                </a:r>
                <a:endParaRPr lang="en-US"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e>
                          </m:d>
                          <m:r>
                            <a:rPr lang="en-US" b="0" i="1" smtClean="0">
                              <a:latin typeface="Cambria Math" panose="02040503050406030204" pitchFamily="18" charset="0"/>
                            </a:rPr>
                            <m:t>=</m:t>
                          </m:r>
                          <m:r>
                            <a:rPr lang="en-US" b="0" i="1" smtClean="0">
                              <a:latin typeface="Cambria Math" panose="02040503050406030204" pitchFamily="18" charset="0"/>
                            </a:rPr>
                            <m:t>𝑐</m:t>
                          </m:r>
                        </m:e>
                      </m:d>
                      <m:r>
                        <a:rPr lang="en-US" i="1" smtClean="0">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m:t>
                                  </m:r>
                                </m:sup>
                              </m:sSup>
                            </m:e>
                          </m:d>
                          <m:r>
                            <a:rPr lang="en-US" b="0" i="1" smtClean="0">
                              <a:latin typeface="Cambria Math" panose="02040503050406030204" pitchFamily="18" charset="0"/>
                            </a:rPr>
                            <m:t>=</m:t>
                          </m:r>
                          <m:r>
                            <a:rPr lang="en-US" b="0" i="1" smtClean="0">
                              <a:latin typeface="Cambria Math" panose="02040503050406030204" pitchFamily="18" charset="0"/>
                            </a:rPr>
                            <m:t>𝑐</m:t>
                          </m:r>
                        </m:e>
                      </m:d>
                      <m:r>
                        <a:rPr lang="en-US" b="0" i="1" smtClean="0">
                          <a:latin typeface="Cambria Math" panose="02040503050406030204" pitchFamily="18" charset="0"/>
                        </a:rPr>
                        <m:t>  (1)</m:t>
                      </m:r>
                      <m:r>
                        <a:rPr lang="en-US" i="1">
                          <a:latin typeface="Cambria Math" panose="02040503050406030204" pitchFamily="18" charset="0"/>
                        </a:rPr>
                        <m:t>.</m:t>
                      </m:r>
                    </m:oMath>
                  </m:oMathPara>
                </a14:m>
                <a:endParaRPr lang="en-US" dirty="0" smtClean="0"/>
              </a:p>
              <a:p>
                <a:pPr marL="0" indent="0">
                  <a:buNone/>
                </a:pPr>
                <a:r>
                  <a:rPr lang="en-US" dirty="0" smtClean="0"/>
                  <a:t>Now suppose for contradiction that Definition 1 holds and define </a:t>
                </a:r>
                <a:r>
                  <a:rPr lang="en-US" baseline="0" dirty="0" smtClean="0"/>
                  <a:t>the</a:t>
                </a:r>
                <a:r>
                  <a:rPr lang="en-US" dirty="0" smtClean="0"/>
                  <a:t> distribution </a:t>
                </a:r>
                <a14:m>
                  <m:oMath xmlns:m="http://schemas.openxmlformats.org/officeDocument/2006/math">
                    <m:r>
                      <a:rPr lang="en-US" i="1" smtClean="0">
                        <a:latin typeface="Cambria Math" panose="02040503050406030204" pitchFamily="18" charset="0"/>
                        <a:ea typeface="Cambria Math" panose="02040503050406030204" pitchFamily="18" charset="0"/>
                      </a:rPr>
                      <m:t>𝒟</m:t>
                    </m:r>
                  </m:oMath>
                </a14:m>
                <a:r>
                  <a:rPr lang="en-US" dirty="0" smtClean="0"/>
                  <a:t> such that </a:t>
                </a:r>
                <a:r>
                  <a:rPr lang="en-US" dirty="0" err="1" smtClean="0"/>
                  <a:t>Pr</a:t>
                </a:r>
                <a:r>
                  <a:rPr lang="en-US" dirty="0" smtClean="0"/>
                  <a:t>[M=m]=1/2</a:t>
                </a:r>
                <a:r>
                  <a:rPr lang="en-US" baseline="0" dirty="0" smtClean="0"/>
                  <a:t>=</a:t>
                </a:r>
                <a:r>
                  <a:rPr lang="en-US" baseline="0" dirty="0" err="1" smtClean="0"/>
                  <a:t>Pr</a:t>
                </a:r>
                <a:r>
                  <a:rPr lang="en-US" baseline="0" dirty="0" smtClean="0"/>
                  <a:t>[M=m’] when  </a:t>
                </a:r>
                <a14:m>
                  <m:oMath xmlns:m="http://schemas.openxmlformats.org/officeDocument/2006/math">
                    <m:r>
                      <a:rPr lang="en-US" i="1" smtClean="0">
                        <a:latin typeface="Cambria Math" panose="02040503050406030204" pitchFamily="18" charset="0"/>
                      </a:rPr>
                      <m:t>𝑀</m:t>
                    </m:r>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𝒟</m:t>
                    </m:r>
                  </m:oMath>
                </a14:m>
                <a:r>
                  <a:rPr lang="en-US" dirty="0" smtClean="0"/>
                  <a:t>. By definition 1 we have </a:t>
                </a:r>
                <a14:m>
                  <m:oMath xmlns:m="http://schemas.openxmlformats.org/officeDocument/2006/math">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d>
                          <m:dPr>
                            <m:begChr m:val="|"/>
                            <m:endChr m:val=""/>
                            <m:ctrlPr>
                              <a:rPr lang="en-US" b="0" i="1" smtClean="0">
                                <a:latin typeface="Cambria Math" panose="02040503050406030204" pitchFamily="18" charset="0"/>
                              </a:rPr>
                            </m:ctrlPr>
                          </m:dPr>
                          <m:e>
                            <m:r>
                              <a:rPr lang="en-US" i="1">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𝑐</m:t>
                            </m:r>
                          </m:e>
                        </m:d>
                      </m:e>
                    </m:d>
                    <m:r>
                      <a:rPr lang="en-US" b="0" i="1" smtClean="0">
                        <a:latin typeface="Cambria Math" panose="02040503050406030204" pitchFamily="18" charset="0"/>
                      </a:rPr>
                      <m:t>=</m:t>
                    </m:r>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e>
                            </m:d>
                            <m:r>
                              <a:rPr lang="en-US" b="0" i="1" smtClean="0">
                                <a:latin typeface="Cambria Math" panose="02040503050406030204" pitchFamily="18" charset="0"/>
                              </a:rPr>
                              <m:t>=</m:t>
                            </m:r>
                            <m:r>
                              <a:rPr lang="en-US" b="0" i="1" smtClean="0">
                                <a:latin typeface="Cambria Math" panose="02040503050406030204" pitchFamily="18" charset="0"/>
                              </a:rPr>
                              <m:t>𝑐</m:t>
                            </m:r>
                          </m:e>
                        </m:d>
                      </m:e>
                    </m:d>
                    <m:r>
                      <a:rPr lang="en-US" b="0" i="1" smtClean="0">
                        <a:latin typeface="Cambria Math" panose="02040503050406030204" pitchFamily="18" charset="0"/>
                      </a:rPr>
                      <m:t>=</m:t>
                    </m:r>
                    <m:r>
                      <m:rPr>
                        <m:nor/>
                      </m:rPr>
                      <a:rPr lang="en-US" dirty="0" smtClean="0"/>
                      <m:t>Pr</m:t>
                    </m:r>
                    <m:r>
                      <m:rPr>
                        <m:nor/>
                      </m:rPr>
                      <a:rPr lang="en-US" dirty="0" smtClean="0"/>
                      <m:t>[</m:t>
                    </m:r>
                    <m:r>
                      <m:rPr>
                        <m:nor/>
                      </m:rPr>
                      <a:rPr lang="en-US" dirty="0" smtClean="0"/>
                      <m:t>M</m:t>
                    </m:r>
                    <m:r>
                      <m:rPr>
                        <m:nor/>
                      </m:rPr>
                      <a:rPr lang="en-US" dirty="0" smtClean="0"/>
                      <m:t>=</m:t>
                    </m:r>
                    <m:r>
                      <m:rPr>
                        <m:nor/>
                      </m:rPr>
                      <a:rPr lang="en-US" dirty="0" smtClean="0"/>
                      <m:t>m</m:t>
                    </m:r>
                    <m:r>
                      <m:rPr>
                        <m:nor/>
                      </m:rPr>
                      <a:rPr lang="en-US" dirty="0" smtClean="0"/>
                      <m:t>]</m:t>
                    </m:r>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m:t>
                    </m:r>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r>
                                  <a:rPr lang="en-US" b="0" i="1" smtClean="0">
                                    <a:latin typeface="Cambria Math" panose="02040503050406030204" pitchFamily="18" charset="0"/>
                                  </a:rPr>
                                  <m:t>′</m:t>
                                </m:r>
                              </m:e>
                            </m:d>
                            <m:r>
                              <a:rPr lang="en-US" b="0" i="1" smtClean="0">
                                <a:latin typeface="Cambria Math" panose="02040503050406030204" pitchFamily="18" charset="0"/>
                              </a:rPr>
                              <m:t>=</m:t>
                            </m:r>
                            <m:r>
                              <a:rPr lang="en-US" b="0" i="1" smtClean="0">
                                <a:latin typeface="Cambria Math" panose="02040503050406030204" pitchFamily="18" charset="0"/>
                              </a:rPr>
                              <m:t>𝑐</m:t>
                            </m:r>
                          </m:e>
                        </m:d>
                      </m:e>
                    </m:d>
                    <m:r>
                      <a:rPr lang="en-US" b="0" i="1" smtClean="0">
                        <a:latin typeface="Cambria Math" panose="02040503050406030204" pitchFamily="18" charset="0"/>
                      </a:rPr>
                      <m:t>.</m:t>
                    </m:r>
                  </m:oMath>
                </a14:m>
                <a:r>
                  <a:rPr lang="en-US" dirty="0" smtClean="0"/>
                  <a:t> Notice that by Bayes Theorem we have</a:t>
                </a:r>
                <a:endParaRPr lang="en-US" b="0" i="0"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m:t>
                      </m:r>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e>
                              </m:d>
                              <m:r>
                                <a:rPr lang="en-US" b="0" i="1" smtClean="0">
                                  <a:latin typeface="Cambria Math" panose="02040503050406030204" pitchFamily="18" charset="0"/>
                                </a:rPr>
                                <m:t>=</m:t>
                              </m:r>
                              <m:r>
                                <a:rPr lang="en-US" b="0" i="1" smtClean="0">
                                  <a:latin typeface="Cambria Math" panose="02040503050406030204" pitchFamily="18" charset="0"/>
                                </a:rPr>
                                <m:t>𝑐</m:t>
                              </m:r>
                            </m:e>
                          </m:d>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i="1" smtClean="0">
                                  <a:latin typeface="Cambria Math" panose="02040503050406030204" pitchFamily="18" charset="0"/>
                                </a:rPr>
                                <m:t>𝐶</m:t>
                              </m:r>
                              <m:r>
                                <a:rPr lang="en-US" i="1" smtClean="0">
                                  <a:latin typeface="Cambria Math" panose="02040503050406030204" pitchFamily="18" charset="0"/>
                                </a:rPr>
                                <m:t>=</m:t>
                              </m:r>
                              <m:r>
                                <a:rPr lang="en-US" i="1" smtClean="0">
                                  <a:latin typeface="Cambria Math" panose="02040503050406030204" pitchFamily="18" charset="0"/>
                                </a:rPr>
                                <m:t>𝑐</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e>
                              </m:d>
                            </m:e>
                          </m:d>
                          <m:r>
                            <m:rPr>
                              <m:nor/>
                            </m:rPr>
                            <a:rPr lang="en-US" dirty="0" smtClean="0"/>
                            <m:t>Pr</m:t>
                          </m:r>
                          <m:r>
                            <m:rPr>
                              <m:nor/>
                            </m:rPr>
                            <a:rPr lang="en-US" dirty="0" smtClean="0"/>
                            <m:t>[</m:t>
                          </m:r>
                          <m:r>
                            <m:rPr>
                              <m:nor/>
                            </m:rPr>
                            <a:rPr lang="en-US" dirty="0" smtClean="0"/>
                            <m:t>M</m:t>
                          </m:r>
                          <m:r>
                            <m:rPr>
                              <m:nor/>
                            </m:rPr>
                            <a:rPr lang="en-US" dirty="0" smtClean="0"/>
                            <m:t>=</m:t>
                          </m:r>
                          <m:r>
                            <m:rPr>
                              <m:nor/>
                            </m:rPr>
                            <a:rPr lang="en-US" dirty="0" smtClean="0"/>
                            <m:t>m</m:t>
                          </m:r>
                          <m:r>
                            <m:rPr>
                              <m:nor/>
                            </m:rPr>
                            <a:rPr lang="en-US" dirty="0" smtClean="0"/>
                            <m:t>]</m:t>
                          </m:r>
                        </m:num>
                        <m:den>
                          <m:r>
                            <m:rPr>
                              <m:nor/>
                            </m:rPr>
                            <a:rPr lang="en-US" baseline="0" dirty="0" smtClean="0"/>
                            <m:t>Pr</m:t>
                          </m:r>
                          <m:r>
                            <m:rPr>
                              <m:nor/>
                            </m:rPr>
                            <a:rPr lang="en-US" baseline="0" dirty="0" smtClean="0"/>
                            <m:t>[</m:t>
                          </m:r>
                          <m:r>
                            <m:rPr>
                              <m:nor/>
                            </m:rPr>
                            <a:rPr lang="en-US" baseline="0" dirty="0" smtClean="0"/>
                            <m:t>C</m:t>
                          </m:r>
                          <m:r>
                            <m:rPr>
                              <m:nor/>
                            </m:rPr>
                            <a:rPr lang="en-US" baseline="0" dirty="0" smtClean="0"/>
                            <m:t>=</m:t>
                          </m:r>
                          <m:r>
                            <m:rPr>
                              <m:nor/>
                            </m:rPr>
                            <a:rPr lang="en-US" baseline="0" dirty="0" smtClean="0"/>
                            <m:t>c</m:t>
                          </m:r>
                          <m:r>
                            <m:rPr>
                              <m:nor/>
                            </m:rPr>
                            <a:rPr lang="en-US" baseline="0" dirty="0" smtClean="0"/>
                            <m:t>]</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i="1" smtClean="0">
                                  <a:latin typeface="Cambria Math" panose="02040503050406030204" pitchFamily="18" charset="0"/>
                                </a:rPr>
                                <m:t>𝐶</m:t>
                              </m:r>
                              <m:r>
                                <a:rPr lang="en-US" i="1" smtClean="0">
                                  <a:latin typeface="Cambria Math" panose="02040503050406030204" pitchFamily="18" charset="0"/>
                                </a:rPr>
                                <m:t>=</m:t>
                              </m:r>
                              <m:r>
                                <a:rPr lang="en-US" i="1" smtClean="0">
                                  <a:latin typeface="Cambria Math" panose="02040503050406030204" pitchFamily="18" charset="0"/>
                                </a:rPr>
                                <m:t>𝑐</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e>
                              </m:d>
                            </m:e>
                          </m:d>
                        </m:num>
                        <m:den>
                          <m:r>
                            <a:rPr lang="en-US" b="0" i="1" dirty="0" smtClean="0">
                              <a:latin typeface="Cambria Math" panose="02040503050406030204" pitchFamily="18" charset="0"/>
                            </a:rPr>
                            <m:t>2</m:t>
                          </m:r>
                          <m:r>
                            <m:rPr>
                              <m:nor/>
                            </m:rPr>
                            <a:rPr lang="en-US" baseline="0" dirty="0" smtClean="0"/>
                            <m:t>Pr</m:t>
                          </m:r>
                          <m:r>
                            <m:rPr>
                              <m:nor/>
                            </m:rPr>
                            <a:rPr lang="en-US" baseline="0" dirty="0" smtClean="0"/>
                            <m:t>[</m:t>
                          </m:r>
                          <m:r>
                            <m:rPr>
                              <m:nor/>
                            </m:rPr>
                            <a:rPr lang="en-US" baseline="0" dirty="0" smtClean="0"/>
                            <m:t>C</m:t>
                          </m:r>
                          <m:r>
                            <m:rPr>
                              <m:nor/>
                            </m:rPr>
                            <a:rPr lang="en-US" baseline="0" dirty="0" smtClean="0"/>
                            <m:t>=</m:t>
                          </m:r>
                          <m:r>
                            <m:rPr>
                              <m:nor/>
                            </m:rPr>
                            <a:rPr lang="en-US" baseline="0" dirty="0" smtClean="0"/>
                            <m:t>c</m:t>
                          </m:r>
                          <m:r>
                            <m:rPr>
                              <m:nor/>
                            </m:rPr>
                            <a:rPr lang="en-US" baseline="0" dirty="0" smtClean="0"/>
                            <m:t>]</m:t>
                          </m:r>
                        </m:den>
                      </m:f>
                      <m:r>
                        <a:rPr lang="en-US" b="0" i="1" smtClean="0">
                          <a:latin typeface="Cambria Math" panose="02040503050406030204" pitchFamily="18" charset="0"/>
                        </a:rPr>
                        <m:t>(2)</m:t>
                      </m:r>
                    </m:oMath>
                  </m:oMathPara>
                </a14:m>
                <a:endParaRPr lang="en-US" b="0" dirty="0" smtClean="0"/>
              </a:p>
              <a:p>
                <a:pPr marL="0" indent="0">
                  <a:buNone/>
                </a:pPr>
                <a:r>
                  <a:rPr lang="en-US" dirty="0" smtClean="0"/>
                  <a:t>And similarly</a:t>
                </a:r>
              </a:p>
              <a:p>
                <a:pPr marL="0" indent="0">
                  <a:buNone/>
                </a:pPr>
                <a14:m>
                  <m:oMathPara xmlns:m="http://schemas.openxmlformats.org/officeDocument/2006/math">
                    <m:oMathParaPr>
                      <m:jc m:val="centerGroup"/>
                    </m:oMathParaPr>
                    <m:oMath xmlns:m="http://schemas.openxmlformats.org/officeDocument/2006/math">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m:t>
                      </m:r>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r>
                                    <a:rPr lang="en-US" b="0" i="1" smtClean="0">
                                      <a:latin typeface="Cambria Math" panose="02040503050406030204" pitchFamily="18" charset="0"/>
                                    </a:rPr>
                                    <m:t>′</m:t>
                                  </m:r>
                                </m:e>
                              </m:d>
                              <m:r>
                                <a:rPr lang="en-US" b="0" i="1" smtClean="0">
                                  <a:latin typeface="Cambria Math" panose="02040503050406030204" pitchFamily="18" charset="0"/>
                                </a:rPr>
                                <m:t>=</m:t>
                              </m:r>
                              <m:r>
                                <a:rPr lang="en-US" b="0" i="1" smtClean="0">
                                  <a:latin typeface="Cambria Math" panose="02040503050406030204" pitchFamily="18" charset="0"/>
                                </a:rPr>
                                <m:t>𝑐</m:t>
                              </m:r>
                            </m:e>
                          </m:d>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i="1" smtClean="0">
                                  <a:latin typeface="Cambria Math" panose="02040503050406030204" pitchFamily="18" charset="0"/>
                                </a:rPr>
                                <m:t>𝐶</m:t>
                              </m:r>
                              <m:r>
                                <a:rPr lang="en-US" i="1" smtClean="0">
                                  <a:latin typeface="Cambria Math" panose="02040503050406030204" pitchFamily="18" charset="0"/>
                                </a:rPr>
                                <m:t>=</m:t>
                              </m:r>
                              <m:r>
                                <a:rPr lang="en-US" i="1" smtClean="0">
                                  <a:latin typeface="Cambria Math" panose="02040503050406030204" pitchFamily="18" charset="0"/>
                                </a:rPr>
                                <m:t>𝑐</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e>
                              </m:d>
                            </m:e>
                          </m:d>
                        </m:num>
                        <m:den>
                          <m:r>
                            <a:rPr lang="en-US" b="0" i="1" smtClean="0">
                              <a:latin typeface="Cambria Math" panose="02040503050406030204" pitchFamily="18" charset="0"/>
                            </a:rPr>
                            <m:t>2</m:t>
                          </m:r>
                          <m:r>
                            <m:rPr>
                              <m:nor/>
                            </m:rPr>
                            <a:rPr lang="en-US" baseline="0" dirty="0" smtClean="0"/>
                            <m:t>Pr</m:t>
                          </m:r>
                          <m:r>
                            <m:rPr>
                              <m:nor/>
                            </m:rPr>
                            <a:rPr lang="en-US" baseline="0" dirty="0" smtClean="0"/>
                            <m:t>[</m:t>
                          </m:r>
                          <m:r>
                            <m:rPr>
                              <m:nor/>
                            </m:rPr>
                            <a:rPr lang="en-US" baseline="0" dirty="0" smtClean="0"/>
                            <m:t>C</m:t>
                          </m:r>
                          <m:r>
                            <m:rPr>
                              <m:nor/>
                            </m:rPr>
                            <a:rPr lang="en-US" baseline="0" dirty="0" smtClean="0"/>
                            <m:t>=</m:t>
                          </m:r>
                          <m:r>
                            <m:rPr>
                              <m:nor/>
                            </m:rPr>
                            <a:rPr lang="en-US" baseline="0" dirty="0" smtClean="0"/>
                            <m:t>c</m:t>
                          </m:r>
                          <m:r>
                            <m:rPr>
                              <m:nor/>
                            </m:rPr>
                            <a:rPr lang="en-US" baseline="0" dirty="0" smtClean="0"/>
                            <m:t>]</m:t>
                          </m:r>
                        </m:den>
                      </m:f>
                      <m:r>
                        <a:rPr lang="en-US" b="0" i="1" baseline="0" dirty="0" smtClean="0">
                          <a:latin typeface="Cambria Math" panose="02040503050406030204" pitchFamily="18" charset="0"/>
                        </a:rPr>
                        <m:t> (3)</m:t>
                      </m:r>
                    </m:oMath>
                  </m:oMathPara>
                </a14:m>
                <a:endParaRPr lang="en-US" baseline="0" dirty="0" smtClean="0"/>
              </a:p>
              <a:p>
                <a:pPr marL="0" indent="0">
                  <a:buNone/>
                </a:pPr>
                <a:endParaRPr lang="en-US" dirty="0" smtClean="0"/>
              </a:p>
              <a:p>
                <a:pPr marL="0" indent="0">
                  <a:buNone/>
                </a:pPr>
                <a:r>
                  <a:rPr lang="en-US" dirty="0" smtClean="0"/>
                  <a:t>It follows that </a:t>
                </a:r>
              </a:p>
              <a:p>
                <a:pPr marL="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i="1" smtClean="0">
                              <a:latin typeface="Cambria Math" panose="02040503050406030204" pitchFamily="18" charset="0"/>
                            </a:rPr>
                            <m:t>𝐶</m:t>
                          </m:r>
                          <m:r>
                            <a:rPr lang="en-US" i="1" smtClean="0">
                              <a:latin typeface="Cambria Math" panose="02040503050406030204" pitchFamily="18" charset="0"/>
                            </a:rPr>
                            <m:t>=</m:t>
                          </m:r>
                          <m:r>
                            <a:rPr lang="en-US" i="1" smtClean="0">
                              <a:latin typeface="Cambria Math" panose="02040503050406030204" pitchFamily="18" charset="0"/>
                            </a:rPr>
                            <m:t>𝑐</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e>
                          </m:d>
                        </m:e>
                      </m:d>
                      <m:r>
                        <a:rPr lang="en-US" b="0" i="1" smtClean="0">
                          <a:latin typeface="Cambria Math" panose="02040503050406030204" pitchFamily="18" charset="0"/>
                        </a:rPr>
                        <m:t>=</m:t>
                      </m:r>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i="1" smtClean="0">
                              <a:latin typeface="Cambria Math" panose="02040503050406030204" pitchFamily="18" charset="0"/>
                            </a:rPr>
                            <m:t>𝐶</m:t>
                          </m:r>
                          <m:r>
                            <a:rPr lang="en-US" i="1" smtClean="0">
                              <a:latin typeface="Cambria Math" panose="02040503050406030204" pitchFamily="18" charset="0"/>
                            </a:rPr>
                            <m:t>=</m:t>
                          </m:r>
                          <m:r>
                            <a:rPr lang="en-US" i="1" smtClean="0">
                              <a:latin typeface="Cambria Math" panose="02040503050406030204" pitchFamily="18" charset="0"/>
                            </a:rPr>
                            <m:t>𝑐</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e>
                          </m:d>
                        </m:e>
                      </m:d>
                      <m:r>
                        <a:rPr lang="en-US" b="0" i="1" smtClean="0">
                          <a:latin typeface="Cambria Math" panose="02040503050406030204" pitchFamily="18" charset="0"/>
                        </a:rPr>
                        <m:t> (4)</m:t>
                      </m:r>
                    </m:oMath>
                  </m:oMathPara>
                </a14:m>
                <a:endParaRPr lang="en-US" dirty="0" smtClean="0"/>
              </a:p>
              <a:p>
                <a:pPr marL="0" indent="0">
                  <a:buNone/>
                </a:pPr>
                <a:endParaRPr lang="en-US" dirty="0" smtClean="0"/>
              </a:p>
              <a:p>
                <a:pPr marL="0" indent="0">
                  <a:buNone/>
                </a:pPr>
                <a:r>
                  <a:rPr lang="en-US" dirty="0" smtClean="0"/>
                  <a:t>We now observe that</a:t>
                </a:r>
              </a:p>
              <a:p>
                <a:pPr marL="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i="1" smtClean="0">
                              <a:latin typeface="Cambria Math" panose="02040503050406030204" pitchFamily="18" charset="0"/>
                            </a:rPr>
                            <m:t>𝐶</m:t>
                          </m:r>
                          <m:r>
                            <a:rPr lang="en-US" i="1" smtClean="0">
                              <a:latin typeface="Cambria Math" panose="02040503050406030204" pitchFamily="18" charset="0"/>
                            </a:rPr>
                            <m:t>=</m:t>
                          </m:r>
                          <m:r>
                            <a:rPr lang="en-US" i="1" smtClean="0">
                              <a:latin typeface="Cambria Math" panose="02040503050406030204" pitchFamily="18" charset="0"/>
                            </a:rPr>
                            <m:t>𝑐</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e>
                          </m:d>
                        </m:e>
                      </m:d>
                      <m:r>
                        <a:rPr lang="en-US" b="0" i="1" smtClean="0">
                          <a:latin typeface="Cambria Math" panose="02040503050406030204" pitchFamily="18" charset="0"/>
                        </a:rPr>
                        <m:t>=</m:t>
                      </m:r>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e>
                          </m:d>
                          <m:r>
                            <a:rPr lang="en-US" b="0" i="1" smtClean="0">
                              <a:latin typeface="Cambria Math" panose="02040503050406030204" pitchFamily="18" charset="0"/>
                            </a:rPr>
                            <m:t>=</m:t>
                          </m:r>
                          <m:r>
                            <a:rPr lang="en-US" b="0" i="1" smtClean="0">
                              <a:latin typeface="Cambria Math" panose="02040503050406030204" pitchFamily="18" charset="0"/>
                            </a:rPr>
                            <m:t>𝑐</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e>
                          </m:d>
                        </m:e>
                      </m:d>
                      <m:r>
                        <a:rPr lang="en-US" b="0" i="1" smtClean="0">
                          <a:latin typeface="Cambria Math" panose="02040503050406030204" pitchFamily="18" charset="0"/>
                        </a:rPr>
                        <m:t>=</m:t>
                      </m:r>
                      <m:r>
                        <m:rPr>
                          <m:sty m:val="p"/>
                        </m:rPr>
                        <a:rPr lang="en-US" smtClean="0">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e>
                          </m:d>
                          <m:r>
                            <a:rPr lang="en-US" b="0" i="1" smtClean="0">
                              <a:latin typeface="Cambria Math" panose="02040503050406030204" pitchFamily="18" charset="0"/>
                            </a:rPr>
                            <m:t>=</m:t>
                          </m:r>
                          <m:r>
                            <a:rPr lang="en-US" b="0" i="1" smtClean="0">
                              <a:latin typeface="Cambria Math" panose="02040503050406030204" pitchFamily="18" charset="0"/>
                            </a:rPr>
                            <m:t>𝑐</m:t>
                          </m:r>
                        </m:e>
                      </m:d>
                      <m:r>
                        <a:rPr lang="en-US" b="0" i="1" smtClean="0">
                          <a:latin typeface="Cambria Math" panose="02040503050406030204" pitchFamily="18" charset="0"/>
                        </a:rPr>
                        <m:t> (5)</m:t>
                      </m:r>
                    </m:oMath>
                  </m:oMathPara>
                </a14:m>
                <a:endParaRPr lang="en-US" b="0" dirty="0" smtClean="0"/>
              </a:p>
              <a:p>
                <a:pPr marL="0" indent="0">
                  <a:buNone/>
                </a:pPr>
                <a:r>
                  <a:rPr lang="en-US" dirty="0" smtClean="0"/>
                  <a:t>Where the first inequality follows by definition</a:t>
                </a:r>
                <a:r>
                  <a:rPr lang="en-US" baseline="0" dirty="0" smtClean="0"/>
                  <a:t> of C and the second follows because we condition on the event that M=m. </a:t>
                </a:r>
                <a:endParaRPr lang="en-US" dirty="0" smtClean="0"/>
              </a:p>
              <a:p>
                <a:pPr marL="0" indent="0">
                  <a:buNone/>
                </a:pPr>
                <a:endParaRPr lang="en-US" dirty="0" smtClean="0"/>
              </a:p>
              <a:p>
                <a:pPr marL="0" indent="0">
                  <a:buNone/>
                </a:pPr>
                <a:r>
                  <a:rPr lang="en-US" dirty="0" smtClean="0"/>
                  <a:t>From (4) + (5) we reach the conclusion</a:t>
                </a:r>
                <a:r>
                  <a:rPr lang="en-US" baseline="0" dirty="0" smtClean="0"/>
                  <a:t> that </a:t>
                </a:r>
              </a:p>
              <a:p>
                <a:pPr marL="0" indent="0">
                  <a:buNone/>
                </a:pPr>
                <a:endParaRPr lang="en-US" baseline="0" dirty="0" smtClean="0"/>
              </a:p>
              <a:p>
                <a:pPr marL="0" indent="0">
                  <a:buNone/>
                </a:pPr>
                <a14:m>
                  <m:oMathPara xmlns:m="http://schemas.openxmlformats.org/officeDocument/2006/math">
                    <m:oMathParaPr>
                      <m:jc m:val="centerGroup"/>
                    </m:oMathParaPr>
                    <m:oMath xmlns:m="http://schemas.openxmlformats.org/officeDocument/2006/math">
                      <m:r>
                        <m:rPr>
                          <m:sty m:val="p"/>
                        </m:rPr>
                        <a:rPr lang="en-US" smtClean="0">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e>
                          </m:d>
                          <m:r>
                            <a:rPr lang="en-US" b="0" i="1" smtClean="0">
                              <a:latin typeface="Cambria Math" panose="02040503050406030204" pitchFamily="18" charset="0"/>
                            </a:rPr>
                            <m:t>=</m:t>
                          </m:r>
                          <m:r>
                            <a:rPr lang="en-US" b="0" i="1" smtClean="0">
                              <a:latin typeface="Cambria Math" panose="02040503050406030204" pitchFamily="18" charset="0"/>
                            </a:rPr>
                            <m:t>𝑐</m:t>
                          </m:r>
                        </m:e>
                      </m:d>
                      <m:r>
                        <a:rPr lang="en-US" b="0" i="1" smtClean="0">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m:t>
                                  </m:r>
                                </m:sup>
                              </m:sSup>
                            </m:e>
                          </m:d>
                          <m:r>
                            <a:rPr lang="en-US" b="0" i="1" smtClean="0">
                              <a:latin typeface="Cambria Math" panose="02040503050406030204" pitchFamily="18" charset="0"/>
                            </a:rPr>
                            <m:t>=</m:t>
                          </m:r>
                          <m:r>
                            <a:rPr lang="en-US" b="0" i="1" smtClean="0">
                              <a:latin typeface="Cambria Math" panose="02040503050406030204" pitchFamily="18" charset="0"/>
                            </a:rPr>
                            <m:t>𝑐</m:t>
                          </m:r>
                        </m:e>
                      </m:d>
                      <m:r>
                        <a:rPr lang="en-US" b="0" i="1" smtClean="0">
                          <a:latin typeface="Cambria Math" panose="02040503050406030204" pitchFamily="18" charset="0"/>
                        </a:rPr>
                        <m:t> </m:t>
                      </m:r>
                    </m:oMath>
                  </m:oMathPara>
                </a14:m>
                <a:endParaRPr lang="en-US" dirty="0" smtClean="0"/>
              </a:p>
              <a:p>
                <a:pPr marL="0" indent="0">
                  <a:buNone/>
                </a:pPr>
                <a:r>
                  <a:rPr lang="en-US" dirty="0" smtClean="0"/>
                  <a:t>In contradiction of our assumption (1). See textbook</a:t>
                </a:r>
                <a:r>
                  <a:rPr lang="en-US" baseline="0" dirty="0" smtClean="0"/>
                  <a:t> for other direction of proof.</a:t>
                </a:r>
                <a:endParaRPr lang="en-US" dirty="0"/>
              </a:p>
            </p:txBody>
          </p:sp>
        </mc:Choice>
        <mc:Fallback xmlns="">
          <p:sp>
            <p:nvSpPr>
              <p:cNvPr id="3" name="Notes Placeholder 2"/>
              <p:cNvSpPr>
                <a:spLocks noGrp="1"/>
              </p:cNvSpPr>
              <p:nvPr>
                <p:ph type="body" idx="1"/>
              </p:nvPr>
            </p:nvSpPr>
            <p:spPr/>
            <p:txBody>
              <a:bodyPr/>
              <a:lstStyle/>
              <a:p>
                <a:pPr marL="0" indent="0">
                  <a:buNone/>
                </a:pPr>
                <a:r>
                  <a:rPr lang="en-US" dirty="0" smtClean="0"/>
                  <a:t>Proof: Suppose first that (</a:t>
                </a:r>
                <a:r>
                  <a:rPr lang="en-US" dirty="0" err="1" smtClean="0"/>
                  <a:t>Gen,Enc,Dec</a:t>
                </a:r>
                <a:r>
                  <a:rPr lang="en-US" dirty="0" smtClean="0"/>
                  <a:t>) does not satisfy definition 2. Then there exists </a:t>
                </a:r>
                <a:r>
                  <a:rPr lang="en-US" b="0" i="0" smtClean="0">
                    <a:latin typeface="Cambria Math" panose="02040503050406030204" pitchFamily="18" charset="0"/>
                    <a:ea typeface="Cambria Math" panose="02040503050406030204" pitchFamily="18" charset="0"/>
                  </a:rPr>
                  <a:t>m,</a:t>
                </a:r>
                <a:r>
                  <a:rPr lang="en-US" i="0">
                    <a:latin typeface="Cambria Math" panose="02040503050406030204" pitchFamily="18" charset="0"/>
                    <a:ea typeface="Cambria Math" panose="02040503050406030204" pitchFamily="18" charset="0"/>
                  </a:rPr>
                  <a:t>m</a:t>
                </a:r>
                <a:r>
                  <a:rPr lang="en-US" b="0" i="0" smtClean="0">
                    <a:latin typeface="Cambria Math" panose="02040503050406030204" pitchFamily="18" charset="0"/>
                    <a:ea typeface="Cambria Math" panose="02040503050406030204" pitchFamily="18" charset="0"/>
                  </a:rPr>
                  <a:t>′</a:t>
                </a:r>
                <a:r>
                  <a:rPr lang="en-US" i="0">
                    <a:latin typeface="Cambria Math" panose="02040503050406030204" pitchFamily="18" charset="0"/>
                    <a:ea typeface="Cambria Math" panose="02040503050406030204" pitchFamily="18" charset="0"/>
                  </a:rPr>
                  <a:t>∈ℳ</a:t>
                </a:r>
                <a:r>
                  <a:rPr lang="en-US" dirty="0" smtClean="0"/>
                  <a:t> and </a:t>
                </a:r>
                <a:r>
                  <a:rPr lang="en-US" i="0">
                    <a:latin typeface="Cambria Math" panose="02040503050406030204" pitchFamily="18" charset="0"/>
                    <a:ea typeface="Cambria Math" panose="02040503050406030204" pitchFamily="18" charset="0"/>
                  </a:rPr>
                  <a:t>c∈𝒞</a:t>
                </a:r>
                <a:r>
                  <a:rPr lang="en-US" dirty="0"/>
                  <a:t> </a:t>
                </a:r>
                <a:r>
                  <a:rPr lang="en-US" dirty="0" smtClean="0"/>
                  <a:t>such that </a:t>
                </a:r>
                <a:endParaRPr lang="en-US" dirty="0" smtClean="0">
                  <a:latin typeface="Cambria Math" panose="02040503050406030204" pitchFamily="18" charset="0"/>
                </a:endParaRPr>
              </a:p>
              <a:p>
                <a:pPr marL="0" indent="0">
                  <a:buNone/>
                </a:pPr>
                <a:r>
                  <a:rPr lang="en-US" i="0">
                    <a:latin typeface="Cambria Math" panose="02040503050406030204" pitchFamily="18" charset="0"/>
                  </a:rPr>
                  <a:t>Pr[</a:t>
                </a:r>
                <a:r>
                  <a:rPr lang="en-US" b="0" i="0" smtClean="0">
                    <a:latin typeface="Cambria Math" panose="02040503050406030204" pitchFamily="18" charset="0"/>
                  </a:rPr>
                  <a:t>Enc</a:t>
                </a:r>
                <a:r>
                  <a:rPr lang="en-US" b="0" i="0" baseline="-25000" smtClean="0">
                    <a:latin typeface="Cambria Math" panose="02040503050406030204" pitchFamily="18" charset="0"/>
                  </a:rPr>
                  <a:t>K(</a:t>
                </a:r>
                <a:r>
                  <a:rPr lang="en-US" b="0" i="0" smtClean="0">
                    <a:latin typeface="Cambria Math" panose="02040503050406030204" pitchFamily="18" charset="0"/>
                  </a:rPr>
                  <a:t>𝑚)=𝑐]</a:t>
                </a:r>
                <a:r>
                  <a:rPr lang="en-US" i="0" smtClean="0">
                    <a:latin typeface="Cambria Math" panose="02040503050406030204" pitchFamily="18" charset="0"/>
                    <a:ea typeface="Cambria Math" panose="02040503050406030204" pitchFamily="18" charset="0"/>
                  </a:rPr>
                  <a:t>≠</a:t>
                </a:r>
                <a:r>
                  <a:rPr lang="en-US" i="0">
                    <a:latin typeface="Cambria Math" panose="02040503050406030204" pitchFamily="18" charset="0"/>
                  </a:rPr>
                  <a:t>Pr[</a:t>
                </a:r>
                <a:r>
                  <a:rPr lang="en-US" b="0" i="0" smtClean="0">
                    <a:latin typeface="Cambria Math" panose="02040503050406030204" pitchFamily="18" charset="0"/>
                  </a:rPr>
                  <a:t>Enc</a:t>
                </a:r>
                <a:r>
                  <a:rPr lang="en-US" b="0" i="0" baseline="-25000" smtClean="0">
                    <a:latin typeface="Cambria Math" panose="02040503050406030204" pitchFamily="18" charset="0"/>
                  </a:rPr>
                  <a:t>K(</a:t>
                </a:r>
                <a:r>
                  <a:rPr lang="en-US" b="0" i="0" smtClean="0">
                    <a:latin typeface="Cambria Math" panose="02040503050406030204" pitchFamily="18" charset="0"/>
                  </a:rPr>
                  <a:t>𝑚^′ )=𝑐]</a:t>
                </a:r>
                <a:r>
                  <a:rPr lang="en-US" b="0" i="0" smtClean="0">
                    <a:latin typeface="Cambria Math" panose="02040503050406030204" pitchFamily="18" charset="0"/>
                  </a:rPr>
                  <a:t>   (1)</a:t>
                </a:r>
                <a:r>
                  <a:rPr lang="en-US" i="0">
                    <a:latin typeface="Cambria Math" panose="02040503050406030204" pitchFamily="18" charset="0"/>
                  </a:rPr>
                  <a:t>.</a:t>
                </a:r>
                <a:endParaRPr lang="en-US" dirty="0" smtClean="0"/>
              </a:p>
              <a:p>
                <a:pPr marL="0" indent="0">
                  <a:buNone/>
                </a:pPr>
                <a:r>
                  <a:rPr lang="en-US" dirty="0" smtClean="0"/>
                  <a:t>Now suppose for contradiction that Definition 1 holds and define </a:t>
                </a:r>
                <a:r>
                  <a:rPr lang="en-US" baseline="0" dirty="0" smtClean="0"/>
                  <a:t>the</a:t>
                </a:r>
                <a:r>
                  <a:rPr lang="en-US" dirty="0" smtClean="0"/>
                  <a:t> distribution </a:t>
                </a:r>
                <a:r>
                  <a:rPr lang="en-US" i="0" smtClean="0">
                    <a:latin typeface="Cambria Math" panose="02040503050406030204" pitchFamily="18" charset="0"/>
                    <a:ea typeface="Cambria Math" panose="02040503050406030204" pitchFamily="18" charset="0"/>
                  </a:rPr>
                  <a:t>𝒟</a:t>
                </a:r>
                <a:r>
                  <a:rPr lang="en-US" dirty="0" smtClean="0"/>
                  <a:t> </a:t>
                </a:r>
                <a:r>
                  <a:rPr lang="en-US" dirty="0" smtClean="0"/>
                  <a:t>such that </a:t>
                </a:r>
                <a:r>
                  <a:rPr lang="en-US" dirty="0" err="1" smtClean="0"/>
                  <a:t>Pr</a:t>
                </a:r>
                <a:r>
                  <a:rPr lang="en-US" dirty="0" smtClean="0"/>
                  <a:t>[M=m]=1/2</a:t>
                </a:r>
                <a:r>
                  <a:rPr lang="en-US" baseline="0" dirty="0" smtClean="0"/>
                  <a:t>=</a:t>
                </a:r>
                <a:r>
                  <a:rPr lang="en-US" baseline="0" dirty="0" err="1" smtClean="0"/>
                  <a:t>Pr</a:t>
                </a:r>
                <a:r>
                  <a:rPr lang="en-US" baseline="0" dirty="0" smtClean="0"/>
                  <a:t>[M=m’] when  </a:t>
                </a:r>
                <a:r>
                  <a:rPr lang="en-US" i="0" smtClean="0">
                    <a:latin typeface="Cambria Math" panose="02040503050406030204" pitchFamily="18" charset="0"/>
                  </a:rPr>
                  <a:t>𝑀</a:t>
                </a:r>
                <a:r>
                  <a:rPr lang="en-US" i="0" smtClean="0">
                    <a:latin typeface="Cambria Math" panose="02040503050406030204" pitchFamily="18" charset="0"/>
                    <a:ea typeface="Cambria Math" panose="02040503050406030204" pitchFamily="18" charset="0"/>
                  </a:rPr>
                  <a:t>←</a:t>
                </a:r>
                <a:r>
                  <a:rPr lang="en-US" i="0">
                    <a:latin typeface="Cambria Math" panose="02040503050406030204" pitchFamily="18" charset="0"/>
                    <a:ea typeface="Cambria Math" panose="02040503050406030204" pitchFamily="18" charset="0"/>
                  </a:rPr>
                  <a:t>𝒟</a:t>
                </a:r>
                <a:r>
                  <a:rPr lang="en-US" dirty="0" smtClean="0"/>
                  <a:t>. By definition 1 we have </a:t>
                </a:r>
                <a:r>
                  <a:rPr lang="en-US" b="0" i="0" smtClean="0">
                    <a:latin typeface="Cambria Math" panose="02040503050406030204" pitchFamily="18" charset="0"/>
                  </a:rPr>
                  <a:t>Pr</a:t>
                </a:r>
                <a:r>
                  <a:rPr lang="en-US" b="0" i="0" smtClean="0">
                    <a:latin typeface="Cambria Math" panose="02040503050406030204" pitchFamily="18" charset="0"/>
                  </a:rPr>
                  <a:t>[𝑀=𝑚├|</a:t>
                </a:r>
                <a:r>
                  <a:rPr lang="en-US" i="0">
                    <a:latin typeface="Cambria Math" panose="02040503050406030204" pitchFamily="18" charset="0"/>
                  </a:rPr>
                  <a:t>𝐶=𝑐┤]</a:t>
                </a:r>
                <a:r>
                  <a:rPr lang="en-US" b="0" i="0" smtClean="0">
                    <a:latin typeface="Cambria Math" panose="02040503050406030204" pitchFamily="18" charset="0"/>
                  </a:rPr>
                  <a:t>=Pr</a:t>
                </a:r>
                <a:r>
                  <a:rPr lang="en-US" b="0" i="0" smtClean="0">
                    <a:latin typeface="Cambria Math" panose="02040503050406030204" pitchFamily="18" charset="0"/>
                  </a:rPr>
                  <a:t>[𝑀=𝑚├|</a:t>
                </a:r>
                <a:r>
                  <a:rPr lang="en-US" b="0" i="0" smtClean="0">
                    <a:latin typeface="Cambria Math" panose="02040503050406030204" pitchFamily="18" charset="0"/>
                  </a:rPr>
                  <a:t>Enc</a:t>
                </a:r>
                <a:r>
                  <a:rPr lang="en-US" b="0" i="0" baseline="-25000" smtClean="0">
                    <a:latin typeface="Cambria Math" panose="02040503050406030204" pitchFamily="18" charset="0"/>
                  </a:rPr>
                  <a:t>K(</a:t>
                </a:r>
                <a:r>
                  <a:rPr lang="en-US" b="0" i="0" smtClean="0">
                    <a:latin typeface="Cambria Math" panose="02040503050406030204" pitchFamily="18" charset="0"/>
                  </a:rPr>
                  <a:t>𝑚)=𝑐</a:t>
                </a:r>
                <a:r>
                  <a:rPr lang="en-US" b="0" i="0">
                    <a:latin typeface="Cambria Math" panose="02040503050406030204" pitchFamily="18" charset="0"/>
                  </a:rPr>
                  <a:t>┤]</a:t>
                </a:r>
                <a:r>
                  <a:rPr lang="en-US" b="0" i="0" smtClean="0">
                    <a:latin typeface="Cambria Math" panose="02040503050406030204" pitchFamily="18" charset="0"/>
                  </a:rPr>
                  <a:t>=</a:t>
                </a:r>
                <a:r>
                  <a:rPr lang="en-US" b="0" i="0" dirty="0" smtClean="0">
                    <a:latin typeface="Cambria Math" panose="02040503050406030204" pitchFamily="18" charset="0"/>
                  </a:rPr>
                  <a:t>"</a:t>
                </a:r>
                <a:r>
                  <a:rPr lang="en-US" i="0" dirty="0" smtClean="0">
                    <a:latin typeface="Cambria Math" panose="02040503050406030204" pitchFamily="18" charset="0"/>
                  </a:rPr>
                  <a:t>Pr[M=m]</a:t>
                </a:r>
                <a:r>
                  <a:rPr lang="en-US" b="0" i="0" smtClean="0">
                    <a:latin typeface="Cambria Math" panose="02040503050406030204" pitchFamily="18" charset="0"/>
                  </a:rPr>
                  <a:t>"=1/2=Pr</a:t>
                </a:r>
                <a:r>
                  <a:rPr lang="en-US" b="0" i="0" smtClean="0">
                    <a:latin typeface="Cambria Math" panose="02040503050406030204" pitchFamily="18" charset="0"/>
                  </a:rPr>
                  <a:t>[𝑀=𝑚</a:t>
                </a:r>
                <a:r>
                  <a:rPr lang="en-US" b="0" i="0" smtClean="0">
                    <a:latin typeface="Cambria Math" panose="02040503050406030204" pitchFamily="18" charset="0"/>
                  </a:rPr>
                  <a:t>′├|</a:t>
                </a:r>
                <a:r>
                  <a:rPr lang="en-US" b="0" i="0" smtClean="0">
                    <a:latin typeface="Cambria Math" panose="02040503050406030204" pitchFamily="18" charset="0"/>
                  </a:rPr>
                  <a:t>Enc</a:t>
                </a:r>
                <a:r>
                  <a:rPr lang="en-US" b="0" i="0" baseline="-25000" smtClean="0">
                    <a:latin typeface="Cambria Math" panose="02040503050406030204" pitchFamily="18" charset="0"/>
                  </a:rPr>
                  <a:t>K(</a:t>
                </a:r>
                <a:r>
                  <a:rPr lang="en-US" b="0" i="0" smtClean="0">
                    <a:latin typeface="Cambria Math" panose="02040503050406030204" pitchFamily="18" charset="0"/>
                  </a:rPr>
                  <a:t>𝑚</a:t>
                </a:r>
                <a:r>
                  <a:rPr lang="en-US" b="0" i="0" smtClean="0">
                    <a:latin typeface="Cambria Math" panose="02040503050406030204" pitchFamily="18" charset="0"/>
                  </a:rPr>
                  <a:t>′)</a:t>
                </a:r>
                <a:r>
                  <a:rPr lang="en-US" b="0" i="0" smtClean="0">
                    <a:latin typeface="Cambria Math" panose="02040503050406030204" pitchFamily="18" charset="0"/>
                  </a:rPr>
                  <a:t>=𝑐┤]</a:t>
                </a:r>
                <a:r>
                  <a:rPr lang="en-US" b="0" i="0" smtClean="0">
                    <a:latin typeface="Cambria Math" panose="02040503050406030204" pitchFamily="18" charset="0"/>
                  </a:rPr>
                  <a:t>.</a:t>
                </a:r>
                <a:r>
                  <a:rPr lang="en-US" dirty="0" smtClean="0"/>
                  <a:t> Notice that by Bayes Theorem we have</a:t>
                </a:r>
                <a:endParaRPr lang="en-US" b="0" i="0" dirty="0" smtClean="0">
                  <a:latin typeface="Cambria Math" panose="02040503050406030204" pitchFamily="18" charset="0"/>
                </a:endParaRPr>
              </a:p>
              <a:p>
                <a:pPr marL="0" indent="0">
                  <a:buNone/>
                </a:pPr>
                <a:r>
                  <a:rPr lang="en-US" b="0" i="0" smtClean="0">
                    <a:latin typeface="Cambria Math" panose="02040503050406030204" pitchFamily="18" charset="0"/>
                  </a:rPr>
                  <a:t>1</a:t>
                </a:r>
                <a:r>
                  <a:rPr lang="en-US" b="0" i="0" smtClean="0">
                    <a:latin typeface="Cambria Math" panose="02040503050406030204" pitchFamily="18" charset="0"/>
                  </a:rPr>
                  <a:t>/</a:t>
                </a:r>
                <a:r>
                  <a:rPr lang="en-US" b="0" i="0" smtClean="0">
                    <a:latin typeface="Cambria Math" panose="02040503050406030204" pitchFamily="18" charset="0"/>
                  </a:rPr>
                  <a:t>2=</a:t>
                </a:r>
                <a:r>
                  <a:rPr lang="en-US" b="0" i="0" smtClean="0">
                    <a:latin typeface="Cambria Math" panose="02040503050406030204" pitchFamily="18" charset="0"/>
                  </a:rPr>
                  <a:t>Pr</a:t>
                </a:r>
                <a:r>
                  <a:rPr lang="en-US" b="0" i="0" smtClean="0">
                    <a:latin typeface="Cambria Math" panose="02040503050406030204" pitchFamily="18" charset="0"/>
                  </a:rPr>
                  <a:t>[𝑀=𝑚├|Enc</a:t>
                </a:r>
                <a:r>
                  <a:rPr lang="en-US" b="0" i="0" baseline="-25000" smtClean="0">
                    <a:latin typeface="Cambria Math" panose="02040503050406030204" pitchFamily="18" charset="0"/>
                  </a:rPr>
                  <a:t>K(</a:t>
                </a:r>
                <a:r>
                  <a:rPr lang="en-US" b="0" i="0" smtClean="0">
                    <a:latin typeface="Cambria Math" panose="02040503050406030204" pitchFamily="18" charset="0"/>
                  </a:rPr>
                  <a:t>𝑚)=𝑐┤]</a:t>
                </a:r>
                <a:r>
                  <a:rPr lang="en-US" b="0" i="0" smtClean="0">
                    <a:latin typeface="Cambria Math" panose="02040503050406030204" pitchFamily="18" charset="0"/>
                  </a:rPr>
                  <a:t>=</a:t>
                </a:r>
                <a:r>
                  <a:rPr lang="en-US" b="0" i="0" smtClean="0">
                    <a:latin typeface="Cambria Math" panose="02040503050406030204" pitchFamily="18" charset="0"/>
                  </a:rPr>
                  <a:t>Pr[</a:t>
                </a:r>
                <a:r>
                  <a:rPr lang="en-US" i="0" smtClean="0">
                    <a:latin typeface="Cambria Math" panose="02040503050406030204" pitchFamily="18" charset="0"/>
                  </a:rPr>
                  <a:t>𝐶=𝑐</a:t>
                </a:r>
                <a:r>
                  <a:rPr lang="en-US" b="0" i="0" smtClean="0">
                    <a:latin typeface="Cambria Math" panose="02040503050406030204" pitchFamily="18" charset="0"/>
                  </a:rPr>
                  <a:t>├|𝑀=𝑚┤]</a:t>
                </a:r>
                <a:r>
                  <a:rPr lang="en-US" b="0" i="0" dirty="0" smtClean="0">
                    <a:latin typeface="Cambria Math" panose="02040503050406030204" pitchFamily="18" charset="0"/>
                  </a:rPr>
                  <a:t>"</a:t>
                </a:r>
                <a:r>
                  <a:rPr lang="en-US" i="0" dirty="0" smtClean="0"/>
                  <a:t>Pr[M=m]</a:t>
                </a:r>
                <a:r>
                  <a:rPr lang="en-US" i="0" dirty="0" smtClean="0">
                    <a:latin typeface="Cambria Math" panose="02040503050406030204" pitchFamily="18" charset="0"/>
                  </a:rPr>
                  <a:t>" </a:t>
                </a:r>
                <a:r>
                  <a:rPr lang="en-US" b="0" i="0" smtClean="0">
                    <a:latin typeface="Cambria Math" panose="02040503050406030204" pitchFamily="18" charset="0"/>
                  </a:rPr>
                  <a:t>/</a:t>
                </a:r>
                <a:r>
                  <a:rPr lang="en-US" b="0" i="0" baseline="0" dirty="0" smtClean="0">
                    <a:latin typeface="Cambria Math" panose="02040503050406030204" pitchFamily="18" charset="0"/>
                  </a:rPr>
                  <a:t>"</a:t>
                </a:r>
                <a:r>
                  <a:rPr lang="en-US" i="0" baseline="0" dirty="0" smtClean="0"/>
                  <a:t>Pr[C=c]</a:t>
                </a:r>
                <a:r>
                  <a:rPr lang="en-US" i="0" baseline="0" dirty="0" smtClean="0">
                    <a:latin typeface="Cambria Math" panose="02040503050406030204" pitchFamily="18" charset="0"/>
                  </a:rPr>
                  <a:t>" </a:t>
                </a:r>
                <a:r>
                  <a:rPr lang="en-US" b="0" i="0" smtClean="0">
                    <a:latin typeface="Cambria Math" panose="02040503050406030204" pitchFamily="18" charset="0"/>
                  </a:rPr>
                  <a:t>=</a:t>
                </a:r>
                <a:r>
                  <a:rPr lang="en-US" b="0" i="0" smtClean="0">
                    <a:latin typeface="Cambria Math" panose="02040503050406030204" pitchFamily="18" charset="0"/>
                  </a:rPr>
                  <a:t>Pr[</a:t>
                </a:r>
                <a:r>
                  <a:rPr lang="en-US" i="0" smtClean="0">
                    <a:latin typeface="Cambria Math" panose="02040503050406030204" pitchFamily="18" charset="0"/>
                  </a:rPr>
                  <a:t>𝐶=𝑐</a:t>
                </a:r>
                <a:r>
                  <a:rPr lang="en-US" b="0" i="0" smtClean="0">
                    <a:latin typeface="Cambria Math" panose="02040503050406030204" pitchFamily="18" charset="0"/>
                  </a:rPr>
                  <a:t>├|𝑀=𝑚┤]/</a:t>
                </a:r>
                <a:r>
                  <a:rPr lang="en-US" b="0" i="0" dirty="0" smtClean="0">
                    <a:latin typeface="Cambria Math" panose="02040503050406030204" pitchFamily="18" charset="0"/>
                  </a:rPr>
                  <a:t>2</a:t>
                </a:r>
                <a:r>
                  <a:rPr lang="en-US" b="0" i="0" baseline="0" dirty="0" smtClean="0">
                    <a:latin typeface="Cambria Math" panose="02040503050406030204" pitchFamily="18" charset="0"/>
                  </a:rPr>
                  <a:t>"</a:t>
                </a:r>
                <a:r>
                  <a:rPr lang="en-US" i="0" baseline="0" dirty="0" smtClean="0"/>
                  <a:t>Pr[C=c]</a:t>
                </a:r>
                <a:r>
                  <a:rPr lang="en-US" i="0" baseline="0" dirty="0" smtClean="0">
                    <a:latin typeface="Cambria Math" panose="02040503050406030204" pitchFamily="18" charset="0"/>
                  </a:rPr>
                  <a:t>" </a:t>
                </a:r>
                <a:r>
                  <a:rPr lang="en-US" b="0" i="0" smtClean="0">
                    <a:latin typeface="Cambria Math" panose="02040503050406030204" pitchFamily="18" charset="0"/>
                  </a:rPr>
                  <a:t>(2)</a:t>
                </a:r>
                <a:endParaRPr lang="en-US" b="0" dirty="0" smtClean="0"/>
              </a:p>
              <a:p>
                <a:pPr marL="0" indent="0">
                  <a:buNone/>
                </a:pPr>
                <a:r>
                  <a:rPr lang="en-US" dirty="0" smtClean="0"/>
                  <a:t>And similarly</a:t>
                </a:r>
              </a:p>
              <a:p>
                <a:pPr marL="0" indent="0">
                  <a:buNone/>
                </a:pPr>
                <a:r>
                  <a:rPr lang="en-US" b="0" i="0" smtClean="0">
                    <a:latin typeface="Cambria Math" panose="02040503050406030204" pitchFamily="18" charset="0"/>
                  </a:rPr>
                  <a:t>1</a:t>
                </a:r>
                <a:r>
                  <a:rPr lang="en-US" b="0" i="0" smtClean="0">
                    <a:latin typeface="Cambria Math" panose="02040503050406030204" pitchFamily="18" charset="0"/>
                  </a:rPr>
                  <a:t>/</a:t>
                </a:r>
                <a:r>
                  <a:rPr lang="en-US" b="0" i="0" smtClean="0">
                    <a:latin typeface="Cambria Math" panose="02040503050406030204" pitchFamily="18" charset="0"/>
                  </a:rPr>
                  <a:t>2=</a:t>
                </a:r>
                <a:r>
                  <a:rPr lang="en-US" b="0" i="0" smtClean="0">
                    <a:latin typeface="Cambria Math" panose="02040503050406030204" pitchFamily="18" charset="0"/>
                  </a:rPr>
                  <a:t>Pr</a:t>
                </a:r>
                <a:r>
                  <a:rPr lang="en-US" b="0" i="0" smtClean="0">
                    <a:latin typeface="Cambria Math" panose="02040503050406030204" pitchFamily="18" charset="0"/>
                  </a:rPr>
                  <a:t>[𝑀=𝑚</a:t>
                </a:r>
                <a:r>
                  <a:rPr lang="en-US" b="0" i="0" smtClean="0">
                    <a:latin typeface="Cambria Math" panose="02040503050406030204" pitchFamily="18" charset="0"/>
                  </a:rPr>
                  <a:t>′├|</a:t>
                </a:r>
                <a:r>
                  <a:rPr lang="en-US" b="0" i="0" smtClean="0">
                    <a:latin typeface="Cambria Math" panose="02040503050406030204" pitchFamily="18" charset="0"/>
                  </a:rPr>
                  <a:t>Enc</a:t>
                </a:r>
                <a:r>
                  <a:rPr lang="en-US" b="0" i="0" baseline="-25000" smtClean="0">
                    <a:latin typeface="Cambria Math" panose="02040503050406030204" pitchFamily="18" charset="0"/>
                  </a:rPr>
                  <a:t>K(</a:t>
                </a:r>
                <a:r>
                  <a:rPr lang="en-US" b="0" i="0" smtClean="0">
                    <a:latin typeface="Cambria Math" panose="02040503050406030204" pitchFamily="18" charset="0"/>
                  </a:rPr>
                  <a:t>𝑚</a:t>
                </a:r>
                <a:r>
                  <a:rPr lang="en-US" b="0" i="0" smtClean="0">
                    <a:latin typeface="Cambria Math" panose="02040503050406030204" pitchFamily="18" charset="0"/>
                  </a:rPr>
                  <a:t>′)</a:t>
                </a:r>
                <a:r>
                  <a:rPr lang="en-US" b="0" i="0" smtClean="0">
                    <a:latin typeface="Cambria Math" panose="02040503050406030204" pitchFamily="18" charset="0"/>
                  </a:rPr>
                  <a:t>=𝑐┤]=Pr[</a:t>
                </a:r>
                <a:r>
                  <a:rPr lang="en-US" i="0" smtClean="0">
                    <a:latin typeface="Cambria Math" panose="02040503050406030204" pitchFamily="18" charset="0"/>
                  </a:rPr>
                  <a:t>𝐶=𝑐</a:t>
                </a:r>
                <a:r>
                  <a:rPr lang="en-US" b="0" i="0" smtClean="0">
                    <a:latin typeface="Cambria Math" panose="02040503050406030204" pitchFamily="18" charset="0"/>
                  </a:rPr>
                  <a:t>├|𝑀=𝑚</a:t>
                </a:r>
                <a:r>
                  <a:rPr lang="en-US" b="0" i="0" smtClean="0">
                    <a:latin typeface="Cambria Math" panose="02040503050406030204" pitchFamily="18" charset="0"/>
                  </a:rPr>
                  <a:t>′┤]/</a:t>
                </a:r>
                <a:r>
                  <a:rPr lang="en-US" b="0" i="0" smtClean="0">
                    <a:latin typeface="Cambria Math" panose="02040503050406030204" pitchFamily="18" charset="0"/>
                  </a:rPr>
                  <a:t>2</a:t>
                </a:r>
                <a:r>
                  <a:rPr lang="en-US" b="0" i="0" baseline="0" dirty="0" smtClean="0">
                    <a:latin typeface="Cambria Math" panose="02040503050406030204" pitchFamily="18" charset="0"/>
                  </a:rPr>
                  <a:t>"</a:t>
                </a:r>
                <a:r>
                  <a:rPr lang="en-US" i="0" baseline="0" dirty="0" smtClean="0"/>
                  <a:t>Pr[C=c]</a:t>
                </a:r>
                <a:r>
                  <a:rPr lang="en-US" i="0" baseline="0" dirty="0" smtClean="0">
                    <a:latin typeface="Cambria Math" panose="02040503050406030204" pitchFamily="18" charset="0"/>
                  </a:rPr>
                  <a:t>" </a:t>
                </a:r>
                <a:r>
                  <a:rPr lang="en-US" b="0" i="0" baseline="0" dirty="0" smtClean="0">
                    <a:latin typeface="Cambria Math" panose="02040503050406030204" pitchFamily="18" charset="0"/>
                  </a:rPr>
                  <a:t>  (3)</a:t>
                </a:r>
                <a:endParaRPr lang="en-US" baseline="0" dirty="0" smtClean="0"/>
              </a:p>
              <a:p>
                <a:pPr marL="0" indent="0">
                  <a:buNone/>
                </a:pPr>
                <a:endParaRPr lang="en-US" dirty="0" smtClean="0"/>
              </a:p>
              <a:p>
                <a:pPr marL="0" indent="0">
                  <a:buNone/>
                </a:pPr>
                <a:r>
                  <a:rPr lang="en-US" dirty="0" smtClean="0"/>
                  <a:t>It follows that </a:t>
                </a:r>
              </a:p>
              <a:p>
                <a:pPr marL="0" indent="0">
                  <a:buNone/>
                </a:pPr>
                <a:r>
                  <a:rPr lang="en-US" b="0" i="0" smtClean="0">
                    <a:latin typeface="Cambria Math" panose="02040503050406030204" pitchFamily="18" charset="0"/>
                  </a:rPr>
                  <a:t>Pr</a:t>
                </a:r>
                <a:r>
                  <a:rPr lang="en-US" b="0" i="0" smtClean="0">
                    <a:latin typeface="Cambria Math" panose="02040503050406030204" pitchFamily="18" charset="0"/>
                  </a:rPr>
                  <a:t>[</a:t>
                </a:r>
                <a:r>
                  <a:rPr lang="en-US" i="0" smtClean="0">
                    <a:latin typeface="Cambria Math" panose="02040503050406030204" pitchFamily="18" charset="0"/>
                  </a:rPr>
                  <a:t>𝐶=𝑐</a:t>
                </a:r>
                <a:r>
                  <a:rPr lang="en-US" b="0" i="0" smtClean="0">
                    <a:latin typeface="Cambria Math" panose="02040503050406030204" pitchFamily="18" charset="0"/>
                  </a:rPr>
                  <a:t>├|𝑀=𝑚′┤]</a:t>
                </a:r>
                <a:r>
                  <a:rPr lang="en-US" b="0" i="0" smtClean="0">
                    <a:latin typeface="Cambria Math" panose="02040503050406030204" pitchFamily="18" charset="0"/>
                  </a:rPr>
                  <a:t>=Pr</a:t>
                </a:r>
                <a:r>
                  <a:rPr lang="en-US" b="0" i="0" smtClean="0">
                    <a:latin typeface="Cambria Math" panose="02040503050406030204" pitchFamily="18" charset="0"/>
                  </a:rPr>
                  <a:t>[</a:t>
                </a:r>
                <a:r>
                  <a:rPr lang="en-US" i="0" smtClean="0">
                    <a:latin typeface="Cambria Math" panose="02040503050406030204" pitchFamily="18" charset="0"/>
                  </a:rPr>
                  <a:t>𝐶=𝑐</a:t>
                </a:r>
                <a:r>
                  <a:rPr lang="en-US" b="0" i="0" smtClean="0">
                    <a:latin typeface="Cambria Math" panose="02040503050406030204" pitchFamily="18" charset="0"/>
                  </a:rPr>
                  <a:t>├|𝑀=𝑚┤]</a:t>
                </a:r>
                <a:r>
                  <a:rPr lang="en-US" b="0" i="0" smtClean="0">
                    <a:latin typeface="Cambria Math" panose="02040503050406030204" pitchFamily="18" charset="0"/>
                  </a:rPr>
                  <a:t>  (4)</a:t>
                </a:r>
                <a:endParaRPr lang="en-US" dirty="0" smtClean="0"/>
              </a:p>
              <a:p>
                <a:pPr marL="0" indent="0">
                  <a:buNone/>
                </a:pPr>
                <a:endParaRPr lang="en-US" dirty="0" smtClean="0"/>
              </a:p>
              <a:p>
                <a:pPr marL="0" indent="0">
                  <a:buNone/>
                </a:pPr>
                <a:r>
                  <a:rPr lang="en-US" dirty="0" smtClean="0"/>
                  <a:t>We now observe that</a:t>
                </a:r>
                <a:endParaRPr lang="en-US" dirty="0" smtClean="0"/>
              </a:p>
              <a:p>
                <a:pPr marL="0" indent="0">
                  <a:buNone/>
                </a:pPr>
                <a:r>
                  <a:rPr lang="en-US" b="0" i="0" smtClean="0">
                    <a:latin typeface="Cambria Math" panose="02040503050406030204" pitchFamily="18" charset="0"/>
                  </a:rPr>
                  <a:t>Pr[</a:t>
                </a:r>
                <a:r>
                  <a:rPr lang="en-US" i="0" smtClean="0">
                    <a:latin typeface="Cambria Math" panose="02040503050406030204" pitchFamily="18" charset="0"/>
                  </a:rPr>
                  <a:t>𝐶=𝑐</a:t>
                </a:r>
                <a:r>
                  <a:rPr lang="en-US" b="0" i="0" smtClean="0">
                    <a:latin typeface="Cambria Math" panose="02040503050406030204" pitchFamily="18" charset="0"/>
                  </a:rPr>
                  <a:t>├|𝑀=𝑚┤]=Pr[Enc</a:t>
                </a:r>
                <a:r>
                  <a:rPr lang="en-US" b="0" i="0" baseline="-25000" smtClean="0">
                    <a:latin typeface="Cambria Math" panose="02040503050406030204" pitchFamily="18" charset="0"/>
                  </a:rPr>
                  <a:t>K(</a:t>
                </a:r>
                <a:r>
                  <a:rPr lang="en-US" b="0" i="0" smtClean="0">
                    <a:latin typeface="Cambria Math" panose="02040503050406030204" pitchFamily="18" charset="0"/>
                  </a:rPr>
                  <a:t>𝑚)=𝑐├|𝑀=𝑚┤]=</a:t>
                </a:r>
                <a:r>
                  <a:rPr lang="en-US" i="0" smtClean="0">
                    <a:latin typeface="Cambria Math" panose="02040503050406030204" pitchFamily="18" charset="0"/>
                  </a:rPr>
                  <a:t>Pr</a:t>
                </a:r>
                <a:r>
                  <a:rPr lang="en-US" i="0">
                    <a:latin typeface="Cambria Math" panose="02040503050406030204" pitchFamily="18" charset="0"/>
                  </a:rPr>
                  <a:t>[</a:t>
                </a:r>
                <a:r>
                  <a:rPr lang="en-US" b="0" i="0" smtClean="0">
                    <a:latin typeface="Cambria Math" panose="02040503050406030204" pitchFamily="18" charset="0"/>
                  </a:rPr>
                  <a:t>Enc</a:t>
                </a:r>
                <a:r>
                  <a:rPr lang="en-US" b="0" i="0" baseline="-25000" smtClean="0">
                    <a:latin typeface="Cambria Math" panose="02040503050406030204" pitchFamily="18" charset="0"/>
                  </a:rPr>
                  <a:t>K(</a:t>
                </a:r>
                <a:r>
                  <a:rPr lang="en-US" b="0" i="0" smtClean="0">
                    <a:latin typeface="Cambria Math" panose="02040503050406030204" pitchFamily="18" charset="0"/>
                  </a:rPr>
                  <a:t>𝑚)=𝑐]  (</a:t>
                </a:r>
                <a:r>
                  <a:rPr lang="en-US" b="0" i="0" smtClean="0">
                    <a:latin typeface="Cambria Math" panose="02040503050406030204" pitchFamily="18" charset="0"/>
                  </a:rPr>
                  <a:t>5</a:t>
                </a:r>
                <a:r>
                  <a:rPr lang="en-US" b="0" i="0" smtClean="0">
                    <a:latin typeface="Cambria Math" panose="02040503050406030204" pitchFamily="18" charset="0"/>
                  </a:rPr>
                  <a:t>)</a:t>
                </a:r>
                <a:endParaRPr lang="en-US" b="0" dirty="0" smtClean="0"/>
              </a:p>
              <a:p>
                <a:pPr marL="0" indent="0">
                  <a:buNone/>
                </a:pPr>
                <a:r>
                  <a:rPr lang="en-US" dirty="0" smtClean="0"/>
                  <a:t>Where the first inequality follows by definition</a:t>
                </a:r>
                <a:r>
                  <a:rPr lang="en-US" baseline="0" dirty="0" smtClean="0"/>
                  <a:t> of C and the second follows because we condition on the event that M=m. </a:t>
                </a:r>
                <a:endParaRPr lang="en-US" dirty="0" smtClean="0"/>
              </a:p>
              <a:p>
                <a:pPr marL="0" indent="0">
                  <a:buNone/>
                </a:pPr>
                <a:endParaRPr lang="en-US" dirty="0" smtClean="0"/>
              </a:p>
              <a:p>
                <a:pPr marL="0" indent="0">
                  <a:buNone/>
                </a:pPr>
                <a:r>
                  <a:rPr lang="en-US" dirty="0" smtClean="0"/>
                  <a:t>From (4) + (5) we reach the conclusion</a:t>
                </a:r>
                <a:r>
                  <a:rPr lang="en-US" baseline="0" dirty="0" smtClean="0"/>
                  <a:t> that </a:t>
                </a:r>
              </a:p>
              <a:p>
                <a:pPr marL="0" indent="0">
                  <a:buNone/>
                </a:pPr>
                <a:endParaRPr lang="en-US" baseline="0" dirty="0" smtClean="0"/>
              </a:p>
              <a:p>
                <a:pPr marL="0" indent="0">
                  <a:buNone/>
                </a:pPr>
                <a:r>
                  <a:rPr lang="en-US" i="0" smtClean="0">
                    <a:latin typeface="Cambria Math" panose="02040503050406030204" pitchFamily="18" charset="0"/>
                  </a:rPr>
                  <a:t>Pr</a:t>
                </a:r>
                <a:r>
                  <a:rPr lang="en-US" i="0">
                    <a:latin typeface="Cambria Math" panose="02040503050406030204" pitchFamily="18" charset="0"/>
                  </a:rPr>
                  <a:t>[</a:t>
                </a:r>
                <a:r>
                  <a:rPr lang="en-US" b="0" i="0" smtClean="0">
                    <a:latin typeface="Cambria Math" panose="02040503050406030204" pitchFamily="18" charset="0"/>
                  </a:rPr>
                  <a:t>Enc</a:t>
                </a:r>
                <a:r>
                  <a:rPr lang="en-US" b="0" i="0" baseline="-25000" smtClean="0">
                    <a:latin typeface="Cambria Math" panose="02040503050406030204" pitchFamily="18" charset="0"/>
                  </a:rPr>
                  <a:t>K(</a:t>
                </a:r>
                <a:r>
                  <a:rPr lang="en-US" b="0" i="0" smtClean="0">
                    <a:latin typeface="Cambria Math" panose="02040503050406030204" pitchFamily="18" charset="0"/>
                  </a:rPr>
                  <a:t>𝑚)=𝑐]</a:t>
                </a:r>
                <a:r>
                  <a:rPr lang="en-US" b="0" i="0" smtClean="0">
                    <a:latin typeface="Cambria Math" panose="02040503050406030204" pitchFamily="18" charset="0"/>
                    <a:ea typeface="Cambria Math" panose="02040503050406030204" pitchFamily="18" charset="0"/>
                  </a:rPr>
                  <a:t>=</a:t>
                </a:r>
                <a:r>
                  <a:rPr lang="en-US" i="0">
                    <a:latin typeface="Cambria Math" panose="02040503050406030204" pitchFamily="18" charset="0"/>
                  </a:rPr>
                  <a:t>Pr[</a:t>
                </a:r>
                <a:r>
                  <a:rPr lang="en-US" b="0" i="0" smtClean="0">
                    <a:latin typeface="Cambria Math" panose="02040503050406030204" pitchFamily="18" charset="0"/>
                  </a:rPr>
                  <a:t>Enc</a:t>
                </a:r>
                <a:r>
                  <a:rPr lang="en-US" b="0" i="0" baseline="-25000" smtClean="0">
                    <a:latin typeface="Cambria Math" panose="02040503050406030204" pitchFamily="18" charset="0"/>
                  </a:rPr>
                  <a:t>K(</a:t>
                </a:r>
                <a:r>
                  <a:rPr lang="en-US" b="0" i="0" smtClean="0">
                    <a:latin typeface="Cambria Math" panose="02040503050406030204" pitchFamily="18" charset="0"/>
                  </a:rPr>
                  <a:t>𝑚^′ )=𝑐]  </a:t>
                </a:r>
                <a:endParaRPr lang="en-US" dirty="0" smtClean="0"/>
              </a:p>
              <a:p>
                <a:pPr marL="0" indent="0">
                  <a:buNone/>
                </a:pPr>
                <a:r>
                  <a:rPr lang="en-US" dirty="0" smtClean="0"/>
                  <a:t>In contradiction of our assumption (1). See textbook</a:t>
                </a:r>
                <a:r>
                  <a:rPr lang="en-US" baseline="0" dirty="0" smtClean="0"/>
                  <a:t> for other direction of proof.</a:t>
                </a:r>
                <a:endParaRPr lang="en-US" dirty="0"/>
              </a:p>
            </p:txBody>
          </p:sp>
        </mc:Fallback>
      </mc:AlternateContent>
      <p:sp>
        <p:nvSpPr>
          <p:cNvPr id="4" name="Slide Number Placeholder 3"/>
          <p:cNvSpPr>
            <a:spLocks noGrp="1"/>
          </p:cNvSpPr>
          <p:nvPr>
            <p:ph type="sldNum" sz="quarter" idx="10"/>
          </p:nvPr>
        </p:nvSpPr>
        <p:spPr/>
        <p:txBody>
          <a:bodyPr/>
          <a:lstStyle/>
          <a:p>
            <a:fld id="{9CE35DAA-499F-4673-978B-A6190921FD97}" type="slidenum">
              <a:rPr lang="en-US" smtClean="0"/>
              <a:t>58</a:t>
            </a:fld>
            <a:endParaRPr lang="en-US"/>
          </a:p>
        </p:txBody>
      </p:sp>
    </p:spTree>
    <p:extLst>
      <p:ext uri="{BB962C8B-B14F-4D97-AF65-F5344CB8AC3E}">
        <p14:creationId xmlns:p14="http://schemas.microsoft.com/office/powerpoint/2010/main" val="7877521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E35DAA-499F-4673-978B-A6190921FD97}" type="slidenum">
              <a:rPr lang="en-US" smtClean="0"/>
              <a:t>59</a:t>
            </a:fld>
            <a:endParaRPr lang="en-US"/>
          </a:p>
        </p:txBody>
      </p:sp>
    </p:spTree>
    <p:extLst>
      <p:ext uri="{BB962C8B-B14F-4D97-AF65-F5344CB8AC3E}">
        <p14:creationId xmlns:p14="http://schemas.microsoft.com/office/powerpoint/2010/main" val="3855637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smtClean="0"/>
                  <a:t>Proof</a:t>
                </a:r>
                <a:r>
                  <a:rPr lang="en-US" baseline="0" dirty="0" smtClean="0"/>
                  <a:t> 2 </a:t>
                </a:r>
                <a:r>
                  <a:rPr lang="en-US" baseline="0" dirty="0" smtClean="0">
                    <a:sym typeface="Wingdings" panose="05000000000000000000" pitchFamily="2" charset="2"/>
                  </a:rPr>
                  <a:t> 1</a:t>
                </a:r>
              </a:p>
              <a:p>
                <a:endParaRPr lang="en-US" baseline="0" dirty="0" smtClean="0">
                  <a:sym typeface="Wingdings" panose="05000000000000000000" pitchFamily="2" charset="2"/>
                </a:endParaRPr>
              </a:p>
              <a:p>
                <a:r>
                  <a:rPr lang="en-US" baseline="0" dirty="0" smtClean="0">
                    <a:sym typeface="Wingdings" panose="05000000000000000000" pitchFamily="2" charset="2"/>
                  </a:rPr>
                  <a:t>Assume that </a:t>
                </a:r>
                <a14:m>
                  <m:oMath xmlns:m="http://schemas.openxmlformats.org/officeDocument/2006/math">
                    <m:r>
                      <m:rPr>
                        <m:sty m:val="p"/>
                      </m:rPr>
                      <a:rPr lang="en-US" smtClean="0">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e>
                        </m:d>
                        <m:r>
                          <a:rPr lang="en-US" b="0" i="1" smtClean="0">
                            <a:latin typeface="Cambria Math" panose="02040503050406030204" pitchFamily="18" charset="0"/>
                          </a:rPr>
                          <m:t>=</m:t>
                        </m:r>
                        <m:r>
                          <a:rPr lang="en-US" b="0" i="1" smtClean="0">
                            <a:latin typeface="Cambria Math" panose="02040503050406030204" pitchFamily="18" charset="0"/>
                          </a:rPr>
                          <m:t>𝑐</m:t>
                        </m:r>
                      </m:e>
                    </m:d>
                    <m:r>
                      <a:rPr lang="en-US">
                        <a:latin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m:t>
                                </m:r>
                              </m:sup>
                            </m:sSup>
                          </m:e>
                        </m:d>
                        <m:r>
                          <a:rPr lang="en-US" b="0" i="1" smtClean="0">
                            <a:latin typeface="Cambria Math" panose="02040503050406030204" pitchFamily="18" charset="0"/>
                          </a:rPr>
                          <m:t>=</m:t>
                        </m:r>
                        <m:r>
                          <a:rPr lang="en-US" b="0" i="1" smtClean="0">
                            <a:latin typeface="Cambria Math" panose="02040503050406030204" pitchFamily="18" charset="0"/>
                          </a:rPr>
                          <m:t>𝑐</m:t>
                        </m:r>
                      </m:e>
                    </m:d>
                  </m:oMath>
                </a14:m>
                <a:r>
                  <a:rPr lang="en-US" baseline="0" dirty="0" smtClean="0">
                    <a:sym typeface="Wingdings" panose="05000000000000000000" pitchFamily="2" charset="2"/>
                  </a:rPr>
                  <a:t> for all messages </a:t>
                </a:r>
                <a:r>
                  <a:rPr lang="en-US" baseline="0" dirty="0" err="1" smtClean="0">
                    <a:sym typeface="Wingdings" panose="05000000000000000000" pitchFamily="2" charset="2"/>
                  </a:rPr>
                  <a:t>m,m</a:t>
                </a:r>
                <a:r>
                  <a:rPr lang="en-US" baseline="0" dirty="0" smtClean="0">
                    <a:sym typeface="Wingdings" panose="05000000000000000000" pitchFamily="2" charset="2"/>
                  </a:rPr>
                  <a:t>’ and </a:t>
                </a:r>
                <a:r>
                  <a:rPr lang="en-US" baseline="0" dirty="0" err="1" smtClean="0">
                    <a:sym typeface="Wingdings" panose="05000000000000000000" pitchFamily="2" charset="2"/>
                  </a:rPr>
                  <a:t>ciphertexts</a:t>
                </a:r>
                <a:r>
                  <a:rPr lang="en-US" baseline="0" dirty="0" smtClean="0">
                    <a:sym typeface="Wingdings" panose="05000000000000000000" pitchFamily="2" charset="2"/>
                  </a:rPr>
                  <a:t> c.</a:t>
                </a:r>
              </a:p>
              <a:p>
                <a:endParaRPr lang="en-US" baseline="0" dirty="0" smtClean="0">
                  <a:sym typeface="Wingdings" panose="05000000000000000000" pitchFamily="2" charset="2"/>
                </a:endParaRPr>
              </a:p>
              <a:p>
                <a:r>
                  <a:rPr lang="en-US" baseline="0" dirty="0" smtClean="0">
                    <a:sym typeface="Wingdings" panose="05000000000000000000" pitchFamily="2" charset="2"/>
                  </a:rPr>
                  <a:t>Fix any distribution D over messages and any </a:t>
                </a:r>
                <a:r>
                  <a:rPr lang="en-US" baseline="0" dirty="0" err="1" smtClean="0">
                    <a:sym typeface="Wingdings" panose="05000000000000000000" pitchFamily="2" charset="2"/>
                  </a:rPr>
                  <a:t>ciphertext</a:t>
                </a:r>
                <a:r>
                  <a:rPr lang="en-US" baseline="0" dirty="0" smtClean="0">
                    <a:sym typeface="Wingdings" panose="05000000000000000000" pitchFamily="2" charset="2"/>
                  </a:rPr>
                  <a:t> c with </a:t>
                </a:r>
                <a:r>
                  <a:rPr lang="en-US" baseline="0" dirty="0" err="1" smtClean="0">
                    <a:sym typeface="Wingdings" panose="05000000000000000000" pitchFamily="2" charset="2"/>
                  </a:rPr>
                  <a:t>Pr</a:t>
                </a:r>
                <a:r>
                  <a:rPr lang="en-US" baseline="0" dirty="0" smtClean="0">
                    <a:sym typeface="Wingdings" panose="05000000000000000000" pitchFamily="2" charset="2"/>
                  </a:rPr>
                  <a:t>[C=c]&gt;0 and message m. </a:t>
                </a:r>
              </a:p>
              <a:p>
                <a:endParaRPr lang="en-US" baseline="0" dirty="0" smtClean="0">
                  <a:sym typeface="Wingdings" panose="05000000000000000000" pitchFamily="2" charset="2"/>
                </a:endParaRPr>
              </a:p>
              <a:p>
                <a:r>
                  <a:rPr lang="en-US" baseline="0" dirty="0" smtClean="0">
                    <a:sym typeface="Wingdings" panose="05000000000000000000" pitchFamily="2" charset="2"/>
                  </a:rPr>
                  <a:t>If </a:t>
                </a:r>
                <a:r>
                  <a:rPr lang="en-US" baseline="0" dirty="0" err="1" smtClean="0">
                    <a:sym typeface="Wingdings" panose="05000000000000000000" pitchFamily="2" charset="2"/>
                  </a:rPr>
                  <a:t>Pr</a:t>
                </a:r>
                <a:r>
                  <a:rPr lang="en-US" baseline="0" dirty="0" smtClean="0">
                    <a:sym typeface="Wingdings" panose="05000000000000000000" pitchFamily="2" charset="2"/>
                  </a:rPr>
                  <a:t>[M=m] = 0 (when M is sampled from D) then trivially </a:t>
                </a:r>
                <a:r>
                  <a:rPr lang="en-US" baseline="0" dirty="0" err="1" smtClean="0">
                    <a:sym typeface="Wingdings" panose="05000000000000000000" pitchFamily="2" charset="2"/>
                  </a:rPr>
                  <a:t>Pr</a:t>
                </a:r>
                <a:r>
                  <a:rPr lang="en-US" baseline="0" dirty="0" smtClean="0">
                    <a:sym typeface="Wingdings" panose="05000000000000000000" pitchFamily="2" charset="2"/>
                  </a:rPr>
                  <a:t>[M=m | C= c] = 0 = </a:t>
                </a:r>
                <a:r>
                  <a:rPr lang="en-US" baseline="0" dirty="0" err="1" smtClean="0">
                    <a:sym typeface="Wingdings" panose="05000000000000000000" pitchFamily="2" charset="2"/>
                  </a:rPr>
                  <a:t>Pr</a:t>
                </a:r>
                <a:r>
                  <a:rPr lang="en-US" baseline="0" dirty="0" smtClean="0">
                    <a:sym typeface="Wingdings" panose="05000000000000000000" pitchFamily="2" charset="2"/>
                  </a:rPr>
                  <a:t>[M=m].</a:t>
                </a:r>
              </a:p>
              <a:p>
                <a:endParaRPr lang="en-US" baseline="0" dirty="0" smtClean="0">
                  <a:sym typeface="Wingdings" panose="05000000000000000000" pitchFamily="2" charset="2"/>
                </a:endParaRPr>
              </a:p>
              <a:p>
                <a:r>
                  <a:rPr lang="en-US" baseline="0" dirty="0" smtClean="0">
                    <a:sym typeface="Wingdings" panose="05000000000000000000" pitchFamily="2" charset="2"/>
                  </a:rPr>
                  <a:t>Otherwise we observe that </a:t>
                </a:r>
                <a14:m>
                  <m:oMath xmlns:m="http://schemas.openxmlformats.org/officeDocument/2006/math">
                    <m:r>
                      <m:rPr>
                        <m:sty m:val="p"/>
                      </m:rPr>
                      <a:rPr lang="en-US" smtClean="0">
                        <a:latin typeface="Cambria Math" panose="02040503050406030204" pitchFamily="18" charset="0"/>
                      </a:rPr>
                      <m:t>Pr</m:t>
                    </m:r>
                    <m:d>
                      <m:dPr>
                        <m:begChr m:val="["/>
                        <m:endChr m:val="]"/>
                        <m:ctrlPr>
                          <a:rPr lang="en-US" i="1">
                            <a:latin typeface="Cambria Math" panose="02040503050406030204" pitchFamily="18" charset="0"/>
                          </a:rPr>
                        </m:ctrlPr>
                      </m:dPr>
                      <m:e>
                        <m:r>
                          <a:rPr lang="en-US" b="0" i="1" smtClean="0">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𝑐</m:t>
                        </m:r>
                        <m:d>
                          <m:dPr>
                            <m:begChr m:val="|"/>
                            <m:endChr m:val=""/>
                            <m:ctrlPr>
                              <a:rPr lang="en-US" i="1">
                                <a:latin typeface="Cambria Math" panose="02040503050406030204" pitchFamily="18" charset="0"/>
                              </a:rPr>
                            </m:ctrlPr>
                          </m:dPr>
                          <m:e>
                            <m:r>
                              <a:rPr lang="en-US" i="1" smtClean="0">
                                <a:latin typeface="Cambria Math" panose="02040503050406030204" pitchFamily="18" charset="0"/>
                              </a:rPr>
                              <m:t>𝑀</m:t>
                            </m:r>
                            <m:r>
                              <a:rPr lang="en-US" i="1" smtClean="0">
                                <a:latin typeface="Cambria Math" panose="02040503050406030204" pitchFamily="18" charset="0"/>
                              </a:rPr>
                              <m:t>=</m:t>
                            </m:r>
                            <m:r>
                              <a:rPr lang="en-US" i="1" smtClean="0">
                                <a:latin typeface="Cambria Math" panose="02040503050406030204" pitchFamily="18" charset="0"/>
                              </a:rPr>
                              <m:t>𝑚</m:t>
                            </m:r>
                          </m:e>
                        </m:d>
                      </m:e>
                    </m:d>
                    <m:r>
                      <a:rPr lang="en-US" b="0" i="0" smtClean="0">
                        <a:latin typeface="Cambria Math" panose="02040503050406030204" pitchFamily="18" charset="0"/>
                      </a:rPr>
                      <m:t>=</m:t>
                    </m:r>
                    <m:r>
                      <m:rPr>
                        <m:sty m:val="p"/>
                      </m:rPr>
                      <a:rPr lang="en-US" smtClean="0">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smtClean="0">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i="1">
                                <a:latin typeface="Cambria Math" panose="02040503050406030204" pitchFamily="18" charset="0"/>
                              </a:rPr>
                              <m:t>𝑀</m:t>
                            </m:r>
                          </m:e>
                        </m:d>
                        <m:r>
                          <a:rPr lang="en-US" i="1">
                            <a:latin typeface="Cambria Math" panose="02040503050406030204" pitchFamily="18" charset="0"/>
                          </a:rPr>
                          <m:t>=</m:t>
                        </m:r>
                        <m:r>
                          <a:rPr lang="en-US" i="1">
                            <a:latin typeface="Cambria Math" panose="02040503050406030204" pitchFamily="18" charset="0"/>
                          </a:rPr>
                          <m:t>𝑐</m:t>
                        </m:r>
                        <m:d>
                          <m:dPr>
                            <m:begChr m:val="|"/>
                            <m:endChr m:val=""/>
                            <m:ctrlPr>
                              <a:rPr lang="en-US" i="1">
                                <a:latin typeface="Cambria Math" panose="02040503050406030204" pitchFamily="18" charset="0"/>
                              </a:rPr>
                            </m:ctrlPr>
                          </m:dPr>
                          <m:e>
                            <m:r>
                              <a:rPr lang="en-US" i="1" smtClean="0">
                                <a:latin typeface="Cambria Math" panose="02040503050406030204" pitchFamily="18" charset="0"/>
                              </a:rPr>
                              <m:t>𝑀</m:t>
                            </m:r>
                            <m:r>
                              <a:rPr lang="en-US" i="1" smtClean="0">
                                <a:latin typeface="Cambria Math" panose="02040503050406030204" pitchFamily="18" charset="0"/>
                              </a:rPr>
                              <m:t>=</m:t>
                            </m:r>
                            <m:r>
                              <a:rPr lang="en-US" i="1" smtClean="0">
                                <a:latin typeface="Cambria Math" panose="02040503050406030204" pitchFamily="18" charset="0"/>
                              </a:rPr>
                              <m:t>𝑚</m:t>
                            </m:r>
                          </m:e>
                        </m:d>
                      </m:e>
                    </m:d>
                    <m:r>
                      <a:rPr lang="en-US" b="0" i="1" smtClean="0">
                        <a:latin typeface="Cambria Math" panose="02040503050406030204" pitchFamily="18" charset="0"/>
                      </a:rPr>
                      <m:t>=</m:t>
                    </m:r>
                    <m:r>
                      <m:rPr>
                        <m:sty m:val="p"/>
                      </m:rPr>
                      <a:rPr lang="en-US" smtClean="0">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smtClean="0">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b="0" i="1" smtClean="0">
                                <a:latin typeface="Cambria Math" panose="02040503050406030204" pitchFamily="18" charset="0"/>
                              </a:rPr>
                              <m:t>𝑚</m:t>
                            </m:r>
                          </m:e>
                        </m:d>
                        <m:r>
                          <a:rPr lang="en-US" i="1">
                            <a:latin typeface="Cambria Math" panose="02040503050406030204" pitchFamily="18" charset="0"/>
                          </a:rPr>
                          <m:t>=</m:t>
                        </m:r>
                        <m:r>
                          <a:rPr lang="en-US" i="1">
                            <a:latin typeface="Cambria Math" panose="02040503050406030204" pitchFamily="18" charset="0"/>
                          </a:rPr>
                          <m:t>𝑐</m:t>
                        </m:r>
                      </m:e>
                    </m:d>
                  </m:oMath>
                </a14:m>
                <a:endParaRPr lang="en-US" baseline="0" dirty="0" smtClean="0">
                  <a:sym typeface="Wingdings" panose="05000000000000000000" pitchFamily="2" charset="2"/>
                </a:endParaRPr>
              </a:p>
              <a:p>
                <a:endParaRPr lang="en-US" baseline="0" dirty="0" smtClean="0">
                  <a:sym typeface="Wingdings" panose="05000000000000000000" pitchFamily="2" charset="2"/>
                </a:endParaRPr>
              </a:p>
              <a:p>
                <a:r>
                  <a:rPr lang="en-US" baseline="0" dirty="0" smtClean="0">
                    <a:sym typeface="Wingdings" panose="05000000000000000000" pitchFamily="2" charset="2"/>
                  </a:rPr>
                  <a:t>Notice that </a:t>
                </a:r>
                <a14:m>
                  <m:oMath xmlns:m="http://schemas.openxmlformats.org/officeDocument/2006/math">
                    <m:r>
                      <m:rPr>
                        <m:sty m:val="p"/>
                      </m:rPr>
                      <a:rPr lang="en-US" b="0" i="0" smtClean="0">
                        <a:latin typeface="Cambria Math" panose="02040503050406030204" pitchFamily="18" charset="0"/>
                      </a:rPr>
                      <m:t>p</m:t>
                    </m:r>
                    <m:r>
                      <m:rPr>
                        <m:sty m:val="p"/>
                      </m:rPr>
                      <a:rPr lang="en-US" b="0" i="0" baseline="-25000" smtClean="0">
                        <a:latin typeface="Cambria Math" panose="02040503050406030204" pitchFamily="18" charset="0"/>
                      </a:rPr>
                      <m:t>c</m:t>
                    </m:r>
                    <m:r>
                      <a:rPr lang="en-US" b="0" i="0" smtClean="0">
                        <a:latin typeface="Cambria Math" panose="02040503050406030204" pitchFamily="18" charset="0"/>
                      </a:rPr>
                      <m:t>=</m:t>
                    </m:r>
                    <m:r>
                      <m:rPr>
                        <m:sty m:val="p"/>
                      </m:rPr>
                      <a:rPr lang="en-US" smtClean="0">
                        <a:latin typeface="Cambria Math" panose="02040503050406030204" pitchFamily="18" charset="0"/>
                      </a:rPr>
                      <m:t>Pr</m:t>
                    </m:r>
                    <m:d>
                      <m:dPr>
                        <m:begChr m:val="["/>
                        <m:endChr m:val="]"/>
                        <m:ctrlPr>
                          <a:rPr lang="en-US" i="1">
                            <a:latin typeface="Cambria Math" panose="02040503050406030204" pitchFamily="18" charset="0"/>
                          </a:rPr>
                        </m:ctrlPr>
                      </m:dPr>
                      <m:e>
                        <m:r>
                          <a:rPr lang="en-US" b="0" i="1" smtClean="0">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𝑐</m:t>
                        </m:r>
                        <m:d>
                          <m:dPr>
                            <m:begChr m:val="|"/>
                            <m:endChr m:val=""/>
                            <m:ctrlPr>
                              <a:rPr lang="en-US" i="1">
                                <a:latin typeface="Cambria Math" panose="02040503050406030204" pitchFamily="18" charset="0"/>
                              </a:rPr>
                            </m:ctrlPr>
                          </m:dPr>
                          <m:e>
                            <m:r>
                              <a:rPr lang="en-US" i="1" smtClean="0">
                                <a:latin typeface="Cambria Math" panose="02040503050406030204" pitchFamily="18" charset="0"/>
                              </a:rPr>
                              <m:t>𝑀</m:t>
                            </m:r>
                            <m:r>
                              <a:rPr lang="en-US" i="1" smtClean="0">
                                <a:latin typeface="Cambria Math" panose="02040503050406030204" pitchFamily="18" charset="0"/>
                              </a:rPr>
                              <m:t>=</m:t>
                            </m:r>
                            <m:r>
                              <a:rPr lang="en-US" i="1" smtClean="0">
                                <a:latin typeface="Cambria Math" panose="02040503050406030204" pitchFamily="18" charset="0"/>
                              </a:rPr>
                              <m:t>𝑚</m:t>
                            </m:r>
                          </m:e>
                        </m:d>
                      </m:e>
                    </m:d>
                    <m:r>
                      <a:rPr lang="en-US" b="0" i="0" smtClean="0">
                        <a:latin typeface="Cambria Math" panose="02040503050406030204" pitchFamily="18" charset="0"/>
                      </a:rPr>
                      <m:t>=</m:t>
                    </m:r>
                    <m:r>
                      <m:rPr>
                        <m:sty m:val="p"/>
                      </m:rPr>
                      <a:rPr lang="en-US" smtClean="0">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smtClean="0">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b="0" i="1" smtClean="0">
                                <a:latin typeface="Cambria Math" panose="02040503050406030204" pitchFamily="18" charset="0"/>
                              </a:rPr>
                              <m:t>𝑚</m:t>
                            </m:r>
                          </m:e>
                        </m:d>
                        <m:r>
                          <a:rPr lang="en-US" i="1">
                            <a:latin typeface="Cambria Math" panose="02040503050406030204" pitchFamily="18" charset="0"/>
                          </a:rPr>
                          <m:t>=</m:t>
                        </m:r>
                        <m:r>
                          <a:rPr lang="en-US" i="1">
                            <a:latin typeface="Cambria Math" panose="02040503050406030204" pitchFamily="18" charset="0"/>
                          </a:rPr>
                          <m:t>𝑐</m:t>
                        </m:r>
                      </m:e>
                    </m:d>
                    <m:r>
                      <a:rPr lang="en-US" b="0" i="1" smtClean="0">
                        <a:latin typeface="Cambria Math" panose="02040503050406030204" pitchFamily="18" charset="0"/>
                      </a:rPr>
                      <m:t>=</m:t>
                    </m:r>
                    <m:r>
                      <m:rPr>
                        <m:sty m:val="p"/>
                      </m:rPr>
                      <a:rPr lang="en-US" smtClean="0">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smtClean="0">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b="0" i="1" smtClean="0">
                                <a:latin typeface="Cambria Math" panose="02040503050406030204" pitchFamily="18" charset="0"/>
                              </a:rPr>
                              <m:t>𝑚</m:t>
                            </m:r>
                            <m:r>
                              <a:rPr lang="en-US" b="0" i="1" smtClean="0">
                                <a:latin typeface="Cambria Math" panose="02040503050406030204" pitchFamily="18" charset="0"/>
                              </a:rPr>
                              <m:t>′</m:t>
                            </m:r>
                          </m:e>
                        </m:d>
                        <m:r>
                          <a:rPr lang="en-US" i="1">
                            <a:latin typeface="Cambria Math" panose="02040503050406030204" pitchFamily="18" charset="0"/>
                          </a:rPr>
                          <m:t>=</m:t>
                        </m:r>
                        <m:r>
                          <a:rPr lang="en-US" i="1">
                            <a:latin typeface="Cambria Math" panose="02040503050406030204" pitchFamily="18" charset="0"/>
                          </a:rPr>
                          <m:t>𝑐</m:t>
                        </m:r>
                      </m:e>
                    </m:d>
                  </m:oMath>
                </a14:m>
                <a:r>
                  <a:rPr lang="en-US" baseline="0" dirty="0" smtClean="0">
                    <a:sym typeface="Wingdings" panose="05000000000000000000" pitchFamily="2" charset="2"/>
                  </a:rPr>
                  <a:t> for any other message m’ (definition 1)</a:t>
                </a:r>
              </a:p>
              <a:p>
                <a:endParaRPr lang="en-US" baseline="0" dirty="0" smtClean="0">
                  <a:sym typeface="Wingdings" panose="05000000000000000000" pitchFamily="2" charset="2"/>
                </a:endParaRPr>
              </a:p>
              <a:p>
                <a:r>
                  <a:rPr lang="en-US" baseline="0" dirty="0" smtClean="0">
                    <a:sym typeface="Wingdings" panose="05000000000000000000" pitchFamily="2" charset="2"/>
                  </a:rPr>
                  <a:t>Applying Bayes’ Theorem</a:t>
                </a:r>
              </a:p>
              <a:p>
                <a:endParaRPr lang="en-US" baseline="0" dirty="0" smtClean="0">
                  <a:sym typeface="Wingdings" panose="05000000000000000000" pitchFamily="2" charset="2"/>
                </a:endParaRPr>
              </a:p>
              <a:p>
                <a:pPr/>
                <a14:m>
                  <m:oMathPara xmlns:m="http://schemas.openxmlformats.org/officeDocument/2006/math">
                    <m:oMathParaPr>
                      <m:jc m:val="centerGroup"/>
                    </m:oMathParaPr>
                    <m:oMath xmlns:m="http://schemas.openxmlformats.org/officeDocument/2006/math">
                      <m:r>
                        <m:rPr>
                          <m:sty m:val="p"/>
                        </m:rPr>
                        <a:rPr lang="en-US" smtClean="0">
                          <a:latin typeface="Cambria Math" panose="02040503050406030204" pitchFamily="18" charset="0"/>
                        </a:rPr>
                        <m:t>Pr</m:t>
                      </m:r>
                      <m:d>
                        <m:dPr>
                          <m:begChr m:val="["/>
                          <m:endChr m:val="]"/>
                          <m:ctrlPr>
                            <a:rPr lang="en-US" i="1">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d>
                            <m:dPr>
                              <m:begChr m:val="|"/>
                              <m:endChr m:val=""/>
                              <m:ctrlPr>
                                <a:rPr lang="en-US" i="1">
                                  <a:latin typeface="Cambria Math" panose="02040503050406030204" pitchFamily="18" charset="0"/>
                                </a:rPr>
                              </m:ctrlPr>
                            </m:dPr>
                            <m:e>
                              <m:r>
                                <a:rPr lang="en-US" b="0" i="1" smtClean="0">
                                  <a:latin typeface="Cambria Math" panose="02040503050406030204" pitchFamily="18" charset="0"/>
                                </a:rPr>
                                <m:t>𝐶</m:t>
                              </m:r>
                              <m:r>
                                <a:rPr lang="en-US" i="1" smtClean="0">
                                  <a:latin typeface="Cambria Math" panose="02040503050406030204" pitchFamily="18" charset="0"/>
                                </a:rPr>
                                <m:t>=</m:t>
                              </m:r>
                              <m:r>
                                <a:rPr lang="en-US" b="0" i="1" smtClean="0">
                                  <a:latin typeface="Cambria Math" panose="02040503050406030204" pitchFamily="18" charset="0"/>
                                </a:rPr>
                                <m:t>𝑐</m:t>
                              </m:r>
                            </m:e>
                          </m:d>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n-US" smtClean="0">
                              <a:latin typeface="Cambria Math" panose="02040503050406030204" pitchFamily="18" charset="0"/>
                            </a:rPr>
                            <m:t>Pr</m:t>
                          </m:r>
                          <m:d>
                            <m:dPr>
                              <m:begChr m:val="["/>
                              <m:endChr m:val="]"/>
                              <m:ctrlPr>
                                <a:rPr lang="en-US" i="1">
                                  <a:latin typeface="Cambria Math" panose="02040503050406030204" pitchFamily="18" charset="0"/>
                                </a:rPr>
                              </m:ctrlPr>
                            </m:dPr>
                            <m:e>
                              <m:r>
                                <a:rPr lang="en-US" b="0" i="1" smtClean="0">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𝑐</m:t>
                              </m:r>
                              <m:d>
                                <m:dPr>
                                  <m:begChr m:val="|"/>
                                  <m:endChr m:val=""/>
                                  <m:ctrlPr>
                                    <a:rPr lang="en-US" i="1">
                                      <a:latin typeface="Cambria Math" panose="02040503050406030204" pitchFamily="18" charset="0"/>
                                    </a:rPr>
                                  </m:ctrlPr>
                                </m:dPr>
                                <m:e>
                                  <m:r>
                                    <a:rPr lang="en-US" i="1" smtClean="0">
                                      <a:latin typeface="Cambria Math" panose="02040503050406030204" pitchFamily="18" charset="0"/>
                                    </a:rPr>
                                    <m:t>𝑀</m:t>
                                  </m:r>
                                  <m:r>
                                    <a:rPr lang="en-US" i="1" smtClean="0">
                                      <a:latin typeface="Cambria Math" panose="02040503050406030204" pitchFamily="18" charset="0"/>
                                    </a:rPr>
                                    <m:t>=</m:t>
                                  </m:r>
                                  <m:r>
                                    <a:rPr lang="en-US" i="1" smtClean="0">
                                      <a:latin typeface="Cambria Math" panose="02040503050406030204" pitchFamily="18" charset="0"/>
                                    </a:rPr>
                                    <m:t>𝑚</m:t>
                                  </m:r>
                                </m:e>
                              </m:d>
                            </m:e>
                          </m:d>
                          <m:r>
                            <a:rPr lang="en-US" b="0" i="1" smtClean="0">
                              <a:latin typeface="Cambria Math" panose="02040503050406030204" pitchFamily="18" charset="0"/>
                            </a:rPr>
                            <m:t> </m:t>
                          </m:r>
                          <m:r>
                            <m:rPr>
                              <m:sty m:val="p"/>
                            </m:rPr>
                            <a:rPr lang="en-US" b="0" i="0" smtClean="0">
                              <a:latin typeface="Cambria Math" panose="02040503050406030204" pitchFamily="18" charset="0"/>
                            </a:rPr>
                            <m:t>Pr</m:t>
                          </m:r>
                          <m:r>
                            <a:rPr lang="en-US" b="0" i="1" smtClean="0">
                              <a:latin typeface="Cambria Math" panose="02040503050406030204" pitchFamily="18" charset="0"/>
                            </a:rPr>
                            <m:t>[</m:t>
                          </m:r>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num>
                        <m:den>
                          <m:r>
                            <m:rPr>
                              <m:sty m:val="p"/>
                            </m:rPr>
                            <a:rPr lang="en-US" b="0" i="0" smtClean="0">
                              <a:latin typeface="Cambria Math" panose="02040503050406030204" pitchFamily="18" charset="0"/>
                            </a:rPr>
                            <m:t>Pr</m:t>
                          </m:r>
                          <m:r>
                            <a:rPr lang="en-US" b="0" i="1" smtClean="0">
                              <a:latin typeface="Cambria Math" panose="02040503050406030204" pitchFamily="18" charset="0"/>
                            </a:rPr>
                            <m:t>[</m:t>
                          </m:r>
                          <m:r>
                            <a:rPr lang="en-US" b="0" i="1" smtClean="0">
                              <a:latin typeface="Cambria Math" panose="02040503050406030204" pitchFamily="18" charset="0"/>
                            </a:rPr>
                            <m:t>𝐶</m:t>
                          </m:r>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n-US" smtClean="0">
                              <a:latin typeface="Cambria Math" panose="02040503050406030204" pitchFamily="18" charset="0"/>
                            </a:rPr>
                            <m:t>Pr</m:t>
                          </m:r>
                          <m:d>
                            <m:dPr>
                              <m:begChr m:val="["/>
                              <m:endChr m:val="]"/>
                              <m:ctrlPr>
                                <a:rPr lang="en-US" i="1">
                                  <a:latin typeface="Cambria Math" panose="02040503050406030204" pitchFamily="18" charset="0"/>
                                </a:rPr>
                              </m:ctrlPr>
                            </m:dPr>
                            <m:e>
                              <m:r>
                                <a:rPr lang="en-US" b="0" i="1" smtClean="0">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𝑐</m:t>
                              </m:r>
                              <m:d>
                                <m:dPr>
                                  <m:begChr m:val="|"/>
                                  <m:endChr m:val=""/>
                                  <m:ctrlPr>
                                    <a:rPr lang="en-US" i="1">
                                      <a:latin typeface="Cambria Math" panose="02040503050406030204" pitchFamily="18" charset="0"/>
                                    </a:rPr>
                                  </m:ctrlPr>
                                </m:dPr>
                                <m:e>
                                  <m:r>
                                    <a:rPr lang="en-US" i="1" smtClean="0">
                                      <a:latin typeface="Cambria Math" panose="02040503050406030204" pitchFamily="18" charset="0"/>
                                    </a:rPr>
                                    <m:t>𝑀</m:t>
                                  </m:r>
                                  <m:r>
                                    <a:rPr lang="en-US" i="1" smtClean="0">
                                      <a:latin typeface="Cambria Math" panose="02040503050406030204" pitchFamily="18" charset="0"/>
                                    </a:rPr>
                                    <m:t>=</m:t>
                                  </m:r>
                                  <m:r>
                                    <a:rPr lang="en-US" i="1" smtClean="0">
                                      <a:latin typeface="Cambria Math" panose="02040503050406030204" pitchFamily="18" charset="0"/>
                                    </a:rPr>
                                    <m:t>𝑚</m:t>
                                  </m:r>
                                </m:e>
                              </m:d>
                            </m:e>
                          </m:d>
                          <m:r>
                            <a:rPr lang="en-US" b="0" i="1" smtClean="0">
                              <a:latin typeface="Cambria Math" panose="02040503050406030204" pitchFamily="18" charset="0"/>
                            </a:rPr>
                            <m:t> </m:t>
                          </m:r>
                          <m:r>
                            <m:rPr>
                              <m:sty m:val="p"/>
                            </m:rPr>
                            <a:rPr lang="en-US" b="0" i="0" smtClean="0">
                              <a:latin typeface="Cambria Math" panose="02040503050406030204" pitchFamily="18" charset="0"/>
                            </a:rPr>
                            <m:t>Pr</m:t>
                          </m:r>
                          <m:r>
                            <a:rPr lang="en-US" b="0" i="1" smtClean="0">
                              <a:latin typeface="Cambria Math" panose="02040503050406030204" pitchFamily="18" charset="0"/>
                            </a:rPr>
                            <m:t>[</m:t>
                          </m:r>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num>
                        <m:den>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𝑚</m:t>
                              </m:r>
                              <m:r>
                                <a:rPr lang="en-US" b="0" i="1" smtClean="0">
                                  <a:latin typeface="Cambria Math" panose="02040503050406030204" pitchFamily="18" charset="0"/>
                                </a:rPr>
                                <m:t>′</m:t>
                              </m:r>
                            </m:sub>
                            <m:sup/>
                            <m:e>
                              <m:r>
                                <m:rPr>
                                  <m:sty m:val="p"/>
                                </m:rPr>
                                <a:rPr lang="en-US" b="0" i="0" smtClean="0">
                                  <a:latin typeface="Cambria Math" panose="02040503050406030204" pitchFamily="18" charset="0"/>
                                </a:rPr>
                                <m:t>Pr</m:t>
                              </m:r>
                              <m:r>
                                <a:rPr lang="en-US" b="0" i="1" smtClean="0">
                                  <a:latin typeface="Cambria Math" panose="02040503050406030204" pitchFamily="18" charset="0"/>
                                </a:rPr>
                                <m:t>[</m:t>
                              </m:r>
                              <m:r>
                                <a:rPr lang="en-US" b="0" i="1" smtClean="0">
                                  <a:latin typeface="Cambria Math" panose="02040503050406030204" pitchFamily="18" charset="0"/>
                                </a:rPr>
                                <m:t>𝑀</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m:t>
                                  </m:r>
                                </m:sup>
                              </m:sSup>
                              <m:r>
                                <a:rPr lang="en-US" b="0" i="1" smtClean="0">
                                  <a:latin typeface="Cambria Math" panose="02040503050406030204" pitchFamily="18" charset="0"/>
                                </a:rPr>
                                <m:t>]</m:t>
                              </m:r>
                              <m:r>
                                <m:rPr>
                                  <m:sty m:val="p"/>
                                </m:rPr>
                                <a:rPr lang="en-US" b="0" i="0" smtClean="0">
                                  <a:latin typeface="Cambria Math" panose="02040503050406030204" pitchFamily="18" charset="0"/>
                                </a:rPr>
                                <m:t>Pr</m:t>
                              </m:r>
                              <m:r>
                                <a:rPr lang="en-US" b="0" i="1" smtClean="0">
                                  <a:latin typeface="Cambria Math" panose="02040503050406030204" pitchFamily="18" charset="0"/>
                                </a:rPr>
                                <m:t>[</m:t>
                              </m:r>
                              <m:r>
                                <a:rPr lang="en-US" b="0" i="1" smtClean="0">
                                  <a:latin typeface="Cambria Math" panose="02040503050406030204" pitchFamily="18" charset="0"/>
                                </a:rPr>
                                <m:t>𝐶</m:t>
                              </m:r>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e>
                          </m:nary>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m:rPr>
                              <m:sty m:val="p"/>
                            </m:rPr>
                            <a:rPr lang="en-US" b="0" i="0" smtClean="0">
                              <a:latin typeface="Cambria Math" panose="02040503050406030204" pitchFamily="18" charset="0"/>
                            </a:rPr>
                            <m:t>p</m:t>
                          </m:r>
                          <m:r>
                            <m:rPr>
                              <m:sty m:val="p"/>
                            </m:rPr>
                            <a:rPr lang="en-US" b="0" i="0" baseline="-25000" smtClean="0">
                              <a:latin typeface="Cambria Math" panose="02040503050406030204" pitchFamily="18" charset="0"/>
                            </a:rPr>
                            <m:t>c</m:t>
                          </m:r>
                          <m:r>
                            <a:rPr lang="en-US" b="0" i="0" baseline="-25000" smtClean="0">
                              <a:latin typeface="Cambria Math" panose="02040503050406030204" pitchFamily="18" charset="0"/>
                            </a:rPr>
                            <m:t> </m:t>
                          </m:r>
                          <m:r>
                            <m:rPr>
                              <m:sty m:val="p"/>
                            </m:rPr>
                            <a:rPr lang="en-US" b="0" i="0" smtClean="0">
                              <a:latin typeface="Cambria Math" panose="02040503050406030204" pitchFamily="18" charset="0"/>
                            </a:rPr>
                            <m:t>Pr</m:t>
                          </m:r>
                          <m:r>
                            <a:rPr lang="en-US" b="0" i="1" smtClean="0">
                              <a:latin typeface="Cambria Math" panose="02040503050406030204" pitchFamily="18" charset="0"/>
                            </a:rPr>
                            <m:t>[</m:t>
                          </m:r>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num>
                        <m:den>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𝑚</m:t>
                              </m:r>
                              <m:r>
                                <a:rPr lang="en-US" b="0" i="1" smtClean="0">
                                  <a:latin typeface="Cambria Math" panose="02040503050406030204" pitchFamily="18" charset="0"/>
                                </a:rPr>
                                <m:t>′</m:t>
                              </m:r>
                            </m:sub>
                            <m:sup/>
                            <m:e>
                              <m:r>
                                <m:rPr>
                                  <m:sty m:val="p"/>
                                </m:rPr>
                                <a:rPr lang="en-US" b="0" i="0" smtClean="0">
                                  <a:latin typeface="Cambria Math" panose="02040503050406030204" pitchFamily="18" charset="0"/>
                                </a:rPr>
                                <m:t>Pr</m:t>
                              </m:r>
                              <m:r>
                                <a:rPr lang="en-US" b="0" i="1" smtClean="0">
                                  <a:latin typeface="Cambria Math" panose="02040503050406030204" pitchFamily="18" charset="0"/>
                                </a:rPr>
                                <m:t>[</m:t>
                              </m:r>
                              <m:r>
                                <a:rPr lang="en-US" b="0" i="1" smtClean="0">
                                  <a:latin typeface="Cambria Math" panose="02040503050406030204" pitchFamily="18" charset="0"/>
                                </a:rPr>
                                <m:t>𝑀</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m:t>
                                  </m:r>
                                </m:sup>
                              </m:sSup>
                              <m:r>
                                <a:rPr lang="en-US" b="0" i="1" smtClean="0">
                                  <a:latin typeface="Cambria Math" panose="02040503050406030204" pitchFamily="18" charset="0"/>
                                </a:rPr>
                                <m:t>]</m:t>
                              </m:r>
                              <m:r>
                                <m:rPr>
                                  <m:sty m:val="p"/>
                                </m:rPr>
                                <a:rPr lang="en-US" b="0" i="0" smtClean="0">
                                  <a:latin typeface="Cambria Math" panose="02040503050406030204" pitchFamily="18" charset="0"/>
                                </a:rPr>
                                <m:t>p</m:t>
                              </m:r>
                              <m:r>
                                <m:rPr>
                                  <m:sty m:val="p"/>
                                </m:rPr>
                                <a:rPr lang="en-US" b="0" i="0" baseline="-25000" smtClean="0">
                                  <a:latin typeface="Cambria Math" panose="02040503050406030204" pitchFamily="18" charset="0"/>
                                </a:rPr>
                                <m:t>c</m:t>
                              </m:r>
                            </m:e>
                          </m:nary>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0" baseline="-25000" smtClean="0">
                              <a:latin typeface="Cambria Math" panose="02040503050406030204" pitchFamily="18" charset="0"/>
                            </a:rPr>
                            <m:t> </m:t>
                          </m:r>
                          <m:r>
                            <m:rPr>
                              <m:sty m:val="p"/>
                            </m:rPr>
                            <a:rPr lang="en-US" b="0" i="0" smtClean="0">
                              <a:latin typeface="Cambria Math" panose="02040503050406030204" pitchFamily="18" charset="0"/>
                            </a:rPr>
                            <m:t>Pr</m:t>
                          </m:r>
                          <m:r>
                            <a:rPr lang="en-US" b="0" i="1" smtClean="0">
                              <a:latin typeface="Cambria Math" panose="02040503050406030204" pitchFamily="18" charset="0"/>
                            </a:rPr>
                            <m:t>[</m:t>
                          </m:r>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num>
                        <m:den>
                          <m:nary>
                            <m:naryPr>
                              <m:chr m:val="∑"/>
                              <m:supHide m:val="on"/>
                              <m:ctrlPr>
                                <a:rPr lang="en-US" b="0" i="1" smtClean="0">
                                  <a:latin typeface="Cambria Math" panose="02040503050406030204" pitchFamily="18" charset="0"/>
                                </a:rPr>
                              </m:ctrlPr>
                            </m:naryPr>
                            <m:sub>
                              <m:r>
                                <m:rPr>
                                  <m:brk m:alnAt="7"/>
                                </m:rPr>
                                <a:rPr lang="en-US" b="0" i="1" smtClean="0">
                                  <a:latin typeface="Cambria Math" panose="02040503050406030204" pitchFamily="18" charset="0"/>
                                </a:rPr>
                                <m:t>𝑚</m:t>
                              </m:r>
                              <m:r>
                                <a:rPr lang="en-US" b="0" i="1" smtClean="0">
                                  <a:latin typeface="Cambria Math" panose="02040503050406030204" pitchFamily="18" charset="0"/>
                                </a:rPr>
                                <m:t>′</m:t>
                              </m:r>
                            </m:sub>
                            <m:sup/>
                            <m:e>
                              <m:r>
                                <m:rPr>
                                  <m:sty m:val="p"/>
                                </m:rPr>
                                <a:rPr lang="en-US" b="0" i="0" smtClean="0">
                                  <a:latin typeface="Cambria Math" panose="02040503050406030204" pitchFamily="18" charset="0"/>
                                </a:rPr>
                                <m:t>Pr</m:t>
                              </m:r>
                              <m:r>
                                <a:rPr lang="en-US" b="0" i="1" smtClean="0">
                                  <a:latin typeface="Cambria Math" panose="02040503050406030204" pitchFamily="18" charset="0"/>
                                </a:rPr>
                                <m:t>[</m:t>
                              </m:r>
                              <m:r>
                                <a:rPr lang="en-US" b="0" i="1" smtClean="0">
                                  <a:latin typeface="Cambria Math" panose="02040503050406030204" pitchFamily="18" charset="0"/>
                                </a:rPr>
                                <m:t>𝑀</m:t>
                              </m:r>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m:t>
                                  </m:r>
                                </m:sup>
                              </m:sSup>
                              <m:r>
                                <a:rPr lang="en-US" b="0" i="1" smtClean="0">
                                  <a:latin typeface="Cambria Math" panose="02040503050406030204" pitchFamily="18" charset="0"/>
                                </a:rPr>
                                <m:t>] </m:t>
                              </m:r>
                            </m:e>
                          </m:nary>
                        </m:den>
                      </m:f>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0" baseline="-25000" smtClean="0">
                              <a:latin typeface="Cambria Math" panose="02040503050406030204" pitchFamily="18" charset="0"/>
                            </a:rPr>
                            <m:t> </m:t>
                          </m:r>
                          <m:r>
                            <m:rPr>
                              <m:sty m:val="p"/>
                            </m:rPr>
                            <a:rPr lang="en-US" b="0" i="0" smtClean="0">
                              <a:latin typeface="Cambria Math" panose="02040503050406030204" pitchFamily="18" charset="0"/>
                            </a:rPr>
                            <m:t>Pr</m:t>
                          </m:r>
                          <m:r>
                            <a:rPr lang="en-US" b="0" i="1" smtClean="0">
                              <a:latin typeface="Cambria Math" panose="02040503050406030204" pitchFamily="18" charset="0"/>
                            </a:rPr>
                            <m:t>[</m:t>
                          </m:r>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num>
                        <m:den>
                          <m:r>
                            <a:rPr lang="en-US" b="0" i="1" smtClean="0">
                              <a:latin typeface="Cambria Math" panose="02040503050406030204" pitchFamily="18" charset="0"/>
                            </a:rPr>
                            <m:t>1</m:t>
                          </m:r>
                        </m:den>
                      </m:f>
                      <m:r>
                        <a:rPr lang="en-US" b="0" i="1" smtClean="0">
                          <a:latin typeface="Cambria Math" panose="02040503050406030204" pitchFamily="18" charset="0"/>
                        </a:rPr>
                        <m:t>=</m:t>
                      </m:r>
                      <m:r>
                        <m:rPr>
                          <m:sty m:val="p"/>
                        </m:rPr>
                        <a:rPr lang="en-US" b="0" i="0" smtClean="0">
                          <a:latin typeface="Cambria Math" panose="02040503050406030204" pitchFamily="18" charset="0"/>
                        </a:rPr>
                        <m:t>Pr</m:t>
                      </m:r>
                      <m:r>
                        <a:rPr lang="en-US" b="0" i="1" smtClean="0">
                          <a:latin typeface="Cambria Math" panose="02040503050406030204" pitchFamily="18" charset="0"/>
                        </a:rPr>
                        <m:t>[</m:t>
                      </m:r>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oMath>
                  </m:oMathPara>
                </a14:m>
                <a:endParaRPr lang="en-US" baseline="0" dirty="0" smtClean="0">
                  <a:sym typeface="Wingdings" panose="05000000000000000000" pitchFamily="2" charset="2"/>
                </a:endParaRPr>
              </a:p>
            </p:txBody>
          </p:sp>
        </mc:Choice>
        <mc:Fallback xmlns="">
          <p:sp>
            <p:nvSpPr>
              <p:cNvPr id="3" name="Notes Placeholder 2"/>
              <p:cNvSpPr>
                <a:spLocks noGrp="1"/>
              </p:cNvSpPr>
              <p:nvPr>
                <p:ph type="body" idx="1"/>
              </p:nvPr>
            </p:nvSpPr>
            <p:spPr/>
            <p:txBody>
              <a:bodyPr/>
              <a:lstStyle/>
              <a:p>
                <a:r>
                  <a:rPr lang="en-US" dirty="0" smtClean="0"/>
                  <a:t>Proof</a:t>
                </a:r>
                <a:r>
                  <a:rPr lang="en-US" baseline="0" dirty="0" smtClean="0"/>
                  <a:t> 2 </a:t>
                </a:r>
                <a:r>
                  <a:rPr lang="en-US" baseline="0" dirty="0" smtClean="0">
                    <a:sym typeface="Wingdings" panose="05000000000000000000" pitchFamily="2" charset="2"/>
                  </a:rPr>
                  <a:t> 1</a:t>
                </a:r>
              </a:p>
              <a:p>
                <a:endParaRPr lang="en-US" baseline="0" dirty="0" smtClean="0">
                  <a:sym typeface="Wingdings" panose="05000000000000000000" pitchFamily="2" charset="2"/>
                </a:endParaRPr>
              </a:p>
              <a:p>
                <a:r>
                  <a:rPr lang="en-US" baseline="0" dirty="0" smtClean="0">
                    <a:sym typeface="Wingdings" panose="05000000000000000000" pitchFamily="2" charset="2"/>
                  </a:rPr>
                  <a:t>Assume that </a:t>
                </a:r>
                <a:r>
                  <a:rPr lang="en-US" i="0" smtClean="0">
                    <a:latin typeface="Cambria Math" panose="02040503050406030204" pitchFamily="18" charset="0"/>
                  </a:rPr>
                  <a:t>Pr</a:t>
                </a:r>
                <a:r>
                  <a:rPr lang="en-US" i="0">
                    <a:latin typeface="Cambria Math" panose="02040503050406030204" pitchFamily="18" charset="0"/>
                  </a:rPr>
                  <a:t>[</a:t>
                </a:r>
                <a:r>
                  <a:rPr lang="en-US" b="0" i="0" smtClean="0">
                    <a:latin typeface="Cambria Math" panose="02040503050406030204" pitchFamily="18" charset="0"/>
                  </a:rPr>
                  <a:t>Enc</a:t>
                </a:r>
                <a:r>
                  <a:rPr lang="en-US" b="0" i="0" baseline="-25000" smtClean="0">
                    <a:latin typeface="Cambria Math" panose="02040503050406030204" pitchFamily="18" charset="0"/>
                  </a:rPr>
                  <a:t>K(</a:t>
                </a:r>
                <a:r>
                  <a:rPr lang="en-US" b="0" i="0" smtClean="0">
                    <a:latin typeface="Cambria Math" panose="02040503050406030204" pitchFamily="18" charset="0"/>
                  </a:rPr>
                  <a:t>𝑚)=𝑐]</a:t>
                </a:r>
                <a:r>
                  <a:rPr lang="en-US" i="0">
                    <a:latin typeface="Cambria Math" panose="02040503050406030204" pitchFamily="18" charset="0"/>
                  </a:rPr>
                  <a:t>=Pr[</a:t>
                </a:r>
                <a:r>
                  <a:rPr lang="en-US" b="0" i="0" smtClean="0">
                    <a:latin typeface="Cambria Math" panose="02040503050406030204" pitchFamily="18" charset="0"/>
                  </a:rPr>
                  <a:t>Enc</a:t>
                </a:r>
                <a:r>
                  <a:rPr lang="en-US" b="0" i="0" baseline="-25000" smtClean="0">
                    <a:latin typeface="Cambria Math" panose="02040503050406030204" pitchFamily="18" charset="0"/>
                  </a:rPr>
                  <a:t>K(</a:t>
                </a:r>
                <a:r>
                  <a:rPr lang="en-US" b="0" i="0" smtClean="0">
                    <a:latin typeface="Cambria Math" panose="02040503050406030204" pitchFamily="18" charset="0"/>
                  </a:rPr>
                  <a:t>𝑚^′ )=𝑐]</a:t>
                </a:r>
                <a:r>
                  <a:rPr lang="en-US" baseline="0" dirty="0" smtClean="0">
                    <a:sym typeface="Wingdings" panose="05000000000000000000" pitchFamily="2" charset="2"/>
                  </a:rPr>
                  <a:t> for all messages </a:t>
                </a:r>
                <a:r>
                  <a:rPr lang="en-US" baseline="0" dirty="0" err="1" smtClean="0">
                    <a:sym typeface="Wingdings" panose="05000000000000000000" pitchFamily="2" charset="2"/>
                  </a:rPr>
                  <a:t>m,m</a:t>
                </a:r>
                <a:r>
                  <a:rPr lang="en-US" baseline="0" dirty="0" smtClean="0">
                    <a:sym typeface="Wingdings" panose="05000000000000000000" pitchFamily="2" charset="2"/>
                  </a:rPr>
                  <a:t>’ and </a:t>
                </a:r>
                <a:r>
                  <a:rPr lang="en-US" baseline="0" dirty="0" err="1" smtClean="0">
                    <a:sym typeface="Wingdings" panose="05000000000000000000" pitchFamily="2" charset="2"/>
                  </a:rPr>
                  <a:t>ciphertexts</a:t>
                </a:r>
                <a:r>
                  <a:rPr lang="en-US" baseline="0" dirty="0" smtClean="0">
                    <a:sym typeface="Wingdings" panose="05000000000000000000" pitchFamily="2" charset="2"/>
                  </a:rPr>
                  <a:t> c.</a:t>
                </a:r>
              </a:p>
              <a:p>
                <a:endParaRPr lang="en-US" baseline="0" dirty="0" smtClean="0">
                  <a:sym typeface="Wingdings" panose="05000000000000000000" pitchFamily="2" charset="2"/>
                </a:endParaRPr>
              </a:p>
              <a:p>
                <a:r>
                  <a:rPr lang="en-US" baseline="0" dirty="0" smtClean="0">
                    <a:sym typeface="Wingdings" panose="05000000000000000000" pitchFamily="2" charset="2"/>
                  </a:rPr>
                  <a:t>Fix any distribution D over messages and any </a:t>
                </a:r>
                <a:r>
                  <a:rPr lang="en-US" baseline="0" dirty="0" err="1" smtClean="0">
                    <a:sym typeface="Wingdings" panose="05000000000000000000" pitchFamily="2" charset="2"/>
                  </a:rPr>
                  <a:t>ciphertext</a:t>
                </a:r>
                <a:r>
                  <a:rPr lang="en-US" baseline="0" dirty="0" smtClean="0">
                    <a:sym typeface="Wingdings" panose="05000000000000000000" pitchFamily="2" charset="2"/>
                  </a:rPr>
                  <a:t> c with </a:t>
                </a:r>
                <a:r>
                  <a:rPr lang="en-US" baseline="0" dirty="0" err="1" smtClean="0">
                    <a:sym typeface="Wingdings" panose="05000000000000000000" pitchFamily="2" charset="2"/>
                  </a:rPr>
                  <a:t>Pr</a:t>
                </a:r>
                <a:r>
                  <a:rPr lang="en-US" baseline="0" dirty="0" smtClean="0">
                    <a:sym typeface="Wingdings" panose="05000000000000000000" pitchFamily="2" charset="2"/>
                  </a:rPr>
                  <a:t>[C=c]&gt;0 and message m. </a:t>
                </a:r>
              </a:p>
              <a:p>
                <a:endParaRPr lang="en-US" baseline="0" dirty="0" smtClean="0">
                  <a:sym typeface="Wingdings" panose="05000000000000000000" pitchFamily="2" charset="2"/>
                </a:endParaRPr>
              </a:p>
              <a:p>
                <a:r>
                  <a:rPr lang="en-US" baseline="0" dirty="0" smtClean="0">
                    <a:sym typeface="Wingdings" panose="05000000000000000000" pitchFamily="2" charset="2"/>
                  </a:rPr>
                  <a:t>If </a:t>
                </a:r>
                <a:r>
                  <a:rPr lang="en-US" baseline="0" dirty="0" err="1" smtClean="0">
                    <a:sym typeface="Wingdings" panose="05000000000000000000" pitchFamily="2" charset="2"/>
                  </a:rPr>
                  <a:t>Pr</a:t>
                </a:r>
                <a:r>
                  <a:rPr lang="en-US" baseline="0" dirty="0" smtClean="0">
                    <a:sym typeface="Wingdings" panose="05000000000000000000" pitchFamily="2" charset="2"/>
                  </a:rPr>
                  <a:t>[M=m] = 0 (when M is sampled from D) then trivially </a:t>
                </a:r>
                <a:r>
                  <a:rPr lang="en-US" baseline="0" dirty="0" err="1" smtClean="0">
                    <a:sym typeface="Wingdings" panose="05000000000000000000" pitchFamily="2" charset="2"/>
                  </a:rPr>
                  <a:t>Pr</a:t>
                </a:r>
                <a:r>
                  <a:rPr lang="en-US" baseline="0" dirty="0" smtClean="0">
                    <a:sym typeface="Wingdings" panose="05000000000000000000" pitchFamily="2" charset="2"/>
                  </a:rPr>
                  <a:t>[M=m | C= c] = 0 = </a:t>
                </a:r>
                <a:r>
                  <a:rPr lang="en-US" baseline="0" dirty="0" err="1" smtClean="0">
                    <a:sym typeface="Wingdings" panose="05000000000000000000" pitchFamily="2" charset="2"/>
                  </a:rPr>
                  <a:t>Pr</a:t>
                </a:r>
                <a:r>
                  <a:rPr lang="en-US" baseline="0" dirty="0" smtClean="0">
                    <a:sym typeface="Wingdings" panose="05000000000000000000" pitchFamily="2" charset="2"/>
                  </a:rPr>
                  <a:t>[M=m].</a:t>
                </a:r>
              </a:p>
              <a:p>
                <a:endParaRPr lang="en-US" baseline="0" dirty="0" smtClean="0">
                  <a:sym typeface="Wingdings" panose="05000000000000000000" pitchFamily="2" charset="2"/>
                </a:endParaRPr>
              </a:p>
              <a:p>
                <a:r>
                  <a:rPr lang="en-US" baseline="0" dirty="0" smtClean="0">
                    <a:sym typeface="Wingdings" panose="05000000000000000000" pitchFamily="2" charset="2"/>
                  </a:rPr>
                  <a:t>Otherwise we observe that </a:t>
                </a:r>
                <a:r>
                  <a:rPr lang="en-US" i="0" smtClean="0">
                    <a:latin typeface="Cambria Math" panose="02040503050406030204" pitchFamily="18" charset="0"/>
                  </a:rPr>
                  <a:t>Pr</a:t>
                </a:r>
                <a:r>
                  <a:rPr lang="en-US" i="0">
                    <a:latin typeface="Cambria Math" panose="02040503050406030204" pitchFamily="18" charset="0"/>
                  </a:rPr>
                  <a:t>[</a:t>
                </a:r>
                <a:r>
                  <a:rPr lang="en-US" b="0" i="0" smtClean="0">
                    <a:latin typeface="Cambria Math" panose="02040503050406030204" pitchFamily="18" charset="0"/>
                  </a:rPr>
                  <a:t>𝐶</a:t>
                </a:r>
                <a:r>
                  <a:rPr lang="en-US" i="0">
                    <a:latin typeface="Cambria Math" panose="02040503050406030204" pitchFamily="18" charset="0"/>
                  </a:rPr>
                  <a:t>=𝑐├|</a:t>
                </a:r>
                <a:r>
                  <a:rPr lang="en-US" i="0" smtClean="0">
                    <a:latin typeface="Cambria Math" panose="02040503050406030204" pitchFamily="18" charset="0"/>
                  </a:rPr>
                  <a:t>𝑀=𝑚┤]</a:t>
                </a:r>
                <a:r>
                  <a:rPr lang="en-US" b="0" i="0" smtClean="0">
                    <a:latin typeface="Cambria Math" panose="02040503050406030204" pitchFamily="18" charset="0"/>
                  </a:rPr>
                  <a:t>=</a:t>
                </a:r>
                <a:r>
                  <a:rPr lang="en-US" i="0" smtClean="0">
                    <a:latin typeface="Cambria Math" panose="02040503050406030204" pitchFamily="18" charset="0"/>
                  </a:rPr>
                  <a:t>Pr</a:t>
                </a:r>
                <a:r>
                  <a:rPr lang="en-US" i="0">
                    <a:latin typeface="Cambria Math" panose="02040503050406030204" pitchFamily="18" charset="0"/>
                  </a:rPr>
                  <a:t>[</a:t>
                </a:r>
                <a:r>
                  <a:rPr lang="en-US" i="0" smtClean="0">
                    <a:latin typeface="Cambria Math" panose="02040503050406030204" pitchFamily="18" charset="0"/>
                  </a:rPr>
                  <a:t>Enc</a:t>
                </a:r>
                <a:r>
                  <a:rPr lang="en-US" i="0" baseline="-25000">
                    <a:latin typeface="Cambria Math" panose="02040503050406030204" pitchFamily="18" charset="0"/>
                  </a:rPr>
                  <a:t>K(</a:t>
                </a:r>
                <a:r>
                  <a:rPr lang="en-US" i="0">
                    <a:latin typeface="Cambria Math" panose="02040503050406030204" pitchFamily="18" charset="0"/>
                  </a:rPr>
                  <a:t>𝑀)=𝑐├|</a:t>
                </a:r>
                <a:r>
                  <a:rPr lang="en-US" i="0" smtClean="0">
                    <a:latin typeface="Cambria Math" panose="02040503050406030204" pitchFamily="18" charset="0"/>
                  </a:rPr>
                  <a:t>𝑀=𝑚</a:t>
                </a:r>
                <a:r>
                  <a:rPr lang="en-US" i="0">
                    <a:latin typeface="Cambria Math" panose="02040503050406030204" pitchFamily="18" charset="0"/>
                  </a:rPr>
                  <a:t>┤]</a:t>
                </a:r>
                <a:r>
                  <a:rPr lang="en-US" b="0" i="0" smtClean="0">
                    <a:latin typeface="Cambria Math" panose="02040503050406030204" pitchFamily="18" charset="0"/>
                  </a:rPr>
                  <a:t>=</a:t>
                </a:r>
                <a:r>
                  <a:rPr lang="en-US" i="0" smtClean="0">
                    <a:latin typeface="Cambria Math" panose="02040503050406030204" pitchFamily="18" charset="0"/>
                  </a:rPr>
                  <a:t>Pr</a:t>
                </a:r>
                <a:r>
                  <a:rPr lang="en-US" i="0">
                    <a:latin typeface="Cambria Math" panose="02040503050406030204" pitchFamily="18" charset="0"/>
                  </a:rPr>
                  <a:t>[</a:t>
                </a:r>
                <a:r>
                  <a:rPr lang="en-US" i="0" smtClean="0">
                    <a:latin typeface="Cambria Math" panose="02040503050406030204" pitchFamily="18" charset="0"/>
                  </a:rPr>
                  <a:t>Enc</a:t>
                </a:r>
                <a:r>
                  <a:rPr lang="en-US" i="0" baseline="-25000">
                    <a:latin typeface="Cambria Math" panose="02040503050406030204" pitchFamily="18" charset="0"/>
                  </a:rPr>
                  <a:t>K(</a:t>
                </a:r>
                <a:r>
                  <a:rPr lang="en-US" b="0" i="0" smtClean="0">
                    <a:latin typeface="Cambria Math" panose="02040503050406030204" pitchFamily="18" charset="0"/>
                  </a:rPr>
                  <a:t>𝑚</a:t>
                </a:r>
                <a:r>
                  <a:rPr lang="en-US" b="0" i="0">
                    <a:latin typeface="Cambria Math" panose="02040503050406030204" pitchFamily="18" charset="0"/>
                  </a:rPr>
                  <a:t>)</a:t>
                </a:r>
                <a:r>
                  <a:rPr lang="en-US" i="0">
                    <a:latin typeface="Cambria Math" panose="02040503050406030204" pitchFamily="18" charset="0"/>
                  </a:rPr>
                  <a:t>=𝑐</a:t>
                </a:r>
                <a:r>
                  <a:rPr lang="en-US" i="0" smtClean="0">
                    <a:latin typeface="Cambria Math" panose="02040503050406030204" pitchFamily="18" charset="0"/>
                  </a:rPr>
                  <a:t>]</a:t>
                </a:r>
                <a:endParaRPr lang="en-US" baseline="0" dirty="0" smtClean="0">
                  <a:sym typeface="Wingdings" panose="05000000000000000000" pitchFamily="2" charset="2"/>
                </a:endParaRPr>
              </a:p>
              <a:p>
                <a:endParaRPr lang="en-US" baseline="0" dirty="0" smtClean="0">
                  <a:sym typeface="Wingdings" panose="05000000000000000000" pitchFamily="2" charset="2"/>
                </a:endParaRPr>
              </a:p>
              <a:p>
                <a:r>
                  <a:rPr lang="en-US" baseline="0" dirty="0" smtClean="0">
                    <a:sym typeface="Wingdings" panose="05000000000000000000" pitchFamily="2" charset="2"/>
                  </a:rPr>
                  <a:t>Notice that </a:t>
                </a:r>
                <a:r>
                  <a:rPr lang="en-US" b="0" i="0" smtClean="0">
                    <a:latin typeface="Cambria Math" panose="02040503050406030204" pitchFamily="18" charset="0"/>
                  </a:rPr>
                  <a:t>p</a:t>
                </a:r>
                <a:r>
                  <a:rPr lang="en-US" b="0" i="0" baseline="-25000" smtClean="0">
                    <a:latin typeface="Cambria Math" panose="02040503050406030204" pitchFamily="18" charset="0"/>
                  </a:rPr>
                  <a:t>c</a:t>
                </a:r>
                <a:r>
                  <a:rPr lang="en-US" b="0" i="0" smtClean="0">
                    <a:latin typeface="Cambria Math" panose="02040503050406030204" pitchFamily="18" charset="0"/>
                  </a:rPr>
                  <a:t>=</a:t>
                </a:r>
                <a:r>
                  <a:rPr lang="en-US" i="0" smtClean="0">
                    <a:latin typeface="Cambria Math" panose="02040503050406030204" pitchFamily="18" charset="0"/>
                  </a:rPr>
                  <a:t>Pr</a:t>
                </a:r>
                <a:r>
                  <a:rPr lang="en-US" i="0">
                    <a:latin typeface="Cambria Math" panose="02040503050406030204" pitchFamily="18" charset="0"/>
                  </a:rPr>
                  <a:t>[</a:t>
                </a:r>
                <a:r>
                  <a:rPr lang="en-US" b="0" i="0" smtClean="0">
                    <a:latin typeface="Cambria Math" panose="02040503050406030204" pitchFamily="18" charset="0"/>
                  </a:rPr>
                  <a:t>𝐶</a:t>
                </a:r>
                <a:r>
                  <a:rPr lang="en-US" i="0">
                    <a:latin typeface="Cambria Math" panose="02040503050406030204" pitchFamily="18" charset="0"/>
                  </a:rPr>
                  <a:t>=𝑐├|</a:t>
                </a:r>
                <a:r>
                  <a:rPr lang="en-US" i="0" smtClean="0">
                    <a:latin typeface="Cambria Math" panose="02040503050406030204" pitchFamily="18" charset="0"/>
                  </a:rPr>
                  <a:t>𝑀=𝑚┤]</a:t>
                </a:r>
                <a:r>
                  <a:rPr lang="en-US" b="0" i="0" smtClean="0">
                    <a:latin typeface="Cambria Math" panose="02040503050406030204" pitchFamily="18" charset="0"/>
                  </a:rPr>
                  <a:t>=</a:t>
                </a:r>
                <a:r>
                  <a:rPr lang="en-US" i="0" smtClean="0">
                    <a:latin typeface="Cambria Math" panose="02040503050406030204" pitchFamily="18" charset="0"/>
                  </a:rPr>
                  <a:t>Pr</a:t>
                </a:r>
                <a:r>
                  <a:rPr lang="en-US" i="0">
                    <a:latin typeface="Cambria Math" panose="02040503050406030204" pitchFamily="18" charset="0"/>
                  </a:rPr>
                  <a:t>[</a:t>
                </a:r>
                <a:r>
                  <a:rPr lang="en-US" i="0" smtClean="0">
                    <a:latin typeface="Cambria Math" panose="02040503050406030204" pitchFamily="18" charset="0"/>
                  </a:rPr>
                  <a:t>Enc</a:t>
                </a:r>
                <a:r>
                  <a:rPr lang="en-US" i="0" baseline="-25000">
                    <a:latin typeface="Cambria Math" panose="02040503050406030204" pitchFamily="18" charset="0"/>
                  </a:rPr>
                  <a:t>K(</a:t>
                </a:r>
                <a:r>
                  <a:rPr lang="en-US" b="0" i="0" smtClean="0">
                    <a:latin typeface="Cambria Math" panose="02040503050406030204" pitchFamily="18" charset="0"/>
                  </a:rPr>
                  <a:t>𝑚)</a:t>
                </a:r>
                <a:r>
                  <a:rPr lang="en-US" i="0">
                    <a:latin typeface="Cambria Math" panose="02040503050406030204" pitchFamily="18" charset="0"/>
                  </a:rPr>
                  <a:t>=𝑐]</a:t>
                </a:r>
                <a:r>
                  <a:rPr lang="en-US" b="0" i="0" smtClean="0">
                    <a:latin typeface="Cambria Math" panose="02040503050406030204" pitchFamily="18" charset="0"/>
                  </a:rPr>
                  <a:t>=</a:t>
                </a:r>
                <a:r>
                  <a:rPr lang="en-US" i="0" smtClean="0">
                    <a:latin typeface="Cambria Math" panose="02040503050406030204" pitchFamily="18" charset="0"/>
                  </a:rPr>
                  <a:t>Pr</a:t>
                </a:r>
                <a:r>
                  <a:rPr lang="en-US" i="0">
                    <a:latin typeface="Cambria Math" panose="02040503050406030204" pitchFamily="18" charset="0"/>
                  </a:rPr>
                  <a:t>[</a:t>
                </a:r>
                <a:r>
                  <a:rPr lang="en-US" i="0" smtClean="0">
                    <a:latin typeface="Cambria Math" panose="02040503050406030204" pitchFamily="18" charset="0"/>
                  </a:rPr>
                  <a:t>Enc</a:t>
                </a:r>
                <a:r>
                  <a:rPr lang="en-US" i="0" baseline="-25000">
                    <a:latin typeface="Cambria Math" panose="02040503050406030204" pitchFamily="18" charset="0"/>
                  </a:rPr>
                  <a:t>K(</a:t>
                </a:r>
                <a:r>
                  <a:rPr lang="en-US" b="0" i="0" smtClean="0">
                    <a:latin typeface="Cambria Math" panose="02040503050406030204" pitchFamily="18" charset="0"/>
                  </a:rPr>
                  <a:t>𝑚</a:t>
                </a:r>
                <a:r>
                  <a:rPr lang="en-US" b="0" i="0" smtClean="0">
                    <a:latin typeface="Cambria Math" panose="02040503050406030204" pitchFamily="18" charset="0"/>
                  </a:rPr>
                  <a:t>′)</a:t>
                </a:r>
                <a:r>
                  <a:rPr lang="en-US" i="0">
                    <a:latin typeface="Cambria Math" panose="02040503050406030204" pitchFamily="18" charset="0"/>
                  </a:rPr>
                  <a:t>=𝑐]</a:t>
                </a:r>
                <a:r>
                  <a:rPr lang="en-US" baseline="0" dirty="0" smtClean="0">
                    <a:sym typeface="Wingdings" panose="05000000000000000000" pitchFamily="2" charset="2"/>
                  </a:rPr>
                  <a:t> for any other message m’ (definition 1)</a:t>
                </a:r>
              </a:p>
              <a:p>
                <a:endParaRPr lang="en-US" baseline="0" dirty="0" smtClean="0">
                  <a:sym typeface="Wingdings" panose="05000000000000000000" pitchFamily="2" charset="2"/>
                </a:endParaRPr>
              </a:p>
              <a:p>
                <a:r>
                  <a:rPr lang="en-US" baseline="0" dirty="0" smtClean="0">
                    <a:sym typeface="Wingdings" panose="05000000000000000000" pitchFamily="2" charset="2"/>
                  </a:rPr>
                  <a:t>Applying Bayes’ Theorem</a:t>
                </a:r>
              </a:p>
              <a:p>
                <a:endParaRPr lang="en-US" baseline="0" dirty="0" smtClean="0">
                  <a:sym typeface="Wingdings" panose="05000000000000000000" pitchFamily="2" charset="2"/>
                </a:endParaRPr>
              </a:p>
              <a:p>
                <a:r>
                  <a:rPr lang="en-US" i="0" smtClean="0">
                    <a:latin typeface="Cambria Math" panose="02040503050406030204" pitchFamily="18" charset="0"/>
                  </a:rPr>
                  <a:t>Pr</a:t>
                </a:r>
                <a:r>
                  <a:rPr lang="en-US" i="0">
                    <a:latin typeface="Cambria Math" panose="02040503050406030204" pitchFamily="18" charset="0"/>
                  </a:rPr>
                  <a:t>[</a:t>
                </a:r>
                <a:r>
                  <a:rPr lang="en-US" b="0" i="0" smtClean="0">
                    <a:latin typeface="Cambria Math" panose="02040503050406030204" pitchFamily="18" charset="0"/>
                  </a:rPr>
                  <a:t>𝑀=𝑚</a:t>
                </a:r>
                <a:r>
                  <a:rPr lang="en-US" b="0" i="0">
                    <a:latin typeface="Cambria Math" panose="02040503050406030204" pitchFamily="18" charset="0"/>
                  </a:rPr>
                  <a:t>├|</a:t>
                </a:r>
                <a:r>
                  <a:rPr lang="en-US" b="0" i="0" smtClean="0">
                    <a:latin typeface="Cambria Math" panose="02040503050406030204" pitchFamily="18" charset="0"/>
                  </a:rPr>
                  <a:t>𝐶</a:t>
                </a:r>
                <a:r>
                  <a:rPr lang="en-US" i="0" smtClean="0">
                    <a:latin typeface="Cambria Math" panose="02040503050406030204" pitchFamily="18" charset="0"/>
                  </a:rPr>
                  <a:t>=</a:t>
                </a:r>
                <a:r>
                  <a:rPr lang="en-US" b="0" i="0" smtClean="0">
                    <a:latin typeface="Cambria Math" panose="02040503050406030204" pitchFamily="18" charset="0"/>
                  </a:rPr>
                  <a:t>𝑐┤]=(</a:t>
                </a:r>
                <a:r>
                  <a:rPr lang="en-US" i="0" smtClean="0">
                    <a:latin typeface="Cambria Math" panose="02040503050406030204" pitchFamily="18" charset="0"/>
                  </a:rPr>
                  <a:t>Pr</a:t>
                </a:r>
                <a:r>
                  <a:rPr lang="en-US" i="0">
                    <a:latin typeface="Cambria Math" panose="02040503050406030204" pitchFamily="18" charset="0"/>
                  </a:rPr>
                  <a:t>[</a:t>
                </a:r>
                <a:r>
                  <a:rPr lang="en-US" b="0" i="0" smtClean="0">
                    <a:latin typeface="Cambria Math" panose="02040503050406030204" pitchFamily="18" charset="0"/>
                  </a:rPr>
                  <a:t>𝐶</a:t>
                </a:r>
                <a:r>
                  <a:rPr lang="en-US" i="0">
                    <a:latin typeface="Cambria Math" panose="02040503050406030204" pitchFamily="18" charset="0"/>
                  </a:rPr>
                  <a:t>=𝑐├|</a:t>
                </a:r>
                <a:r>
                  <a:rPr lang="en-US" i="0" smtClean="0">
                    <a:latin typeface="Cambria Math" panose="02040503050406030204" pitchFamily="18" charset="0"/>
                  </a:rPr>
                  <a:t>𝑀=𝑚┤]</a:t>
                </a:r>
                <a:r>
                  <a:rPr lang="en-US" b="0" i="0" smtClean="0">
                    <a:latin typeface="Cambria Math" panose="02040503050406030204" pitchFamily="18" charset="0"/>
                  </a:rPr>
                  <a:t>  Pr[𝑀=𝑚])/(Pr[𝐶=𝑐])=(</a:t>
                </a:r>
                <a:r>
                  <a:rPr lang="en-US" i="0" smtClean="0">
                    <a:latin typeface="Cambria Math" panose="02040503050406030204" pitchFamily="18" charset="0"/>
                  </a:rPr>
                  <a:t>Pr</a:t>
                </a:r>
                <a:r>
                  <a:rPr lang="en-US" i="0">
                    <a:latin typeface="Cambria Math" panose="02040503050406030204" pitchFamily="18" charset="0"/>
                  </a:rPr>
                  <a:t>[</a:t>
                </a:r>
                <a:r>
                  <a:rPr lang="en-US" b="0" i="0" smtClean="0">
                    <a:latin typeface="Cambria Math" panose="02040503050406030204" pitchFamily="18" charset="0"/>
                  </a:rPr>
                  <a:t>𝐶</a:t>
                </a:r>
                <a:r>
                  <a:rPr lang="en-US" i="0">
                    <a:latin typeface="Cambria Math" panose="02040503050406030204" pitchFamily="18" charset="0"/>
                  </a:rPr>
                  <a:t>=𝑐├|</a:t>
                </a:r>
                <a:r>
                  <a:rPr lang="en-US" i="0" smtClean="0">
                    <a:latin typeface="Cambria Math" panose="02040503050406030204" pitchFamily="18" charset="0"/>
                  </a:rPr>
                  <a:t>𝑀=𝑚┤]</a:t>
                </a:r>
                <a:r>
                  <a:rPr lang="en-US" b="0" i="0" smtClean="0">
                    <a:latin typeface="Cambria Math" panose="02040503050406030204" pitchFamily="18" charset="0"/>
                  </a:rPr>
                  <a:t>  Pr[𝑀=𝑚]</a:t>
                </a:r>
                <a:r>
                  <a:rPr lang="en-US" b="0" i="0" smtClean="0">
                    <a:latin typeface="Cambria Math" panose="02040503050406030204" pitchFamily="18" charset="0"/>
                  </a:rPr>
                  <a:t>)/(∑8_𝑚′▒〖Pr</a:t>
                </a:r>
                <a:r>
                  <a:rPr lang="en-US" b="0" i="0" smtClean="0">
                    <a:latin typeface="Cambria Math" panose="02040503050406030204" pitchFamily="18" charset="0"/>
                  </a:rPr>
                  <a:t>[𝑀=𝑚^′]Pr[𝐶=𝑐|𝑀=𝑚′]</a:t>
                </a:r>
                <a:r>
                  <a:rPr lang="en-US" b="0" i="0" smtClean="0">
                    <a:latin typeface="Cambria Math" panose="02040503050406030204" pitchFamily="18" charset="0"/>
                  </a:rPr>
                  <a:t>〗)=(p</a:t>
                </a:r>
                <a:r>
                  <a:rPr lang="en-US" b="0" i="0" baseline="-25000" smtClean="0">
                    <a:latin typeface="Cambria Math" panose="02040503050406030204" pitchFamily="18" charset="0"/>
                  </a:rPr>
                  <a:t>c</a:t>
                </a:r>
                <a:r>
                  <a:rPr lang="en-US" b="0" i="0" baseline="-25000" smtClean="0">
                    <a:latin typeface="Cambria Math" panose="02040503050406030204" pitchFamily="18" charset="0"/>
                  </a:rPr>
                  <a:t> </a:t>
                </a:r>
                <a:r>
                  <a:rPr lang="en-US" b="0" i="0" smtClean="0">
                    <a:latin typeface="Cambria Math" panose="02040503050406030204" pitchFamily="18" charset="0"/>
                  </a:rPr>
                  <a:t>Pr[𝑀=𝑚]</a:t>
                </a:r>
                <a:r>
                  <a:rPr lang="en-US" b="0" i="0" smtClean="0">
                    <a:latin typeface="Cambria Math" panose="02040503050406030204" pitchFamily="18" charset="0"/>
                  </a:rPr>
                  <a:t>)/(∑_</a:t>
                </a:r>
                <a:r>
                  <a:rPr lang="en-US" b="0" i="0" smtClean="0">
                    <a:latin typeface="Cambria Math" panose="02040503050406030204" pitchFamily="18" charset="0"/>
                  </a:rPr>
                  <a:t>𝑚′▒〖Pr[𝑀=𝑚^′]</a:t>
                </a:r>
                <a:r>
                  <a:rPr lang="en-US" b="0" i="0" smtClean="0">
                    <a:latin typeface="Cambria Math" panose="02040503050406030204" pitchFamily="18" charset="0"/>
                  </a:rPr>
                  <a:t>p</a:t>
                </a:r>
                <a:r>
                  <a:rPr lang="en-US" b="0" i="0" baseline="-25000" smtClean="0">
                    <a:latin typeface="Cambria Math" panose="02040503050406030204" pitchFamily="18" charset="0"/>
                  </a:rPr>
                  <a:t>c〗</a:t>
                </a:r>
                <a:r>
                  <a:rPr lang="en-US" b="0" i="0" baseline="-25000" smtClean="0">
                    <a:latin typeface="Cambria Math" panose="02040503050406030204" pitchFamily="18" charset="0"/>
                  </a:rPr>
                  <a:t>)</a:t>
                </a:r>
                <a:r>
                  <a:rPr lang="en-US" b="0" i="0" smtClean="0">
                    <a:latin typeface="Cambria Math" panose="02040503050406030204" pitchFamily="18" charset="0"/>
                  </a:rPr>
                  <a:t>=(</a:t>
                </a:r>
                <a:r>
                  <a:rPr lang="en-US" b="0" i="0" baseline="-25000" smtClean="0">
                    <a:latin typeface="Cambria Math" panose="02040503050406030204" pitchFamily="18" charset="0"/>
                  </a:rPr>
                  <a:t> </a:t>
                </a:r>
                <a:r>
                  <a:rPr lang="en-US" b="0" i="0" smtClean="0">
                    <a:latin typeface="Cambria Math" panose="02040503050406030204" pitchFamily="18" charset="0"/>
                  </a:rPr>
                  <a:t>Pr[𝑀=𝑚]</a:t>
                </a:r>
                <a:r>
                  <a:rPr lang="en-US" b="0" i="0" smtClean="0">
                    <a:latin typeface="Cambria Math" panose="02040503050406030204" pitchFamily="18" charset="0"/>
                  </a:rPr>
                  <a:t>)/(∑_</a:t>
                </a:r>
                <a:r>
                  <a:rPr lang="en-US" b="0" i="0" smtClean="0">
                    <a:latin typeface="Cambria Math" panose="02040503050406030204" pitchFamily="18" charset="0"/>
                  </a:rPr>
                  <a:t>𝑚′</a:t>
                </a:r>
                <a:r>
                  <a:rPr lang="en-US" b="0" i="0" baseline="-25000" smtClean="0">
                    <a:latin typeface="Cambria Math" panose="02040503050406030204" pitchFamily="18" charset="0"/>
                  </a:rPr>
                  <a:t>▒〖</a:t>
                </a:r>
                <a:r>
                  <a:rPr lang="en-US" b="0" i="0" smtClean="0">
                    <a:latin typeface="Cambria Math" panose="02040503050406030204" pitchFamily="18" charset="0"/>
                  </a:rPr>
                  <a:t>Pr[𝑀=𝑚^′]</a:t>
                </a:r>
                <a:r>
                  <a:rPr lang="en-US" b="0" i="0" smtClean="0">
                    <a:latin typeface="Cambria Math" panose="02040503050406030204" pitchFamily="18" charset="0"/>
                  </a:rPr>
                  <a:t> 〗)=</a:t>
                </a:r>
                <a:r>
                  <a:rPr lang="en-US" b="0" i="0" smtClean="0">
                    <a:latin typeface="Cambria Math" panose="02040503050406030204" pitchFamily="18" charset="0"/>
                  </a:rPr>
                  <a:t>(</a:t>
                </a:r>
                <a:r>
                  <a:rPr lang="en-US" b="0" i="0" baseline="-25000" smtClean="0">
                    <a:latin typeface="Cambria Math" panose="02040503050406030204" pitchFamily="18" charset="0"/>
                  </a:rPr>
                  <a:t> </a:t>
                </a:r>
                <a:r>
                  <a:rPr lang="en-US" b="0" i="0" smtClean="0">
                    <a:latin typeface="Cambria Math" panose="02040503050406030204" pitchFamily="18" charset="0"/>
                  </a:rPr>
                  <a:t>Pr[𝑀=𝑚])/</a:t>
                </a:r>
                <a:r>
                  <a:rPr lang="en-US" b="0" i="0" smtClean="0">
                    <a:latin typeface="Cambria Math" panose="02040503050406030204" pitchFamily="18" charset="0"/>
                  </a:rPr>
                  <a:t>1=Pr</a:t>
                </a:r>
                <a:r>
                  <a:rPr lang="en-US" b="0" i="0" smtClean="0">
                    <a:latin typeface="Cambria Math" panose="02040503050406030204" pitchFamily="18" charset="0"/>
                  </a:rPr>
                  <a:t>[𝑀=𝑚</a:t>
                </a:r>
                <a:r>
                  <a:rPr lang="en-US" b="0" i="0" smtClean="0">
                    <a:latin typeface="Cambria Math" panose="02040503050406030204" pitchFamily="18" charset="0"/>
                  </a:rPr>
                  <a:t>]</a:t>
                </a:r>
                <a:endParaRPr lang="en-US" baseline="0" dirty="0" smtClean="0">
                  <a:sym typeface="Wingdings" panose="05000000000000000000" pitchFamily="2" charset="2"/>
                </a:endParaRPr>
              </a:p>
            </p:txBody>
          </p:sp>
        </mc:Fallback>
      </mc:AlternateContent>
      <p:sp>
        <p:nvSpPr>
          <p:cNvPr id="4" name="Slide Number Placeholder 3"/>
          <p:cNvSpPr>
            <a:spLocks noGrp="1"/>
          </p:cNvSpPr>
          <p:nvPr>
            <p:ph type="sldNum" sz="quarter" idx="10"/>
          </p:nvPr>
        </p:nvSpPr>
        <p:spPr/>
        <p:txBody>
          <a:bodyPr/>
          <a:lstStyle/>
          <a:p>
            <a:fld id="{9CE35DAA-499F-4673-978B-A6190921FD97}" type="slidenum">
              <a:rPr lang="en-US" smtClean="0"/>
              <a:t>63</a:t>
            </a:fld>
            <a:endParaRPr lang="en-US"/>
          </a:p>
        </p:txBody>
      </p:sp>
    </p:spTree>
    <p:extLst>
      <p:ext uri="{BB962C8B-B14F-4D97-AF65-F5344CB8AC3E}">
        <p14:creationId xmlns:p14="http://schemas.microsoft.com/office/powerpoint/2010/main" val="3473127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E35DAA-499F-4673-978B-A6190921FD97}" type="slidenum">
              <a:rPr lang="en-US" smtClean="0"/>
              <a:t>65</a:t>
            </a:fld>
            <a:endParaRPr lang="en-US"/>
          </a:p>
        </p:txBody>
      </p:sp>
    </p:spTree>
    <p:extLst>
      <p:ext uri="{BB962C8B-B14F-4D97-AF65-F5344CB8AC3E}">
        <p14:creationId xmlns:p14="http://schemas.microsoft.com/office/powerpoint/2010/main" val="21683102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E35DAA-499F-4673-978B-A6190921FD97}" type="slidenum">
              <a:rPr lang="en-US" smtClean="0"/>
              <a:t>66</a:t>
            </a:fld>
            <a:endParaRPr lang="en-US"/>
          </a:p>
        </p:txBody>
      </p:sp>
    </p:spTree>
    <p:extLst>
      <p:ext uri="{BB962C8B-B14F-4D97-AF65-F5344CB8AC3E}">
        <p14:creationId xmlns:p14="http://schemas.microsoft.com/office/powerpoint/2010/main" val="41164084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Suppose we have </a:t>
                </a:r>
                <a:r>
                  <a:rPr lang="en-US" dirty="0" err="1" smtClean="0"/>
                  <a:t>m,m’,c</a:t>
                </a:r>
                <a:r>
                  <a:rPr lang="en-US" dirty="0" smtClean="0"/>
                  <a:t>’ s.t. </a:t>
                </a:r>
                <a:r>
                  <a:rPr lang="en-US" dirty="0" err="1" smtClean="0"/>
                  <a:t>Pr</a:t>
                </a:r>
                <a:r>
                  <a:rPr lang="en-US" dirty="0" smtClean="0"/>
                  <a:t>[</a:t>
                </a:r>
                <a:r>
                  <a:rPr lang="en-US" dirty="0" err="1" smtClean="0"/>
                  <a:t>EncK</a:t>
                </a:r>
                <a:r>
                  <a:rPr lang="en-US" dirty="0" smtClean="0"/>
                  <a:t>(m)= c’] &gt; </a:t>
                </a:r>
                <a:r>
                  <a:rPr lang="en-US" dirty="0" err="1" smtClean="0"/>
                  <a:t>Pr</a:t>
                </a:r>
                <a:r>
                  <a:rPr lang="en-US" dirty="0" smtClean="0"/>
                  <a:t>[</a:t>
                </a:r>
                <a:r>
                  <a:rPr lang="en-US" dirty="0" err="1" smtClean="0"/>
                  <a:t>EncK</a:t>
                </a:r>
                <a:r>
                  <a:rPr lang="en-US" dirty="0" smtClean="0"/>
                  <a:t>(m’)=c’] then adversary can select m0= m, m1=m’. If the ciphertext challenge c=c’ then the adversary outputs guess b’ = 1. Otherwise, the adversary outputs random guess b’. </a:t>
                </a:r>
              </a:p>
              <a:p>
                <a:endParaRPr lang="en-US" dirty="0"/>
              </a:p>
            </p:txBody>
          </p:sp>
        </mc:Choice>
        <mc:Fallback xmlns="">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Suppose we have </a:t>
                </a:r>
                <a:r>
                  <a:rPr lang="en-US" dirty="0" err="1" smtClean="0"/>
                  <a:t>m,m’,c</a:t>
                </a:r>
                <a:r>
                  <a:rPr lang="en-US" dirty="0" smtClean="0"/>
                  <a:t>’ s.t. </a:t>
                </a:r>
                <a:r>
                  <a:rPr lang="en-US" dirty="0" err="1" smtClean="0"/>
                  <a:t>Pr</a:t>
                </a:r>
                <a:r>
                  <a:rPr lang="en-US" dirty="0" smtClean="0"/>
                  <a:t>[</a:t>
                </a:r>
                <a:r>
                  <a:rPr lang="en-US" dirty="0" err="1" smtClean="0"/>
                  <a:t>EncK</a:t>
                </a:r>
                <a:r>
                  <a:rPr lang="en-US" dirty="0" smtClean="0"/>
                  <a:t>(m)= c’] &gt; </a:t>
                </a:r>
                <a:r>
                  <a:rPr lang="en-US" dirty="0" err="1" smtClean="0"/>
                  <a:t>Pr</a:t>
                </a:r>
                <a:r>
                  <a:rPr lang="en-US" dirty="0" smtClean="0"/>
                  <a:t>[</a:t>
                </a:r>
                <a:r>
                  <a:rPr lang="en-US" dirty="0" err="1" smtClean="0"/>
                  <a:t>EncK</a:t>
                </a:r>
                <a:r>
                  <a:rPr lang="en-US" dirty="0" smtClean="0"/>
                  <a:t>(m’)=c’] then adversary can select m0= m, m1=m’. If the ciphertext challenge c=c’ then the adversary outputs guess b’ = 1. Otherwise, the adversary outputs random guess b’. </a:t>
                </a:r>
              </a:p>
              <a:p>
                <a:pPr marL="0" marR="0" indent="0" algn="l" defTabSz="914400" rtl="0" eaLnBrk="1" fontAlgn="auto" latinLnBrk="0" hangingPunct="1">
                  <a:lnSpc>
                    <a:spcPct val="100000"/>
                  </a:lnSpc>
                  <a:spcBef>
                    <a:spcPts val="0"/>
                  </a:spcBef>
                  <a:spcAft>
                    <a:spcPts val="0"/>
                  </a:spcAft>
                  <a:buClrTx/>
                  <a:buSzTx/>
                  <a:buFontTx/>
                  <a:buNone/>
                  <a:tabLst/>
                  <a:defRPr/>
                </a:pPr>
                <a:r>
                  <a:rPr lang="en-US" i="0" smtClean="0">
                    <a:latin typeface="Cambria Math" panose="02040503050406030204" pitchFamily="18" charset="0"/>
                  </a:rPr>
                  <a:t>[┤]</a:t>
                </a:r>
                <a:r>
                  <a:rPr lang="en-US" b="0" i="0" smtClean="0">
                    <a:latin typeface="Cambria Math" panose="02040503050406030204" pitchFamily="18" charset="0"/>
                  </a:rPr>
                  <a:t>=[┤]∗+=(1−𝑝)/2+𝑝</a:t>
                </a:r>
                <a:endParaRPr lang="en-US" dirty="0"/>
              </a:p>
              <a:p>
                <a:endParaRPr lang="en-US" dirty="0"/>
              </a:p>
            </p:txBody>
          </p:sp>
        </mc:Fallback>
      </mc:AlternateContent>
      <p:sp>
        <p:nvSpPr>
          <p:cNvPr id="4" name="Slide Number Placeholder 3"/>
          <p:cNvSpPr>
            <a:spLocks noGrp="1"/>
          </p:cNvSpPr>
          <p:nvPr>
            <p:ph type="sldNum" sz="quarter" idx="10"/>
          </p:nvPr>
        </p:nvSpPr>
        <p:spPr/>
        <p:txBody>
          <a:bodyPr/>
          <a:lstStyle/>
          <a:p>
            <a:fld id="{9CE35DAA-499F-4673-978B-A6190921FD97}" type="slidenum">
              <a:rPr lang="en-US" smtClean="0"/>
              <a:t>67</a:t>
            </a:fld>
            <a:endParaRPr lang="en-US"/>
          </a:p>
        </p:txBody>
      </p:sp>
    </p:spTree>
    <p:extLst>
      <p:ext uri="{BB962C8B-B14F-4D97-AF65-F5344CB8AC3E}">
        <p14:creationId xmlns:p14="http://schemas.microsoft.com/office/powerpoint/2010/main" val="2352286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E35DAA-499F-4673-978B-A6190921FD97}" type="slidenum">
              <a:rPr lang="en-US" smtClean="0"/>
              <a:t>2</a:t>
            </a:fld>
            <a:endParaRPr lang="en-US"/>
          </a:p>
        </p:txBody>
      </p:sp>
    </p:spTree>
    <p:extLst>
      <p:ext uri="{BB962C8B-B14F-4D97-AF65-F5344CB8AC3E}">
        <p14:creationId xmlns:p14="http://schemas.microsoft.com/office/powerpoint/2010/main" val="1313097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Suppose we have </a:t>
                </a:r>
                <a:r>
                  <a:rPr lang="en-US" dirty="0" err="1" smtClean="0"/>
                  <a:t>m,m’,c</a:t>
                </a:r>
                <a:r>
                  <a:rPr lang="en-US" dirty="0" smtClean="0"/>
                  <a:t>’ s.t. </a:t>
                </a:r>
                <a:r>
                  <a:rPr lang="en-US" dirty="0" err="1" smtClean="0"/>
                  <a:t>Pr</a:t>
                </a:r>
                <a:r>
                  <a:rPr lang="en-US" dirty="0" smtClean="0"/>
                  <a:t>[</a:t>
                </a:r>
                <a:r>
                  <a:rPr lang="en-US" dirty="0" err="1" smtClean="0"/>
                  <a:t>EncK</a:t>
                </a:r>
                <a:r>
                  <a:rPr lang="en-US" dirty="0" smtClean="0"/>
                  <a:t>(m)= c’] &gt; </a:t>
                </a:r>
                <a:r>
                  <a:rPr lang="en-US" dirty="0" err="1" smtClean="0"/>
                  <a:t>Pr</a:t>
                </a:r>
                <a:r>
                  <a:rPr lang="en-US" dirty="0" smtClean="0"/>
                  <a:t>[</a:t>
                </a:r>
                <a:r>
                  <a:rPr lang="en-US" dirty="0" err="1" smtClean="0"/>
                  <a:t>EncK</a:t>
                </a:r>
                <a:r>
                  <a:rPr lang="en-US" dirty="0" smtClean="0"/>
                  <a:t>(m’)=c’] then adversary can select m0= m, m1=m’. If the ciphertext challenge c=c’ then the adversary outputs guess b’ = 1. Otherwise, the adversary outputs random guess b’. </a:t>
                </a:r>
              </a:p>
              <a:p>
                <a:endParaRPr lang="en-US" dirty="0"/>
              </a:p>
            </p:txBody>
          </p:sp>
        </mc:Choice>
        <mc:Fallback xmlns="">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Suppose we have </a:t>
                </a:r>
                <a:r>
                  <a:rPr lang="en-US" dirty="0" err="1" smtClean="0"/>
                  <a:t>m,m’,c</a:t>
                </a:r>
                <a:r>
                  <a:rPr lang="en-US" dirty="0" smtClean="0"/>
                  <a:t>’ s.t. </a:t>
                </a:r>
                <a:r>
                  <a:rPr lang="en-US" dirty="0" err="1" smtClean="0"/>
                  <a:t>Pr</a:t>
                </a:r>
                <a:r>
                  <a:rPr lang="en-US" dirty="0" smtClean="0"/>
                  <a:t>[</a:t>
                </a:r>
                <a:r>
                  <a:rPr lang="en-US" dirty="0" err="1" smtClean="0"/>
                  <a:t>EncK</a:t>
                </a:r>
                <a:r>
                  <a:rPr lang="en-US" dirty="0" smtClean="0"/>
                  <a:t>(m)= c’] &gt; </a:t>
                </a:r>
                <a:r>
                  <a:rPr lang="en-US" dirty="0" err="1" smtClean="0"/>
                  <a:t>Pr</a:t>
                </a:r>
                <a:r>
                  <a:rPr lang="en-US" dirty="0" smtClean="0"/>
                  <a:t>[</a:t>
                </a:r>
                <a:r>
                  <a:rPr lang="en-US" dirty="0" err="1" smtClean="0"/>
                  <a:t>EncK</a:t>
                </a:r>
                <a:r>
                  <a:rPr lang="en-US" dirty="0" smtClean="0"/>
                  <a:t>(m’)=c’] then adversary can select m0= m, m1=m’. If the ciphertext challenge c=c’ then the adversary outputs guess b’ = 1. Otherwise, the adversary outputs random guess b’. </a:t>
                </a:r>
              </a:p>
              <a:p>
                <a:pPr marL="0" marR="0" indent="0" algn="l" defTabSz="914400" rtl="0" eaLnBrk="1" fontAlgn="auto" latinLnBrk="0" hangingPunct="1">
                  <a:lnSpc>
                    <a:spcPct val="100000"/>
                  </a:lnSpc>
                  <a:spcBef>
                    <a:spcPts val="0"/>
                  </a:spcBef>
                  <a:spcAft>
                    <a:spcPts val="0"/>
                  </a:spcAft>
                  <a:buClrTx/>
                  <a:buSzTx/>
                  <a:buFontTx/>
                  <a:buNone/>
                  <a:tabLst/>
                  <a:defRPr/>
                </a:pPr>
                <a:r>
                  <a:rPr lang="en-US" i="0" smtClean="0">
                    <a:latin typeface="Cambria Math" panose="02040503050406030204" pitchFamily="18" charset="0"/>
                  </a:rPr>
                  <a:t>[┤]</a:t>
                </a:r>
                <a:r>
                  <a:rPr lang="en-US" b="0" i="0" smtClean="0">
                    <a:latin typeface="Cambria Math" panose="02040503050406030204" pitchFamily="18" charset="0"/>
                  </a:rPr>
                  <a:t>=[┤]∗+=(1−𝑝)/2+𝑝</a:t>
                </a:r>
                <a:endParaRPr lang="en-US" dirty="0"/>
              </a:p>
              <a:p>
                <a:endParaRPr lang="en-US" dirty="0"/>
              </a:p>
            </p:txBody>
          </p:sp>
        </mc:Fallback>
      </mc:AlternateContent>
      <p:sp>
        <p:nvSpPr>
          <p:cNvPr id="4" name="Slide Number Placeholder 3"/>
          <p:cNvSpPr>
            <a:spLocks noGrp="1"/>
          </p:cNvSpPr>
          <p:nvPr>
            <p:ph type="sldNum" sz="quarter" idx="10"/>
          </p:nvPr>
        </p:nvSpPr>
        <p:spPr/>
        <p:txBody>
          <a:bodyPr/>
          <a:lstStyle/>
          <a:p>
            <a:fld id="{9CE35DAA-499F-4673-978B-A6190921FD97}" type="slidenum">
              <a:rPr lang="en-US" smtClean="0"/>
              <a:t>68</a:t>
            </a:fld>
            <a:endParaRPr lang="en-US"/>
          </a:p>
        </p:txBody>
      </p:sp>
    </p:spTree>
    <p:extLst>
      <p:ext uri="{BB962C8B-B14F-4D97-AF65-F5344CB8AC3E}">
        <p14:creationId xmlns:p14="http://schemas.microsoft.com/office/powerpoint/2010/main" val="11982059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Suppose we have </a:t>
            </a:r>
            <a:r>
              <a:rPr lang="en-US" dirty="0" err="1" smtClean="0"/>
              <a:t>m,m’,c</a:t>
            </a:r>
            <a:r>
              <a:rPr lang="en-US" dirty="0" smtClean="0"/>
              <a:t>’ s.t. </a:t>
            </a:r>
            <a:r>
              <a:rPr lang="en-US" dirty="0" err="1" smtClean="0"/>
              <a:t>Pr</a:t>
            </a:r>
            <a:r>
              <a:rPr lang="en-US" dirty="0" smtClean="0"/>
              <a:t>[</a:t>
            </a:r>
            <a:r>
              <a:rPr lang="en-US" dirty="0" err="1" smtClean="0"/>
              <a:t>EncK</a:t>
            </a:r>
            <a:r>
              <a:rPr lang="en-US" dirty="0" smtClean="0"/>
              <a:t>(m)= c’] &gt; </a:t>
            </a:r>
            <a:r>
              <a:rPr lang="en-US" dirty="0" err="1" smtClean="0"/>
              <a:t>Pr</a:t>
            </a:r>
            <a:r>
              <a:rPr lang="en-US" dirty="0" smtClean="0"/>
              <a:t>[</a:t>
            </a:r>
            <a:r>
              <a:rPr lang="en-US" dirty="0" err="1" smtClean="0"/>
              <a:t>EncK</a:t>
            </a:r>
            <a:r>
              <a:rPr lang="en-US" dirty="0" smtClean="0"/>
              <a:t>(m’)=c’] then adversary can select m0= m, m1=m’. If the ciphertext challenge c=c’ then the adversary outputs guess b’ = 1. Otherwise, the adversary outputs random guess b’.  Let Wins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Denote</a:t>
            </a:r>
            <a:r>
              <a:rPr lang="en-US" baseline="0" dirty="0" smtClean="0"/>
              <a:t> the event that the attacker wins the game.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Pr</a:t>
            </a:r>
            <a:r>
              <a:rPr lang="en-US" dirty="0" smtClean="0"/>
              <a:t>[</a:t>
            </a:r>
            <a:r>
              <a:rPr lang="en-US" dirty="0" err="1" smtClean="0"/>
              <a:t>Wins|c</a:t>
            </a:r>
            <a:r>
              <a:rPr lang="en-US" dirty="0" smtClean="0"/>
              <a:t>!=c’] = 1/2</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Pr</a:t>
            </a:r>
            <a:r>
              <a:rPr lang="en-US" dirty="0" smtClean="0"/>
              <a:t>[</a:t>
            </a:r>
            <a:r>
              <a:rPr lang="en-US" dirty="0" err="1" smtClean="0"/>
              <a:t>Wins|c</a:t>
            </a:r>
            <a:r>
              <a:rPr lang="en-US" dirty="0" smtClean="0"/>
              <a:t>=c’] = </a:t>
            </a:r>
            <a:r>
              <a:rPr lang="en-US" dirty="0" err="1" smtClean="0"/>
              <a:t>Pr</a:t>
            </a:r>
            <a:r>
              <a:rPr lang="en-US" dirty="0" smtClean="0"/>
              <a:t>[b=1|c=c’] = </a:t>
            </a:r>
            <a:r>
              <a:rPr lang="en-US" dirty="0" err="1" smtClean="0"/>
              <a:t>Pr</a:t>
            </a:r>
            <a:r>
              <a:rPr lang="en-US" dirty="0" smtClean="0"/>
              <a:t>[b=1 and c=c’]/</a:t>
            </a:r>
            <a:r>
              <a:rPr lang="en-US" dirty="0" err="1" smtClean="0"/>
              <a:t>Pr</a:t>
            </a:r>
            <a:r>
              <a:rPr lang="en-US" dirty="0" smtClean="0"/>
              <a:t>[c=c’] = (1/2)</a:t>
            </a:r>
            <a:r>
              <a:rPr lang="en-US" dirty="0" err="1" smtClean="0"/>
              <a:t>Pr</a:t>
            </a:r>
            <a:r>
              <a:rPr lang="en-US" dirty="0" smtClean="0"/>
              <a:t>[</a:t>
            </a:r>
            <a:r>
              <a:rPr lang="en-US" dirty="0" err="1" smtClean="0"/>
              <a:t>Enck</a:t>
            </a:r>
            <a:r>
              <a:rPr lang="en-US" dirty="0" smtClean="0"/>
              <a:t>(m1)=c’]/</a:t>
            </a:r>
            <a:r>
              <a:rPr lang="en-US" dirty="0" err="1" smtClean="0"/>
              <a:t>Pr</a:t>
            </a:r>
            <a:r>
              <a:rPr lang="en-US" dirty="0" smtClean="0"/>
              <a:t>[c=c’]</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Pr</a:t>
            </a:r>
            <a:r>
              <a:rPr lang="en-US" dirty="0" smtClean="0"/>
              <a:t>[</a:t>
            </a:r>
            <a:r>
              <a:rPr lang="en-US" dirty="0" err="1" smtClean="0"/>
              <a:t>Wins|c</a:t>
            </a:r>
            <a:r>
              <a:rPr lang="en-US" dirty="0" smtClean="0"/>
              <a:t>=c’] *</a:t>
            </a:r>
            <a:r>
              <a:rPr lang="en-US" dirty="0" err="1" smtClean="0"/>
              <a:t>Pr</a:t>
            </a:r>
            <a:r>
              <a:rPr lang="en-US" dirty="0" smtClean="0"/>
              <a:t>[c=c’] = (1/2) </a:t>
            </a:r>
            <a:r>
              <a:rPr lang="en-US" dirty="0" err="1" smtClean="0"/>
              <a:t>Pr</a:t>
            </a:r>
            <a:r>
              <a:rPr lang="en-US" dirty="0" smtClean="0"/>
              <a:t>[</a:t>
            </a:r>
            <a:r>
              <a:rPr lang="en-US" dirty="0" err="1" smtClean="0"/>
              <a:t>Enck</a:t>
            </a:r>
            <a:r>
              <a:rPr lang="en-US" dirty="0" smtClean="0"/>
              <a:t>(m1)]</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Pr</a:t>
            </a:r>
            <a:r>
              <a:rPr lang="en-US" dirty="0" smtClean="0"/>
              <a:t>[Wins] = </a:t>
            </a:r>
            <a:r>
              <a:rPr lang="en-US" dirty="0" err="1" smtClean="0"/>
              <a:t>Pr</a:t>
            </a:r>
            <a:r>
              <a:rPr lang="en-US" dirty="0" smtClean="0"/>
              <a:t>[</a:t>
            </a:r>
            <a:r>
              <a:rPr lang="en-US" dirty="0" err="1" smtClean="0"/>
              <a:t>Wins|c</a:t>
            </a:r>
            <a:r>
              <a:rPr lang="en-US" dirty="0" smtClean="0"/>
              <a:t>!=c’]*</a:t>
            </a:r>
            <a:r>
              <a:rPr lang="en-US" dirty="0" err="1" smtClean="0"/>
              <a:t>Pr</a:t>
            </a:r>
            <a:r>
              <a:rPr lang="en-US" dirty="0" smtClean="0"/>
              <a:t>[c!=c’] + </a:t>
            </a:r>
            <a:r>
              <a:rPr lang="en-US" dirty="0" err="1" smtClean="0"/>
              <a:t>Pr</a:t>
            </a:r>
            <a:r>
              <a:rPr lang="en-US" dirty="0" smtClean="0"/>
              <a:t>[c=c’]*</a:t>
            </a:r>
            <a:r>
              <a:rPr lang="en-US" dirty="0" err="1" smtClean="0"/>
              <a:t>Pr</a:t>
            </a:r>
            <a:r>
              <a:rPr lang="en-US" dirty="0" smtClean="0"/>
              <a:t>[</a:t>
            </a:r>
            <a:r>
              <a:rPr lang="en-US" dirty="0" err="1" smtClean="0"/>
              <a:t>Wins|c</a:t>
            </a:r>
            <a:r>
              <a:rPr lang="en-US" dirty="0" smtClean="0"/>
              <a:t>=c’]  = (</a:t>
            </a:r>
            <a:r>
              <a:rPr lang="en-US" baseline="0" dirty="0" smtClean="0"/>
              <a:t>½</a:t>
            </a:r>
            <a:r>
              <a:rPr lang="en-US" dirty="0" smtClean="0"/>
              <a:t>)*</a:t>
            </a:r>
            <a:r>
              <a:rPr lang="en-US" dirty="0" err="1" smtClean="0"/>
              <a:t>Pr</a:t>
            </a:r>
            <a:r>
              <a:rPr lang="en-US" dirty="0" smtClean="0"/>
              <a:t>[c!=c’]+(</a:t>
            </a:r>
            <a:r>
              <a:rPr lang="en-US" baseline="0" dirty="0" smtClean="0"/>
              <a:t>½</a:t>
            </a:r>
            <a:r>
              <a:rPr lang="en-US" dirty="0" smtClean="0"/>
              <a:t>) </a:t>
            </a:r>
            <a:r>
              <a:rPr lang="en-US" dirty="0" err="1" smtClean="0"/>
              <a:t>Pr</a:t>
            </a:r>
            <a:r>
              <a:rPr lang="en-US" dirty="0" smtClean="0"/>
              <a:t>[</a:t>
            </a:r>
            <a:r>
              <a:rPr lang="en-US" dirty="0" err="1" smtClean="0"/>
              <a:t>Enck</a:t>
            </a:r>
            <a:r>
              <a:rPr lang="en-US" dirty="0" smtClean="0"/>
              <a:t>(m1)] = (</a:t>
            </a:r>
            <a:r>
              <a:rPr lang="en-US" baseline="0" dirty="0" smtClean="0"/>
              <a:t>½</a:t>
            </a:r>
            <a:r>
              <a:rPr lang="en-US" dirty="0" smtClean="0"/>
              <a:t>) (1-</a:t>
            </a:r>
            <a:r>
              <a:rPr lang="en-US" baseline="0" dirty="0" smtClean="0"/>
              <a:t>½</a:t>
            </a:r>
            <a:r>
              <a:rPr lang="en-US" dirty="0" smtClean="0"/>
              <a:t> * </a:t>
            </a:r>
            <a:r>
              <a:rPr lang="en-US" dirty="0" err="1" smtClean="0"/>
              <a:t>Pr</a:t>
            </a:r>
            <a:r>
              <a:rPr lang="en-US" dirty="0" smtClean="0"/>
              <a:t>[</a:t>
            </a:r>
            <a:r>
              <a:rPr lang="en-US" dirty="0" err="1" smtClean="0"/>
              <a:t>Enck</a:t>
            </a:r>
            <a:r>
              <a:rPr lang="en-US" dirty="0" smtClean="0"/>
              <a:t>(m0)=c’]-</a:t>
            </a:r>
            <a:r>
              <a:rPr lang="en-US" baseline="0" dirty="0" smtClean="0"/>
              <a:t>½</a:t>
            </a:r>
            <a:r>
              <a:rPr lang="en-US" dirty="0" smtClean="0"/>
              <a:t> </a:t>
            </a:r>
            <a:r>
              <a:rPr lang="en-US" dirty="0" err="1" smtClean="0"/>
              <a:t>Pr</a:t>
            </a:r>
            <a:r>
              <a:rPr lang="en-US" dirty="0" smtClean="0"/>
              <a:t>[</a:t>
            </a:r>
            <a:r>
              <a:rPr lang="en-US" dirty="0" err="1" smtClean="0"/>
              <a:t>Enck</a:t>
            </a:r>
            <a:r>
              <a:rPr lang="en-US" dirty="0" smtClean="0"/>
              <a:t>(m1)=c’]) ’]+(</a:t>
            </a:r>
            <a:r>
              <a:rPr lang="en-US" baseline="0" dirty="0" smtClean="0"/>
              <a:t>½</a:t>
            </a:r>
            <a:r>
              <a:rPr lang="en-US" dirty="0" smtClean="0"/>
              <a:t>) </a:t>
            </a:r>
            <a:r>
              <a:rPr lang="en-US" dirty="0" err="1" smtClean="0"/>
              <a:t>Pr</a:t>
            </a:r>
            <a:r>
              <a:rPr lang="en-US" dirty="0" smtClean="0"/>
              <a:t>[</a:t>
            </a:r>
            <a:r>
              <a:rPr lang="en-US" dirty="0" err="1" smtClean="0"/>
              <a:t>Enck</a:t>
            </a:r>
            <a:r>
              <a:rPr lang="en-US" dirty="0" smtClean="0"/>
              <a:t>(m1)] =</a:t>
            </a:r>
            <a:r>
              <a:rPr lang="en-US" baseline="0" dirty="0" smtClean="0"/>
              <a:t> ½ </a:t>
            </a:r>
            <a:r>
              <a:rPr lang="en-US" dirty="0" smtClean="0"/>
              <a:t> – ¼ </a:t>
            </a:r>
            <a:r>
              <a:rPr lang="en-US" dirty="0" err="1" smtClean="0"/>
              <a:t>Pr</a:t>
            </a:r>
            <a:r>
              <a:rPr lang="en-US" dirty="0" smtClean="0"/>
              <a:t>[</a:t>
            </a:r>
            <a:r>
              <a:rPr lang="en-US" dirty="0" err="1" smtClean="0"/>
              <a:t>Enck</a:t>
            </a:r>
            <a:r>
              <a:rPr lang="en-US" dirty="0" smtClean="0"/>
              <a:t>(m0)=c’] + ¼ </a:t>
            </a:r>
            <a:r>
              <a:rPr lang="en-US" dirty="0" err="1" smtClean="0"/>
              <a:t>Pr</a:t>
            </a:r>
            <a:r>
              <a:rPr lang="en-US" dirty="0" smtClean="0"/>
              <a:t>[</a:t>
            </a:r>
            <a:r>
              <a:rPr lang="en-US" dirty="0" err="1" smtClean="0"/>
              <a:t>Enck</a:t>
            </a:r>
            <a:r>
              <a:rPr lang="en-US" dirty="0" smtClean="0"/>
              <a:t>(m1)=c’] &gt;</a:t>
            </a:r>
            <a:r>
              <a:rPr lang="en-US" baseline="0" dirty="0" smtClean="0"/>
              <a:t> ½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a:t>
            </a:r>
            <a:r>
              <a:rPr lang="en-US" baseline="0" dirty="0" smtClean="0"/>
              <a:t> above derivation only establishes one direction of the proof.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Suppose now that for all </a:t>
            </a:r>
            <a:r>
              <a:rPr lang="en-US" baseline="0" dirty="0" err="1" smtClean="0"/>
              <a:t>m,m</a:t>
            </a:r>
            <a:r>
              <a:rPr lang="en-US" baseline="0" dirty="0" smtClean="0"/>
              <a:t>’, c’ we have </a:t>
            </a:r>
            <a:r>
              <a:rPr lang="en-US" dirty="0" err="1" smtClean="0"/>
              <a:t>Pr</a:t>
            </a:r>
            <a:r>
              <a:rPr lang="en-US" dirty="0" smtClean="0"/>
              <a:t>[</a:t>
            </a:r>
            <a:r>
              <a:rPr lang="en-US" dirty="0" err="1" smtClean="0"/>
              <a:t>Enc</a:t>
            </a:r>
            <a:r>
              <a:rPr lang="en-US" baseline="-25000" dirty="0" err="1" smtClean="0"/>
              <a:t>K</a:t>
            </a:r>
            <a:r>
              <a:rPr lang="en-US" dirty="0" smtClean="0"/>
              <a:t>(m)= c’] = </a:t>
            </a:r>
            <a:r>
              <a:rPr lang="en-US" dirty="0" err="1" smtClean="0"/>
              <a:t>Pr</a:t>
            </a:r>
            <a:r>
              <a:rPr lang="en-US" dirty="0" smtClean="0"/>
              <a:t>[</a:t>
            </a:r>
            <a:r>
              <a:rPr lang="en-US" dirty="0" err="1" smtClean="0"/>
              <a:t>Enc</a:t>
            </a:r>
            <a:r>
              <a:rPr lang="en-US" baseline="-25000" dirty="0" err="1" smtClean="0"/>
              <a:t>K</a:t>
            </a:r>
            <a:r>
              <a:rPr lang="en-US" dirty="0" smtClean="0"/>
              <a:t>(m’)=c’] . Now we need to argue that the adversary cannot win the game with probability &gt; </a:t>
            </a:r>
            <a:r>
              <a:rPr lang="en-US" baseline="0" dirty="0" smtClean="0"/>
              <a:t>½. How to argue? Let m0,m1 denote the messages played in round 1, and let c be the challenge cipher text sent in round 2. Note that </a:t>
            </a:r>
            <a:r>
              <a:rPr lang="en-US" dirty="0" err="1" smtClean="0"/>
              <a:t>Pr</a:t>
            </a:r>
            <a:r>
              <a:rPr lang="en-US" dirty="0" smtClean="0"/>
              <a:t>[</a:t>
            </a:r>
            <a:r>
              <a:rPr lang="en-US" dirty="0" err="1" smtClean="0"/>
              <a:t>Enc</a:t>
            </a:r>
            <a:r>
              <a:rPr lang="en-US" baseline="-25000" dirty="0" err="1" smtClean="0"/>
              <a:t>K</a:t>
            </a:r>
            <a:r>
              <a:rPr lang="en-US" dirty="0" smtClean="0"/>
              <a:t>(m</a:t>
            </a:r>
            <a:r>
              <a:rPr lang="en-US" baseline="-25000" dirty="0" smtClean="0"/>
              <a:t>0</a:t>
            </a:r>
            <a:r>
              <a:rPr lang="en-US" dirty="0" smtClean="0"/>
              <a:t>)= c’] = </a:t>
            </a:r>
            <a:r>
              <a:rPr lang="en-US" dirty="0" err="1" smtClean="0"/>
              <a:t>Pr</a:t>
            </a:r>
            <a:r>
              <a:rPr lang="en-US" dirty="0" smtClean="0"/>
              <a:t>[</a:t>
            </a:r>
            <a:r>
              <a:rPr lang="en-US" dirty="0" err="1" smtClean="0"/>
              <a:t>Enc</a:t>
            </a:r>
            <a:r>
              <a:rPr lang="en-US" baseline="-25000" dirty="0" err="1" smtClean="0"/>
              <a:t>K</a:t>
            </a:r>
            <a:r>
              <a:rPr lang="en-US" dirty="0" smtClean="0"/>
              <a:t>(m</a:t>
            </a:r>
            <a:r>
              <a:rPr lang="en-US" baseline="-25000" dirty="0" smtClean="0"/>
              <a:t>1</a:t>
            </a:r>
            <a:r>
              <a:rPr lang="en-US" dirty="0" smtClean="0"/>
              <a:t>)=c’] (by definition) so we have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Pr</a:t>
            </a:r>
            <a:r>
              <a:rPr lang="en-US" dirty="0" smtClean="0"/>
              <a:t>[b=1</a:t>
            </a:r>
            <a:r>
              <a:rPr lang="en-US" baseline="0" dirty="0" smtClean="0"/>
              <a:t> |  c] = </a:t>
            </a:r>
            <a:r>
              <a:rPr lang="en-US" baseline="0" dirty="0" err="1" smtClean="0"/>
              <a:t>Pr</a:t>
            </a:r>
            <a:r>
              <a:rPr lang="en-US" baseline="0" dirty="0" smtClean="0"/>
              <a:t>[b and c]/</a:t>
            </a:r>
            <a:r>
              <a:rPr lang="en-US" baseline="0" dirty="0" err="1" smtClean="0"/>
              <a:t>Pr</a:t>
            </a:r>
            <a:r>
              <a:rPr lang="en-US" baseline="0" dirty="0" smtClean="0"/>
              <a:t>[c] = (1/2)</a:t>
            </a:r>
            <a:r>
              <a:rPr lang="en-US" dirty="0" smtClean="0"/>
              <a:t> </a:t>
            </a:r>
            <a:r>
              <a:rPr lang="en-US" dirty="0" err="1" smtClean="0"/>
              <a:t>Pr</a:t>
            </a:r>
            <a:r>
              <a:rPr lang="en-US" dirty="0" smtClean="0"/>
              <a:t>[</a:t>
            </a:r>
            <a:r>
              <a:rPr lang="en-US" dirty="0" err="1" smtClean="0"/>
              <a:t>Enc</a:t>
            </a:r>
            <a:r>
              <a:rPr lang="en-US" baseline="-25000" dirty="0" err="1" smtClean="0"/>
              <a:t>K</a:t>
            </a:r>
            <a:r>
              <a:rPr lang="en-US" dirty="0" smtClean="0"/>
              <a:t>(m</a:t>
            </a:r>
            <a:r>
              <a:rPr lang="en-US" baseline="-25000" dirty="0" smtClean="0"/>
              <a:t>1</a:t>
            </a:r>
            <a:r>
              <a:rPr lang="en-US" dirty="0" smtClean="0"/>
              <a:t>)=c]/ </a:t>
            </a:r>
            <a:r>
              <a:rPr lang="en-US" baseline="0" dirty="0" err="1" smtClean="0"/>
              <a:t>Pr</a:t>
            </a:r>
            <a:r>
              <a:rPr lang="en-US" baseline="0" dirty="0" smtClean="0"/>
              <a:t>[c]  = (1/2)</a:t>
            </a:r>
            <a:r>
              <a:rPr lang="en-US" dirty="0" smtClean="0"/>
              <a:t> </a:t>
            </a:r>
            <a:r>
              <a:rPr lang="en-US" dirty="0" err="1" smtClean="0"/>
              <a:t>Pr</a:t>
            </a:r>
            <a:r>
              <a:rPr lang="en-US" dirty="0" smtClean="0"/>
              <a:t>[</a:t>
            </a:r>
            <a:r>
              <a:rPr lang="en-US" dirty="0" err="1" smtClean="0"/>
              <a:t>Enc</a:t>
            </a:r>
            <a:r>
              <a:rPr lang="en-US" baseline="-25000" dirty="0" err="1" smtClean="0"/>
              <a:t>K</a:t>
            </a:r>
            <a:r>
              <a:rPr lang="en-US" dirty="0" smtClean="0"/>
              <a:t>(m</a:t>
            </a:r>
            <a:r>
              <a:rPr lang="en-US" baseline="-25000" dirty="0" smtClean="0"/>
              <a:t>0</a:t>
            </a:r>
            <a:r>
              <a:rPr lang="en-US" dirty="0" smtClean="0"/>
              <a:t>)=c]/ </a:t>
            </a:r>
            <a:r>
              <a:rPr lang="en-US" baseline="0" dirty="0" err="1" smtClean="0"/>
              <a:t>Pr</a:t>
            </a:r>
            <a:r>
              <a:rPr lang="en-US" baseline="0" dirty="0" smtClean="0"/>
              <a:t>[c] = </a:t>
            </a:r>
            <a:r>
              <a:rPr lang="en-US" baseline="0" dirty="0" err="1" smtClean="0"/>
              <a:t>Pr</a:t>
            </a:r>
            <a:r>
              <a:rPr lang="en-US" baseline="0" dirty="0" smtClean="0"/>
              <a:t>[b=0|c]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Note that </a:t>
            </a:r>
            <a:r>
              <a:rPr lang="en-US" dirty="0" err="1" smtClean="0"/>
              <a:t>Pr</a:t>
            </a:r>
            <a:r>
              <a:rPr lang="en-US" dirty="0" smtClean="0"/>
              <a:t>[b=1</a:t>
            </a:r>
            <a:r>
              <a:rPr lang="en-US" baseline="0" dirty="0" smtClean="0"/>
              <a:t> |  c] +</a:t>
            </a:r>
            <a:r>
              <a:rPr lang="en-US" baseline="0" dirty="0" err="1" smtClean="0"/>
              <a:t>Pr</a:t>
            </a:r>
            <a:r>
              <a:rPr lang="en-US" baseline="0" dirty="0" smtClean="0"/>
              <a:t>[b=0|c] =1. Thus, </a:t>
            </a:r>
            <a:r>
              <a:rPr lang="en-US" baseline="0" dirty="0" err="1" smtClean="0"/>
              <a:t>Pr</a:t>
            </a:r>
            <a:r>
              <a:rPr lang="en-US" baseline="0" dirty="0" smtClean="0"/>
              <a:t>[b=0|c]  = ½ and </a:t>
            </a:r>
            <a:r>
              <a:rPr lang="en-US" baseline="0" dirty="0" err="1" smtClean="0"/>
              <a:t>Pr</a:t>
            </a:r>
            <a:r>
              <a:rPr lang="en-US" baseline="0" dirty="0" smtClean="0"/>
              <a:t>[b=1|c] = ½ so whatever bit b’ the attacker guesses after seeing c he will win with probability ½.</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QED.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9CE35DAA-499F-4673-978B-A6190921FD97}" type="slidenum">
              <a:rPr lang="en-US" smtClean="0"/>
              <a:t>69</a:t>
            </a:fld>
            <a:endParaRPr lang="en-US"/>
          </a:p>
        </p:txBody>
      </p:sp>
    </p:spTree>
    <p:extLst>
      <p:ext uri="{BB962C8B-B14F-4D97-AF65-F5344CB8AC3E}">
        <p14:creationId xmlns:p14="http://schemas.microsoft.com/office/powerpoint/2010/main" val="28481390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smtClean="0"/>
                  <a:t>The following calculation holds for any c, m’ </a:t>
                </a:r>
                <a:r>
                  <a:rPr lang="en-US" dirty="0" err="1" smtClean="0"/>
                  <a:t>Pr</a:t>
                </a:r>
                <a:r>
                  <a:rPr lang="en-US" dirty="0" smtClean="0"/>
                  <a:t>[C=</a:t>
                </a:r>
                <a:r>
                  <a:rPr lang="en-US" dirty="0" err="1" smtClean="0"/>
                  <a:t>c|M</a:t>
                </a:r>
                <a:r>
                  <a:rPr lang="en-US" dirty="0" smtClean="0"/>
                  <a:t>=m’] = </a:t>
                </a:r>
                <a:r>
                  <a:rPr lang="en-US" dirty="0" err="1" smtClean="0"/>
                  <a:t>Pr</a:t>
                </a:r>
                <a:r>
                  <a:rPr lang="en-US" dirty="0" smtClean="0"/>
                  <a:t>[</a:t>
                </a:r>
                <a:r>
                  <a:rPr lang="en-US" dirty="0" err="1" smtClean="0"/>
                  <a:t>Enc</a:t>
                </a:r>
                <a:r>
                  <a:rPr lang="en-US" baseline="-25000" dirty="0" err="1" smtClean="0"/>
                  <a:t>K</a:t>
                </a:r>
                <a:r>
                  <a:rPr lang="en-US" dirty="0" smtClean="0"/>
                  <a:t>(m’)=c] = </a:t>
                </a:r>
                <a:r>
                  <a:rPr lang="en-US" dirty="0" err="1" smtClean="0"/>
                  <a:t>Pr</a:t>
                </a:r>
                <a:r>
                  <a:rPr lang="en-US" dirty="0" smtClean="0"/>
                  <a:t>[</a:t>
                </a:r>
                <a14:m>
                  <m:oMath xmlns:m="http://schemas.openxmlformats.org/officeDocument/2006/math">
                    <m:r>
                      <a:rPr lang="en-US" sz="1200" b="0" i="1" smtClean="0">
                        <a:latin typeface="Cambria Math" panose="02040503050406030204" pitchFamily="18" charset="0"/>
                      </a:rPr>
                      <m:t>𝐾</m:t>
                    </m:r>
                    <m:r>
                      <a:rPr lang="en-US" sz="1200" b="0" i="1" smtClean="0">
                        <a:latin typeface="Cambria Math" panose="02040503050406030204" pitchFamily="18" charset="0"/>
                        <a:ea typeface="Cambria Math" panose="02040503050406030204" pitchFamily="18" charset="0"/>
                      </a:rPr>
                      <m:t>⨁</m:t>
                    </m:r>
                  </m:oMath>
                </a14:m>
                <a:r>
                  <a:rPr lang="en-US" dirty="0" smtClean="0"/>
                  <a:t>m’ =c] = </a:t>
                </a:r>
                <a:r>
                  <a:rPr lang="en-US" dirty="0" err="1" smtClean="0"/>
                  <a:t>Pr</a:t>
                </a:r>
                <a:r>
                  <a:rPr lang="en-US" dirty="0" smtClean="0"/>
                  <a:t>[K=c</a:t>
                </a:r>
                <a14:m>
                  <m:oMath xmlns:m="http://schemas.openxmlformats.org/officeDocument/2006/math">
                    <m:r>
                      <a:rPr lang="en-US" sz="1200" b="0" i="1" smtClean="0">
                        <a:latin typeface="Cambria Math" panose="02040503050406030204" pitchFamily="18" charset="0"/>
                        <a:ea typeface="Cambria Math" panose="02040503050406030204" pitchFamily="18" charset="0"/>
                      </a:rPr>
                      <m:t>⨁</m:t>
                    </m:r>
                  </m:oMath>
                </a14:m>
                <a:r>
                  <a:rPr lang="en-US" dirty="0" smtClean="0"/>
                  <a:t>m’]</a:t>
                </a:r>
                <a:r>
                  <a:rPr lang="en-US" baseline="0" dirty="0" smtClean="0"/>
                  <a:t> = </a:t>
                </a:r>
                <a14:m>
                  <m:oMath xmlns:m="http://schemas.openxmlformats.org/officeDocument/2006/math">
                    <m:f>
                      <m:fPr>
                        <m:type m:val="skw"/>
                        <m:ctrlPr>
                          <a:rPr lang="en-US" sz="1200" i="1" dirty="0" smtClean="0">
                            <a:latin typeface="Cambria Math" panose="02040503050406030204" pitchFamily="18" charset="0"/>
                          </a:rPr>
                        </m:ctrlPr>
                      </m:fPr>
                      <m:num>
                        <m:r>
                          <a:rPr lang="en-US" sz="1200" b="0" i="1" dirty="0" smtClean="0">
                            <a:latin typeface="Cambria Math" panose="02040503050406030204" pitchFamily="18" charset="0"/>
                          </a:rPr>
                          <m:t>1</m:t>
                        </m:r>
                      </m:num>
                      <m:den>
                        <m:d>
                          <m:dPr>
                            <m:begChr m:val="|"/>
                            <m:endChr m:val="|"/>
                            <m:ctrlPr>
                              <a:rPr lang="en-US" sz="1200" i="1">
                                <a:latin typeface="Cambria Math" panose="02040503050406030204" pitchFamily="18" charset="0"/>
                              </a:rPr>
                            </m:ctrlPr>
                          </m:dPr>
                          <m:e>
                            <m:r>
                              <a:rPr lang="el-GR" sz="1200" i="1">
                                <a:latin typeface="Cambria Math" panose="02040503050406030204" pitchFamily="18" charset="0"/>
                              </a:rPr>
                              <m:t>𝒦</m:t>
                            </m:r>
                          </m:e>
                        </m:d>
                      </m:den>
                    </m:f>
                  </m:oMath>
                </a14:m>
                <a:endParaRPr lang="en-US" dirty="0"/>
              </a:p>
            </p:txBody>
          </p:sp>
        </mc:Choice>
        <mc:Fallback xmlns="">
          <p:sp>
            <p:nvSpPr>
              <p:cNvPr id="3" name="Notes Placeholder 2"/>
              <p:cNvSpPr>
                <a:spLocks noGrp="1"/>
              </p:cNvSpPr>
              <p:nvPr>
                <p:ph type="body" idx="1"/>
              </p:nvPr>
            </p:nvSpPr>
            <p:spPr/>
            <p:txBody>
              <a:bodyPr/>
              <a:lstStyle/>
              <a:p>
                <a:r>
                  <a:rPr lang="en-US" dirty="0" smtClean="0"/>
                  <a:t>The following calculation holds for any c, m’ </a:t>
                </a:r>
                <a:r>
                  <a:rPr lang="en-US" dirty="0" err="1" smtClean="0"/>
                  <a:t>Pr</a:t>
                </a:r>
                <a:r>
                  <a:rPr lang="en-US" dirty="0" smtClean="0"/>
                  <a:t>[C=</a:t>
                </a:r>
                <a:r>
                  <a:rPr lang="en-US" dirty="0" err="1" smtClean="0"/>
                  <a:t>c|M</a:t>
                </a:r>
                <a:r>
                  <a:rPr lang="en-US" dirty="0" smtClean="0"/>
                  <a:t>=m’] = </a:t>
                </a:r>
                <a:r>
                  <a:rPr lang="en-US" dirty="0" err="1" smtClean="0"/>
                  <a:t>Pr</a:t>
                </a:r>
                <a:r>
                  <a:rPr lang="en-US" dirty="0" smtClean="0"/>
                  <a:t>[</a:t>
                </a:r>
                <a:r>
                  <a:rPr lang="en-US" dirty="0" err="1" smtClean="0"/>
                  <a:t>Enc</a:t>
                </a:r>
                <a:r>
                  <a:rPr lang="en-US" baseline="-25000" dirty="0" err="1" smtClean="0"/>
                  <a:t>K</a:t>
                </a:r>
                <a:r>
                  <a:rPr lang="en-US" dirty="0" smtClean="0"/>
                  <a:t>(m’)=c] = </a:t>
                </a:r>
                <a:r>
                  <a:rPr lang="en-US" dirty="0" err="1" smtClean="0"/>
                  <a:t>Pr</a:t>
                </a:r>
                <a:r>
                  <a:rPr lang="en-US" dirty="0" smtClean="0"/>
                  <a:t>[</a:t>
                </a:r>
                <a:r>
                  <a:rPr lang="en-US" sz="1200" b="0" i="0" smtClean="0">
                    <a:latin typeface="Cambria Math" panose="02040503050406030204" pitchFamily="18" charset="0"/>
                  </a:rPr>
                  <a:t>𝐾</a:t>
                </a:r>
                <a:r>
                  <a:rPr lang="en-US" sz="1200" b="0" i="0" smtClean="0">
                    <a:latin typeface="Cambria Math" panose="02040503050406030204" pitchFamily="18" charset="0"/>
                    <a:ea typeface="Cambria Math" panose="02040503050406030204" pitchFamily="18" charset="0"/>
                  </a:rPr>
                  <a:t>⨁</a:t>
                </a:r>
                <a:r>
                  <a:rPr lang="en-US" dirty="0" smtClean="0"/>
                  <a:t>m’ =c] = </a:t>
                </a:r>
                <a:r>
                  <a:rPr lang="en-US" dirty="0" err="1" smtClean="0"/>
                  <a:t>Pr</a:t>
                </a:r>
                <a:r>
                  <a:rPr lang="en-US" dirty="0" smtClean="0"/>
                  <a:t>[K=c</a:t>
                </a:r>
                <a:r>
                  <a:rPr lang="en-US" sz="1200" b="0" i="0" smtClean="0">
                    <a:latin typeface="Cambria Math" panose="02040503050406030204" pitchFamily="18" charset="0"/>
                    <a:ea typeface="Cambria Math" panose="02040503050406030204" pitchFamily="18" charset="0"/>
                  </a:rPr>
                  <a:t>⨁</a:t>
                </a:r>
                <a:r>
                  <a:rPr lang="en-US" dirty="0" smtClean="0"/>
                  <a:t>m</a:t>
                </a:r>
                <a:r>
                  <a:rPr lang="en-US" dirty="0" smtClean="0"/>
                  <a:t>’]</a:t>
                </a:r>
                <a:r>
                  <a:rPr lang="en-US" baseline="0" dirty="0" smtClean="0"/>
                  <a:t> = </a:t>
                </a:r>
                <a:r>
                  <a:rPr lang="en-US" sz="1200" b="0" i="0" dirty="0" smtClean="0">
                    <a:latin typeface="Cambria Math" panose="02040503050406030204" pitchFamily="18" charset="0"/>
                  </a:rPr>
                  <a:t>1</a:t>
                </a:r>
                <a:r>
                  <a:rPr lang="en-US" sz="1200" b="0" i="0" dirty="0" smtClean="0">
                    <a:latin typeface="Cambria Math" panose="02040503050406030204" pitchFamily="18" charset="0"/>
                  </a:rPr>
                  <a:t>⁄</a:t>
                </a:r>
                <a:r>
                  <a:rPr lang="en-US" sz="1200" b="0" i="0">
                    <a:latin typeface="Cambria Math" panose="02040503050406030204" pitchFamily="18" charset="0"/>
                  </a:rPr>
                  <a:t>|</a:t>
                </a:r>
                <a:r>
                  <a:rPr lang="el-GR" sz="1200" i="0">
                    <a:latin typeface="Cambria Math" panose="02040503050406030204" pitchFamily="18" charset="0"/>
                  </a:rPr>
                  <a:t>𝒦| </a:t>
                </a:r>
                <a:endParaRPr lang="en-US" dirty="0"/>
              </a:p>
            </p:txBody>
          </p:sp>
        </mc:Fallback>
      </mc:AlternateContent>
      <p:sp>
        <p:nvSpPr>
          <p:cNvPr id="4" name="Slide Number Placeholder 3"/>
          <p:cNvSpPr>
            <a:spLocks noGrp="1"/>
          </p:cNvSpPr>
          <p:nvPr>
            <p:ph type="sldNum" sz="quarter" idx="10"/>
          </p:nvPr>
        </p:nvSpPr>
        <p:spPr/>
        <p:txBody>
          <a:bodyPr/>
          <a:lstStyle/>
          <a:p>
            <a:fld id="{9CE35DAA-499F-4673-978B-A6190921FD97}" type="slidenum">
              <a:rPr lang="en-US" smtClean="0"/>
              <a:t>70</a:t>
            </a:fld>
            <a:endParaRPr lang="en-US"/>
          </a:p>
        </p:txBody>
      </p:sp>
    </p:spTree>
    <p:extLst>
      <p:ext uri="{BB962C8B-B14F-4D97-AF65-F5344CB8AC3E}">
        <p14:creationId xmlns:p14="http://schemas.microsoft.com/office/powerpoint/2010/main" val="40539163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Examples</a:t>
            </a:r>
            <a:endParaRPr lang="en-US" dirty="0"/>
          </a:p>
        </p:txBody>
      </p:sp>
      <p:sp>
        <p:nvSpPr>
          <p:cNvPr id="4" name="Slide Number Placeholder 3"/>
          <p:cNvSpPr>
            <a:spLocks noGrp="1"/>
          </p:cNvSpPr>
          <p:nvPr>
            <p:ph type="sldNum" sz="quarter" idx="10"/>
          </p:nvPr>
        </p:nvSpPr>
        <p:spPr/>
        <p:txBody>
          <a:bodyPr/>
          <a:lstStyle/>
          <a:p>
            <a:fld id="{9CE35DAA-499F-4673-978B-A6190921FD97}" type="slidenum">
              <a:rPr lang="en-US" smtClean="0"/>
              <a:t>71</a:t>
            </a:fld>
            <a:endParaRPr lang="en-US"/>
          </a:p>
        </p:txBody>
      </p:sp>
    </p:spTree>
    <p:extLst>
      <p:ext uri="{BB962C8B-B14F-4D97-AF65-F5344CB8AC3E}">
        <p14:creationId xmlns:p14="http://schemas.microsoft.com/office/powerpoint/2010/main" val="1567924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E35DAA-499F-4673-978B-A6190921FD97}" type="slidenum">
              <a:rPr lang="en-US" smtClean="0"/>
              <a:t>72</a:t>
            </a:fld>
            <a:endParaRPr lang="en-US"/>
          </a:p>
        </p:txBody>
      </p:sp>
    </p:spTree>
    <p:extLst>
      <p:ext uri="{BB962C8B-B14F-4D97-AF65-F5344CB8AC3E}">
        <p14:creationId xmlns:p14="http://schemas.microsoft.com/office/powerpoint/2010/main" val="252313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E35DAA-499F-4673-978B-A6190921FD97}" type="slidenum">
              <a:rPr lang="en-US" smtClean="0"/>
              <a:t>73</a:t>
            </a:fld>
            <a:endParaRPr lang="en-US"/>
          </a:p>
        </p:txBody>
      </p:sp>
    </p:spTree>
    <p:extLst>
      <p:ext uri="{BB962C8B-B14F-4D97-AF65-F5344CB8AC3E}">
        <p14:creationId xmlns:p14="http://schemas.microsoft.com/office/powerpoint/2010/main" val="8687626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smtClean="0"/>
                  <a:t>Proof: Suppose for contradiction</a:t>
                </a:r>
                <a:r>
                  <a:rPr lang="en-US" baseline="0" dirty="0" smtClean="0"/>
                  <a:t> that </a:t>
                </a:r>
                <a14:m>
                  <m:oMath xmlns:m="http://schemas.openxmlformats.org/officeDocument/2006/math">
                    <m:d>
                      <m:dPr>
                        <m:begChr m:val="|"/>
                        <m:endChr m:val="|"/>
                        <m:ctrlPr>
                          <a:rPr lang="en-US" sz="1200" i="1" smtClean="0">
                            <a:latin typeface="Cambria Math" panose="02040503050406030204" pitchFamily="18" charset="0"/>
                          </a:rPr>
                        </m:ctrlPr>
                      </m:dPr>
                      <m:e>
                        <m:r>
                          <a:rPr lang="el-GR" sz="1200" i="1">
                            <a:latin typeface="Cambria Math" panose="02040503050406030204" pitchFamily="18" charset="0"/>
                          </a:rPr>
                          <m:t>𝒦</m:t>
                        </m:r>
                      </m:e>
                    </m:d>
                    <m:r>
                      <a:rPr lang="en-US" sz="1200" b="0" i="1" smtClean="0">
                        <a:latin typeface="Cambria Math" panose="02040503050406030204" pitchFamily="18" charset="0"/>
                      </a:rPr>
                      <m:t>&lt;</m:t>
                    </m:r>
                    <m:d>
                      <m:dPr>
                        <m:begChr m:val="|"/>
                        <m:endChr m:val="|"/>
                        <m:ctrlPr>
                          <a:rPr lang="en-US" sz="1200" i="1" smtClean="0">
                            <a:latin typeface="Cambria Math" panose="02040503050406030204" pitchFamily="18" charset="0"/>
                          </a:rPr>
                        </m:ctrlPr>
                      </m:dPr>
                      <m:e>
                        <m:r>
                          <a:rPr lang="en-US" sz="1200" i="1">
                            <a:latin typeface="Cambria Math" panose="02040503050406030204" pitchFamily="18" charset="0"/>
                            <a:ea typeface="Cambria Math" panose="02040503050406030204" pitchFamily="18" charset="0"/>
                          </a:rPr>
                          <m:t>ℳ</m:t>
                        </m:r>
                      </m:e>
                    </m:d>
                  </m:oMath>
                </a14:m>
                <a:r>
                  <a:rPr lang="en-US" baseline="0" dirty="0" smtClean="0"/>
                  <a:t>. Given a ciphertext c let </a:t>
                </a:r>
                <a14:m>
                  <m:oMath xmlns:m="http://schemas.openxmlformats.org/officeDocument/2006/math">
                    <m:r>
                      <a:rPr lang="en-US" sz="1200" i="1" smtClean="0">
                        <a:latin typeface="Cambria Math" panose="02040503050406030204" pitchFamily="18" charset="0"/>
                        <a:ea typeface="Cambria Math" panose="02040503050406030204" pitchFamily="18" charset="0"/>
                      </a:rPr>
                      <m:t>ℳ</m:t>
                    </m:r>
                    <m:d>
                      <m:dPr>
                        <m:ctrlPr>
                          <a:rPr lang="en-US" sz="1200" b="0" i="1" smtClean="0">
                            <a:latin typeface="Cambria Math" panose="02040503050406030204" pitchFamily="18" charset="0"/>
                            <a:ea typeface="Cambria Math" panose="02040503050406030204" pitchFamily="18" charset="0"/>
                          </a:rPr>
                        </m:ctrlPr>
                      </m:dPr>
                      <m:e>
                        <m:r>
                          <a:rPr lang="en-US" sz="1200" b="0" i="1" smtClean="0">
                            <a:latin typeface="Cambria Math" panose="02040503050406030204" pitchFamily="18" charset="0"/>
                            <a:ea typeface="Cambria Math" panose="02040503050406030204" pitchFamily="18" charset="0"/>
                          </a:rPr>
                          <m:t>𝑐</m:t>
                        </m:r>
                      </m:e>
                    </m:d>
                    <m:r>
                      <a:rPr lang="en-US" sz="1200" b="0" i="1" smtClean="0">
                        <a:latin typeface="Cambria Math" panose="02040503050406030204" pitchFamily="18" charset="0"/>
                        <a:ea typeface="Cambria Math" panose="02040503050406030204" pitchFamily="18" charset="0"/>
                      </a:rPr>
                      <m:t>=</m:t>
                    </m:r>
                    <m:d>
                      <m:dPr>
                        <m:begChr m:val="{"/>
                        <m:endChr m:val="}"/>
                        <m:ctrlPr>
                          <a:rPr lang="en-US" sz="1200" b="0" i="1" smtClean="0">
                            <a:latin typeface="Cambria Math" panose="02040503050406030204" pitchFamily="18" charset="0"/>
                            <a:ea typeface="Cambria Math" panose="02040503050406030204" pitchFamily="18" charset="0"/>
                          </a:rPr>
                        </m:ctrlPr>
                      </m:dPr>
                      <m:e>
                        <m:r>
                          <a:rPr lang="en-US" sz="1200" b="0" i="1" smtClean="0">
                            <a:latin typeface="Cambria Math" panose="02040503050406030204" pitchFamily="18" charset="0"/>
                            <a:ea typeface="Cambria Math" panose="02040503050406030204" pitchFamily="18" charset="0"/>
                          </a:rPr>
                          <m:t>𝑚</m:t>
                        </m:r>
                        <m:d>
                          <m:dPr>
                            <m:begChr m:val="|"/>
                            <m:endChr m:val=""/>
                            <m:ctrlPr>
                              <a:rPr lang="en-US" sz="1200" b="0" i="1" smtClean="0">
                                <a:latin typeface="Cambria Math" panose="02040503050406030204" pitchFamily="18" charset="0"/>
                                <a:ea typeface="Cambria Math" panose="02040503050406030204" pitchFamily="18" charset="0"/>
                              </a:rPr>
                            </m:ctrlPr>
                          </m:dPr>
                          <m:e>
                            <m:r>
                              <a:rPr lang="en-US" sz="1200" b="0" i="1" smtClean="0">
                                <a:latin typeface="Cambria Math" panose="02040503050406030204" pitchFamily="18" charset="0"/>
                                <a:ea typeface="Cambria Math" panose="02040503050406030204" pitchFamily="18" charset="0"/>
                              </a:rPr>
                              <m:t>𝑚</m:t>
                            </m:r>
                            <m:r>
                              <a:rPr lang="en-US" sz="1200" b="0" i="1" smtClean="0">
                                <a:latin typeface="Cambria Math" panose="02040503050406030204" pitchFamily="18" charset="0"/>
                                <a:ea typeface="Cambria Math" panose="02040503050406030204" pitchFamily="18" charset="0"/>
                              </a:rPr>
                              <m:t>=</m:t>
                            </m:r>
                            <m:sSub>
                              <m:sSubPr>
                                <m:ctrlPr>
                                  <a:rPr lang="en-US" sz="1200" b="0" i="1" smtClean="0">
                                    <a:latin typeface="Cambria Math" panose="02040503050406030204" pitchFamily="18" charset="0"/>
                                    <a:ea typeface="Cambria Math" panose="02040503050406030204" pitchFamily="18" charset="0"/>
                                  </a:rPr>
                                </m:ctrlPr>
                              </m:sSubPr>
                              <m:e>
                                <m:r>
                                  <a:rPr lang="en-US" sz="1200" b="0" i="1" smtClean="0">
                                    <a:latin typeface="Cambria Math" panose="02040503050406030204" pitchFamily="18" charset="0"/>
                                    <a:ea typeface="Cambria Math" panose="02040503050406030204" pitchFamily="18" charset="0"/>
                                  </a:rPr>
                                  <m:t>𝐷𝑒𝑐</m:t>
                                </m:r>
                              </m:e>
                              <m:sub>
                                <m:r>
                                  <a:rPr lang="en-US" sz="1200" b="0" i="1" smtClean="0">
                                    <a:latin typeface="Cambria Math" panose="02040503050406030204" pitchFamily="18" charset="0"/>
                                    <a:ea typeface="Cambria Math" panose="02040503050406030204" pitchFamily="18" charset="0"/>
                                  </a:rPr>
                                  <m:t>𝑘</m:t>
                                </m:r>
                              </m:sub>
                            </m:sSub>
                            <m:d>
                              <m:dPr>
                                <m:ctrlPr>
                                  <a:rPr lang="en-US" sz="1200" b="0" i="1" smtClean="0">
                                    <a:latin typeface="Cambria Math" panose="02040503050406030204" pitchFamily="18" charset="0"/>
                                    <a:ea typeface="Cambria Math" panose="02040503050406030204" pitchFamily="18" charset="0"/>
                                  </a:rPr>
                                </m:ctrlPr>
                              </m:dPr>
                              <m:e>
                                <m:r>
                                  <a:rPr lang="en-US" sz="1200" b="0" i="1" smtClean="0">
                                    <a:latin typeface="Cambria Math" panose="02040503050406030204" pitchFamily="18" charset="0"/>
                                    <a:ea typeface="Cambria Math" panose="02040503050406030204" pitchFamily="18" charset="0"/>
                                  </a:rPr>
                                  <m:t>𝑐</m:t>
                                </m:r>
                              </m:e>
                            </m:d>
                          </m:e>
                        </m:d>
                        <m:r>
                          <a:rPr lang="en-US" sz="1200" b="0" i="1" smtClean="0">
                            <a:latin typeface="Cambria Math" panose="02040503050406030204" pitchFamily="18" charset="0"/>
                            <a:ea typeface="Cambria Math" panose="02040503050406030204" pitchFamily="18" charset="0"/>
                          </a:rPr>
                          <m:t> </m:t>
                        </m:r>
                        <m:r>
                          <a:rPr lang="en-US" sz="1200" b="0" i="1" smtClean="0">
                            <a:latin typeface="Cambria Math" panose="02040503050406030204" pitchFamily="18" charset="0"/>
                            <a:ea typeface="Cambria Math" panose="02040503050406030204" pitchFamily="18" charset="0"/>
                          </a:rPr>
                          <m:t>𝑓𝑜𝑟</m:t>
                        </m:r>
                        <m:r>
                          <a:rPr lang="en-US" sz="1200" b="0" i="1" smtClean="0">
                            <a:latin typeface="Cambria Math" panose="02040503050406030204" pitchFamily="18" charset="0"/>
                            <a:ea typeface="Cambria Math" panose="02040503050406030204" pitchFamily="18" charset="0"/>
                          </a:rPr>
                          <m:t> </m:t>
                        </m:r>
                        <m:r>
                          <a:rPr lang="en-US" sz="1200" b="0" i="1" smtClean="0">
                            <a:latin typeface="Cambria Math" panose="02040503050406030204" pitchFamily="18" charset="0"/>
                            <a:ea typeface="Cambria Math" panose="02040503050406030204" pitchFamily="18" charset="0"/>
                          </a:rPr>
                          <m:t>𝑠𝑜𝑚𝑒</m:t>
                        </m:r>
                        <m:r>
                          <a:rPr lang="en-US" sz="1200" b="0" i="1" smtClean="0">
                            <a:latin typeface="Cambria Math" panose="02040503050406030204" pitchFamily="18" charset="0"/>
                            <a:ea typeface="Cambria Math" panose="02040503050406030204" pitchFamily="18" charset="0"/>
                          </a:rPr>
                          <m:t> </m:t>
                        </m:r>
                        <m:r>
                          <a:rPr lang="en-US" sz="1200" b="0" i="1" smtClean="0">
                            <a:latin typeface="Cambria Math" panose="02040503050406030204" pitchFamily="18" charset="0"/>
                            <a:ea typeface="Cambria Math" panose="02040503050406030204" pitchFamily="18" charset="0"/>
                          </a:rPr>
                          <m:t>𝑘𝑒𝑦</m:t>
                        </m:r>
                        <m:r>
                          <a:rPr lang="en-US" sz="1200" b="0" i="1" smtClean="0">
                            <a:latin typeface="Cambria Math" panose="02040503050406030204" pitchFamily="18" charset="0"/>
                            <a:ea typeface="Cambria Math" panose="02040503050406030204" pitchFamily="18" charset="0"/>
                          </a:rPr>
                          <m:t> </m:t>
                        </m:r>
                        <m:r>
                          <a:rPr lang="en-US" sz="1200" b="0" i="1" smtClean="0">
                            <a:latin typeface="Cambria Math" panose="02040503050406030204" pitchFamily="18" charset="0"/>
                            <a:ea typeface="Cambria Math" panose="02040503050406030204" pitchFamily="18" charset="0"/>
                          </a:rPr>
                          <m:t>𝑘</m:t>
                        </m:r>
                        <m:r>
                          <a:rPr lang="en-US" sz="1200" b="0" i="1" smtClean="0">
                            <a:latin typeface="Cambria Math" panose="02040503050406030204" pitchFamily="18" charset="0"/>
                            <a:ea typeface="Cambria Math" panose="02040503050406030204" pitchFamily="18" charset="0"/>
                          </a:rPr>
                          <m:t> ∈</m:t>
                        </m:r>
                        <m:r>
                          <a:rPr lang="el-GR" sz="1200" i="1" smtClean="0">
                            <a:latin typeface="Cambria Math" panose="02040503050406030204" pitchFamily="18" charset="0"/>
                          </a:rPr>
                          <m:t>𝒦</m:t>
                        </m:r>
                      </m:e>
                    </m:d>
                  </m:oMath>
                </a14:m>
                <a:r>
                  <a:rPr lang="en-US" dirty="0" smtClean="0"/>
                  <a:t>. Trivially </a:t>
                </a:r>
                <a14:m>
                  <m:oMath xmlns:m="http://schemas.openxmlformats.org/officeDocument/2006/math">
                    <m:d>
                      <m:dPr>
                        <m:begChr m:val="|"/>
                        <m:endChr m:val="|"/>
                        <m:ctrlPr>
                          <a:rPr lang="en-US" sz="1200" i="1" smtClean="0">
                            <a:latin typeface="Cambria Math" panose="02040503050406030204" pitchFamily="18" charset="0"/>
                          </a:rPr>
                        </m:ctrlPr>
                      </m:dPr>
                      <m:e>
                        <m:r>
                          <a:rPr lang="en-US" sz="1200" i="1" smtClean="0">
                            <a:latin typeface="Cambria Math" panose="02040503050406030204" pitchFamily="18" charset="0"/>
                            <a:ea typeface="Cambria Math" panose="02040503050406030204" pitchFamily="18" charset="0"/>
                          </a:rPr>
                          <m:t>ℳ</m:t>
                        </m:r>
                        <m:d>
                          <m:dPr>
                            <m:ctrlPr>
                              <a:rPr lang="en-US" sz="1200" b="0" i="1" smtClean="0">
                                <a:latin typeface="Cambria Math" panose="02040503050406030204" pitchFamily="18" charset="0"/>
                                <a:ea typeface="Cambria Math" panose="02040503050406030204" pitchFamily="18" charset="0"/>
                              </a:rPr>
                            </m:ctrlPr>
                          </m:dPr>
                          <m:e>
                            <m:r>
                              <a:rPr lang="en-US" sz="1200" b="0" i="1" smtClean="0">
                                <a:latin typeface="Cambria Math" panose="02040503050406030204" pitchFamily="18" charset="0"/>
                                <a:ea typeface="Cambria Math" panose="02040503050406030204" pitchFamily="18" charset="0"/>
                              </a:rPr>
                              <m:t>𝑐</m:t>
                            </m:r>
                          </m:e>
                        </m:d>
                      </m:e>
                    </m:d>
                    <m:r>
                      <a:rPr lang="en-US" sz="1200" i="1" smtClean="0">
                        <a:latin typeface="Cambria Math" panose="02040503050406030204" pitchFamily="18" charset="0"/>
                        <a:ea typeface="Cambria Math" panose="02040503050406030204" pitchFamily="18" charset="0"/>
                      </a:rPr>
                      <m:t>≤</m:t>
                    </m:r>
                    <m:d>
                      <m:dPr>
                        <m:begChr m:val="|"/>
                        <m:endChr m:val="|"/>
                        <m:ctrlPr>
                          <a:rPr lang="en-US" sz="1200" i="1" smtClean="0">
                            <a:latin typeface="Cambria Math" panose="02040503050406030204" pitchFamily="18" charset="0"/>
                          </a:rPr>
                        </m:ctrlPr>
                      </m:dPr>
                      <m:e>
                        <m:r>
                          <a:rPr lang="el-GR" sz="1200" i="1">
                            <a:latin typeface="Cambria Math" panose="02040503050406030204" pitchFamily="18" charset="0"/>
                          </a:rPr>
                          <m:t>𝒦</m:t>
                        </m:r>
                      </m:e>
                    </m:d>
                    <m:r>
                      <a:rPr lang="en-US" sz="1200" b="0" i="1" smtClean="0">
                        <a:latin typeface="Cambria Math" panose="02040503050406030204" pitchFamily="18" charset="0"/>
                      </a:rPr>
                      <m:t>&lt;</m:t>
                    </m:r>
                    <m:d>
                      <m:dPr>
                        <m:begChr m:val="|"/>
                        <m:endChr m:val="|"/>
                        <m:ctrlPr>
                          <a:rPr lang="en-US" sz="1200" i="1" smtClean="0">
                            <a:latin typeface="Cambria Math" panose="02040503050406030204" pitchFamily="18" charset="0"/>
                          </a:rPr>
                        </m:ctrlPr>
                      </m:dPr>
                      <m:e>
                        <m:r>
                          <a:rPr lang="en-US" sz="1200" i="1">
                            <a:latin typeface="Cambria Math" panose="02040503050406030204" pitchFamily="18" charset="0"/>
                            <a:ea typeface="Cambria Math" panose="02040503050406030204" pitchFamily="18" charset="0"/>
                          </a:rPr>
                          <m:t>ℳ</m:t>
                        </m:r>
                      </m:e>
                    </m:d>
                  </m:oMath>
                </a14:m>
                <a:r>
                  <a:rPr lang="en-US" dirty="0" smtClean="0"/>
                  <a:t>. This implies that there</a:t>
                </a:r>
                <a:r>
                  <a:rPr lang="en-US" baseline="0" dirty="0" smtClean="0"/>
                  <a:t> is some message</a:t>
                </a:r>
                <a14:m>
                  <m:oMath xmlns:m="http://schemas.openxmlformats.org/officeDocument/2006/math">
                    <m:r>
                      <a:rPr lang="en-US" sz="1200" b="0" i="0" smtClean="0">
                        <a:latin typeface="Cambria Math" panose="02040503050406030204" pitchFamily="18" charset="0"/>
                        <a:ea typeface="Cambria Math" panose="02040503050406030204" pitchFamily="18" charset="0"/>
                      </a:rPr>
                      <m:t> </m:t>
                    </m:r>
                    <m:r>
                      <m:rPr>
                        <m:sty m:val="p"/>
                      </m:rPr>
                      <a:rPr lang="en-US" sz="1200" b="0" i="0" smtClean="0">
                        <a:latin typeface="Cambria Math" panose="02040503050406030204" pitchFamily="18" charset="0"/>
                        <a:ea typeface="Cambria Math" panose="02040503050406030204" pitchFamily="18" charset="0"/>
                      </a:rPr>
                      <m:t>m</m:t>
                    </m:r>
                    <m:r>
                      <a:rPr lang="en-US" sz="1200" b="0" i="1" smtClean="0">
                        <a:latin typeface="Cambria Math" panose="02040503050406030204" pitchFamily="18" charset="0"/>
                        <a:ea typeface="Cambria Math" panose="02040503050406030204" pitchFamily="18" charset="0"/>
                      </a:rPr>
                      <m:t>∈</m:t>
                    </m:r>
                    <m:r>
                      <a:rPr lang="en-US" sz="1200" i="1" smtClean="0">
                        <a:latin typeface="Cambria Math" panose="02040503050406030204" pitchFamily="18" charset="0"/>
                        <a:ea typeface="Cambria Math" panose="02040503050406030204" pitchFamily="18" charset="0"/>
                      </a:rPr>
                      <m:t>ℳ</m:t>
                    </m:r>
                    <m:r>
                      <a:rPr lang="en-US" sz="1200" b="0" i="1" smtClean="0">
                        <a:latin typeface="Cambria Math" panose="02040503050406030204" pitchFamily="18" charset="0"/>
                        <a:ea typeface="Cambria Math" panose="02040503050406030204" pitchFamily="18" charset="0"/>
                      </a:rPr>
                      <m:t>\</m:t>
                    </m:r>
                    <m:r>
                      <a:rPr lang="en-US" sz="1200" i="1" smtClean="0">
                        <a:latin typeface="Cambria Math" panose="02040503050406030204" pitchFamily="18" charset="0"/>
                        <a:ea typeface="Cambria Math" panose="02040503050406030204" pitchFamily="18" charset="0"/>
                      </a:rPr>
                      <m:t>ℳ</m:t>
                    </m:r>
                    <m:d>
                      <m:dPr>
                        <m:ctrlPr>
                          <a:rPr lang="en-US" sz="1200" b="0" i="1" smtClean="0">
                            <a:latin typeface="Cambria Math" panose="02040503050406030204" pitchFamily="18" charset="0"/>
                            <a:ea typeface="Cambria Math" panose="02040503050406030204" pitchFamily="18" charset="0"/>
                          </a:rPr>
                        </m:ctrlPr>
                      </m:dPr>
                      <m:e>
                        <m:r>
                          <a:rPr lang="en-US" sz="1200" b="0" i="1" smtClean="0">
                            <a:latin typeface="Cambria Math" panose="02040503050406030204" pitchFamily="18" charset="0"/>
                            <a:ea typeface="Cambria Math" panose="02040503050406030204" pitchFamily="18" charset="0"/>
                          </a:rPr>
                          <m:t>𝑐</m:t>
                        </m:r>
                      </m:e>
                    </m:d>
                  </m:oMath>
                </a14:m>
                <a:r>
                  <a:rPr lang="en-US" dirty="0" smtClean="0"/>
                  <a:t> so that </a:t>
                </a:r>
              </a:p>
              <a:p>
                <a:pPr marL="0" marR="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d>
                            <m:dPr>
                              <m:begChr m:val="|"/>
                              <m:endChr m:val=""/>
                              <m:ctrlPr>
                                <a:rPr lang="en-US" b="0" i="1" smtClean="0">
                                  <a:latin typeface="Cambria Math" panose="02040503050406030204" pitchFamily="18" charset="0"/>
                                </a:rPr>
                              </m:ctrlPr>
                            </m:dPr>
                            <m:e>
                              <m:r>
                                <a:rPr lang="en-US" i="1">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𝑐</m:t>
                              </m:r>
                            </m:e>
                          </m:d>
                        </m:e>
                      </m:d>
                      <m:r>
                        <a:rPr lang="en-US" b="0" i="0" smtClean="0">
                          <a:latin typeface="Cambria Math" panose="02040503050406030204" pitchFamily="18" charset="0"/>
                        </a:rPr>
                        <m:t>=0</m:t>
                      </m:r>
                      <m:r>
                        <a:rPr lang="en-US" b="0" i="1"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e>
                      </m:d>
                      <m:r>
                        <a:rPr lang="en-US" b="0" i="1" smtClean="0">
                          <a:latin typeface="Cambria Math" panose="02040503050406030204" pitchFamily="18" charset="0"/>
                        </a:rPr>
                        <m:t>.</m:t>
                      </m:r>
                    </m:oMath>
                  </m:oMathPara>
                </a14:m>
                <a:endParaRPr lang="en-US" b="0" dirty="0" smtClean="0"/>
              </a:p>
              <a:p>
                <a:endParaRPr lang="en-US" dirty="0"/>
              </a:p>
            </p:txBody>
          </p:sp>
        </mc:Choice>
        <mc:Fallback xmlns="">
          <p:sp>
            <p:nvSpPr>
              <p:cNvPr id="3" name="Notes Placeholder 2"/>
              <p:cNvSpPr>
                <a:spLocks noGrp="1"/>
              </p:cNvSpPr>
              <p:nvPr>
                <p:ph type="body" idx="1"/>
              </p:nvPr>
            </p:nvSpPr>
            <p:spPr/>
            <p:txBody>
              <a:bodyPr/>
              <a:lstStyle/>
              <a:p>
                <a:r>
                  <a:rPr lang="en-US" dirty="0" smtClean="0"/>
                  <a:t>Proof: Suppose for contradiction</a:t>
                </a:r>
                <a:r>
                  <a:rPr lang="en-US" baseline="0" dirty="0" smtClean="0"/>
                  <a:t> that </a:t>
                </a:r>
                <a:r>
                  <a:rPr lang="en-US" sz="1200" i="0" smtClean="0">
                    <a:latin typeface="Cambria Math" panose="02040503050406030204" pitchFamily="18" charset="0"/>
                  </a:rPr>
                  <a:t>|</a:t>
                </a:r>
                <a:r>
                  <a:rPr lang="el-GR" sz="1200" i="0">
                    <a:latin typeface="Cambria Math" panose="02040503050406030204" pitchFamily="18" charset="0"/>
                  </a:rPr>
                  <a:t>𝒦|</a:t>
                </a:r>
                <a:r>
                  <a:rPr lang="en-US" sz="1200" b="0" i="0" smtClean="0">
                    <a:latin typeface="Cambria Math" panose="02040503050406030204" pitchFamily="18" charset="0"/>
                  </a:rPr>
                  <a:t>&lt;</a:t>
                </a:r>
                <a:r>
                  <a:rPr lang="en-US" sz="1200" i="0" smtClean="0">
                    <a:latin typeface="Cambria Math" panose="02040503050406030204" pitchFamily="18" charset="0"/>
                  </a:rPr>
                  <a:t>|</a:t>
                </a:r>
                <a:r>
                  <a:rPr lang="en-US" sz="1200" i="0">
                    <a:latin typeface="Cambria Math" panose="02040503050406030204" pitchFamily="18" charset="0"/>
                    <a:ea typeface="Cambria Math" panose="02040503050406030204" pitchFamily="18" charset="0"/>
                  </a:rPr>
                  <a:t>ℳ|</a:t>
                </a:r>
                <a:r>
                  <a:rPr lang="en-US" baseline="0" dirty="0" smtClean="0"/>
                  <a:t>. Given a ciphertext c let </a:t>
                </a:r>
                <a:r>
                  <a:rPr lang="en-US" sz="1200" i="0" smtClean="0">
                    <a:latin typeface="Cambria Math" panose="02040503050406030204" pitchFamily="18" charset="0"/>
                    <a:ea typeface="Cambria Math" panose="02040503050406030204" pitchFamily="18" charset="0"/>
                  </a:rPr>
                  <a:t>ℳ</a:t>
                </a:r>
                <a:r>
                  <a:rPr lang="en-US" sz="1200" b="0" i="0" smtClean="0">
                    <a:latin typeface="Cambria Math" panose="02040503050406030204" pitchFamily="18" charset="0"/>
                    <a:ea typeface="Cambria Math" panose="02040503050406030204" pitchFamily="18" charset="0"/>
                  </a:rPr>
                  <a:t>(𝑐)={𝑚├|𝑚=〖𝐷𝑒𝑐〗_𝑘 (𝑐)┤  𝑓𝑜𝑟 𝑠𝑜𝑚𝑒 𝑘𝑒𝑦 𝑘 ∈</a:t>
                </a:r>
                <a:r>
                  <a:rPr lang="el-GR" sz="1200" i="0" smtClean="0">
                    <a:latin typeface="Cambria Math" panose="02040503050406030204" pitchFamily="18" charset="0"/>
                  </a:rPr>
                  <a:t>𝒦</a:t>
                </a:r>
                <a:r>
                  <a:rPr lang="en-US" sz="1200" b="0" i="0" smtClean="0">
                    <a:latin typeface="Cambria Math" panose="02040503050406030204" pitchFamily="18" charset="0"/>
                    <a:ea typeface="Cambria Math" panose="02040503050406030204" pitchFamily="18" charset="0"/>
                  </a:rPr>
                  <a:t>}</a:t>
                </a:r>
                <a:r>
                  <a:rPr lang="en-US" dirty="0" smtClean="0"/>
                  <a:t>. Trivially </a:t>
                </a:r>
                <a:r>
                  <a:rPr lang="en-US" sz="1200" i="0" smtClean="0">
                    <a:latin typeface="Cambria Math" panose="02040503050406030204" pitchFamily="18" charset="0"/>
                  </a:rPr>
                  <a:t>|</a:t>
                </a:r>
                <a:r>
                  <a:rPr lang="en-US" sz="1200" i="0" smtClean="0">
                    <a:latin typeface="Cambria Math" panose="02040503050406030204" pitchFamily="18" charset="0"/>
                    <a:ea typeface="Cambria Math" panose="02040503050406030204" pitchFamily="18" charset="0"/>
                  </a:rPr>
                  <a:t>ℳ</a:t>
                </a:r>
                <a:r>
                  <a:rPr lang="en-US" sz="1200" b="0" i="0" smtClean="0">
                    <a:latin typeface="Cambria Math" panose="02040503050406030204" pitchFamily="18" charset="0"/>
                    <a:ea typeface="Cambria Math" panose="02040503050406030204" pitchFamily="18" charset="0"/>
                  </a:rPr>
                  <a:t>(</a:t>
                </a:r>
                <a:r>
                  <a:rPr lang="en-US" sz="1200" b="0" i="0" smtClean="0">
                    <a:latin typeface="Cambria Math" panose="02040503050406030204" pitchFamily="18" charset="0"/>
                    <a:ea typeface="Cambria Math" panose="02040503050406030204" pitchFamily="18" charset="0"/>
                  </a:rPr>
                  <a:t>𝑐)</a:t>
                </a:r>
                <a:r>
                  <a:rPr lang="en-US" sz="1200" b="0" i="0">
                    <a:latin typeface="Cambria Math" panose="02040503050406030204" pitchFamily="18" charset="0"/>
                    <a:ea typeface="Cambria Math" panose="02040503050406030204" pitchFamily="18" charset="0"/>
                  </a:rPr>
                  <a:t>|</a:t>
                </a:r>
                <a:r>
                  <a:rPr lang="en-US" sz="1200" i="0" smtClean="0">
                    <a:latin typeface="Cambria Math" panose="02040503050406030204" pitchFamily="18" charset="0"/>
                    <a:ea typeface="Cambria Math" panose="02040503050406030204" pitchFamily="18" charset="0"/>
                  </a:rPr>
                  <a:t>≤</a:t>
                </a:r>
                <a:r>
                  <a:rPr lang="en-US" sz="1200" i="0" smtClean="0">
                    <a:latin typeface="Cambria Math" panose="02040503050406030204" pitchFamily="18" charset="0"/>
                  </a:rPr>
                  <a:t>|</a:t>
                </a:r>
                <a:r>
                  <a:rPr lang="el-GR" sz="1200" i="0">
                    <a:latin typeface="Cambria Math" panose="02040503050406030204" pitchFamily="18" charset="0"/>
                  </a:rPr>
                  <a:t>𝒦|</a:t>
                </a:r>
                <a:r>
                  <a:rPr lang="en-US" sz="1200" b="0" i="0" smtClean="0">
                    <a:latin typeface="Cambria Math" panose="02040503050406030204" pitchFamily="18" charset="0"/>
                  </a:rPr>
                  <a:t>&lt;</a:t>
                </a:r>
                <a:r>
                  <a:rPr lang="en-US" sz="1200" i="0" smtClean="0">
                    <a:latin typeface="Cambria Math" panose="02040503050406030204" pitchFamily="18" charset="0"/>
                  </a:rPr>
                  <a:t>|</a:t>
                </a:r>
                <a:r>
                  <a:rPr lang="en-US" sz="1200" i="0">
                    <a:latin typeface="Cambria Math" panose="02040503050406030204" pitchFamily="18" charset="0"/>
                    <a:ea typeface="Cambria Math" panose="02040503050406030204" pitchFamily="18" charset="0"/>
                  </a:rPr>
                  <a:t>ℳ|</a:t>
                </a:r>
                <a:r>
                  <a:rPr lang="en-US" dirty="0" smtClean="0"/>
                  <a:t>. This implies that there</a:t>
                </a:r>
                <a:r>
                  <a:rPr lang="en-US" baseline="0" dirty="0" smtClean="0"/>
                  <a:t> is some message</a:t>
                </a:r>
                <a:r>
                  <a:rPr lang="en-US" sz="1200" b="0" i="0" smtClean="0">
                    <a:latin typeface="Cambria Math" panose="02040503050406030204" pitchFamily="18" charset="0"/>
                    <a:ea typeface="Cambria Math" panose="02040503050406030204" pitchFamily="18" charset="0"/>
                  </a:rPr>
                  <a:t> m∈</a:t>
                </a:r>
                <a:r>
                  <a:rPr lang="en-US" sz="1200" i="0" smtClean="0">
                    <a:latin typeface="Cambria Math" panose="02040503050406030204" pitchFamily="18" charset="0"/>
                    <a:ea typeface="Cambria Math" panose="02040503050406030204" pitchFamily="18" charset="0"/>
                  </a:rPr>
                  <a:t>ℳ</a:t>
                </a:r>
                <a:r>
                  <a:rPr lang="en-US" sz="1200" b="0" i="0" smtClean="0">
                    <a:latin typeface="Cambria Math" panose="02040503050406030204" pitchFamily="18" charset="0"/>
                    <a:ea typeface="Cambria Math" panose="02040503050406030204" pitchFamily="18" charset="0"/>
                  </a:rPr>
                  <a:t>\</a:t>
                </a:r>
                <a:r>
                  <a:rPr lang="en-US" sz="1200" i="0" smtClean="0">
                    <a:latin typeface="Cambria Math" panose="02040503050406030204" pitchFamily="18" charset="0"/>
                    <a:ea typeface="Cambria Math" panose="02040503050406030204" pitchFamily="18" charset="0"/>
                  </a:rPr>
                  <a:t>ℳ</a:t>
                </a:r>
                <a:r>
                  <a:rPr lang="en-US" sz="1200" b="0" i="0" smtClean="0">
                    <a:latin typeface="Cambria Math" panose="02040503050406030204" pitchFamily="18" charset="0"/>
                    <a:ea typeface="Cambria Math" panose="02040503050406030204" pitchFamily="18" charset="0"/>
                  </a:rPr>
                  <a:t>(𝑐)</a:t>
                </a:r>
                <a:r>
                  <a:rPr lang="en-US" dirty="0" smtClean="0"/>
                  <a:t> so that </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smtClean="0">
                    <a:latin typeface="Cambria Math" panose="02040503050406030204" pitchFamily="18" charset="0"/>
                  </a:rPr>
                  <a:t>Pr</a:t>
                </a:r>
                <a:r>
                  <a:rPr lang="en-US" b="0" i="0" smtClean="0">
                    <a:latin typeface="Cambria Math" panose="02040503050406030204" pitchFamily="18" charset="0"/>
                  </a:rPr>
                  <a:t>[𝑀=𝑚├|</a:t>
                </a:r>
                <a:r>
                  <a:rPr lang="en-US" i="0">
                    <a:latin typeface="Cambria Math" panose="02040503050406030204" pitchFamily="18" charset="0"/>
                  </a:rPr>
                  <a:t>𝐶=𝑐┤]</a:t>
                </a:r>
                <a:r>
                  <a:rPr lang="en-US" b="0" i="0" smtClean="0">
                    <a:latin typeface="Cambria Math" panose="02040503050406030204" pitchFamily="18" charset="0"/>
                  </a:rPr>
                  <a:t>=</a:t>
                </a:r>
                <a:r>
                  <a:rPr lang="en-US" b="0" i="0" smtClean="0">
                    <a:latin typeface="Cambria Math" panose="02040503050406030204" pitchFamily="18" charset="0"/>
                  </a:rPr>
                  <a:t>0</a:t>
                </a:r>
                <a:r>
                  <a:rPr lang="en-US" b="0" i="0" smtClean="0">
                    <a:latin typeface="Cambria Math" panose="02040503050406030204" pitchFamily="18" charset="0"/>
                    <a:ea typeface="Cambria Math" panose="02040503050406030204" pitchFamily="18" charset="0"/>
                  </a:rPr>
                  <a:t>≠</a:t>
                </a:r>
                <a:r>
                  <a:rPr lang="en-US" b="0" i="0" smtClean="0">
                    <a:latin typeface="Cambria Math" panose="02040503050406030204" pitchFamily="18" charset="0"/>
                  </a:rPr>
                  <a:t>Pr[</a:t>
                </a:r>
                <a:r>
                  <a:rPr lang="en-US" i="0">
                    <a:latin typeface="Cambria Math" panose="02040503050406030204" pitchFamily="18" charset="0"/>
                  </a:rPr>
                  <a:t>𝑀=𝑚]</a:t>
                </a:r>
                <a:r>
                  <a:rPr lang="en-US" b="0" i="0" smtClean="0">
                    <a:latin typeface="Cambria Math" panose="02040503050406030204" pitchFamily="18" charset="0"/>
                  </a:rPr>
                  <a:t>.</a:t>
                </a:r>
                <a:endParaRPr lang="en-US" b="0" dirty="0" smtClean="0"/>
              </a:p>
              <a:p>
                <a:endParaRPr lang="en-US" dirty="0"/>
              </a:p>
            </p:txBody>
          </p:sp>
        </mc:Fallback>
      </mc:AlternateContent>
      <p:sp>
        <p:nvSpPr>
          <p:cNvPr id="4" name="Slide Number Placeholder 3"/>
          <p:cNvSpPr>
            <a:spLocks noGrp="1"/>
          </p:cNvSpPr>
          <p:nvPr>
            <p:ph type="sldNum" sz="quarter" idx="10"/>
          </p:nvPr>
        </p:nvSpPr>
        <p:spPr/>
        <p:txBody>
          <a:bodyPr/>
          <a:lstStyle/>
          <a:p>
            <a:fld id="{9CE35DAA-499F-4673-978B-A6190921FD97}" type="slidenum">
              <a:rPr lang="en-US" smtClean="0"/>
              <a:t>74</a:t>
            </a:fld>
            <a:endParaRPr lang="en-US"/>
          </a:p>
        </p:txBody>
      </p:sp>
    </p:spTree>
    <p:extLst>
      <p:ext uri="{BB962C8B-B14F-4D97-AF65-F5344CB8AC3E}">
        <p14:creationId xmlns:p14="http://schemas.microsoft.com/office/powerpoint/2010/main" val="27412975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Other Limitations?</a:t>
            </a:r>
          </a:p>
          <a:p>
            <a:r>
              <a:rPr lang="en-US" dirty="0" smtClean="0"/>
              <a:t>  Integrity</a:t>
            </a:r>
            <a:endParaRPr lang="en-US" dirty="0"/>
          </a:p>
        </p:txBody>
      </p:sp>
      <p:sp>
        <p:nvSpPr>
          <p:cNvPr id="4" name="Slide Number Placeholder 3"/>
          <p:cNvSpPr>
            <a:spLocks noGrp="1"/>
          </p:cNvSpPr>
          <p:nvPr>
            <p:ph type="sldNum" sz="quarter" idx="10"/>
          </p:nvPr>
        </p:nvSpPr>
        <p:spPr/>
        <p:txBody>
          <a:bodyPr/>
          <a:lstStyle/>
          <a:p>
            <a:fld id="{9CE35DAA-499F-4673-978B-A6190921FD97}" type="slidenum">
              <a:rPr lang="en-US" smtClean="0"/>
              <a:t>75</a:t>
            </a:fld>
            <a:endParaRPr lang="en-US"/>
          </a:p>
        </p:txBody>
      </p:sp>
    </p:spTree>
    <p:extLst>
      <p:ext uri="{BB962C8B-B14F-4D97-AF65-F5344CB8AC3E}">
        <p14:creationId xmlns:p14="http://schemas.microsoft.com/office/powerpoint/2010/main" val="1054738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Alice</a:t>
            </a:r>
            <a:r>
              <a:rPr lang="en-US" baseline="0" dirty="0" smtClean="0"/>
              <a:t> doesn’t respond to Bob since they are out of one-time-pads so they stop talking. Can we save their relationship?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E35DAA-499F-4673-978B-A6190921FD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54925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Alice</a:t>
            </a:r>
            <a:r>
              <a:rPr lang="en-US" baseline="0" dirty="0" smtClean="0"/>
              <a:t> doesn’t respond to Bob since they are out of one-time-pads so they stop talking. Can we save their relationship?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E35DAA-499F-4673-978B-A6190921FD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1372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E35DAA-499F-4673-978B-A6190921FD97}" type="slidenum">
              <a:rPr lang="en-US" smtClean="0"/>
              <a:t>11</a:t>
            </a:fld>
            <a:endParaRPr lang="en-US"/>
          </a:p>
        </p:txBody>
      </p:sp>
    </p:spTree>
    <p:extLst>
      <p:ext uri="{BB962C8B-B14F-4D97-AF65-F5344CB8AC3E}">
        <p14:creationId xmlns:p14="http://schemas.microsoft.com/office/powerpoint/2010/main" val="111969019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Alice</a:t>
            </a:r>
            <a:r>
              <a:rPr lang="en-US" baseline="0" dirty="0" smtClean="0"/>
              <a:t> doesn’t respond to Bob since they are out of one-time-pads so they stop talking. Can we save their relationship?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E35DAA-499F-4673-978B-A6190921FD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7324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Suppose we have </a:t>
                </a:r>
                <a:r>
                  <a:rPr lang="en-US" dirty="0" err="1" smtClean="0"/>
                  <a:t>m,m’,c</a:t>
                </a:r>
                <a:r>
                  <a:rPr lang="en-US" dirty="0" smtClean="0"/>
                  <a:t>’ s.t. </a:t>
                </a:r>
                <a:r>
                  <a:rPr lang="en-US" dirty="0" err="1" smtClean="0"/>
                  <a:t>Pr</a:t>
                </a:r>
                <a:r>
                  <a:rPr lang="en-US" dirty="0" smtClean="0"/>
                  <a:t>[</a:t>
                </a:r>
                <a:r>
                  <a:rPr lang="en-US" dirty="0" err="1" smtClean="0"/>
                  <a:t>EncK</a:t>
                </a:r>
                <a:r>
                  <a:rPr lang="en-US" dirty="0" smtClean="0"/>
                  <a:t>(m)= c’] &gt; </a:t>
                </a:r>
                <a:r>
                  <a:rPr lang="en-US" dirty="0" err="1" smtClean="0"/>
                  <a:t>Pr</a:t>
                </a:r>
                <a:r>
                  <a:rPr lang="en-US" dirty="0" smtClean="0"/>
                  <a:t>[</a:t>
                </a:r>
                <a:r>
                  <a:rPr lang="en-US" dirty="0" err="1" smtClean="0"/>
                  <a:t>EncK</a:t>
                </a:r>
                <a:r>
                  <a:rPr lang="en-US" dirty="0" smtClean="0"/>
                  <a:t>(m’)=c’] then adversary can select m0= m, m1=m’. If the ciphertext challenge c=c’ then the adversary outputs guess b’ = 1. Otherwise, the adversary outputs random guess b’. </a:t>
                </a:r>
              </a:p>
              <a:p>
                <a:pPr marL="0" marR="0" indent="0" algn="l" defTabSz="914400" rtl="0" eaLnBrk="1" fontAlgn="auto" latinLnBrk="0" hangingPunct="1">
                  <a:lnSpc>
                    <a:spcPct val="100000"/>
                  </a:lnSpc>
                  <a:spcBef>
                    <a:spcPts val="0"/>
                  </a:spcBef>
                  <a:spcAft>
                    <a:spcPts val="0"/>
                  </a:spcAft>
                  <a:buClrTx/>
                  <a:buSzTx/>
                  <a:buFontTx/>
                  <a:buNone/>
                  <a:tabLst/>
                  <a:defRPr/>
                </a:pPr>
                <a:r>
                  <a:rPr lang="en-US" i="0" smtClean="0">
                    <a:latin typeface="Cambria Math" panose="02040503050406030204" pitchFamily="18" charset="0"/>
                  </a:rPr>
                  <a:t>[┤]</a:t>
                </a:r>
                <a:r>
                  <a:rPr lang="en-US" b="0" i="0" smtClean="0">
                    <a:latin typeface="Cambria Math" panose="02040503050406030204" pitchFamily="18" charset="0"/>
                  </a:rPr>
                  <a:t>=[┤]∗+=(1−𝑝)/2+𝑝</a:t>
                </a:r>
                <a:endParaRPr lang="en-US" dirty="0"/>
              </a:p>
              <a:p>
                <a:endParaRPr lang="en-US" dirty="0"/>
              </a:p>
            </p:txBody>
          </p:sp>
        </mc:Fallback>
      </mc:AlternateContent>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E35DAA-499F-4673-978B-A6190921FD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70561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Suppose we have </a:t>
                </a:r>
                <a:r>
                  <a:rPr lang="en-US" dirty="0" err="1" smtClean="0"/>
                  <a:t>m,m’,c</a:t>
                </a:r>
                <a:r>
                  <a:rPr lang="en-US" dirty="0" smtClean="0"/>
                  <a:t>’ s.t. </a:t>
                </a:r>
                <a:r>
                  <a:rPr lang="en-US" dirty="0" err="1" smtClean="0"/>
                  <a:t>Pr</a:t>
                </a:r>
                <a:r>
                  <a:rPr lang="en-US" dirty="0" smtClean="0"/>
                  <a:t>[</a:t>
                </a:r>
                <a:r>
                  <a:rPr lang="en-US" dirty="0" err="1" smtClean="0"/>
                  <a:t>EncK</a:t>
                </a:r>
                <a:r>
                  <a:rPr lang="en-US" dirty="0" smtClean="0"/>
                  <a:t>(m)= c’] &gt; </a:t>
                </a:r>
                <a:r>
                  <a:rPr lang="en-US" dirty="0" err="1" smtClean="0"/>
                  <a:t>Pr</a:t>
                </a:r>
                <a:r>
                  <a:rPr lang="en-US" dirty="0" smtClean="0"/>
                  <a:t>[</a:t>
                </a:r>
                <a:r>
                  <a:rPr lang="en-US" dirty="0" err="1" smtClean="0"/>
                  <a:t>EncK</a:t>
                </a:r>
                <a:r>
                  <a:rPr lang="en-US" dirty="0" smtClean="0"/>
                  <a:t>(m’)=c’] then adversary can select m0= m, m1=m’. If the ciphertext challenge c=c’ then the adversary outputs guess b’ = 1. Otherwise, the adversary outputs random guess b’. </a:t>
                </a:r>
              </a:p>
              <a:p>
                <a:pPr marL="0" marR="0" indent="0" algn="l" defTabSz="914400" rtl="0" eaLnBrk="1" fontAlgn="auto" latinLnBrk="0" hangingPunct="1">
                  <a:lnSpc>
                    <a:spcPct val="100000"/>
                  </a:lnSpc>
                  <a:spcBef>
                    <a:spcPts val="0"/>
                  </a:spcBef>
                  <a:spcAft>
                    <a:spcPts val="0"/>
                  </a:spcAft>
                  <a:buClrTx/>
                  <a:buSzTx/>
                  <a:buFontTx/>
                  <a:buNone/>
                  <a:tabLst/>
                  <a:defRPr/>
                </a:pPr>
                <a:r>
                  <a:rPr lang="en-US" i="0" smtClean="0">
                    <a:latin typeface="Cambria Math" panose="02040503050406030204" pitchFamily="18" charset="0"/>
                  </a:rPr>
                  <a:t>[┤]</a:t>
                </a:r>
                <a:r>
                  <a:rPr lang="en-US" b="0" i="0" smtClean="0">
                    <a:latin typeface="Cambria Math" panose="02040503050406030204" pitchFamily="18" charset="0"/>
                  </a:rPr>
                  <a:t>=[┤]∗+=(1−𝑝)/2+𝑝</a:t>
                </a:r>
                <a:endParaRPr lang="en-US" dirty="0"/>
              </a:p>
              <a:p>
                <a:endParaRPr lang="en-US" dirty="0"/>
              </a:p>
            </p:txBody>
          </p:sp>
        </mc:Fallback>
      </mc:AlternateContent>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E35DAA-499F-4673-978B-A6190921FD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79958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Suppose we have </a:t>
                </a:r>
                <a:r>
                  <a:rPr lang="en-US" dirty="0" err="1" smtClean="0"/>
                  <a:t>m,m’,c</a:t>
                </a:r>
                <a:r>
                  <a:rPr lang="en-US" dirty="0" smtClean="0"/>
                  <a:t>’ s.t. </a:t>
                </a:r>
                <a:r>
                  <a:rPr lang="en-US" dirty="0" err="1" smtClean="0"/>
                  <a:t>Pr</a:t>
                </a:r>
                <a:r>
                  <a:rPr lang="en-US" dirty="0" smtClean="0"/>
                  <a:t>[</a:t>
                </a:r>
                <a:r>
                  <a:rPr lang="en-US" dirty="0" err="1" smtClean="0"/>
                  <a:t>EncK</a:t>
                </a:r>
                <a:r>
                  <a:rPr lang="en-US" dirty="0" smtClean="0"/>
                  <a:t>(m)= c’] &gt; </a:t>
                </a:r>
                <a:r>
                  <a:rPr lang="en-US" dirty="0" err="1" smtClean="0"/>
                  <a:t>Pr</a:t>
                </a:r>
                <a:r>
                  <a:rPr lang="en-US" dirty="0" smtClean="0"/>
                  <a:t>[</a:t>
                </a:r>
                <a:r>
                  <a:rPr lang="en-US" dirty="0" err="1" smtClean="0"/>
                  <a:t>EncK</a:t>
                </a:r>
                <a:r>
                  <a:rPr lang="en-US" dirty="0" smtClean="0"/>
                  <a:t>(m’)=c’] then adversary can select m0= m, m1=m’. If the ciphertext challenge c=c’ then the adversary outputs guess b’ = 1. Otherwise, the adversary outputs random guess b’. </a:t>
                </a:r>
              </a:p>
              <a:p>
                <a:pPr marL="0" marR="0" indent="0" algn="l" defTabSz="914400" rtl="0" eaLnBrk="1" fontAlgn="auto" latinLnBrk="0" hangingPunct="1">
                  <a:lnSpc>
                    <a:spcPct val="100000"/>
                  </a:lnSpc>
                  <a:spcBef>
                    <a:spcPts val="0"/>
                  </a:spcBef>
                  <a:spcAft>
                    <a:spcPts val="0"/>
                  </a:spcAft>
                  <a:buClrTx/>
                  <a:buSzTx/>
                  <a:buFontTx/>
                  <a:buNone/>
                  <a:tabLst/>
                  <a:defRPr/>
                </a:pPr>
                <a:r>
                  <a:rPr lang="en-US" i="0" smtClean="0">
                    <a:latin typeface="Cambria Math" panose="02040503050406030204" pitchFamily="18" charset="0"/>
                  </a:rPr>
                  <a:t>[┤]</a:t>
                </a:r>
                <a:r>
                  <a:rPr lang="en-US" b="0" i="0" smtClean="0">
                    <a:latin typeface="Cambria Math" panose="02040503050406030204" pitchFamily="18" charset="0"/>
                  </a:rPr>
                  <a:t>=[┤]∗+=(1−𝑝)/2+𝑝</a:t>
                </a:r>
                <a:endParaRPr lang="en-US" dirty="0"/>
              </a:p>
              <a:p>
                <a:endParaRPr lang="en-US" dirty="0"/>
              </a:p>
            </p:txBody>
          </p:sp>
        </mc:Fallback>
      </mc:AlternateContent>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E35DAA-499F-4673-978B-A6190921FD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579968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US" dirty="0"/>
              </a:p>
            </p:txBody>
          </p:sp>
        </mc:Choice>
        <mc:Fallback xmlns="">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Suppose we have </a:t>
                </a:r>
                <a:r>
                  <a:rPr lang="en-US" dirty="0" err="1" smtClean="0"/>
                  <a:t>m,m’,c</a:t>
                </a:r>
                <a:r>
                  <a:rPr lang="en-US" dirty="0" smtClean="0"/>
                  <a:t>’ s.t. </a:t>
                </a:r>
                <a:r>
                  <a:rPr lang="en-US" dirty="0" err="1" smtClean="0"/>
                  <a:t>Pr</a:t>
                </a:r>
                <a:r>
                  <a:rPr lang="en-US" dirty="0" smtClean="0"/>
                  <a:t>[</a:t>
                </a:r>
                <a:r>
                  <a:rPr lang="en-US" dirty="0" err="1" smtClean="0"/>
                  <a:t>EncK</a:t>
                </a:r>
                <a:r>
                  <a:rPr lang="en-US" dirty="0" smtClean="0"/>
                  <a:t>(m)= c’] &gt; </a:t>
                </a:r>
                <a:r>
                  <a:rPr lang="en-US" dirty="0" err="1" smtClean="0"/>
                  <a:t>Pr</a:t>
                </a:r>
                <a:r>
                  <a:rPr lang="en-US" dirty="0" smtClean="0"/>
                  <a:t>[</a:t>
                </a:r>
                <a:r>
                  <a:rPr lang="en-US" dirty="0" err="1" smtClean="0"/>
                  <a:t>EncK</a:t>
                </a:r>
                <a:r>
                  <a:rPr lang="en-US" dirty="0" smtClean="0"/>
                  <a:t>(m’)=c’] then adversary can select m0= m, m1=m’. If the ciphertext challenge c=c’ then the adversary outputs guess b’ = 1. Otherwise, the adversary outputs random guess b’. </a:t>
                </a:r>
              </a:p>
              <a:p>
                <a:pPr marL="0" marR="0" indent="0" algn="l" defTabSz="914400" rtl="0" eaLnBrk="1" fontAlgn="auto" latinLnBrk="0" hangingPunct="1">
                  <a:lnSpc>
                    <a:spcPct val="100000"/>
                  </a:lnSpc>
                  <a:spcBef>
                    <a:spcPts val="0"/>
                  </a:spcBef>
                  <a:spcAft>
                    <a:spcPts val="0"/>
                  </a:spcAft>
                  <a:buClrTx/>
                  <a:buSzTx/>
                  <a:buFontTx/>
                  <a:buNone/>
                  <a:tabLst/>
                  <a:defRPr/>
                </a:pPr>
                <a:r>
                  <a:rPr lang="en-US" i="0" smtClean="0">
                    <a:latin typeface="Cambria Math" panose="02040503050406030204" pitchFamily="18" charset="0"/>
                  </a:rPr>
                  <a:t>[┤]</a:t>
                </a:r>
                <a:r>
                  <a:rPr lang="en-US" b="0" i="0" smtClean="0">
                    <a:latin typeface="Cambria Math" panose="02040503050406030204" pitchFamily="18" charset="0"/>
                  </a:rPr>
                  <a:t>=[┤]∗+=(1−𝑝)/2+𝑝</a:t>
                </a:r>
                <a:endParaRPr lang="en-US" dirty="0"/>
              </a:p>
              <a:p>
                <a:endParaRPr lang="en-US" dirty="0"/>
              </a:p>
            </p:txBody>
          </p:sp>
        </mc:Fallback>
      </mc:AlternateContent>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E35DAA-499F-4673-978B-A6190921FD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065915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Suppose we have </a:t>
                </a:r>
                <a:r>
                  <a:rPr lang="en-US" dirty="0" err="1" smtClean="0"/>
                  <a:t>m,m’,c</a:t>
                </a:r>
                <a:r>
                  <a:rPr lang="en-US" dirty="0" smtClean="0"/>
                  <a:t>’ s.t. </a:t>
                </a:r>
                <a:r>
                  <a:rPr lang="en-US" dirty="0" err="1" smtClean="0"/>
                  <a:t>Pr</a:t>
                </a:r>
                <a:r>
                  <a:rPr lang="en-US" dirty="0" smtClean="0"/>
                  <a:t>[</a:t>
                </a:r>
                <a:r>
                  <a:rPr lang="en-US" dirty="0" err="1" smtClean="0"/>
                  <a:t>EncK</a:t>
                </a:r>
                <a:r>
                  <a:rPr lang="en-US" dirty="0" smtClean="0"/>
                  <a:t>(m)= c’] &gt; </a:t>
                </a:r>
                <a:r>
                  <a:rPr lang="en-US" dirty="0" err="1" smtClean="0"/>
                  <a:t>Pr</a:t>
                </a:r>
                <a:r>
                  <a:rPr lang="en-US" dirty="0" smtClean="0"/>
                  <a:t>[</a:t>
                </a:r>
                <a:r>
                  <a:rPr lang="en-US" dirty="0" err="1" smtClean="0"/>
                  <a:t>EncK</a:t>
                </a:r>
                <a:r>
                  <a:rPr lang="en-US" dirty="0" smtClean="0"/>
                  <a:t>(m’)=c’] then adversary can select m0= m, m1=m’. If the ciphertext challenge c=c’ then the adversary outputs guess b’ = 1. Otherwise, the adversary outputs random guess b’. </a:t>
                </a:r>
              </a:p>
              <a:p>
                <a:endParaRPr lang="en-US" dirty="0"/>
              </a:p>
            </p:txBody>
          </p:sp>
        </mc:Choice>
        <mc:Fallback xmlns="">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Suppose we have </a:t>
                </a:r>
                <a:r>
                  <a:rPr lang="en-US" dirty="0" err="1" smtClean="0"/>
                  <a:t>m,m’,c</a:t>
                </a:r>
                <a:r>
                  <a:rPr lang="en-US" dirty="0" smtClean="0"/>
                  <a:t>’ s.t. </a:t>
                </a:r>
                <a:r>
                  <a:rPr lang="en-US" dirty="0" err="1" smtClean="0"/>
                  <a:t>Pr</a:t>
                </a:r>
                <a:r>
                  <a:rPr lang="en-US" dirty="0" smtClean="0"/>
                  <a:t>[</a:t>
                </a:r>
                <a:r>
                  <a:rPr lang="en-US" dirty="0" err="1" smtClean="0"/>
                  <a:t>EncK</a:t>
                </a:r>
                <a:r>
                  <a:rPr lang="en-US" dirty="0" smtClean="0"/>
                  <a:t>(m)= c’] &gt; </a:t>
                </a:r>
                <a:r>
                  <a:rPr lang="en-US" dirty="0" err="1" smtClean="0"/>
                  <a:t>Pr</a:t>
                </a:r>
                <a:r>
                  <a:rPr lang="en-US" dirty="0" smtClean="0"/>
                  <a:t>[</a:t>
                </a:r>
                <a:r>
                  <a:rPr lang="en-US" dirty="0" err="1" smtClean="0"/>
                  <a:t>EncK</a:t>
                </a:r>
                <a:r>
                  <a:rPr lang="en-US" dirty="0" smtClean="0"/>
                  <a:t>(m’)=c’] then adversary can select m0= m, m1=m’. If the ciphertext challenge c=c’ then the adversary outputs guess b’ = 1. Otherwise, the adversary outputs random guess b’. </a:t>
                </a:r>
              </a:p>
              <a:p>
                <a:pPr marL="0" marR="0" indent="0" algn="l" defTabSz="914400" rtl="0" eaLnBrk="1" fontAlgn="auto" latinLnBrk="0" hangingPunct="1">
                  <a:lnSpc>
                    <a:spcPct val="100000"/>
                  </a:lnSpc>
                  <a:spcBef>
                    <a:spcPts val="0"/>
                  </a:spcBef>
                  <a:spcAft>
                    <a:spcPts val="0"/>
                  </a:spcAft>
                  <a:buClrTx/>
                  <a:buSzTx/>
                  <a:buFontTx/>
                  <a:buNone/>
                  <a:tabLst/>
                  <a:defRPr/>
                </a:pPr>
                <a:r>
                  <a:rPr lang="en-US" i="0" smtClean="0">
                    <a:latin typeface="Cambria Math" panose="02040503050406030204" pitchFamily="18" charset="0"/>
                  </a:rPr>
                  <a:t>[┤]</a:t>
                </a:r>
                <a:r>
                  <a:rPr lang="en-US" b="0" i="0" smtClean="0">
                    <a:latin typeface="Cambria Math" panose="02040503050406030204" pitchFamily="18" charset="0"/>
                  </a:rPr>
                  <a:t>=[┤]∗+=(1−𝑝)/2+𝑝</a:t>
                </a:r>
                <a:endParaRPr lang="en-US" dirty="0"/>
              </a:p>
              <a:p>
                <a:endParaRPr lang="en-US" dirty="0"/>
              </a:p>
            </p:txBody>
          </p:sp>
        </mc:Fallback>
      </mc:AlternateContent>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E35DAA-499F-4673-978B-A6190921FD9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8427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E35DAA-499F-4673-978B-A6190921FD97}" type="slidenum">
              <a:rPr lang="en-US" smtClean="0"/>
              <a:t>12</a:t>
            </a:fld>
            <a:endParaRPr lang="en-US"/>
          </a:p>
        </p:txBody>
      </p:sp>
    </p:spTree>
    <p:extLst>
      <p:ext uri="{BB962C8B-B14F-4D97-AF65-F5344CB8AC3E}">
        <p14:creationId xmlns:p14="http://schemas.microsoft.com/office/powerpoint/2010/main" val="106340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E35DAA-499F-4673-978B-A6190921FD97}" type="slidenum">
              <a:rPr lang="en-US" smtClean="0"/>
              <a:t>13</a:t>
            </a:fld>
            <a:endParaRPr lang="en-US"/>
          </a:p>
        </p:txBody>
      </p:sp>
    </p:spTree>
    <p:extLst>
      <p:ext uri="{BB962C8B-B14F-4D97-AF65-F5344CB8AC3E}">
        <p14:creationId xmlns:p14="http://schemas.microsoft.com/office/powerpoint/2010/main" val="5388065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E35DAA-499F-4673-978B-A6190921FD97}" type="slidenum">
              <a:rPr lang="en-US" smtClean="0"/>
              <a:t>14</a:t>
            </a:fld>
            <a:endParaRPr lang="en-US"/>
          </a:p>
        </p:txBody>
      </p:sp>
    </p:spTree>
    <p:extLst>
      <p:ext uri="{BB962C8B-B14F-4D97-AF65-F5344CB8AC3E}">
        <p14:creationId xmlns:p14="http://schemas.microsoft.com/office/powerpoint/2010/main" val="4782732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E35DAA-499F-4673-978B-A6190921FD97}" type="slidenum">
              <a:rPr lang="en-US" smtClean="0"/>
              <a:t>15</a:t>
            </a:fld>
            <a:endParaRPr lang="en-US"/>
          </a:p>
        </p:txBody>
      </p:sp>
    </p:spTree>
    <p:extLst>
      <p:ext uri="{BB962C8B-B14F-4D97-AF65-F5344CB8AC3E}">
        <p14:creationId xmlns:p14="http://schemas.microsoft.com/office/powerpoint/2010/main" val="26069423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E35DAA-499F-4673-978B-A6190921FD97}" type="slidenum">
              <a:rPr lang="en-US" smtClean="0"/>
              <a:t>16</a:t>
            </a:fld>
            <a:endParaRPr lang="en-US"/>
          </a:p>
        </p:txBody>
      </p:sp>
    </p:spTree>
    <p:extLst>
      <p:ext uri="{BB962C8B-B14F-4D97-AF65-F5344CB8AC3E}">
        <p14:creationId xmlns:p14="http://schemas.microsoft.com/office/powerpoint/2010/main" val="36022156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E35DAA-499F-4673-978B-A6190921FD97}" type="slidenum">
              <a:rPr lang="en-US" smtClean="0"/>
              <a:t>17</a:t>
            </a:fld>
            <a:endParaRPr lang="en-US"/>
          </a:p>
        </p:txBody>
      </p:sp>
    </p:spTree>
    <p:extLst>
      <p:ext uri="{BB962C8B-B14F-4D97-AF65-F5344CB8AC3E}">
        <p14:creationId xmlns:p14="http://schemas.microsoft.com/office/powerpoint/2010/main" val="4262670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66CD638-CAC8-4835-93D5-F2F113860AF6}" type="datetime1">
              <a:rPr lang="en-US" smtClean="0"/>
              <a:t>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04D3F7-B83F-4105-B753-146AD0E5364B}" type="slidenum">
              <a:rPr lang="en-US" smtClean="0"/>
              <a:t>‹#›</a:t>
            </a:fld>
            <a:endParaRPr lang="en-US"/>
          </a:p>
        </p:txBody>
      </p:sp>
    </p:spTree>
    <p:extLst>
      <p:ext uri="{BB962C8B-B14F-4D97-AF65-F5344CB8AC3E}">
        <p14:creationId xmlns:p14="http://schemas.microsoft.com/office/powerpoint/2010/main" val="2150351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320AD1-AAF5-41BF-8F47-A201BD823CA6}" type="datetime1">
              <a:rPr lang="en-US" smtClean="0"/>
              <a:t>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04D3F7-B83F-4105-B753-146AD0E5364B}" type="slidenum">
              <a:rPr lang="en-US" smtClean="0"/>
              <a:t>‹#›</a:t>
            </a:fld>
            <a:endParaRPr lang="en-US"/>
          </a:p>
        </p:txBody>
      </p:sp>
    </p:spTree>
    <p:extLst>
      <p:ext uri="{BB962C8B-B14F-4D97-AF65-F5344CB8AC3E}">
        <p14:creationId xmlns:p14="http://schemas.microsoft.com/office/powerpoint/2010/main" val="3921565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D12F8B5-C2B9-4688-AF44-FC2F88EF1967}" type="datetime1">
              <a:rPr lang="en-US" smtClean="0"/>
              <a:t>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04D3F7-B83F-4105-B753-146AD0E5364B}" type="slidenum">
              <a:rPr lang="en-US" smtClean="0"/>
              <a:t>‹#›</a:t>
            </a:fld>
            <a:endParaRPr lang="en-US"/>
          </a:p>
        </p:txBody>
      </p:sp>
    </p:spTree>
    <p:extLst>
      <p:ext uri="{BB962C8B-B14F-4D97-AF65-F5344CB8AC3E}">
        <p14:creationId xmlns:p14="http://schemas.microsoft.com/office/powerpoint/2010/main" val="13254003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C12E03-6634-4506-9456-86EF0B299EA5}" type="datetime1">
              <a:rPr lang="en-US" smtClean="0"/>
              <a:t>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04D3F7-B83F-4105-B753-146AD0E5364B}" type="slidenum">
              <a:rPr lang="en-US" smtClean="0"/>
              <a:t>‹#›</a:t>
            </a:fld>
            <a:endParaRPr lang="en-US"/>
          </a:p>
        </p:txBody>
      </p:sp>
    </p:spTree>
    <p:extLst>
      <p:ext uri="{BB962C8B-B14F-4D97-AF65-F5344CB8AC3E}">
        <p14:creationId xmlns:p14="http://schemas.microsoft.com/office/powerpoint/2010/main" val="968958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13FFF1D6-DDC6-46CD-8F4D-A488FCDFFF3F}" type="datetime1">
              <a:rPr lang="en-US" smtClean="0"/>
              <a:t>1/10/2023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104D3F7-B83F-4105-B753-146AD0E5364B}" type="slidenum">
              <a:rPr lang="en-US" smtClean="0"/>
              <a:t>‹#›</a:t>
            </a:fld>
            <a:endParaRPr lang="en-US"/>
          </a:p>
        </p:txBody>
      </p:sp>
    </p:spTree>
    <p:extLst>
      <p:ext uri="{BB962C8B-B14F-4D97-AF65-F5344CB8AC3E}">
        <p14:creationId xmlns:p14="http://schemas.microsoft.com/office/powerpoint/2010/main" val="3407037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44268F3-B5D5-4614-A1E8-B062619C91D9}" type="datetime1">
              <a:rPr lang="en-US" smtClean="0"/>
              <a:t>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04D3F7-B83F-4105-B753-146AD0E5364B}" type="slidenum">
              <a:rPr lang="en-US" smtClean="0"/>
              <a:t>‹#›</a:t>
            </a:fld>
            <a:endParaRPr lang="en-US"/>
          </a:p>
        </p:txBody>
      </p:sp>
    </p:spTree>
    <p:extLst>
      <p:ext uri="{BB962C8B-B14F-4D97-AF65-F5344CB8AC3E}">
        <p14:creationId xmlns:p14="http://schemas.microsoft.com/office/powerpoint/2010/main" val="1100014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487B2AB-DF7C-4D43-93E6-1F8BFC4B85C5}" type="datetime1">
              <a:rPr lang="en-US" smtClean="0"/>
              <a:t>1/10/2023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104D3F7-B83F-4105-B753-146AD0E5364B}" type="slidenum">
              <a:rPr lang="en-US" smtClean="0"/>
              <a:t>‹#›</a:t>
            </a:fld>
            <a:endParaRPr lang="en-US"/>
          </a:p>
        </p:txBody>
      </p:sp>
    </p:spTree>
    <p:extLst>
      <p:ext uri="{BB962C8B-B14F-4D97-AF65-F5344CB8AC3E}">
        <p14:creationId xmlns:p14="http://schemas.microsoft.com/office/powerpoint/2010/main" val="5564955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5741BF2-9F6E-4EE3-AC23-3342D25B434E}" type="datetime1">
              <a:rPr lang="en-US" smtClean="0"/>
              <a:t>1/10/2023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104D3F7-B83F-4105-B753-146AD0E5364B}" type="slidenum">
              <a:rPr lang="en-US" smtClean="0"/>
              <a:t>‹#›</a:t>
            </a:fld>
            <a:endParaRPr lang="en-US"/>
          </a:p>
        </p:txBody>
      </p:sp>
    </p:spTree>
    <p:extLst>
      <p:ext uri="{BB962C8B-B14F-4D97-AF65-F5344CB8AC3E}">
        <p14:creationId xmlns:p14="http://schemas.microsoft.com/office/powerpoint/2010/main" val="33241705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EB3AC0-947E-4117-982D-2E13F67B980A}" type="datetime1">
              <a:rPr lang="en-US" smtClean="0"/>
              <a:t>1/10/2023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104D3F7-B83F-4105-B753-146AD0E5364B}" type="slidenum">
              <a:rPr lang="en-US" smtClean="0"/>
              <a:t>‹#›</a:t>
            </a:fld>
            <a:endParaRPr lang="en-US"/>
          </a:p>
        </p:txBody>
      </p:sp>
    </p:spTree>
    <p:extLst>
      <p:ext uri="{BB962C8B-B14F-4D97-AF65-F5344CB8AC3E}">
        <p14:creationId xmlns:p14="http://schemas.microsoft.com/office/powerpoint/2010/main" val="232472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A0ACCC4-E33D-49C2-8C16-2FA37D9D909A}" type="datetime1">
              <a:rPr lang="en-US" smtClean="0"/>
              <a:t>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04D3F7-B83F-4105-B753-146AD0E5364B}" type="slidenum">
              <a:rPr lang="en-US" smtClean="0"/>
              <a:t>‹#›</a:t>
            </a:fld>
            <a:endParaRPr lang="en-US"/>
          </a:p>
        </p:txBody>
      </p:sp>
    </p:spTree>
    <p:extLst>
      <p:ext uri="{BB962C8B-B14F-4D97-AF65-F5344CB8AC3E}">
        <p14:creationId xmlns:p14="http://schemas.microsoft.com/office/powerpoint/2010/main" val="2144936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779B8812-7278-4D06-90D2-92395DE9F0D1}" type="datetime1">
              <a:rPr lang="en-US" smtClean="0"/>
              <a:t>1/10/2023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104D3F7-B83F-4105-B753-146AD0E5364B}" type="slidenum">
              <a:rPr lang="en-US" smtClean="0"/>
              <a:t>‹#›</a:t>
            </a:fld>
            <a:endParaRPr lang="en-US"/>
          </a:p>
        </p:txBody>
      </p:sp>
    </p:spTree>
    <p:extLst>
      <p:ext uri="{BB962C8B-B14F-4D97-AF65-F5344CB8AC3E}">
        <p14:creationId xmlns:p14="http://schemas.microsoft.com/office/powerpoint/2010/main" val="4284086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357E49-C339-4533-BFB4-FADAD6F354D5}" type="datetime1">
              <a:rPr lang="en-US" smtClean="0"/>
              <a:t>1/10/2023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04D3F7-B83F-4105-B753-146AD0E5364B}" type="slidenum">
              <a:rPr lang="en-US" smtClean="0"/>
              <a:t>‹#›</a:t>
            </a:fld>
            <a:endParaRPr lang="en-US"/>
          </a:p>
        </p:txBody>
      </p:sp>
    </p:spTree>
    <p:extLst>
      <p:ext uri="{BB962C8B-B14F-4D97-AF65-F5344CB8AC3E}">
        <p14:creationId xmlns:p14="http://schemas.microsoft.com/office/powerpoint/2010/main" val="30045041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80.png"/><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102.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80.png"/><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103.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71.png"/><Relationship Id="rId7" Type="http://schemas.openxmlformats.org/officeDocument/2006/relationships/image" Target="../media/image48.jpeg"/><Relationship Id="rId12" Type="http://schemas.openxmlformats.org/officeDocument/2006/relationships/image" Target="../media/image260.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23.png"/><Relationship Id="rId5" Type="http://schemas.openxmlformats.org/officeDocument/2006/relationships/image" Target="../media/image211.png"/><Relationship Id="rId10" Type="http://schemas.openxmlformats.org/officeDocument/2006/relationships/image" Target="../media/image220.png"/><Relationship Id="rId4" Type="http://schemas.openxmlformats.org/officeDocument/2006/relationships/image" Target="../media/image72.png"/><Relationship Id="rId9" Type="http://schemas.openxmlformats.org/officeDocument/2006/relationships/image" Target="../media/image50.png"/></Relationships>
</file>

<file path=ppt/slides/_rels/slide104.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51.png"/><Relationship Id="rId7" Type="http://schemas.openxmlformats.org/officeDocument/2006/relationships/image" Target="../media/image49.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48.jpeg"/><Relationship Id="rId11" Type="http://schemas.openxmlformats.org/officeDocument/2006/relationships/image" Target="../media/image280.png"/><Relationship Id="rId5" Type="http://schemas.openxmlformats.org/officeDocument/2006/relationships/image" Target="../media/image47.png"/><Relationship Id="rId10" Type="http://schemas.openxmlformats.org/officeDocument/2006/relationships/image" Target="../media/image23.png"/><Relationship Id="rId4" Type="http://schemas.openxmlformats.org/officeDocument/2006/relationships/image" Target="../media/image1700.png"/><Relationship Id="rId9" Type="http://schemas.openxmlformats.org/officeDocument/2006/relationships/image" Target="../media/image220.png"/></Relationships>
</file>

<file path=ppt/slides/_rels/slide105.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71.png"/><Relationship Id="rId7" Type="http://schemas.openxmlformats.org/officeDocument/2006/relationships/image" Target="../media/image48.jpeg"/><Relationship Id="rId12" Type="http://schemas.openxmlformats.org/officeDocument/2006/relationships/image" Target="../media/image260.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23.png"/><Relationship Id="rId5" Type="http://schemas.openxmlformats.org/officeDocument/2006/relationships/image" Target="../media/image211.png"/><Relationship Id="rId10" Type="http://schemas.openxmlformats.org/officeDocument/2006/relationships/image" Target="../media/image220.png"/><Relationship Id="rId4" Type="http://schemas.openxmlformats.org/officeDocument/2006/relationships/image" Target="../media/image72.png"/><Relationship Id="rId9" Type="http://schemas.openxmlformats.org/officeDocument/2006/relationships/image" Target="../media/image50.png"/></Relationships>
</file>

<file path=ppt/slides/_rels/slide106.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71.png"/><Relationship Id="rId7" Type="http://schemas.openxmlformats.org/officeDocument/2006/relationships/image" Target="../media/image48.jpeg"/><Relationship Id="rId12" Type="http://schemas.openxmlformats.org/officeDocument/2006/relationships/image" Target="../media/image26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23.png"/><Relationship Id="rId5" Type="http://schemas.openxmlformats.org/officeDocument/2006/relationships/image" Target="../media/image211.png"/><Relationship Id="rId10" Type="http://schemas.openxmlformats.org/officeDocument/2006/relationships/image" Target="../media/image220.png"/><Relationship Id="rId4" Type="http://schemas.openxmlformats.org/officeDocument/2006/relationships/image" Target="../media/image72.png"/><Relationship Id="rId9" Type="http://schemas.openxmlformats.org/officeDocument/2006/relationships/image" Target="../media/image50.png"/></Relationships>
</file>

<file path=ppt/slides/_rels/slide107.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51.png"/><Relationship Id="rId7"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330.png"/><Relationship Id="rId5" Type="http://schemas.openxmlformats.org/officeDocument/2006/relationships/image" Target="../media/image27.png"/><Relationship Id="rId10" Type="http://schemas.openxmlformats.org/officeDocument/2006/relationships/image" Target="../media/image320.png"/><Relationship Id="rId4" Type="http://schemas.openxmlformats.org/officeDocument/2006/relationships/image" Target="../media/image291.png"/><Relationship Id="rId9" Type="http://schemas.openxmlformats.org/officeDocument/2006/relationships/image" Target="../media/image50.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3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image" Target="../media/image340.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35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360.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271.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jpe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gif"/></Relationships>
</file>

<file path=ppt/slides/_rels/slide17.xml.rels><?xml version="1.0" encoding="UTF-8" standalone="yes"?>
<Relationships xmlns="http://schemas.openxmlformats.org/package/2006/relationships"><Relationship Id="rId3" Type="http://schemas.openxmlformats.org/officeDocument/2006/relationships/image" Target="../media/image12.gi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cs.purdue.edu/homes/jblocki/courses/655_Spring23/index.html"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7.jpeg"/><Relationship Id="rId7" Type="http://schemas.openxmlformats.org/officeDocument/2006/relationships/image" Target="../media/image23.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s://piazza.com/purdue/spring2023/cs655/home"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hyperlink" Target="https://www.google.com/url?sa=i&amp;rct=j&amp;q=&amp;esrc=s&amp;source=images&amp;cd=&amp;ved=0ahUKEwiZpZiIpKTRAhVr2IMKHex8A1sQjRwIBw&amp;url=http://hpc-asia.com/cray-supercomputer-maker-looking-64-bit-arm-processors-hpc/&amp;bvm=bv.142059868,d.amc&amp;psig=AFQjCNHdGwT6rKyaArCThtFbjI5BUv87ZQ&amp;ust=1483474697735274" TargetMode="External"/><Relationship Id="rId4" Type="http://schemas.openxmlformats.org/officeDocument/2006/relationships/hyperlink" Target="https://www.google.com/url?sa=i&amp;rct=j&amp;q=&amp;esrc=s&amp;source=images&amp;cd=&amp;cad=rja&amp;uact=8&amp;ved=0ahUKEwiZpZiIpKTRAhVr2IMKHex8A1sQjRwIBw&amp;url=http://hpc-asia.com/cray-supercomputer-maker-looking-64-bit-arm-processors-hpc/&amp;bvm=bv.142059868,d.amc&amp;psig=AFQjCNHdGwT6rKyaArCThtFbjI5BUv87ZQ&amp;ust=1483474697735274"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hyperlink" Target="https://www.google.com/url?sa=i&amp;rct=j&amp;q=&amp;esrc=s&amp;source=images&amp;cd=&amp;ved=0ahUKEwjKvvL_r6TRAhXD44MKHW0dCxcQjRwIBw&amp;url=https://www.pinterest.com/pin/452541462532324928/&amp;bvm=bv.142059868,d.amc&amp;psig=AFQjCNEmukcmKhN733GdOB1_PpPv1o-2xg&amp;ust=1483477903267996"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38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1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20.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png"/><Relationship Id="rId7"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s>
</file>

<file path=ppt/slides/_rels/slide68.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png"/><Relationship Id="rId7"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png"/><Relationship Id="rId9" Type="http://schemas.openxmlformats.org/officeDocument/2006/relationships/image" Target="../media/image450.png"/></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31.png"/><Relationship Id="rId5" Type="http://schemas.openxmlformats.org/officeDocument/2006/relationships/image" Target="../media/image121.png"/><Relationship Id="rId4" Type="http://schemas.openxmlformats.org/officeDocument/2006/relationships/image" Target="../media/image113.png"/></Relationships>
</file>

<file path=ppt/slides/_rels/slide71.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12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00.png"/><Relationship Id="rId4" Type="http://schemas.openxmlformats.org/officeDocument/2006/relationships/image" Target="../media/image53.jpg"/></Relationships>
</file>

<file path=ppt/slides/_rels/slide7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6.jpg"/><Relationship Id="rId4" Type="http://schemas.openxmlformats.org/officeDocument/2006/relationships/image" Target="../media/image55.jpg"/></Relationships>
</file>

<file path=ppt/slides/_rels/slide7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5.jpg"/></Relationships>
</file>

<file path=ppt/slides/_rels/slide74.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76.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0ahUKEwiOq-7XvaTRAhXMzIMKHWPfDm0QjRwIBw&amp;url=http://www.statisticsblog.com/tag/fair-coin/&amp;psig=AFQjCNEni7u9gIzIKZTyGipSXKuF0mqyvw&amp;ust=1483481561966586" TargetMode="External"/><Relationship Id="rId2" Type="http://schemas.openxmlformats.org/officeDocument/2006/relationships/hyperlink" Target="https://www.google.com/url?sa=i&amp;rct=j&amp;q=&amp;esrc=s&amp;source=images&amp;cd=&amp;cad=rja&amp;uact=8&amp;ved=0ahUKEwiOq-7XvaTRAhXMzIMKHWPfDm0QjRwIBw&amp;url=http://www.statisticsblog.com/tag/fair-coin/&amp;psig=AFQjCNEni7u9gIzIKZTyGipSXKuF0mqyvw&amp;ust=1483481561966586" TargetMode="Externa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79.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hyperlink" Target="https://www.google.com/url?sa=i&amp;rct=j&amp;q=&amp;esrc=s&amp;source=images&amp;cd=&amp;cad=rja&amp;uact=8&amp;ved=0ahUKEwiOq-7XvaTRAhXMzIMKHWPfDm0QjRwIBw&amp;url=http://www.statisticsblog.com/tag/fair-coin/&amp;psig=AFQjCNEni7u9gIzIKZTyGipSXKuF0mqyvw&amp;ust=1483481561966586" TargetMode="Externa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67.png"/><Relationship Id="rId7" Type="http://schemas.openxmlformats.org/officeDocument/2006/relationships/image" Target="../media/image8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58.jpg"/><Relationship Id="rId4" Type="http://schemas.openxmlformats.org/officeDocument/2006/relationships/image" Target="../media/image68.gif"/></Relationships>
</file>

<file path=ppt/slides/_rels/slide8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7.png"/><Relationship Id="rId7" Type="http://schemas.openxmlformats.org/officeDocument/2006/relationships/image" Target="../media/image112.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58.jpg"/><Relationship Id="rId4" Type="http://schemas.openxmlformats.org/officeDocument/2006/relationships/image" Target="../media/image68.gif"/></Relationships>
</file>

<file path=ppt/slides/_rels/slide8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67.png"/><Relationship Id="rId7" Type="http://schemas.openxmlformats.org/officeDocument/2006/relationships/image" Target="../media/image132.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58.jpg"/><Relationship Id="rId4" Type="http://schemas.openxmlformats.org/officeDocument/2006/relationships/image" Target="../media/image68.gi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410.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1371600" y="238443"/>
            <a:ext cx="9144000" cy="2387600"/>
          </a:xfrm>
        </p:spPr>
        <p:txBody>
          <a:bodyPr/>
          <a:lstStyle/>
          <a:p>
            <a:r>
              <a:rPr lang="en-US" dirty="0" smtClean="0"/>
              <a:t>Advanced Cryptography</a:t>
            </a:r>
            <a:r>
              <a:rPr lang="en-US" dirty="0" smtClean="0"/>
              <a:t/>
            </a:r>
            <a:br>
              <a:rPr lang="en-US" dirty="0" smtClean="0"/>
            </a:br>
            <a:r>
              <a:rPr lang="en-US" dirty="0" smtClean="0"/>
              <a:t>CS </a:t>
            </a:r>
            <a:r>
              <a:rPr lang="en-US" dirty="0" smtClean="0"/>
              <a:t>655</a:t>
            </a:r>
            <a:endParaRPr lang="en-US" dirty="0"/>
          </a:p>
        </p:txBody>
      </p:sp>
      <p:sp>
        <p:nvSpPr>
          <p:cNvPr id="3" name="Subtitle 2"/>
          <p:cNvSpPr>
            <a:spLocks noGrp="1"/>
          </p:cNvSpPr>
          <p:nvPr>
            <p:ph type="subTitle" idx="1"/>
          </p:nvPr>
        </p:nvSpPr>
        <p:spPr>
          <a:xfrm>
            <a:off x="929640" y="3130193"/>
            <a:ext cx="10424160" cy="2754312"/>
          </a:xfrm>
        </p:spPr>
        <p:txBody>
          <a:bodyPr>
            <a:normAutofit/>
          </a:bodyPr>
          <a:lstStyle/>
          <a:p>
            <a:pPr algn="l"/>
            <a:r>
              <a:rPr lang="en-US" sz="2900" b="1" dirty="0" smtClean="0"/>
              <a:t>Week 1: </a:t>
            </a:r>
          </a:p>
          <a:p>
            <a:pPr marL="342900" indent="-342900" algn="l">
              <a:buFont typeface="Arial" panose="020B0604020202020204" pitchFamily="34" charset="0"/>
              <a:buChar char="•"/>
            </a:pPr>
            <a:r>
              <a:rPr lang="en-US" sz="2900" dirty="0" smtClean="0"/>
              <a:t>Course Overview &amp; </a:t>
            </a:r>
            <a:r>
              <a:rPr lang="en-US" sz="2900" dirty="0" smtClean="0"/>
              <a:t>Policy</a:t>
            </a:r>
            <a:endParaRPr lang="en-US" sz="2900" dirty="0" smtClean="0"/>
          </a:p>
          <a:p>
            <a:pPr marL="342900" indent="-342900" algn="l">
              <a:buFont typeface="Arial" panose="020B0604020202020204" pitchFamily="34" charset="0"/>
              <a:buChar char="•"/>
            </a:pPr>
            <a:r>
              <a:rPr lang="en-US" sz="2900" dirty="0" smtClean="0"/>
              <a:t>Review</a:t>
            </a:r>
          </a:p>
          <a:p>
            <a:pPr marL="342900" indent="-342900" algn="l">
              <a:buFont typeface="Arial" panose="020B0604020202020204" pitchFamily="34" charset="0"/>
              <a:buChar char="•"/>
            </a:pPr>
            <a:r>
              <a:rPr lang="en-US" sz="2900" dirty="0" smtClean="0"/>
              <a:t>Concrete Security Analysis</a:t>
            </a:r>
            <a:endParaRPr lang="en-US" sz="2900" dirty="0" smtClean="0"/>
          </a:p>
          <a:p>
            <a:pPr marL="800100" lvl="1" indent="-342900" algn="l">
              <a:buFont typeface="Arial" panose="020B0604020202020204" pitchFamily="34" charset="0"/>
              <a:buChar char="•"/>
            </a:pPr>
            <a:endParaRPr lang="en-US" sz="2500" dirty="0" smtClean="0"/>
          </a:p>
          <a:p>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1</a:t>
            </a:fld>
            <a:endParaRPr lang="en-US"/>
          </a:p>
        </p:txBody>
      </p:sp>
      <p:sp>
        <p:nvSpPr>
          <p:cNvPr id="5" name="TextBox 4"/>
          <p:cNvSpPr txBox="1"/>
          <p:nvPr/>
        </p:nvSpPr>
        <p:spPr>
          <a:xfrm>
            <a:off x="5252720" y="6388655"/>
            <a:ext cx="1308371" cy="369332"/>
          </a:xfrm>
          <a:prstGeom prst="rect">
            <a:avLst/>
          </a:prstGeom>
          <a:noFill/>
        </p:spPr>
        <p:txBody>
          <a:bodyPr wrap="none" rtlCol="0">
            <a:spAutoFit/>
          </a:bodyPr>
          <a:lstStyle/>
          <a:p>
            <a:r>
              <a:rPr lang="en-US" b="1" dirty="0" smtClean="0"/>
              <a:t>Spring 2021</a:t>
            </a:r>
            <a:endParaRPr lang="en-US" b="1" dirty="0"/>
          </a:p>
        </p:txBody>
      </p:sp>
    </p:spTree>
    <p:extLst>
      <p:ext uri="{BB962C8B-B14F-4D97-AF65-F5344CB8AC3E}">
        <p14:creationId xmlns:p14="http://schemas.microsoft.com/office/powerpoint/2010/main" val="13367788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Project (30%)</a:t>
            </a:r>
            <a:endParaRPr lang="en-US" dirty="0"/>
          </a:p>
        </p:txBody>
      </p:sp>
      <p:sp>
        <p:nvSpPr>
          <p:cNvPr id="3" name="Content Placeholder 2"/>
          <p:cNvSpPr>
            <a:spLocks noGrp="1"/>
          </p:cNvSpPr>
          <p:nvPr>
            <p:ph idx="1"/>
          </p:nvPr>
        </p:nvSpPr>
        <p:spPr/>
        <p:txBody>
          <a:bodyPr>
            <a:normAutofit/>
          </a:bodyPr>
          <a:lstStyle/>
          <a:p>
            <a:pPr lvl="1"/>
            <a:r>
              <a:rPr lang="en-US" dirty="0" smtClean="0"/>
              <a:t>Project Proposal: 5%</a:t>
            </a:r>
          </a:p>
          <a:p>
            <a:pPr lvl="1"/>
            <a:r>
              <a:rPr lang="en-US" dirty="0" smtClean="0"/>
              <a:t>Progress Report: 5%</a:t>
            </a:r>
          </a:p>
          <a:p>
            <a:pPr lvl="1"/>
            <a:r>
              <a:rPr lang="en-US" dirty="0" smtClean="0"/>
              <a:t>Final Project Report: 10%</a:t>
            </a:r>
          </a:p>
          <a:p>
            <a:pPr lvl="1"/>
            <a:r>
              <a:rPr lang="en-US" dirty="0" smtClean="0"/>
              <a:t>Final Project Presentation: 10%</a:t>
            </a:r>
            <a:endParaRPr lang="en-US" dirty="0"/>
          </a:p>
          <a:p>
            <a:pPr lvl="1"/>
            <a:endParaRPr lang="en-US" dirty="0"/>
          </a:p>
          <a:p>
            <a:pPr lvl="1"/>
            <a:r>
              <a:rPr lang="en-US" dirty="0" smtClean="0"/>
              <a:t>We will provide some </a:t>
            </a:r>
            <a:r>
              <a:rPr lang="en-US" smtClean="0"/>
              <a:t>ideas for </a:t>
            </a:r>
            <a:r>
              <a:rPr lang="en-US" dirty="0" smtClean="0"/>
              <a:t>projects. You are also welcome to propose your own topics.</a:t>
            </a:r>
          </a:p>
          <a:p>
            <a:pPr lvl="2"/>
            <a:r>
              <a:rPr lang="en-US" b="1" dirty="0" smtClean="0"/>
              <a:t>Example:</a:t>
            </a:r>
            <a:r>
              <a:rPr lang="en-US" dirty="0" smtClean="0"/>
              <a:t> New security analysis of ___ construction </a:t>
            </a:r>
          </a:p>
          <a:p>
            <a:pPr lvl="3"/>
            <a:r>
              <a:rPr lang="en-US" b="1" dirty="0" smtClean="0"/>
              <a:t>Example Twists: </a:t>
            </a:r>
            <a:r>
              <a:rPr lang="en-US" dirty="0" smtClean="0"/>
              <a:t>Tighter Security Analysis in Ideal Model? Memory-Tight Reduction? Security proof in Quantum Random Oracle Model?</a:t>
            </a:r>
          </a:p>
          <a:p>
            <a:pPr lvl="2"/>
            <a:r>
              <a:rPr lang="en-US" b="1" dirty="0" smtClean="0"/>
              <a:t>Implementation: </a:t>
            </a:r>
            <a:r>
              <a:rPr lang="en-US" dirty="0" smtClean="0"/>
              <a:t>pick a recent crypto construction and implement it</a:t>
            </a:r>
          </a:p>
          <a:p>
            <a:pPr lvl="2"/>
            <a:endParaRPr lang="en-US" dirty="0"/>
          </a:p>
          <a:p>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10</a:t>
            </a:fld>
            <a:endParaRPr lang="en-US"/>
          </a:p>
        </p:txBody>
      </p:sp>
    </p:spTree>
    <p:extLst>
      <p:ext uri="{BB962C8B-B14F-4D97-AF65-F5344CB8AC3E}">
        <p14:creationId xmlns:p14="http://schemas.microsoft.com/office/powerpoint/2010/main" val="85942904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Note: Asymptotic vs Concrete Security	</a:t>
            </a:r>
            <a:endParaRPr lang="en-US" dirty="0"/>
          </a:p>
        </p:txBody>
      </p:sp>
      <p:sp>
        <p:nvSpPr>
          <p:cNvPr id="3" name="Content Placeholder 2"/>
          <p:cNvSpPr>
            <a:spLocks noGrp="1"/>
          </p:cNvSpPr>
          <p:nvPr>
            <p:ph idx="1"/>
          </p:nvPr>
        </p:nvSpPr>
        <p:spPr/>
        <p:txBody>
          <a:bodyPr/>
          <a:lstStyle/>
          <a:p>
            <a:r>
              <a:rPr lang="en-US" b="1" dirty="0" smtClean="0"/>
              <a:t>Theory of Cryptography: </a:t>
            </a:r>
            <a:r>
              <a:rPr lang="en-US" dirty="0" smtClean="0"/>
              <a:t>Often follows Asymptotic Approach</a:t>
            </a:r>
          </a:p>
          <a:p>
            <a:r>
              <a:rPr lang="en-US" dirty="0"/>
              <a:t>Course Textbook (Katz-Lindell) follows the asymptotic approach</a:t>
            </a:r>
          </a:p>
          <a:p>
            <a:r>
              <a:rPr lang="en-US" b="1" dirty="0" smtClean="0"/>
              <a:t>Applied Cryptography: </a:t>
            </a:r>
            <a:r>
              <a:rPr lang="en-US" dirty="0" smtClean="0"/>
              <a:t>Concrete Security Analysis is more useful</a:t>
            </a:r>
            <a:endParaRPr lang="en-US" dirty="0"/>
          </a:p>
          <a:p>
            <a:r>
              <a:rPr lang="en-US" b="1" dirty="0" smtClean="0"/>
              <a:t>This Course: </a:t>
            </a:r>
            <a:r>
              <a:rPr lang="en-US" dirty="0" smtClean="0"/>
              <a:t>We will consider both approaches</a:t>
            </a: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100</a:t>
            </a:fld>
            <a:endParaRPr lang="en-US"/>
          </a:p>
        </p:txBody>
      </p:sp>
    </p:spTree>
    <p:extLst>
      <p:ext uri="{BB962C8B-B14F-4D97-AF65-F5344CB8AC3E}">
        <p14:creationId xmlns:p14="http://schemas.microsoft.com/office/powerpoint/2010/main" val="229942539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Private Key Encryption Syntax (Revisited)</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85000" lnSpcReduction="20000"/>
              </a:bodyPr>
              <a:lstStyle/>
              <a:p>
                <a:r>
                  <a:rPr lang="en-US" dirty="0" smtClean="0"/>
                  <a:t>Message Space: </a:t>
                </a:r>
                <a14:m>
                  <m:oMath xmlns:m="http://schemas.openxmlformats.org/officeDocument/2006/math">
                    <m:r>
                      <a:rPr lang="en-US" i="1" smtClean="0">
                        <a:latin typeface="Cambria Math" panose="02040503050406030204" pitchFamily="18" charset="0"/>
                        <a:ea typeface="Cambria Math" panose="02040503050406030204" pitchFamily="18" charset="0"/>
                      </a:rPr>
                      <m:t>ℳ</m:t>
                    </m:r>
                  </m:oMath>
                </a14:m>
                <a:endParaRPr lang="en-US" dirty="0" smtClean="0"/>
              </a:p>
              <a:p>
                <a:r>
                  <a:rPr lang="en-US" dirty="0" smtClean="0"/>
                  <a:t>Key Space: </a:t>
                </a:r>
                <a14:m>
                  <m:oMath xmlns:m="http://schemas.openxmlformats.org/officeDocument/2006/math">
                    <m:r>
                      <a:rPr lang="el-GR" i="1" smtClean="0">
                        <a:latin typeface="Cambria Math" panose="02040503050406030204" pitchFamily="18" charset="0"/>
                        <a:ea typeface="Cambria Math" panose="02040503050406030204" pitchFamily="18" charset="0"/>
                      </a:rPr>
                      <m:t>𝒦</m:t>
                    </m:r>
                  </m:oMath>
                </a14:m>
                <a:endParaRPr lang="en-US" dirty="0" smtClean="0"/>
              </a:p>
              <a:p>
                <a:r>
                  <a:rPr lang="en-US" dirty="0" smtClean="0"/>
                  <a:t>Three Algorithms</a:t>
                </a:r>
              </a:p>
              <a:p>
                <a:pPr lvl="1"/>
                <a14:m>
                  <m:oMath xmlns:m="http://schemas.openxmlformats.org/officeDocument/2006/math">
                    <m:func>
                      <m:funcPr>
                        <m:ctrlPr>
                          <a:rPr lang="en-US" i="1" smtClean="0">
                            <a:latin typeface="Cambria Math" panose="02040503050406030204" pitchFamily="18" charset="0"/>
                          </a:rPr>
                        </m:ctrlPr>
                      </m:funcPr>
                      <m:fName>
                        <m:r>
                          <m:rPr>
                            <m:sty m:val="p"/>
                          </m:rPr>
                          <a:rPr lang="en-US" b="0" i="0" smtClean="0">
                            <a:latin typeface="Cambria Math" panose="02040503050406030204" pitchFamily="18" charset="0"/>
                          </a:rPr>
                          <m:t>Gen</m:t>
                        </m:r>
                      </m:fName>
                      <m:e>
                        <m:r>
                          <a:rPr lang="en-US" b="0" i="1" smtClean="0">
                            <a:latin typeface="Cambria Math" panose="02040503050406030204" pitchFamily="18" charset="0"/>
                          </a:rPr>
                          <m:t>(</m:t>
                        </m:r>
                        <m:sSup>
                          <m:sSupPr>
                            <m:ctrlPr>
                              <a:rPr lang="en-US" b="1" i="1" smtClean="0">
                                <a:solidFill>
                                  <a:srgbClr val="FF0000"/>
                                </a:solidFill>
                                <a:latin typeface="Cambria Math" panose="02040503050406030204" pitchFamily="18" charset="0"/>
                              </a:rPr>
                            </m:ctrlPr>
                          </m:sSupPr>
                          <m:e>
                            <m:r>
                              <a:rPr lang="en-US" b="1" i="1" smtClean="0">
                                <a:solidFill>
                                  <a:srgbClr val="FF0000"/>
                                </a:solidFill>
                                <a:latin typeface="Cambria Math" panose="02040503050406030204" pitchFamily="18" charset="0"/>
                              </a:rPr>
                              <m:t>𝟏</m:t>
                            </m:r>
                          </m:e>
                          <m:sup>
                            <m:r>
                              <a:rPr lang="en-US" b="1" i="1" smtClean="0">
                                <a:solidFill>
                                  <a:srgbClr val="FF0000"/>
                                </a:solidFill>
                                <a:latin typeface="Cambria Math" panose="02040503050406030204" pitchFamily="18" charset="0"/>
                              </a:rPr>
                              <m:t>𝒏</m:t>
                            </m:r>
                          </m:sup>
                        </m:sSup>
                        <m:r>
                          <a:rPr lang="en-US" b="1" i="1" smtClean="0">
                            <a:solidFill>
                              <a:srgbClr val="FF0000"/>
                            </a:solidFill>
                            <a:latin typeface="Cambria Math" panose="02040503050406030204" pitchFamily="18" charset="0"/>
                          </a:rPr>
                          <m:t>;</m:t>
                        </m:r>
                        <m:r>
                          <a:rPr lang="en-US" b="0" i="1" smtClean="0">
                            <a:latin typeface="Cambria Math" panose="02040503050406030204" pitchFamily="18" charset="0"/>
                          </a:rPr>
                          <m:t>𝑅</m:t>
                        </m:r>
                        <m:r>
                          <a:rPr lang="en-US" b="0" i="1" smtClean="0">
                            <a:latin typeface="Cambria Math" panose="02040503050406030204" pitchFamily="18" charset="0"/>
                          </a:rPr>
                          <m:t>)</m:t>
                        </m:r>
                      </m:e>
                    </m:func>
                  </m:oMath>
                </a14:m>
                <a:r>
                  <a:rPr lang="en-US" dirty="0" smtClean="0"/>
                  <a:t> (Key-generation algorithm)</a:t>
                </a:r>
              </a:p>
              <a:p>
                <a:pPr lvl="2"/>
                <a:r>
                  <a:rPr lang="en-US" b="1" dirty="0" smtClean="0"/>
                  <a:t>Input: </a:t>
                </a:r>
                <a:r>
                  <a:rPr lang="en-US" b="1" dirty="0">
                    <a:solidFill>
                      <a:srgbClr val="FF0000"/>
                    </a:solidFill>
                  </a:rPr>
                  <a:t>1</a:t>
                </a:r>
                <a:r>
                  <a:rPr lang="en-US" b="1" baseline="30000" dirty="0">
                    <a:solidFill>
                      <a:srgbClr val="FF0000"/>
                    </a:solidFill>
                  </a:rPr>
                  <a:t>n </a:t>
                </a:r>
                <a:r>
                  <a:rPr lang="en-US" b="1" dirty="0" smtClean="0">
                    <a:solidFill>
                      <a:srgbClr val="FF0000"/>
                    </a:solidFill>
                  </a:rPr>
                  <a:t>(security parameter in unary)</a:t>
                </a:r>
                <a:r>
                  <a:rPr lang="en-US" dirty="0" smtClean="0"/>
                  <a:t> + Random Bits R, </a:t>
                </a:r>
                <a:endParaRPr lang="en-US" baseline="30000" dirty="0" smtClean="0"/>
              </a:p>
              <a:p>
                <a:pPr lvl="2"/>
                <a:r>
                  <a:rPr lang="en-US" b="1" dirty="0" smtClean="0"/>
                  <a:t>Output: </a:t>
                </a:r>
                <a:r>
                  <a:rPr lang="en-US" dirty="0" smtClean="0"/>
                  <a:t>Secret key </a:t>
                </a:r>
                <a14:m>
                  <m:oMath xmlns:m="http://schemas.openxmlformats.org/officeDocument/2006/math">
                    <m:r>
                      <m:rPr>
                        <m:sty m:val="p"/>
                      </m:rPr>
                      <a:rPr lang="en-US">
                        <a:latin typeface="Cambria Math" panose="02040503050406030204" pitchFamily="18" charset="0"/>
                      </a:rPr>
                      <m:t>k</m:t>
                    </m:r>
                    <m:r>
                      <a:rPr lang="el-GR" i="1">
                        <a:latin typeface="Cambria Math" panose="02040503050406030204" pitchFamily="18" charset="0"/>
                      </a:rPr>
                      <m:t>∈</m:t>
                    </m:r>
                    <m:r>
                      <a:rPr lang="el-GR" i="1">
                        <a:latin typeface="Cambria Math" panose="02040503050406030204" pitchFamily="18" charset="0"/>
                      </a:rPr>
                      <m:t>𝒦</m:t>
                    </m:r>
                  </m:oMath>
                </a14:m>
                <a:endParaRPr lang="en-US" dirty="0"/>
              </a:p>
              <a:p>
                <a:pPr lvl="1"/>
                <a14:m>
                  <m:oMath xmlns:m="http://schemas.openxmlformats.org/officeDocument/2006/math">
                    <m:func>
                      <m:funcPr>
                        <m:ctrlPr>
                          <a:rPr lang="en-US" i="1" smtClean="0">
                            <a:latin typeface="Cambria Math" panose="02040503050406030204" pitchFamily="18" charset="0"/>
                          </a:rPr>
                        </m:ctrlPr>
                      </m:funcPr>
                      <m:fNa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fName>
                      <m:e>
                        <m:r>
                          <a:rPr lang="en-US" b="0" i="1" smtClean="0">
                            <a:latin typeface="Cambria Math" panose="02040503050406030204" pitchFamily="18" charset="0"/>
                          </a:rPr>
                          <m:t>(</m:t>
                        </m:r>
                        <m:r>
                          <a:rPr lang="en-US" b="0" i="1" smtClean="0">
                            <a:latin typeface="Cambria Math" panose="02040503050406030204" pitchFamily="18" charset="0"/>
                          </a:rPr>
                          <m:t>𝑚</m:t>
                        </m:r>
                        <m:r>
                          <a:rPr lang="en-US" i="1">
                            <a:latin typeface="Cambria Math" panose="02040503050406030204" pitchFamily="18" charset="0"/>
                          </a:rPr>
                          <m:t>;</m:t>
                        </m:r>
                        <m:r>
                          <a:rPr lang="en-US" b="1" i="1" smtClean="0">
                            <a:solidFill>
                              <a:srgbClr val="FF0000"/>
                            </a:solidFill>
                            <a:latin typeface="Cambria Math" panose="02040503050406030204" pitchFamily="18" charset="0"/>
                          </a:rPr>
                          <m:t>𝑹</m:t>
                        </m:r>
                        <m:r>
                          <a:rPr lang="en-US" b="0" i="1" smtClean="0">
                            <a:latin typeface="Cambria Math" panose="02040503050406030204" pitchFamily="18" charset="0"/>
                          </a:rPr>
                          <m:t>)</m:t>
                        </m:r>
                      </m:e>
                    </m:func>
                  </m:oMath>
                </a14:m>
                <a:r>
                  <a:rPr lang="en-US" dirty="0" smtClean="0"/>
                  <a:t> (Encryption algorithm)</a:t>
                </a:r>
              </a:p>
              <a:p>
                <a:pPr lvl="2"/>
                <a:r>
                  <a:rPr lang="en-US" b="1" dirty="0" smtClean="0"/>
                  <a:t>Input:</a:t>
                </a:r>
                <a:r>
                  <a:rPr lang="en-US" dirty="0" smtClean="0"/>
                  <a:t> Secret key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k</m:t>
                    </m:r>
                    <m:r>
                      <a:rPr lang="el-GR" i="1" smtClean="0">
                        <a:latin typeface="Cambria Math" panose="02040503050406030204" pitchFamily="18" charset="0"/>
                        <a:ea typeface="Cambria Math" panose="02040503050406030204" pitchFamily="18" charset="0"/>
                      </a:rPr>
                      <m:t>∈</m:t>
                    </m:r>
                    <m:r>
                      <a:rPr lang="el-GR" i="1" smtClean="0">
                        <a:latin typeface="Cambria Math" panose="02040503050406030204" pitchFamily="18" charset="0"/>
                        <a:ea typeface="Cambria Math" panose="02040503050406030204" pitchFamily="18" charset="0"/>
                      </a:rPr>
                      <m:t>𝒦</m:t>
                    </m:r>
                  </m:oMath>
                </a14:m>
                <a:r>
                  <a:rPr lang="en-US" dirty="0" smtClean="0"/>
                  <a:t> and message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m</m:t>
                    </m:r>
                    <m:r>
                      <a:rPr lang="el-GR"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ℳ</m:t>
                    </m:r>
                  </m:oMath>
                </a14:m>
                <a:r>
                  <a:rPr lang="en-US" dirty="0" smtClean="0"/>
                  <a:t>  +   Random </a:t>
                </a:r>
                <a:r>
                  <a:rPr lang="en-US" dirty="0"/>
                  <a:t>Bits R, </a:t>
                </a:r>
                <a:endParaRPr lang="en-US" baseline="30000" dirty="0"/>
              </a:p>
              <a:p>
                <a:pPr lvl="2"/>
                <a:r>
                  <a:rPr lang="en-US" b="1" dirty="0" smtClean="0"/>
                  <a:t>Output: </a:t>
                </a:r>
                <a:r>
                  <a:rPr lang="en-US" dirty="0" smtClean="0"/>
                  <a:t>ciphertext </a:t>
                </a:r>
                <a:r>
                  <a:rPr lang="en-US" i="1" dirty="0" smtClean="0"/>
                  <a:t>c</a:t>
                </a:r>
              </a:p>
              <a:p>
                <a:pPr lvl="1"/>
                <a14:m>
                  <m:oMath xmlns:m="http://schemas.openxmlformats.org/officeDocument/2006/math">
                    <m:func>
                      <m:funcPr>
                        <m:ctrlPr>
                          <a:rPr lang="en-US" i="1" smtClean="0">
                            <a:latin typeface="Cambria Math" panose="02040503050406030204" pitchFamily="18" charset="0"/>
                          </a:rPr>
                        </m:ctrlPr>
                      </m:funcPr>
                      <m:fName>
                        <m:r>
                          <m:rPr>
                            <m:sty m:val="p"/>
                          </m:rPr>
                          <a:rPr lang="en-US" b="0" i="0" smtClean="0">
                            <a:latin typeface="Cambria Math" panose="02040503050406030204" pitchFamily="18" charset="0"/>
                          </a:rPr>
                          <m:t>Dec</m:t>
                        </m:r>
                        <m:r>
                          <m:rPr>
                            <m:sty m:val="p"/>
                          </m:rPr>
                          <a:rPr lang="en-US" b="0" i="0" baseline="-25000" smtClean="0">
                            <a:latin typeface="Cambria Math" panose="02040503050406030204" pitchFamily="18" charset="0"/>
                          </a:rPr>
                          <m:t>k</m:t>
                        </m:r>
                      </m:fName>
                      <m:e>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e>
                    </m:func>
                  </m:oMath>
                </a14:m>
                <a:r>
                  <a:rPr lang="en-US" dirty="0" smtClean="0"/>
                  <a:t> (Decryption algorithm)</a:t>
                </a:r>
              </a:p>
              <a:p>
                <a:pPr lvl="2"/>
                <a:r>
                  <a:rPr lang="en-US" b="1" dirty="0" smtClean="0"/>
                  <a:t>Input: </a:t>
                </a:r>
                <a:r>
                  <a:rPr lang="en-US" dirty="0" smtClean="0"/>
                  <a:t>Secret key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k</m:t>
                    </m:r>
                    <m:r>
                      <a:rPr lang="el-GR" i="1" smtClean="0">
                        <a:latin typeface="Cambria Math" panose="02040503050406030204" pitchFamily="18" charset="0"/>
                        <a:ea typeface="Cambria Math" panose="02040503050406030204" pitchFamily="18" charset="0"/>
                      </a:rPr>
                      <m:t>∈</m:t>
                    </m:r>
                    <m:r>
                      <a:rPr lang="el-GR" i="1" smtClean="0">
                        <a:latin typeface="Cambria Math" panose="02040503050406030204" pitchFamily="18" charset="0"/>
                        <a:ea typeface="Cambria Math" panose="02040503050406030204" pitchFamily="18" charset="0"/>
                      </a:rPr>
                      <m:t>𝒦</m:t>
                    </m:r>
                  </m:oMath>
                </a14:m>
                <a:r>
                  <a:rPr lang="en-US" dirty="0" smtClean="0"/>
                  <a:t> and a ciphertex</a:t>
                </a:r>
                <a14:m>
                  <m:oMath xmlns:m="http://schemas.openxmlformats.org/officeDocument/2006/math">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c</m:t>
                    </m:r>
                  </m:oMath>
                </a14:m>
                <a:endParaRPr lang="en-US" dirty="0" smtClean="0"/>
              </a:p>
              <a:p>
                <a:pPr lvl="2"/>
                <a:r>
                  <a:rPr lang="en-US" b="1" dirty="0" smtClean="0"/>
                  <a:t>Output: </a:t>
                </a:r>
                <a:r>
                  <a:rPr lang="en-US" dirty="0" smtClean="0"/>
                  <a:t>a plaintext message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m</m:t>
                    </m:r>
                    <m:r>
                      <a:rPr lang="el-GR"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ℳ</m:t>
                    </m:r>
                  </m:oMath>
                </a14:m>
                <a:r>
                  <a:rPr lang="en-US" i="1" dirty="0" smtClean="0"/>
                  <a:t> or </a:t>
                </a:r>
                <a14:m>
                  <m:oMath xmlns:m="http://schemas.openxmlformats.org/officeDocument/2006/math">
                    <m:r>
                      <a:rPr lang="en-US" b="1" i="1" smtClean="0">
                        <a:solidFill>
                          <a:srgbClr val="FF0000"/>
                        </a:solidFill>
                        <a:latin typeface="Cambria Math" panose="02040503050406030204" pitchFamily="18" charset="0"/>
                        <a:ea typeface="Cambria Math" panose="02040503050406030204" pitchFamily="18" charset="0"/>
                      </a:rPr>
                      <m:t>⊥(</m:t>
                    </m:r>
                    <m:r>
                      <a:rPr lang="en-US" b="1" i="1" smtClean="0">
                        <a:solidFill>
                          <a:srgbClr val="FF0000"/>
                        </a:solidFill>
                        <a:latin typeface="Cambria Math" panose="02040503050406030204" pitchFamily="18" charset="0"/>
                        <a:ea typeface="Cambria Math" panose="02040503050406030204" pitchFamily="18" charset="0"/>
                      </a:rPr>
                      <m:t>𝒊</m:t>
                    </m:r>
                    <m:r>
                      <a:rPr lang="en-US" b="1" i="1" smtClean="0">
                        <a:solidFill>
                          <a:srgbClr val="FF0000"/>
                        </a:solidFill>
                        <a:latin typeface="Cambria Math" panose="02040503050406030204" pitchFamily="18" charset="0"/>
                        <a:ea typeface="Cambria Math" panose="02040503050406030204" pitchFamily="18" charset="0"/>
                      </a:rPr>
                      <m:t>.</m:t>
                    </m:r>
                    <m:r>
                      <a:rPr lang="en-US" b="1" i="1" smtClean="0">
                        <a:solidFill>
                          <a:srgbClr val="FF0000"/>
                        </a:solidFill>
                        <a:latin typeface="Cambria Math" panose="02040503050406030204" pitchFamily="18" charset="0"/>
                        <a:ea typeface="Cambria Math" panose="02040503050406030204" pitchFamily="18" charset="0"/>
                      </a:rPr>
                      <m:t>𝒆</m:t>
                    </m:r>
                  </m:oMath>
                </a14:m>
                <a:r>
                  <a:rPr lang="en-US" b="1" i="1" dirty="0" smtClean="0">
                    <a:solidFill>
                      <a:srgbClr val="FF0000"/>
                    </a:solidFill>
                  </a:rPr>
                  <a:t>“Fail”)</a:t>
                </a:r>
                <a:endParaRPr lang="en-US" b="1" i="1" dirty="0" smtClean="0"/>
              </a:p>
              <a:p>
                <a:endParaRPr lang="en-US" dirty="0" smtClean="0"/>
              </a:p>
              <a:p>
                <a:r>
                  <a:rPr lang="en-US" dirty="0" smtClean="0"/>
                  <a:t>Invariant: Dec</a:t>
                </a:r>
                <a:r>
                  <a:rPr lang="en-US" baseline="-25000" dirty="0" smtClean="0"/>
                  <a:t>k</a:t>
                </a:r>
                <a:r>
                  <a:rPr lang="en-US" dirty="0" smtClean="0"/>
                  <a:t>(</a:t>
                </a:r>
                <a:r>
                  <a:rPr lang="en-US" dirty="0" err="1" smtClean="0"/>
                  <a:t>Enc</a:t>
                </a:r>
                <a:r>
                  <a:rPr lang="en-US" baseline="-25000" dirty="0" err="1" smtClean="0"/>
                  <a:t>k</a:t>
                </a:r>
                <a:r>
                  <a:rPr lang="en-US" dirty="0" smtClean="0"/>
                  <a:t>(m))=m</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12" t="-32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ounded Rectangular Callout 3"/>
              <p:cNvSpPr/>
              <p:nvPr/>
            </p:nvSpPr>
            <p:spPr>
              <a:xfrm>
                <a:off x="7093956" y="3016251"/>
                <a:ext cx="3836276" cy="1241698"/>
              </a:xfrm>
              <a:prstGeom prst="wedgeRoundRectCallout">
                <a:avLst>
                  <a:gd name="adj1" fmla="val -85518"/>
                  <a:gd name="adj2" fmla="val 1093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Typically picks </a:t>
                </a:r>
                <a14:m>
                  <m:oMath xmlns:m="http://schemas.openxmlformats.org/officeDocument/2006/math">
                    <m:r>
                      <m:rPr>
                        <m:sty m:val="p"/>
                      </m:rPr>
                      <a:rPr kumimoji="0" lang="en-US" sz="18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k</m:t>
                    </m:r>
                    <m:r>
                      <a:rPr kumimoji="0" lang="el-GR"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r>
                      <a:rPr kumimoji="0" lang="el-GR"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𝒦</m:t>
                    </m:r>
                  </m:oMath>
                </a14:m>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uniformly at random</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4" name="Rounded Rectangular Callout 3"/>
              <p:cNvSpPr>
                <a:spLocks noRot="1" noChangeAspect="1" noMove="1" noResize="1" noEditPoints="1" noAdjustHandles="1" noChangeArrowheads="1" noChangeShapeType="1" noTextEdit="1"/>
              </p:cNvSpPr>
              <p:nvPr/>
            </p:nvSpPr>
            <p:spPr>
              <a:xfrm>
                <a:off x="7093956" y="3016251"/>
                <a:ext cx="3836276" cy="1241698"/>
              </a:xfrm>
              <a:prstGeom prst="wedgeRoundRectCallout">
                <a:avLst>
                  <a:gd name="adj1" fmla="val -85518"/>
                  <a:gd name="adj2" fmla="val 109351"/>
                  <a:gd name="adj3" fmla="val 16667"/>
                </a:avLst>
              </a:prstGeom>
              <a:blipFill>
                <a:blip r:embed="rId3"/>
                <a:stretch>
                  <a:fillRect/>
                </a:stretch>
              </a:blipFill>
            </p:spPr>
            <p:txBody>
              <a:bodyPr/>
              <a:lstStyle/>
              <a:p>
                <a:r>
                  <a:rPr lang="en-US">
                    <a:noFill/>
                  </a:rPr>
                  <a:t> </a:t>
                </a:r>
              </a:p>
            </p:txBody>
          </p:sp>
        </mc:Fallback>
      </mc:AlternateContent>
      <p:sp>
        <p:nvSpPr>
          <p:cNvPr id="5" name="Rounded Rectangular Callout 4"/>
          <p:cNvSpPr/>
          <p:nvPr/>
        </p:nvSpPr>
        <p:spPr>
          <a:xfrm>
            <a:off x="7078716" y="3016251"/>
            <a:ext cx="3836276" cy="1241698"/>
          </a:xfrm>
          <a:prstGeom prst="wedgeRoundRectCallout">
            <a:avLst>
              <a:gd name="adj1" fmla="val -73984"/>
              <a:gd name="adj2" fmla="val 2428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Trusted Parties (e.g., Alice and Bob) must run Gen in advance to obtain secret k.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ounded Rectangular Callout 5"/>
          <p:cNvSpPr/>
          <p:nvPr/>
        </p:nvSpPr>
        <p:spPr>
          <a:xfrm>
            <a:off x="7078716" y="3009901"/>
            <a:ext cx="3836276" cy="1241698"/>
          </a:xfrm>
          <a:prstGeom prst="wedgeRoundRectCallout">
            <a:avLst>
              <a:gd name="adj1" fmla="val -82395"/>
              <a:gd name="adj2" fmla="val -7179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Requirement: all three algorithms run in probabilistic polynomial time</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8" name="Rounded Rectangular Callout 7"/>
              <p:cNvSpPr/>
              <p:nvPr/>
            </p:nvSpPr>
            <p:spPr>
              <a:xfrm>
                <a:off x="7271756" y="4676141"/>
                <a:ext cx="3836276" cy="1241698"/>
              </a:xfrm>
              <a:prstGeom prst="wedgeRoundRectCallout">
                <a:avLst>
                  <a:gd name="adj1" fmla="val -105701"/>
                  <a:gd name="adj2" fmla="val -15279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Quick Comment on Notation: </a:t>
                </a:r>
                <a:endParaRPr kumimoji="0" lang="en-US" sz="1800" b="0" i="0"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endParaRPr>
              </a:p>
              <a:p>
                <a:pPr marL="0" marR="0" lvl="2"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kumimoji="0" lang="en-US" sz="18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K</m:t>
                    </m:r>
                    <m:r>
                      <a:rPr kumimoji="0" lang="en-US" sz="18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func>
                      <m:func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funcPr>
                      <m:fName>
                        <m:r>
                          <m:rPr>
                            <m:sty m:val="p"/>
                          </m:rPr>
                          <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Gen</m:t>
                        </m:r>
                      </m:fName>
                      <m:e>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sSup>
                          <m:sSupPr>
                            <m:ctrlP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pPr>
                          <m:e>
                            <m: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𝟏</m:t>
                            </m:r>
                          </m:e>
                          <m:sup>
                            <m: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𝒏</m:t>
                            </m:r>
                          </m:sup>
                        </m:sSup>
                        <m: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𝑅</m:t>
                        </m:r>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e>
                    </m:func>
                  </m:oMath>
                </a14:m>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vs.</a:t>
                </a:r>
              </a:p>
              <a:p>
                <a:pPr marL="0" marR="0" lvl="2"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K</m:t>
                    </m:r>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m:t>
                    </m:r>
                    <m:func>
                      <m:func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funcPr>
                      <m:fName>
                        <m:r>
                          <m:rPr>
                            <m:sty m:val="p"/>
                          </m:rPr>
                          <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Gen</m:t>
                        </m:r>
                      </m:fName>
                      <m:e>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sSup>
                          <m:sSupPr>
                            <m:ctrlP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pPr>
                          <m:e>
                            <m: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𝟏</m:t>
                            </m:r>
                          </m:e>
                          <m:sup>
                            <m: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𝒏</m:t>
                            </m:r>
                          </m:sup>
                        </m:sSup>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e>
                    </m:func>
                  </m:oMath>
                </a14:m>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8" name="Rounded Rectangular Callout 7"/>
              <p:cNvSpPr>
                <a:spLocks noRot="1" noChangeAspect="1" noMove="1" noResize="1" noEditPoints="1" noAdjustHandles="1" noChangeArrowheads="1" noChangeShapeType="1" noTextEdit="1"/>
              </p:cNvSpPr>
              <p:nvPr/>
            </p:nvSpPr>
            <p:spPr>
              <a:xfrm>
                <a:off x="7271756" y="4676141"/>
                <a:ext cx="3836276" cy="1241698"/>
              </a:xfrm>
              <a:prstGeom prst="wedgeRoundRectCallout">
                <a:avLst>
                  <a:gd name="adj1" fmla="val -105701"/>
                  <a:gd name="adj2" fmla="val -152796"/>
                  <a:gd name="adj3" fmla="val 16667"/>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35237052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Private Key Encryption Syntax (Revisited)</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85000" lnSpcReduction="20000"/>
              </a:bodyPr>
              <a:lstStyle/>
              <a:p>
                <a:r>
                  <a:rPr lang="en-US" dirty="0" smtClean="0"/>
                  <a:t>Message Space: </a:t>
                </a:r>
                <a14:m>
                  <m:oMath xmlns:m="http://schemas.openxmlformats.org/officeDocument/2006/math">
                    <m:r>
                      <a:rPr lang="en-US" i="1" smtClean="0">
                        <a:latin typeface="Cambria Math" panose="02040503050406030204" pitchFamily="18" charset="0"/>
                        <a:ea typeface="Cambria Math" panose="02040503050406030204" pitchFamily="18" charset="0"/>
                      </a:rPr>
                      <m:t>ℳ</m:t>
                    </m:r>
                  </m:oMath>
                </a14:m>
                <a:endParaRPr lang="en-US" dirty="0" smtClean="0"/>
              </a:p>
              <a:p>
                <a:r>
                  <a:rPr lang="en-US" dirty="0" smtClean="0"/>
                  <a:t>Key Space: </a:t>
                </a:r>
                <a14:m>
                  <m:oMath xmlns:m="http://schemas.openxmlformats.org/officeDocument/2006/math">
                    <m:r>
                      <a:rPr lang="el-GR" i="1" smtClean="0">
                        <a:latin typeface="Cambria Math" panose="02040503050406030204" pitchFamily="18" charset="0"/>
                        <a:ea typeface="Cambria Math" panose="02040503050406030204" pitchFamily="18" charset="0"/>
                      </a:rPr>
                      <m:t>𝒦</m:t>
                    </m:r>
                  </m:oMath>
                </a14:m>
                <a:endParaRPr lang="en-US" dirty="0" smtClean="0"/>
              </a:p>
              <a:p>
                <a:r>
                  <a:rPr lang="en-US" dirty="0" smtClean="0"/>
                  <a:t>Three Algorithms</a:t>
                </a:r>
              </a:p>
              <a:p>
                <a:pPr lvl="1"/>
                <a14:m>
                  <m:oMath xmlns:m="http://schemas.openxmlformats.org/officeDocument/2006/math">
                    <m:func>
                      <m:funcPr>
                        <m:ctrlPr>
                          <a:rPr lang="en-US" i="1" smtClean="0">
                            <a:latin typeface="Cambria Math" panose="02040503050406030204" pitchFamily="18" charset="0"/>
                          </a:rPr>
                        </m:ctrlPr>
                      </m:funcPr>
                      <m:fName>
                        <m:r>
                          <m:rPr>
                            <m:sty m:val="p"/>
                          </m:rPr>
                          <a:rPr lang="en-US" b="0" i="0" smtClean="0">
                            <a:latin typeface="Cambria Math" panose="02040503050406030204" pitchFamily="18" charset="0"/>
                          </a:rPr>
                          <m:t>Gen</m:t>
                        </m:r>
                      </m:fName>
                      <m:e>
                        <m:r>
                          <a:rPr lang="en-US" b="0" i="1" smtClean="0">
                            <a:latin typeface="Cambria Math" panose="02040503050406030204" pitchFamily="18" charset="0"/>
                          </a:rPr>
                          <m:t>(</m:t>
                        </m:r>
                        <m:sSup>
                          <m:sSupPr>
                            <m:ctrlPr>
                              <a:rPr lang="en-US" b="1" i="1" smtClean="0">
                                <a:solidFill>
                                  <a:srgbClr val="FF0000"/>
                                </a:solidFill>
                                <a:latin typeface="Cambria Math" panose="02040503050406030204" pitchFamily="18" charset="0"/>
                              </a:rPr>
                            </m:ctrlPr>
                          </m:sSupPr>
                          <m:e>
                            <m:r>
                              <a:rPr lang="en-US" b="1" i="1" smtClean="0">
                                <a:solidFill>
                                  <a:srgbClr val="FF0000"/>
                                </a:solidFill>
                                <a:latin typeface="Cambria Math" panose="02040503050406030204" pitchFamily="18" charset="0"/>
                              </a:rPr>
                              <m:t>𝟏</m:t>
                            </m:r>
                          </m:e>
                          <m:sup>
                            <m:r>
                              <a:rPr lang="en-US" b="1" i="1" smtClean="0">
                                <a:solidFill>
                                  <a:srgbClr val="FF0000"/>
                                </a:solidFill>
                                <a:latin typeface="Cambria Math" panose="02040503050406030204" pitchFamily="18" charset="0"/>
                              </a:rPr>
                              <m:t>𝒏</m:t>
                            </m:r>
                          </m:sup>
                        </m:sSup>
                        <m:r>
                          <a:rPr lang="en-US" b="1" i="1" smtClean="0">
                            <a:solidFill>
                              <a:srgbClr val="FF0000"/>
                            </a:solidFill>
                            <a:latin typeface="Cambria Math" panose="02040503050406030204" pitchFamily="18" charset="0"/>
                          </a:rPr>
                          <m:t>;</m:t>
                        </m:r>
                        <m:r>
                          <a:rPr lang="en-US" b="0" i="1" smtClean="0">
                            <a:latin typeface="Cambria Math" panose="02040503050406030204" pitchFamily="18" charset="0"/>
                          </a:rPr>
                          <m:t>𝑅</m:t>
                        </m:r>
                        <m:r>
                          <a:rPr lang="en-US" b="0" i="1" smtClean="0">
                            <a:latin typeface="Cambria Math" panose="02040503050406030204" pitchFamily="18" charset="0"/>
                          </a:rPr>
                          <m:t>)</m:t>
                        </m:r>
                      </m:e>
                    </m:func>
                  </m:oMath>
                </a14:m>
                <a:r>
                  <a:rPr lang="en-US" dirty="0" smtClean="0"/>
                  <a:t> (Key-generation algorithm)</a:t>
                </a:r>
              </a:p>
              <a:p>
                <a:pPr lvl="2"/>
                <a:r>
                  <a:rPr lang="en-US" b="1" dirty="0" smtClean="0"/>
                  <a:t>Input: </a:t>
                </a:r>
                <a:r>
                  <a:rPr lang="en-US" b="1" dirty="0">
                    <a:solidFill>
                      <a:srgbClr val="FF0000"/>
                    </a:solidFill>
                  </a:rPr>
                  <a:t>1</a:t>
                </a:r>
                <a:r>
                  <a:rPr lang="en-US" b="1" baseline="30000" dirty="0">
                    <a:solidFill>
                      <a:srgbClr val="FF0000"/>
                    </a:solidFill>
                  </a:rPr>
                  <a:t>n </a:t>
                </a:r>
                <a:r>
                  <a:rPr lang="en-US" b="1" dirty="0" smtClean="0">
                    <a:solidFill>
                      <a:srgbClr val="FF0000"/>
                    </a:solidFill>
                  </a:rPr>
                  <a:t>(security parameter in unary)</a:t>
                </a:r>
                <a:r>
                  <a:rPr lang="en-US" dirty="0" smtClean="0"/>
                  <a:t> + Random Bits R, </a:t>
                </a:r>
                <a:endParaRPr lang="en-US" baseline="30000" dirty="0" smtClean="0"/>
              </a:p>
              <a:p>
                <a:pPr lvl="2"/>
                <a:r>
                  <a:rPr lang="en-US" b="1" dirty="0" smtClean="0"/>
                  <a:t>Output: </a:t>
                </a:r>
                <a:r>
                  <a:rPr lang="en-US" dirty="0" smtClean="0"/>
                  <a:t>Secret key </a:t>
                </a:r>
                <a14:m>
                  <m:oMath xmlns:m="http://schemas.openxmlformats.org/officeDocument/2006/math">
                    <m:r>
                      <m:rPr>
                        <m:sty m:val="p"/>
                      </m:rPr>
                      <a:rPr lang="en-US">
                        <a:latin typeface="Cambria Math" panose="02040503050406030204" pitchFamily="18" charset="0"/>
                      </a:rPr>
                      <m:t>k</m:t>
                    </m:r>
                    <m:r>
                      <a:rPr lang="el-GR" i="1">
                        <a:latin typeface="Cambria Math" panose="02040503050406030204" pitchFamily="18" charset="0"/>
                      </a:rPr>
                      <m:t>∈</m:t>
                    </m:r>
                    <m:r>
                      <a:rPr lang="el-GR" i="1">
                        <a:latin typeface="Cambria Math" panose="02040503050406030204" pitchFamily="18" charset="0"/>
                      </a:rPr>
                      <m:t>𝒦</m:t>
                    </m:r>
                  </m:oMath>
                </a14:m>
                <a:endParaRPr lang="en-US" dirty="0"/>
              </a:p>
              <a:p>
                <a:pPr lvl="1"/>
                <a14:m>
                  <m:oMath xmlns:m="http://schemas.openxmlformats.org/officeDocument/2006/math">
                    <m:func>
                      <m:funcPr>
                        <m:ctrlPr>
                          <a:rPr lang="en-US" i="1" smtClean="0">
                            <a:latin typeface="Cambria Math" panose="02040503050406030204" pitchFamily="18" charset="0"/>
                          </a:rPr>
                        </m:ctrlPr>
                      </m:funcPr>
                      <m:fNa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fName>
                      <m:e>
                        <m:r>
                          <a:rPr lang="en-US" b="0" i="1" smtClean="0">
                            <a:latin typeface="Cambria Math" panose="02040503050406030204" pitchFamily="18" charset="0"/>
                          </a:rPr>
                          <m:t>(</m:t>
                        </m:r>
                        <m:r>
                          <a:rPr lang="en-US" b="0" i="1" smtClean="0">
                            <a:latin typeface="Cambria Math" panose="02040503050406030204" pitchFamily="18" charset="0"/>
                          </a:rPr>
                          <m:t>𝑚</m:t>
                        </m:r>
                        <m:r>
                          <a:rPr lang="en-US" i="1">
                            <a:latin typeface="Cambria Math" panose="02040503050406030204" pitchFamily="18" charset="0"/>
                          </a:rPr>
                          <m:t>;</m:t>
                        </m:r>
                        <m:r>
                          <a:rPr lang="en-US" b="1" i="1" smtClean="0">
                            <a:solidFill>
                              <a:srgbClr val="FF0000"/>
                            </a:solidFill>
                            <a:latin typeface="Cambria Math" panose="02040503050406030204" pitchFamily="18" charset="0"/>
                          </a:rPr>
                          <m:t>𝑹</m:t>
                        </m:r>
                        <m:r>
                          <a:rPr lang="en-US" b="0" i="1" smtClean="0">
                            <a:latin typeface="Cambria Math" panose="02040503050406030204" pitchFamily="18" charset="0"/>
                          </a:rPr>
                          <m:t>)</m:t>
                        </m:r>
                      </m:e>
                    </m:func>
                  </m:oMath>
                </a14:m>
                <a:r>
                  <a:rPr lang="en-US" dirty="0" smtClean="0"/>
                  <a:t> (Encryption algorithm)</a:t>
                </a:r>
              </a:p>
              <a:p>
                <a:pPr lvl="2"/>
                <a:r>
                  <a:rPr lang="en-US" b="1" dirty="0" smtClean="0"/>
                  <a:t>Input: </a:t>
                </a:r>
                <a:r>
                  <a:rPr lang="en-US" dirty="0" smtClean="0"/>
                  <a:t>Secret key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k</m:t>
                    </m:r>
                    <m:r>
                      <a:rPr lang="el-GR" i="1" smtClean="0">
                        <a:latin typeface="Cambria Math" panose="02040503050406030204" pitchFamily="18" charset="0"/>
                        <a:ea typeface="Cambria Math" panose="02040503050406030204" pitchFamily="18" charset="0"/>
                      </a:rPr>
                      <m:t>∈</m:t>
                    </m:r>
                    <m:r>
                      <a:rPr lang="el-GR" i="1" smtClean="0">
                        <a:latin typeface="Cambria Math" panose="02040503050406030204" pitchFamily="18" charset="0"/>
                        <a:ea typeface="Cambria Math" panose="02040503050406030204" pitchFamily="18" charset="0"/>
                      </a:rPr>
                      <m:t>𝒦</m:t>
                    </m:r>
                  </m:oMath>
                </a14:m>
                <a:r>
                  <a:rPr lang="en-US" dirty="0" smtClean="0"/>
                  <a:t> and message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m</m:t>
                    </m:r>
                    <m:r>
                      <a:rPr lang="el-GR"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ℳ</m:t>
                    </m:r>
                  </m:oMath>
                </a14:m>
                <a:r>
                  <a:rPr lang="en-US" dirty="0" smtClean="0"/>
                  <a:t>  +   Random </a:t>
                </a:r>
                <a:r>
                  <a:rPr lang="en-US" dirty="0"/>
                  <a:t>Bits R, </a:t>
                </a:r>
                <a:endParaRPr lang="en-US" baseline="30000" dirty="0"/>
              </a:p>
              <a:p>
                <a:pPr lvl="2"/>
                <a:r>
                  <a:rPr lang="en-US" b="1" dirty="0" smtClean="0"/>
                  <a:t>Output: </a:t>
                </a:r>
                <a:r>
                  <a:rPr lang="en-US" dirty="0" smtClean="0"/>
                  <a:t>ciphertext </a:t>
                </a:r>
                <a:r>
                  <a:rPr lang="en-US" i="1" dirty="0" smtClean="0"/>
                  <a:t>c</a:t>
                </a:r>
              </a:p>
              <a:p>
                <a:pPr lvl="1"/>
                <a14:m>
                  <m:oMath xmlns:m="http://schemas.openxmlformats.org/officeDocument/2006/math">
                    <m:func>
                      <m:funcPr>
                        <m:ctrlPr>
                          <a:rPr lang="en-US" i="1" smtClean="0">
                            <a:latin typeface="Cambria Math" panose="02040503050406030204" pitchFamily="18" charset="0"/>
                          </a:rPr>
                        </m:ctrlPr>
                      </m:funcPr>
                      <m:fName>
                        <m:r>
                          <m:rPr>
                            <m:sty m:val="p"/>
                          </m:rPr>
                          <a:rPr lang="en-US" b="0" i="0" smtClean="0">
                            <a:latin typeface="Cambria Math" panose="02040503050406030204" pitchFamily="18" charset="0"/>
                          </a:rPr>
                          <m:t>Dec</m:t>
                        </m:r>
                        <m:r>
                          <m:rPr>
                            <m:sty m:val="p"/>
                          </m:rPr>
                          <a:rPr lang="en-US" b="0" i="0" baseline="-25000" smtClean="0">
                            <a:latin typeface="Cambria Math" panose="02040503050406030204" pitchFamily="18" charset="0"/>
                          </a:rPr>
                          <m:t>k</m:t>
                        </m:r>
                      </m:fName>
                      <m:e>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e>
                    </m:func>
                  </m:oMath>
                </a14:m>
                <a:r>
                  <a:rPr lang="en-US" dirty="0" smtClean="0"/>
                  <a:t> (Decryption algorithm)</a:t>
                </a:r>
              </a:p>
              <a:p>
                <a:pPr lvl="2"/>
                <a:r>
                  <a:rPr lang="en-US" b="1" dirty="0" smtClean="0"/>
                  <a:t>Input: </a:t>
                </a:r>
                <a:r>
                  <a:rPr lang="en-US" dirty="0" smtClean="0"/>
                  <a:t>Secret key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k</m:t>
                    </m:r>
                    <m:r>
                      <a:rPr lang="el-GR" i="1" smtClean="0">
                        <a:latin typeface="Cambria Math" panose="02040503050406030204" pitchFamily="18" charset="0"/>
                        <a:ea typeface="Cambria Math" panose="02040503050406030204" pitchFamily="18" charset="0"/>
                      </a:rPr>
                      <m:t>∈</m:t>
                    </m:r>
                    <m:r>
                      <a:rPr lang="el-GR" i="1" smtClean="0">
                        <a:latin typeface="Cambria Math" panose="02040503050406030204" pitchFamily="18" charset="0"/>
                        <a:ea typeface="Cambria Math" panose="02040503050406030204" pitchFamily="18" charset="0"/>
                      </a:rPr>
                      <m:t>𝒦</m:t>
                    </m:r>
                  </m:oMath>
                </a14:m>
                <a:r>
                  <a:rPr lang="en-US" dirty="0" smtClean="0"/>
                  <a:t> and a ciphertex</a:t>
                </a:r>
                <a14:m>
                  <m:oMath xmlns:m="http://schemas.openxmlformats.org/officeDocument/2006/math">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c</m:t>
                    </m:r>
                  </m:oMath>
                </a14:m>
                <a:endParaRPr lang="en-US" dirty="0" smtClean="0"/>
              </a:p>
              <a:p>
                <a:pPr lvl="2"/>
                <a:r>
                  <a:rPr lang="en-US" b="1" dirty="0" smtClean="0"/>
                  <a:t>Output: </a:t>
                </a:r>
                <a:r>
                  <a:rPr lang="en-US" dirty="0" smtClean="0"/>
                  <a:t>a plaintext message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m</m:t>
                    </m:r>
                    <m:r>
                      <a:rPr lang="el-GR"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ℳ</m:t>
                    </m:r>
                  </m:oMath>
                </a14:m>
                <a:r>
                  <a:rPr lang="en-US" i="1" dirty="0" smtClean="0"/>
                  <a:t> or </a:t>
                </a:r>
                <a14:m>
                  <m:oMath xmlns:m="http://schemas.openxmlformats.org/officeDocument/2006/math">
                    <m:r>
                      <a:rPr lang="en-US" b="1" i="1" smtClean="0">
                        <a:solidFill>
                          <a:srgbClr val="FF0000"/>
                        </a:solidFill>
                        <a:latin typeface="Cambria Math" panose="02040503050406030204" pitchFamily="18" charset="0"/>
                        <a:ea typeface="Cambria Math" panose="02040503050406030204" pitchFamily="18" charset="0"/>
                      </a:rPr>
                      <m:t>⊥(</m:t>
                    </m:r>
                    <m:r>
                      <a:rPr lang="en-US" b="1" i="1" smtClean="0">
                        <a:solidFill>
                          <a:srgbClr val="FF0000"/>
                        </a:solidFill>
                        <a:latin typeface="Cambria Math" panose="02040503050406030204" pitchFamily="18" charset="0"/>
                        <a:ea typeface="Cambria Math" panose="02040503050406030204" pitchFamily="18" charset="0"/>
                      </a:rPr>
                      <m:t>𝒊</m:t>
                    </m:r>
                    <m:r>
                      <a:rPr lang="en-US" b="1" i="1" smtClean="0">
                        <a:solidFill>
                          <a:srgbClr val="FF0000"/>
                        </a:solidFill>
                        <a:latin typeface="Cambria Math" panose="02040503050406030204" pitchFamily="18" charset="0"/>
                        <a:ea typeface="Cambria Math" panose="02040503050406030204" pitchFamily="18" charset="0"/>
                      </a:rPr>
                      <m:t>.</m:t>
                    </m:r>
                    <m:r>
                      <a:rPr lang="en-US" b="1" i="1" smtClean="0">
                        <a:solidFill>
                          <a:srgbClr val="FF0000"/>
                        </a:solidFill>
                        <a:latin typeface="Cambria Math" panose="02040503050406030204" pitchFamily="18" charset="0"/>
                        <a:ea typeface="Cambria Math" panose="02040503050406030204" pitchFamily="18" charset="0"/>
                      </a:rPr>
                      <m:t>𝒆</m:t>
                    </m:r>
                  </m:oMath>
                </a14:m>
                <a:r>
                  <a:rPr lang="en-US" b="1" i="1" dirty="0" smtClean="0">
                    <a:solidFill>
                      <a:srgbClr val="FF0000"/>
                    </a:solidFill>
                  </a:rPr>
                  <a:t>“Fail”)</a:t>
                </a:r>
                <a:endParaRPr lang="en-US" b="1" i="1" dirty="0" smtClean="0"/>
              </a:p>
              <a:p>
                <a:endParaRPr lang="en-US" dirty="0" smtClean="0"/>
              </a:p>
              <a:p>
                <a:r>
                  <a:rPr lang="en-US" dirty="0" smtClean="0"/>
                  <a:t>Invariant: Dec</a:t>
                </a:r>
                <a:r>
                  <a:rPr lang="en-US" baseline="-25000" dirty="0" smtClean="0"/>
                  <a:t>k</a:t>
                </a:r>
                <a:r>
                  <a:rPr lang="en-US" dirty="0" smtClean="0"/>
                  <a:t>(</a:t>
                </a:r>
                <a:r>
                  <a:rPr lang="en-US" dirty="0" err="1" smtClean="0"/>
                  <a:t>Enc</a:t>
                </a:r>
                <a:r>
                  <a:rPr lang="en-US" baseline="-25000" dirty="0" err="1" smtClean="0"/>
                  <a:t>k</a:t>
                </a:r>
                <a:r>
                  <a:rPr lang="en-US" dirty="0" smtClean="0"/>
                  <a:t>(m))=m</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12" t="-32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ounded Rectangular Callout 3"/>
              <p:cNvSpPr/>
              <p:nvPr/>
            </p:nvSpPr>
            <p:spPr>
              <a:xfrm>
                <a:off x="7093956" y="3016251"/>
                <a:ext cx="3836276" cy="1241698"/>
              </a:xfrm>
              <a:prstGeom prst="wedgeRoundRectCallout">
                <a:avLst>
                  <a:gd name="adj1" fmla="val -85518"/>
                  <a:gd name="adj2" fmla="val 109351"/>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Typically picks </a:t>
                </a:r>
                <a14:m>
                  <m:oMath xmlns:m="http://schemas.openxmlformats.org/officeDocument/2006/math">
                    <m:r>
                      <m:rPr>
                        <m:sty m:val="p"/>
                      </m:rPr>
                      <a:rPr kumimoji="0" lang="en-US" sz="18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k</m:t>
                    </m:r>
                    <m:r>
                      <a:rPr kumimoji="0" lang="el-GR"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r>
                      <a:rPr kumimoji="0" lang="el-GR"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𝒦</m:t>
                    </m:r>
                  </m:oMath>
                </a14:m>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uniformly at random</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4" name="Rounded Rectangular Callout 3"/>
              <p:cNvSpPr>
                <a:spLocks noRot="1" noChangeAspect="1" noMove="1" noResize="1" noEditPoints="1" noAdjustHandles="1" noChangeArrowheads="1" noChangeShapeType="1" noTextEdit="1"/>
              </p:cNvSpPr>
              <p:nvPr/>
            </p:nvSpPr>
            <p:spPr>
              <a:xfrm>
                <a:off x="7093956" y="3016251"/>
                <a:ext cx="3836276" cy="1241698"/>
              </a:xfrm>
              <a:prstGeom prst="wedgeRoundRectCallout">
                <a:avLst>
                  <a:gd name="adj1" fmla="val -85518"/>
                  <a:gd name="adj2" fmla="val 109351"/>
                  <a:gd name="adj3" fmla="val 16667"/>
                </a:avLst>
              </a:prstGeom>
              <a:blipFill>
                <a:blip r:embed="rId3"/>
                <a:stretch>
                  <a:fillRect/>
                </a:stretch>
              </a:blipFill>
            </p:spPr>
            <p:txBody>
              <a:bodyPr/>
              <a:lstStyle/>
              <a:p>
                <a:r>
                  <a:rPr lang="en-US">
                    <a:noFill/>
                  </a:rPr>
                  <a:t> </a:t>
                </a:r>
              </a:p>
            </p:txBody>
          </p:sp>
        </mc:Fallback>
      </mc:AlternateContent>
      <p:sp>
        <p:nvSpPr>
          <p:cNvPr id="5" name="Rounded Rectangular Callout 4"/>
          <p:cNvSpPr/>
          <p:nvPr/>
        </p:nvSpPr>
        <p:spPr>
          <a:xfrm>
            <a:off x="7078716" y="3016251"/>
            <a:ext cx="3836276" cy="1241698"/>
          </a:xfrm>
          <a:prstGeom prst="wedgeRoundRectCallout">
            <a:avLst>
              <a:gd name="adj1" fmla="val -73984"/>
              <a:gd name="adj2" fmla="val 2428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Trusted Parties (e.g., Alice and Bob) must run Gen in advance to obtain secret k.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Rounded Rectangular Callout 5"/>
          <p:cNvSpPr/>
          <p:nvPr/>
        </p:nvSpPr>
        <p:spPr>
          <a:xfrm>
            <a:off x="7078716" y="3009901"/>
            <a:ext cx="3836276" cy="1241698"/>
          </a:xfrm>
          <a:prstGeom prst="wedgeRoundRectCallout">
            <a:avLst>
              <a:gd name="adj1" fmla="val -82395"/>
              <a:gd name="adj2" fmla="val -7179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Requirement: all three algorithms run in probabilistic polynomial time</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8" name="Rounded Rectangular Callout 7"/>
              <p:cNvSpPr/>
              <p:nvPr/>
            </p:nvSpPr>
            <p:spPr>
              <a:xfrm>
                <a:off x="7271756" y="4676141"/>
                <a:ext cx="3836276" cy="1241698"/>
              </a:xfrm>
              <a:prstGeom prst="wedgeRoundRectCallout">
                <a:avLst>
                  <a:gd name="adj1" fmla="val -105701"/>
                  <a:gd name="adj2" fmla="val -15279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Quick Comment on Notation: </a:t>
                </a:r>
                <a:endParaRPr kumimoji="0" lang="en-US" sz="1800" b="0" i="0" u="none" strike="noStrike" kern="1200" cap="none" spc="0" normalizeH="0" baseline="0" noProof="0" dirty="0" smtClean="0">
                  <a:ln>
                    <a:noFill/>
                  </a:ln>
                  <a:solidFill>
                    <a:prstClr val="white"/>
                  </a:solidFill>
                  <a:effectLst/>
                  <a:uLnTx/>
                  <a:uFillTx/>
                  <a:latin typeface="Cambria Math" panose="02040503050406030204" pitchFamily="18" charset="0"/>
                  <a:ea typeface="+mn-ea"/>
                  <a:cs typeface="+mn-cs"/>
                </a:endParaRPr>
              </a:p>
              <a:p>
                <a:pPr marL="0" marR="0" lvl="2"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kumimoji="0" lang="en-US" sz="18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K</m:t>
                    </m:r>
                    <m:r>
                      <a:rPr kumimoji="0" lang="en-US" sz="1800" b="0" i="0" u="none" strike="noStrike" kern="1200" cap="none" spc="0" normalizeH="0" baseline="0" noProof="0" smtClean="0">
                        <a:ln>
                          <a:noFill/>
                        </a:ln>
                        <a:solidFill>
                          <a:prstClr val="white"/>
                        </a:solidFill>
                        <a:effectLst/>
                        <a:uLnTx/>
                        <a:uFillTx/>
                        <a:latin typeface="Cambria Math" panose="02040503050406030204" pitchFamily="18" charset="0"/>
                        <a:ea typeface="+mn-ea"/>
                        <a:cs typeface="+mn-cs"/>
                      </a:rPr>
                      <m:t>=</m:t>
                    </m:r>
                    <m:func>
                      <m:func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funcPr>
                      <m:fName>
                        <m:r>
                          <m:rPr>
                            <m:sty m:val="p"/>
                          </m:rPr>
                          <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Gen</m:t>
                        </m:r>
                      </m:fName>
                      <m:e>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sSup>
                          <m:sSupPr>
                            <m:ctrlP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pPr>
                          <m:e>
                            <m: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𝟏</m:t>
                            </m:r>
                          </m:e>
                          <m:sup>
                            <m: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𝒏</m:t>
                            </m:r>
                          </m:sup>
                        </m:sSup>
                        <m: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m:t>
                        </m:r>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𝑅</m:t>
                        </m:r>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e>
                    </m:func>
                  </m:oMath>
                </a14:m>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vs.</a:t>
                </a:r>
              </a:p>
              <a:p>
                <a:pPr marL="0" marR="0" lvl="2" indent="0" algn="ctr" defTabSz="914400" rtl="0" eaLnBrk="1" fontAlgn="auto" latinLnBrk="0" hangingPunct="1">
                  <a:lnSpc>
                    <a:spcPct val="100000"/>
                  </a:lnSpc>
                  <a:spcBef>
                    <a:spcPts val="0"/>
                  </a:spcBef>
                  <a:spcAft>
                    <a:spcPts val="0"/>
                  </a:spcAft>
                  <a:buClrTx/>
                  <a:buSzTx/>
                  <a:buFontTx/>
                  <a:buNone/>
                  <a:tabLst/>
                  <a:defRPr/>
                </a:pPr>
                <a14:m>
                  <m:oMath xmlns:m="http://schemas.openxmlformats.org/officeDocument/2006/math">
                    <m:r>
                      <m:rPr>
                        <m:sty m:val="p"/>
                      </m:rPr>
                      <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K</m:t>
                    </m:r>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Cambria Math" panose="02040503050406030204" pitchFamily="18" charset="0"/>
                        <a:cs typeface="+mn-cs"/>
                      </a:rPr>
                      <m:t>←</m:t>
                    </m:r>
                    <m:func>
                      <m:funcPr>
                        <m:ctrlP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ctrlPr>
                      </m:funcPr>
                      <m:fName>
                        <m:r>
                          <m:rPr>
                            <m:sty m:val="p"/>
                          </m:rPr>
                          <a:rPr kumimoji="0" lang="en-US" sz="1800" b="0" i="0" u="none" strike="noStrike" kern="1200" cap="none" spc="0" normalizeH="0" baseline="0" noProof="0">
                            <a:ln>
                              <a:noFill/>
                            </a:ln>
                            <a:solidFill>
                              <a:prstClr val="white"/>
                            </a:solidFill>
                            <a:effectLst/>
                            <a:uLnTx/>
                            <a:uFillTx/>
                            <a:latin typeface="Cambria Math" panose="02040503050406030204" pitchFamily="18" charset="0"/>
                            <a:ea typeface="+mn-ea"/>
                            <a:cs typeface="+mn-cs"/>
                          </a:rPr>
                          <m:t>Gen</m:t>
                        </m:r>
                      </m:fName>
                      <m:e>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sSup>
                          <m:sSupPr>
                            <m:ctrlP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ctrlPr>
                          </m:sSupPr>
                          <m:e>
                            <m: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𝟏</m:t>
                            </m:r>
                          </m:e>
                          <m:sup>
                            <m:r>
                              <a:rPr kumimoji="0" lang="en-US" sz="1800" b="1" i="1" u="none" strike="noStrike" kern="1200" cap="none" spc="0" normalizeH="0" baseline="0" noProof="0">
                                <a:ln>
                                  <a:noFill/>
                                </a:ln>
                                <a:solidFill>
                                  <a:srgbClr val="FF0000"/>
                                </a:solidFill>
                                <a:effectLst/>
                                <a:uLnTx/>
                                <a:uFillTx/>
                                <a:latin typeface="Cambria Math" panose="02040503050406030204" pitchFamily="18" charset="0"/>
                                <a:ea typeface="+mn-ea"/>
                                <a:cs typeface="+mn-cs"/>
                              </a:rPr>
                              <m:t>𝒏</m:t>
                            </m:r>
                          </m:sup>
                        </m:sSup>
                        <m:r>
                          <a:rPr kumimoji="0" lang="en-US" sz="1800" b="0" i="1" u="none" strike="noStrike" kern="1200" cap="none" spc="0" normalizeH="0" baseline="0" noProof="0">
                            <a:ln>
                              <a:noFill/>
                            </a:ln>
                            <a:solidFill>
                              <a:prstClr val="white"/>
                            </a:solidFill>
                            <a:effectLst/>
                            <a:uLnTx/>
                            <a:uFillTx/>
                            <a:latin typeface="Cambria Math" panose="02040503050406030204" pitchFamily="18" charset="0"/>
                            <a:ea typeface="+mn-ea"/>
                            <a:cs typeface="+mn-cs"/>
                          </a:rPr>
                          <m:t>)</m:t>
                        </m:r>
                      </m:e>
                    </m:func>
                  </m:oMath>
                </a14:m>
                <a:r>
                  <a:rPr kumimoji="0" lang="en-US" sz="1800" b="0" i="0" u="none" strike="noStrike" kern="1200" cap="none" spc="0" normalizeH="0" baseline="0" noProof="0" dirty="0" smtClean="0">
                    <a:ln>
                      <a:noFill/>
                    </a:ln>
                    <a:solidFill>
                      <a:prstClr val="white"/>
                    </a:solidFill>
                    <a:effectLst/>
                    <a:uLnTx/>
                    <a:uFillTx/>
                    <a:latin typeface="Calibri" panose="020F0502020204030204"/>
                    <a:ea typeface="+mn-ea"/>
                    <a:cs typeface="+mn-cs"/>
                  </a:rPr>
                  <a:t> </a:t>
                </a: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Choice>
        <mc:Fallback xmlns="">
          <p:sp>
            <p:nvSpPr>
              <p:cNvPr id="8" name="Rounded Rectangular Callout 7"/>
              <p:cNvSpPr>
                <a:spLocks noRot="1" noChangeAspect="1" noMove="1" noResize="1" noEditPoints="1" noAdjustHandles="1" noChangeArrowheads="1" noChangeShapeType="1" noTextEdit="1"/>
              </p:cNvSpPr>
              <p:nvPr/>
            </p:nvSpPr>
            <p:spPr>
              <a:xfrm>
                <a:off x="7271756" y="4676141"/>
                <a:ext cx="3836276" cy="1241698"/>
              </a:xfrm>
              <a:prstGeom prst="wedgeRoundRectCallout">
                <a:avLst>
                  <a:gd name="adj1" fmla="val -105701"/>
                  <a:gd name="adj2" fmla="val -152796"/>
                  <a:gd name="adj3" fmla="val 16667"/>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653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19677" y="5681232"/>
            <a:ext cx="429426" cy="280512"/>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05313" y="5120640"/>
            <a:ext cx="1275098" cy="832928"/>
          </a:xfrm>
          <a:prstGeom prst="rect">
            <a:avLst/>
          </a:prstGeom>
        </p:spPr>
      </p:pic>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06750" y="3403005"/>
                <a:ext cx="11568690" cy="4351338"/>
              </a:xfrm>
            </p:spPr>
            <p:txBody>
              <a:bodyPr>
                <a:normAutofit/>
              </a:bodyPr>
              <a:lstStyle/>
              <a:p>
                <a:pPr marL="0" indent="0">
                  <a:buNone/>
                </a:pPr>
                <a:endParaRPr lang="en-US" dirty="0" smtClean="0"/>
              </a:p>
              <a:p>
                <a:pPr marL="0" indent="0">
                  <a:buNone/>
                </a:pPr>
                <a:endParaRPr lang="en-US" dirty="0" smtClean="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Cambria Math" panose="02040503050406030204" pitchFamily="18" charset="0"/>
                        </a:rPr>
                        <m:t>∀</m:t>
                      </m:r>
                      <m:m>
                        <m:mPr>
                          <m:mcs>
                            <m:mc>
                              <m:mcPr>
                                <m:count m:val="2"/>
                                <m:mcJc m:val="center"/>
                              </m:mcPr>
                            </m:mc>
                          </m:mcs>
                          <m:ctrlPr>
                            <a:rPr lang="en-US" sz="4000" i="1" smtClean="0">
                              <a:latin typeface="Cambria Math" panose="02040503050406030204" pitchFamily="18" charset="0"/>
                              <a:ea typeface="Cambria Math" panose="02040503050406030204" pitchFamily="18" charset="0"/>
                            </a:rPr>
                          </m:ctrlPr>
                        </m:mPr>
                        <m:mr>
                          <m:e/>
                          <m:e/>
                        </m:mr>
                        <m:mr>
                          <m:e/>
                          <m:e>
                            <m:r>
                              <a:rPr lang="en-US" sz="4000" i="1" smtClean="0">
                                <a:latin typeface="Cambria Math" panose="02040503050406030204" pitchFamily="18" charset="0"/>
                                <a:ea typeface="Cambria Math" panose="02040503050406030204" pitchFamily="18" charset="0"/>
                              </a:rPr>
                              <m:t>∃</m:t>
                            </m:r>
                            <m:r>
                              <a:rPr lang="en-US" sz="4000" i="1">
                                <a:solidFill>
                                  <a:srgbClr val="FF0000"/>
                                </a:solidFill>
                                <a:latin typeface="Cambria Math" panose="02040503050406030204" pitchFamily="18" charset="0"/>
                                <a:ea typeface="Cambria Math" panose="02040503050406030204" pitchFamily="18" charset="0"/>
                              </a:rPr>
                              <m:t>𝜇</m:t>
                            </m:r>
                          </m:e>
                        </m:mr>
                        <m:mr>
                          <m:e/>
                          <m:e/>
                        </m:mr>
                      </m:m>
                      <m:r>
                        <a:rPr lang="en-US" sz="4000" b="0" i="1" smtClean="0">
                          <a:latin typeface="Cambria Math" panose="02040503050406030204" pitchFamily="18" charset="0"/>
                          <a:ea typeface="Cambria Math" panose="02040503050406030204" pitchFamily="18" charset="0"/>
                        </a:rPr>
                        <m:t>   </m:t>
                      </m:r>
                      <m:r>
                        <a:rPr lang="en-US" sz="4000" b="0" i="0" smtClean="0">
                          <a:latin typeface="Cambria Math" panose="02040503050406030204" pitchFamily="18" charset="0"/>
                          <a:ea typeface="Cambria Math" panose="02040503050406030204" pitchFamily="18" charset="0"/>
                        </a:rPr>
                        <m:t>  </m:t>
                      </m:r>
                      <m:r>
                        <m:rPr>
                          <m:sty m:val="p"/>
                        </m:rPr>
                        <a:rPr lang="en-US" sz="4000" b="0" i="0" smtClean="0">
                          <a:latin typeface="Cambria Math" panose="02040503050406030204" pitchFamily="18" charset="0"/>
                          <a:ea typeface="Cambria Math" panose="02040503050406030204" pitchFamily="18" charset="0"/>
                        </a:rPr>
                        <m:t>Pr</m:t>
                      </m:r>
                      <m:d>
                        <m:dPr>
                          <m:begChr m:val="["/>
                          <m:endChr m:val="]"/>
                          <m:ctrlPr>
                            <a:rPr lang="en-US" sz="4000" b="0" i="1" smtClean="0">
                              <a:latin typeface="Cambria Math" panose="02040503050406030204" pitchFamily="18" charset="0"/>
                              <a:ea typeface="Cambria Math" panose="02040503050406030204" pitchFamily="18" charset="0"/>
                            </a:rPr>
                          </m:ctrlPr>
                        </m:dPr>
                        <m:e>
                          <m:m>
                            <m:mPr>
                              <m:mcs>
                                <m:mc>
                                  <m:mcPr>
                                    <m:count m:val="2"/>
                                    <m:mcJc m:val="center"/>
                                  </m:mcPr>
                                </m:mc>
                              </m:mcs>
                              <m:ctrlPr>
                                <a:rPr lang="en-US" sz="4000" b="0" i="1" smtClean="0">
                                  <a:latin typeface="Cambria Math" panose="02040503050406030204" pitchFamily="18" charset="0"/>
                                  <a:ea typeface="Cambria Math" panose="02040503050406030204" pitchFamily="18" charset="0"/>
                                </a:rPr>
                              </m:ctrlPr>
                            </m:mPr>
                            <m:mr>
                              <m:e/>
                              <m:e/>
                            </m:mr>
                            <m:mr>
                              <m:e/>
                              <m:e/>
                            </m:mr>
                          </m:m>
                          <m:r>
                            <a:rPr lang="en-US" sz="4000" b="0" i="1" smtClean="0">
                              <a:latin typeface="Cambria Math" panose="02040503050406030204" pitchFamily="18" charset="0"/>
                              <a:ea typeface="Cambria Math" panose="02040503050406030204" pitchFamily="18" charset="0"/>
                            </a:rPr>
                            <m:t>  </m:t>
                          </m:r>
                          <m:r>
                            <a:rPr lang="en-US" sz="4000" b="0" i="1" smtClean="0">
                              <a:latin typeface="Cambria Math" panose="02040503050406030204" pitchFamily="18" charset="0"/>
                              <a:ea typeface="Cambria Math" panose="02040503050406030204" pitchFamily="18" charset="0"/>
                            </a:rPr>
                            <m:t>𝐺𝑢𝑒𝑠𝑠𝑒𝑠</m:t>
                          </m:r>
                          <m:r>
                            <a:rPr lang="en-US" sz="4000" b="0" i="1" smtClean="0">
                              <a:latin typeface="Cambria Math" panose="02040503050406030204" pitchFamily="18" charset="0"/>
                              <a:ea typeface="Cambria Math" panose="02040503050406030204" pitchFamily="18" charset="0"/>
                            </a:rPr>
                            <m:t> </m:t>
                          </m:r>
                          <m:sSup>
                            <m:sSupPr>
                              <m:ctrlPr>
                                <a:rPr lang="en-US" sz="4000" b="0" i="1" smtClean="0">
                                  <a:latin typeface="Cambria Math" panose="02040503050406030204" pitchFamily="18" charset="0"/>
                                  <a:ea typeface="Cambria Math" panose="02040503050406030204" pitchFamily="18" charset="0"/>
                                </a:rPr>
                              </m:ctrlPr>
                            </m:sSupPr>
                            <m:e>
                              <m:r>
                                <a:rPr lang="en-US" sz="4000" b="0" i="1" smtClean="0">
                                  <a:latin typeface="Cambria Math" panose="02040503050406030204" pitchFamily="18" charset="0"/>
                                  <a:ea typeface="Cambria Math" panose="02040503050406030204" pitchFamily="18" charset="0"/>
                                </a:rPr>
                                <m:t>𝑏</m:t>
                              </m:r>
                            </m:e>
                            <m:sup>
                              <m:r>
                                <a:rPr lang="en-US" sz="4000" b="0" i="1" smtClean="0">
                                  <a:latin typeface="Cambria Math" panose="02040503050406030204" pitchFamily="18" charset="0"/>
                                  <a:ea typeface="Cambria Math" panose="02040503050406030204" pitchFamily="18" charset="0"/>
                                </a:rPr>
                                <m:t>′</m:t>
                              </m:r>
                            </m:sup>
                          </m:sSup>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𝑏</m:t>
                          </m:r>
                        </m:e>
                      </m:d>
                      <m:r>
                        <a:rPr lang="en-US" sz="4000" b="0" i="1" smtClean="0">
                          <a:latin typeface="Cambria Math" panose="02040503050406030204" pitchFamily="18" charset="0"/>
                          <a:ea typeface="Cambria Math" panose="02040503050406030204" pitchFamily="18" charset="0"/>
                        </a:rPr>
                        <m:t>≤</m:t>
                      </m:r>
                      <m:f>
                        <m:fPr>
                          <m:ctrlPr>
                            <a:rPr lang="en-US" sz="4000" b="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m:t>
                          </m:r>
                        </m:num>
                        <m:den>
                          <m:r>
                            <a:rPr lang="en-US" sz="4000" b="0" i="1" smtClean="0">
                              <a:latin typeface="Cambria Math" panose="02040503050406030204" pitchFamily="18" charset="0"/>
                              <a:ea typeface="Cambria Math" panose="02040503050406030204" pitchFamily="18" charset="0"/>
                            </a:rPr>
                            <m:t>2</m:t>
                          </m:r>
                        </m:den>
                      </m:f>
                      <m:r>
                        <a:rPr lang="en-US" sz="4000" b="0" i="1" smtClean="0">
                          <a:latin typeface="Cambria Math" panose="02040503050406030204" pitchFamily="18" charset="0"/>
                          <a:ea typeface="Cambria Math" panose="02040503050406030204" pitchFamily="18" charset="0"/>
                        </a:rPr>
                        <m:t>+</m:t>
                      </m:r>
                      <m:sSub>
                        <m:sSubPr>
                          <m:ctrlPr>
                            <a:rPr lang="en-US" sz="4000" b="0" i="1" smtClean="0">
                              <a:solidFill>
                                <a:srgbClr val="FF0000"/>
                              </a:solidFill>
                              <a:latin typeface="Cambria Math" panose="02040503050406030204" pitchFamily="18" charset="0"/>
                              <a:ea typeface="Cambria Math" panose="02040503050406030204" pitchFamily="18" charset="0"/>
                            </a:rPr>
                          </m:ctrlPr>
                        </m:sSubPr>
                        <m:e>
                          <m:r>
                            <a:rPr lang="en-US" sz="4000" i="1">
                              <a:solidFill>
                                <a:srgbClr val="FF0000"/>
                              </a:solidFill>
                              <a:latin typeface="Cambria Math" panose="02040503050406030204" pitchFamily="18" charset="0"/>
                              <a:ea typeface="Cambria Math" panose="02040503050406030204" pitchFamily="18" charset="0"/>
                            </a:rPr>
                            <m:t>𝜇</m:t>
                          </m:r>
                        </m:e>
                        <m:sub/>
                      </m:sSub>
                      <m:r>
                        <a:rPr lang="en-US" sz="4000" b="0" i="1" smtClean="0">
                          <a:solidFill>
                            <a:srgbClr val="FF0000"/>
                          </a:solidFill>
                          <a:latin typeface="Cambria Math" panose="02040503050406030204" pitchFamily="18" charset="0"/>
                          <a:ea typeface="Cambria Math" panose="02040503050406030204" pitchFamily="18" charset="0"/>
                        </a:rPr>
                        <m:t>(</m:t>
                      </m:r>
                      <m:r>
                        <a:rPr lang="en-US" sz="4000" b="0" i="1" smtClean="0">
                          <a:solidFill>
                            <a:srgbClr val="FF0000"/>
                          </a:solidFill>
                          <a:latin typeface="Cambria Math" panose="02040503050406030204" pitchFamily="18" charset="0"/>
                          <a:ea typeface="Cambria Math" panose="02040503050406030204" pitchFamily="18" charset="0"/>
                        </a:rPr>
                        <m:t>𝑛</m:t>
                      </m:r>
                      <m:r>
                        <a:rPr lang="en-US" sz="4000" b="0" i="1" smtClean="0">
                          <a:solidFill>
                            <a:srgbClr val="FF0000"/>
                          </a:solidFill>
                          <a:latin typeface="Cambria Math" panose="02040503050406030204" pitchFamily="18" charset="0"/>
                          <a:ea typeface="Cambria Math" panose="02040503050406030204" pitchFamily="18" charset="0"/>
                        </a:rPr>
                        <m:t>)</m:t>
                      </m:r>
                    </m:oMath>
                  </m:oMathPara>
                </a14:m>
                <a:endParaRPr lang="en-US" dirty="0" smtClean="0">
                  <a:solidFill>
                    <a:srgbClr val="FF0000"/>
                  </a:solidFill>
                </a:endParaRPr>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06750" y="3403005"/>
                <a:ext cx="11568690" cy="4351338"/>
              </a:xfrm>
              <a:blipFill>
                <a:blip r:embed="rId5"/>
                <a:stretch>
                  <a:fillRect/>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a:t>Adversarial Indistinguishability Experiment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06750" y="1698825"/>
            <a:ext cx="2422486" cy="1582431"/>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46371" y="1690688"/>
            <a:ext cx="2528457" cy="1687640"/>
          </a:xfrm>
          <a:prstGeom prst="rect">
            <a:avLst/>
          </a:prstGeom>
        </p:spPr>
      </p:pic>
      <p:cxnSp>
        <p:nvCxnSpPr>
          <p:cNvPr id="8" name="Straight Arrow Connector 7"/>
          <p:cNvCxnSpPr/>
          <p:nvPr/>
        </p:nvCxnSpPr>
        <p:spPr>
          <a:xfrm>
            <a:off x="2270760" y="2133600"/>
            <a:ext cx="4968240" cy="15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270760" y="1683584"/>
            <a:ext cx="102944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m</a:t>
            </a:r>
            <a:r>
              <a:rPr kumimoji="0" lang="en-US" sz="24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US" sz="2400" b="0" i="0" u="none" strike="noStrike" kern="1200" cap="none" spc="0" normalizeH="0" baseline="-25000" noProof="0" dirty="0">
                <a:ln>
                  <a:noFill/>
                </a:ln>
                <a:solidFill>
                  <a:prstClr val="black"/>
                </a:solidFill>
                <a:effectLst/>
                <a:uLnTx/>
                <a:uFillTx/>
                <a:latin typeface="Calibri" panose="020F0502020204030204"/>
                <a:ea typeface="+mn-ea"/>
                <a:cs typeface="+mn-cs"/>
              </a:rPr>
              <a:t>1</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793395" y="871655"/>
            <a:ext cx="1228181" cy="1261945"/>
          </a:xfrm>
          <a:prstGeom prst="rect">
            <a:avLst/>
          </a:prstGeom>
        </p:spPr>
      </p:pic>
      <p:sp>
        <p:nvSpPr>
          <p:cNvPr id="11" name="TextBox 10"/>
          <p:cNvSpPr txBox="1"/>
          <p:nvPr/>
        </p:nvSpPr>
        <p:spPr>
          <a:xfrm>
            <a:off x="10011735" y="2197218"/>
            <a:ext cx="2194832" cy="13849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Random bit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K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Gen(</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1</a:t>
            </a:r>
            <a:r>
              <a:rPr kumimoji="0" lang="en-US" sz="2800" b="1" i="0" u="none" strike="noStrike" kern="1200" cap="none" spc="0" normalizeH="0" baseline="30000" noProof="0" dirty="0">
                <a:ln>
                  <a:noFill/>
                </a:ln>
                <a:solidFill>
                  <a:srgbClr val="FF0000"/>
                </a:solidFill>
                <a:effectLst/>
                <a:uLnTx/>
                <a:uFillTx/>
                <a:latin typeface="Calibri" panose="020F0502020204030204"/>
                <a:ea typeface="+mn-ea"/>
                <a:cs typeface="+mn-cs"/>
              </a:rPr>
              <a:t>n</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c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smtClean="0">
                <a:ln>
                  <a:noFill/>
                </a:ln>
                <a:solidFill>
                  <a:prstClr val="black"/>
                </a:solidFill>
                <a:effectLst/>
                <a:uLnTx/>
                <a:uFillTx/>
                <a:latin typeface="Calibri" panose="020F0502020204030204"/>
                <a:ea typeface="+mn-ea"/>
                <a:cs typeface="+mn-cs"/>
              </a:rPr>
              <a:t>Enc</a:t>
            </a:r>
            <a:r>
              <a:rPr kumimoji="0" lang="en-US" sz="2800" b="1" i="0" u="none" strike="noStrike" kern="1200" cap="none" spc="0" normalizeH="0" baseline="-25000" noProof="0" dirty="0" err="1" smtClean="0">
                <a:ln>
                  <a:noFill/>
                </a:ln>
                <a:solidFill>
                  <a:prstClr val="black"/>
                </a:solidFill>
                <a:effectLst/>
                <a:uLnTx/>
                <a:uFillTx/>
                <a:latin typeface="Calibri" panose="020F0502020204030204"/>
                <a:ea typeface="+mn-ea"/>
                <a:cs typeface="+mn-cs"/>
              </a:rPr>
              <a:t>K</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r>
              <a:rPr kumimoji="0" lang="en-US" sz="2800" b="1" i="0" u="none" strike="noStrike" kern="1200" cap="none" spc="0" normalizeH="0" baseline="0" noProof="0" dirty="0" err="1" smtClean="0">
                <a:ln>
                  <a:noFill/>
                </a:ln>
                <a:solidFill>
                  <a:prstClr val="black"/>
                </a:solidFill>
                <a:effectLst/>
                <a:uLnTx/>
                <a:uFillTx/>
                <a:latin typeface="Calibri" panose="020F0502020204030204"/>
                <a:ea typeface="+mn-ea"/>
                <a:cs typeface="+mn-cs"/>
              </a:rPr>
              <a:t>m</a:t>
            </a:r>
            <a:r>
              <a:rPr kumimoji="0" lang="en-US" sz="2800" b="1" i="0" u="none" strike="noStrike" kern="1200" cap="none" spc="0" normalizeH="0" baseline="-25000" noProof="0" dirty="0" err="1" smtClean="0">
                <a:ln>
                  <a:noFill/>
                </a:ln>
                <a:solidFill>
                  <a:prstClr val="black"/>
                </a:solidFill>
                <a:effectLst/>
                <a:uLnTx/>
                <a:uFillTx/>
                <a:latin typeface="Calibri" panose="020F0502020204030204"/>
                <a:ea typeface="+mn-ea"/>
                <a:cs typeface="+mn-cs"/>
              </a:rPr>
              <a:t>b</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 name="Straight Arrow Connector 11"/>
          <p:cNvCxnSpPr/>
          <p:nvPr/>
        </p:nvCxnSpPr>
        <p:spPr>
          <a:xfrm flipH="1" flipV="1">
            <a:off x="2118360" y="2718827"/>
            <a:ext cx="512064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867638" y="2375852"/>
            <a:ext cx="31290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6" name="Straight Arrow Connector 15"/>
          <p:cNvCxnSpPr/>
          <p:nvPr/>
        </p:nvCxnSpPr>
        <p:spPr>
          <a:xfrm>
            <a:off x="2118360" y="3230874"/>
            <a:ext cx="51206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205784" y="2769209"/>
            <a:ext cx="4235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b’</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457330" y="5096200"/>
            <a:ext cx="1619739" cy="1058056"/>
          </a:xfrm>
          <a:prstGeom prst="rect">
            <a:avLst/>
          </a:prstGeom>
        </p:spPr>
      </p:pic>
      <mc:AlternateContent xmlns:mc="http://schemas.openxmlformats.org/markup-compatibility/2006" xmlns:a14="http://schemas.microsoft.com/office/drawing/2010/main">
        <mc:Choice Requires="a14">
          <p:sp>
            <p:nvSpPr>
              <p:cNvPr id="7" name="Rectangular Callout 6"/>
              <p:cNvSpPr/>
              <p:nvPr/>
            </p:nvSpPr>
            <p:spPr>
              <a:xfrm>
                <a:off x="2118360" y="3624231"/>
                <a:ext cx="4297680" cy="911190"/>
              </a:xfrm>
              <a:prstGeom prst="wedgeRectCallout">
                <a:avLst>
                  <a:gd name="adj1" fmla="val -66223"/>
                  <a:gd name="adj2" fmla="val 77553"/>
                </a:avLst>
              </a:prstGeom>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𝑝𝑝𝑡</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𝑎𝑡𝑡𝑎𝑐𝑘𝑒𝑟</m:t>
                      </m:r>
                    </m:oMath>
                  </m:oMathPara>
                </a14:m>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7" name="Rectangular Callout 6"/>
              <p:cNvSpPr>
                <a:spLocks noRot="1" noChangeAspect="1" noMove="1" noResize="1" noEditPoints="1" noAdjustHandles="1" noChangeArrowheads="1" noChangeShapeType="1" noTextEdit="1"/>
              </p:cNvSpPr>
              <p:nvPr/>
            </p:nvSpPr>
            <p:spPr>
              <a:xfrm>
                <a:off x="2118360" y="3624231"/>
                <a:ext cx="4297680" cy="911190"/>
              </a:xfrm>
              <a:prstGeom prst="wedgeRectCallout">
                <a:avLst>
                  <a:gd name="adj1" fmla="val -66223"/>
                  <a:gd name="adj2" fmla="val 77553"/>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ular Callout 17"/>
              <p:cNvSpPr/>
              <p:nvPr/>
            </p:nvSpPr>
            <p:spPr>
              <a:xfrm>
                <a:off x="6695582" y="3740385"/>
                <a:ext cx="4297680" cy="911190"/>
              </a:xfrm>
              <a:prstGeom prst="wedgeRectCallout">
                <a:avLst>
                  <a:gd name="adj1" fmla="val 42642"/>
                  <a:gd name="adj2" fmla="val 1327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𝑛𝑒𝑔𝑙𝑖𝑔𝑖𝑏𝑙𝑒</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𝑓𝑢𝑛𝑐𝑡𝑖𝑜𝑛</m:t>
                      </m:r>
                    </m:oMath>
                  </m:oMathPara>
                </a14:m>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18" name="Rectangular Callout 17"/>
              <p:cNvSpPr>
                <a:spLocks noRot="1" noChangeAspect="1" noMove="1" noResize="1" noEditPoints="1" noAdjustHandles="1" noChangeArrowheads="1" noChangeShapeType="1" noTextEdit="1"/>
              </p:cNvSpPr>
              <p:nvPr/>
            </p:nvSpPr>
            <p:spPr>
              <a:xfrm>
                <a:off x="6695582" y="3740385"/>
                <a:ext cx="4297680" cy="911190"/>
              </a:xfrm>
              <a:prstGeom prst="wedgeRectCallout">
                <a:avLst>
                  <a:gd name="adj1" fmla="val 42642"/>
                  <a:gd name="adj2" fmla="val 132747"/>
                </a:avLst>
              </a:prstGeom>
              <a:blipFill>
                <a:blip r:embed="rId11"/>
                <a:stretch>
                  <a:fillRect/>
                </a:stretch>
              </a:blipFill>
            </p:spPr>
            <p:txBody>
              <a:bodyPr/>
              <a:lstStyle/>
              <a:p>
                <a:r>
                  <a:rPr lang="en-US">
                    <a:noFill/>
                  </a:rPr>
                  <a:t> </a:t>
                </a:r>
              </a:p>
            </p:txBody>
          </p:sp>
        </mc:Fallback>
      </mc:AlternateContent>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20992" y="5578674"/>
            <a:ext cx="429426" cy="280512"/>
          </a:xfrm>
          <a:prstGeom prst="rect">
            <a:avLst/>
          </a:prstGeom>
        </p:spPr>
      </p:pic>
      <mc:AlternateContent xmlns:mc="http://schemas.openxmlformats.org/markup-compatibility/2006" xmlns:a14="http://schemas.microsoft.com/office/drawing/2010/main">
        <mc:Choice Requires="a14">
          <p:sp>
            <p:nvSpPr>
              <p:cNvPr id="24" name="Rectangular Callout 23"/>
              <p:cNvSpPr/>
              <p:nvPr/>
            </p:nvSpPr>
            <p:spPr>
              <a:xfrm>
                <a:off x="6695582" y="3728039"/>
                <a:ext cx="4297680" cy="911190"/>
              </a:xfrm>
              <a:prstGeom prst="wedgeRectCallout">
                <a:avLst>
                  <a:gd name="adj1" fmla="val -153812"/>
                  <a:gd name="adj2" fmla="val 1461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𝑛𝑒𝑔𝑙𝑖𝑔𝑖𝑏𝑙𝑒</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𝑓𝑢𝑛𝑐𝑡𝑖𝑜𝑛</m:t>
                      </m:r>
                    </m:oMath>
                  </m:oMathPara>
                </a14:m>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24" name="Rectangular Callout 23"/>
              <p:cNvSpPr>
                <a:spLocks noRot="1" noChangeAspect="1" noMove="1" noResize="1" noEditPoints="1" noAdjustHandles="1" noChangeArrowheads="1" noChangeShapeType="1" noTextEdit="1"/>
              </p:cNvSpPr>
              <p:nvPr/>
            </p:nvSpPr>
            <p:spPr>
              <a:xfrm>
                <a:off x="6695582" y="3728039"/>
                <a:ext cx="4297680" cy="911190"/>
              </a:xfrm>
              <a:prstGeom prst="wedgeRectCallout">
                <a:avLst>
                  <a:gd name="adj1" fmla="val -153812"/>
                  <a:gd name="adj2" fmla="val 146127"/>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3118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4.58333E-6 3.33333E-6 L 0.32656 -0.00625 " pathEditMode="relative" rAng="0" ptsTypes="AA">
                                      <p:cBhvr>
                                        <p:cTn id="10" dur="2000" fill="hold"/>
                                        <p:tgtEl>
                                          <p:spTgt spid="9"/>
                                        </p:tgtEl>
                                        <p:attrNameLst>
                                          <p:attrName>ppt_x</p:attrName>
                                          <p:attrName>ppt_y</p:attrName>
                                        </p:attrNameLst>
                                      </p:cBhvr>
                                      <p:rCtr x="16328" y="-324"/>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1" nodeType="clickEffect">
                                  <p:stCondLst>
                                    <p:cond delay="0"/>
                                  </p:stCondLst>
                                  <p:childTnLst>
                                    <p:animMotion origin="layout" path="M 2.91667E-6 1.48148E-6 L 0.31562 0.00162 " pathEditMode="relative" rAng="0" ptsTypes="AA">
                                      <p:cBhvr>
                                        <p:cTn id="30" dur="2000" fill="hold"/>
                                        <p:tgtEl>
                                          <p:spTgt spid="20"/>
                                        </p:tgtEl>
                                        <p:attrNameLst>
                                          <p:attrName>ppt_x</p:attrName>
                                          <p:attrName>ppt_y</p:attrName>
                                        </p:attrNameLst>
                                      </p:cBhvr>
                                      <p:rCtr x="15781" y="69"/>
                                    </p:animMotion>
                                  </p:childTnLst>
                                </p:cTn>
                              </p:par>
                              <p:par>
                                <p:cTn id="31" presetID="1"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7"/>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5" grpId="0"/>
      <p:bldP spid="20" grpId="0"/>
      <p:bldP spid="20" grpId="1"/>
      <p:bldP spid="7" grpId="0" animBg="1"/>
      <p:bldP spid="18" grpId="0" animBg="1"/>
      <p:bldP spid="24"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05313" y="4779479"/>
            <a:ext cx="2139547" cy="1397609"/>
          </a:xfrm>
          <a:prstGeom prst="rect">
            <a:avLst/>
          </a:prstGeom>
        </p:spPr>
      </p:pic>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06750" y="3403005"/>
                <a:ext cx="11066055" cy="4351338"/>
              </a:xfrm>
            </p:spPr>
            <p:txBody>
              <a:bodyPr>
                <a:normAutofit/>
              </a:bodyPr>
              <a:lstStyle/>
              <a:p>
                <a:pPr marL="0" indent="0">
                  <a:buNone/>
                </a:pPr>
                <a:endParaRPr lang="en-US" dirty="0" smtClean="0"/>
              </a:p>
              <a:p>
                <a:pPr marL="0" indent="0">
                  <a:buNone/>
                </a:pPr>
                <a:endParaRPr lang="en-US" dirty="0" smtClean="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Cambria Math" panose="02040503050406030204" pitchFamily="18" charset="0"/>
                        </a:rPr>
                        <m:t>∀</m:t>
                      </m:r>
                      <m:m>
                        <m:mPr>
                          <m:mcs>
                            <m:mc>
                              <m:mcPr>
                                <m:count m:val="2"/>
                                <m:mcJc m:val="center"/>
                              </m:mcPr>
                            </m:mc>
                          </m:mcs>
                          <m:ctrlPr>
                            <a:rPr lang="en-US" sz="4000" i="1" smtClean="0">
                              <a:latin typeface="Cambria Math" panose="02040503050406030204" pitchFamily="18" charset="0"/>
                              <a:ea typeface="Cambria Math" panose="02040503050406030204" pitchFamily="18" charset="0"/>
                            </a:rPr>
                          </m:ctrlPr>
                        </m:mPr>
                        <m:mr>
                          <m:e/>
                          <m:e/>
                        </m:mr>
                        <m:mr>
                          <m:e/>
                          <m:e/>
                        </m:mr>
                        <m:mr>
                          <m:e/>
                          <m:e/>
                        </m:mr>
                      </m:m>
                      <m:r>
                        <a:rPr lang="en-US" sz="4000" b="0" i="1" smtClean="0">
                          <a:latin typeface="Cambria Math" panose="02040503050406030204" pitchFamily="18" charset="0"/>
                          <a:ea typeface="Cambria Math" panose="02040503050406030204" pitchFamily="18" charset="0"/>
                        </a:rPr>
                        <m:t>   </m:t>
                      </m:r>
                      <m:r>
                        <a:rPr lang="en-US" sz="4000" b="0" i="0" smtClean="0">
                          <a:latin typeface="Cambria Math" panose="02040503050406030204" pitchFamily="18" charset="0"/>
                          <a:ea typeface="Cambria Math" panose="02040503050406030204" pitchFamily="18" charset="0"/>
                        </a:rPr>
                        <m:t>  </m:t>
                      </m:r>
                      <m:r>
                        <m:rPr>
                          <m:sty m:val="p"/>
                        </m:rPr>
                        <a:rPr lang="en-US" sz="4000" b="0" i="0" smtClean="0">
                          <a:latin typeface="Cambria Math" panose="02040503050406030204" pitchFamily="18" charset="0"/>
                          <a:ea typeface="Cambria Math" panose="02040503050406030204" pitchFamily="18" charset="0"/>
                        </a:rPr>
                        <m:t>Pr</m:t>
                      </m:r>
                      <m:d>
                        <m:dPr>
                          <m:begChr m:val="["/>
                          <m:endChr m:val="]"/>
                          <m:ctrlPr>
                            <a:rPr lang="en-US" sz="4000" b="0" i="1" smtClean="0">
                              <a:latin typeface="Cambria Math" panose="02040503050406030204" pitchFamily="18" charset="0"/>
                              <a:ea typeface="Cambria Math" panose="02040503050406030204" pitchFamily="18" charset="0"/>
                            </a:rPr>
                          </m:ctrlPr>
                        </m:dPr>
                        <m:e>
                          <m:m>
                            <m:mPr>
                              <m:mcs>
                                <m:mc>
                                  <m:mcPr>
                                    <m:count m:val="2"/>
                                    <m:mcJc m:val="center"/>
                                  </m:mcPr>
                                </m:mc>
                              </m:mcs>
                              <m:ctrlPr>
                                <a:rPr lang="en-US" sz="4000" b="0" i="1" smtClean="0">
                                  <a:latin typeface="Cambria Math" panose="02040503050406030204" pitchFamily="18" charset="0"/>
                                  <a:ea typeface="Cambria Math" panose="02040503050406030204" pitchFamily="18" charset="0"/>
                                </a:rPr>
                              </m:ctrlPr>
                            </m:mPr>
                            <m:mr>
                              <m:e/>
                              <m:e/>
                            </m:mr>
                            <m:mr>
                              <m:e/>
                              <m:e/>
                            </m:mr>
                          </m:m>
                          <m:r>
                            <a:rPr lang="en-US" sz="4000" b="0" i="1" smtClean="0">
                              <a:latin typeface="Cambria Math" panose="02040503050406030204" pitchFamily="18" charset="0"/>
                              <a:ea typeface="Cambria Math" panose="02040503050406030204" pitchFamily="18" charset="0"/>
                            </a:rPr>
                            <m:t>  </m:t>
                          </m:r>
                          <m:r>
                            <a:rPr lang="en-US" sz="4000" b="0" i="1" smtClean="0">
                              <a:latin typeface="Cambria Math" panose="02040503050406030204" pitchFamily="18" charset="0"/>
                              <a:ea typeface="Cambria Math" panose="02040503050406030204" pitchFamily="18" charset="0"/>
                            </a:rPr>
                            <m:t>𝐺𝑢𝑒𝑠𝑠𝑒𝑠</m:t>
                          </m:r>
                          <m:r>
                            <a:rPr lang="en-US" sz="4000" b="0" i="1" smtClean="0">
                              <a:latin typeface="Cambria Math" panose="02040503050406030204" pitchFamily="18" charset="0"/>
                              <a:ea typeface="Cambria Math" panose="02040503050406030204" pitchFamily="18" charset="0"/>
                            </a:rPr>
                            <m:t> </m:t>
                          </m:r>
                          <m:sSup>
                            <m:sSupPr>
                              <m:ctrlPr>
                                <a:rPr lang="en-US" sz="4000" b="0" i="1" smtClean="0">
                                  <a:latin typeface="Cambria Math" panose="02040503050406030204" pitchFamily="18" charset="0"/>
                                  <a:ea typeface="Cambria Math" panose="02040503050406030204" pitchFamily="18" charset="0"/>
                                </a:rPr>
                              </m:ctrlPr>
                            </m:sSupPr>
                            <m:e>
                              <m:r>
                                <a:rPr lang="en-US" sz="4000" b="0" i="1" smtClean="0">
                                  <a:latin typeface="Cambria Math" panose="02040503050406030204" pitchFamily="18" charset="0"/>
                                  <a:ea typeface="Cambria Math" panose="02040503050406030204" pitchFamily="18" charset="0"/>
                                </a:rPr>
                                <m:t>𝑏</m:t>
                              </m:r>
                            </m:e>
                            <m:sup>
                              <m:r>
                                <a:rPr lang="en-US" sz="4000" b="0" i="1" smtClean="0">
                                  <a:latin typeface="Cambria Math" panose="02040503050406030204" pitchFamily="18" charset="0"/>
                                  <a:ea typeface="Cambria Math" panose="02040503050406030204" pitchFamily="18" charset="0"/>
                                </a:rPr>
                                <m:t>′</m:t>
                              </m:r>
                            </m:sup>
                          </m:sSup>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𝑏</m:t>
                          </m:r>
                        </m:e>
                      </m:d>
                      <m:r>
                        <a:rPr lang="en-US" sz="4000" b="0" i="1" smtClean="0">
                          <a:latin typeface="Cambria Math" panose="02040503050406030204" pitchFamily="18" charset="0"/>
                          <a:ea typeface="Cambria Math" panose="02040503050406030204" pitchFamily="18" charset="0"/>
                        </a:rPr>
                        <m:t>≤</m:t>
                      </m:r>
                      <m:f>
                        <m:fPr>
                          <m:ctrlPr>
                            <a:rPr lang="en-US" sz="4000" b="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m:t>
                          </m:r>
                        </m:num>
                        <m:den>
                          <m:r>
                            <a:rPr lang="en-US" sz="4000" b="0" i="1" smtClean="0">
                              <a:latin typeface="Cambria Math" panose="02040503050406030204" pitchFamily="18" charset="0"/>
                              <a:ea typeface="Cambria Math" panose="02040503050406030204" pitchFamily="18" charset="0"/>
                            </a:rPr>
                            <m:t>2</m:t>
                          </m:r>
                        </m:den>
                      </m:f>
                      <m:r>
                        <a:rPr lang="en-US" sz="4000" b="0" i="1" smtClean="0">
                          <a:latin typeface="Cambria Math" panose="02040503050406030204" pitchFamily="18" charset="0"/>
                          <a:ea typeface="Cambria Math" panose="02040503050406030204" pitchFamily="18" charset="0"/>
                        </a:rPr>
                        <m:t>+</m:t>
                      </m:r>
                      <m:r>
                        <a:rPr lang="en-US" sz="4000" b="0" i="1" smtClean="0">
                          <a:solidFill>
                            <a:srgbClr val="FF0000"/>
                          </a:solidFill>
                          <a:latin typeface="Cambria Math" panose="02040503050406030204" pitchFamily="18" charset="0"/>
                          <a:ea typeface="Cambria Math" panose="02040503050406030204" pitchFamily="18" charset="0"/>
                        </a:rPr>
                        <m:t>𝜇</m:t>
                      </m:r>
                      <m:r>
                        <a:rPr lang="en-US" sz="4000" b="0" i="1" smtClean="0">
                          <a:solidFill>
                            <a:srgbClr val="FF0000"/>
                          </a:solidFill>
                          <a:latin typeface="Cambria Math" panose="02040503050406030204" pitchFamily="18" charset="0"/>
                          <a:ea typeface="Cambria Math" panose="02040503050406030204" pitchFamily="18" charset="0"/>
                        </a:rPr>
                        <m:t>(</m:t>
                      </m:r>
                      <m:r>
                        <a:rPr lang="en-US" sz="4000" b="0" i="1" smtClean="0">
                          <a:solidFill>
                            <a:srgbClr val="FF0000"/>
                          </a:solidFill>
                          <a:latin typeface="Cambria Math" panose="02040503050406030204" pitchFamily="18" charset="0"/>
                          <a:ea typeface="Cambria Math" panose="02040503050406030204" pitchFamily="18" charset="0"/>
                        </a:rPr>
                        <m:t>𝑛</m:t>
                      </m:r>
                      <m:r>
                        <a:rPr lang="en-US" sz="4000" b="0" i="1" smtClean="0">
                          <a:solidFill>
                            <a:srgbClr val="FF0000"/>
                          </a:solidFill>
                          <a:latin typeface="Cambria Math" panose="02040503050406030204" pitchFamily="18" charset="0"/>
                          <a:ea typeface="Cambria Math" panose="02040503050406030204" pitchFamily="18" charset="0"/>
                        </a:rPr>
                        <m:t>)</m:t>
                      </m:r>
                    </m:oMath>
                  </m:oMathPara>
                </a14:m>
                <a:endParaRPr lang="en-US" dirty="0" smtClean="0">
                  <a:solidFill>
                    <a:srgbClr val="FF0000"/>
                  </a:solidFill>
                </a:endParaRPr>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06750" y="3403005"/>
                <a:ext cx="11066055" cy="4351338"/>
              </a:xfrm>
              <a:blipFill>
                <a:blip r:embed="rId4"/>
                <a:stretch>
                  <a:fillRect/>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a:t>Adversarial Indistinguishability Experiment</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206750" y="1698825"/>
            <a:ext cx="2422486" cy="1582431"/>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46371" y="1690688"/>
            <a:ext cx="2528457" cy="1687640"/>
          </a:xfrm>
          <a:prstGeom prst="rect">
            <a:avLst/>
          </a:prstGeom>
        </p:spPr>
      </p:pic>
      <p:cxnSp>
        <p:nvCxnSpPr>
          <p:cNvPr id="8" name="Straight Arrow Connector 7"/>
          <p:cNvCxnSpPr/>
          <p:nvPr/>
        </p:nvCxnSpPr>
        <p:spPr>
          <a:xfrm>
            <a:off x="2270760" y="2133600"/>
            <a:ext cx="4968240" cy="15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270760" y="1683584"/>
            <a:ext cx="102944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m</a:t>
            </a:r>
            <a:r>
              <a:rPr kumimoji="0" lang="en-US" sz="24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US" sz="2400" b="0" i="0" u="none" strike="noStrike" kern="1200" cap="none" spc="0" normalizeH="0" baseline="-25000" noProof="0" dirty="0">
                <a:ln>
                  <a:noFill/>
                </a:ln>
                <a:solidFill>
                  <a:prstClr val="black"/>
                </a:solidFill>
                <a:effectLst/>
                <a:uLnTx/>
                <a:uFillTx/>
                <a:latin typeface="Calibri" panose="020F0502020204030204"/>
                <a:ea typeface="+mn-ea"/>
                <a:cs typeface="+mn-cs"/>
              </a:rPr>
              <a:t>1</a:t>
            </a:r>
          </a:p>
        </p:txBody>
      </p:sp>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0793395" y="871655"/>
            <a:ext cx="1228181" cy="1261945"/>
          </a:xfrm>
          <a:prstGeom prst="rect">
            <a:avLst/>
          </a:prstGeom>
        </p:spPr>
      </p:pic>
      <p:sp>
        <p:nvSpPr>
          <p:cNvPr id="11" name="TextBox 10"/>
          <p:cNvSpPr txBox="1"/>
          <p:nvPr/>
        </p:nvSpPr>
        <p:spPr>
          <a:xfrm>
            <a:off x="10011735" y="2197218"/>
            <a:ext cx="2194832" cy="13849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Random bit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K = Gen(</a:t>
            </a:r>
            <a:r>
              <a:rPr kumimoji="0" lang="en-US" sz="2800" b="1" i="0" u="none" strike="noStrike" kern="1200" cap="none" spc="0" normalizeH="0" baseline="0" noProof="0" dirty="0" smtClean="0">
                <a:ln>
                  <a:noFill/>
                </a:ln>
                <a:solidFill>
                  <a:srgbClr val="FF0000"/>
                </a:solidFill>
                <a:effectLst/>
                <a:uLnTx/>
                <a:uFillTx/>
                <a:latin typeface="Calibri" panose="020F0502020204030204"/>
                <a:ea typeface="+mn-ea"/>
                <a:cs typeface="+mn-cs"/>
              </a:rPr>
              <a:t>1</a:t>
            </a:r>
            <a:r>
              <a:rPr kumimoji="0" lang="en-US" sz="2800" b="1" i="0" u="none" strike="noStrike" kern="1200" cap="none" spc="0" normalizeH="0" baseline="30000" noProof="0" dirty="0" smtClean="0">
                <a:ln>
                  <a:noFill/>
                </a:ln>
                <a:solidFill>
                  <a:srgbClr val="FF0000"/>
                </a:solidFill>
                <a:effectLst/>
                <a:uLnTx/>
                <a:uFillTx/>
                <a:latin typeface="Calibri" panose="020F0502020204030204"/>
                <a:ea typeface="+mn-ea"/>
                <a:cs typeface="+mn-cs"/>
              </a:rPr>
              <a:t>n</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c = </a:t>
            </a:r>
            <a:r>
              <a:rPr kumimoji="0" lang="en-US" sz="2800" b="1" i="0" u="none" strike="noStrike" kern="1200" cap="none" spc="0" normalizeH="0" baseline="0" noProof="0" dirty="0" err="1" smtClean="0">
                <a:ln>
                  <a:noFill/>
                </a:ln>
                <a:solidFill>
                  <a:prstClr val="black"/>
                </a:solidFill>
                <a:effectLst/>
                <a:uLnTx/>
                <a:uFillTx/>
                <a:latin typeface="Calibri" panose="020F0502020204030204"/>
                <a:ea typeface="+mn-ea"/>
                <a:cs typeface="+mn-cs"/>
              </a:rPr>
              <a:t>Enc</a:t>
            </a:r>
            <a:r>
              <a:rPr kumimoji="0" lang="en-US" sz="2800" b="1" i="0" u="none" strike="noStrike" kern="1200" cap="none" spc="0" normalizeH="0" baseline="-25000" noProof="0" dirty="0" err="1" smtClean="0">
                <a:ln>
                  <a:noFill/>
                </a:ln>
                <a:solidFill>
                  <a:prstClr val="black"/>
                </a:solidFill>
                <a:effectLst/>
                <a:uLnTx/>
                <a:uFillTx/>
                <a:latin typeface="Calibri" panose="020F0502020204030204"/>
                <a:ea typeface="+mn-ea"/>
                <a:cs typeface="+mn-cs"/>
              </a:rPr>
              <a:t>K</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r>
              <a:rPr kumimoji="0" lang="en-US" sz="2800" b="1" i="0" u="none" strike="noStrike" kern="1200" cap="none" spc="0" normalizeH="0" baseline="0" noProof="0" dirty="0" err="1" smtClean="0">
                <a:ln>
                  <a:noFill/>
                </a:ln>
                <a:solidFill>
                  <a:prstClr val="black"/>
                </a:solidFill>
                <a:effectLst/>
                <a:uLnTx/>
                <a:uFillTx/>
                <a:latin typeface="Calibri" panose="020F0502020204030204"/>
                <a:ea typeface="+mn-ea"/>
                <a:cs typeface="+mn-cs"/>
              </a:rPr>
              <a:t>m</a:t>
            </a:r>
            <a:r>
              <a:rPr kumimoji="0" lang="en-US" sz="2800" b="1" i="0" u="none" strike="noStrike" kern="1200" cap="none" spc="0" normalizeH="0" baseline="-25000" noProof="0" dirty="0" err="1" smtClean="0">
                <a:ln>
                  <a:noFill/>
                </a:ln>
                <a:solidFill>
                  <a:prstClr val="black"/>
                </a:solidFill>
                <a:effectLst/>
                <a:uLnTx/>
                <a:uFillTx/>
                <a:latin typeface="Calibri" panose="020F0502020204030204"/>
                <a:ea typeface="+mn-ea"/>
                <a:cs typeface="+mn-cs"/>
              </a:rPr>
              <a:t>b</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 name="Straight Arrow Connector 11"/>
          <p:cNvCxnSpPr/>
          <p:nvPr/>
        </p:nvCxnSpPr>
        <p:spPr>
          <a:xfrm flipH="1" flipV="1">
            <a:off x="2118360" y="2718827"/>
            <a:ext cx="512064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867638" y="2375852"/>
            <a:ext cx="31290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6" name="Straight Arrow Connector 15"/>
          <p:cNvCxnSpPr/>
          <p:nvPr/>
        </p:nvCxnSpPr>
        <p:spPr>
          <a:xfrm>
            <a:off x="2118360" y="3230874"/>
            <a:ext cx="51206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205784" y="2769209"/>
            <a:ext cx="4235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b’</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3457330" y="5096200"/>
            <a:ext cx="1619739" cy="1058056"/>
          </a:xfrm>
          <a:prstGeom prst="rect">
            <a:avLst/>
          </a:prstGeom>
        </p:spPr>
      </p:pic>
      <mc:AlternateContent xmlns:mc="http://schemas.openxmlformats.org/markup-compatibility/2006" xmlns:a14="http://schemas.microsoft.com/office/drawing/2010/main">
        <mc:Choice Requires="a14">
          <p:sp>
            <p:nvSpPr>
              <p:cNvPr id="7" name="Rectangular Callout 6"/>
              <p:cNvSpPr/>
              <p:nvPr/>
            </p:nvSpPr>
            <p:spPr>
              <a:xfrm>
                <a:off x="2118360" y="3624231"/>
                <a:ext cx="4297680" cy="911190"/>
              </a:xfrm>
              <a:prstGeom prst="wedgeRectCallout">
                <a:avLst>
                  <a:gd name="adj1" fmla="val -66223"/>
                  <a:gd name="adj2" fmla="val 77553"/>
                </a:avLst>
              </a:prstGeom>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𝑝𝑝𝑡</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𝑎𝑡𝑡𝑎𝑐𝑘𝑒𝑟</m:t>
                      </m:r>
                    </m:oMath>
                  </m:oMathPara>
                </a14:m>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7" name="Rectangular Callout 6"/>
              <p:cNvSpPr>
                <a:spLocks noRot="1" noChangeAspect="1" noMove="1" noResize="1" noEditPoints="1" noAdjustHandles="1" noChangeArrowheads="1" noChangeShapeType="1" noTextEdit="1"/>
              </p:cNvSpPr>
              <p:nvPr/>
            </p:nvSpPr>
            <p:spPr>
              <a:xfrm>
                <a:off x="2118360" y="3624231"/>
                <a:ext cx="4297680" cy="911190"/>
              </a:xfrm>
              <a:prstGeom prst="wedgeRectCallout">
                <a:avLst>
                  <a:gd name="adj1" fmla="val -66223"/>
                  <a:gd name="adj2" fmla="val 77553"/>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ular Callout 17"/>
              <p:cNvSpPr/>
              <p:nvPr/>
            </p:nvSpPr>
            <p:spPr>
              <a:xfrm>
                <a:off x="6695582" y="3740385"/>
                <a:ext cx="4297680" cy="911190"/>
              </a:xfrm>
              <a:prstGeom prst="wedgeRectCallout">
                <a:avLst>
                  <a:gd name="adj1" fmla="val 42642"/>
                  <a:gd name="adj2" fmla="val 1327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𝑛𝑒𝑔𝑙𝑖𝑔𝑖𝑏𝑙𝑒</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𝑓𝑢𝑛𝑐𝑡𝑖𝑜𝑛</m:t>
                      </m:r>
                    </m:oMath>
                  </m:oMathPara>
                </a14:m>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18" name="Rectangular Callout 17"/>
              <p:cNvSpPr>
                <a:spLocks noRot="1" noChangeAspect="1" noMove="1" noResize="1" noEditPoints="1" noAdjustHandles="1" noChangeArrowheads="1" noChangeShapeType="1" noTextEdit="1"/>
              </p:cNvSpPr>
              <p:nvPr/>
            </p:nvSpPr>
            <p:spPr>
              <a:xfrm>
                <a:off x="6695582" y="3740385"/>
                <a:ext cx="4297680" cy="911190"/>
              </a:xfrm>
              <a:prstGeom prst="wedgeRectCallout">
                <a:avLst>
                  <a:gd name="adj1" fmla="val 42642"/>
                  <a:gd name="adj2" fmla="val 132747"/>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ular Callout 18"/>
              <p:cNvSpPr/>
              <p:nvPr/>
            </p:nvSpPr>
            <p:spPr>
              <a:xfrm>
                <a:off x="325121" y="1660338"/>
                <a:ext cx="10947684" cy="4493918"/>
              </a:xfrm>
              <a:prstGeom prst="wedgeRectCallout">
                <a:avLst>
                  <a:gd name="adj1" fmla="val 29996"/>
                  <a:gd name="adj2" fmla="val -62916"/>
                </a:avLst>
              </a:prstGeom>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𝐹𝑜𝑟𝑚𝑎𝑙𝑙𝑦</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𝑙𝑒𝑡</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m:rPr>
                          <m:sty m:val="p"/>
                        </m:rPr>
                        <a:rPr kumimoji="0" lang="el-GR"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Π</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d>
                        <m:d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𝐺𝑒𝑛</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𝐸𝑛𝑐</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𝐷𝑒𝑐</m:t>
                          </m:r>
                        </m:e>
                      </m:d>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𝑑𝑒𝑛𝑜𝑡𝑒</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𝑡h𝑒</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𝑒𝑛𝑐𝑟𝑦𝑝𝑡𝑖𝑜𝑛</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𝑠𝑐h𝑒𝑚𝑒</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m:oMathPara>
                </a14:m>
                <a:endPar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𝑐𝑎𝑙𝑙</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𝑡h𝑒</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𝑔𝑎𝑚𝑒</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𝑡h𝑒</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𝑎𝑑𝑣𝑒𝑟𝑠𝑎𝑟𝑖𝑎𝑙</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𝑖𝑛𝑑𝑖𝑠𝑡𝑖𝑛𝑔𝑢𝑖𝑠h𝑎𝑏𝑖𝑙𝑖𝑡𝑦</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𝑒𝑥𝑝𝑒𝑟𝑖𝑚𝑒𝑛𝑡</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𝑎𝑛𝑑</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oMath>
                  </m:oMathPara>
                </a14:m>
                <a:endPar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𝑑𝑒𝑓𝑖𝑛𝑒</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𝑟𝑎𝑛𝑑𝑜𝑚</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𝑣𝑎𝑟𝑖𝑎𝑏𝑙𝑒</m:t>
                      </m:r>
                      <m:sSubSup>
                        <m:sSub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𝑃𝑟𝑖𝑣𝐾</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sty m:val="p"/>
                            </m:rP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Π</m:t>
                          </m:r>
                          <m:r>
                            <a:rPr kumimoji="0" lang="en-US" altLang="en-US" sz="2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sym typeface="Symbol" panose="05050102010706020507" pitchFamily="18" charset="2"/>
                            </a:rPr>
                            <m:t> </m:t>
                          </m:r>
                        </m:sub>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𝑒𝑎𝑣</m:t>
                          </m:r>
                        </m:sup>
                      </m:sSubSup>
                      <m:d>
                        <m:dPr>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m:rPr>
                              <m:nor/>
                            </m:rP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m:t>1</m:t>
                          </m:r>
                          <m:r>
                            <m:rPr>
                              <m:nor/>
                            </m:rPr>
                            <a:rPr kumimoji="0" lang="en-US" sz="2400" b="0" i="0" u="none" strike="noStrike" kern="1200" cap="none" spc="0" normalizeH="0" baseline="30000" noProof="0" dirty="0" smtClean="0">
                              <a:ln>
                                <a:noFill/>
                              </a:ln>
                              <a:solidFill>
                                <a:prstClr val="black"/>
                              </a:solidFill>
                              <a:effectLst/>
                              <a:uLnTx/>
                              <a:uFillTx/>
                              <a:latin typeface="Calibri" panose="020F0502020204030204"/>
                              <a:ea typeface="+mn-ea"/>
                              <a:cs typeface="+mn-cs"/>
                            </a:rPr>
                            <m:t>n</m:t>
                          </m:r>
                        </m:e>
                      </m:d>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𝑎𝑠</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𝑓𝑜𝑙𝑙𝑜𝑤𝑠</m:t>
                      </m:r>
                    </m:oMath>
                  </m:oMathPara>
                </a14:m>
                <a:endParaRPr kumimoji="0" lang="en-US" alt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sym typeface="Symbol" panose="05050102010706020507" pitchFamily="18" charset="2"/>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Sup>
                        <m:sSub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𝑃𝑟𝑖𝑣𝐾</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sty m:val="p"/>
                            </m:rP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Π</m:t>
                          </m:r>
                          <m:r>
                            <a:rPr kumimoji="0" lang="en-US" altLang="en-US" sz="2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sym typeface="Symbol" panose="05050102010706020507" pitchFamily="18" charset="2"/>
                            </a:rPr>
                            <m:t> </m:t>
                          </m:r>
                        </m:sub>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𝑒𝑎𝑣</m:t>
                          </m:r>
                        </m:sup>
                      </m:sSubSup>
                      <m:d>
                        <m:d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dPr>
                        <m:e>
                          <m:r>
                            <m:rPr>
                              <m:nor/>
                            </m:rP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m:t>1</m:t>
                          </m:r>
                          <m:r>
                            <m:rPr>
                              <m:nor/>
                            </m:rPr>
                            <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rPr>
                            <m:t>n</m:t>
                          </m:r>
                        </m:e>
                      </m:d>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d>
                        <m:dPr>
                          <m:begChr m:val="{"/>
                          <m:endChr m:val=""/>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m>
                            <m:mPr>
                              <m:mcs>
                                <m:mc>
                                  <m:mcPr>
                                    <m:count m:val="2"/>
                                    <m:mcJc m:val="center"/>
                                  </m:mcPr>
                                </m:mc>
                              </m:mcs>
                              <m:ctrl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mPr>
                            <m:mr>
                              <m:e>
                                <m:r>
                                  <m:rPr>
                                    <m:brk m:alnAt="7"/>
                                  </m:rP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e>
                              <m:e>
                                <m:r>
                                  <m:rPr>
                                    <m:sty m:val="p"/>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if</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mr>
                            <m:mr>
                              <m:e>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0</m:t>
                                </m:r>
                              </m:e>
                              <m:e>
                                <m:r>
                                  <m:rPr>
                                    <m:sty m:val="p"/>
                                  </m:rPr>
                                  <a:rPr kumimoji="0" lang="en-US" sz="24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otherwise</m:t>
                                </m:r>
                              </m:e>
                            </m:mr>
                          </m:m>
                        </m:e>
                      </m:d>
                    </m:oMath>
                  </m:oMathPara>
                </a14:m>
                <a:endParaRPr kumimoji="0" lang="en-US" sz="2400" b="0" i="0" u="none" strike="noStrike" kern="1200" cap="none" spc="0" normalizeH="0" baseline="30000" noProof="0" dirty="0" smtClean="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3000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Π</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h𝑎𝑠</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𝑖𝑛𝑑𝑖𝑠𝑡𝑖𝑛𝑔𝑢𝑖𝑠h𝑎𝑏𝑙𝑒</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𝑒𝑛𝑐𝑟𝑦𝑝𝑡𝑖𝑜𝑛𝑠</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𝑖𝑛</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𝑡h𝑒</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𝑝𝑟𝑒𝑠𝑒𝑛𝑐𝑒</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𝑜𝑓</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oMath>
                  </m:oMathPara>
                </a14:m>
                <a:endPar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𝑎𝑛</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𝑒𝑎𝑣𝑒𝑠𝑑𝑟𝑜𝑝𝑝𝑒𝑟</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𝑖𝑓</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𝑓𝑜𝑟</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𝑎𝑙𝑙</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𝑃𝑃𝑇</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𝑎𝑑𝑣𝑒𝑟𝑠𝑎𝑟𝑦</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𝐴</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𝑡h𝑒𝑟𝑒</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𝑒𝑥𝑖𝑠𝑡𝑠</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𝑎</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 </m:t>
                      </m:r>
                    </m:oMath>
                  </m:oMathPara>
                </a14:m>
                <a:endParaRPr kumimoji="0" lang="en-US" sz="2400" b="0" i="1" u="none" strike="noStrike" kern="1200" cap="none" spc="0" normalizeH="0" baseline="0" noProof="0" dirty="0" smtClean="0">
                  <a:ln>
                    <a:noFill/>
                  </a:ln>
                  <a:solidFill>
                    <a:prstClr val="black"/>
                  </a:solidFill>
                  <a:effectLst/>
                  <a:uLnTx/>
                  <a:uFillTx/>
                  <a:latin typeface="Cambria Math" panose="02040503050406030204" pitchFamily="18" charset="0"/>
                  <a:ea typeface="Cambria Math"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Cambria Math" panose="02040503050406030204" pitchFamily="18" charset="0"/>
                    <a:cs typeface="+mn-cs"/>
                  </a:rPr>
                  <a:t>negligible function </a:t>
                </a:r>
                <a14:m>
                  <m:oMath xmlns:m="http://schemas.openxmlformats.org/officeDocument/2006/math">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𝜇</m:t>
                    </m:r>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r>
                  <a:rPr kumimoji="0" lang="en-US" sz="2400" b="0" i="0" u="none" strike="noStrike" kern="1200" cap="none" spc="0" normalizeH="0" baseline="0" noProof="0" dirty="0" smtClean="0">
                    <a:ln>
                      <a:noFill/>
                    </a:ln>
                    <a:solidFill>
                      <a:prstClr val="black"/>
                    </a:solidFill>
                    <a:effectLst/>
                    <a:uLnTx/>
                    <a:uFillTx/>
                    <a:latin typeface="Calibri" panose="020F0502020204030204"/>
                    <a:ea typeface="Cambria Math" panose="02040503050406030204" pitchFamily="18" charset="0"/>
                    <a:cs typeface="+mn-cs"/>
                  </a:rPr>
                  <a:t> such that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smtClean="0">
                    <a:ln>
                      <a:noFill/>
                    </a:ln>
                    <a:solidFill>
                      <a:prstClr val="black"/>
                    </a:solidFill>
                    <a:effectLst/>
                    <a:uLnTx/>
                    <a:uFillTx/>
                    <a:latin typeface="Calibri" panose="020F0502020204030204"/>
                    <a:ea typeface="Cambria Math" panose="02040503050406030204" pitchFamily="18" charset="0"/>
                    <a:cs typeface="+mn-cs"/>
                  </a:rPr>
                  <a:t>Pr</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Cambria Math" panose="02040503050406030204" pitchFamily="18" charset="0"/>
                    <a:cs typeface="+mn-cs"/>
                  </a:rPr>
                  <a:t>[</a:t>
                </a:r>
                <a14:m>
                  <m:oMath xmlns:m="http://schemas.openxmlformats.org/officeDocument/2006/math">
                    <m:sSubSup>
                      <m:sSubSup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Sup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𝑃𝑟𝑖𝑣𝐾</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𝐴</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m:rPr>
                            <m:sty m:val="p"/>
                          </m:rPr>
                          <a:rPr kumimoji="0" lang="el-GR"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Π</m:t>
                        </m:r>
                        <m:r>
                          <a:rPr kumimoji="0" lang="en-US" altLang="en-US" sz="24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sym typeface="Symbol" panose="05050102010706020507" pitchFamily="18" charset="2"/>
                          </a:rPr>
                          <m:t> </m:t>
                        </m:r>
                      </m:sub>
                      <m: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𝑒𝑎𝑣</m:t>
                        </m:r>
                      </m:sup>
                    </m:sSubSup>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oMath>
                </a14:m>
                <a:r>
                  <a:rPr kumimoji="0" lang="en-US" sz="2400" b="0" i="0" u="none" strike="noStrike" kern="1200" cap="none" spc="0" normalizeH="0" baseline="0" noProof="0" dirty="0" smtClean="0">
                    <a:ln>
                      <a:noFill/>
                    </a:ln>
                    <a:solidFill>
                      <a:prstClr val="black"/>
                    </a:solidFill>
                    <a:effectLst/>
                    <a:uLnTx/>
                    <a:uFillTx/>
                    <a:latin typeface="Calibri" panose="020F0502020204030204"/>
                    <a:ea typeface="Cambria Math" panose="02040503050406030204" pitchFamily="18" charset="0"/>
                    <a:cs typeface="+mn-cs"/>
                  </a:rPr>
                  <a:t>] </a:t>
                </a:r>
                <a14:m>
                  <m:oMath xmlns:m="http://schemas.openxmlformats.org/officeDocument/2006/math">
                    <m:r>
                      <a:rPr kumimoji="0" lang="en-US" sz="24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mn-cs"/>
                      </a:rPr>
                      <m:t>≤</m:t>
                    </m:r>
                    <m:f>
                      <m:f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ctrlPr>
                      </m:fPr>
                      <m:num>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1</m:t>
                        </m:r>
                      </m:num>
                      <m:den>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2</m:t>
                        </m:r>
                      </m:den>
                    </m:f>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𝜇</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𝑛</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3000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30000" noProof="0" dirty="0">
                  <a:ln>
                    <a:noFill/>
                  </a:ln>
                  <a:solidFill>
                    <a:srgbClr val="FF0000"/>
                  </a:solidFill>
                  <a:effectLst/>
                  <a:uLnTx/>
                  <a:uFillTx/>
                  <a:latin typeface="Calibri" panose="020F0502020204030204"/>
                  <a:ea typeface="+mn-ea"/>
                  <a:cs typeface="+mn-cs"/>
                </a:endParaRPr>
              </a:p>
            </p:txBody>
          </p:sp>
        </mc:Choice>
        <mc:Fallback xmlns="">
          <p:sp>
            <p:nvSpPr>
              <p:cNvPr id="19" name="Rectangular Callout 18"/>
              <p:cNvSpPr>
                <a:spLocks noRot="1" noChangeAspect="1" noMove="1" noResize="1" noEditPoints="1" noAdjustHandles="1" noChangeArrowheads="1" noChangeShapeType="1" noTextEdit="1"/>
              </p:cNvSpPr>
              <p:nvPr/>
            </p:nvSpPr>
            <p:spPr>
              <a:xfrm>
                <a:off x="325121" y="1660338"/>
                <a:ext cx="10947684" cy="4493918"/>
              </a:xfrm>
              <a:prstGeom prst="wedgeRectCallout">
                <a:avLst>
                  <a:gd name="adj1" fmla="val 29996"/>
                  <a:gd name="adj2" fmla="val -62916"/>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71804089"/>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19677" y="5681232"/>
            <a:ext cx="429426" cy="280512"/>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05313" y="5120640"/>
            <a:ext cx="1275098" cy="832928"/>
          </a:xfrm>
          <a:prstGeom prst="rect">
            <a:avLst/>
          </a:prstGeom>
        </p:spPr>
      </p:pic>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06750" y="3403005"/>
                <a:ext cx="11568690" cy="4351338"/>
              </a:xfrm>
            </p:spPr>
            <p:txBody>
              <a:bodyPr>
                <a:normAutofit/>
              </a:bodyPr>
              <a:lstStyle/>
              <a:p>
                <a:pPr marL="0" indent="0">
                  <a:buNone/>
                </a:pPr>
                <a:endParaRPr lang="en-US" dirty="0" smtClean="0"/>
              </a:p>
              <a:p>
                <a:pPr marL="0" indent="0">
                  <a:buNone/>
                </a:pPr>
                <a:endParaRPr lang="en-US" dirty="0" smtClean="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Cambria Math" panose="02040503050406030204" pitchFamily="18" charset="0"/>
                        </a:rPr>
                        <m:t>∀</m:t>
                      </m:r>
                      <m:m>
                        <m:mPr>
                          <m:mcs>
                            <m:mc>
                              <m:mcPr>
                                <m:count m:val="2"/>
                                <m:mcJc m:val="center"/>
                              </m:mcPr>
                            </m:mc>
                          </m:mcs>
                          <m:ctrlPr>
                            <a:rPr lang="en-US" sz="4000" i="1" smtClean="0">
                              <a:latin typeface="Cambria Math" panose="02040503050406030204" pitchFamily="18" charset="0"/>
                              <a:ea typeface="Cambria Math" panose="02040503050406030204" pitchFamily="18" charset="0"/>
                            </a:rPr>
                          </m:ctrlPr>
                        </m:mPr>
                        <m:mr>
                          <m:e/>
                          <m:e/>
                        </m:mr>
                        <m:mr>
                          <m:e/>
                          <m:e>
                            <m:r>
                              <a:rPr lang="en-US" sz="4000" i="1" smtClean="0">
                                <a:latin typeface="Cambria Math" panose="02040503050406030204" pitchFamily="18" charset="0"/>
                                <a:ea typeface="Cambria Math" panose="02040503050406030204" pitchFamily="18" charset="0"/>
                              </a:rPr>
                              <m:t>∃</m:t>
                            </m:r>
                            <m:r>
                              <a:rPr lang="en-US" sz="4000" i="1">
                                <a:solidFill>
                                  <a:srgbClr val="FF0000"/>
                                </a:solidFill>
                                <a:latin typeface="Cambria Math" panose="02040503050406030204" pitchFamily="18" charset="0"/>
                                <a:ea typeface="Cambria Math" panose="02040503050406030204" pitchFamily="18" charset="0"/>
                              </a:rPr>
                              <m:t>𝜇</m:t>
                            </m:r>
                          </m:e>
                        </m:mr>
                        <m:mr>
                          <m:e/>
                          <m:e/>
                        </m:mr>
                      </m:m>
                      <m:r>
                        <a:rPr lang="en-US" sz="4000" b="0" i="1" smtClean="0">
                          <a:latin typeface="Cambria Math" panose="02040503050406030204" pitchFamily="18" charset="0"/>
                          <a:ea typeface="Cambria Math" panose="02040503050406030204" pitchFamily="18" charset="0"/>
                        </a:rPr>
                        <m:t>   </m:t>
                      </m:r>
                      <m:r>
                        <a:rPr lang="en-US" sz="4000" b="0" i="0" smtClean="0">
                          <a:latin typeface="Cambria Math" panose="02040503050406030204" pitchFamily="18" charset="0"/>
                          <a:ea typeface="Cambria Math" panose="02040503050406030204" pitchFamily="18" charset="0"/>
                        </a:rPr>
                        <m:t>  </m:t>
                      </m:r>
                      <m:r>
                        <m:rPr>
                          <m:sty m:val="p"/>
                        </m:rPr>
                        <a:rPr lang="en-US" sz="4000" b="0" i="0" smtClean="0">
                          <a:latin typeface="Cambria Math" panose="02040503050406030204" pitchFamily="18" charset="0"/>
                          <a:ea typeface="Cambria Math" panose="02040503050406030204" pitchFamily="18" charset="0"/>
                        </a:rPr>
                        <m:t>Pr</m:t>
                      </m:r>
                      <m:d>
                        <m:dPr>
                          <m:begChr m:val="["/>
                          <m:endChr m:val="]"/>
                          <m:ctrlPr>
                            <a:rPr lang="en-US" sz="4000" b="0" i="1" smtClean="0">
                              <a:latin typeface="Cambria Math" panose="02040503050406030204" pitchFamily="18" charset="0"/>
                              <a:ea typeface="Cambria Math" panose="02040503050406030204" pitchFamily="18" charset="0"/>
                            </a:rPr>
                          </m:ctrlPr>
                        </m:dPr>
                        <m:e>
                          <m:m>
                            <m:mPr>
                              <m:mcs>
                                <m:mc>
                                  <m:mcPr>
                                    <m:count m:val="2"/>
                                    <m:mcJc m:val="center"/>
                                  </m:mcPr>
                                </m:mc>
                              </m:mcs>
                              <m:ctrlPr>
                                <a:rPr lang="en-US" sz="4000" b="0" i="1" smtClean="0">
                                  <a:latin typeface="Cambria Math" panose="02040503050406030204" pitchFamily="18" charset="0"/>
                                  <a:ea typeface="Cambria Math" panose="02040503050406030204" pitchFamily="18" charset="0"/>
                                </a:rPr>
                              </m:ctrlPr>
                            </m:mPr>
                            <m:mr>
                              <m:e/>
                              <m:e/>
                            </m:mr>
                            <m:mr>
                              <m:e/>
                              <m:e/>
                            </m:mr>
                          </m:m>
                          <m:r>
                            <a:rPr lang="en-US" sz="4000" b="0" i="1" smtClean="0">
                              <a:latin typeface="Cambria Math" panose="02040503050406030204" pitchFamily="18" charset="0"/>
                              <a:ea typeface="Cambria Math" panose="02040503050406030204" pitchFamily="18" charset="0"/>
                            </a:rPr>
                            <m:t>  </m:t>
                          </m:r>
                          <m:r>
                            <a:rPr lang="en-US" sz="4000" b="0" i="1" smtClean="0">
                              <a:latin typeface="Cambria Math" panose="02040503050406030204" pitchFamily="18" charset="0"/>
                              <a:ea typeface="Cambria Math" panose="02040503050406030204" pitchFamily="18" charset="0"/>
                            </a:rPr>
                            <m:t>𝐺𝑢𝑒𝑠𝑠𝑒𝑠</m:t>
                          </m:r>
                          <m:r>
                            <a:rPr lang="en-US" sz="4000" b="0" i="1" smtClean="0">
                              <a:latin typeface="Cambria Math" panose="02040503050406030204" pitchFamily="18" charset="0"/>
                              <a:ea typeface="Cambria Math" panose="02040503050406030204" pitchFamily="18" charset="0"/>
                            </a:rPr>
                            <m:t> </m:t>
                          </m:r>
                          <m:sSup>
                            <m:sSupPr>
                              <m:ctrlPr>
                                <a:rPr lang="en-US" sz="4000" b="0" i="1" smtClean="0">
                                  <a:latin typeface="Cambria Math" panose="02040503050406030204" pitchFamily="18" charset="0"/>
                                  <a:ea typeface="Cambria Math" panose="02040503050406030204" pitchFamily="18" charset="0"/>
                                </a:rPr>
                              </m:ctrlPr>
                            </m:sSupPr>
                            <m:e>
                              <m:r>
                                <a:rPr lang="en-US" sz="4000" b="0" i="1" smtClean="0">
                                  <a:latin typeface="Cambria Math" panose="02040503050406030204" pitchFamily="18" charset="0"/>
                                  <a:ea typeface="Cambria Math" panose="02040503050406030204" pitchFamily="18" charset="0"/>
                                </a:rPr>
                                <m:t>𝑏</m:t>
                              </m:r>
                            </m:e>
                            <m:sup>
                              <m:r>
                                <a:rPr lang="en-US" sz="4000" b="0" i="1" smtClean="0">
                                  <a:latin typeface="Cambria Math" panose="02040503050406030204" pitchFamily="18" charset="0"/>
                                  <a:ea typeface="Cambria Math" panose="02040503050406030204" pitchFamily="18" charset="0"/>
                                </a:rPr>
                                <m:t>′</m:t>
                              </m:r>
                            </m:sup>
                          </m:sSup>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𝑏</m:t>
                          </m:r>
                        </m:e>
                      </m:d>
                      <m:r>
                        <a:rPr lang="en-US" sz="4000" b="0" i="1" smtClean="0">
                          <a:latin typeface="Cambria Math" panose="02040503050406030204" pitchFamily="18" charset="0"/>
                          <a:ea typeface="Cambria Math" panose="02040503050406030204" pitchFamily="18" charset="0"/>
                        </a:rPr>
                        <m:t>≤</m:t>
                      </m:r>
                      <m:f>
                        <m:fPr>
                          <m:ctrlPr>
                            <a:rPr lang="en-US" sz="4000" b="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m:t>
                          </m:r>
                        </m:num>
                        <m:den>
                          <m:r>
                            <a:rPr lang="en-US" sz="4000" b="0" i="1" smtClean="0">
                              <a:latin typeface="Cambria Math" panose="02040503050406030204" pitchFamily="18" charset="0"/>
                              <a:ea typeface="Cambria Math" panose="02040503050406030204" pitchFamily="18" charset="0"/>
                            </a:rPr>
                            <m:t>2</m:t>
                          </m:r>
                        </m:den>
                      </m:f>
                      <m:r>
                        <a:rPr lang="en-US" sz="4000" b="0" i="1" smtClean="0">
                          <a:latin typeface="Cambria Math" panose="02040503050406030204" pitchFamily="18" charset="0"/>
                          <a:ea typeface="Cambria Math" panose="02040503050406030204" pitchFamily="18" charset="0"/>
                        </a:rPr>
                        <m:t>+</m:t>
                      </m:r>
                      <m:sSub>
                        <m:sSubPr>
                          <m:ctrlPr>
                            <a:rPr lang="en-US" sz="4000" b="0" i="1" smtClean="0">
                              <a:solidFill>
                                <a:srgbClr val="FF0000"/>
                              </a:solidFill>
                              <a:latin typeface="Cambria Math" panose="02040503050406030204" pitchFamily="18" charset="0"/>
                              <a:ea typeface="Cambria Math" panose="02040503050406030204" pitchFamily="18" charset="0"/>
                            </a:rPr>
                          </m:ctrlPr>
                        </m:sSubPr>
                        <m:e>
                          <m:r>
                            <a:rPr lang="en-US" sz="4000" i="1">
                              <a:solidFill>
                                <a:srgbClr val="FF0000"/>
                              </a:solidFill>
                              <a:latin typeface="Cambria Math" panose="02040503050406030204" pitchFamily="18" charset="0"/>
                              <a:ea typeface="Cambria Math" panose="02040503050406030204" pitchFamily="18" charset="0"/>
                            </a:rPr>
                            <m:t>𝜇</m:t>
                          </m:r>
                        </m:e>
                        <m:sub/>
                      </m:sSub>
                      <m:r>
                        <a:rPr lang="en-US" sz="4000" b="0" i="1" smtClean="0">
                          <a:solidFill>
                            <a:srgbClr val="FF0000"/>
                          </a:solidFill>
                          <a:latin typeface="Cambria Math" panose="02040503050406030204" pitchFamily="18" charset="0"/>
                          <a:ea typeface="Cambria Math" panose="02040503050406030204" pitchFamily="18" charset="0"/>
                        </a:rPr>
                        <m:t>(</m:t>
                      </m:r>
                      <m:r>
                        <a:rPr lang="en-US" sz="4000" b="0" i="1" smtClean="0">
                          <a:solidFill>
                            <a:srgbClr val="FF0000"/>
                          </a:solidFill>
                          <a:latin typeface="Cambria Math" panose="02040503050406030204" pitchFamily="18" charset="0"/>
                          <a:ea typeface="Cambria Math" panose="02040503050406030204" pitchFamily="18" charset="0"/>
                        </a:rPr>
                        <m:t>𝑛</m:t>
                      </m:r>
                      <m:r>
                        <a:rPr lang="en-US" sz="4000" b="0" i="1" smtClean="0">
                          <a:solidFill>
                            <a:srgbClr val="FF0000"/>
                          </a:solidFill>
                          <a:latin typeface="Cambria Math" panose="02040503050406030204" pitchFamily="18" charset="0"/>
                          <a:ea typeface="Cambria Math" panose="02040503050406030204" pitchFamily="18" charset="0"/>
                        </a:rPr>
                        <m:t>)</m:t>
                      </m:r>
                    </m:oMath>
                  </m:oMathPara>
                </a14:m>
                <a:endParaRPr lang="en-US" dirty="0" smtClean="0">
                  <a:solidFill>
                    <a:srgbClr val="FF0000"/>
                  </a:solidFill>
                </a:endParaRPr>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06750" y="3403005"/>
                <a:ext cx="11568690" cy="4351338"/>
              </a:xfrm>
              <a:blipFill>
                <a:blip r:embed="rId5"/>
                <a:stretch>
                  <a:fillRect/>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smtClean="0"/>
              <a:t>EAV-Secure</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06750" y="1698825"/>
            <a:ext cx="2422486" cy="1582431"/>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46371" y="1690688"/>
            <a:ext cx="2528457" cy="1687640"/>
          </a:xfrm>
          <a:prstGeom prst="rect">
            <a:avLst/>
          </a:prstGeom>
        </p:spPr>
      </p:pic>
      <p:cxnSp>
        <p:nvCxnSpPr>
          <p:cNvPr id="8" name="Straight Arrow Connector 7"/>
          <p:cNvCxnSpPr/>
          <p:nvPr/>
        </p:nvCxnSpPr>
        <p:spPr>
          <a:xfrm>
            <a:off x="2270760" y="2133600"/>
            <a:ext cx="4968240" cy="15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270760" y="1683584"/>
            <a:ext cx="102944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m</a:t>
            </a:r>
            <a:r>
              <a:rPr kumimoji="0" lang="en-US" sz="24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US" sz="2400" b="0" i="0" u="none" strike="noStrike" kern="1200" cap="none" spc="0" normalizeH="0" baseline="-25000" noProof="0" dirty="0">
                <a:ln>
                  <a:noFill/>
                </a:ln>
                <a:solidFill>
                  <a:prstClr val="black"/>
                </a:solidFill>
                <a:effectLst/>
                <a:uLnTx/>
                <a:uFillTx/>
                <a:latin typeface="Calibri" panose="020F0502020204030204"/>
                <a:ea typeface="+mn-ea"/>
                <a:cs typeface="+mn-cs"/>
              </a:rPr>
              <a:t>1</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793395" y="871655"/>
            <a:ext cx="1228181" cy="1261945"/>
          </a:xfrm>
          <a:prstGeom prst="rect">
            <a:avLst/>
          </a:prstGeom>
        </p:spPr>
      </p:pic>
      <p:sp>
        <p:nvSpPr>
          <p:cNvPr id="11" name="TextBox 10"/>
          <p:cNvSpPr txBox="1"/>
          <p:nvPr/>
        </p:nvSpPr>
        <p:spPr>
          <a:xfrm>
            <a:off x="10011735" y="2197218"/>
            <a:ext cx="2194832" cy="13849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Random bit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K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Gen(</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1</a:t>
            </a:r>
            <a:r>
              <a:rPr kumimoji="0" lang="en-US" sz="2800" b="1" i="0" u="none" strike="noStrike" kern="1200" cap="none" spc="0" normalizeH="0" baseline="30000" noProof="0" dirty="0">
                <a:ln>
                  <a:noFill/>
                </a:ln>
                <a:solidFill>
                  <a:srgbClr val="FF0000"/>
                </a:solidFill>
                <a:effectLst/>
                <a:uLnTx/>
                <a:uFillTx/>
                <a:latin typeface="Calibri" panose="020F0502020204030204"/>
                <a:ea typeface="+mn-ea"/>
                <a:cs typeface="+mn-cs"/>
              </a:rPr>
              <a:t>n</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c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smtClean="0">
                <a:ln>
                  <a:noFill/>
                </a:ln>
                <a:solidFill>
                  <a:prstClr val="black"/>
                </a:solidFill>
                <a:effectLst/>
                <a:uLnTx/>
                <a:uFillTx/>
                <a:latin typeface="Calibri" panose="020F0502020204030204"/>
                <a:ea typeface="+mn-ea"/>
                <a:cs typeface="+mn-cs"/>
              </a:rPr>
              <a:t>Enc</a:t>
            </a:r>
            <a:r>
              <a:rPr kumimoji="0" lang="en-US" sz="2800" b="1" i="0" u="none" strike="noStrike" kern="1200" cap="none" spc="0" normalizeH="0" baseline="-25000" noProof="0" dirty="0" err="1" smtClean="0">
                <a:ln>
                  <a:noFill/>
                </a:ln>
                <a:solidFill>
                  <a:prstClr val="black"/>
                </a:solidFill>
                <a:effectLst/>
                <a:uLnTx/>
                <a:uFillTx/>
                <a:latin typeface="Calibri" panose="020F0502020204030204"/>
                <a:ea typeface="+mn-ea"/>
                <a:cs typeface="+mn-cs"/>
              </a:rPr>
              <a:t>K</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r>
              <a:rPr kumimoji="0" lang="en-US" sz="2800" b="1" i="0" u="none" strike="noStrike" kern="1200" cap="none" spc="0" normalizeH="0" baseline="0" noProof="0" dirty="0" err="1" smtClean="0">
                <a:ln>
                  <a:noFill/>
                </a:ln>
                <a:solidFill>
                  <a:prstClr val="black"/>
                </a:solidFill>
                <a:effectLst/>
                <a:uLnTx/>
                <a:uFillTx/>
                <a:latin typeface="Calibri" panose="020F0502020204030204"/>
                <a:ea typeface="+mn-ea"/>
                <a:cs typeface="+mn-cs"/>
              </a:rPr>
              <a:t>m</a:t>
            </a:r>
            <a:r>
              <a:rPr kumimoji="0" lang="en-US" sz="2800" b="1" i="0" u="none" strike="noStrike" kern="1200" cap="none" spc="0" normalizeH="0" baseline="-25000" noProof="0" dirty="0" err="1" smtClean="0">
                <a:ln>
                  <a:noFill/>
                </a:ln>
                <a:solidFill>
                  <a:prstClr val="black"/>
                </a:solidFill>
                <a:effectLst/>
                <a:uLnTx/>
                <a:uFillTx/>
                <a:latin typeface="Calibri" panose="020F0502020204030204"/>
                <a:ea typeface="+mn-ea"/>
                <a:cs typeface="+mn-cs"/>
              </a:rPr>
              <a:t>b</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 name="Straight Arrow Connector 11"/>
          <p:cNvCxnSpPr/>
          <p:nvPr/>
        </p:nvCxnSpPr>
        <p:spPr>
          <a:xfrm flipH="1" flipV="1">
            <a:off x="2118360" y="2718827"/>
            <a:ext cx="512064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867638" y="2375852"/>
            <a:ext cx="31290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6" name="Straight Arrow Connector 15"/>
          <p:cNvCxnSpPr/>
          <p:nvPr/>
        </p:nvCxnSpPr>
        <p:spPr>
          <a:xfrm>
            <a:off x="2118360" y="3230874"/>
            <a:ext cx="51206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205784" y="2769209"/>
            <a:ext cx="4235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b’</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457330" y="5096200"/>
            <a:ext cx="1619739" cy="1058056"/>
          </a:xfrm>
          <a:prstGeom prst="rect">
            <a:avLst/>
          </a:prstGeom>
        </p:spPr>
      </p:pic>
      <mc:AlternateContent xmlns:mc="http://schemas.openxmlformats.org/markup-compatibility/2006" xmlns:a14="http://schemas.microsoft.com/office/drawing/2010/main">
        <mc:Choice Requires="a14">
          <p:sp>
            <p:nvSpPr>
              <p:cNvPr id="7" name="Rectangular Callout 6"/>
              <p:cNvSpPr/>
              <p:nvPr/>
            </p:nvSpPr>
            <p:spPr>
              <a:xfrm>
                <a:off x="2118360" y="3624231"/>
                <a:ext cx="4297680" cy="911190"/>
              </a:xfrm>
              <a:prstGeom prst="wedgeRectCallout">
                <a:avLst>
                  <a:gd name="adj1" fmla="val -66223"/>
                  <a:gd name="adj2" fmla="val 77553"/>
                </a:avLst>
              </a:prstGeom>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𝑝𝑝𝑡</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𝑎𝑡𝑡𝑎𝑐𝑘𝑒𝑟</m:t>
                      </m:r>
                    </m:oMath>
                  </m:oMathPara>
                </a14:m>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7" name="Rectangular Callout 6"/>
              <p:cNvSpPr>
                <a:spLocks noRot="1" noChangeAspect="1" noMove="1" noResize="1" noEditPoints="1" noAdjustHandles="1" noChangeArrowheads="1" noChangeShapeType="1" noTextEdit="1"/>
              </p:cNvSpPr>
              <p:nvPr/>
            </p:nvSpPr>
            <p:spPr>
              <a:xfrm>
                <a:off x="2118360" y="3624231"/>
                <a:ext cx="4297680" cy="911190"/>
              </a:xfrm>
              <a:prstGeom prst="wedgeRectCallout">
                <a:avLst>
                  <a:gd name="adj1" fmla="val -66223"/>
                  <a:gd name="adj2" fmla="val 77553"/>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ular Callout 17"/>
              <p:cNvSpPr/>
              <p:nvPr/>
            </p:nvSpPr>
            <p:spPr>
              <a:xfrm>
                <a:off x="6695582" y="3740385"/>
                <a:ext cx="4297680" cy="911190"/>
              </a:xfrm>
              <a:prstGeom prst="wedgeRectCallout">
                <a:avLst>
                  <a:gd name="adj1" fmla="val 42642"/>
                  <a:gd name="adj2" fmla="val 1327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𝑛𝑒𝑔𝑙𝑖𝑔𝑖𝑏𝑙𝑒</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𝑓𝑢𝑛𝑐𝑡𝑖𝑜𝑛</m:t>
                      </m:r>
                    </m:oMath>
                  </m:oMathPara>
                </a14:m>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18" name="Rectangular Callout 17"/>
              <p:cNvSpPr>
                <a:spLocks noRot="1" noChangeAspect="1" noMove="1" noResize="1" noEditPoints="1" noAdjustHandles="1" noChangeArrowheads="1" noChangeShapeType="1" noTextEdit="1"/>
              </p:cNvSpPr>
              <p:nvPr/>
            </p:nvSpPr>
            <p:spPr>
              <a:xfrm>
                <a:off x="6695582" y="3740385"/>
                <a:ext cx="4297680" cy="911190"/>
              </a:xfrm>
              <a:prstGeom prst="wedgeRectCallout">
                <a:avLst>
                  <a:gd name="adj1" fmla="val 42642"/>
                  <a:gd name="adj2" fmla="val 132747"/>
                </a:avLst>
              </a:prstGeom>
              <a:blipFill>
                <a:blip r:embed="rId11"/>
                <a:stretch>
                  <a:fillRect/>
                </a:stretch>
              </a:blipFill>
            </p:spPr>
            <p:txBody>
              <a:bodyPr/>
              <a:lstStyle/>
              <a:p>
                <a:r>
                  <a:rPr lang="en-US">
                    <a:noFill/>
                  </a:rPr>
                  <a:t> </a:t>
                </a:r>
              </a:p>
            </p:txBody>
          </p:sp>
        </mc:Fallback>
      </mc:AlternateContent>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20992" y="5578674"/>
            <a:ext cx="429426" cy="280512"/>
          </a:xfrm>
          <a:prstGeom prst="rect">
            <a:avLst/>
          </a:prstGeom>
        </p:spPr>
      </p:pic>
      <mc:AlternateContent xmlns:mc="http://schemas.openxmlformats.org/markup-compatibility/2006" xmlns:a14="http://schemas.microsoft.com/office/drawing/2010/main">
        <mc:Choice Requires="a14">
          <p:sp>
            <p:nvSpPr>
              <p:cNvPr id="24" name="Rectangular Callout 23"/>
              <p:cNvSpPr/>
              <p:nvPr/>
            </p:nvSpPr>
            <p:spPr>
              <a:xfrm>
                <a:off x="6695582" y="3728039"/>
                <a:ext cx="4297680" cy="911190"/>
              </a:xfrm>
              <a:prstGeom prst="wedgeRectCallout">
                <a:avLst>
                  <a:gd name="adj1" fmla="val -153812"/>
                  <a:gd name="adj2" fmla="val 1461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𝑛𝑒𝑔𝑙𝑖𝑔𝑖𝑏𝑙𝑒</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𝑓𝑢𝑛𝑐𝑡𝑖𝑜𝑛</m:t>
                      </m:r>
                    </m:oMath>
                  </m:oMathPara>
                </a14:m>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24" name="Rectangular Callout 23"/>
              <p:cNvSpPr>
                <a:spLocks noRot="1" noChangeAspect="1" noMove="1" noResize="1" noEditPoints="1" noAdjustHandles="1" noChangeArrowheads="1" noChangeShapeType="1" noTextEdit="1"/>
              </p:cNvSpPr>
              <p:nvPr/>
            </p:nvSpPr>
            <p:spPr>
              <a:xfrm>
                <a:off x="6695582" y="3728039"/>
                <a:ext cx="4297680" cy="911190"/>
              </a:xfrm>
              <a:prstGeom prst="wedgeRectCallout">
                <a:avLst>
                  <a:gd name="adj1" fmla="val -153812"/>
                  <a:gd name="adj2" fmla="val 146127"/>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2648582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119677" y="5681232"/>
            <a:ext cx="429426" cy="280512"/>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505313" y="5120640"/>
            <a:ext cx="1275098" cy="832928"/>
          </a:xfrm>
          <a:prstGeom prst="rect">
            <a:avLst/>
          </a:prstGeom>
        </p:spPr>
      </p:pic>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06750" y="3403005"/>
                <a:ext cx="11568690" cy="4351338"/>
              </a:xfrm>
            </p:spPr>
            <p:txBody>
              <a:bodyPr>
                <a:normAutofit/>
              </a:bodyPr>
              <a:lstStyle/>
              <a:p>
                <a:pPr marL="0" indent="0">
                  <a:buNone/>
                </a:pPr>
                <a:endParaRPr lang="en-US" dirty="0" smtClean="0"/>
              </a:p>
              <a:p>
                <a:pPr marL="0" indent="0">
                  <a:buNone/>
                </a:pPr>
                <a:endParaRPr lang="en-US" dirty="0" smtClean="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Cambria Math" panose="02040503050406030204" pitchFamily="18" charset="0"/>
                        </a:rPr>
                        <m:t>∀</m:t>
                      </m:r>
                      <m:m>
                        <m:mPr>
                          <m:mcs>
                            <m:mc>
                              <m:mcPr>
                                <m:count m:val="2"/>
                                <m:mcJc m:val="center"/>
                              </m:mcPr>
                            </m:mc>
                          </m:mcs>
                          <m:ctrlPr>
                            <a:rPr lang="en-US" sz="4000" i="1" smtClean="0">
                              <a:latin typeface="Cambria Math" panose="02040503050406030204" pitchFamily="18" charset="0"/>
                              <a:ea typeface="Cambria Math" panose="02040503050406030204" pitchFamily="18" charset="0"/>
                            </a:rPr>
                          </m:ctrlPr>
                        </m:mPr>
                        <m:mr>
                          <m:e/>
                          <m:e/>
                        </m:mr>
                        <m:mr>
                          <m:e/>
                          <m:e>
                            <m:r>
                              <a:rPr lang="en-US" sz="4000" i="1" smtClean="0">
                                <a:latin typeface="Cambria Math" panose="02040503050406030204" pitchFamily="18" charset="0"/>
                                <a:ea typeface="Cambria Math" panose="02040503050406030204" pitchFamily="18" charset="0"/>
                              </a:rPr>
                              <m:t>∃</m:t>
                            </m:r>
                            <m:r>
                              <a:rPr lang="en-US" sz="4000" i="1">
                                <a:solidFill>
                                  <a:srgbClr val="FF0000"/>
                                </a:solidFill>
                                <a:latin typeface="Cambria Math" panose="02040503050406030204" pitchFamily="18" charset="0"/>
                                <a:ea typeface="Cambria Math" panose="02040503050406030204" pitchFamily="18" charset="0"/>
                              </a:rPr>
                              <m:t>𝜇</m:t>
                            </m:r>
                          </m:e>
                        </m:mr>
                        <m:mr>
                          <m:e/>
                          <m:e/>
                        </m:mr>
                      </m:m>
                      <m:r>
                        <a:rPr lang="en-US" sz="4000" b="0" i="1" smtClean="0">
                          <a:latin typeface="Cambria Math" panose="02040503050406030204" pitchFamily="18" charset="0"/>
                          <a:ea typeface="Cambria Math" panose="02040503050406030204" pitchFamily="18" charset="0"/>
                        </a:rPr>
                        <m:t>   </m:t>
                      </m:r>
                      <m:r>
                        <a:rPr lang="en-US" sz="4000" b="0" i="0" smtClean="0">
                          <a:latin typeface="Cambria Math" panose="02040503050406030204" pitchFamily="18" charset="0"/>
                          <a:ea typeface="Cambria Math" panose="02040503050406030204" pitchFamily="18" charset="0"/>
                        </a:rPr>
                        <m:t>  </m:t>
                      </m:r>
                      <m:r>
                        <m:rPr>
                          <m:sty m:val="p"/>
                        </m:rPr>
                        <a:rPr lang="en-US" sz="4000" b="0" i="0" smtClean="0">
                          <a:latin typeface="Cambria Math" panose="02040503050406030204" pitchFamily="18" charset="0"/>
                          <a:ea typeface="Cambria Math" panose="02040503050406030204" pitchFamily="18" charset="0"/>
                        </a:rPr>
                        <m:t>Pr</m:t>
                      </m:r>
                      <m:d>
                        <m:dPr>
                          <m:begChr m:val="["/>
                          <m:endChr m:val="]"/>
                          <m:ctrlPr>
                            <a:rPr lang="en-US" sz="4000" b="0" i="1" smtClean="0">
                              <a:latin typeface="Cambria Math" panose="02040503050406030204" pitchFamily="18" charset="0"/>
                              <a:ea typeface="Cambria Math" panose="02040503050406030204" pitchFamily="18" charset="0"/>
                            </a:rPr>
                          </m:ctrlPr>
                        </m:dPr>
                        <m:e>
                          <m:m>
                            <m:mPr>
                              <m:mcs>
                                <m:mc>
                                  <m:mcPr>
                                    <m:count m:val="2"/>
                                    <m:mcJc m:val="center"/>
                                  </m:mcPr>
                                </m:mc>
                              </m:mcs>
                              <m:ctrlPr>
                                <a:rPr lang="en-US" sz="4000" b="0" i="1" smtClean="0">
                                  <a:latin typeface="Cambria Math" panose="02040503050406030204" pitchFamily="18" charset="0"/>
                                  <a:ea typeface="Cambria Math" panose="02040503050406030204" pitchFamily="18" charset="0"/>
                                </a:rPr>
                              </m:ctrlPr>
                            </m:mPr>
                            <m:mr>
                              <m:e/>
                              <m:e/>
                            </m:mr>
                            <m:mr>
                              <m:e/>
                              <m:e/>
                            </m:mr>
                          </m:m>
                          <m:r>
                            <a:rPr lang="en-US" sz="4000" b="0" i="1" smtClean="0">
                              <a:latin typeface="Cambria Math" panose="02040503050406030204" pitchFamily="18" charset="0"/>
                              <a:ea typeface="Cambria Math" panose="02040503050406030204" pitchFamily="18" charset="0"/>
                            </a:rPr>
                            <m:t>  </m:t>
                          </m:r>
                          <m:r>
                            <a:rPr lang="en-US" sz="4000" b="0" i="1" smtClean="0">
                              <a:latin typeface="Cambria Math" panose="02040503050406030204" pitchFamily="18" charset="0"/>
                              <a:ea typeface="Cambria Math" panose="02040503050406030204" pitchFamily="18" charset="0"/>
                            </a:rPr>
                            <m:t>𝐺𝑢𝑒𝑠𝑠𝑒𝑠</m:t>
                          </m:r>
                          <m:r>
                            <a:rPr lang="en-US" sz="4000" b="0" i="1" smtClean="0">
                              <a:latin typeface="Cambria Math" panose="02040503050406030204" pitchFamily="18" charset="0"/>
                              <a:ea typeface="Cambria Math" panose="02040503050406030204" pitchFamily="18" charset="0"/>
                            </a:rPr>
                            <m:t> </m:t>
                          </m:r>
                          <m:sSup>
                            <m:sSupPr>
                              <m:ctrlPr>
                                <a:rPr lang="en-US" sz="4000" b="0" i="1" smtClean="0">
                                  <a:latin typeface="Cambria Math" panose="02040503050406030204" pitchFamily="18" charset="0"/>
                                  <a:ea typeface="Cambria Math" panose="02040503050406030204" pitchFamily="18" charset="0"/>
                                </a:rPr>
                              </m:ctrlPr>
                            </m:sSupPr>
                            <m:e>
                              <m:r>
                                <a:rPr lang="en-US" sz="4000" b="0" i="1" smtClean="0">
                                  <a:latin typeface="Cambria Math" panose="02040503050406030204" pitchFamily="18" charset="0"/>
                                  <a:ea typeface="Cambria Math" panose="02040503050406030204" pitchFamily="18" charset="0"/>
                                </a:rPr>
                                <m:t>𝑏</m:t>
                              </m:r>
                            </m:e>
                            <m:sup>
                              <m:r>
                                <a:rPr lang="en-US" sz="4000" b="0" i="1" smtClean="0">
                                  <a:latin typeface="Cambria Math" panose="02040503050406030204" pitchFamily="18" charset="0"/>
                                  <a:ea typeface="Cambria Math" panose="02040503050406030204" pitchFamily="18" charset="0"/>
                                </a:rPr>
                                <m:t>′</m:t>
                              </m:r>
                            </m:sup>
                          </m:sSup>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𝑏</m:t>
                          </m:r>
                        </m:e>
                      </m:d>
                      <m:r>
                        <a:rPr lang="en-US" sz="4000" b="0" i="1" smtClean="0">
                          <a:latin typeface="Cambria Math" panose="02040503050406030204" pitchFamily="18" charset="0"/>
                          <a:ea typeface="Cambria Math" panose="02040503050406030204" pitchFamily="18" charset="0"/>
                        </a:rPr>
                        <m:t>≤</m:t>
                      </m:r>
                      <m:f>
                        <m:fPr>
                          <m:ctrlPr>
                            <a:rPr lang="en-US" sz="4000" b="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m:t>
                          </m:r>
                        </m:num>
                        <m:den>
                          <m:r>
                            <a:rPr lang="en-US" sz="4000" b="0" i="1" smtClean="0">
                              <a:latin typeface="Cambria Math" panose="02040503050406030204" pitchFamily="18" charset="0"/>
                              <a:ea typeface="Cambria Math" panose="02040503050406030204" pitchFamily="18" charset="0"/>
                            </a:rPr>
                            <m:t>2</m:t>
                          </m:r>
                        </m:den>
                      </m:f>
                      <m:r>
                        <a:rPr lang="en-US" sz="4000" b="0" i="1" smtClean="0">
                          <a:latin typeface="Cambria Math" panose="02040503050406030204" pitchFamily="18" charset="0"/>
                          <a:ea typeface="Cambria Math" panose="02040503050406030204" pitchFamily="18" charset="0"/>
                        </a:rPr>
                        <m:t>+</m:t>
                      </m:r>
                      <m:sSub>
                        <m:sSubPr>
                          <m:ctrlPr>
                            <a:rPr lang="en-US" sz="4000" b="0" i="1" smtClean="0">
                              <a:solidFill>
                                <a:srgbClr val="FF0000"/>
                              </a:solidFill>
                              <a:latin typeface="Cambria Math" panose="02040503050406030204" pitchFamily="18" charset="0"/>
                              <a:ea typeface="Cambria Math" panose="02040503050406030204" pitchFamily="18" charset="0"/>
                            </a:rPr>
                          </m:ctrlPr>
                        </m:sSubPr>
                        <m:e>
                          <m:r>
                            <a:rPr lang="en-US" sz="4000" i="1">
                              <a:solidFill>
                                <a:srgbClr val="FF0000"/>
                              </a:solidFill>
                              <a:latin typeface="Cambria Math" panose="02040503050406030204" pitchFamily="18" charset="0"/>
                              <a:ea typeface="Cambria Math" panose="02040503050406030204" pitchFamily="18" charset="0"/>
                            </a:rPr>
                            <m:t>𝜇</m:t>
                          </m:r>
                        </m:e>
                        <m:sub/>
                      </m:sSub>
                      <m:r>
                        <a:rPr lang="en-US" sz="4000" b="0" i="1" smtClean="0">
                          <a:solidFill>
                            <a:srgbClr val="FF0000"/>
                          </a:solidFill>
                          <a:latin typeface="Cambria Math" panose="02040503050406030204" pitchFamily="18" charset="0"/>
                          <a:ea typeface="Cambria Math" panose="02040503050406030204" pitchFamily="18" charset="0"/>
                        </a:rPr>
                        <m:t>(</m:t>
                      </m:r>
                      <m:r>
                        <a:rPr lang="en-US" sz="4000" b="0" i="1" smtClean="0">
                          <a:solidFill>
                            <a:srgbClr val="FF0000"/>
                          </a:solidFill>
                          <a:latin typeface="Cambria Math" panose="02040503050406030204" pitchFamily="18" charset="0"/>
                          <a:ea typeface="Cambria Math" panose="02040503050406030204" pitchFamily="18" charset="0"/>
                        </a:rPr>
                        <m:t>𝑛</m:t>
                      </m:r>
                      <m:r>
                        <a:rPr lang="en-US" sz="4000" b="0" i="1" smtClean="0">
                          <a:solidFill>
                            <a:srgbClr val="FF0000"/>
                          </a:solidFill>
                          <a:latin typeface="Cambria Math" panose="02040503050406030204" pitchFamily="18" charset="0"/>
                          <a:ea typeface="Cambria Math" panose="02040503050406030204" pitchFamily="18" charset="0"/>
                        </a:rPr>
                        <m:t>)</m:t>
                      </m:r>
                    </m:oMath>
                  </m:oMathPara>
                </a14:m>
                <a:endParaRPr lang="en-US" dirty="0" smtClean="0">
                  <a:solidFill>
                    <a:srgbClr val="FF0000"/>
                  </a:solidFill>
                </a:endParaRPr>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06750" y="3403005"/>
                <a:ext cx="11568690" cy="4351338"/>
              </a:xfrm>
              <a:blipFill>
                <a:blip r:embed="rId5"/>
                <a:stretch>
                  <a:fillRect/>
                </a:stretch>
              </a:blipFill>
            </p:spPr>
            <p:txBody>
              <a:bodyPr/>
              <a:lstStyle/>
              <a:p>
                <a:r>
                  <a:rPr lang="en-US">
                    <a:noFill/>
                  </a:rPr>
                  <a:t> </a:t>
                </a:r>
              </a:p>
            </p:txBody>
          </p:sp>
        </mc:Fallback>
      </mc:AlternateContent>
      <p:sp>
        <p:nvSpPr>
          <p:cNvPr id="2" name="Title 1"/>
          <p:cNvSpPr>
            <a:spLocks noGrp="1"/>
          </p:cNvSpPr>
          <p:nvPr>
            <p:ph type="title"/>
          </p:nvPr>
        </p:nvSpPr>
        <p:spPr/>
        <p:txBody>
          <a:bodyPr/>
          <a:lstStyle/>
          <a:p>
            <a:r>
              <a:rPr lang="en-US" dirty="0" smtClean="0"/>
              <a:t>EAV-Secure (Equivalent)</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06750" y="1698825"/>
            <a:ext cx="2422486" cy="1582431"/>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46371" y="1690688"/>
            <a:ext cx="2528457" cy="1687640"/>
          </a:xfrm>
          <a:prstGeom prst="rect">
            <a:avLst/>
          </a:prstGeom>
        </p:spPr>
      </p:pic>
      <p:cxnSp>
        <p:nvCxnSpPr>
          <p:cNvPr id="8" name="Straight Arrow Connector 7"/>
          <p:cNvCxnSpPr/>
          <p:nvPr/>
        </p:nvCxnSpPr>
        <p:spPr>
          <a:xfrm>
            <a:off x="2270760" y="2133600"/>
            <a:ext cx="4968240" cy="15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270760" y="1683584"/>
            <a:ext cx="102944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m</a:t>
            </a:r>
            <a:r>
              <a:rPr kumimoji="0" lang="en-US" sz="24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US" sz="2400" b="0" i="0" u="none" strike="noStrike" kern="1200" cap="none" spc="0" normalizeH="0" baseline="-25000" noProof="0" dirty="0">
                <a:ln>
                  <a:noFill/>
                </a:ln>
                <a:solidFill>
                  <a:prstClr val="black"/>
                </a:solidFill>
                <a:effectLst/>
                <a:uLnTx/>
                <a:uFillTx/>
                <a:latin typeface="Calibri" panose="020F0502020204030204"/>
                <a:ea typeface="+mn-ea"/>
                <a:cs typeface="+mn-cs"/>
              </a:rPr>
              <a:t>1</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793395" y="871655"/>
            <a:ext cx="1228181" cy="1261945"/>
          </a:xfrm>
          <a:prstGeom prst="rect">
            <a:avLst/>
          </a:prstGeom>
        </p:spPr>
      </p:pic>
      <p:sp>
        <p:nvSpPr>
          <p:cNvPr id="11" name="TextBox 10"/>
          <p:cNvSpPr txBox="1"/>
          <p:nvPr/>
        </p:nvSpPr>
        <p:spPr>
          <a:xfrm>
            <a:off x="10011735" y="2197218"/>
            <a:ext cx="2194832" cy="13849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Random bit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K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Gen(</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1</a:t>
            </a:r>
            <a:r>
              <a:rPr kumimoji="0" lang="en-US" sz="2800" b="1" i="0" u="none" strike="noStrike" kern="1200" cap="none" spc="0" normalizeH="0" baseline="30000" noProof="0" dirty="0">
                <a:ln>
                  <a:noFill/>
                </a:ln>
                <a:solidFill>
                  <a:srgbClr val="FF0000"/>
                </a:solidFill>
                <a:effectLst/>
                <a:uLnTx/>
                <a:uFillTx/>
                <a:latin typeface="Calibri" panose="020F0502020204030204"/>
                <a:ea typeface="+mn-ea"/>
                <a:cs typeface="+mn-cs"/>
              </a:rPr>
              <a:t>n</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c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800" b="1" i="0" u="none" strike="noStrike" kern="1200" cap="none" spc="0" normalizeH="0" baseline="0" noProof="0" dirty="0" err="1" smtClean="0">
                <a:ln>
                  <a:noFill/>
                </a:ln>
                <a:solidFill>
                  <a:prstClr val="black"/>
                </a:solidFill>
                <a:effectLst/>
                <a:uLnTx/>
                <a:uFillTx/>
                <a:latin typeface="Calibri" panose="020F0502020204030204"/>
                <a:ea typeface="+mn-ea"/>
                <a:cs typeface="+mn-cs"/>
              </a:rPr>
              <a:t>Enc</a:t>
            </a:r>
            <a:r>
              <a:rPr kumimoji="0" lang="en-US" sz="2800" b="1" i="0" u="none" strike="noStrike" kern="1200" cap="none" spc="0" normalizeH="0" baseline="-25000" noProof="0" dirty="0" err="1" smtClean="0">
                <a:ln>
                  <a:noFill/>
                </a:ln>
                <a:solidFill>
                  <a:prstClr val="black"/>
                </a:solidFill>
                <a:effectLst/>
                <a:uLnTx/>
                <a:uFillTx/>
                <a:latin typeface="Calibri" panose="020F0502020204030204"/>
                <a:ea typeface="+mn-ea"/>
                <a:cs typeface="+mn-cs"/>
              </a:rPr>
              <a:t>K</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r>
              <a:rPr kumimoji="0" lang="en-US" sz="2800" b="1" i="0" u="none" strike="noStrike" kern="1200" cap="none" spc="0" normalizeH="0" baseline="0" noProof="0" dirty="0" err="1" smtClean="0">
                <a:ln>
                  <a:noFill/>
                </a:ln>
                <a:solidFill>
                  <a:prstClr val="black"/>
                </a:solidFill>
                <a:effectLst/>
                <a:uLnTx/>
                <a:uFillTx/>
                <a:latin typeface="Calibri" panose="020F0502020204030204"/>
                <a:ea typeface="+mn-ea"/>
                <a:cs typeface="+mn-cs"/>
              </a:rPr>
              <a:t>m</a:t>
            </a:r>
            <a:r>
              <a:rPr kumimoji="0" lang="en-US" sz="2800" b="1" i="0" u="none" strike="noStrike" kern="1200" cap="none" spc="0" normalizeH="0" baseline="-25000" noProof="0" dirty="0" err="1" smtClean="0">
                <a:ln>
                  <a:noFill/>
                </a:ln>
                <a:solidFill>
                  <a:prstClr val="black"/>
                </a:solidFill>
                <a:effectLst/>
                <a:uLnTx/>
                <a:uFillTx/>
                <a:latin typeface="Calibri" panose="020F0502020204030204"/>
                <a:ea typeface="+mn-ea"/>
                <a:cs typeface="+mn-cs"/>
              </a:rPr>
              <a:t>b</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 name="Straight Arrow Connector 11"/>
          <p:cNvCxnSpPr/>
          <p:nvPr/>
        </p:nvCxnSpPr>
        <p:spPr>
          <a:xfrm flipH="1" flipV="1">
            <a:off x="2118360" y="2718827"/>
            <a:ext cx="512064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867638" y="2375852"/>
            <a:ext cx="31290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6" name="Straight Arrow Connector 15"/>
          <p:cNvCxnSpPr/>
          <p:nvPr/>
        </p:nvCxnSpPr>
        <p:spPr>
          <a:xfrm>
            <a:off x="2118360" y="3230874"/>
            <a:ext cx="51206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205784" y="2769209"/>
            <a:ext cx="4235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b’</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457330" y="5096200"/>
            <a:ext cx="1619739" cy="1058056"/>
          </a:xfrm>
          <a:prstGeom prst="rect">
            <a:avLst/>
          </a:prstGeom>
        </p:spPr>
      </p:pic>
      <mc:AlternateContent xmlns:mc="http://schemas.openxmlformats.org/markup-compatibility/2006" xmlns:a14="http://schemas.microsoft.com/office/drawing/2010/main">
        <mc:Choice Requires="a14">
          <p:sp>
            <p:nvSpPr>
              <p:cNvPr id="7" name="Rectangular Callout 6"/>
              <p:cNvSpPr/>
              <p:nvPr/>
            </p:nvSpPr>
            <p:spPr>
              <a:xfrm>
                <a:off x="2118360" y="3624231"/>
                <a:ext cx="4297680" cy="911190"/>
              </a:xfrm>
              <a:prstGeom prst="wedgeRectCallout">
                <a:avLst>
                  <a:gd name="adj1" fmla="val -66223"/>
                  <a:gd name="adj2" fmla="val 77553"/>
                </a:avLst>
              </a:prstGeom>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𝑝𝑝𝑡</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𝑎𝑡𝑡𝑎𝑐𝑘𝑒𝑟</m:t>
                      </m:r>
                    </m:oMath>
                  </m:oMathPara>
                </a14:m>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7" name="Rectangular Callout 6"/>
              <p:cNvSpPr>
                <a:spLocks noRot="1" noChangeAspect="1" noMove="1" noResize="1" noEditPoints="1" noAdjustHandles="1" noChangeArrowheads="1" noChangeShapeType="1" noTextEdit="1"/>
              </p:cNvSpPr>
              <p:nvPr/>
            </p:nvSpPr>
            <p:spPr>
              <a:xfrm>
                <a:off x="2118360" y="3624231"/>
                <a:ext cx="4297680" cy="911190"/>
              </a:xfrm>
              <a:prstGeom prst="wedgeRectCallout">
                <a:avLst>
                  <a:gd name="adj1" fmla="val -66223"/>
                  <a:gd name="adj2" fmla="val 77553"/>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ular Callout 17"/>
              <p:cNvSpPr/>
              <p:nvPr/>
            </p:nvSpPr>
            <p:spPr>
              <a:xfrm>
                <a:off x="6695582" y="3740385"/>
                <a:ext cx="4297680" cy="911190"/>
              </a:xfrm>
              <a:prstGeom prst="wedgeRectCallout">
                <a:avLst>
                  <a:gd name="adj1" fmla="val 42642"/>
                  <a:gd name="adj2" fmla="val 13274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𝑛𝑒𝑔𝑙𝑖𝑔𝑖𝑏𝑙𝑒</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𝑓𝑢𝑛𝑐𝑡𝑖𝑜𝑛</m:t>
                      </m:r>
                    </m:oMath>
                  </m:oMathPara>
                </a14:m>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18" name="Rectangular Callout 17"/>
              <p:cNvSpPr>
                <a:spLocks noRot="1" noChangeAspect="1" noMove="1" noResize="1" noEditPoints="1" noAdjustHandles="1" noChangeArrowheads="1" noChangeShapeType="1" noTextEdit="1"/>
              </p:cNvSpPr>
              <p:nvPr/>
            </p:nvSpPr>
            <p:spPr>
              <a:xfrm>
                <a:off x="6695582" y="3740385"/>
                <a:ext cx="4297680" cy="911190"/>
              </a:xfrm>
              <a:prstGeom prst="wedgeRectCallout">
                <a:avLst>
                  <a:gd name="adj1" fmla="val 42642"/>
                  <a:gd name="adj2" fmla="val 132747"/>
                </a:avLst>
              </a:prstGeom>
              <a:blipFill>
                <a:blip r:embed="rId11"/>
                <a:stretch>
                  <a:fillRect/>
                </a:stretch>
              </a:blipFill>
            </p:spPr>
            <p:txBody>
              <a:bodyPr/>
              <a:lstStyle/>
              <a:p>
                <a:r>
                  <a:rPr lang="en-US">
                    <a:noFill/>
                  </a:rPr>
                  <a:t> </a:t>
                </a:r>
              </a:p>
            </p:txBody>
          </p:sp>
        </mc:Fallback>
      </mc:AlternateContent>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10520992" y="5578674"/>
            <a:ext cx="429426" cy="280512"/>
          </a:xfrm>
          <a:prstGeom prst="rect">
            <a:avLst/>
          </a:prstGeom>
        </p:spPr>
      </p:pic>
      <mc:AlternateContent xmlns:mc="http://schemas.openxmlformats.org/markup-compatibility/2006" xmlns:a14="http://schemas.microsoft.com/office/drawing/2010/main">
        <mc:Choice Requires="a14">
          <p:sp>
            <p:nvSpPr>
              <p:cNvPr id="24" name="Rectangular Callout 23"/>
              <p:cNvSpPr/>
              <p:nvPr/>
            </p:nvSpPr>
            <p:spPr>
              <a:xfrm>
                <a:off x="6695582" y="3728039"/>
                <a:ext cx="4297680" cy="911190"/>
              </a:xfrm>
              <a:prstGeom prst="wedgeRectCallout">
                <a:avLst>
                  <a:gd name="adj1" fmla="val -153812"/>
                  <a:gd name="adj2" fmla="val 1461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𝑛𝑒𝑔𝑙𝑖𝑔𝑖𝑏𝑙𝑒</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𝑓𝑢𝑛𝑐𝑡𝑖𝑜𝑛</m:t>
                      </m:r>
                    </m:oMath>
                  </m:oMathPara>
                </a14:m>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24" name="Rectangular Callout 23"/>
              <p:cNvSpPr>
                <a:spLocks noRot="1" noChangeAspect="1" noMove="1" noResize="1" noEditPoints="1" noAdjustHandles="1" noChangeArrowheads="1" noChangeShapeType="1" noTextEdit="1"/>
              </p:cNvSpPr>
              <p:nvPr/>
            </p:nvSpPr>
            <p:spPr>
              <a:xfrm>
                <a:off x="6695582" y="3728039"/>
                <a:ext cx="4297680" cy="911190"/>
              </a:xfrm>
              <a:prstGeom prst="wedgeRectCallout">
                <a:avLst>
                  <a:gd name="adj1" fmla="val -153812"/>
                  <a:gd name="adj2" fmla="val 146127"/>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186645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05313" y="4779479"/>
            <a:ext cx="2139547" cy="1397609"/>
          </a:xfrm>
          <a:prstGeom prst="rect">
            <a:avLst/>
          </a:prstGeom>
        </p:spPr>
      </p:pic>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206750" y="3403005"/>
                <a:ext cx="11066055" cy="4351338"/>
              </a:xfrm>
            </p:spPr>
            <p:txBody>
              <a:bodyPr>
                <a:normAutofit/>
              </a:bodyPr>
              <a:lstStyle/>
              <a:p>
                <a:pPr marL="0" indent="0">
                  <a:buNone/>
                </a:pPr>
                <a:endParaRPr lang="en-US" dirty="0" smtClean="0"/>
              </a:p>
              <a:p>
                <a:pPr marL="0" indent="0">
                  <a:buNone/>
                </a:pPr>
                <a:endParaRPr lang="en-US" dirty="0" smtClean="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Cambria Math" panose="02040503050406030204" pitchFamily="18" charset="0"/>
                        </a:rPr>
                        <m:t>∀</m:t>
                      </m:r>
                      <m:m>
                        <m:mPr>
                          <m:mcs>
                            <m:mc>
                              <m:mcPr>
                                <m:count m:val="2"/>
                                <m:mcJc m:val="center"/>
                              </m:mcPr>
                            </m:mc>
                          </m:mcs>
                          <m:ctrlPr>
                            <a:rPr lang="en-US" sz="4000" i="1" smtClean="0">
                              <a:latin typeface="Cambria Math" panose="02040503050406030204" pitchFamily="18" charset="0"/>
                              <a:ea typeface="Cambria Math" panose="02040503050406030204" pitchFamily="18" charset="0"/>
                            </a:rPr>
                          </m:ctrlPr>
                        </m:mPr>
                        <m:mr>
                          <m:e/>
                          <m:e/>
                        </m:mr>
                        <m:mr>
                          <m:e/>
                          <m:e/>
                        </m:mr>
                        <m:mr>
                          <m:e/>
                          <m:e/>
                        </m:mr>
                      </m:m>
                      <m:r>
                        <a:rPr lang="en-US" sz="4000" b="0" i="1" smtClean="0">
                          <a:latin typeface="Cambria Math" panose="02040503050406030204" pitchFamily="18" charset="0"/>
                          <a:ea typeface="Cambria Math" panose="02040503050406030204" pitchFamily="18" charset="0"/>
                        </a:rPr>
                        <m:t>   </m:t>
                      </m:r>
                      <m:r>
                        <a:rPr lang="en-US" sz="4000" b="0" i="0" smtClean="0">
                          <a:latin typeface="Cambria Math" panose="02040503050406030204" pitchFamily="18" charset="0"/>
                          <a:ea typeface="Cambria Math" panose="02040503050406030204" pitchFamily="18" charset="0"/>
                        </a:rPr>
                        <m:t>  </m:t>
                      </m:r>
                      <m:r>
                        <m:rPr>
                          <m:sty m:val="p"/>
                        </m:rPr>
                        <a:rPr lang="en-US" sz="4000" b="0" i="0" smtClean="0">
                          <a:latin typeface="Cambria Math" panose="02040503050406030204" pitchFamily="18" charset="0"/>
                          <a:ea typeface="Cambria Math" panose="02040503050406030204" pitchFamily="18" charset="0"/>
                        </a:rPr>
                        <m:t>Pr</m:t>
                      </m:r>
                      <m:d>
                        <m:dPr>
                          <m:begChr m:val="["/>
                          <m:endChr m:val="]"/>
                          <m:ctrlPr>
                            <a:rPr lang="en-US" sz="4000" b="0" i="1" smtClean="0">
                              <a:latin typeface="Cambria Math" panose="02040503050406030204" pitchFamily="18" charset="0"/>
                              <a:ea typeface="Cambria Math" panose="02040503050406030204" pitchFamily="18" charset="0"/>
                            </a:rPr>
                          </m:ctrlPr>
                        </m:dPr>
                        <m:e>
                          <m:m>
                            <m:mPr>
                              <m:mcs>
                                <m:mc>
                                  <m:mcPr>
                                    <m:count m:val="2"/>
                                    <m:mcJc m:val="center"/>
                                  </m:mcPr>
                                </m:mc>
                              </m:mcs>
                              <m:ctrlPr>
                                <a:rPr lang="en-US" sz="4000" b="0" i="1" smtClean="0">
                                  <a:latin typeface="Cambria Math" panose="02040503050406030204" pitchFamily="18" charset="0"/>
                                  <a:ea typeface="Cambria Math" panose="02040503050406030204" pitchFamily="18" charset="0"/>
                                </a:rPr>
                              </m:ctrlPr>
                            </m:mPr>
                            <m:mr>
                              <m:e/>
                              <m:e/>
                            </m:mr>
                            <m:mr>
                              <m:e/>
                              <m:e/>
                            </m:mr>
                          </m:m>
                          <m:r>
                            <a:rPr lang="en-US" sz="4000" b="0" i="1" smtClean="0">
                              <a:latin typeface="Cambria Math" panose="02040503050406030204" pitchFamily="18" charset="0"/>
                              <a:ea typeface="Cambria Math" panose="02040503050406030204" pitchFamily="18" charset="0"/>
                            </a:rPr>
                            <m:t>  </m:t>
                          </m:r>
                          <m:r>
                            <a:rPr lang="en-US" sz="4000" b="0" i="1" smtClean="0">
                              <a:latin typeface="Cambria Math" panose="02040503050406030204" pitchFamily="18" charset="0"/>
                              <a:ea typeface="Cambria Math" panose="02040503050406030204" pitchFamily="18" charset="0"/>
                            </a:rPr>
                            <m:t>𝐺𝑢𝑒𝑠𝑠𝑒𝑠</m:t>
                          </m:r>
                          <m:r>
                            <a:rPr lang="en-US" sz="4000" b="0" i="1" smtClean="0">
                              <a:latin typeface="Cambria Math" panose="02040503050406030204" pitchFamily="18" charset="0"/>
                              <a:ea typeface="Cambria Math" panose="02040503050406030204" pitchFamily="18" charset="0"/>
                            </a:rPr>
                            <m:t> </m:t>
                          </m:r>
                          <m:sSup>
                            <m:sSupPr>
                              <m:ctrlPr>
                                <a:rPr lang="en-US" sz="4000" b="0" i="1" smtClean="0">
                                  <a:latin typeface="Cambria Math" panose="02040503050406030204" pitchFamily="18" charset="0"/>
                                  <a:ea typeface="Cambria Math" panose="02040503050406030204" pitchFamily="18" charset="0"/>
                                </a:rPr>
                              </m:ctrlPr>
                            </m:sSupPr>
                            <m:e>
                              <m:r>
                                <a:rPr lang="en-US" sz="4000" b="0" i="1" smtClean="0">
                                  <a:latin typeface="Cambria Math" panose="02040503050406030204" pitchFamily="18" charset="0"/>
                                  <a:ea typeface="Cambria Math" panose="02040503050406030204" pitchFamily="18" charset="0"/>
                                </a:rPr>
                                <m:t>𝑏</m:t>
                              </m:r>
                            </m:e>
                            <m:sup>
                              <m:r>
                                <a:rPr lang="en-US" sz="4000" b="0" i="1" smtClean="0">
                                  <a:latin typeface="Cambria Math" panose="02040503050406030204" pitchFamily="18" charset="0"/>
                                  <a:ea typeface="Cambria Math" panose="02040503050406030204" pitchFamily="18" charset="0"/>
                                </a:rPr>
                                <m:t>′</m:t>
                              </m:r>
                            </m:sup>
                          </m:sSup>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𝑏</m:t>
                          </m:r>
                        </m:e>
                      </m:d>
                      <m:r>
                        <a:rPr lang="en-US" sz="4000" b="0" i="1" smtClean="0">
                          <a:latin typeface="Cambria Math" panose="02040503050406030204" pitchFamily="18" charset="0"/>
                          <a:ea typeface="Cambria Math" panose="02040503050406030204" pitchFamily="18" charset="0"/>
                        </a:rPr>
                        <m:t>≤</m:t>
                      </m:r>
                      <m:f>
                        <m:fPr>
                          <m:ctrlPr>
                            <a:rPr lang="en-US" sz="4000" b="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m:t>
                          </m:r>
                        </m:num>
                        <m:den>
                          <m:r>
                            <a:rPr lang="en-US" sz="4000" b="0" i="1" smtClean="0">
                              <a:latin typeface="Cambria Math" panose="02040503050406030204" pitchFamily="18" charset="0"/>
                              <a:ea typeface="Cambria Math" panose="02040503050406030204" pitchFamily="18" charset="0"/>
                            </a:rPr>
                            <m:t>2</m:t>
                          </m:r>
                        </m:den>
                      </m:f>
                      <m:r>
                        <a:rPr lang="en-US" sz="4000" b="0" i="1" smtClean="0">
                          <a:latin typeface="Cambria Math" panose="02040503050406030204" pitchFamily="18" charset="0"/>
                          <a:ea typeface="Cambria Math" panose="02040503050406030204" pitchFamily="18" charset="0"/>
                        </a:rPr>
                        <m:t>+</m:t>
                      </m:r>
                      <m:r>
                        <a:rPr lang="en-US" sz="4000" b="0" i="1" smtClean="0">
                          <a:solidFill>
                            <a:srgbClr val="FF0000"/>
                          </a:solidFill>
                          <a:latin typeface="Cambria Math" panose="02040503050406030204" pitchFamily="18" charset="0"/>
                          <a:ea typeface="Cambria Math" panose="02040503050406030204" pitchFamily="18" charset="0"/>
                        </a:rPr>
                        <m:t>𝜀</m:t>
                      </m:r>
                      <m:r>
                        <a:rPr lang="en-US" sz="4000" b="0" i="1" smtClean="0">
                          <a:solidFill>
                            <a:srgbClr val="FF0000"/>
                          </a:solidFill>
                          <a:latin typeface="Cambria Math" panose="02040503050406030204" pitchFamily="18" charset="0"/>
                          <a:ea typeface="Cambria Math" panose="02040503050406030204" pitchFamily="18" charset="0"/>
                        </a:rPr>
                        <m:t>(</m:t>
                      </m:r>
                      <m:r>
                        <a:rPr lang="en-US" sz="4000" b="0" i="1" smtClean="0">
                          <a:solidFill>
                            <a:srgbClr val="FF0000"/>
                          </a:solidFill>
                          <a:latin typeface="Cambria Math" panose="02040503050406030204" pitchFamily="18" charset="0"/>
                          <a:ea typeface="Cambria Math" panose="02040503050406030204" pitchFamily="18" charset="0"/>
                        </a:rPr>
                        <m:t>𝑛</m:t>
                      </m:r>
                      <m:r>
                        <a:rPr lang="en-US" sz="4000" b="0" i="1" smtClean="0">
                          <a:solidFill>
                            <a:srgbClr val="FF0000"/>
                          </a:solidFill>
                          <a:latin typeface="Cambria Math" panose="02040503050406030204" pitchFamily="18" charset="0"/>
                          <a:ea typeface="Cambria Math" panose="02040503050406030204" pitchFamily="18" charset="0"/>
                        </a:rPr>
                        <m:t>)</m:t>
                      </m:r>
                    </m:oMath>
                  </m:oMathPara>
                </a14:m>
                <a:endParaRPr lang="en-US" dirty="0" smtClean="0">
                  <a:solidFill>
                    <a:srgbClr val="FF0000"/>
                  </a:solidFill>
                </a:endParaRPr>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206750" y="3403005"/>
                <a:ext cx="11066055" cy="4351338"/>
              </a:xfr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itle 1"/>
              <p:cNvSpPr>
                <a:spLocks noGrp="1"/>
              </p:cNvSpPr>
              <p:nvPr>
                <p:ph type="title"/>
              </p:nvPr>
            </p:nvSpPr>
            <p:spPr/>
            <p:txBody>
              <a:bodyPr>
                <a:normAutofit/>
              </a:bodyPr>
              <a:lstStyle/>
              <a:p>
                <a14:m>
                  <m:oMath xmlns:m="http://schemas.openxmlformats.org/officeDocument/2006/math">
                    <m:d>
                      <m:dPr>
                        <m:ctrlPr>
                          <a:rPr lang="en-US" i="1">
                            <a:latin typeface="Cambria Math" panose="02040503050406030204" pitchFamily="18" charset="0"/>
                          </a:rPr>
                        </m:ctrlPr>
                      </m:dPr>
                      <m:e>
                        <m:r>
                          <a:rPr lang="en-US" i="1">
                            <a:latin typeface="Cambria Math" panose="02040503050406030204" pitchFamily="18" charset="0"/>
                          </a:rPr>
                          <m:t>𝑡</m:t>
                        </m:r>
                        <m:d>
                          <m:dPr>
                            <m:ctrlPr>
                              <a:rPr lang="en-US" i="1">
                                <a:latin typeface="Cambria Math" panose="02040503050406030204" pitchFamily="18" charset="0"/>
                              </a:rPr>
                            </m:ctrlPr>
                          </m:dPr>
                          <m:e>
                            <m:r>
                              <a:rPr lang="en-US" i="1">
                                <a:latin typeface="Cambria Math" panose="02040503050406030204" pitchFamily="18" charset="0"/>
                              </a:rPr>
                              <m:t>𝑛</m:t>
                            </m:r>
                          </m:e>
                        </m:d>
                        <m:r>
                          <a:rPr lang="en-US" i="1">
                            <a:latin typeface="Cambria Math" panose="02040503050406030204" pitchFamily="18" charset="0"/>
                          </a:rPr>
                          <m:t>,</m:t>
                        </m:r>
                        <m:r>
                          <a:rPr lang="en-US" i="1">
                            <a:latin typeface="Cambria Math" panose="02040503050406030204" pitchFamily="18" charset="0"/>
                            <a:ea typeface="Cambria Math" panose="02040503050406030204" pitchFamily="18" charset="0"/>
                          </a:rPr>
                          <m:t>𝜀</m:t>
                        </m:r>
                        <m:d>
                          <m:dPr>
                            <m:ctrlPr>
                              <a:rPr lang="en-US" i="1">
                                <a:latin typeface="Cambria Math" panose="02040503050406030204" pitchFamily="18" charset="0"/>
                              </a:rPr>
                            </m:ctrlPr>
                          </m:dPr>
                          <m:e>
                            <m:r>
                              <a:rPr lang="en-US" i="1">
                                <a:latin typeface="Cambria Math" panose="02040503050406030204" pitchFamily="18" charset="0"/>
                              </a:rPr>
                              <m:t>𝑛</m:t>
                            </m:r>
                          </m:e>
                        </m:d>
                      </m:e>
                    </m:d>
                  </m:oMath>
                </a14:m>
                <a:r>
                  <a:rPr lang="en-US" dirty="0" smtClean="0"/>
                  <a:t>-EAV-Secure (Concrete Version)</a:t>
                </a:r>
                <a:endParaRPr 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a:blip r:embed="rId5"/>
                <a:stretch>
                  <a:fillRect/>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206750" y="1698825"/>
            <a:ext cx="2422486" cy="1582431"/>
          </a:xfrm>
          <a:prstGeom prst="rect">
            <a:avLst/>
          </a:prstGeom>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46371" y="1690688"/>
            <a:ext cx="2528457" cy="1687640"/>
          </a:xfrm>
          <a:prstGeom prst="rect">
            <a:avLst/>
          </a:prstGeom>
        </p:spPr>
      </p:pic>
      <p:cxnSp>
        <p:nvCxnSpPr>
          <p:cNvPr id="8" name="Straight Arrow Connector 7"/>
          <p:cNvCxnSpPr/>
          <p:nvPr/>
        </p:nvCxnSpPr>
        <p:spPr>
          <a:xfrm>
            <a:off x="2270760" y="2133600"/>
            <a:ext cx="4968240" cy="15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270760" y="1683584"/>
            <a:ext cx="1029449"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m</a:t>
            </a:r>
            <a:r>
              <a:rPr kumimoji="0" lang="en-US" sz="2400" b="0" i="0" u="none" strike="noStrike" kern="1200" cap="none" spc="0" normalizeH="0" baseline="-25000" noProof="0" dirty="0" smtClean="0">
                <a:ln>
                  <a:noFill/>
                </a:ln>
                <a:solidFill>
                  <a:prstClr val="black"/>
                </a:solidFill>
                <a:effectLst/>
                <a:uLnTx/>
                <a:uFillTx/>
                <a:latin typeface="Calibri" panose="020F0502020204030204"/>
                <a:ea typeface="+mn-ea"/>
                <a:cs typeface="+mn-cs"/>
              </a:rPr>
              <a:t>0</a:t>
            </a: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t>
            </a:r>
            <a:r>
              <a:rPr kumimoji="0" lang="en-US" sz="2400" b="0" i="0" u="none" strike="noStrike" kern="1200" cap="none" spc="0" normalizeH="0" baseline="-25000" noProof="0" dirty="0">
                <a:ln>
                  <a:noFill/>
                </a:ln>
                <a:solidFill>
                  <a:prstClr val="black"/>
                </a:solidFill>
                <a:effectLst/>
                <a:uLnTx/>
                <a:uFillTx/>
                <a:latin typeface="Calibri" panose="020F0502020204030204"/>
                <a:ea typeface="+mn-ea"/>
                <a:cs typeface="+mn-cs"/>
              </a:rPr>
              <a:t>1</a:t>
            </a:r>
          </a:p>
        </p:txBody>
      </p:sp>
      <p:pic>
        <p:nvPicPr>
          <p:cNvPr id="10" name="Picture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0978386" y="1381760"/>
            <a:ext cx="945562" cy="971556"/>
          </a:xfrm>
          <a:prstGeom prst="rect">
            <a:avLst/>
          </a:prstGeom>
        </p:spPr>
      </p:pic>
      <p:sp>
        <p:nvSpPr>
          <p:cNvPr id="11" name="TextBox 10"/>
          <p:cNvSpPr txBox="1"/>
          <p:nvPr/>
        </p:nvSpPr>
        <p:spPr>
          <a:xfrm>
            <a:off x="10011735" y="2197218"/>
            <a:ext cx="2194832" cy="138499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Random bit b</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K </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Gen(</a:t>
            </a:r>
            <a:r>
              <a:rPr kumimoji="0" lang="en-US" sz="2800" b="1" i="0" u="none" strike="noStrike" kern="1200" cap="none" spc="0" normalizeH="0" baseline="0" noProof="0" dirty="0">
                <a:ln>
                  <a:noFill/>
                </a:ln>
                <a:solidFill>
                  <a:srgbClr val="FF0000"/>
                </a:solidFill>
                <a:effectLst/>
                <a:uLnTx/>
                <a:uFillTx/>
                <a:latin typeface="Calibri" panose="020F0502020204030204"/>
                <a:ea typeface="+mn-ea"/>
                <a:cs typeface="+mn-cs"/>
              </a:rPr>
              <a:t>1</a:t>
            </a:r>
            <a:r>
              <a:rPr kumimoji="0" lang="en-US" sz="2800" b="1" i="0" u="none" strike="noStrike" kern="1200" cap="none" spc="0" normalizeH="0" baseline="30000" noProof="0" dirty="0">
                <a:ln>
                  <a:noFill/>
                </a:ln>
                <a:solidFill>
                  <a:srgbClr val="FF0000"/>
                </a:solidFill>
                <a:effectLst/>
                <a:uLnTx/>
                <a:uFillTx/>
                <a:latin typeface="Calibri" panose="020F0502020204030204"/>
                <a:ea typeface="+mn-ea"/>
                <a:cs typeface="+mn-cs"/>
              </a:rPr>
              <a:t>n</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c = </a:t>
            </a:r>
            <a:r>
              <a:rPr kumimoji="0" lang="en-US" sz="2800" b="1" i="0" u="none" strike="noStrike" kern="1200" cap="none" spc="0" normalizeH="0" baseline="0" noProof="0" dirty="0" err="1" smtClean="0">
                <a:ln>
                  <a:noFill/>
                </a:ln>
                <a:solidFill>
                  <a:prstClr val="black"/>
                </a:solidFill>
                <a:effectLst/>
                <a:uLnTx/>
                <a:uFillTx/>
                <a:latin typeface="Calibri" panose="020F0502020204030204"/>
                <a:ea typeface="+mn-ea"/>
                <a:cs typeface="+mn-cs"/>
              </a:rPr>
              <a:t>Enc</a:t>
            </a:r>
            <a:r>
              <a:rPr kumimoji="0" lang="en-US" sz="2800" b="1" i="0" u="none" strike="noStrike" kern="1200" cap="none" spc="0" normalizeH="0" baseline="-25000" noProof="0" dirty="0" err="1" smtClean="0">
                <a:ln>
                  <a:noFill/>
                </a:ln>
                <a:solidFill>
                  <a:prstClr val="black"/>
                </a:solidFill>
                <a:effectLst/>
                <a:uLnTx/>
                <a:uFillTx/>
                <a:latin typeface="Calibri" panose="020F0502020204030204"/>
                <a:ea typeface="+mn-ea"/>
                <a:cs typeface="+mn-cs"/>
              </a:rPr>
              <a:t>K</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r>
              <a:rPr kumimoji="0" lang="en-US" sz="2800" b="1" i="0" u="none" strike="noStrike" kern="1200" cap="none" spc="0" normalizeH="0" baseline="0" noProof="0" dirty="0" err="1" smtClean="0">
                <a:ln>
                  <a:noFill/>
                </a:ln>
                <a:solidFill>
                  <a:prstClr val="black"/>
                </a:solidFill>
                <a:effectLst/>
                <a:uLnTx/>
                <a:uFillTx/>
                <a:latin typeface="Calibri" panose="020F0502020204030204"/>
                <a:ea typeface="+mn-ea"/>
                <a:cs typeface="+mn-cs"/>
              </a:rPr>
              <a:t>m</a:t>
            </a:r>
            <a:r>
              <a:rPr kumimoji="0" lang="en-US" sz="2800" b="1" i="0" u="none" strike="noStrike" kern="1200" cap="none" spc="0" normalizeH="0" baseline="-25000" noProof="0" dirty="0" err="1" smtClean="0">
                <a:ln>
                  <a:noFill/>
                </a:ln>
                <a:solidFill>
                  <a:prstClr val="black"/>
                </a:solidFill>
                <a:effectLst/>
                <a:uLnTx/>
                <a:uFillTx/>
                <a:latin typeface="Calibri" panose="020F0502020204030204"/>
                <a:ea typeface="+mn-ea"/>
                <a:cs typeface="+mn-cs"/>
              </a:rPr>
              <a:t>b</a:t>
            </a:r>
            <a:r>
              <a:rPr kumimoji="0" lang="en-US" sz="2800" b="1"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2" name="Straight Arrow Connector 11"/>
          <p:cNvCxnSpPr/>
          <p:nvPr/>
        </p:nvCxnSpPr>
        <p:spPr>
          <a:xfrm flipH="1" flipV="1">
            <a:off x="2118360" y="2718827"/>
            <a:ext cx="512064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867638" y="2375852"/>
            <a:ext cx="312906"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panose="020F0502020204030204"/>
                <a:ea typeface="+mn-ea"/>
                <a:cs typeface="+mn-cs"/>
              </a:rPr>
              <a:t>c</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cxnSp>
        <p:nvCxnSpPr>
          <p:cNvPr id="16" name="Straight Arrow Connector 15"/>
          <p:cNvCxnSpPr/>
          <p:nvPr/>
        </p:nvCxnSpPr>
        <p:spPr>
          <a:xfrm>
            <a:off x="2118360" y="3230874"/>
            <a:ext cx="51206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205784" y="2769209"/>
            <a:ext cx="42351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smtClean="0">
                <a:ln>
                  <a:noFill/>
                </a:ln>
                <a:solidFill>
                  <a:prstClr val="black"/>
                </a:solidFill>
                <a:effectLst/>
                <a:uLnTx/>
                <a:uFillTx/>
                <a:latin typeface="Calibri" panose="020F0502020204030204"/>
                <a:ea typeface="+mn-ea"/>
                <a:cs typeface="+mn-cs"/>
              </a:rPr>
              <a:t>b’</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1" name="Picture 2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3457330" y="5096200"/>
            <a:ext cx="1619739" cy="1058056"/>
          </a:xfrm>
          <a:prstGeom prst="rect">
            <a:avLst/>
          </a:prstGeom>
        </p:spPr>
      </p:pic>
      <mc:AlternateContent xmlns:mc="http://schemas.openxmlformats.org/markup-compatibility/2006" xmlns:a14="http://schemas.microsoft.com/office/drawing/2010/main">
        <mc:Choice Requires="a14">
          <p:sp>
            <p:nvSpPr>
              <p:cNvPr id="7" name="Rectangular Callout 6"/>
              <p:cNvSpPr/>
              <p:nvPr/>
            </p:nvSpPr>
            <p:spPr>
              <a:xfrm>
                <a:off x="2118360" y="3624231"/>
                <a:ext cx="4297680" cy="911190"/>
              </a:xfrm>
              <a:prstGeom prst="wedgeRectCallout">
                <a:avLst>
                  <a:gd name="adj1" fmla="val -66223"/>
                  <a:gd name="adj2" fmla="val 77553"/>
                </a:avLst>
              </a:prstGeom>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𝑟𝑢𝑛𝑛𝑖𝑛𝑔</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𝑖𝑛</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𝑡𝑖𝑚𝑒</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𝑎𝑡</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𝑚𝑜𝑠𝑡</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𝑡</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𝑛</m:t>
                      </m:r>
                      <m:r>
                        <a:rPr kumimoji="0" lang="en-US" sz="24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m:t>
                      </m:r>
                    </m:oMath>
                  </m:oMathPara>
                </a14:m>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7" name="Rectangular Callout 6"/>
              <p:cNvSpPr>
                <a:spLocks noRot="1" noChangeAspect="1" noMove="1" noResize="1" noEditPoints="1" noAdjustHandles="1" noChangeArrowheads="1" noChangeShapeType="1" noTextEdit="1"/>
              </p:cNvSpPr>
              <p:nvPr/>
            </p:nvSpPr>
            <p:spPr>
              <a:xfrm>
                <a:off x="2118360" y="3624231"/>
                <a:ext cx="4297680" cy="911190"/>
              </a:xfrm>
              <a:prstGeom prst="wedgeRectCallout">
                <a:avLst>
                  <a:gd name="adj1" fmla="val -66223"/>
                  <a:gd name="adj2" fmla="val 77553"/>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ular Callout 17"/>
              <p:cNvSpPr/>
              <p:nvPr/>
            </p:nvSpPr>
            <p:spPr>
              <a:xfrm>
                <a:off x="6811471" y="3678879"/>
                <a:ext cx="4297680" cy="911190"/>
              </a:xfrm>
              <a:prstGeom prst="wedgeRectCallout">
                <a:avLst>
                  <a:gd name="adj1" fmla="val 43115"/>
                  <a:gd name="adj2" fmla="val 1360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𝑠𝑝𝑒𝑐𝑖𝑓𝑖𝑐</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𝑓𝑢𝑛𝑐𝑡𝑖𝑜𝑛</m:t>
                      </m:r>
                      <m:r>
                        <a:rPr kumimoji="0" lang="en-US" sz="2800" b="0" i="1" u="none" strike="noStrike" kern="1200" cap="none" spc="0" normalizeH="0" baseline="0" noProof="0" smtClean="0">
                          <a:ln>
                            <a:noFill/>
                          </a:ln>
                          <a:solidFill>
                            <a:srgbClr val="FF0000"/>
                          </a:solidFill>
                          <a:effectLst/>
                          <a:uLnTx/>
                          <a:uFillTx/>
                          <a:latin typeface="Cambria Math" panose="02040503050406030204" pitchFamily="18" charset="0"/>
                          <a:ea typeface="+mn-ea"/>
                          <a:cs typeface="+mn-cs"/>
                        </a:rPr>
                        <m:t> </m:t>
                      </m:r>
                    </m:oMath>
                  </m:oMathPara>
                </a14:m>
                <a:endParaRPr kumimoji="0" lang="en-US" sz="2800" b="0" i="0" u="none" strike="noStrike" kern="1200" cap="none" spc="0" normalizeH="0" baseline="0" noProof="0" dirty="0" smtClean="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smtClean="0">
                    <a:ln>
                      <a:noFill/>
                    </a:ln>
                    <a:solidFill>
                      <a:srgbClr val="FF0000"/>
                    </a:solidFill>
                    <a:effectLst/>
                    <a:uLnTx/>
                    <a:uFillTx/>
                    <a:latin typeface="Calibri" panose="020F0502020204030204"/>
                    <a:ea typeface="+mn-ea"/>
                    <a:cs typeface="+mn-cs"/>
                  </a:rPr>
                  <a:t>(same for all attackers)</a:t>
                </a:r>
                <a:endParaRPr kumimoji="0" lang="en-US" sz="2800" b="0"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mc:Choice>
        <mc:Fallback xmlns="">
          <p:sp>
            <p:nvSpPr>
              <p:cNvPr id="18" name="Rectangular Callout 17"/>
              <p:cNvSpPr>
                <a:spLocks noRot="1" noChangeAspect="1" noMove="1" noResize="1" noEditPoints="1" noAdjustHandles="1" noChangeArrowheads="1" noChangeShapeType="1" noTextEdit="1"/>
              </p:cNvSpPr>
              <p:nvPr/>
            </p:nvSpPr>
            <p:spPr>
              <a:xfrm>
                <a:off x="6811471" y="3678879"/>
                <a:ext cx="4297680" cy="911190"/>
              </a:xfrm>
              <a:prstGeom prst="wedgeRectCallout">
                <a:avLst>
                  <a:gd name="adj1" fmla="val 43115"/>
                  <a:gd name="adj2" fmla="val 136092"/>
                </a:avLst>
              </a:prstGeom>
              <a:blipFill>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62629835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Aside: Message and Ciphertext Length</a:t>
            </a:r>
            <a:endParaRPr lang="en-US" dirty="0"/>
          </a:p>
        </p:txBody>
      </p:sp>
      <p:sp>
        <p:nvSpPr>
          <p:cNvPr id="3" name="Content Placeholder 2"/>
          <p:cNvSpPr>
            <a:spLocks noGrp="1"/>
          </p:cNvSpPr>
          <p:nvPr>
            <p:ph idx="1"/>
          </p:nvPr>
        </p:nvSpPr>
        <p:spPr/>
        <p:txBody>
          <a:bodyPr>
            <a:normAutofit lnSpcReduction="10000"/>
          </a:bodyPr>
          <a:lstStyle/>
          <a:p>
            <a:r>
              <a:rPr lang="en-US" dirty="0" smtClean="0"/>
              <a:t>In the previous game we typically require that |m</a:t>
            </a:r>
            <a:r>
              <a:rPr lang="en-US" baseline="-25000" dirty="0" smtClean="0"/>
              <a:t>0</a:t>
            </a:r>
            <a:r>
              <a:rPr lang="en-US" dirty="0" smtClean="0"/>
              <a:t>|=|m</a:t>
            </a:r>
            <a:r>
              <a:rPr lang="en-US" baseline="-25000" dirty="0" smtClean="0"/>
              <a:t>1</a:t>
            </a:r>
            <a:r>
              <a:rPr lang="en-US" dirty="0" smtClean="0"/>
              <a:t>|. Why?</a:t>
            </a:r>
            <a:endParaRPr lang="en-US" baseline="-25000" dirty="0"/>
          </a:p>
          <a:p>
            <a:endParaRPr lang="en-US" dirty="0" smtClean="0"/>
          </a:p>
          <a:p>
            <a:r>
              <a:rPr lang="en-US" dirty="0" smtClean="0"/>
              <a:t>It is </a:t>
            </a:r>
            <a:r>
              <a:rPr lang="en-US" u="sng" dirty="0" smtClean="0"/>
              <a:t>impossible</a:t>
            </a:r>
            <a:r>
              <a:rPr lang="en-US" dirty="0" smtClean="0"/>
              <a:t> to support arbitrary length messages while hiding all information about plaintext length</a:t>
            </a:r>
          </a:p>
          <a:p>
            <a:endParaRPr lang="en-US" dirty="0"/>
          </a:p>
          <a:p>
            <a:r>
              <a:rPr lang="en-US" b="1" dirty="0" smtClean="0"/>
              <a:t>Limitation: </a:t>
            </a:r>
            <a:r>
              <a:rPr lang="en-US" dirty="0" smtClean="0"/>
              <a:t>When could message length be sensitive?</a:t>
            </a:r>
          </a:p>
          <a:p>
            <a:pPr lvl="1"/>
            <a:r>
              <a:rPr lang="en-US" dirty="0" smtClean="0"/>
              <a:t>Numeric data (5 figure vs 6 figure salary)</a:t>
            </a:r>
          </a:p>
          <a:p>
            <a:pPr lvl="1"/>
            <a:r>
              <a:rPr lang="en-US" dirty="0" smtClean="0"/>
              <a:t>Database Searches: number of records returned can reveal information about the query</a:t>
            </a:r>
          </a:p>
          <a:p>
            <a:pPr lvl="1"/>
            <a:r>
              <a:rPr lang="en-US" dirty="0" smtClean="0"/>
              <a:t>Compressed Data: Short compressed string indicates that original plaintext has a lot of redundancy (e.g., CRIME attack on session cookies in HTTPS)</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992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Implications of Indistinguishability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pPr marL="0" indent="0">
                  <a:buNone/>
                </a:pPr>
                <a:r>
                  <a:rPr lang="en-US" b="1" dirty="0" smtClean="0"/>
                  <a:t>Theorem 3.10: </a:t>
                </a:r>
                <a:r>
                  <a:rPr lang="en-US" dirty="0" smtClean="0"/>
                  <a:t>Let (Gen, </a:t>
                </a:r>
                <a:r>
                  <a:rPr lang="en-US" dirty="0" err="1" smtClean="0"/>
                  <a:t>Enc</a:t>
                </a:r>
                <a:r>
                  <a:rPr lang="en-US" dirty="0" smtClean="0"/>
                  <a:t>, Dec) be a fixed-length private key encryption scheme for message of length </a:t>
                </a:r>
                <a14:m>
                  <m:oMath xmlns:m="http://schemas.openxmlformats.org/officeDocument/2006/math">
                    <m:r>
                      <a:rPr lang="en-US" i="1">
                        <a:latin typeface="Cambria Math" panose="02040503050406030204" pitchFamily="18" charset="0"/>
                        <a:ea typeface="Cambria Math" panose="02040503050406030204" pitchFamily="18" charset="0"/>
                      </a:rPr>
                      <m:t>ℓ</m:t>
                    </m:r>
                  </m:oMath>
                </a14:m>
                <a:r>
                  <a:rPr lang="en-US" dirty="0" smtClean="0"/>
                  <a:t> that satisfies indistinguishability (prior definition) then for all PPT attackers A and any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i</m:t>
                    </m:r>
                    <m:r>
                      <a:rPr lang="en-US" i="1" smtClean="0">
                        <a:latin typeface="Cambria Math" panose="02040503050406030204" pitchFamily="18" charset="0"/>
                        <a:ea typeface="Cambria Math" panose="02040503050406030204" pitchFamily="18" charset="0"/>
                      </a:rPr>
                      <m:t>≤ℓ</m:t>
                    </m:r>
                  </m:oMath>
                </a14:m>
                <a:r>
                  <a:rPr lang="en-US" dirty="0" smtClean="0"/>
                  <a:t> we have</a:t>
                </a:r>
              </a:p>
              <a:p>
                <a:pPr marL="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𝐴</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1</m:t>
                                  </m:r>
                                </m:e>
                                <m:sup>
                                  <m:r>
                                    <a:rPr lang="en-US" b="0" i="1" smtClean="0">
                                      <a:latin typeface="Cambria Math" panose="02040503050406030204" pitchFamily="18" charset="0"/>
                                    </a:rPr>
                                    <m:t>𝑛</m:t>
                                  </m:r>
                                </m:sup>
                              </m:sSup>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m:rPr>
                                      <m:sty m:val="p"/>
                                    </m:rPr>
                                    <a:rPr lang="en-US" b="0" i="0" smtClean="0">
                                      <a:latin typeface="Cambria Math" panose="02040503050406030204" pitchFamily="18" charset="0"/>
                                    </a:rPr>
                                    <m:t>Enc</m:t>
                                  </m:r>
                                </m:e>
                                <m:sub>
                                  <m:r>
                                    <a:rPr lang="en-US" b="0" i="1" smtClean="0">
                                      <a:latin typeface="Cambria Math" panose="02040503050406030204" pitchFamily="18" charset="0"/>
                                    </a:rPr>
                                    <m:t>𝐾</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𝑚</m:t>
                                  </m:r>
                                </m:e>
                              </m:d>
                            </m:e>
                          </m:d>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𝑖</m:t>
                              </m:r>
                            </m:sup>
                          </m:sSup>
                        </m:e>
                      </m:d>
                      <m:r>
                        <a:rPr lang="en-US" b="0" i="1" smtClean="0">
                          <a:latin typeface="Cambria Math" panose="02040503050406030204" pitchFamily="18" charset="0"/>
                          <a:ea typeface="Cambria Math" panose="02040503050406030204" pitchFamily="18" charset="0"/>
                        </a:rPr>
                        <m:t>≤</m:t>
                      </m:r>
                      <m:f>
                        <m:fPr>
                          <m:ctrlPr>
                            <a:rPr lang="en-US" b="0"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b="0" i="1" smtClean="0">
                              <a:latin typeface="Cambria Math" panose="02040503050406030204" pitchFamily="18" charset="0"/>
                              <a:ea typeface="Cambria Math" panose="02040503050406030204" pitchFamily="18" charset="0"/>
                            </a:rPr>
                            <m:t>2</m:t>
                          </m:r>
                        </m:den>
                      </m:f>
                      <m:r>
                        <a:rPr lang="en-US" b="0" i="1"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negl</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m:t>
                      </m:r>
                    </m:oMath>
                  </m:oMathPara>
                </a14:m>
                <a:endParaRPr lang="en-US" dirty="0" smtClean="0"/>
              </a:p>
              <a:p>
                <a:pPr marL="0" indent="0">
                  <a:buNone/>
                </a:pPr>
                <a:r>
                  <a:rPr lang="en-US" dirty="0" smtClean="0"/>
                  <a:t>Where the randomness is taken over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K</m:t>
                    </m:r>
                    <m:r>
                      <a:rPr lang="en-US" b="0" i="1"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Gen</m:t>
                    </m:r>
                    <m:d>
                      <m:dPr>
                        <m:ctrlPr>
                          <a:rPr lang="en-US" b="0" i="1" smtClean="0">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1</m:t>
                            </m:r>
                          </m:e>
                          <m:sup>
                            <m:r>
                              <a:rPr lang="en-US" i="1">
                                <a:latin typeface="Cambria Math" panose="02040503050406030204" pitchFamily="18" charset="0"/>
                              </a:rPr>
                              <m:t>𝑛</m:t>
                            </m:r>
                          </m:sup>
                        </m:sSup>
                      </m:e>
                    </m:d>
                  </m:oMath>
                </a14:m>
                <a:r>
                  <a:rPr lang="en-US" dirty="0" smtClean="0"/>
                  <a:t>, </a:t>
                </a:r>
                <a:r>
                  <a:rPr lang="en-US" u="sng" dirty="0"/>
                  <a:t>uniform</a:t>
                </a:r>
                <a:r>
                  <a:rPr lang="en-US" dirty="0"/>
                  <a:t> </a:t>
                </a:r>
                <a14:m>
                  <m:oMath xmlns:m="http://schemas.openxmlformats.org/officeDocument/2006/math">
                    <m:r>
                      <m:rPr>
                        <m:sty m:val="p"/>
                      </m:rPr>
                      <a:rPr lang="en-US">
                        <a:latin typeface="Cambria Math" panose="02040503050406030204" pitchFamily="18" charset="0"/>
                        <a:ea typeface="Cambria Math" panose="02040503050406030204" pitchFamily="18" charset="0"/>
                      </a:rPr>
                      <m:t>m</m:t>
                    </m:r>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d>
                          <m:dPr>
                            <m:begChr m:val="{"/>
                            <m:endChr m:val="}"/>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0,1</m:t>
                            </m:r>
                          </m:e>
                        </m:d>
                      </m:e>
                      <m:sup>
                        <m:r>
                          <a:rPr lang="en-US" i="1">
                            <a:latin typeface="Cambria Math" panose="02040503050406030204" pitchFamily="18" charset="0"/>
                            <a:ea typeface="Cambria Math" panose="02040503050406030204" pitchFamily="18" charset="0"/>
                          </a:rPr>
                          <m:t>ℓ</m:t>
                        </m:r>
                      </m:sup>
                    </m:sSup>
                  </m:oMath>
                </a14:m>
                <a:r>
                  <a:rPr lang="en-US" dirty="0" smtClean="0"/>
                  <a:t> and the randomness of </a:t>
                </a:r>
                <a14:m>
                  <m:oMath xmlns:m="http://schemas.openxmlformats.org/officeDocument/2006/math">
                    <m:r>
                      <m:rPr>
                        <m:sty m:val="p"/>
                      </m:rPr>
                      <a:rPr lang="en-US">
                        <a:latin typeface="Cambria Math" panose="02040503050406030204" pitchFamily="18" charset="0"/>
                      </a:rPr>
                      <m:t>Enc</m:t>
                    </m:r>
                  </m:oMath>
                </a14:m>
                <a:r>
                  <a:rPr lang="en-US" dirty="0" smtClean="0"/>
                  <a:t> and A. </a:t>
                </a:r>
              </a:p>
              <a:p>
                <a:pPr marL="0" indent="0">
                  <a:buNone/>
                </a:pPr>
                <a:endParaRPr lang="en-US" dirty="0"/>
              </a:p>
              <a:p>
                <a:pPr marL="0" indent="0">
                  <a:buNone/>
                </a:pPr>
                <a:r>
                  <a:rPr lang="en-US" b="1" dirty="0" smtClean="0"/>
                  <a:t>Remark: </a:t>
                </a:r>
                <a:r>
                  <a:rPr lang="en-US" dirty="0" smtClean="0"/>
                  <a:t>A bit weaker than saying eavesdropping attacker obtains ``no additional” information about message m.</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217" t="-3081" b="-238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Oval 4"/>
          <p:cNvSpPr/>
          <p:nvPr/>
        </p:nvSpPr>
        <p:spPr>
          <a:xfrm>
            <a:off x="6228080" y="3266615"/>
            <a:ext cx="701040" cy="756745"/>
          </a:xfrm>
          <a:prstGeom prst="ellipse">
            <a:avLst/>
          </a:prstGeom>
          <a:solidFill>
            <a:schemeClr val="accent1">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ular Callout 5"/>
          <p:cNvSpPr/>
          <p:nvPr/>
        </p:nvSpPr>
        <p:spPr>
          <a:xfrm>
            <a:off x="9133138" y="751281"/>
            <a:ext cx="3058862" cy="1006876"/>
          </a:xfrm>
          <a:prstGeom prst="wedgeRectCallout">
            <a:avLst>
              <a:gd name="adj1" fmla="val -125197"/>
              <a:gd name="adj2" fmla="val 2086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smtClean="0">
                <a:ln>
                  <a:noFill/>
                </a:ln>
                <a:solidFill>
                  <a:prstClr val="white"/>
                </a:solidFill>
                <a:effectLst/>
                <a:uLnTx/>
                <a:uFillTx/>
                <a:latin typeface="Calibri" panose="020F0502020204030204"/>
                <a:ea typeface="+mn-ea"/>
                <a:cs typeface="+mn-cs"/>
              </a:rPr>
              <a:t>i</a:t>
            </a:r>
            <a:r>
              <a:rPr kumimoji="0" lang="en-US" sz="3200" b="0" i="0" u="none" strike="noStrike" kern="1200" cap="none" spc="0" normalizeH="0" baseline="30000" noProof="0" dirty="0" err="1" smtClean="0">
                <a:ln>
                  <a:noFill/>
                </a:ln>
                <a:solidFill>
                  <a:prstClr val="white"/>
                </a:solidFill>
                <a:effectLst/>
                <a:uLnTx/>
                <a:uFillTx/>
                <a:latin typeface="Calibri" panose="020F0502020204030204"/>
                <a:ea typeface="+mn-ea"/>
                <a:cs typeface="+mn-cs"/>
              </a:rPr>
              <a:t>th</a:t>
            </a:r>
            <a:r>
              <a:rPr kumimoji="0" lang="en-US" sz="3200" b="0" i="0" u="none" strike="noStrike" kern="1200" cap="none" spc="0" normalizeH="0" baseline="0" noProof="0" dirty="0" smtClean="0">
                <a:ln>
                  <a:noFill/>
                </a:ln>
                <a:solidFill>
                  <a:prstClr val="white"/>
                </a:solidFill>
                <a:effectLst/>
                <a:uLnTx/>
                <a:uFillTx/>
                <a:latin typeface="Calibri" panose="020F0502020204030204"/>
                <a:ea typeface="+mn-ea"/>
                <a:cs typeface="+mn-cs"/>
              </a:rPr>
              <a:t> bit of message</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231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p:txBody>
          <a:bodyPr/>
          <a:lstStyle/>
          <a:p>
            <a:r>
              <a:rPr lang="en-US" dirty="0"/>
              <a:t>Topic </a:t>
            </a:r>
            <a:r>
              <a:rPr lang="en-US" dirty="0" smtClean="0"/>
              <a:t>1: </a:t>
            </a:r>
            <a:r>
              <a:rPr lang="en-US" dirty="0" smtClean="0"/>
              <a:t>Review</a:t>
            </a:r>
            <a:endParaRPr lang="en-US" dirty="0"/>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11</a:t>
            </a:fld>
            <a:endParaRPr lang="en-US"/>
          </a:p>
        </p:txBody>
      </p:sp>
    </p:spTree>
    <p:extLst>
      <p:ext uri="{BB962C8B-B14F-4D97-AF65-F5344CB8AC3E}">
        <p14:creationId xmlns:p14="http://schemas.microsoft.com/office/powerpoint/2010/main" val="394928970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Semantic Security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57351" y="1825625"/>
                <a:ext cx="11834649" cy="4351338"/>
              </a:xfrm>
            </p:spPr>
            <p:txBody>
              <a:bodyPr>
                <a:normAutofit/>
              </a:bodyPr>
              <a:lstStyle/>
              <a:p>
                <a:pPr marL="0" indent="0">
                  <a:buNone/>
                </a:pPr>
                <a:r>
                  <a:rPr lang="en-US" b="1" dirty="0" smtClean="0"/>
                  <a:t>Definition 3.12: </a:t>
                </a:r>
                <a:r>
                  <a:rPr lang="en-US" dirty="0" smtClean="0"/>
                  <a:t>Let </a:t>
                </a:r>
                <a14:m>
                  <m:oMath xmlns:m="http://schemas.openxmlformats.org/officeDocument/2006/math">
                    <m:r>
                      <m:rPr>
                        <m:sty m:val="p"/>
                      </m:rPr>
                      <a:rPr lang="el-GR" i="1">
                        <a:latin typeface="Cambria Math" panose="02040503050406030204" pitchFamily="18" charset="0"/>
                        <a:ea typeface="Cambria Math" panose="02040503050406030204" pitchFamily="18" charset="0"/>
                      </a:rPr>
                      <m:t>Π</m:t>
                    </m:r>
                    <m:r>
                      <a:rPr lang="en-US" i="1">
                        <a:latin typeface="Cambria Math" panose="02040503050406030204" pitchFamily="18" charset="0"/>
                        <a:ea typeface="Cambria Math" panose="02040503050406030204" pitchFamily="18" charset="0"/>
                      </a:rPr>
                      <m:t>=</m:t>
                    </m:r>
                    <m:d>
                      <m:dPr>
                        <m:ctrlPr>
                          <a:rPr lang="en-US" i="1">
                            <a:latin typeface="Cambria Math" panose="02040503050406030204" pitchFamily="18" charset="0"/>
                          </a:rPr>
                        </m:ctrlPr>
                      </m:dPr>
                      <m:e>
                        <m:r>
                          <m:rPr>
                            <m:nor/>
                          </m:rPr>
                          <a:rPr lang="en-US" dirty="0"/>
                          <m:t>Gen</m:t>
                        </m:r>
                        <m:r>
                          <m:rPr>
                            <m:nor/>
                          </m:rPr>
                          <a:rPr lang="en-US" dirty="0"/>
                          <m:t>, </m:t>
                        </m:r>
                        <m:r>
                          <m:rPr>
                            <m:nor/>
                          </m:rPr>
                          <a:rPr lang="en-US" dirty="0"/>
                          <m:t>Enc</m:t>
                        </m:r>
                        <m:r>
                          <m:rPr>
                            <m:nor/>
                          </m:rPr>
                          <a:rPr lang="en-US" dirty="0"/>
                          <m:t>, </m:t>
                        </m:r>
                        <m:r>
                          <m:rPr>
                            <m:nor/>
                          </m:rPr>
                          <a:rPr lang="en-US" dirty="0"/>
                          <m:t>Dec</m:t>
                        </m:r>
                      </m:e>
                    </m:d>
                  </m:oMath>
                </a14:m>
                <a:r>
                  <a:rPr lang="en-US" dirty="0" smtClean="0"/>
                  <a:t>be a fixed-length private key encryption scheme for message of length </a:t>
                </a:r>
                <a14:m>
                  <m:oMath xmlns:m="http://schemas.openxmlformats.org/officeDocument/2006/math">
                    <m:r>
                      <a:rPr lang="en-US" i="1">
                        <a:latin typeface="Cambria Math" panose="02040503050406030204" pitchFamily="18" charset="0"/>
                        <a:ea typeface="Cambria Math" panose="02040503050406030204" pitchFamily="18" charset="0"/>
                      </a:rPr>
                      <m:t>ℓ</m:t>
                    </m:r>
                  </m:oMath>
                </a14:m>
                <a:r>
                  <a:rPr lang="en-US" dirty="0" smtClean="0"/>
                  <a:t>. We say that the scheme is semantically secure if for all PPT attackers A there exists a PPT algorithm A’ such that for any PPT algorithm Sample all any polynomial time computable functions f and h we have</a:t>
                </a:r>
              </a:p>
              <a:p>
                <a:pPr marL="0" indent="0">
                  <a:buNone/>
                </a:pPr>
                <a14:m>
                  <m:oMathPara xmlns:m="http://schemas.openxmlformats.org/officeDocument/2006/math">
                    <m:oMathParaPr>
                      <m:jc m:val="centerGroup"/>
                    </m:oMathParaPr>
                    <m:oMath xmlns:m="http://schemas.openxmlformats.org/officeDocument/2006/math">
                      <m:d>
                        <m:dPr>
                          <m:begChr m:val="|"/>
                          <m:endChr m:val="|"/>
                          <m:ctrlPr>
                            <a:rPr lang="en-US" sz="4400" b="0" i="1" smtClean="0">
                              <a:latin typeface="Cambria Math" panose="02040503050406030204" pitchFamily="18" charset="0"/>
                            </a:rPr>
                          </m:ctrlPr>
                        </m:dPr>
                        <m:e>
                          <m:r>
                            <m:rPr>
                              <m:sty m:val="p"/>
                            </m:rPr>
                            <a:rPr lang="en-US" sz="4400">
                              <a:latin typeface="Cambria Math" panose="02040503050406030204" pitchFamily="18" charset="0"/>
                            </a:rPr>
                            <m:t>Pr</m:t>
                          </m:r>
                          <m:d>
                            <m:dPr>
                              <m:begChr m:val="["/>
                              <m:endChr m:val="]"/>
                              <m:ctrlPr>
                                <a:rPr lang="en-US" sz="4400" i="1">
                                  <a:latin typeface="Cambria Math" panose="02040503050406030204" pitchFamily="18" charset="0"/>
                                </a:rPr>
                              </m:ctrlPr>
                            </m:dPr>
                            <m:e>
                              <m:r>
                                <a:rPr lang="en-US" sz="4400" i="1">
                                  <a:latin typeface="Cambria Math" panose="02040503050406030204" pitchFamily="18" charset="0"/>
                                </a:rPr>
                                <m:t>𝐴</m:t>
                              </m:r>
                              <m:d>
                                <m:dPr>
                                  <m:ctrlPr>
                                    <a:rPr lang="en-US" sz="4400" i="1">
                                      <a:latin typeface="Cambria Math" panose="02040503050406030204" pitchFamily="18" charset="0"/>
                                    </a:rPr>
                                  </m:ctrlPr>
                                </m:dPr>
                                <m:e>
                                  <m:sSup>
                                    <m:sSupPr>
                                      <m:ctrlPr>
                                        <a:rPr lang="en-US" sz="4400" i="1">
                                          <a:latin typeface="Cambria Math" panose="02040503050406030204" pitchFamily="18" charset="0"/>
                                        </a:rPr>
                                      </m:ctrlPr>
                                    </m:sSupPr>
                                    <m:e>
                                      <m:r>
                                        <a:rPr lang="en-US" sz="4400" i="1">
                                          <a:latin typeface="Cambria Math" panose="02040503050406030204" pitchFamily="18" charset="0"/>
                                        </a:rPr>
                                        <m:t>1</m:t>
                                      </m:r>
                                    </m:e>
                                    <m:sup>
                                      <m:r>
                                        <a:rPr lang="en-US" sz="4400" i="1">
                                          <a:latin typeface="Cambria Math" panose="02040503050406030204" pitchFamily="18" charset="0"/>
                                        </a:rPr>
                                        <m:t>𝑛</m:t>
                                      </m:r>
                                    </m:sup>
                                  </m:sSup>
                                  <m:r>
                                    <a:rPr lang="en-US" sz="4400" i="1">
                                      <a:latin typeface="Cambria Math" panose="02040503050406030204" pitchFamily="18" charset="0"/>
                                    </a:rPr>
                                    <m:t>,</m:t>
                                  </m:r>
                                  <m:sSub>
                                    <m:sSubPr>
                                      <m:ctrlPr>
                                        <a:rPr lang="en-US" sz="4400" i="1">
                                          <a:latin typeface="Cambria Math" panose="02040503050406030204" pitchFamily="18" charset="0"/>
                                        </a:rPr>
                                      </m:ctrlPr>
                                    </m:sSubPr>
                                    <m:e>
                                      <m:r>
                                        <m:rPr>
                                          <m:sty m:val="p"/>
                                        </m:rPr>
                                        <a:rPr lang="en-US" sz="4400">
                                          <a:latin typeface="Cambria Math" panose="02040503050406030204" pitchFamily="18" charset="0"/>
                                        </a:rPr>
                                        <m:t>Enc</m:t>
                                      </m:r>
                                    </m:e>
                                    <m:sub>
                                      <m:r>
                                        <a:rPr lang="en-US" sz="4400" i="1">
                                          <a:latin typeface="Cambria Math" panose="02040503050406030204" pitchFamily="18" charset="0"/>
                                        </a:rPr>
                                        <m:t>𝐾</m:t>
                                      </m:r>
                                    </m:sub>
                                  </m:sSub>
                                  <m:d>
                                    <m:dPr>
                                      <m:ctrlPr>
                                        <a:rPr lang="en-US" sz="4400" i="1">
                                          <a:latin typeface="Cambria Math" panose="02040503050406030204" pitchFamily="18" charset="0"/>
                                        </a:rPr>
                                      </m:ctrlPr>
                                    </m:dPr>
                                    <m:e>
                                      <m:r>
                                        <a:rPr lang="en-US" sz="4400" i="1">
                                          <a:latin typeface="Cambria Math" panose="02040503050406030204" pitchFamily="18" charset="0"/>
                                        </a:rPr>
                                        <m:t>𝑚</m:t>
                                      </m:r>
                                    </m:e>
                                  </m:d>
                                  <m:r>
                                    <a:rPr lang="en-US" sz="4400" b="0" i="1" smtClean="0">
                                      <a:latin typeface="Cambria Math" panose="02040503050406030204" pitchFamily="18" charset="0"/>
                                    </a:rPr>
                                    <m:t>,</m:t>
                                  </m:r>
                                  <m:r>
                                    <a:rPr lang="en-US" sz="4400" b="0" i="1" smtClean="0">
                                      <a:latin typeface="Cambria Math" panose="02040503050406030204" pitchFamily="18" charset="0"/>
                                    </a:rPr>
                                    <m:t>h</m:t>
                                  </m:r>
                                  <m:r>
                                    <a:rPr lang="en-US" sz="4400" b="0" i="1" smtClean="0">
                                      <a:latin typeface="Cambria Math" panose="02040503050406030204" pitchFamily="18" charset="0"/>
                                    </a:rPr>
                                    <m:t>(</m:t>
                                  </m:r>
                                  <m:r>
                                    <a:rPr lang="en-US" sz="4400" b="0" i="1" smtClean="0">
                                      <a:latin typeface="Cambria Math" panose="02040503050406030204" pitchFamily="18" charset="0"/>
                                    </a:rPr>
                                    <m:t>𝑚</m:t>
                                  </m:r>
                                  <m:r>
                                    <a:rPr lang="en-US" sz="4400" b="0" i="1" smtClean="0">
                                      <a:latin typeface="Cambria Math" panose="02040503050406030204" pitchFamily="18" charset="0"/>
                                    </a:rPr>
                                    <m:t>)</m:t>
                                  </m:r>
                                </m:e>
                              </m:d>
                              <m:r>
                                <a:rPr lang="en-US" sz="4400" i="1">
                                  <a:latin typeface="Cambria Math" panose="02040503050406030204" pitchFamily="18" charset="0"/>
                                </a:rPr>
                                <m:t>=</m:t>
                              </m:r>
                              <m:r>
                                <a:rPr lang="en-US" sz="4400" i="1">
                                  <a:latin typeface="Cambria Math" panose="02040503050406030204" pitchFamily="18" charset="0"/>
                                </a:rPr>
                                <m:t>𝑓</m:t>
                              </m:r>
                              <m:r>
                                <a:rPr lang="en-US" sz="4400" i="1">
                                  <a:latin typeface="Cambria Math" panose="02040503050406030204" pitchFamily="18" charset="0"/>
                                </a:rPr>
                                <m:t>(</m:t>
                              </m:r>
                              <m:r>
                                <a:rPr lang="en-US" sz="4400" i="1">
                                  <a:latin typeface="Cambria Math" panose="02040503050406030204" pitchFamily="18" charset="0"/>
                                </a:rPr>
                                <m:t>𝑚</m:t>
                              </m:r>
                              <m:r>
                                <a:rPr lang="en-US" sz="4400" i="1">
                                  <a:latin typeface="Cambria Math" panose="02040503050406030204" pitchFamily="18" charset="0"/>
                                </a:rPr>
                                <m:t>)</m:t>
                              </m:r>
                            </m:e>
                          </m:d>
                          <m:r>
                            <a:rPr lang="en-US" sz="4400" b="0" i="1" smtClean="0">
                              <a:latin typeface="Cambria Math" panose="02040503050406030204" pitchFamily="18" charset="0"/>
                            </a:rPr>
                            <m:t>−</m:t>
                          </m:r>
                          <m:r>
                            <m:rPr>
                              <m:sty m:val="p"/>
                            </m:rPr>
                            <a:rPr lang="en-US" sz="4400">
                              <a:latin typeface="Cambria Math" panose="02040503050406030204" pitchFamily="18" charset="0"/>
                            </a:rPr>
                            <m:t>Pr</m:t>
                          </m:r>
                          <m:d>
                            <m:dPr>
                              <m:begChr m:val="["/>
                              <m:endChr m:val="]"/>
                              <m:ctrlPr>
                                <a:rPr lang="en-US" sz="4400" i="1">
                                  <a:latin typeface="Cambria Math" panose="02040503050406030204" pitchFamily="18" charset="0"/>
                                </a:rPr>
                              </m:ctrlPr>
                            </m:dPr>
                            <m:e>
                              <m:r>
                                <a:rPr lang="en-US" sz="4400" i="1">
                                  <a:latin typeface="Cambria Math" panose="02040503050406030204" pitchFamily="18" charset="0"/>
                                </a:rPr>
                                <m:t>𝐴</m:t>
                              </m:r>
                              <m:r>
                                <a:rPr lang="en-US" sz="4400" b="0" i="1" smtClean="0">
                                  <a:latin typeface="Cambria Math" panose="02040503050406030204" pitchFamily="18" charset="0"/>
                                </a:rPr>
                                <m:t>′</m:t>
                              </m:r>
                              <m:d>
                                <m:dPr>
                                  <m:ctrlPr>
                                    <a:rPr lang="en-US" sz="4400" i="1">
                                      <a:latin typeface="Cambria Math" panose="02040503050406030204" pitchFamily="18" charset="0"/>
                                    </a:rPr>
                                  </m:ctrlPr>
                                </m:dPr>
                                <m:e>
                                  <m:sSup>
                                    <m:sSupPr>
                                      <m:ctrlPr>
                                        <a:rPr lang="en-US" sz="4400" i="1">
                                          <a:latin typeface="Cambria Math" panose="02040503050406030204" pitchFamily="18" charset="0"/>
                                        </a:rPr>
                                      </m:ctrlPr>
                                    </m:sSupPr>
                                    <m:e>
                                      <m:r>
                                        <a:rPr lang="en-US" sz="4400" i="1">
                                          <a:latin typeface="Cambria Math" panose="02040503050406030204" pitchFamily="18" charset="0"/>
                                        </a:rPr>
                                        <m:t>1</m:t>
                                      </m:r>
                                    </m:e>
                                    <m:sup>
                                      <m:r>
                                        <a:rPr lang="en-US" sz="4400" i="1">
                                          <a:latin typeface="Cambria Math" panose="02040503050406030204" pitchFamily="18" charset="0"/>
                                        </a:rPr>
                                        <m:t>𝑛</m:t>
                                      </m:r>
                                    </m:sup>
                                  </m:sSup>
                                  <m:r>
                                    <a:rPr lang="en-US" sz="4400" b="0" i="1" smtClean="0">
                                      <a:latin typeface="Cambria Math" panose="02040503050406030204" pitchFamily="18" charset="0"/>
                                    </a:rPr>
                                    <m:t>,</m:t>
                                  </m:r>
                                  <m:d>
                                    <m:dPr>
                                      <m:begChr m:val="|"/>
                                      <m:endChr m:val="|"/>
                                      <m:ctrlPr>
                                        <a:rPr lang="en-US" sz="4400" b="0" i="1" smtClean="0">
                                          <a:latin typeface="Cambria Math" panose="02040503050406030204" pitchFamily="18" charset="0"/>
                                        </a:rPr>
                                      </m:ctrlPr>
                                    </m:dPr>
                                    <m:e>
                                      <m:r>
                                        <a:rPr lang="en-US" sz="4400" b="0" i="1" smtClean="0">
                                          <a:latin typeface="Cambria Math" panose="02040503050406030204" pitchFamily="18" charset="0"/>
                                        </a:rPr>
                                        <m:t>𝑚</m:t>
                                      </m:r>
                                    </m:e>
                                  </m:d>
                                  <m:r>
                                    <a:rPr lang="en-US" sz="4400" b="0" i="1" smtClean="0">
                                      <a:latin typeface="Cambria Math" panose="02040503050406030204" pitchFamily="18" charset="0"/>
                                    </a:rPr>
                                    <m:t>,</m:t>
                                  </m:r>
                                  <m:r>
                                    <a:rPr lang="en-US" sz="4400" i="1">
                                      <a:latin typeface="Cambria Math" panose="02040503050406030204" pitchFamily="18" charset="0"/>
                                    </a:rPr>
                                    <m:t>h</m:t>
                                  </m:r>
                                  <m:r>
                                    <a:rPr lang="en-US" sz="4400" i="1">
                                      <a:latin typeface="Cambria Math" panose="02040503050406030204" pitchFamily="18" charset="0"/>
                                    </a:rPr>
                                    <m:t>(</m:t>
                                  </m:r>
                                  <m:r>
                                    <a:rPr lang="en-US" sz="4400" i="1">
                                      <a:latin typeface="Cambria Math" panose="02040503050406030204" pitchFamily="18" charset="0"/>
                                    </a:rPr>
                                    <m:t>𝑚</m:t>
                                  </m:r>
                                  <m:r>
                                    <a:rPr lang="en-US" sz="4400" i="1">
                                      <a:latin typeface="Cambria Math" panose="02040503050406030204" pitchFamily="18" charset="0"/>
                                    </a:rPr>
                                    <m:t>)</m:t>
                                  </m:r>
                                </m:e>
                              </m:d>
                              <m:r>
                                <a:rPr lang="en-US" sz="4400" i="1">
                                  <a:latin typeface="Cambria Math" panose="02040503050406030204" pitchFamily="18" charset="0"/>
                                </a:rPr>
                                <m:t>=</m:t>
                              </m:r>
                              <m:r>
                                <a:rPr lang="en-US" sz="4400" i="1">
                                  <a:latin typeface="Cambria Math" panose="02040503050406030204" pitchFamily="18" charset="0"/>
                                </a:rPr>
                                <m:t>𝑓</m:t>
                              </m:r>
                              <m:r>
                                <a:rPr lang="en-US" sz="4400" i="1">
                                  <a:latin typeface="Cambria Math" panose="02040503050406030204" pitchFamily="18" charset="0"/>
                                </a:rPr>
                                <m:t>(</m:t>
                              </m:r>
                              <m:r>
                                <a:rPr lang="en-US" sz="4400" i="1">
                                  <a:latin typeface="Cambria Math" panose="02040503050406030204" pitchFamily="18" charset="0"/>
                                </a:rPr>
                                <m:t>𝑚</m:t>
                              </m:r>
                              <m:r>
                                <a:rPr lang="en-US" sz="4400" i="1">
                                  <a:latin typeface="Cambria Math" panose="02040503050406030204" pitchFamily="18" charset="0"/>
                                </a:rPr>
                                <m:t>)</m:t>
                              </m:r>
                            </m:e>
                          </m:d>
                        </m:e>
                      </m:d>
                      <m:r>
                        <a:rPr lang="en-US" sz="4400" b="0" i="1" smtClean="0">
                          <a:latin typeface="Cambria Math" panose="02040503050406030204" pitchFamily="18" charset="0"/>
                          <a:ea typeface="Cambria Math" panose="02040503050406030204" pitchFamily="18" charset="0"/>
                        </a:rPr>
                        <m:t>≤</m:t>
                      </m:r>
                      <m:r>
                        <m:rPr>
                          <m:sty m:val="p"/>
                        </m:rPr>
                        <a:rPr lang="en-US" sz="4400" b="0" i="0" smtClean="0">
                          <a:latin typeface="Cambria Math" panose="02040503050406030204" pitchFamily="18" charset="0"/>
                          <a:ea typeface="Cambria Math" panose="02040503050406030204" pitchFamily="18" charset="0"/>
                        </a:rPr>
                        <m:t>negl</m:t>
                      </m:r>
                      <m:r>
                        <a:rPr lang="en-US" sz="4400" b="0" i="1" smtClean="0">
                          <a:latin typeface="Cambria Math" panose="02040503050406030204" pitchFamily="18" charset="0"/>
                          <a:ea typeface="Cambria Math" panose="02040503050406030204" pitchFamily="18" charset="0"/>
                        </a:rPr>
                        <m:t>(</m:t>
                      </m:r>
                      <m:r>
                        <a:rPr lang="en-US" sz="4400" b="0" i="1" smtClean="0">
                          <a:latin typeface="Cambria Math" panose="02040503050406030204" pitchFamily="18" charset="0"/>
                          <a:ea typeface="Cambria Math" panose="02040503050406030204" pitchFamily="18" charset="0"/>
                        </a:rPr>
                        <m:t>𝑛</m:t>
                      </m:r>
                      <m:r>
                        <a:rPr lang="en-US" sz="4400" b="0" i="1" smtClean="0">
                          <a:latin typeface="Cambria Math" panose="02040503050406030204" pitchFamily="18" charset="0"/>
                          <a:ea typeface="Cambria Math" panose="02040503050406030204" pitchFamily="18" charset="0"/>
                        </a:rPr>
                        <m:t>)</m:t>
                      </m:r>
                    </m:oMath>
                  </m:oMathPara>
                </a14:m>
                <a:endParaRPr lang="en-US" sz="4400" dirty="0" smtClean="0"/>
              </a:p>
              <a:p>
                <a:pPr marL="0" indent="0">
                  <a:buNone/>
                </a:pPr>
                <a:r>
                  <a:rPr lang="en-US" dirty="0" smtClean="0"/>
                  <a:t>Where the randomness is taken over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K</m:t>
                    </m:r>
                    <m:r>
                      <a:rPr lang="en-US" b="0" i="1"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Gen</m:t>
                    </m:r>
                    <m:d>
                      <m:dPr>
                        <m:ctrlPr>
                          <a:rPr lang="en-US" b="0" i="1" smtClean="0">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1</m:t>
                            </m:r>
                          </m:e>
                          <m:sup>
                            <m:r>
                              <a:rPr lang="en-US" i="1">
                                <a:latin typeface="Cambria Math" panose="02040503050406030204" pitchFamily="18" charset="0"/>
                              </a:rPr>
                              <m:t>𝑛</m:t>
                            </m:r>
                          </m:sup>
                        </m:sSup>
                      </m:e>
                    </m:d>
                  </m:oMath>
                </a14:m>
                <a:r>
                  <a:rPr lang="en-US" dirty="0" smtClean="0"/>
                  <a:t>, </a:t>
                </a:r>
                <a14:m>
                  <m:oMath xmlns:m="http://schemas.openxmlformats.org/officeDocument/2006/math">
                    <m:r>
                      <m:rPr>
                        <m:sty m:val="p"/>
                      </m:rPr>
                      <a:rPr lang="en-US">
                        <a:latin typeface="Cambria Math" panose="02040503050406030204" pitchFamily="18" charset="0"/>
                        <a:ea typeface="Cambria Math" panose="02040503050406030204" pitchFamily="18" charset="0"/>
                      </a:rPr>
                      <m:t>m</m:t>
                    </m:r>
                    <m:r>
                      <a:rPr lang="en-US" i="1">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Samp</m:t>
                    </m:r>
                    <m:d>
                      <m:dPr>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1</m:t>
                            </m:r>
                          </m:e>
                          <m:sup>
                            <m:r>
                              <a:rPr lang="en-US" i="1">
                                <a:latin typeface="Cambria Math" panose="02040503050406030204" pitchFamily="18" charset="0"/>
                              </a:rPr>
                              <m:t>𝑛</m:t>
                            </m:r>
                          </m:sup>
                        </m:sSup>
                      </m:e>
                    </m:d>
                  </m:oMath>
                </a14:m>
                <a:r>
                  <a:rPr lang="en-US" dirty="0" smtClean="0"/>
                  <a:t> and the randomness of </a:t>
                </a:r>
                <a14:m>
                  <m:oMath xmlns:m="http://schemas.openxmlformats.org/officeDocument/2006/math">
                    <m:r>
                      <m:rPr>
                        <m:sty m:val="p"/>
                      </m:rPr>
                      <a:rPr lang="en-US">
                        <a:latin typeface="Cambria Math" panose="02040503050406030204" pitchFamily="18" charset="0"/>
                      </a:rPr>
                      <m:t>Enc</m:t>
                    </m:r>
                  </m:oMath>
                </a14:m>
                <a:r>
                  <a:rPr lang="en-US" dirty="0" smtClean="0"/>
                  <a:t>, A and </a:t>
                </a:r>
                <a:r>
                  <a:rPr lang="en-US" dirty="0"/>
                  <a:t>A</a:t>
                </a:r>
                <a:r>
                  <a:rPr lang="en-US" dirty="0" smtClean="0"/>
                  <a:t>’.</a:t>
                </a:r>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57351" y="1825625"/>
                <a:ext cx="11834649" cy="4351338"/>
              </a:xfrm>
              <a:blipFill>
                <a:blip r:embed="rId2"/>
                <a:stretch>
                  <a:fillRect l="-1082" t="-2241" r="-113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8853111"/>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Semantic Security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57351" y="1825625"/>
                <a:ext cx="11834649" cy="4351338"/>
              </a:xfrm>
            </p:spPr>
            <p:txBody>
              <a:bodyPr>
                <a:normAutofit/>
              </a:bodyPr>
              <a:lstStyle/>
              <a:p>
                <a:pPr marL="0" indent="0">
                  <a:buNone/>
                </a:pPr>
                <a:r>
                  <a:rPr lang="en-US" b="1" dirty="0"/>
                  <a:t>Definition 3.12: </a:t>
                </a:r>
                <a:r>
                  <a:rPr lang="en-US" dirty="0"/>
                  <a:t>Let </a:t>
                </a:r>
                <a14:m>
                  <m:oMath xmlns:m="http://schemas.openxmlformats.org/officeDocument/2006/math">
                    <m:r>
                      <m:rPr>
                        <m:sty m:val="p"/>
                      </m:rPr>
                      <a:rPr lang="el-GR" i="1">
                        <a:latin typeface="Cambria Math" panose="02040503050406030204" pitchFamily="18" charset="0"/>
                        <a:ea typeface="Cambria Math" panose="02040503050406030204" pitchFamily="18" charset="0"/>
                      </a:rPr>
                      <m:t>Π</m:t>
                    </m:r>
                    <m:r>
                      <a:rPr lang="en-US" i="1">
                        <a:latin typeface="Cambria Math" panose="02040503050406030204" pitchFamily="18" charset="0"/>
                        <a:ea typeface="Cambria Math" panose="02040503050406030204" pitchFamily="18" charset="0"/>
                      </a:rPr>
                      <m:t>=</m:t>
                    </m:r>
                    <m:d>
                      <m:dPr>
                        <m:ctrlPr>
                          <a:rPr lang="en-US" i="1">
                            <a:latin typeface="Cambria Math" panose="02040503050406030204" pitchFamily="18" charset="0"/>
                          </a:rPr>
                        </m:ctrlPr>
                      </m:dPr>
                      <m:e>
                        <m:r>
                          <m:rPr>
                            <m:nor/>
                          </m:rPr>
                          <a:rPr lang="en-US" dirty="0"/>
                          <m:t>Gen</m:t>
                        </m:r>
                        <m:r>
                          <m:rPr>
                            <m:nor/>
                          </m:rPr>
                          <a:rPr lang="en-US" dirty="0"/>
                          <m:t>, </m:t>
                        </m:r>
                        <m:r>
                          <m:rPr>
                            <m:nor/>
                          </m:rPr>
                          <a:rPr lang="en-US" dirty="0"/>
                          <m:t>Enc</m:t>
                        </m:r>
                        <m:r>
                          <m:rPr>
                            <m:nor/>
                          </m:rPr>
                          <a:rPr lang="en-US" dirty="0"/>
                          <m:t>, </m:t>
                        </m:r>
                        <m:r>
                          <m:rPr>
                            <m:nor/>
                          </m:rPr>
                          <a:rPr lang="en-US" dirty="0"/>
                          <m:t>Dec</m:t>
                        </m:r>
                      </m:e>
                    </m:d>
                  </m:oMath>
                </a14:m>
                <a:r>
                  <a:rPr lang="en-US" dirty="0"/>
                  <a:t>be a fixed-length private key encryption scheme for message of length </a:t>
                </a:r>
                <a14:m>
                  <m:oMath xmlns:m="http://schemas.openxmlformats.org/officeDocument/2006/math">
                    <m:r>
                      <a:rPr lang="en-US" i="1">
                        <a:latin typeface="Cambria Math" panose="02040503050406030204" pitchFamily="18" charset="0"/>
                        <a:ea typeface="Cambria Math" panose="02040503050406030204" pitchFamily="18" charset="0"/>
                      </a:rPr>
                      <m:t>ℓ</m:t>
                    </m:r>
                  </m:oMath>
                </a14:m>
                <a:r>
                  <a:rPr lang="en-US" dirty="0"/>
                  <a:t>. We say that the scheme is semantically secure if for all PPT attackers A there exists a PPT algorithm A’ such that for any PPT algorithm Sample all any polynomial time computable functions f and h we have</a:t>
                </a:r>
              </a:p>
              <a:p>
                <a:pPr marL="0" indent="0">
                  <a:buNone/>
                </a:pPr>
                <a14:m>
                  <m:oMathPara xmlns:m="http://schemas.openxmlformats.org/officeDocument/2006/math">
                    <m:oMathParaPr>
                      <m:jc m:val="centerGroup"/>
                    </m:oMathParaPr>
                    <m:oMath xmlns:m="http://schemas.openxmlformats.org/officeDocument/2006/math">
                      <m:d>
                        <m:dPr>
                          <m:begChr m:val="|"/>
                          <m:endChr m:val="|"/>
                          <m:ctrlPr>
                            <a:rPr lang="en-US" sz="4400" i="1">
                              <a:latin typeface="Cambria Math" panose="02040503050406030204" pitchFamily="18" charset="0"/>
                            </a:rPr>
                          </m:ctrlPr>
                        </m:dPr>
                        <m:e>
                          <m:r>
                            <m:rPr>
                              <m:sty m:val="p"/>
                            </m:rPr>
                            <a:rPr lang="en-US" sz="4400">
                              <a:latin typeface="Cambria Math" panose="02040503050406030204" pitchFamily="18" charset="0"/>
                            </a:rPr>
                            <m:t>Pr</m:t>
                          </m:r>
                          <m:d>
                            <m:dPr>
                              <m:begChr m:val="["/>
                              <m:endChr m:val="]"/>
                              <m:ctrlPr>
                                <a:rPr lang="en-US" sz="4400" i="1">
                                  <a:latin typeface="Cambria Math" panose="02040503050406030204" pitchFamily="18" charset="0"/>
                                </a:rPr>
                              </m:ctrlPr>
                            </m:dPr>
                            <m:e>
                              <m:r>
                                <a:rPr lang="en-US" sz="4400" i="1">
                                  <a:latin typeface="Cambria Math" panose="02040503050406030204" pitchFamily="18" charset="0"/>
                                </a:rPr>
                                <m:t>𝐴</m:t>
                              </m:r>
                              <m:d>
                                <m:dPr>
                                  <m:ctrlPr>
                                    <a:rPr lang="en-US" sz="4400" i="1">
                                      <a:latin typeface="Cambria Math" panose="02040503050406030204" pitchFamily="18" charset="0"/>
                                    </a:rPr>
                                  </m:ctrlPr>
                                </m:dPr>
                                <m:e>
                                  <m:sSup>
                                    <m:sSupPr>
                                      <m:ctrlPr>
                                        <a:rPr lang="en-US" sz="4400" i="1">
                                          <a:latin typeface="Cambria Math" panose="02040503050406030204" pitchFamily="18" charset="0"/>
                                        </a:rPr>
                                      </m:ctrlPr>
                                    </m:sSupPr>
                                    <m:e>
                                      <m:r>
                                        <a:rPr lang="en-US" sz="4400" i="1">
                                          <a:latin typeface="Cambria Math" panose="02040503050406030204" pitchFamily="18" charset="0"/>
                                        </a:rPr>
                                        <m:t>1</m:t>
                                      </m:r>
                                    </m:e>
                                    <m:sup>
                                      <m:r>
                                        <a:rPr lang="en-US" sz="4400" i="1">
                                          <a:latin typeface="Cambria Math" panose="02040503050406030204" pitchFamily="18" charset="0"/>
                                        </a:rPr>
                                        <m:t>𝑛</m:t>
                                      </m:r>
                                    </m:sup>
                                  </m:sSup>
                                  <m:r>
                                    <a:rPr lang="en-US" sz="4400" i="1">
                                      <a:latin typeface="Cambria Math" panose="02040503050406030204" pitchFamily="18" charset="0"/>
                                    </a:rPr>
                                    <m:t>,</m:t>
                                  </m:r>
                                  <m:sSub>
                                    <m:sSubPr>
                                      <m:ctrlPr>
                                        <a:rPr lang="en-US" sz="4400" i="1">
                                          <a:latin typeface="Cambria Math" panose="02040503050406030204" pitchFamily="18" charset="0"/>
                                        </a:rPr>
                                      </m:ctrlPr>
                                    </m:sSubPr>
                                    <m:e>
                                      <m:r>
                                        <m:rPr>
                                          <m:sty m:val="p"/>
                                        </m:rPr>
                                        <a:rPr lang="en-US" sz="4400">
                                          <a:latin typeface="Cambria Math" panose="02040503050406030204" pitchFamily="18" charset="0"/>
                                        </a:rPr>
                                        <m:t>Enc</m:t>
                                      </m:r>
                                    </m:e>
                                    <m:sub>
                                      <m:r>
                                        <a:rPr lang="en-US" sz="4400" i="1">
                                          <a:latin typeface="Cambria Math" panose="02040503050406030204" pitchFamily="18" charset="0"/>
                                        </a:rPr>
                                        <m:t>𝐾</m:t>
                                      </m:r>
                                    </m:sub>
                                  </m:sSub>
                                  <m:d>
                                    <m:dPr>
                                      <m:ctrlPr>
                                        <a:rPr lang="en-US" sz="4400" i="1">
                                          <a:latin typeface="Cambria Math" panose="02040503050406030204" pitchFamily="18" charset="0"/>
                                        </a:rPr>
                                      </m:ctrlPr>
                                    </m:dPr>
                                    <m:e>
                                      <m:r>
                                        <a:rPr lang="en-US" sz="4400" i="1">
                                          <a:latin typeface="Cambria Math" panose="02040503050406030204" pitchFamily="18" charset="0"/>
                                        </a:rPr>
                                        <m:t>𝑚</m:t>
                                      </m:r>
                                    </m:e>
                                  </m:d>
                                  <m:r>
                                    <a:rPr lang="en-US" sz="4400" i="1">
                                      <a:latin typeface="Cambria Math" panose="02040503050406030204" pitchFamily="18" charset="0"/>
                                    </a:rPr>
                                    <m:t>,</m:t>
                                  </m:r>
                                  <m:r>
                                    <a:rPr lang="en-US" sz="4400" i="1">
                                      <a:latin typeface="Cambria Math" panose="02040503050406030204" pitchFamily="18" charset="0"/>
                                    </a:rPr>
                                    <m:t>h</m:t>
                                  </m:r>
                                  <m:r>
                                    <a:rPr lang="en-US" sz="4400" i="1">
                                      <a:latin typeface="Cambria Math" panose="02040503050406030204" pitchFamily="18" charset="0"/>
                                    </a:rPr>
                                    <m:t>(</m:t>
                                  </m:r>
                                  <m:r>
                                    <a:rPr lang="en-US" sz="4400" i="1">
                                      <a:latin typeface="Cambria Math" panose="02040503050406030204" pitchFamily="18" charset="0"/>
                                    </a:rPr>
                                    <m:t>𝑚</m:t>
                                  </m:r>
                                  <m:r>
                                    <a:rPr lang="en-US" sz="4400" i="1">
                                      <a:latin typeface="Cambria Math" panose="02040503050406030204" pitchFamily="18" charset="0"/>
                                    </a:rPr>
                                    <m:t>)</m:t>
                                  </m:r>
                                </m:e>
                              </m:d>
                              <m:r>
                                <a:rPr lang="en-US" sz="4400" i="1">
                                  <a:latin typeface="Cambria Math" panose="02040503050406030204" pitchFamily="18" charset="0"/>
                                </a:rPr>
                                <m:t>=</m:t>
                              </m:r>
                              <m:r>
                                <a:rPr lang="en-US" sz="4400" i="1">
                                  <a:latin typeface="Cambria Math" panose="02040503050406030204" pitchFamily="18" charset="0"/>
                                </a:rPr>
                                <m:t>𝑓</m:t>
                              </m:r>
                              <m:r>
                                <a:rPr lang="en-US" sz="4400" i="1">
                                  <a:latin typeface="Cambria Math" panose="02040503050406030204" pitchFamily="18" charset="0"/>
                                </a:rPr>
                                <m:t>(</m:t>
                              </m:r>
                              <m:r>
                                <a:rPr lang="en-US" sz="4400" i="1">
                                  <a:latin typeface="Cambria Math" panose="02040503050406030204" pitchFamily="18" charset="0"/>
                                </a:rPr>
                                <m:t>𝑚</m:t>
                              </m:r>
                              <m:r>
                                <a:rPr lang="en-US" sz="4400" i="1">
                                  <a:latin typeface="Cambria Math" panose="02040503050406030204" pitchFamily="18" charset="0"/>
                                </a:rPr>
                                <m:t>)</m:t>
                              </m:r>
                            </m:e>
                          </m:d>
                          <m:r>
                            <a:rPr lang="en-US" sz="4400" i="1">
                              <a:latin typeface="Cambria Math" panose="02040503050406030204" pitchFamily="18" charset="0"/>
                            </a:rPr>
                            <m:t>−</m:t>
                          </m:r>
                          <m:r>
                            <m:rPr>
                              <m:sty m:val="p"/>
                            </m:rPr>
                            <a:rPr lang="en-US" sz="4400">
                              <a:latin typeface="Cambria Math" panose="02040503050406030204" pitchFamily="18" charset="0"/>
                            </a:rPr>
                            <m:t>Pr</m:t>
                          </m:r>
                          <m:d>
                            <m:dPr>
                              <m:begChr m:val="["/>
                              <m:endChr m:val="]"/>
                              <m:ctrlPr>
                                <a:rPr lang="en-US" sz="4400" i="1">
                                  <a:latin typeface="Cambria Math" panose="02040503050406030204" pitchFamily="18" charset="0"/>
                                </a:rPr>
                              </m:ctrlPr>
                            </m:dPr>
                            <m:e>
                              <m:r>
                                <a:rPr lang="en-US" sz="4400" i="1">
                                  <a:latin typeface="Cambria Math" panose="02040503050406030204" pitchFamily="18" charset="0"/>
                                </a:rPr>
                                <m:t>𝐴</m:t>
                              </m:r>
                              <m:r>
                                <a:rPr lang="en-US" sz="4400" i="1">
                                  <a:latin typeface="Cambria Math" panose="02040503050406030204" pitchFamily="18" charset="0"/>
                                </a:rPr>
                                <m:t>′</m:t>
                              </m:r>
                              <m:d>
                                <m:dPr>
                                  <m:ctrlPr>
                                    <a:rPr lang="en-US" sz="4400" i="1">
                                      <a:latin typeface="Cambria Math" panose="02040503050406030204" pitchFamily="18" charset="0"/>
                                    </a:rPr>
                                  </m:ctrlPr>
                                </m:dPr>
                                <m:e>
                                  <m:sSup>
                                    <m:sSupPr>
                                      <m:ctrlPr>
                                        <a:rPr lang="en-US" sz="4400" i="1">
                                          <a:latin typeface="Cambria Math" panose="02040503050406030204" pitchFamily="18" charset="0"/>
                                        </a:rPr>
                                      </m:ctrlPr>
                                    </m:sSupPr>
                                    <m:e>
                                      <m:r>
                                        <a:rPr lang="en-US" sz="4400" i="1">
                                          <a:latin typeface="Cambria Math" panose="02040503050406030204" pitchFamily="18" charset="0"/>
                                        </a:rPr>
                                        <m:t>1</m:t>
                                      </m:r>
                                    </m:e>
                                    <m:sup>
                                      <m:r>
                                        <a:rPr lang="en-US" sz="4400" i="1">
                                          <a:latin typeface="Cambria Math" panose="02040503050406030204" pitchFamily="18" charset="0"/>
                                        </a:rPr>
                                        <m:t>𝑛</m:t>
                                      </m:r>
                                    </m:sup>
                                  </m:sSup>
                                  <m:r>
                                    <a:rPr lang="en-US" sz="4400" i="1">
                                      <a:latin typeface="Cambria Math" panose="02040503050406030204" pitchFamily="18" charset="0"/>
                                    </a:rPr>
                                    <m:t>,</m:t>
                                  </m:r>
                                  <m:d>
                                    <m:dPr>
                                      <m:begChr m:val="|"/>
                                      <m:endChr m:val="|"/>
                                      <m:ctrlPr>
                                        <a:rPr lang="en-US" sz="4400" i="1">
                                          <a:latin typeface="Cambria Math" panose="02040503050406030204" pitchFamily="18" charset="0"/>
                                        </a:rPr>
                                      </m:ctrlPr>
                                    </m:dPr>
                                    <m:e>
                                      <m:r>
                                        <a:rPr lang="en-US" sz="4400" i="1">
                                          <a:latin typeface="Cambria Math" panose="02040503050406030204" pitchFamily="18" charset="0"/>
                                        </a:rPr>
                                        <m:t>𝑚</m:t>
                                      </m:r>
                                    </m:e>
                                  </m:d>
                                  <m:r>
                                    <a:rPr lang="en-US" sz="4400" i="1">
                                      <a:latin typeface="Cambria Math" panose="02040503050406030204" pitchFamily="18" charset="0"/>
                                    </a:rPr>
                                    <m:t>,</m:t>
                                  </m:r>
                                  <m:r>
                                    <a:rPr lang="en-US" sz="4400" i="1">
                                      <a:latin typeface="Cambria Math" panose="02040503050406030204" pitchFamily="18" charset="0"/>
                                    </a:rPr>
                                    <m:t>h</m:t>
                                  </m:r>
                                  <m:r>
                                    <a:rPr lang="en-US" sz="4400" i="1">
                                      <a:latin typeface="Cambria Math" panose="02040503050406030204" pitchFamily="18" charset="0"/>
                                    </a:rPr>
                                    <m:t>(</m:t>
                                  </m:r>
                                  <m:r>
                                    <a:rPr lang="en-US" sz="4400" i="1">
                                      <a:latin typeface="Cambria Math" panose="02040503050406030204" pitchFamily="18" charset="0"/>
                                    </a:rPr>
                                    <m:t>𝑚</m:t>
                                  </m:r>
                                  <m:r>
                                    <a:rPr lang="en-US" sz="4400" i="1">
                                      <a:latin typeface="Cambria Math" panose="02040503050406030204" pitchFamily="18" charset="0"/>
                                    </a:rPr>
                                    <m:t>)</m:t>
                                  </m:r>
                                </m:e>
                              </m:d>
                              <m:r>
                                <a:rPr lang="en-US" sz="4400" i="1">
                                  <a:latin typeface="Cambria Math" panose="02040503050406030204" pitchFamily="18" charset="0"/>
                                </a:rPr>
                                <m:t>=</m:t>
                              </m:r>
                              <m:r>
                                <a:rPr lang="en-US" sz="4400" i="1">
                                  <a:latin typeface="Cambria Math" panose="02040503050406030204" pitchFamily="18" charset="0"/>
                                </a:rPr>
                                <m:t>𝑓</m:t>
                              </m:r>
                              <m:r>
                                <a:rPr lang="en-US" sz="4400" i="1">
                                  <a:latin typeface="Cambria Math" panose="02040503050406030204" pitchFamily="18" charset="0"/>
                                </a:rPr>
                                <m:t>(</m:t>
                              </m:r>
                              <m:r>
                                <a:rPr lang="en-US" sz="4400" i="1">
                                  <a:latin typeface="Cambria Math" panose="02040503050406030204" pitchFamily="18" charset="0"/>
                                </a:rPr>
                                <m:t>𝑚</m:t>
                              </m:r>
                              <m:r>
                                <a:rPr lang="en-US" sz="4400" i="1">
                                  <a:latin typeface="Cambria Math" panose="02040503050406030204" pitchFamily="18" charset="0"/>
                                </a:rPr>
                                <m:t>)</m:t>
                              </m:r>
                            </m:e>
                          </m:d>
                        </m:e>
                      </m:d>
                      <m:r>
                        <a:rPr lang="en-US" sz="4400" i="1">
                          <a:latin typeface="Cambria Math" panose="02040503050406030204" pitchFamily="18" charset="0"/>
                          <a:ea typeface="Cambria Math" panose="02040503050406030204" pitchFamily="18" charset="0"/>
                        </a:rPr>
                        <m:t>≤</m:t>
                      </m:r>
                      <m:r>
                        <m:rPr>
                          <m:sty m:val="p"/>
                        </m:rPr>
                        <a:rPr lang="en-US" sz="4400">
                          <a:latin typeface="Cambria Math" panose="02040503050406030204" pitchFamily="18" charset="0"/>
                          <a:ea typeface="Cambria Math" panose="02040503050406030204" pitchFamily="18" charset="0"/>
                        </a:rPr>
                        <m:t>negl</m:t>
                      </m:r>
                      <m:r>
                        <a:rPr lang="en-US" sz="4400" i="1">
                          <a:latin typeface="Cambria Math" panose="02040503050406030204" pitchFamily="18" charset="0"/>
                          <a:ea typeface="Cambria Math" panose="02040503050406030204" pitchFamily="18" charset="0"/>
                        </a:rPr>
                        <m:t>(</m:t>
                      </m:r>
                      <m:r>
                        <a:rPr lang="en-US" sz="4400" i="1">
                          <a:latin typeface="Cambria Math" panose="02040503050406030204" pitchFamily="18" charset="0"/>
                          <a:ea typeface="Cambria Math" panose="02040503050406030204" pitchFamily="18" charset="0"/>
                        </a:rPr>
                        <m:t>𝑛</m:t>
                      </m:r>
                      <m:r>
                        <a:rPr lang="en-US" sz="4400" i="1">
                          <a:latin typeface="Cambria Math" panose="02040503050406030204" pitchFamily="18" charset="0"/>
                          <a:ea typeface="Cambria Math" panose="02040503050406030204" pitchFamily="18" charset="0"/>
                        </a:rPr>
                        <m:t>)</m:t>
                      </m:r>
                    </m:oMath>
                  </m:oMathPara>
                </a14:m>
                <a:endParaRPr lang="en-US" sz="4400" dirty="0"/>
              </a:p>
              <a:p>
                <a:pPr marL="0" indent="0">
                  <a:buNone/>
                </a:pPr>
                <a:r>
                  <a:rPr lang="en-US" dirty="0"/>
                  <a:t>Where the randomness is taken over </a:t>
                </a:r>
                <a14:m>
                  <m:oMath xmlns:m="http://schemas.openxmlformats.org/officeDocument/2006/math">
                    <m:r>
                      <m:rPr>
                        <m:sty m:val="p"/>
                      </m:rPr>
                      <a:rPr lang="en-US">
                        <a:latin typeface="Cambria Math" panose="02040503050406030204" pitchFamily="18" charset="0"/>
                        <a:ea typeface="Cambria Math" panose="02040503050406030204" pitchFamily="18" charset="0"/>
                      </a:rPr>
                      <m:t>K</m:t>
                    </m:r>
                    <m:r>
                      <a:rPr lang="en-US" i="1">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Gen</m:t>
                    </m:r>
                    <m:d>
                      <m:dPr>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1</m:t>
                            </m:r>
                          </m:e>
                          <m:sup>
                            <m:r>
                              <a:rPr lang="en-US" i="1">
                                <a:latin typeface="Cambria Math" panose="02040503050406030204" pitchFamily="18" charset="0"/>
                              </a:rPr>
                              <m:t>𝑛</m:t>
                            </m:r>
                          </m:sup>
                        </m:sSup>
                      </m:e>
                    </m:d>
                  </m:oMath>
                </a14:m>
                <a:r>
                  <a:rPr lang="en-US" dirty="0"/>
                  <a:t>, </a:t>
                </a:r>
                <a14:m>
                  <m:oMath xmlns:m="http://schemas.openxmlformats.org/officeDocument/2006/math">
                    <m:r>
                      <m:rPr>
                        <m:sty m:val="p"/>
                      </m:rPr>
                      <a:rPr lang="en-US">
                        <a:latin typeface="Cambria Math" panose="02040503050406030204" pitchFamily="18" charset="0"/>
                        <a:ea typeface="Cambria Math" panose="02040503050406030204" pitchFamily="18" charset="0"/>
                      </a:rPr>
                      <m:t>m</m:t>
                    </m:r>
                    <m:r>
                      <a:rPr lang="en-US" i="1">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Samp</m:t>
                    </m:r>
                    <m:d>
                      <m:dPr>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1</m:t>
                            </m:r>
                          </m:e>
                          <m:sup>
                            <m:r>
                              <a:rPr lang="en-US" i="1">
                                <a:latin typeface="Cambria Math" panose="02040503050406030204" pitchFamily="18" charset="0"/>
                              </a:rPr>
                              <m:t>𝑛</m:t>
                            </m:r>
                          </m:sup>
                        </m:sSup>
                      </m:e>
                    </m:d>
                  </m:oMath>
                </a14:m>
                <a:r>
                  <a:rPr lang="en-US" dirty="0"/>
                  <a:t> and the randomness of </a:t>
                </a:r>
                <a14:m>
                  <m:oMath xmlns:m="http://schemas.openxmlformats.org/officeDocument/2006/math">
                    <m:r>
                      <m:rPr>
                        <m:sty m:val="p"/>
                      </m:rPr>
                      <a:rPr lang="en-US">
                        <a:latin typeface="Cambria Math" panose="02040503050406030204" pitchFamily="18" charset="0"/>
                      </a:rPr>
                      <m:t>Enc</m:t>
                    </m:r>
                  </m:oMath>
                </a14:m>
                <a:r>
                  <a:rPr lang="en-US" dirty="0"/>
                  <a:t>, A and A’.</a:t>
                </a:r>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57351" y="1825625"/>
                <a:ext cx="11834649" cy="4351338"/>
              </a:xfrm>
              <a:blipFill>
                <a:blip r:embed="rId2"/>
                <a:stretch>
                  <a:fillRect l="-1082" t="-2241" r="-1133"/>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Oval 4"/>
          <p:cNvSpPr/>
          <p:nvPr/>
        </p:nvSpPr>
        <p:spPr>
          <a:xfrm>
            <a:off x="3773213" y="3815255"/>
            <a:ext cx="1282263" cy="1072055"/>
          </a:xfrm>
          <a:prstGeom prst="ellipse">
            <a:avLst/>
          </a:prstGeom>
          <a:solidFill>
            <a:schemeClr val="accent1">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ular Callout 5"/>
          <p:cNvSpPr/>
          <p:nvPr/>
        </p:nvSpPr>
        <p:spPr>
          <a:xfrm>
            <a:off x="6274675" y="348496"/>
            <a:ext cx="5612525" cy="1418897"/>
          </a:xfrm>
          <a:prstGeom prst="wedgeRectCallout">
            <a:avLst>
              <a:gd name="adj1" fmla="val -80694"/>
              <a:gd name="adj2" fmla="val 21519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Calibri" panose="020F0502020204030204"/>
                <a:ea typeface="+mn-ea"/>
                <a:cs typeface="+mn-cs"/>
              </a:rPr>
              <a:t>A’ doesn’t even get to see an encryption of m! Just the length of m!</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Oval 6"/>
          <p:cNvSpPr/>
          <p:nvPr/>
        </p:nvSpPr>
        <p:spPr>
          <a:xfrm>
            <a:off x="7104993" y="3226676"/>
            <a:ext cx="2511973" cy="1616895"/>
          </a:xfrm>
          <a:prstGeom prst="ellipse">
            <a:avLst/>
          </a:prstGeom>
          <a:solidFill>
            <a:schemeClr val="accent1">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ular Callout 7"/>
          <p:cNvSpPr/>
          <p:nvPr/>
        </p:nvSpPr>
        <p:spPr>
          <a:xfrm>
            <a:off x="1608081" y="613267"/>
            <a:ext cx="5612525" cy="1418897"/>
          </a:xfrm>
          <a:prstGeom prst="wedgeRectCallout">
            <a:avLst>
              <a:gd name="adj1" fmla="val 52777"/>
              <a:gd name="adj2" fmla="val 18990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Calibri" panose="020F0502020204030204"/>
                <a:ea typeface="+mn-ea"/>
                <a:cs typeface="+mn-cs"/>
              </a:rPr>
              <a:t>Example: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Calibri" panose="020F0502020204030204"/>
                <a:ea typeface="+mn-ea"/>
                <a:cs typeface="+mn-cs"/>
              </a:rPr>
              <a:t>f(m) = 1   if m &gt; 100,000;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Calibri" panose="020F0502020204030204"/>
                <a:ea typeface="+mn-ea"/>
                <a:cs typeface="+mn-cs"/>
              </a:rPr>
              <a:t>f(m) = 0   otherwise       .</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Oval 8"/>
          <p:cNvSpPr/>
          <p:nvPr/>
        </p:nvSpPr>
        <p:spPr>
          <a:xfrm>
            <a:off x="4824248" y="3361613"/>
            <a:ext cx="2511973" cy="1616895"/>
          </a:xfrm>
          <a:prstGeom prst="ellipse">
            <a:avLst/>
          </a:prstGeom>
          <a:solidFill>
            <a:schemeClr val="accent1">
              <a:alpha val="13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ular Callout 9"/>
          <p:cNvSpPr/>
          <p:nvPr/>
        </p:nvSpPr>
        <p:spPr>
          <a:xfrm>
            <a:off x="1198178" y="496804"/>
            <a:ext cx="5612525" cy="1418897"/>
          </a:xfrm>
          <a:prstGeom prst="wedgeRectCallout">
            <a:avLst>
              <a:gd name="adj1" fmla="val 23938"/>
              <a:gd name="adj2" fmla="val 18842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smtClean="0">
                <a:ln>
                  <a:noFill/>
                </a:ln>
                <a:solidFill>
                  <a:prstClr val="white"/>
                </a:solidFill>
                <a:effectLst/>
                <a:uLnTx/>
                <a:uFillTx/>
                <a:latin typeface="Calibri" panose="020F0502020204030204"/>
                <a:ea typeface="+mn-ea"/>
                <a:cs typeface="+mn-cs"/>
              </a:rPr>
              <a:t>h(m) background knowledge the attacker might have about m.</a:t>
            </a:r>
            <a:endParaRPr kumimoji="0" lang="en-US"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721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0"/>
                                        </p:tgtEl>
                                      </p:cBhvr>
                                    </p:animEffect>
                                    <p:set>
                                      <p:cBhvr>
                                        <p:cTn id="19" dur="1" fill="hold">
                                          <p:stCondLst>
                                            <p:cond delay="499"/>
                                          </p:stCondLst>
                                        </p:cTn>
                                        <p:tgtEl>
                                          <p:spTgt spid="10"/>
                                        </p:tgtEl>
                                        <p:attrNameLst>
                                          <p:attrName>style.visibility</p:attrName>
                                        </p:attrNameLst>
                                      </p:cBhvr>
                                      <p:to>
                                        <p:strVal val="hidden"/>
                                      </p:to>
                                    </p:set>
                                  </p:childTnLst>
                                </p:cTn>
                              </p:par>
                              <p:par>
                                <p:cTn id="20" presetID="10" presetClass="exit" presetSubtype="0" fill="hold" grpId="1" nodeType="with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1" nodeType="click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par>
                                <p:cTn id="32" presetID="10" presetClass="exit" presetSubtype="0" fill="hold" grpId="1" nodeType="withEffect">
                                  <p:stCondLst>
                                    <p:cond delay="0"/>
                                  </p:stCondLst>
                                  <p:childTnLst>
                                    <p:animEffect transition="out" filter="fade">
                                      <p:cBhvr>
                                        <p:cTn id="33" dur="500"/>
                                        <p:tgtEl>
                                          <p:spTgt spid="5"/>
                                        </p:tgtEl>
                                      </p:cBhvr>
                                    </p:animEffect>
                                    <p:set>
                                      <p:cBhvr>
                                        <p:cTn id="34"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8" grpId="0" animBg="1"/>
      <p:bldP spid="9" grpId="0" animBg="1"/>
      <p:bldP spid="9" grpId="1" animBg="1"/>
      <p:bldP spid="10" grpId="0" animBg="1"/>
      <p:bldP spid="10" grpId="1"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Semantic Security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57351" y="1825625"/>
                <a:ext cx="11834649" cy="4351338"/>
              </a:xfrm>
            </p:spPr>
            <p:txBody>
              <a:bodyPr>
                <a:normAutofit fontScale="92500" lnSpcReduction="20000"/>
              </a:bodyPr>
              <a:lstStyle/>
              <a:p>
                <a:pPr marL="0" indent="0">
                  <a:buNone/>
                </a:pPr>
                <a:r>
                  <a:rPr lang="en-US" b="1" dirty="0" smtClean="0"/>
                  <a:t>Definition 3.12: </a:t>
                </a:r>
                <a:r>
                  <a:rPr lang="en-US" dirty="0" smtClean="0"/>
                  <a:t>Let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Π</m:t>
                    </m:r>
                    <m:r>
                      <a:rPr lang="en-US" b="0" i="1" smtClean="0">
                        <a:latin typeface="Cambria Math" panose="02040503050406030204" pitchFamily="18" charset="0"/>
                        <a:ea typeface="Cambria Math" panose="02040503050406030204" pitchFamily="18" charset="0"/>
                      </a:rPr>
                      <m:t>=</m:t>
                    </m:r>
                    <m:d>
                      <m:dPr>
                        <m:ctrlPr>
                          <a:rPr lang="en-US" i="1" smtClean="0">
                            <a:latin typeface="Cambria Math" panose="02040503050406030204" pitchFamily="18" charset="0"/>
                          </a:rPr>
                        </m:ctrlPr>
                      </m:dPr>
                      <m:e>
                        <m:r>
                          <m:rPr>
                            <m:nor/>
                          </m:rPr>
                          <a:rPr lang="en-US" dirty="0"/>
                          <m:t>Gen</m:t>
                        </m:r>
                        <m:r>
                          <m:rPr>
                            <m:nor/>
                          </m:rPr>
                          <a:rPr lang="en-US" dirty="0"/>
                          <m:t>, </m:t>
                        </m:r>
                        <m:r>
                          <m:rPr>
                            <m:nor/>
                          </m:rPr>
                          <a:rPr lang="en-US" dirty="0"/>
                          <m:t>Enc</m:t>
                        </m:r>
                        <m:r>
                          <m:rPr>
                            <m:nor/>
                          </m:rPr>
                          <a:rPr lang="en-US" dirty="0"/>
                          <m:t>, </m:t>
                        </m:r>
                        <m:r>
                          <m:rPr>
                            <m:nor/>
                          </m:rPr>
                          <a:rPr lang="en-US" dirty="0"/>
                          <m:t>Dec</m:t>
                        </m:r>
                      </m:e>
                    </m:d>
                    <m:r>
                      <a:rPr lang="en-US" b="0" i="1" smtClean="0">
                        <a:latin typeface="Cambria Math" panose="02040503050406030204" pitchFamily="18" charset="0"/>
                      </a:rPr>
                      <m:t> </m:t>
                    </m:r>
                  </m:oMath>
                </a14:m>
                <a:r>
                  <a:rPr lang="en-US" dirty="0" smtClean="0"/>
                  <a:t>be a fixed-length private key encryption scheme for message of length </a:t>
                </a:r>
                <a14:m>
                  <m:oMath xmlns:m="http://schemas.openxmlformats.org/officeDocument/2006/math">
                    <m:r>
                      <a:rPr lang="en-US" i="1">
                        <a:latin typeface="Cambria Math" panose="02040503050406030204" pitchFamily="18" charset="0"/>
                        <a:ea typeface="Cambria Math" panose="02040503050406030204" pitchFamily="18" charset="0"/>
                      </a:rPr>
                      <m:t>ℓ</m:t>
                    </m:r>
                  </m:oMath>
                </a14:m>
                <a:r>
                  <a:rPr lang="en-US" dirty="0" smtClean="0"/>
                  <a:t>. We say that the scheme is semantically secure if for all PPT attackers A there exists a PPT algorithm A’ such that for any PPT algorithm Sample all any polynomial time computable functions f and h we have</a:t>
                </a:r>
              </a:p>
              <a:p>
                <a:pPr marL="0" indent="0">
                  <a:buNone/>
                </a:pPr>
                <a14:m>
                  <m:oMathPara xmlns:m="http://schemas.openxmlformats.org/officeDocument/2006/math">
                    <m:oMathParaPr>
                      <m:jc m:val="centerGroup"/>
                    </m:oMathParaPr>
                    <m:oMath xmlns:m="http://schemas.openxmlformats.org/officeDocument/2006/math">
                      <m:d>
                        <m:dPr>
                          <m:begChr m:val="|"/>
                          <m:endChr m:val="|"/>
                          <m:ctrlPr>
                            <a:rPr lang="en-US" sz="4400" b="0" i="1" smtClean="0">
                              <a:latin typeface="Cambria Math" panose="02040503050406030204" pitchFamily="18" charset="0"/>
                            </a:rPr>
                          </m:ctrlPr>
                        </m:dPr>
                        <m:e>
                          <m:r>
                            <m:rPr>
                              <m:sty m:val="p"/>
                            </m:rPr>
                            <a:rPr lang="en-US" sz="4400">
                              <a:latin typeface="Cambria Math" panose="02040503050406030204" pitchFamily="18" charset="0"/>
                            </a:rPr>
                            <m:t>Pr</m:t>
                          </m:r>
                          <m:d>
                            <m:dPr>
                              <m:begChr m:val="["/>
                              <m:endChr m:val="]"/>
                              <m:ctrlPr>
                                <a:rPr lang="en-US" sz="4400" i="1">
                                  <a:latin typeface="Cambria Math" panose="02040503050406030204" pitchFamily="18" charset="0"/>
                                </a:rPr>
                              </m:ctrlPr>
                            </m:dPr>
                            <m:e>
                              <m:r>
                                <a:rPr lang="en-US" sz="4400" i="1">
                                  <a:latin typeface="Cambria Math" panose="02040503050406030204" pitchFamily="18" charset="0"/>
                                </a:rPr>
                                <m:t>𝐴</m:t>
                              </m:r>
                              <m:d>
                                <m:dPr>
                                  <m:ctrlPr>
                                    <a:rPr lang="en-US" sz="4400" i="1">
                                      <a:latin typeface="Cambria Math" panose="02040503050406030204" pitchFamily="18" charset="0"/>
                                    </a:rPr>
                                  </m:ctrlPr>
                                </m:dPr>
                                <m:e>
                                  <m:sSup>
                                    <m:sSupPr>
                                      <m:ctrlPr>
                                        <a:rPr lang="en-US" sz="4400" i="1">
                                          <a:latin typeface="Cambria Math" panose="02040503050406030204" pitchFamily="18" charset="0"/>
                                        </a:rPr>
                                      </m:ctrlPr>
                                    </m:sSupPr>
                                    <m:e>
                                      <m:r>
                                        <a:rPr lang="en-US" sz="4400" i="1">
                                          <a:latin typeface="Cambria Math" panose="02040503050406030204" pitchFamily="18" charset="0"/>
                                        </a:rPr>
                                        <m:t>1</m:t>
                                      </m:r>
                                    </m:e>
                                    <m:sup>
                                      <m:r>
                                        <a:rPr lang="en-US" sz="4400" i="1">
                                          <a:latin typeface="Cambria Math" panose="02040503050406030204" pitchFamily="18" charset="0"/>
                                        </a:rPr>
                                        <m:t>𝑛</m:t>
                                      </m:r>
                                    </m:sup>
                                  </m:sSup>
                                  <m:r>
                                    <a:rPr lang="en-US" sz="4400" i="1">
                                      <a:latin typeface="Cambria Math" panose="02040503050406030204" pitchFamily="18" charset="0"/>
                                    </a:rPr>
                                    <m:t>,</m:t>
                                  </m:r>
                                  <m:sSub>
                                    <m:sSubPr>
                                      <m:ctrlPr>
                                        <a:rPr lang="en-US" sz="4400" i="1">
                                          <a:latin typeface="Cambria Math" panose="02040503050406030204" pitchFamily="18" charset="0"/>
                                        </a:rPr>
                                      </m:ctrlPr>
                                    </m:sSubPr>
                                    <m:e>
                                      <m:r>
                                        <m:rPr>
                                          <m:sty m:val="p"/>
                                        </m:rPr>
                                        <a:rPr lang="en-US" sz="4400">
                                          <a:latin typeface="Cambria Math" panose="02040503050406030204" pitchFamily="18" charset="0"/>
                                        </a:rPr>
                                        <m:t>Enc</m:t>
                                      </m:r>
                                    </m:e>
                                    <m:sub>
                                      <m:r>
                                        <a:rPr lang="en-US" sz="4400" i="1">
                                          <a:latin typeface="Cambria Math" panose="02040503050406030204" pitchFamily="18" charset="0"/>
                                        </a:rPr>
                                        <m:t>𝐾</m:t>
                                      </m:r>
                                    </m:sub>
                                  </m:sSub>
                                  <m:d>
                                    <m:dPr>
                                      <m:ctrlPr>
                                        <a:rPr lang="en-US" sz="4400" i="1">
                                          <a:latin typeface="Cambria Math" panose="02040503050406030204" pitchFamily="18" charset="0"/>
                                        </a:rPr>
                                      </m:ctrlPr>
                                    </m:dPr>
                                    <m:e>
                                      <m:r>
                                        <a:rPr lang="en-US" sz="4400" i="1">
                                          <a:latin typeface="Cambria Math" panose="02040503050406030204" pitchFamily="18" charset="0"/>
                                        </a:rPr>
                                        <m:t>𝑚</m:t>
                                      </m:r>
                                    </m:e>
                                  </m:d>
                                  <m:r>
                                    <a:rPr lang="en-US" sz="4400" b="0" i="1" smtClean="0">
                                      <a:latin typeface="Cambria Math" panose="02040503050406030204" pitchFamily="18" charset="0"/>
                                    </a:rPr>
                                    <m:t>,</m:t>
                                  </m:r>
                                  <m:r>
                                    <a:rPr lang="en-US" sz="4400" b="0" i="1" smtClean="0">
                                      <a:latin typeface="Cambria Math" panose="02040503050406030204" pitchFamily="18" charset="0"/>
                                    </a:rPr>
                                    <m:t>h</m:t>
                                  </m:r>
                                  <m:r>
                                    <a:rPr lang="en-US" sz="4400" b="0" i="1" smtClean="0">
                                      <a:latin typeface="Cambria Math" panose="02040503050406030204" pitchFamily="18" charset="0"/>
                                    </a:rPr>
                                    <m:t>(</m:t>
                                  </m:r>
                                  <m:r>
                                    <a:rPr lang="en-US" sz="4400" b="0" i="1" smtClean="0">
                                      <a:latin typeface="Cambria Math" panose="02040503050406030204" pitchFamily="18" charset="0"/>
                                    </a:rPr>
                                    <m:t>𝑚</m:t>
                                  </m:r>
                                  <m:r>
                                    <a:rPr lang="en-US" sz="4400" b="0" i="1" smtClean="0">
                                      <a:latin typeface="Cambria Math" panose="02040503050406030204" pitchFamily="18" charset="0"/>
                                    </a:rPr>
                                    <m:t>)</m:t>
                                  </m:r>
                                </m:e>
                              </m:d>
                              <m:r>
                                <a:rPr lang="en-US" sz="4400" i="1">
                                  <a:latin typeface="Cambria Math" panose="02040503050406030204" pitchFamily="18" charset="0"/>
                                </a:rPr>
                                <m:t>=</m:t>
                              </m:r>
                              <m:r>
                                <a:rPr lang="en-US" sz="4400" i="1">
                                  <a:latin typeface="Cambria Math" panose="02040503050406030204" pitchFamily="18" charset="0"/>
                                </a:rPr>
                                <m:t>𝑓</m:t>
                              </m:r>
                              <m:r>
                                <a:rPr lang="en-US" sz="4400" i="1">
                                  <a:latin typeface="Cambria Math" panose="02040503050406030204" pitchFamily="18" charset="0"/>
                                </a:rPr>
                                <m:t>(</m:t>
                              </m:r>
                              <m:r>
                                <a:rPr lang="en-US" sz="4400" i="1">
                                  <a:latin typeface="Cambria Math" panose="02040503050406030204" pitchFamily="18" charset="0"/>
                                </a:rPr>
                                <m:t>𝑚</m:t>
                              </m:r>
                              <m:r>
                                <a:rPr lang="en-US" sz="4400" i="1">
                                  <a:latin typeface="Cambria Math" panose="02040503050406030204" pitchFamily="18" charset="0"/>
                                </a:rPr>
                                <m:t>)</m:t>
                              </m:r>
                            </m:e>
                          </m:d>
                          <m:r>
                            <a:rPr lang="en-US" sz="4400" b="0" i="1" smtClean="0">
                              <a:latin typeface="Cambria Math" panose="02040503050406030204" pitchFamily="18" charset="0"/>
                            </a:rPr>
                            <m:t>−</m:t>
                          </m:r>
                          <m:r>
                            <m:rPr>
                              <m:sty m:val="p"/>
                            </m:rPr>
                            <a:rPr lang="en-US" sz="4400">
                              <a:latin typeface="Cambria Math" panose="02040503050406030204" pitchFamily="18" charset="0"/>
                            </a:rPr>
                            <m:t>Pr</m:t>
                          </m:r>
                          <m:d>
                            <m:dPr>
                              <m:begChr m:val="["/>
                              <m:endChr m:val="]"/>
                              <m:ctrlPr>
                                <a:rPr lang="en-US" sz="4400" i="1">
                                  <a:latin typeface="Cambria Math" panose="02040503050406030204" pitchFamily="18" charset="0"/>
                                </a:rPr>
                              </m:ctrlPr>
                            </m:dPr>
                            <m:e>
                              <m:r>
                                <a:rPr lang="en-US" sz="4400" i="1">
                                  <a:latin typeface="Cambria Math" panose="02040503050406030204" pitchFamily="18" charset="0"/>
                                </a:rPr>
                                <m:t>𝐴</m:t>
                              </m:r>
                              <m:r>
                                <a:rPr lang="en-US" sz="4400" b="0" i="1" smtClean="0">
                                  <a:latin typeface="Cambria Math" panose="02040503050406030204" pitchFamily="18" charset="0"/>
                                </a:rPr>
                                <m:t>′</m:t>
                              </m:r>
                              <m:d>
                                <m:dPr>
                                  <m:ctrlPr>
                                    <a:rPr lang="en-US" sz="4400" i="1">
                                      <a:latin typeface="Cambria Math" panose="02040503050406030204" pitchFamily="18" charset="0"/>
                                    </a:rPr>
                                  </m:ctrlPr>
                                </m:dPr>
                                <m:e>
                                  <m:sSup>
                                    <m:sSupPr>
                                      <m:ctrlPr>
                                        <a:rPr lang="en-US" sz="4400" i="1">
                                          <a:latin typeface="Cambria Math" panose="02040503050406030204" pitchFamily="18" charset="0"/>
                                        </a:rPr>
                                      </m:ctrlPr>
                                    </m:sSupPr>
                                    <m:e>
                                      <m:r>
                                        <a:rPr lang="en-US" sz="4400" i="1">
                                          <a:latin typeface="Cambria Math" panose="02040503050406030204" pitchFamily="18" charset="0"/>
                                        </a:rPr>
                                        <m:t>1</m:t>
                                      </m:r>
                                    </m:e>
                                    <m:sup>
                                      <m:r>
                                        <a:rPr lang="en-US" sz="4400" i="1">
                                          <a:latin typeface="Cambria Math" panose="02040503050406030204" pitchFamily="18" charset="0"/>
                                        </a:rPr>
                                        <m:t>𝑛</m:t>
                                      </m:r>
                                    </m:sup>
                                  </m:sSup>
                                  <m:r>
                                    <a:rPr lang="en-US" sz="4400" b="0" i="1" smtClean="0">
                                      <a:latin typeface="Cambria Math" panose="02040503050406030204" pitchFamily="18" charset="0"/>
                                    </a:rPr>
                                    <m:t>,</m:t>
                                  </m:r>
                                  <m:d>
                                    <m:dPr>
                                      <m:begChr m:val="|"/>
                                      <m:endChr m:val="|"/>
                                      <m:ctrlPr>
                                        <a:rPr lang="en-US" sz="4400" b="0" i="1" smtClean="0">
                                          <a:latin typeface="Cambria Math" panose="02040503050406030204" pitchFamily="18" charset="0"/>
                                        </a:rPr>
                                      </m:ctrlPr>
                                    </m:dPr>
                                    <m:e>
                                      <m:r>
                                        <a:rPr lang="en-US" sz="4400" b="0" i="1" smtClean="0">
                                          <a:latin typeface="Cambria Math" panose="02040503050406030204" pitchFamily="18" charset="0"/>
                                        </a:rPr>
                                        <m:t>𝑚</m:t>
                                      </m:r>
                                    </m:e>
                                  </m:d>
                                  <m:r>
                                    <a:rPr lang="en-US" sz="4400" b="0" i="1" smtClean="0">
                                      <a:latin typeface="Cambria Math" panose="02040503050406030204" pitchFamily="18" charset="0"/>
                                    </a:rPr>
                                    <m:t>,</m:t>
                                  </m:r>
                                  <m:r>
                                    <a:rPr lang="en-US" sz="4400" i="1">
                                      <a:latin typeface="Cambria Math" panose="02040503050406030204" pitchFamily="18" charset="0"/>
                                    </a:rPr>
                                    <m:t>h</m:t>
                                  </m:r>
                                  <m:r>
                                    <a:rPr lang="en-US" sz="4400" i="1">
                                      <a:latin typeface="Cambria Math" panose="02040503050406030204" pitchFamily="18" charset="0"/>
                                    </a:rPr>
                                    <m:t>(</m:t>
                                  </m:r>
                                  <m:r>
                                    <a:rPr lang="en-US" sz="4400" i="1">
                                      <a:latin typeface="Cambria Math" panose="02040503050406030204" pitchFamily="18" charset="0"/>
                                    </a:rPr>
                                    <m:t>𝑚</m:t>
                                  </m:r>
                                  <m:r>
                                    <a:rPr lang="en-US" sz="4400" i="1">
                                      <a:latin typeface="Cambria Math" panose="02040503050406030204" pitchFamily="18" charset="0"/>
                                    </a:rPr>
                                    <m:t>)</m:t>
                                  </m:r>
                                </m:e>
                              </m:d>
                              <m:r>
                                <a:rPr lang="en-US" sz="4400" i="1">
                                  <a:latin typeface="Cambria Math" panose="02040503050406030204" pitchFamily="18" charset="0"/>
                                </a:rPr>
                                <m:t>=</m:t>
                              </m:r>
                              <m:r>
                                <a:rPr lang="en-US" sz="4400" i="1">
                                  <a:latin typeface="Cambria Math" panose="02040503050406030204" pitchFamily="18" charset="0"/>
                                </a:rPr>
                                <m:t>𝑓</m:t>
                              </m:r>
                              <m:r>
                                <a:rPr lang="en-US" sz="4400" i="1">
                                  <a:latin typeface="Cambria Math" panose="02040503050406030204" pitchFamily="18" charset="0"/>
                                </a:rPr>
                                <m:t>(</m:t>
                              </m:r>
                              <m:r>
                                <a:rPr lang="en-US" sz="4400" i="1">
                                  <a:latin typeface="Cambria Math" panose="02040503050406030204" pitchFamily="18" charset="0"/>
                                </a:rPr>
                                <m:t>𝑚</m:t>
                              </m:r>
                              <m:r>
                                <a:rPr lang="en-US" sz="4400" i="1">
                                  <a:latin typeface="Cambria Math" panose="02040503050406030204" pitchFamily="18" charset="0"/>
                                </a:rPr>
                                <m:t>)</m:t>
                              </m:r>
                            </m:e>
                          </m:d>
                        </m:e>
                      </m:d>
                      <m:r>
                        <a:rPr lang="en-US" sz="4400" b="0" i="1" smtClean="0">
                          <a:latin typeface="Cambria Math" panose="02040503050406030204" pitchFamily="18" charset="0"/>
                          <a:ea typeface="Cambria Math" panose="02040503050406030204" pitchFamily="18" charset="0"/>
                        </a:rPr>
                        <m:t>≤</m:t>
                      </m:r>
                      <m:r>
                        <m:rPr>
                          <m:sty m:val="p"/>
                        </m:rPr>
                        <a:rPr lang="en-US" sz="4400" b="0" i="0" smtClean="0">
                          <a:latin typeface="Cambria Math" panose="02040503050406030204" pitchFamily="18" charset="0"/>
                          <a:ea typeface="Cambria Math" panose="02040503050406030204" pitchFamily="18" charset="0"/>
                        </a:rPr>
                        <m:t>negl</m:t>
                      </m:r>
                      <m:r>
                        <a:rPr lang="en-US" sz="4400" b="0" i="1" smtClean="0">
                          <a:latin typeface="Cambria Math" panose="02040503050406030204" pitchFamily="18" charset="0"/>
                          <a:ea typeface="Cambria Math" panose="02040503050406030204" pitchFamily="18" charset="0"/>
                        </a:rPr>
                        <m:t>(</m:t>
                      </m:r>
                      <m:r>
                        <a:rPr lang="en-US" sz="4400" b="0" i="1" smtClean="0">
                          <a:latin typeface="Cambria Math" panose="02040503050406030204" pitchFamily="18" charset="0"/>
                          <a:ea typeface="Cambria Math" panose="02040503050406030204" pitchFamily="18" charset="0"/>
                        </a:rPr>
                        <m:t>𝑛</m:t>
                      </m:r>
                      <m:r>
                        <a:rPr lang="en-US" sz="4400" b="0" i="1" smtClean="0">
                          <a:latin typeface="Cambria Math" panose="02040503050406030204" pitchFamily="18" charset="0"/>
                          <a:ea typeface="Cambria Math" panose="02040503050406030204" pitchFamily="18" charset="0"/>
                        </a:rPr>
                        <m:t>)</m:t>
                      </m:r>
                    </m:oMath>
                  </m:oMathPara>
                </a14:m>
                <a:endParaRPr lang="en-US" sz="4400" dirty="0" smtClean="0"/>
              </a:p>
              <a:p>
                <a:pPr marL="0" indent="0">
                  <a:buNone/>
                </a:pPr>
                <a:r>
                  <a:rPr lang="en-US" dirty="0" smtClean="0"/>
                  <a:t>Where the randomness is taken over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K</m:t>
                    </m:r>
                    <m:r>
                      <a:rPr lang="en-US" b="0" i="1"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Gen</m:t>
                    </m:r>
                    <m:d>
                      <m:dPr>
                        <m:ctrlPr>
                          <a:rPr lang="en-US" b="0" i="1" smtClean="0">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1</m:t>
                            </m:r>
                          </m:e>
                          <m:sup>
                            <m:r>
                              <a:rPr lang="en-US" i="1">
                                <a:latin typeface="Cambria Math" panose="02040503050406030204" pitchFamily="18" charset="0"/>
                              </a:rPr>
                              <m:t>𝑛</m:t>
                            </m:r>
                          </m:sup>
                        </m:sSup>
                      </m:e>
                    </m:d>
                  </m:oMath>
                </a14:m>
                <a:r>
                  <a:rPr lang="en-US" dirty="0" smtClean="0"/>
                  <a:t>, </a:t>
                </a:r>
                <a14:m>
                  <m:oMath xmlns:m="http://schemas.openxmlformats.org/officeDocument/2006/math">
                    <m:r>
                      <m:rPr>
                        <m:sty m:val="p"/>
                      </m:rPr>
                      <a:rPr lang="en-US">
                        <a:latin typeface="Cambria Math" panose="02040503050406030204" pitchFamily="18" charset="0"/>
                        <a:ea typeface="Cambria Math" panose="02040503050406030204" pitchFamily="18" charset="0"/>
                      </a:rPr>
                      <m:t>m</m:t>
                    </m:r>
                    <m:r>
                      <a:rPr lang="en-US" i="1">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Samp</m:t>
                    </m:r>
                    <m:d>
                      <m:dPr>
                        <m:ctrlPr>
                          <a:rPr lang="en-US" i="1">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1</m:t>
                            </m:r>
                          </m:e>
                          <m:sup>
                            <m:r>
                              <a:rPr lang="en-US" i="1">
                                <a:latin typeface="Cambria Math" panose="02040503050406030204" pitchFamily="18" charset="0"/>
                              </a:rPr>
                              <m:t>𝑛</m:t>
                            </m:r>
                          </m:sup>
                        </m:sSup>
                      </m:e>
                    </m:d>
                  </m:oMath>
                </a14:m>
                <a:r>
                  <a:rPr lang="en-US" dirty="0" smtClean="0"/>
                  <a:t> and the randomness of </a:t>
                </a:r>
                <a14:m>
                  <m:oMath xmlns:m="http://schemas.openxmlformats.org/officeDocument/2006/math">
                    <m:r>
                      <m:rPr>
                        <m:sty m:val="p"/>
                      </m:rPr>
                      <a:rPr lang="en-US">
                        <a:latin typeface="Cambria Math" panose="02040503050406030204" pitchFamily="18" charset="0"/>
                      </a:rPr>
                      <m:t>Enc</m:t>
                    </m:r>
                  </m:oMath>
                </a14:m>
                <a:r>
                  <a:rPr lang="en-US" dirty="0" smtClean="0"/>
                  <a:t>, A and </a:t>
                </a:r>
                <a:r>
                  <a:rPr lang="en-US" dirty="0"/>
                  <a:t>A</a:t>
                </a:r>
                <a:r>
                  <a:rPr lang="en-US" dirty="0" smtClean="0"/>
                  <a:t>’.</a:t>
                </a:r>
              </a:p>
              <a:p>
                <a:pPr marL="0" indent="0">
                  <a:buNone/>
                </a:pPr>
                <a:endParaRPr lang="en-US" dirty="0" smtClean="0"/>
              </a:p>
              <a:p>
                <a:pPr marL="0" indent="0">
                  <a:buNone/>
                </a:pPr>
                <a:r>
                  <a:rPr lang="en-US" b="1" dirty="0" smtClean="0"/>
                  <a:t>Theorem 3.13. (Equivalent Definitions)</a:t>
                </a:r>
                <a:r>
                  <a:rPr lang="en-US" dirty="0" smtClean="0"/>
                  <a:t> </a:t>
                </a:r>
                <a14:m>
                  <m:oMath xmlns:m="http://schemas.openxmlformats.org/officeDocument/2006/math">
                    <m:r>
                      <m:rPr>
                        <m:sty m:val="p"/>
                      </m:rPr>
                      <a:rPr lang="el-GR" i="1">
                        <a:latin typeface="Cambria Math" panose="02040503050406030204" pitchFamily="18" charset="0"/>
                        <a:ea typeface="Cambria Math" panose="02040503050406030204" pitchFamily="18" charset="0"/>
                      </a:rPr>
                      <m:t>Π</m:t>
                    </m:r>
                  </m:oMath>
                </a14:m>
                <a:r>
                  <a:rPr lang="en-US" dirty="0" smtClean="0"/>
                  <a:t> is Semantically secure if and only if </a:t>
                </a:r>
                <a14:m>
                  <m:oMath xmlns:m="http://schemas.openxmlformats.org/officeDocument/2006/math">
                    <m:r>
                      <m:rPr>
                        <m:sty m:val="p"/>
                      </m:rPr>
                      <a:rPr lang="el-GR" i="1">
                        <a:latin typeface="Cambria Math" panose="02040503050406030204" pitchFamily="18" charset="0"/>
                        <a:ea typeface="Cambria Math" panose="02040503050406030204" pitchFamily="18" charset="0"/>
                      </a:rPr>
                      <m:t>Π</m:t>
                    </m:r>
                  </m:oMath>
                </a14:m>
                <a:r>
                  <a:rPr lang="en-US" dirty="0" smtClean="0"/>
                  <a:t> has indistinguishable encryptions in the presence of an eavesdropper.</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57351" y="1825625"/>
                <a:ext cx="11834649" cy="4351338"/>
              </a:xfrm>
              <a:blipFill>
                <a:blip r:embed="rId2"/>
                <a:stretch>
                  <a:fillRect l="-927" t="-350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667854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Another Interpretation of Semantic Security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25120" y="1825625"/>
                <a:ext cx="11460480" cy="4351338"/>
              </a:xfrm>
            </p:spPr>
            <p:txBody>
              <a:bodyPr>
                <a:normAutofit fontScale="92500" lnSpcReduction="10000"/>
              </a:bodyPr>
              <a:lstStyle/>
              <a:p>
                <a:r>
                  <a:rPr lang="en-US" dirty="0" smtClean="0"/>
                  <a:t>World 2: Perfect Secrecy (Attacker doesn’t even see ciphertext).</a:t>
                </a:r>
              </a:p>
              <a:p>
                <a:r>
                  <a:rPr lang="en-US" dirty="0" smtClean="0"/>
                  <a:t> For all attackers A’ (even unbounded) with background knowledge h(m) we have</a:t>
                </a:r>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𝐴</m:t>
                          </m:r>
                          <m:r>
                            <a:rPr lang="en-US" i="1">
                              <a:latin typeface="Cambria Math" panose="02040503050406030204" pitchFamily="18" charset="0"/>
                            </a:rPr>
                            <m:t>′</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1</m:t>
                                  </m:r>
                                </m:e>
                                <m:sup>
                                  <m:r>
                                    <a:rPr lang="en-US" i="1">
                                      <a:latin typeface="Cambria Math" panose="02040503050406030204" pitchFamily="18" charset="0"/>
                                    </a:rPr>
                                    <m:t>𝑛</m:t>
                                  </m:r>
                                </m:sup>
                              </m:sSup>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𝑚</m:t>
                                  </m:r>
                                </m:e>
                              </m:d>
                              <m:r>
                                <a:rPr lang="en-US" i="1">
                                  <a:latin typeface="Cambria Math" panose="02040503050406030204" pitchFamily="18" charset="0"/>
                                </a:rPr>
                                <m:t>,</m:t>
                              </m:r>
                              <m:r>
                                <a:rPr lang="en-US" i="1">
                                  <a:latin typeface="Cambria Math" panose="02040503050406030204" pitchFamily="18" charset="0"/>
                                </a:rPr>
                                <m:t>h</m:t>
                              </m:r>
                              <m:r>
                                <a:rPr lang="en-US" i="1">
                                  <a:latin typeface="Cambria Math" panose="02040503050406030204" pitchFamily="18" charset="0"/>
                                </a:rPr>
                                <m:t>(</m:t>
                              </m:r>
                              <m:r>
                                <a:rPr lang="en-US" i="1">
                                  <a:latin typeface="Cambria Math" panose="02040503050406030204" pitchFamily="18" charset="0"/>
                                </a:rPr>
                                <m:t>𝑚</m:t>
                              </m:r>
                              <m:r>
                                <a:rPr lang="en-US" i="1">
                                  <a:latin typeface="Cambria Math" panose="02040503050406030204" pitchFamily="18" charset="0"/>
                                </a:rPr>
                                <m:t>)</m:t>
                              </m:r>
                            </m:e>
                          </m:d>
                          <m:r>
                            <a:rPr lang="en-US" i="1">
                              <a:latin typeface="Cambria Math" panose="02040503050406030204" pitchFamily="18" charset="0"/>
                            </a:rPr>
                            <m:t>=</m:t>
                          </m:r>
                          <m:r>
                            <a:rPr lang="en-US" i="1">
                              <a:latin typeface="Cambria Math" panose="02040503050406030204" pitchFamily="18" charset="0"/>
                            </a:rPr>
                            <m:t>𝑓</m:t>
                          </m:r>
                          <m:r>
                            <a:rPr lang="en-US" i="1">
                              <a:latin typeface="Cambria Math" panose="02040503050406030204" pitchFamily="18" charset="0"/>
                            </a:rPr>
                            <m:t>(</m:t>
                          </m:r>
                          <m:r>
                            <a:rPr lang="en-US" i="1">
                              <a:latin typeface="Cambria Math" panose="02040503050406030204" pitchFamily="18" charset="0"/>
                            </a:rPr>
                            <m:t>𝑚</m:t>
                          </m:r>
                          <m:r>
                            <a:rPr lang="en-US" i="1">
                              <a:latin typeface="Cambria Math" panose="02040503050406030204" pitchFamily="18" charset="0"/>
                            </a:rPr>
                            <m:t>)</m:t>
                          </m:r>
                        </m:e>
                      </m:d>
                      <m:r>
                        <a:rPr lang="en-US" b="0" i="1" smtClean="0">
                          <a:latin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𝑓</m:t>
                          </m:r>
                          <m:r>
                            <a:rPr lang="en-US" i="1">
                              <a:latin typeface="Cambria Math" panose="02040503050406030204" pitchFamily="18" charset="0"/>
                            </a:rPr>
                            <m:t>(</m:t>
                          </m:r>
                          <m:r>
                            <a:rPr lang="en-US" i="1">
                              <a:latin typeface="Cambria Math" panose="02040503050406030204" pitchFamily="18" charset="0"/>
                            </a:rPr>
                            <m:t>𝑚</m:t>
                          </m:r>
                          <m:r>
                            <a:rPr lang="en-US" i="1">
                              <a:latin typeface="Cambria Math" panose="02040503050406030204" pitchFamily="18" charset="0"/>
                            </a:rPr>
                            <m:t>)</m:t>
                          </m:r>
                          <m:d>
                            <m:dPr>
                              <m:begChr m:val="|"/>
                              <m:endChr m:val=""/>
                              <m:ctrlPr>
                                <a:rPr lang="en-US" i="1" smtClean="0">
                                  <a:latin typeface="Cambria Math" panose="02040503050406030204" pitchFamily="18" charset="0"/>
                                </a:rPr>
                              </m:ctrlPr>
                            </m:dPr>
                            <m:e>
                              <m:r>
                                <a:rPr lang="en-US" b="0" i="1" smtClean="0">
                                  <a:latin typeface="Cambria Math" panose="02040503050406030204" pitchFamily="18" charset="0"/>
                                </a:rPr>
                                <m:t>   </m:t>
                              </m:r>
                              <m:r>
                                <a:rPr lang="en-US" i="1">
                                  <a:latin typeface="Cambria Math" panose="02040503050406030204" pitchFamily="18" charset="0"/>
                                </a:rPr>
                                <m:t>h</m:t>
                              </m:r>
                              <m:d>
                                <m:dPr>
                                  <m:ctrlPr>
                                    <a:rPr lang="en-US" i="1">
                                      <a:latin typeface="Cambria Math" panose="02040503050406030204" pitchFamily="18" charset="0"/>
                                    </a:rPr>
                                  </m:ctrlPr>
                                </m:dPr>
                                <m:e>
                                  <m:r>
                                    <a:rPr lang="en-US" i="1">
                                      <a:latin typeface="Cambria Math" panose="02040503050406030204" pitchFamily="18" charset="0"/>
                                    </a:rPr>
                                    <m:t>𝑚</m:t>
                                  </m:r>
                                </m:e>
                              </m:d>
                              <m:r>
                                <a:rPr lang="en-US" b="0" i="1" smtClean="0">
                                  <a:latin typeface="Cambria Math" panose="02040503050406030204" pitchFamily="18" charset="0"/>
                                </a:rPr>
                                <m:t>,</m:t>
                              </m:r>
                            </m:e>
                          </m:d>
                          <m:d>
                            <m:dPr>
                              <m:begChr m:val="|"/>
                              <m:endChr m:val="|"/>
                              <m:ctrlPr>
                                <a:rPr lang="en-US" i="1">
                                  <a:latin typeface="Cambria Math" panose="02040503050406030204" pitchFamily="18" charset="0"/>
                                </a:rPr>
                              </m:ctrlPr>
                            </m:dPr>
                            <m:e>
                              <m:r>
                                <a:rPr lang="en-US" i="1">
                                  <a:latin typeface="Cambria Math" panose="02040503050406030204" pitchFamily="18" charset="0"/>
                                </a:rPr>
                                <m:t>𝑚</m:t>
                              </m:r>
                            </m:e>
                          </m:d>
                        </m:e>
                      </m:d>
                    </m:oMath>
                  </m:oMathPara>
                </a14:m>
                <a:endParaRPr lang="en-US" dirty="0" smtClean="0"/>
              </a:p>
              <a:p>
                <a:endParaRPr lang="en-US" i="1" dirty="0" smtClean="0">
                  <a:latin typeface="Cambria Math" panose="02040503050406030204" pitchFamily="18" charset="0"/>
                </a:endParaRPr>
              </a:p>
              <a:p>
                <a:r>
                  <a:rPr lang="en-US" dirty="0" smtClean="0">
                    <a:latin typeface="Cambria Math" panose="02040503050406030204" pitchFamily="18" charset="0"/>
                  </a:rPr>
                  <a:t>World 1: Attacker is PPT and sees ciphertext</a:t>
                </a:r>
              </a:p>
              <a:p>
                <a:pPr lvl="1"/>
                <a:r>
                  <a:rPr lang="en-US" dirty="0" smtClean="0">
                    <a:latin typeface="Cambria Math" panose="02040503050406030204" pitchFamily="18" charset="0"/>
                  </a:rPr>
                  <a:t>Best World 1 attacker does no better than World 2 attacker</a:t>
                </a:r>
              </a:p>
              <a:p>
                <a14:m>
                  <m:oMath xmlns:m="http://schemas.openxmlformats.org/officeDocument/2006/math">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𝐴</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1</m:t>
                                    </m:r>
                                  </m:e>
                                  <m:sup>
                                    <m:r>
                                      <a:rPr lang="en-US" i="1">
                                        <a:latin typeface="Cambria Math" panose="02040503050406030204" pitchFamily="18" charset="0"/>
                                      </a:rPr>
                                      <m:t>𝑛</m:t>
                                    </m:r>
                                  </m:sup>
                                </m:sSup>
                                <m:r>
                                  <a:rPr lang="en-US" i="1">
                                    <a:latin typeface="Cambria Math" panose="02040503050406030204" pitchFamily="18" charset="0"/>
                                  </a:rPr>
                                  <m:t>,</m:t>
                                </m:r>
                                <m:sSub>
                                  <m:sSubPr>
                                    <m:ctrlPr>
                                      <a:rPr lang="en-US" i="1">
                                        <a:latin typeface="Cambria Math" panose="02040503050406030204" pitchFamily="18" charset="0"/>
                                      </a:rPr>
                                    </m:ctrlPr>
                                  </m:sSubPr>
                                  <m:e>
                                    <m:r>
                                      <m:rPr>
                                        <m:sty m:val="p"/>
                                      </m:rPr>
                                      <a:rPr lang="en-US">
                                        <a:latin typeface="Cambria Math" panose="02040503050406030204" pitchFamily="18" charset="0"/>
                                      </a:rPr>
                                      <m:t>Enc</m:t>
                                    </m:r>
                                  </m:e>
                                  <m:sub>
                                    <m:r>
                                      <a:rPr lang="en-US" i="1">
                                        <a:latin typeface="Cambria Math" panose="02040503050406030204" pitchFamily="18" charset="0"/>
                                      </a:rPr>
                                      <m:t>𝐾</m:t>
                                    </m:r>
                                  </m:sub>
                                </m:sSub>
                                <m:d>
                                  <m:dPr>
                                    <m:ctrlPr>
                                      <a:rPr lang="en-US" i="1">
                                        <a:latin typeface="Cambria Math" panose="02040503050406030204" pitchFamily="18" charset="0"/>
                                      </a:rPr>
                                    </m:ctrlPr>
                                  </m:dPr>
                                  <m:e>
                                    <m:r>
                                      <a:rPr lang="en-US" i="1">
                                        <a:latin typeface="Cambria Math" panose="02040503050406030204" pitchFamily="18" charset="0"/>
                                      </a:rPr>
                                      <m:t>𝑚</m:t>
                                    </m:r>
                                  </m:e>
                                </m:d>
                                <m:r>
                                  <a:rPr lang="en-US" i="1">
                                    <a:latin typeface="Cambria Math" panose="02040503050406030204" pitchFamily="18" charset="0"/>
                                  </a:rPr>
                                  <m:t>,</m:t>
                                </m:r>
                                <m:r>
                                  <a:rPr lang="en-US" i="1">
                                    <a:latin typeface="Cambria Math" panose="02040503050406030204" pitchFamily="18" charset="0"/>
                                  </a:rPr>
                                  <m:t>h</m:t>
                                </m:r>
                                <m:r>
                                  <a:rPr lang="en-US" i="1">
                                    <a:latin typeface="Cambria Math" panose="02040503050406030204" pitchFamily="18" charset="0"/>
                                  </a:rPr>
                                  <m:t>(</m:t>
                                </m:r>
                                <m:r>
                                  <a:rPr lang="en-US" i="1">
                                    <a:latin typeface="Cambria Math" panose="02040503050406030204" pitchFamily="18" charset="0"/>
                                  </a:rPr>
                                  <m:t>𝑚</m:t>
                                </m:r>
                                <m:r>
                                  <a:rPr lang="en-US" i="1">
                                    <a:latin typeface="Cambria Math" panose="02040503050406030204" pitchFamily="18" charset="0"/>
                                  </a:rPr>
                                  <m:t>)</m:t>
                                </m:r>
                              </m:e>
                            </m:d>
                            <m:r>
                              <a:rPr lang="en-US" i="1">
                                <a:latin typeface="Cambria Math" panose="02040503050406030204" pitchFamily="18" charset="0"/>
                              </a:rPr>
                              <m:t>=</m:t>
                            </m:r>
                            <m:r>
                              <a:rPr lang="en-US" i="1">
                                <a:latin typeface="Cambria Math" panose="02040503050406030204" pitchFamily="18" charset="0"/>
                              </a:rPr>
                              <m:t>𝑓</m:t>
                            </m:r>
                            <m:r>
                              <a:rPr lang="en-US" i="1">
                                <a:latin typeface="Cambria Math" panose="02040503050406030204" pitchFamily="18" charset="0"/>
                              </a:rPr>
                              <m:t>(</m:t>
                            </m:r>
                            <m:r>
                              <a:rPr lang="en-US" i="1">
                                <a:latin typeface="Cambria Math" panose="02040503050406030204" pitchFamily="18" charset="0"/>
                              </a:rPr>
                              <m:t>𝑚</m:t>
                            </m:r>
                            <m:r>
                              <a:rPr lang="en-US" i="1">
                                <a:latin typeface="Cambria Math" panose="02040503050406030204" pitchFamily="18" charset="0"/>
                              </a:rPr>
                              <m:t>)</m:t>
                            </m:r>
                          </m:e>
                        </m:d>
                        <m:r>
                          <a:rPr lang="en-US" i="1">
                            <a:latin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𝐴</m:t>
                            </m:r>
                            <m:r>
                              <a:rPr lang="en-US" i="1">
                                <a:latin typeface="Cambria Math" panose="02040503050406030204" pitchFamily="18" charset="0"/>
                              </a:rPr>
                              <m:t>′</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1</m:t>
                                    </m:r>
                                  </m:e>
                                  <m:sup>
                                    <m:r>
                                      <a:rPr lang="en-US" i="1">
                                        <a:latin typeface="Cambria Math" panose="02040503050406030204" pitchFamily="18" charset="0"/>
                                      </a:rPr>
                                      <m:t>𝑛</m:t>
                                    </m:r>
                                  </m:sup>
                                </m:sSup>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𝑚</m:t>
                                    </m:r>
                                  </m:e>
                                </m:d>
                                <m:r>
                                  <a:rPr lang="en-US" i="1">
                                    <a:latin typeface="Cambria Math" panose="02040503050406030204" pitchFamily="18" charset="0"/>
                                  </a:rPr>
                                  <m:t>,</m:t>
                                </m:r>
                                <m:r>
                                  <a:rPr lang="en-US" i="1">
                                    <a:latin typeface="Cambria Math" panose="02040503050406030204" pitchFamily="18" charset="0"/>
                                  </a:rPr>
                                  <m:t>h</m:t>
                                </m:r>
                                <m:r>
                                  <a:rPr lang="en-US" i="1">
                                    <a:latin typeface="Cambria Math" panose="02040503050406030204" pitchFamily="18" charset="0"/>
                                  </a:rPr>
                                  <m:t>(</m:t>
                                </m:r>
                                <m:r>
                                  <a:rPr lang="en-US" i="1">
                                    <a:latin typeface="Cambria Math" panose="02040503050406030204" pitchFamily="18" charset="0"/>
                                  </a:rPr>
                                  <m:t>𝑚</m:t>
                                </m:r>
                                <m:r>
                                  <a:rPr lang="en-US" i="1">
                                    <a:latin typeface="Cambria Math" panose="02040503050406030204" pitchFamily="18" charset="0"/>
                                  </a:rPr>
                                  <m:t>)</m:t>
                                </m:r>
                              </m:e>
                            </m:d>
                            <m:r>
                              <a:rPr lang="en-US" i="1">
                                <a:latin typeface="Cambria Math" panose="02040503050406030204" pitchFamily="18" charset="0"/>
                              </a:rPr>
                              <m:t>=</m:t>
                            </m:r>
                            <m:r>
                              <a:rPr lang="en-US" i="1">
                                <a:latin typeface="Cambria Math" panose="02040503050406030204" pitchFamily="18" charset="0"/>
                              </a:rPr>
                              <m:t>𝑓</m:t>
                            </m:r>
                            <m:r>
                              <a:rPr lang="en-US" i="1">
                                <a:latin typeface="Cambria Math" panose="02040503050406030204" pitchFamily="18" charset="0"/>
                              </a:rPr>
                              <m:t>(</m:t>
                            </m:r>
                            <m:r>
                              <a:rPr lang="en-US" i="1">
                                <a:latin typeface="Cambria Math" panose="02040503050406030204" pitchFamily="18" charset="0"/>
                              </a:rPr>
                              <m:t>𝑚</m:t>
                            </m:r>
                            <m:r>
                              <a:rPr lang="en-US" i="1">
                                <a:latin typeface="Cambria Math" panose="02040503050406030204" pitchFamily="18" charset="0"/>
                              </a:rPr>
                              <m:t>)</m:t>
                            </m:r>
                          </m:e>
                        </m:d>
                      </m:e>
                    </m:d>
                    <m:r>
                      <a:rPr lang="en-US" i="1">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negl</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𝑛</m:t>
                    </m:r>
                    <m:r>
                      <a:rPr lang="en-US" i="1">
                        <a:latin typeface="Cambria Math" panose="02040503050406030204" pitchFamily="18" charset="0"/>
                        <a:ea typeface="Cambria Math" panose="02040503050406030204" pitchFamily="18" charset="0"/>
                      </a:rPr>
                      <m:t>)</m:t>
                    </m:r>
                  </m:oMath>
                </a14:m>
                <a:endParaRPr lang="en-US" dirty="0"/>
              </a:p>
              <a:p>
                <a:endParaRPr lang="en-US" dirty="0" smtClean="0"/>
              </a:p>
              <a:p>
                <a:r>
                  <a:rPr lang="en-US" dirty="0" smtClean="0"/>
                  <a:t>What is probability over?</a:t>
                </a:r>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25120" y="1825625"/>
                <a:ext cx="11460480" cy="4351338"/>
              </a:xfrm>
              <a:blipFill>
                <a:blip r:embed="rId2"/>
                <a:stretch>
                  <a:fillRect l="-798" t="-280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15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Coming Up in Week 2…</a:t>
            </a:r>
            <a:endParaRPr lang="en-US" dirty="0"/>
          </a:p>
        </p:txBody>
      </p:sp>
      <p:sp>
        <p:nvSpPr>
          <p:cNvPr id="3" name="Content Placeholder 2"/>
          <p:cNvSpPr>
            <a:spLocks noGrp="1"/>
          </p:cNvSpPr>
          <p:nvPr>
            <p:ph idx="1"/>
          </p:nvPr>
        </p:nvSpPr>
        <p:spPr/>
        <p:txBody>
          <a:bodyPr/>
          <a:lstStyle/>
          <a:p>
            <a:r>
              <a:rPr lang="en-US" dirty="0" smtClean="0"/>
              <a:t>Computational Security</a:t>
            </a:r>
          </a:p>
          <a:p>
            <a:r>
              <a:rPr lang="en-US" dirty="0" err="1" smtClean="0"/>
              <a:t>Pseudorandomness</a:t>
            </a:r>
            <a:r>
              <a:rPr lang="en-US" dirty="0" smtClean="0"/>
              <a:t> + Stream Ciphers</a:t>
            </a:r>
          </a:p>
          <a:p>
            <a:r>
              <a:rPr lang="en-US" dirty="0" smtClean="0"/>
              <a:t>Chosen Plaintext Attacks and CPA Security</a:t>
            </a:r>
          </a:p>
          <a:p>
            <a:pPr marL="0" indent="0">
              <a:buNone/>
            </a:pPr>
            <a:endParaRPr lang="en-US" dirty="0"/>
          </a:p>
          <a:p>
            <a:pPr marL="0" indent="0">
              <a:buNone/>
            </a:pPr>
            <a:r>
              <a:rPr lang="en-US" b="1" dirty="0" smtClean="0"/>
              <a:t>Week 2 Reading: </a:t>
            </a:r>
            <a:r>
              <a:rPr lang="en-US" dirty="0" smtClean="0"/>
              <a:t>Katz and Lindell 3.1-3.4</a:t>
            </a:r>
          </a:p>
          <a:p>
            <a:pPr lvl="1"/>
            <a:endParaRPr lang="en-US" dirty="0"/>
          </a:p>
          <a:p>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114</a:t>
            </a:fld>
            <a:endParaRPr lang="en-US"/>
          </a:p>
        </p:txBody>
      </p:sp>
    </p:spTree>
    <p:extLst>
      <p:ext uri="{BB962C8B-B14F-4D97-AF65-F5344CB8AC3E}">
        <p14:creationId xmlns:p14="http://schemas.microsoft.com/office/powerpoint/2010/main" val="4106071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What is Cryptography?</a:t>
            </a:r>
            <a:endParaRPr lang="en-US" dirty="0"/>
          </a:p>
        </p:txBody>
      </p:sp>
      <p:sp>
        <p:nvSpPr>
          <p:cNvPr id="3" name="Content Placeholder 2"/>
          <p:cNvSpPr>
            <a:spLocks noGrp="1"/>
          </p:cNvSpPr>
          <p:nvPr>
            <p:ph idx="1"/>
          </p:nvPr>
        </p:nvSpPr>
        <p:spPr/>
        <p:txBody>
          <a:bodyPr/>
          <a:lstStyle/>
          <a:p>
            <a:pPr marL="0" indent="0">
              <a:buNone/>
            </a:pPr>
            <a:r>
              <a:rPr lang="en-US" dirty="0" smtClean="0"/>
              <a:t>“the </a:t>
            </a:r>
            <a:r>
              <a:rPr lang="en-US" u="sng" dirty="0" smtClean="0"/>
              <a:t>art</a:t>
            </a:r>
            <a:r>
              <a:rPr lang="en-US" dirty="0" smtClean="0"/>
              <a:t> of writing or solving codes” – Concise Oxford English Dictionary</a:t>
            </a: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12</a:t>
            </a:fld>
            <a:endParaRPr lang="en-US"/>
          </a:p>
        </p:txBody>
      </p:sp>
      <p:pic>
        <p:nvPicPr>
          <p:cNvPr id="8" name="Picture 7"/>
          <p:cNvPicPr>
            <a:picLocks noChangeAspect="1"/>
          </p:cNvPicPr>
          <p:nvPr/>
        </p:nvPicPr>
        <p:blipFill>
          <a:blip r:embed="rId3"/>
          <a:stretch>
            <a:fillRect/>
          </a:stretch>
        </p:blipFill>
        <p:spPr>
          <a:xfrm>
            <a:off x="2676526" y="2449594"/>
            <a:ext cx="5722408" cy="4271881"/>
          </a:xfrm>
          <a:prstGeom prst="rect">
            <a:avLst/>
          </a:prstGeom>
        </p:spPr>
      </p:pic>
    </p:spTree>
    <p:extLst>
      <p:ext uri="{BB962C8B-B14F-4D97-AF65-F5344CB8AC3E}">
        <p14:creationId xmlns:p14="http://schemas.microsoft.com/office/powerpoint/2010/main" val="179913955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What is Cryptography?</a:t>
            </a:r>
            <a:endParaRPr lang="en-US" dirty="0"/>
          </a:p>
        </p:txBody>
      </p:sp>
      <p:sp>
        <p:nvSpPr>
          <p:cNvPr id="3" name="Content Placeholder 2"/>
          <p:cNvSpPr>
            <a:spLocks noGrp="1"/>
          </p:cNvSpPr>
          <p:nvPr>
            <p:ph idx="1"/>
          </p:nvPr>
        </p:nvSpPr>
        <p:spPr>
          <a:xfrm>
            <a:off x="738513" y="1690688"/>
            <a:ext cx="10515600" cy="4351338"/>
          </a:xfrm>
        </p:spPr>
        <p:txBody>
          <a:bodyPr/>
          <a:lstStyle/>
          <a:p>
            <a:pPr marL="0" indent="0">
              <a:buNone/>
            </a:pPr>
            <a:r>
              <a:rPr lang="en-US" dirty="0" smtClean="0">
                <a:solidFill>
                  <a:schemeClr val="bg2"/>
                </a:solidFill>
              </a:rPr>
              <a:t>“the art of writing or solving codes” – Concise Oxford English Dictionary</a:t>
            </a:r>
          </a:p>
          <a:p>
            <a:pPr marL="0" indent="0">
              <a:buNone/>
            </a:pPr>
            <a:endParaRPr lang="en-US" dirty="0">
              <a:solidFill>
                <a:schemeClr val="bg2"/>
              </a:solidFill>
            </a:endParaRPr>
          </a:p>
          <a:p>
            <a:pPr marL="0" indent="0" algn="ctr">
              <a:buNone/>
            </a:pPr>
            <a:r>
              <a:rPr lang="en-US" sz="3600" dirty="0" smtClean="0"/>
              <a:t>“The study of mathematical techniques for </a:t>
            </a:r>
            <a:r>
              <a:rPr lang="en-US" sz="3600" i="1" dirty="0" smtClean="0"/>
              <a:t>securing digital information</a:t>
            </a:r>
            <a:r>
              <a:rPr lang="en-US" sz="3600" dirty="0" smtClean="0"/>
              <a:t>, systems and distributed computation against adversarial attacks.” </a:t>
            </a:r>
          </a:p>
          <a:p>
            <a:pPr marL="0" indent="0" algn="ctr">
              <a:buNone/>
            </a:pPr>
            <a:r>
              <a:rPr lang="en-US" sz="3600" dirty="0" smtClean="0"/>
              <a:t>-- Intro to Modern Cryptography</a:t>
            </a:r>
            <a:endParaRPr lang="en-US" sz="3600" dirty="0"/>
          </a:p>
        </p:txBody>
      </p:sp>
      <p:cxnSp>
        <p:nvCxnSpPr>
          <p:cNvPr id="5" name="Straight Arrow Connector 4"/>
          <p:cNvCxnSpPr/>
          <p:nvPr/>
        </p:nvCxnSpPr>
        <p:spPr>
          <a:xfrm>
            <a:off x="638827" y="5999967"/>
            <a:ext cx="1071497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9181578" y="5748229"/>
            <a:ext cx="12526" cy="563671"/>
          </a:xfrm>
          <a:prstGeom prst="line">
            <a:avLst/>
          </a:prstGeom>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8480120" y="5253028"/>
            <a:ext cx="1791260" cy="369332"/>
          </a:xfrm>
          <a:prstGeom prst="rect">
            <a:avLst/>
          </a:prstGeom>
          <a:noFill/>
        </p:spPr>
        <p:txBody>
          <a:bodyPr wrap="none" rtlCol="0">
            <a:spAutoFit/>
          </a:bodyPr>
          <a:lstStyle/>
          <a:p>
            <a:r>
              <a:rPr lang="en-US" b="1" dirty="0" smtClean="0"/>
              <a:t>Late 20</a:t>
            </a:r>
            <a:r>
              <a:rPr lang="en-US" b="1" baseline="30000" dirty="0" smtClean="0"/>
              <a:t>th</a:t>
            </a:r>
            <a:r>
              <a:rPr lang="en-US" b="1" dirty="0" smtClean="0"/>
              <a:t> century</a:t>
            </a:r>
            <a:endParaRPr lang="en-US" b="1" dirty="0"/>
          </a:p>
        </p:txBody>
      </p:sp>
      <p:sp>
        <p:nvSpPr>
          <p:cNvPr id="10" name="TextBox 9"/>
          <p:cNvSpPr txBox="1"/>
          <p:nvPr/>
        </p:nvSpPr>
        <p:spPr>
          <a:xfrm>
            <a:off x="2273156" y="5594831"/>
            <a:ext cx="486030" cy="369332"/>
          </a:xfrm>
          <a:prstGeom prst="rect">
            <a:avLst/>
          </a:prstGeom>
          <a:noFill/>
        </p:spPr>
        <p:txBody>
          <a:bodyPr wrap="none" rtlCol="0">
            <a:spAutoFit/>
          </a:bodyPr>
          <a:lstStyle/>
          <a:p>
            <a:r>
              <a:rPr lang="en-US" b="1" dirty="0" smtClean="0"/>
              <a:t>Art</a:t>
            </a:r>
            <a:endParaRPr lang="en-US" b="1" dirty="0"/>
          </a:p>
        </p:txBody>
      </p:sp>
      <p:sp>
        <p:nvSpPr>
          <p:cNvPr id="11" name="TextBox 10"/>
          <p:cNvSpPr txBox="1"/>
          <p:nvPr/>
        </p:nvSpPr>
        <p:spPr>
          <a:xfrm>
            <a:off x="10271380" y="5631192"/>
            <a:ext cx="896399" cy="369332"/>
          </a:xfrm>
          <a:prstGeom prst="rect">
            <a:avLst/>
          </a:prstGeom>
          <a:noFill/>
        </p:spPr>
        <p:txBody>
          <a:bodyPr wrap="none" rtlCol="0">
            <a:spAutoFit/>
          </a:bodyPr>
          <a:lstStyle/>
          <a:p>
            <a:r>
              <a:rPr lang="en-US" b="1" dirty="0" smtClean="0"/>
              <a:t>Science</a:t>
            </a:r>
            <a:endParaRPr lang="en-US" b="1" dirty="0"/>
          </a:p>
        </p:txBody>
      </p:sp>
      <p:pic>
        <p:nvPicPr>
          <p:cNvPr id="3076" name="Picture 4" descr="Image result for caesa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95880" y="5468382"/>
            <a:ext cx="854018" cy="112336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result for enigm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28043" y="5466573"/>
            <a:ext cx="1744247" cy="1159739"/>
          </a:xfrm>
          <a:prstGeom prst="rect">
            <a:avLst/>
          </a:prstGeom>
          <a:noFill/>
          <a:extLst>
            <a:ext uri="{909E8E84-426E-40DD-AFC4-6F175D3DCCD1}">
              <a14:hiddenFill xmlns:a14="http://schemas.microsoft.com/office/drawing/2010/main">
                <a:solidFill>
                  <a:srgbClr val="FFFFFF"/>
                </a:solidFill>
              </a14:hiddenFill>
            </a:ext>
          </a:extLst>
        </p:spPr>
      </p:pic>
      <p:sp>
        <p:nvSpPr>
          <p:cNvPr id="9" name="Slide Number Placeholder 8"/>
          <p:cNvSpPr>
            <a:spLocks noGrp="1"/>
          </p:cNvSpPr>
          <p:nvPr>
            <p:ph type="sldNum" sz="quarter" idx="12"/>
          </p:nvPr>
        </p:nvSpPr>
        <p:spPr/>
        <p:txBody>
          <a:bodyPr/>
          <a:lstStyle/>
          <a:p>
            <a:fld id="{D104D3F7-B83F-4105-B753-146AD0E5364B}" type="slidenum">
              <a:rPr lang="en-US" smtClean="0"/>
              <a:t>13</a:t>
            </a:fld>
            <a:endParaRPr lang="en-US"/>
          </a:p>
        </p:txBody>
      </p:sp>
    </p:spTree>
    <p:extLst>
      <p:ext uri="{BB962C8B-B14F-4D97-AF65-F5344CB8AC3E}">
        <p14:creationId xmlns:p14="http://schemas.microsoft.com/office/powerpoint/2010/main" val="40826537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What is Cryptography?</a:t>
            </a:r>
            <a:endParaRPr lang="en-US" dirty="0"/>
          </a:p>
        </p:txBody>
      </p:sp>
      <p:pic>
        <p:nvPicPr>
          <p:cNvPr id="1026" name="Picture 2" descr="Image result for art vs sci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9963" y="2055812"/>
            <a:ext cx="5932074" cy="444905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D104D3F7-B83F-4105-B753-146AD0E5364B}" type="slidenum">
              <a:rPr lang="en-US" smtClean="0"/>
              <a:t>14</a:t>
            </a:fld>
            <a:endParaRPr lang="en-US"/>
          </a:p>
        </p:txBody>
      </p:sp>
      <p:sp>
        <p:nvSpPr>
          <p:cNvPr id="5" name="TextBox 4"/>
          <p:cNvSpPr txBox="1"/>
          <p:nvPr/>
        </p:nvSpPr>
        <p:spPr>
          <a:xfrm>
            <a:off x="134815" y="2272419"/>
            <a:ext cx="3487136" cy="3293209"/>
          </a:xfrm>
          <a:prstGeom prst="rect">
            <a:avLst/>
          </a:prstGeom>
          <a:noFill/>
        </p:spPr>
        <p:txBody>
          <a:bodyPr wrap="square" rtlCol="0">
            <a:spAutoFit/>
          </a:bodyPr>
          <a:lstStyle/>
          <a:p>
            <a:pPr marL="342900" indent="-342900">
              <a:buFont typeface="Arial" panose="020B0604020202020204" pitchFamily="34" charset="0"/>
              <a:buChar char="•"/>
            </a:pPr>
            <a:r>
              <a:rPr lang="en-US" sz="2600" dirty="0" smtClean="0"/>
              <a:t>Precise Mathematical Security Definitions</a:t>
            </a:r>
          </a:p>
          <a:p>
            <a:pPr marL="342900" indent="-342900">
              <a:buFont typeface="Arial" panose="020B0604020202020204" pitchFamily="34" charset="0"/>
              <a:buChar char="•"/>
            </a:pPr>
            <a:endParaRPr lang="en-US" sz="2600" dirty="0"/>
          </a:p>
          <a:p>
            <a:pPr marL="342900" indent="-342900">
              <a:buFont typeface="Arial" panose="020B0604020202020204" pitchFamily="34" charset="0"/>
              <a:buChar char="•"/>
            </a:pPr>
            <a:r>
              <a:rPr lang="en-US" sz="2600" dirty="0" smtClean="0"/>
              <a:t>Specific Algorithmic Assumptions</a:t>
            </a:r>
          </a:p>
          <a:p>
            <a:pPr marL="342900" indent="-342900">
              <a:buFont typeface="Arial" panose="020B0604020202020204" pitchFamily="34" charset="0"/>
              <a:buChar char="•"/>
            </a:pPr>
            <a:endParaRPr lang="en-US" sz="2600" dirty="0"/>
          </a:p>
          <a:p>
            <a:pPr marL="342900" indent="-342900">
              <a:buFont typeface="Arial" panose="020B0604020202020204" pitchFamily="34" charset="0"/>
              <a:buChar char="•"/>
            </a:pPr>
            <a:r>
              <a:rPr lang="en-US" sz="2600" dirty="0" smtClean="0"/>
              <a:t>Formal Security Reductions/Proofs</a:t>
            </a:r>
            <a:endParaRPr lang="en-US" sz="2600" dirty="0"/>
          </a:p>
        </p:txBody>
      </p:sp>
      <p:sp>
        <p:nvSpPr>
          <p:cNvPr id="7" name="TextBox 6"/>
          <p:cNvSpPr txBox="1"/>
          <p:nvPr/>
        </p:nvSpPr>
        <p:spPr>
          <a:xfrm>
            <a:off x="9254543" y="2872582"/>
            <a:ext cx="3487136" cy="2092881"/>
          </a:xfrm>
          <a:prstGeom prst="rect">
            <a:avLst/>
          </a:prstGeom>
          <a:noFill/>
        </p:spPr>
        <p:txBody>
          <a:bodyPr wrap="square" rtlCol="0">
            <a:spAutoFit/>
          </a:bodyPr>
          <a:lstStyle/>
          <a:p>
            <a:pPr marL="342900" indent="-342900">
              <a:buFont typeface="Arial" panose="020B0604020202020204" pitchFamily="34" charset="0"/>
              <a:buChar char="•"/>
            </a:pPr>
            <a:r>
              <a:rPr lang="en-US" sz="2600" dirty="0" smtClean="0"/>
              <a:t>Experience</a:t>
            </a:r>
          </a:p>
          <a:p>
            <a:pPr marL="342900" indent="-342900">
              <a:buFont typeface="Arial" panose="020B0604020202020204" pitchFamily="34" charset="0"/>
              <a:buChar char="•"/>
            </a:pPr>
            <a:endParaRPr lang="en-US" sz="2600" dirty="0"/>
          </a:p>
          <a:p>
            <a:pPr marL="342900" indent="-342900">
              <a:buFont typeface="Arial" panose="020B0604020202020204" pitchFamily="34" charset="0"/>
              <a:buChar char="•"/>
            </a:pPr>
            <a:r>
              <a:rPr lang="en-US" sz="2600" dirty="0" smtClean="0"/>
              <a:t>Intuition</a:t>
            </a:r>
          </a:p>
          <a:p>
            <a:pPr marL="342900" indent="-342900">
              <a:buFont typeface="Arial" panose="020B0604020202020204" pitchFamily="34" charset="0"/>
              <a:buChar char="•"/>
            </a:pPr>
            <a:endParaRPr lang="en-US" sz="2600" dirty="0"/>
          </a:p>
          <a:p>
            <a:pPr marL="342900" indent="-342900">
              <a:buFont typeface="Arial" panose="020B0604020202020204" pitchFamily="34" charset="0"/>
              <a:buChar char="•"/>
            </a:pPr>
            <a:r>
              <a:rPr lang="en-US" sz="2600" dirty="0" smtClean="0"/>
              <a:t>Creativity</a:t>
            </a:r>
            <a:endParaRPr lang="en-US" sz="2600" dirty="0"/>
          </a:p>
        </p:txBody>
      </p:sp>
    </p:spTree>
    <p:extLst>
      <p:ext uri="{BB962C8B-B14F-4D97-AF65-F5344CB8AC3E}">
        <p14:creationId xmlns:p14="http://schemas.microsoft.com/office/powerpoint/2010/main" val="281172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What Does It Mean to “Secure Information” </a:t>
            </a:r>
            <a:endParaRPr lang="en-US" dirty="0"/>
          </a:p>
        </p:txBody>
      </p:sp>
      <p:sp>
        <p:nvSpPr>
          <p:cNvPr id="3" name="Content Placeholder 2"/>
          <p:cNvSpPr>
            <a:spLocks noGrp="1"/>
          </p:cNvSpPr>
          <p:nvPr>
            <p:ph idx="1"/>
          </p:nvPr>
        </p:nvSpPr>
        <p:spPr>
          <a:xfrm>
            <a:off x="838200" y="1825625"/>
            <a:ext cx="10515600" cy="5138846"/>
          </a:xfrm>
        </p:spPr>
        <p:txBody>
          <a:bodyPr/>
          <a:lstStyle/>
          <a:p>
            <a:r>
              <a:rPr lang="en-US" dirty="0" smtClean="0"/>
              <a:t>Confidentiality (Security/Privacy)</a:t>
            </a:r>
          </a:p>
          <a:p>
            <a:pPr lvl="1"/>
            <a:r>
              <a:rPr lang="en-US" dirty="0" smtClean="0"/>
              <a:t>Only intended recipient can see the communication</a:t>
            </a:r>
          </a:p>
          <a:p>
            <a:endParaRPr lang="en-US" dirty="0" smtClean="0"/>
          </a:p>
          <a:p>
            <a:endParaRPr lang="en-US" dirty="0"/>
          </a:p>
          <a:p>
            <a:endParaRPr lang="en-US" dirty="0" smtClean="0"/>
          </a:p>
          <a:p>
            <a:endParaRPr lang="en-US" dirty="0" smtClean="0"/>
          </a:p>
        </p:txBody>
      </p:sp>
      <p:pic>
        <p:nvPicPr>
          <p:cNvPr id="4098" name="Picture 2" descr="Image result for eavesdropp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1040" y="2646341"/>
            <a:ext cx="1947820" cy="153683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eavesdropp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8392" y="2659389"/>
            <a:ext cx="1855475" cy="186168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Image result for eavesdropp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36492" y="2659389"/>
            <a:ext cx="3142654" cy="1676083"/>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8" descr="Image result for wolf in grandma's cloth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Image result for wolf in grandma's cloth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Image result for wolf in grandma's clothes"/>
          <p:cNvSpPr>
            <a:spLocks noChangeAspect="1" noChangeArrowheads="1"/>
          </p:cNvSpPr>
          <p:nvPr/>
        </p:nvSpPr>
        <p:spPr bwMode="auto">
          <a:xfrm>
            <a:off x="460375" y="632314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14" descr="Image result for wolf in grandma's clothes"/>
          <p:cNvSpPr>
            <a:spLocks noChangeAspect="1" noChangeArrowheads="1"/>
          </p:cNvSpPr>
          <p:nvPr/>
        </p:nvSpPr>
        <p:spPr bwMode="auto">
          <a:xfrm>
            <a:off x="155575" y="4829305"/>
            <a:ext cx="5238750" cy="2781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Slide Number Placeholder 7"/>
          <p:cNvSpPr>
            <a:spLocks noGrp="1"/>
          </p:cNvSpPr>
          <p:nvPr>
            <p:ph type="sldNum" sz="quarter" idx="12"/>
          </p:nvPr>
        </p:nvSpPr>
        <p:spPr/>
        <p:txBody>
          <a:bodyPr/>
          <a:lstStyle/>
          <a:p>
            <a:fld id="{D104D3F7-B83F-4105-B753-146AD0E5364B}" type="slidenum">
              <a:rPr lang="en-US" smtClean="0"/>
              <a:t>15</a:t>
            </a:fld>
            <a:endParaRPr lang="en-US"/>
          </a:p>
        </p:txBody>
      </p:sp>
    </p:spTree>
    <p:extLst>
      <p:ext uri="{BB962C8B-B14F-4D97-AF65-F5344CB8AC3E}">
        <p14:creationId xmlns:p14="http://schemas.microsoft.com/office/powerpoint/2010/main" val="260812945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What Does It Mean to “Secure Information” </a:t>
            </a:r>
            <a:endParaRPr lang="en-US" dirty="0"/>
          </a:p>
        </p:txBody>
      </p:sp>
      <p:sp>
        <p:nvSpPr>
          <p:cNvPr id="3" name="Content Placeholder 2"/>
          <p:cNvSpPr>
            <a:spLocks noGrp="1"/>
          </p:cNvSpPr>
          <p:nvPr>
            <p:ph idx="1"/>
          </p:nvPr>
        </p:nvSpPr>
        <p:spPr>
          <a:xfrm>
            <a:off x="838200" y="1825625"/>
            <a:ext cx="10515600" cy="5138846"/>
          </a:xfrm>
        </p:spPr>
        <p:txBody>
          <a:bodyPr/>
          <a:lstStyle/>
          <a:p>
            <a:r>
              <a:rPr lang="en-US" dirty="0" smtClean="0"/>
              <a:t>Confidentiality (Security/Privacy)</a:t>
            </a:r>
          </a:p>
          <a:p>
            <a:pPr lvl="1"/>
            <a:r>
              <a:rPr lang="en-US" dirty="0" smtClean="0"/>
              <a:t>Only intended recipient can see the communication</a:t>
            </a:r>
          </a:p>
          <a:p>
            <a:r>
              <a:rPr lang="en-US" dirty="0" smtClean="0"/>
              <a:t>Integrity (Authenticity)</a:t>
            </a:r>
          </a:p>
          <a:p>
            <a:pPr lvl="1"/>
            <a:r>
              <a:rPr lang="en-US" dirty="0" smtClean="0"/>
              <a:t>The message was actually sent by the alleged sender</a:t>
            </a:r>
            <a:endParaRPr lang="en-US" dirty="0"/>
          </a:p>
        </p:txBody>
      </p:sp>
      <p:sp>
        <p:nvSpPr>
          <p:cNvPr id="4" name="AutoShape 8" descr="Image result for wolf in grandma's cloth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5" name="AutoShape 10" descr="Image result for wolf in grandma's clothe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12" descr="Image result for wolf in grandma's clothes"/>
          <p:cNvSpPr>
            <a:spLocks noChangeAspect="1" noChangeArrowheads="1"/>
          </p:cNvSpPr>
          <p:nvPr/>
        </p:nvSpPr>
        <p:spPr bwMode="auto">
          <a:xfrm>
            <a:off x="612775" y="6292776"/>
            <a:ext cx="1067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b="1" dirty="0" smtClean="0"/>
              <a:t>Bob</a:t>
            </a:r>
            <a:endParaRPr lang="en-US" b="1" dirty="0"/>
          </a:p>
        </p:txBody>
      </p:sp>
      <p:sp>
        <p:nvSpPr>
          <p:cNvPr id="7" name="AutoShape 14" descr="Image result for wolf in grandma's clothes"/>
          <p:cNvSpPr>
            <a:spLocks noChangeAspect="1" noChangeArrowheads="1"/>
          </p:cNvSpPr>
          <p:nvPr/>
        </p:nvSpPr>
        <p:spPr bwMode="auto">
          <a:xfrm>
            <a:off x="155575" y="4829305"/>
            <a:ext cx="5238750" cy="2781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6" descr="Image result for ali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19989" y="3964342"/>
            <a:ext cx="1557669" cy="213014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Image result for bo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0167" y="3964342"/>
            <a:ext cx="2387523" cy="2076819"/>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Image result for let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1625" y="3837645"/>
            <a:ext cx="1162957" cy="1162957"/>
          </a:xfrm>
          <a:prstGeom prst="rect">
            <a:avLst/>
          </a:prstGeom>
          <a:noFill/>
          <a:extLst>
            <a:ext uri="{909E8E84-426E-40DD-AFC4-6F175D3DCCD1}">
              <a14:hiddenFill xmlns:a14="http://schemas.microsoft.com/office/drawing/2010/main">
                <a:solidFill>
                  <a:srgbClr val="FFFFFF"/>
                </a:solidFill>
              </a14:hiddenFill>
            </a:ext>
          </a:extLst>
        </p:spPr>
      </p:pic>
      <p:sp>
        <p:nvSpPr>
          <p:cNvPr id="14" name="AutoShape 12" descr="Image result for wolf in grandma's clothes"/>
          <p:cNvSpPr>
            <a:spLocks noChangeAspect="1" noChangeArrowheads="1"/>
          </p:cNvSpPr>
          <p:nvPr/>
        </p:nvSpPr>
        <p:spPr bwMode="auto">
          <a:xfrm>
            <a:off x="9984331" y="6140375"/>
            <a:ext cx="1067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r>
              <a:rPr lang="en-US" b="1" dirty="0" smtClean="0"/>
              <a:t>Alice</a:t>
            </a:r>
            <a:endParaRPr lang="en-US" b="1" dirty="0"/>
          </a:p>
        </p:txBody>
      </p:sp>
      <p:cxnSp>
        <p:nvCxnSpPr>
          <p:cNvPr id="9" name="Straight Arrow Connector 8"/>
          <p:cNvCxnSpPr>
            <a:endCxn id="11" idx="1"/>
          </p:cNvCxnSpPr>
          <p:nvPr/>
        </p:nvCxnSpPr>
        <p:spPr>
          <a:xfrm flipV="1">
            <a:off x="2774950" y="5029415"/>
            <a:ext cx="6845039" cy="102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5124" name="Picture 4" descr="Image result for devi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57136" y="3981577"/>
            <a:ext cx="1432046" cy="239610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let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7373" y="3795954"/>
            <a:ext cx="1162957" cy="1162957"/>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ular Callout 15"/>
          <p:cNvSpPr/>
          <p:nvPr/>
        </p:nvSpPr>
        <p:spPr>
          <a:xfrm>
            <a:off x="2796388" y="5233225"/>
            <a:ext cx="2511034" cy="1615871"/>
          </a:xfrm>
          <a:prstGeom prst="wedgeRoundRectCallout">
            <a:avLst>
              <a:gd name="adj1" fmla="val -27520"/>
              <a:gd name="adj2" fmla="val -78209"/>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I love you Alice… - Bob</a:t>
            </a:r>
            <a:endParaRPr lang="en-US" dirty="0"/>
          </a:p>
        </p:txBody>
      </p:sp>
      <p:sp>
        <p:nvSpPr>
          <p:cNvPr id="23" name="Rounded Rectangular Callout 22"/>
          <p:cNvSpPr/>
          <p:nvPr/>
        </p:nvSpPr>
        <p:spPr>
          <a:xfrm>
            <a:off x="6928265" y="5198448"/>
            <a:ext cx="2652641" cy="1345343"/>
          </a:xfrm>
          <a:prstGeom prst="wedgeRoundRectCallout">
            <a:avLst>
              <a:gd name="adj1" fmla="val -28071"/>
              <a:gd name="adj2" fmla="val -8255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t>We need to break up -Bob</a:t>
            </a:r>
            <a:endParaRPr lang="en-US" dirty="0"/>
          </a:p>
        </p:txBody>
      </p:sp>
      <p:sp>
        <p:nvSpPr>
          <p:cNvPr id="17" name="Slide Number Placeholder 16"/>
          <p:cNvSpPr>
            <a:spLocks noGrp="1"/>
          </p:cNvSpPr>
          <p:nvPr>
            <p:ph type="sldNum" sz="quarter" idx="12"/>
          </p:nvPr>
        </p:nvSpPr>
        <p:spPr/>
        <p:txBody>
          <a:bodyPr/>
          <a:lstStyle/>
          <a:p>
            <a:fld id="{D104D3F7-B83F-4105-B753-146AD0E5364B}" type="slidenum">
              <a:rPr lang="en-US" smtClean="0"/>
              <a:t>16</a:t>
            </a:fld>
            <a:endParaRPr lang="en-US"/>
          </a:p>
        </p:txBody>
      </p:sp>
    </p:spTree>
    <p:extLst>
      <p:ext uri="{BB962C8B-B14F-4D97-AF65-F5344CB8AC3E}">
        <p14:creationId xmlns:p14="http://schemas.microsoft.com/office/powerpoint/2010/main" val="61853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08333E-6 -3.7037E-7 L 0.14896 0.00348 " pathEditMode="relative" rAng="0" ptsTypes="AA">
                                      <p:cBhvr>
                                        <p:cTn id="6" dur="2000" fill="hold"/>
                                        <p:tgtEl>
                                          <p:spTgt spid="5122"/>
                                        </p:tgtEl>
                                        <p:attrNameLst>
                                          <p:attrName>ppt_x</p:attrName>
                                          <p:attrName>ppt_y</p:attrName>
                                        </p:attrNameLst>
                                      </p:cBhvr>
                                      <p:rCtr x="7969" y="417"/>
                                    </p:animMotion>
                                  </p:childTnLst>
                                </p:cTn>
                              </p:par>
                              <p:par>
                                <p:cTn id="7" presetID="1" presetClass="entr" presetSubtype="0" fill="hold" nodeType="withEffect">
                                  <p:stCondLst>
                                    <p:cond delay="0"/>
                                  </p:stCondLst>
                                  <p:childTnLst>
                                    <p:set>
                                      <p:cBhvr>
                                        <p:cTn id="8" dur="1" fill="hold">
                                          <p:stCondLst>
                                            <p:cond delay="0"/>
                                          </p:stCondLst>
                                        </p:cTn>
                                        <p:tgtEl>
                                          <p:spTgt spid="512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0" presetClass="exit" presetSubtype="0" fill="hold" nodeType="withEffect">
                                  <p:stCondLst>
                                    <p:cond delay="0"/>
                                  </p:stCondLst>
                                  <p:childTnLst>
                                    <p:animEffect transition="out" filter="fade">
                                      <p:cBhvr>
                                        <p:cTn id="14" dur="500"/>
                                        <p:tgtEl>
                                          <p:spTgt spid="5122"/>
                                        </p:tgtEl>
                                      </p:cBhvr>
                                    </p:animEffect>
                                    <p:set>
                                      <p:cBhvr>
                                        <p:cTn id="15" dur="1" fill="hold">
                                          <p:stCondLst>
                                            <p:cond delay="499"/>
                                          </p:stCondLst>
                                        </p:cTn>
                                        <p:tgtEl>
                                          <p:spTgt spid="5122"/>
                                        </p:tgtEl>
                                        <p:attrNameLst>
                                          <p:attrName>style.visibility</p:attrName>
                                        </p:attrNameLst>
                                      </p:cBhvr>
                                      <p:to>
                                        <p:strVal val="hidden"/>
                                      </p:to>
                                    </p:set>
                                  </p:childTnLst>
                                </p:cTn>
                              </p:par>
                              <p:par>
                                <p:cTn id="16" presetID="1" presetClass="entr" presetSubtype="0"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childTnLst>
                                </p:cTn>
                              </p:par>
                              <p:par>
                                <p:cTn id="18" presetID="10" presetClass="exit" presetSubtype="0" fill="hold" grpId="0" nodeType="withEffect">
                                  <p:stCondLst>
                                    <p:cond delay="0"/>
                                  </p:stCondLst>
                                  <p:childTnLst>
                                    <p:animEffect transition="out" filter="fade">
                                      <p:cBhvr>
                                        <p:cTn id="19" dur="500"/>
                                        <p:tgtEl>
                                          <p:spTgt spid="16"/>
                                        </p:tgtEl>
                                      </p:cBhvr>
                                    </p:animEffect>
                                    <p:set>
                                      <p:cBhvr>
                                        <p:cTn id="20" dur="1" fill="hold">
                                          <p:stCondLst>
                                            <p:cond delay="499"/>
                                          </p:stCondLst>
                                        </p:cTn>
                                        <p:tgtEl>
                                          <p:spTgt spid="1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nodeType="clickEffect">
                                  <p:stCondLst>
                                    <p:cond delay="0"/>
                                  </p:stCondLst>
                                  <p:childTnLst>
                                    <p:animMotion origin="layout" path="M 3.95833E-6 1.48148E-6 L 0.16224 0.00162 " pathEditMode="relative" rAng="0" ptsTypes="AA">
                                      <p:cBhvr>
                                        <p:cTn id="24" dur="2000" fill="hold"/>
                                        <p:tgtEl>
                                          <p:spTgt spid="21"/>
                                        </p:tgtEl>
                                        <p:attrNameLst>
                                          <p:attrName>ppt_x</p:attrName>
                                          <p:attrName>ppt_y</p:attrName>
                                        </p:attrNameLst>
                                      </p:cBhvr>
                                      <p:rCtr x="6771" y="26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Two Attacker Models</a:t>
            </a:r>
            <a:endParaRPr lang="en-US" dirty="0"/>
          </a:p>
        </p:txBody>
      </p:sp>
      <p:sp>
        <p:nvSpPr>
          <p:cNvPr id="3" name="Content Placeholder 2"/>
          <p:cNvSpPr>
            <a:spLocks noGrp="1"/>
          </p:cNvSpPr>
          <p:nvPr>
            <p:ph idx="1"/>
          </p:nvPr>
        </p:nvSpPr>
        <p:spPr/>
        <p:txBody>
          <a:bodyPr/>
          <a:lstStyle/>
          <a:p>
            <a:r>
              <a:rPr lang="en-US" dirty="0" smtClean="0"/>
              <a:t>Passive Attacker (Eve)</a:t>
            </a:r>
          </a:p>
          <a:p>
            <a:pPr lvl="1"/>
            <a:r>
              <a:rPr lang="en-US" dirty="0" smtClean="0"/>
              <a:t>Attacker can eavesdrop </a:t>
            </a:r>
          </a:p>
          <a:p>
            <a:pPr lvl="1"/>
            <a:r>
              <a:rPr lang="en-US" dirty="0" smtClean="0"/>
              <a:t>Protection Requires? </a:t>
            </a:r>
          </a:p>
          <a:p>
            <a:pPr lvl="2"/>
            <a:r>
              <a:rPr lang="en-US" dirty="0" smtClean="0"/>
              <a:t>Confidentiality</a:t>
            </a:r>
          </a:p>
          <a:p>
            <a:endParaRPr lang="en-US" dirty="0" smtClean="0"/>
          </a:p>
          <a:p>
            <a:r>
              <a:rPr lang="en-US" dirty="0" smtClean="0"/>
              <a:t>Active Attacker (Mallory)</a:t>
            </a:r>
          </a:p>
          <a:p>
            <a:pPr lvl="1"/>
            <a:r>
              <a:rPr lang="en-US" dirty="0" smtClean="0"/>
              <a:t>Has full control over communication channel</a:t>
            </a:r>
          </a:p>
          <a:p>
            <a:pPr lvl="1"/>
            <a:r>
              <a:rPr lang="en-US" dirty="0" smtClean="0"/>
              <a:t>Protection Requires? </a:t>
            </a:r>
          </a:p>
          <a:p>
            <a:pPr lvl="2"/>
            <a:r>
              <a:rPr lang="en-US" dirty="0" smtClean="0"/>
              <a:t>Confidentiality &amp; Integrity</a:t>
            </a: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17</a:t>
            </a:fld>
            <a:endParaRPr lang="en-US"/>
          </a:p>
        </p:txBody>
      </p:sp>
      <p:pic>
        <p:nvPicPr>
          <p:cNvPr id="1026" name="Picture 2" descr="Image result for devil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020050" y="4001294"/>
            <a:ext cx="3333750" cy="18669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0050" y="1538923"/>
            <a:ext cx="3317188" cy="1844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660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Steganography vs Cryptography</a:t>
            </a:r>
            <a:endParaRPr lang="en-US" dirty="0"/>
          </a:p>
        </p:txBody>
      </p:sp>
      <p:sp>
        <p:nvSpPr>
          <p:cNvPr id="3" name="Content Placeholder 2"/>
          <p:cNvSpPr>
            <a:spLocks noGrp="1"/>
          </p:cNvSpPr>
          <p:nvPr>
            <p:ph idx="1"/>
          </p:nvPr>
        </p:nvSpPr>
        <p:spPr/>
        <p:txBody>
          <a:bodyPr/>
          <a:lstStyle/>
          <a:p>
            <a:r>
              <a:rPr lang="en-US" dirty="0" smtClean="0"/>
              <a:t>Steganography</a:t>
            </a:r>
          </a:p>
          <a:p>
            <a:pPr lvl="1"/>
            <a:r>
              <a:rPr lang="en-US" dirty="0" smtClean="0"/>
              <a:t>Goal: Hide existence of a message</a:t>
            </a:r>
          </a:p>
          <a:p>
            <a:pPr lvl="2"/>
            <a:r>
              <a:rPr lang="en-US" dirty="0" smtClean="0"/>
              <a:t>Invisible Ink, Tattoo Underneath Hair, …</a:t>
            </a:r>
          </a:p>
          <a:p>
            <a:pPr lvl="2"/>
            <a:endParaRPr lang="en-US" dirty="0"/>
          </a:p>
          <a:p>
            <a:pPr lvl="2"/>
            <a:endParaRPr lang="en-US" dirty="0" smtClean="0"/>
          </a:p>
          <a:p>
            <a:pPr lvl="2"/>
            <a:endParaRPr lang="en-US" dirty="0"/>
          </a:p>
          <a:p>
            <a:pPr lvl="2"/>
            <a:endParaRPr lang="en-US" dirty="0" smtClean="0"/>
          </a:p>
          <a:p>
            <a:pPr lvl="1"/>
            <a:endParaRPr lang="en-US" dirty="0"/>
          </a:p>
          <a:p>
            <a:pPr lvl="1"/>
            <a:endParaRPr lang="en-US" dirty="0" smtClean="0"/>
          </a:p>
          <a:p>
            <a:pPr lvl="1"/>
            <a:endParaRPr lang="en-US" dirty="0"/>
          </a:p>
          <a:p>
            <a:pPr lvl="1"/>
            <a:r>
              <a:rPr lang="en-US" dirty="0" smtClean="0"/>
              <a:t>Assumption: Method is secret</a:t>
            </a:r>
            <a:endParaRPr lang="en-US" dirty="0"/>
          </a:p>
        </p:txBody>
      </p:sp>
      <p:pic>
        <p:nvPicPr>
          <p:cNvPr id="6146" name="Picture 2" descr="Image result for Histiaeu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12828" y="2971466"/>
            <a:ext cx="2211363" cy="2537803"/>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Image result for invisible ink"/>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4571" y="3085644"/>
            <a:ext cx="3460526" cy="2309446"/>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D104D3F7-B83F-4105-B753-146AD0E5364B}" type="slidenum">
              <a:rPr lang="en-US" smtClean="0"/>
              <a:t>18</a:t>
            </a:fld>
            <a:endParaRPr lang="en-US"/>
          </a:p>
        </p:txBody>
      </p:sp>
    </p:spTree>
    <p:extLst>
      <p:ext uri="{BB962C8B-B14F-4D97-AF65-F5344CB8AC3E}">
        <p14:creationId xmlns:p14="http://schemas.microsoft.com/office/powerpoint/2010/main" val="41985962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Steganography vs Cryptography</a:t>
            </a:r>
            <a:endParaRPr lang="en-US" dirty="0"/>
          </a:p>
        </p:txBody>
      </p:sp>
      <p:sp>
        <p:nvSpPr>
          <p:cNvPr id="3" name="Content Placeholder 2"/>
          <p:cNvSpPr>
            <a:spLocks noGrp="1"/>
          </p:cNvSpPr>
          <p:nvPr>
            <p:ph idx="1"/>
          </p:nvPr>
        </p:nvSpPr>
        <p:spPr/>
        <p:txBody>
          <a:bodyPr/>
          <a:lstStyle/>
          <a:p>
            <a:r>
              <a:rPr lang="en-US" dirty="0" smtClean="0"/>
              <a:t>Steganography</a:t>
            </a:r>
          </a:p>
          <a:p>
            <a:pPr lvl="1"/>
            <a:r>
              <a:rPr lang="en-US" b="1" dirty="0" smtClean="0"/>
              <a:t>Goal: </a:t>
            </a:r>
            <a:r>
              <a:rPr lang="en-US" dirty="0" smtClean="0"/>
              <a:t>Hide existence of a message</a:t>
            </a:r>
          </a:p>
          <a:p>
            <a:pPr lvl="2"/>
            <a:r>
              <a:rPr lang="en-US" dirty="0" smtClean="0"/>
              <a:t>Invisible Ink, Tattoo Underneath Hair, …</a:t>
            </a:r>
          </a:p>
          <a:p>
            <a:pPr lvl="1"/>
            <a:r>
              <a:rPr lang="en-US" b="1" dirty="0" smtClean="0"/>
              <a:t>Assumption: </a:t>
            </a:r>
            <a:r>
              <a:rPr lang="en-US" dirty="0" smtClean="0"/>
              <a:t>Method is secret</a:t>
            </a:r>
          </a:p>
          <a:p>
            <a:r>
              <a:rPr lang="en-US" dirty="0" smtClean="0"/>
              <a:t>Cryptography</a:t>
            </a:r>
          </a:p>
          <a:p>
            <a:pPr lvl="1"/>
            <a:r>
              <a:rPr lang="en-US" b="1" dirty="0" smtClean="0"/>
              <a:t>Goal:</a:t>
            </a:r>
            <a:r>
              <a:rPr lang="en-US" dirty="0" smtClean="0"/>
              <a:t> Hide the meaning of a message</a:t>
            </a:r>
          </a:p>
          <a:p>
            <a:pPr lvl="1"/>
            <a:r>
              <a:rPr lang="en-US" dirty="0" smtClean="0"/>
              <a:t>Depends only on secrecy of a (short) key</a:t>
            </a:r>
          </a:p>
          <a:p>
            <a:pPr lvl="1"/>
            <a:r>
              <a:rPr lang="en-US" b="1" dirty="0" err="1" smtClean="0"/>
              <a:t>Kerckhoff’s</a:t>
            </a:r>
            <a:r>
              <a:rPr lang="en-US" b="1" dirty="0" smtClean="0"/>
              <a:t> Principle: </a:t>
            </a:r>
            <a:r>
              <a:rPr lang="en-US" dirty="0" smtClean="0"/>
              <a:t>Cipher method should </a:t>
            </a:r>
          </a:p>
          <a:p>
            <a:pPr marL="457200" lvl="1" indent="0">
              <a:buNone/>
            </a:pPr>
            <a:r>
              <a:rPr lang="en-US" dirty="0" smtClean="0"/>
              <a:t>not be required to be secret.</a:t>
            </a:r>
          </a:p>
        </p:txBody>
      </p:sp>
      <p:pic>
        <p:nvPicPr>
          <p:cNvPr id="7170" name="Picture 2" descr="Code Talk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50967" y="1976560"/>
            <a:ext cx="4762500" cy="378142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D104D3F7-B83F-4105-B753-146AD0E5364B}" type="slidenum">
              <a:rPr lang="en-US" smtClean="0"/>
              <a:t>19</a:t>
            </a:fld>
            <a:endParaRPr lang="en-US"/>
          </a:p>
        </p:txBody>
      </p:sp>
    </p:spTree>
    <p:extLst>
      <p:ext uri="{BB962C8B-B14F-4D97-AF65-F5344CB8AC3E}">
        <p14:creationId xmlns:p14="http://schemas.microsoft.com/office/powerpoint/2010/main" val="34003615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p:txBody>
          <a:bodyPr/>
          <a:lstStyle/>
          <a:p>
            <a:r>
              <a:rPr lang="en-US" dirty="0"/>
              <a:t>Topic </a:t>
            </a:r>
            <a:r>
              <a:rPr lang="en-US" dirty="0" smtClean="0"/>
              <a:t>0: Course Overview</a:t>
            </a:r>
            <a:endParaRPr lang="en-US" dirty="0"/>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2</a:t>
            </a:fld>
            <a:endParaRPr lang="en-US"/>
          </a:p>
        </p:txBody>
      </p:sp>
    </p:spTree>
    <p:extLst>
      <p:ext uri="{BB962C8B-B14F-4D97-AF65-F5344CB8AC3E}">
        <p14:creationId xmlns:p14="http://schemas.microsoft.com/office/powerpoint/2010/main" val="218772527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Symmetric Key Encryption</a:t>
            </a:r>
            <a:endParaRPr lang="en-US" dirty="0"/>
          </a:p>
        </p:txBody>
      </p:sp>
      <p:sp>
        <p:nvSpPr>
          <p:cNvPr id="3" name="Content Placeholder 2"/>
          <p:cNvSpPr>
            <a:spLocks noGrp="1"/>
          </p:cNvSpPr>
          <p:nvPr>
            <p:ph idx="1"/>
          </p:nvPr>
        </p:nvSpPr>
        <p:spPr/>
        <p:txBody>
          <a:bodyPr/>
          <a:lstStyle/>
          <a:p>
            <a:r>
              <a:rPr lang="en-US" dirty="0" smtClean="0"/>
              <a:t>What cryptography has historically been all about (Pre 1970)</a:t>
            </a:r>
          </a:p>
          <a:p>
            <a:r>
              <a:rPr lang="en-US" dirty="0" smtClean="0"/>
              <a:t>Two parties (sender and receiver) share secret key</a:t>
            </a:r>
          </a:p>
          <a:p>
            <a:endParaRPr lang="en-US" dirty="0"/>
          </a:p>
          <a:p>
            <a:r>
              <a:rPr lang="en-US" dirty="0" smtClean="0"/>
              <a:t>Sender uses key to encrypt (“scramble”) the message before transmission</a:t>
            </a:r>
          </a:p>
          <a:p>
            <a:r>
              <a:rPr lang="en-US" dirty="0" smtClean="0"/>
              <a:t>Receiver uses the key to decrypt (“unscramble”) and recover the original message</a:t>
            </a: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20</a:t>
            </a:fld>
            <a:endParaRPr lang="en-US"/>
          </a:p>
        </p:txBody>
      </p:sp>
    </p:spTree>
    <p:extLst>
      <p:ext uri="{BB962C8B-B14F-4D97-AF65-F5344CB8AC3E}">
        <p14:creationId xmlns:p14="http://schemas.microsoft.com/office/powerpoint/2010/main" val="5990155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Encryption: Basic Terminology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Plaintext</a:t>
                </a:r>
              </a:p>
              <a:p>
                <a:pPr lvl="1"/>
                <a:r>
                  <a:rPr lang="en-US" dirty="0" smtClean="0"/>
                  <a:t>The original message m</a:t>
                </a:r>
              </a:p>
              <a:p>
                <a:r>
                  <a:rPr lang="en-US" dirty="0" smtClean="0"/>
                  <a:t>Plaintext Space (Message Space)</a:t>
                </a:r>
              </a:p>
              <a:p>
                <a:pPr lvl="1"/>
                <a:r>
                  <a:rPr lang="en-US" dirty="0" smtClean="0"/>
                  <a:t>The set </a:t>
                </a:r>
                <a14:m>
                  <m:oMath xmlns:m="http://schemas.openxmlformats.org/officeDocument/2006/math">
                    <m:r>
                      <a:rPr lang="en-US" i="1" smtClean="0">
                        <a:latin typeface="Cambria Math" panose="02040503050406030204" pitchFamily="18" charset="0"/>
                        <a:ea typeface="Cambria Math" panose="02040503050406030204" pitchFamily="18" charset="0"/>
                      </a:rPr>
                      <m:t>ℳ</m:t>
                    </m:r>
                  </m:oMath>
                </a14:m>
                <a:r>
                  <a:rPr lang="en-US" dirty="0" smtClean="0"/>
                  <a:t> of all possible plaintext messages</a:t>
                </a:r>
              </a:p>
              <a:p>
                <a:pPr lvl="1"/>
                <a:r>
                  <a:rPr lang="en-US" dirty="0" smtClean="0"/>
                  <a:t>Example 1: </a:t>
                </a:r>
                <a14:m>
                  <m:oMath xmlns:m="http://schemas.openxmlformats.org/officeDocument/2006/math">
                    <m:r>
                      <a:rPr lang="en-US" i="1" smtClean="0">
                        <a:latin typeface="Cambria Math" panose="02040503050406030204" pitchFamily="18" charset="0"/>
                        <a:ea typeface="Cambria Math" panose="02040503050406030204" pitchFamily="18" charset="0"/>
                      </a:rPr>
                      <m:t>ℳ</m:t>
                    </m:r>
                    <m:r>
                      <a:rPr lang="en-US" b="0" i="0" smtClean="0">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sSup>
                          <m:sSupPr>
                            <m:ctrlPr>
                              <a:rPr lang="en-US" i="1">
                                <a:latin typeface="Cambria Math" panose="02040503050406030204" pitchFamily="18" charset="0"/>
                                <a:ea typeface="Cambria Math" panose="02040503050406030204" pitchFamily="18" charset="0"/>
                              </a:rPr>
                            </m:ctrlPr>
                          </m:sSupPr>
                          <m:e/>
                          <m:sup>
                            <m:r>
                              <a:rPr lang="en-US" i="1">
                                <a:latin typeface="Cambria Math" panose="02040503050406030204" pitchFamily="18" charset="0"/>
                                <a:ea typeface="Cambria Math" panose="02040503050406030204" pitchFamily="18" charset="0"/>
                              </a:rPr>
                              <m:t>′</m:t>
                            </m:r>
                          </m:sup>
                        </m:sSup>
                        <m:r>
                          <a:rPr lang="en-US" i="1">
                            <a:latin typeface="Cambria Math" panose="02040503050406030204" pitchFamily="18" charset="0"/>
                            <a:ea typeface="Cambria Math" panose="02040503050406030204" pitchFamily="18" charset="0"/>
                          </a:rPr>
                          <m:t>𝑎𝑡𝑡𝑎𝑐</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𝑘</m:t>
                            </m:r>
                          </m:e>
                          <m:sup>
                            <m:r>
                              <a:rPr lang="en-US" i="1">
                                <a:latin typeface="Cambria Math" panose="02040503050406030204" pitchFamily="18" charset="0"/>
                                <a:ea typeface="Cambria Math" panose="02040503050406030204" pitchFamily="18" charset="0"/>
                              </a:rPr>
                              <m:t>′</m:t>
                            </m:r>
                          </m:sup>
                        </m:sSup>
                        <m:sSup>
                          <m:sSupPr>
                            <m:ctrlPr>
                              <a:rPr lang="en-US" i="1">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m:t>
                            </m:r>
                          </m:e>
                          <m:sup>
                            <m:r>
                              <a:rPr lang="en-US" i="1">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𝑟</m:t>
                        </m:r>
                        <m:r>
                          <a:rPr lang="en-US" i="1">
                            <a:latin typeface="Cambria Math" panose="02040503050406030204" pitchFamily="18" charset="0"/>
                            <a:ea typeface="Cambria Math" panose="02040503050406030204" pitchFamily="18" charset="0"/>
                          </a:rPr>
                          <m:t>𝑒𝑡𝑟𝑒𝑎</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𝑡</m:t>
                            </m:r>
                          </m:e>
                          <m:sup>
                            <m:r>
                              <a:rPr lang="en-US" i="1">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m:t>
                        </m:r>
                        <m:sPre>
                          <m:sPrePr>
                            <m:ctrlPr>
                              <a:rPr lang="en-US" b="0" i="1" smtClean="0">
                                <a:latin typeface="Cambria Math" panose="02040503050406030204" pitchFamily="18" charset="0"/>
                                <a:ea typeface="Cambria Math" panose="02040503050406030204" pitchFamily="18" charset="0"/>
                              </a:rPr>
                            </m:ctrlPr>
                          </m:sPrePr>
                          <m:sub/>
                          <m:sup>
                            <m:r>
                              <a:rPr lang="en-US" b="0" i="1" smtClean="0">
                                <a:latin typeface="Cambria Math" panose="02040503050406030204" pitchFamily="18" charset="0"/>
                                <a:ea typeface="Cambria Math" panose="02040503050406030204" pitchFamily="18" charset="0"/>
                              </a:rPr>
                              <m:t>′</m:t>
                            </m:r>
                          </m:sup>
                          <m:e>
                            <m:r>
                              <a:rPr lang="en-US" b="0" i="1" smtClean="0">
                                <a:latin typeface="Cambria Math" panose="02040503050406030204" pitchFamily="18" charset="0"/>
                                <a:ea typeface="Cambria Math" panose="02040503050406030204" pitchFamily="18" charset="0"/>
                              </a:rPr>
                              <m:t>h</m:t>
                            </m:r>
                          </m:e>
                        </m:sPre>
                        <m:r>
                          <a:rPr lang="en-US" b="0" i="1" smtClean="0">
                            <a:latin typeface="Cambria Math" panose="02040503050406030204" pitchFamily="18" charset="0"/>
                            <a:ea typeface="Cambria Math" panose="02040503050406030204" pitchFamily="18" charset="0"/>
                          </a:rPr>
                          <m:t>𝑜𝑙𝑑</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𝑐𝑢𝑟𝑟𝑒𝑛𝑡</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𝑝𝑜𝑠𝑖𝑡𝑖𝑜𝑛</m:t>
                        </m:r>
                        <m:r>
                          <a:rPr lang="en-US" b="0" i="1" smtClean="0">
                            <a:latin typeface="Cambria Math" panose="02040503050406030204" pitchFamily="18" charset="0"/>
                            <a:ea typeface="Cambria Math" panose="02040503050406030204" pitchFamily="18" charset="0"/>
                          </a:rPr>
                          <m:t>′</m:t>
                        </m:r>
                      </m:e>
                    </m:d>
                  </m:oMath>
                </a14:m>
                <a:endParaRPr lang="en-US" dirty="0" smtClean="0"/>
              </a:p>
              <a:p>
                <a:pPr lvl="1"/>
                <a:r>
                  <a:rPr lang="en-US" dirty="0" smtClean="0">
                    <a:ea typeface="Cambria Math" panose="02040503050406030204" pitchFamily="18" charset="0"/>
                  </a:rPr>
                  <a:t>Example 2: </a:t>
                </a:r>
                <a14:m>
                  <m:oMath xmlns:m="http://schemas.openxmlformats.org/officeDocument/2006/math">
                    <m:r>
                      <a:rPr lang="en-US" i="1" smtClean="0">
                        <a:latin typeface="Cambria Math" panose="02040503050406030204" pitchFamily="18" charset="0"/>
                        <a:ea typeface="Cambria Math" panose="02040503050406030204" pitchFamily="18" charset="0"/>
                      </a:rPr>
                      <m:t>ℳ</m:t>
                    </m:r>
                    <m:r>
                      <a:rPr lang="en-US" b="0" i="0" smtClean="0">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0,1</m:t>
                        </m:r>
                      </m:e>
                    </m:d>
                    <m:r>
                      <a:rPr lang="en-US" b="0" i="1" baseline="30000" smtClean="0">
                        <a:latin typeface="Cambria Math" panose="02040503050406030204" pitchFamily="18" charset="0"/>
                        <a:ea typeface="Cambria Math" panose="02040503050406030204" pitchFamily="18" charset="0"/>
                      </a:rPr>
                      <m:t>𝑛</m:t>
                    </m:r>
                  </m:oMath>
                </a14:m>
                <a:r>
                  <a:rPr lang="en-US" b="0" dirty="0" smtClean="0">
                    <a:ea typeface="Cambria Math" panose="02040503050406030204" pitchFamily="18" charset="0"/>
                  </a:rPr>
                  <a:t>   ---  all n-bit messages</a:t>
                </a:r>
              </a:p>
              <a:p>
                <a:r>
                  <a:rPr lang="en-US" dirty="0" err="1" smtClean="0"/>
                  <a:t>Ciphertext</a:t>
                </a:r>
                <a:r>
                  <a:rPr lang="en-US" dirty="0" smtClean="0"/>
                  <a:t>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c</m:t>
                    </m:r>
                    <m:r>
                      <a:rPr lang="en-US"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𝒞</m:t>
                    </m:r>
                  </m:oMath>
                </a14:m>
                <a:r>
                  <a:rPr lang="en-US" dirty="0" smtClean="0"/>
                  <a:t> </a:t>
                </a:r>
              </a:p>
              <a:p>
                <a:pPr lvl="1"/>
                <a:r>
                  <a:rPr lang="en-US" dirty="0" smtClean="0"/>
                  <a:t>An encrypted (“scrambled”) message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c</m:t>
                    </m:r>
                    <m:r>
                      <a:rPr lang="en-US"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𝒞</m:t>
                    </m:r>
                  </m:oMath>
                </a14:m>
                <a:r>
                  <a:rPr lang="en-US" dirty="0" smtClean="0"/>
                  <a:t>  (</a:t>
                </a:r>
                <a:r>
                  <a:rPr lang="en-US" dirty="0" err="1" smtClean="0"/>
                  <a:t>ciphertext</a:t>
                </a:r>
                <a:r>
                  <a:rPr lang="en-US" dirty="0" smtClean="0"/>
                  <a:t> space)</a:t>
                </a:r>
              </a:p>
              <a:p>
                <a:r>
                  <a:rPr lang="en-US" dirty="0" smtClean="0"/>
                  <a:t>Key/</a:t>
                </a:r>
                <a:r>
                  <a:rPr lang="en-US" dirty="0" err="1" smtClean="0"/>
                  <a:t>Keyspace</a:t>
                </a:r>
                <a:r>
                  <a:rPr lang="en-US" dirty="0" smtClean="0"/>
                  <a:t>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k</m:t>
                    </m:r>
                    <m:r>
                      <a:rPr lang="el-GR" i="1" smtClean="0">
                        <a:latin typeface="Cambria Math" panose="02040503050406030204" pitchFamily="18" charset="0"/>
                        <a:ea typeface="Cambria Math" panose="02040503050406030204" pitchFamily="18" charset="0"/>
                      </a:rPr>
                      <m:t>∈</m:t>
                    </m:r>
                    <m:r>
                      <a:rPr lang="el-GR" i="1" smtClean="0">
                        <a:latin typeface="Cambria Math" panose="02040503050406030204" pitchFamily="18" charset="0"/>
                        <a:ea typeface="Cambria Math" panose="02040503050406030204" pitchFamily="18" charset="0"/>
                      </a:rPr>
                      <m:t>𝒦</m:t>
                    </m:r>
                  </m:oMath>
                </a14:m>
                <a:r>
                  <a:rPr lang="en-US" dirty="0" smtClean="0"/>
                  <a:t> </a:t>
                </a:r>
                <a:endParaRPr lang="en-US" baseline="30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21</a:t>
            </a:fld>
            <a:endParaRPr lang="en-US"/>
          </a:p>
        </p:txBody>
      </p:sp>
    </p:spTree>
    <p:extLst>
      <p:ext uri="{BB962C8B-B14F-4D97-AF65-F5344CB8AC3E}">
        <p14:creationId xmlns:p14="http://schemas.microsoft.com/office/powerpoint/2010/main" val="3173303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Private Key Encryption Syntax</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85000" lnSpcReduction="20000"/>
              </a:bodyPr>
              <a:lstStyle/>
              <a:p>
                <a:r>
                  <a:rPr lang="en-US" dirty="0" smtClean="0"/>
                  <a:t>Message Space: </a:t>
                </a:r>
                <a14:m>
                  <m:oMath xmlns:m="http://schemas.openxmlformats.org/officeDocument/2006/math">
                    <m:r>
                      <a:rPr lang="en-US" i="1" smtClean="0">
                        <a:latin typeface="Cambria Math" panose="02040503050406030204" pitchFamily="18" charset="0"/>
                        <a:ea typeface="Cambria Math" panose="02040503050406030204" pitchFamily="18" charset="0"/>
                      </a:rPr>
                      <m:t>ℳ</m:t>
                    </m:r>
                  </m:oMath>
                </a14:m>
                <a:endParaRPr lang="en-US" dirty="0" smtClean="0"/>
              </a:p>
              <a:p>
                <a:r>
                  <a:rPr lang="en-US" dirty="0" smtClean="0"/>
                  <a:t>Key Space: </a:t>
                </a:r>
                <a14:m>
                  <m:oMath xmlns:m="http://schemas.openxmlformats.org/officeDocument/2006/math">
                    <m:r>
                      <a:rPr lang="el-GR" i="1" smtClean="0">
                        <a:latin typeface="Cambria Math" panose="02040503050406030204" pitchFamily="18" charset="0"/>
                        <a:ea typeface="Cambria Math" panose="02040503050406030204" pitchFamily="18" charset="0"/>
                      </a:rPr>
                      <m:t>𝒦</m:t>
                    </m:r>
                  </m:oMath>
                </a14:m>
                <a:endParaRPr lang="en-US" dirty="0" smtClean="0"/>
              </a:p>
              <a:p>
                <a:r>
                  <a:rPr lang="en-US" dirty="0" smtClean="0"/>
                  <a:t>Three Algorithms </a:t>
                </a:r>
                <a14:m>
                  <m:oMath xmlns:m="http://schemas.openxmlformats.org/officeDocument/2006/math">
                    <m:r>
                      <m:rPr>
                        <m:sty m:val="p"/>
                      </m:rPr>
                      <a:rPr lang="el-GR" i="1">
                        <a:latin typeface="Cambria Math" panose="02040503050406030204" pitchFamily="18" charset="0"/>
                        <a:ea typeface="Cambria Math" panose="02040503050406030204" pitchFamily="18" charset="0"/>
                      </a:rPr>
                      <m:t>Π</m:t>
                    </m:r>
                    <m:r>
                      <a:rPr lang="en-US" i="1">
                        <a:latin typeface="Cambria Math" panose="02040503050406030204" pitchFamily="18" charset="0"/>
                        <a:ea typeface="Cambria Math" panose="02040503050406030204" pitchFamily="18" charset="0"/>
                      </a:rPr>
                      <m:t>=</m:t>
                    </m:r>
                    <m:d>
                      <m:dPr>
                        <m:ctrlPr>
                          <a:rPr lang="en-US" i="1">
                            <a:latin typeface="Cambria Math" panose="02040503050406030204" pitchFamily="18" charset="0"/>
                            <a:ea typeface="Cambria Math" panose="02040503050406030204" pitchFamily="18" charset="0"/>
                          </a:rPr>
                        </m:ctrlPr>
                      </m:dPr>
                      <m:e>
                        <m:r>
                          <m:rPr>
                            <m:sty m:val="p"/>
                          </m:rPr>
                          <a:rPr lang="en-US">
                            <a:latin typeface="Cambria Math" panose="02040503050406030204" pitchFamily="18" charset="0"/>
                            <a:ea typeface="Cambria Math" panose="02040503050406030204" pitchFamily="18" charset="0"/>
                          </a:rPr>
                          <m:t>Gen</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Enc</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Dec</m:t>
                        </m:r>
                      </m:e>
                    </m:d>
                  </m:oMath>
                </a14:m>
                <a:endParaRPr lang="en-US" dirty="0" smtClean="0"/>
              </a:p>
              <a:p>
                <a:pPr lvl="1"/>
                <a14:m>
                  <m:oMath xmlns:m="http://schemas.openxmlformats.org/officeDocument/2006/math">
                    <m:func>
                      <m:funcPr>
                        <m:ctrlPr>
                          <a:rPr lang="en-US" i="1" smtClean="0">
                            <a:latin typeface="Cambria Math" panose="02040503050406030204" pitchFamily="18" charset="0"/>
                          </a:rPr>
                        </m:ctrlPr>
                      </m:funcPr>
                      <m:fName>
                        <m:r>
                          <m:rPr>
                            <m:sty m:val="p"/>
                          </m:rPr>
                          <a:rPr lang="en-US" b="0" i="0" smtClean="0">
                            <a:latin typeface="Cambria Math" panose="02040503050406030204" pitchFamily="18" charset="0"/>
                          </a:rPr>
                          <m:t>Gen</m:t>
                        </m:r>
                      </m:fName>
                      <m:e>
                        <m:r>
                          <a:rPr lang="en-US" b="0" i="1" smtClean="0">
                            <a:latin typeface="Cambria Math" panose="02040503050406030204" pitchFamily="18" charset="0"/>
                          </a:rPr>
                          <m:t>(</m:t>
                        </m:r>
                        <m:r>
                          <a:rPr lang="en-US" b="0" i="1" smtClean="0">
                            <a:latin typeface="Cambria Math" panose="02040503050406030204" pitchFamily="18" charset="0"/>
                          </a:rPr>
                          <m:t>𝑅</m:t>
                        </m:r>
                        <m:r>
                          <a:rPr lang="en-US" b="0" i="1" smtClean="0">
                            <a:latin typeface="Cambria Math" panose="02040503050406030204" pitchFamily="18" charset="0"/>
                          </a:rPr>
                          <m:t>)</m:t>
                        </m:r>
                      </m:e>
                    </m:func>
                  </m:oMath>
                </a14:m>
                <a:r>
                  <a:rPr lang="en-US" dirty="0" smtClean="0"/>
                  <a:t> (Key-generation algorithm)</a:t>
                </a:r>
              </a:p>
              <a:p>
                <a:pPr lvl="2"/>
                <a:r>
                  <a:rPr lang="en-US" b="1" dirty="0" smtClean="0"/>
                  <a:t>Input: </a:t>
                </a:r>
                <a:r>
                  <a:rPr lang="en-US" dirty="0" smtClean="0"/>
                  <a:t>Random Bits R</a:t>
                </a:r>
              </a:p>
              <a:p>
                <a:pPr lvl="2"/>
                <a:r>
                  <a:rPr lang="en-US" b="1" dirty="0" smtClean="0"/>
                  <a:t>Output:</a:t>
                </a:r>
                <a:r>
                  <a:rPr lang="en-US" dirty="0" smtClean="0"/>
                  <a:t> Secret key </a:t>
                </a:r>
                <a14:m>
                  <m:oMath xmlns:m="http://schemas.openxmlformats.org/officeDocument/2006/math">
                    <m:r>
                      <m:rPr>
                        <m:sty m:val="p"/>
                      </m:rPr>
                      <a:rPr lang="en-US">
                        <a:latin typeface="Cambria Math" panose="02040503050406030204" pitchFamily="18" charset="0"/>
                      </a:rPr>
                      <m:t>k</m:t>
                    </m:r>
                    <m:r>
                      <a:rPr lang="el-GR" i="1">
                        <a:latin typeface="Cambria Math" panose="02040503050406030204" pitchFamily="18" charset="0"/>
                      </a:rPr>
                      <m:t>∈</m:t>
                    </m:r>
                    <m:r>
                      <a:rPr lang="el-GR" i="1">
                        <a:latin typeface="Cambria Math" panose="02040503050406030204" pitchFamily="18" charset="0"/>
                      </a:rPr>
                      <m:t>𝒦</m:t>
                    </m:r>
                  </m:oMath>
                </a14:m>
                <a:endParaRPr lang="en-US" dirty="0"/>
              </a:p>
              <a:p>
                <a:pPr lvl="1"/>
                <a14:m>
                  <m:oMath xmlns:m="http://schemas.openxmlformats.org/officeDocument/2006/math">
                    <m:func>
                      <m:funcPr>
                        <m:ctrlPr>
                          <a:rPr lang="en-US" i="1" smtClean="0">
                            <a:latin typeface="Cambria Math" panose="02040503050406030204" pitchFamily="18" charset="0"/>
                          </a:rPr>
                        </m:ctrlPr>
                      </m:funcPr>
                      <m:fNa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fName>
                      <m:e>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e>
                    </m:func>
                  </m:oMath>
                </a14:m>
                <a:r>
                  <a:rPr lang="en-US" dirty="0" smtClean="0"/>
                  <a:t> (Encryption algorithm)</a:t>
                </a:r>
              </a:p>
              <a:p>
                <a:pPr lvl="2"/>
                <a:r>
                  <a:rPr lang="en-US" b="1" dirty="0" smtClean="0"/>
                  <a:t>Input:</a:t>
                </a:r>
                <a:r>
                  <a:rPr lang="en-US" dirty="0" smtClean="0"/>
                  <a:t> Secret key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k</m:t>
                    </m:r>
                    <m:r>
                      <a:rPr lang="el-GR" i="1" smtClean="0">
                        <a:latin typeface="Cambria Math" panose="02040503050406030204" pitchFamily="18" charset="0"/>
                        <a:ea typeface="Cambria Math" panose="02040503050406030204" pitchFamily="18" charset="0"/>
                      </a:rPr>
                      <m:t>∈</m:t>
                    </m:r>
                    <m:r>
                      <a:rPr lang="el-GR" i="1" smtClean="0">
                        <a:latin typeface="Cambria Math" panose="02040503050406030204" pitchFamily="18" charset="0"/>
                        <a:ea typeface="Cambria Math" panose="02040503050406030204" pitchFamily="18" charset="0"/>
                      </a:rPr>
                      <m:t>𝒦</m:t>
                    </m:r>
                  </m:oMath>
                </a14:m>
                <a:r>
                  <a:rPr lang="en-US" dirty="0" smtClean="0"/>
                  <a:t> and message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m</m:t>
                    </m:r>
                    <m:r>
                      <a:rPr lang="el-GR"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ℳ</m:t>
                    </m:r>
                  </m:oMath>
                </a14:m>
                <a:endParaRPr lang="en-US" dirty="0" smtClean="0"/>
              </a:p>
              <a:p>
                <a:pPr lvl="2"/>
                <a:r>
                  <a:rPr lang="en-US" b="1" dirty="0" smtClean="0"/>
                  <a:t>Output: </a:t>
                </a:r>
                <a:r>
                  <a:rPr lang="en-US" dirty="0" err="1" smtClean="0"/>
                  <a:t>ciphertext</a:t>
                </a:r>
                <a:r>
                  <a:rPr lang="en-US" dirty="0" smtClean="0"/>
                  <a:t> </a:t>
                </a:r>
                <a:r>
                  <a:rPr lang="en-US" i="1" dirty="0" smtClean="0"/>
                  <a:t>c</a:t>
                </a:r>
              </a:p>
              <a:p>
                <a:pPr lvl="1"/>
                <a14:m>
                  <m:oMath xmlns:m="http://schemas.openxmlformats.org/officeDocument/2006/math">
                    <m:func>
                      <m:funcPr>
                        <m:ctrlPr>
                          <a:rPr lang="en-US" i="1" smtClean="0">
                            <a:latin typeface="Cambria Math" panose="02040503050406030204" pitchFamily="18" charset="0"/>
                          </a:rPr>
                        </m:ctrlPr>
                      </m:funcPr>
                      <m:fName>
                        <m:r>
                          <m:rPr>
                            <m:sty m:val="p"/>
                          </m:rPr>
                          <a:rPr lang="en-US" b="0" i="0" smtClean="0">
                            <a:latin typeface="Cambria Math" panose="02040503050406030204" pitchFamily="18" charset="0"/>
                          </a:rPr>
                          <m:t>Dec</m:t>
                        </m:r>
                        <m:r>
                          <m:rPr>
                            <m:sty m:val="p"/>
                          </m:rPr>
                          <a:rPr lang="en-US" b="0" i="0" baseline="-25000" smtClean="0">
                            <a:latin typeface="Cambria Math" panose="02040503050406030204" pitchFamily="18" charset="0"/>
                          </a:rPr>
                          <m:t>k</m:t>
                        </m:r>
                      </m:fName>
                      <m:e>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e>
                    </m:func>
                  </m:oMath>
                </a14:m>
                <a:r>
                  <a:rPr lang="en-US" dirty="0" smtClean="0"/>
                  <a:t> (Decryption algorithm)</a:t>
                </a:r>
              </a:p>
              <a:p>
                <a:pPr lvl="2"/>
                <a:r>
                  <a:rPr lang="en-US" b="1" dirty="0" smtClean="0"/>
                  <a:t>Input:</a:t>
                </a:r>
                <a:r>
                  <a:rPr lang="en-US" dirty="0" smtClean="0"/>
                  <a:t> Secret key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k</m:t>
                    </m:r>
                    <m:r>
                      <a:rPr lang="el-GR" i="1" smtClean="0">
                        <a:latin typeface="Cambria Math" panose="02040503050406030204" pitchFamily="18" charset="0"/>
                        <a:ea typeface="Cambria Math" panose="02040503050406030204" pitchFamily="18" charset="0"/>
                      </a:rPr>
                      <m:t>∈</m:t>
                    </m:r>
                    <m:r>
                      <a:rPr lang="el-GR" i="1" smtClean="0">
                        <a:latin typeface="Cambria Math" panose="02040503050406030204" pitchFamily="18" charset="0"/>
                        <a:ea typeface="Cambria Math" panose="02040503050406030204" pitchFamily="18" charset="0"/>
                      </a:rPr>
                      <m:t>𝒦</m:t>
                    </m:r>
                  </m:oMath>
                </a14:m>
                <a:r>
                  <a:rPr lang="en-US" dirty="0" smtClean="0"/>
                  <a:t> and a ciphertex</a:t>
                </a:r>
                <a14:m>
                  <m:oMath xmlns:m="http://schemas.openxmlformats.org/officeDocument/2006/math">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c</m:t>
                    </m:r>
                  </m:oMath>
                </a14:m>
                <a:endParaRPr lang="en-US" dirty="0" smtClean="0"/>
              </a:p>
              <a:p>
                <a:pPr lvl="2"/>
                <a:r>
                  <a:rPr lang="en-US" b="1" dirty="0" smtClean="0"/>
                  <a:t>Output: </a:t>
                </a:r>
                <a:r>
                  <a:rPr lang="en-US" dirty="0" smtClean="0"/>
                  <a:t>a plaintext message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m</m:t>
                    </m:r>
                    <m:r>
                      <a:rPr lang="el-GR"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ℳ</m:t>
                    </m:r>
                  </m:oMath>
                </a14:m>
                <a:endParaRPr lang="en-US" i="1" dirty="0" smtClean="0"/>
              </a:p>
              <a:p>
                <a:endParaRPr lang="en-US" dirty="0" smtClean="0"/>
              </a:p>
              <a:p>
                <a:r>
                  <a:rPr lang="en-US" b="1" dirty="0" smtClean="0"/>
                  <a:t>Invariant: </a:t>
                </a:r>
                <a:r>
                  <a:rPr lang="en-US" dirty="0" smtClean="0"/>
                  <a:t>Dec</a:t>
                </a:r>
                <a:r>
                  <a:rPr lang="en-US" baseline="-25000" dirty="0" smtClean="0"/>
                  <a:t>k</a:t>
                </a:r>
                <a:r>
                  <a:rPr lang="en-US" dirty="0" smtClean="0"/>
                  <a:t>(</a:t>
                </a:r>
                <a:r>
                  <a:rPr lang="en-US" dirty="0" err="1" smtClean="0"/>
                  <a:t>Enc</a:t>
                </a:r>
                <a:r>
                  <a:rPr lang="en-US" baseline="-25000" dirty="0" err="1" smtClean="0"/>
                  <a:t>k</a:t>
                </a:r>
                <a:r>
                  <a:rPr lang="en-US" dirty="0" smtClean="0"/>
                  <a:t>(m))=m</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12" t="-32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ounded Rectangular Callout 3"/>
              <p:cNvSpPr/>
              <p:nvPr/>
            </p:nvSpPr>
            <p:spPr>
              <a:xfrm>
                <a:off x="6989379" y="1690688"/>
                <a:ext cx="3836276" cy="1241698"/>
              </a:xfrm>
              <a:prstGeom prst="wedgeRoundRectCallout">
                <a:avLst>
                  <a:gd name="adj1" fmla="val -94258"/>
                  <a:gd name="adj2" fmla="val 5657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a:r>
                  <a:rPr lang="en-US" dirty="0" smtClean="0"/>
                  <a:t>Typically picks </a:t>
                </a:r>
                <a14:m>
                  <m:oMath xmlns:m="http://schemas.openxmlformats.org/officeDocument/2006/math">
                    <m:r>
                      <m:rPr>
                        <m:sty m:val="p"/>
                      </m:rPr>
                      <a:rPr lang="en-US" smtClean="0">
                        <a:latin typeface="Cambria Math" panose="02040503050406030204" pitchFamily="18" charset="0"/>
                      </a:rPr>
                      <m:t>k</m:t>
                    </m:r>
                    <m:r>
                      <a:rPr lang="el-GR" i="1">
                        <a:latin typeface="Cambria Math" panose="02040503050406030204" pitchFamily="18" charset="0"/>
                      </a:rPr>
                      <m:t>∈</m:t>
                    </m:r>
                    <m:r>
                      <a:rPr lang="el-GR" i="1">
                        <a:latin typeface="Cambria Math" panose="02040503050406030204" pitchFamily="18" charset="0"/>
                      </a:rPr>
                      <m:t>𝒦</m:t>
                    </m:r>
                  </m:oMath>
                </a14:m>
                <a:endParaRPr lang="en-US" dirty="0"/>
              </a:p>
              <a:p>
                <a:pPr algn="ctr"/>
                <a:r>
                  <a:rPr lang="en-US" dirty="0" smtClean="0"/>
                  <a:t> uniformly at random</a:t>
                </a:r>
                <a:endParaRPr lang="en-US" dirty="0"/>
              </a:p>
            </p:txBody>
          </p:sp>
        </mc:Choice>
        <mc:Fallback xmlns="">
          <p:sp>
            <p:nvSpPr>
              <p:cNvPr id="4" name="Rounded Rectangular Callout 3"/>
              <p:cNvSpPr>
                <a:spLocks noRot="1" noChangeAspect="1" noMove="1" noResize="1" noEditPoints="1" noAdjustHandles="1" noChangeArrowheads="1" noChangeShapeType="1" noTextEdit="1"/>
              </p:cNvSpPr>
              <p:nvPr/>
            </p:nvSpPr>
            <p:spPr>
              <a:xfrm>
                <a:off x="6989379" y="1690688"/>
                <a:ext cx="3836276" cy="1241698"/>
              </a:xfrm>
              <a:prstGeom prst="wedgeRoundRectCallout">
                <a:avLst>
                  <a:gd name="adj1" fmla="val -94258"/>
                  <a:gd name="adj2" fmla="val 56575"/>
                  <a:gd name="adj3" fmla="val 16667"/>
                </a:avLst>
              </a:prstGeom>
              <a:blipFill>
                <a:blip r:embed="rId3"/>
                <a:stretch>
                  <a:fillRect/>
                </a:stretch>
              </a:blipFill>
            </p:spPr>
            <p:txBody>
              <a:bodyPr/>
              <a:lstStyle/>
              <a:p>
                <a:r>
                  <a:rPr lang="en-US">
                    <a:noFill/>
                  </a:rPr>
                  <a:t> </a:t>
                </a:r>
              </a:p>
            </p:txBody>
          </p:sp>
        </mc:Fallback>
      </mc:AlternateContent>
      <p:sp>
        <p:nvSpPr>
          <p:cNvPr id="5" name="Rounded Rectangular Callout 4"/>
          <p:cNvSpPr/>
          <p:nvPr/>
        </p:nvSpPr>
        <p:spPr>
          <a:xfrm>
            <a:off x="7078716" y="3016251"/>
            <a:ext cx="3836276" cy="1241698"/>
          </a:xfrm>
          <a:prstGeom prst="wedgeRoundRectCallout">
            <a:avLst>
              <a:gd name="adj1" fmla="val -97820"/>
              <a:gd name="adj2" fmla="val -4076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a:r>
              <a:rPr lang="en-US" dirty="0" smtClean="0"/>
              <a:t>Trusted Parties (e.g., Alice and Bob) must run Gen in advance to obtain secret k. </a:t>
            </a:r>
            <a:endParaRPr lang="en-US" dirty="0"/>
          </a:p>
        </p:txBody>
      </p:sp>
      <p:sp>
        <p:nvSpPr>
          <p:cNvPr id="6" name="Rounded Rectangular Callout 5"/>
          <p:cNvSpPr/>
          <p:nvPr/>
        </p:nvSpPr>
        <p:spPr>
          <a:xfrm>
            <a:off x="6989379" y="4393928"/>
            <a:ext cx="3836276" cy="1241698"/>
          </a:xfrm>
          <a:prstGeom prst="wedgeRoundRectCallout">
            <a:avLst>
              <a:gd name="adj1" fmla="val -95902"/>
              <a:gd name="adj2" fmla="val -14911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a:r>
              <a:rPr lang="en-US" dirty="0" smtClean="0"/>
              <a:t>Assumption: Adversary does not get to see output of Gen</a:t>
            </a:r>
            <a:endParaRPr lang="en-US" dirty="0"/>
          </a:p>
        </p:txBody>
      </p:sp>
      <p:sp>
        <p:nvSpPr>
          <p:cNvPr id="7" name="Slide Number Placeholder 6"/>
          <p:cNvSpPr>
            <a:spLocks noGrp="1"/>
          </p:cNvSpPr>
          <p:nvPr>
            <p:ph type="sldNum" sz="quarter" idx="12"/>
          </p:nvPr>
        </p:nvSpPr>
        <p:spPr/>
        <p:txBody>
          <a:bodyPr/>
          <a:lstStyle/>
          <a:p>
            <a:fld id="{D104D3F7-B83F-4105-B753-146AD0E5364B}" type="slidenum">
              <a:rPr lang="en-US" smtClean="0"/>
              <a:t>22</a:t>
            </a:fld>
            <a:endParaRPr lang="en-US"/>
          </a:p>
        </p:txBody>
      </p:sp>
    </p:spTree>
    <p:extLst>
      <p:ext uri="{BB962C8B-B14F-4D97-AF65-F5344CB8AC3E}">
        <p14:creationId xmlns:p14="http://schemas.microsoft.com/office/powerpoint/2010/main" val="6948379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Example: Shift Cipher</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smtClean="0"/>
                  <a:t>Key Space: </a:t>
                </a:r>
                <a14:m>
                  <m:oMath xmlns:m="http://schemas.openxmlformats.org/officeDocument/2006/math">
                    <m:r>
                      <a:rPr lang="el-GR" i="1">
                        <a:latin typeface="Cambria Math" panose="02040503050406030204" pitchFamily="18" charset="0"/>
                        <a:ea typeface="Cambria Math" panose="02040503050406030204" pitchFamily="18" charset="0"/>
                      </a:rPr>
                      <m:t>𝒦</m:t>
                    </m:r>
                  </m:oMath>
                </a14:m>
                <a:r>
                  <a:rPr lang="en-US" dirty="0" smtClean="0"/>
                  <a:t>={0,1,…,25}</a:t>
                </a:r>
                <a:endParaRPr lang="en-US" i="1" dirty="0" smtClean="0">
                  <a:latin typeface="Cambria Math" panose="02040503050406030204" pitchFamily="18" charset="0"/>
                </a:endParaRPr>
              </a:p>
              <a:p>
                <a:r>
                  <a:rPr lang="en-US" dirty="0"/>
                  <a:t>Message Space: </a:t>
                </a:r>
                <a14:m>
                  <m:oMath xmlns:m="http://schemas.openxmlformats.org/officeDocument/2006/math">
                    <m:r>
                      <a:rPr lang="en-US" i="1">
                        <a:latin typeface="Cambria Math" panose="02040503050406030204" pitchFamily="18" charset="0"/>
                        <a:ea typeface="Cambria Math" panose="02040503050406030204" pitchFamily="18" charset="0"/>
                      </a:rPr>
                      <m:t>ℳ</m:t>
                    </m:r>
                  </m:oMath>
                </a14:m>
                <a:r>
                  <a:rPr lang="en-US" dirty="0"/>
                  <a:t>={</a:t>
                </a:r>
                <a:r>
                  <a:rPr lang="en-US" dirty="0" err="1"/>
                  <a:t>a,b,c</a:t>
                </a:r>
                <a:r>
                  <a:rPr lang="en-US" dirty="0"/>
                  <a:t>,…,z}</a:t>
                </a:r>
                <a:r>
                  <a:rPr lang="en-US" baseline="30000" dirty="0"/>
                  <a:t>*</a:t>
                </a:r>
              </a:p>
              <a:p>
                <a:r>
                  <a:rPr lang="en-US" dirty="0" smtClean="0"/>
                  <a:t>Right Shift Operation</a:t>
                </a:r>
              </a:p>
              <a:p>
                <a:pPr lvl="1"/>
                <a:r>
                  <a:rPr lang="en-US" dirty="0" smtClean="0"/>
                  <a:t>RS</a:t>
                </a:r>
                <a:r>
                  <a:rPr lang="en-US" baseline="-25000" dirty="0" smtClean="0"/>
                  <a:t>1</a:t>
                </a:r>
                <a:r>
                  <a:rPr lang="en-US" dirty="0" smtClean="0"/>
                  <a:t>(a) = b</a:t>
                </a:r>
              </a:p>
              <a:p>
                <a:pPr lvl="1"/>
                <a:r>
                  <a:rPr lang="en-US" dirty="0" smtClean="0"/>
                  <a:t>RS</a:t>
                </a:r>
                <a:r>
                  <a:rPr lang="en-US" baseline="-25000" dirty="0" smtClean="0"/>
                  <a:t>1</a:t>
                </a:r>
                <a:r>
                  <a:rPr lang="en-US" dirty="0" smtClean="0"/>
                  <a:t>(b) = c</a:t>
                </a:r>
              </a:p>
              <a:p>
                <a:pPr lvl="1"/>
                <a:r>
                  <a:rPr lang="en-US" dirty="0" smtClean="0"/>
                  <a:t>...</a:t>
                </a:r>
              </a:p>
              <a:p>
                <a:pPr lvl="1"/>
                <a:r>
                  <a:rPr lang="en-US" dirty="0" smtClean="0"/>
                  <a:t>RS</a:t>
                </a:r>
                <a:r>
                  <a:rPr lang="en-US" baseline="-25000" dirty="0" smtClean="0"/>
                  <a:t>1</a:t>
                </a:r>
                <a:r>
                  <a:rPr lang="en-US" dirty="0" smtClean="0"/>
                  <a:t>(z) = ?</a:t>
                </a:r>
              </a:p>
              <a:p>
                <a:pPr lvl="1"/>
                <a:r>
                  <a:rPr lang="en-US" dirty="0" smtClean="0"/>
                  <a:t>RS</a:t>
                </a:r>
                <a:r>
                  <a:rPr lang="en-US" baseline="-25000" dirty="0" smtClean="0"/>
                  <a:t>i+1</a:t>
                </a:r>
                <a:r>
                  <a:rPr lang="en-US" dirty="0" smtClean="0"/>
                  <a:t>(a)=</a:t>
                </a:r>
                <a:r>
                  <a:rPr lang="en-US" dirty="0" err="1" smtClean="0"/>
                  <a:t>RS</a:t>
                </a:r>
                <a:r>
                  <a:rPr lang="en-US" baseline="-25000" dirty="0" err="1" smtClean="0"/>
                  <a:t>i</a:t>
                </a:r>
                <a:r>
                  <a:rPr lang="en-US" dirty="0" smtClean="0"/>
                  <a:t>(b)</a:t>
                </a:r>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23</a:t>
            </a:fld>
            <a:endParaRPr lang="en-US"/>
          </a:p>
        </p:txBody>
      </p:sp>
    </p:spTree>
    <p:extLst>
      <p:ext uri="{BB962C8B-B14F-4D97-AF65-F5344CB8AC3E}">
        <p14:creationId xmlns:p14="http://schemas.microsoft.com/office/powerpoint/2010/main" val="2023178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Shift Cipher</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10000"/>
              </a:bodyPr>
              <a:lstStyle/>
              <a:p>
                <a:r>
                  <a:rPr lang="en-US" dirty="0" smtClean="0"/>
                  <a:t>Key Space: </a:t>
                </a:r>
                <a14:m>
                  <m:oMath xmlns:m="http://schemas.openxmlformats.org/officeDocument/2006/math">
                    <m:r>
                      <a:rPr lang="el-GR" i="1">
                        <a:latin typeface="Cambria Math" panose="02040503050406030204" pitchFamily="18" charset="0"/>
                        <a:ea typeface="Cambria Math" panose="02040503050406030204" pitchFamily="18" charset="0"/>
                      </a:rPr>
                      <m:t>𝒦</m:t>
                    </m:r>
                  </m:oMath>
                </a14:m>
                <a:r>
                  <a:rPr lang="en-US" dirty="0" smtClean="0"/>
                  <a:t>={0,1,…,25}</a:t>
                </a:r>
                <a:endParaRPr lang="en-US" i="1" dirty="0" smtClean="0">
                  <a:latin typeface="Cambria Math" panose="02040503050406030204" pitchFamily="18" charset="0"/>
                </a:endParaRPr>
              </a:p>
              <a:p>
                <a:r>
                  <a:rPr lang="en-US" dirty="0"/>
                  <a:t>Message Space: </a:t>
                </a:r>
                <a14:m>
                  <m:oMath xmlns:m="http://schemas.openxmlformats.org/officeDocument/2006/math">
                    <m:r>
                      <a:rPr lang="en-US" i="1">
                        <a:latin typeface="Cambria Math" panose="02040503050406030204" pitchFamily="18" charset="0"/>
                        <a:ea typeface="Cambria Math" panose="02040503050406030204" pitchFamily="18" charset="0"/>
                      </a:rPr>
                      <m:t>ℳ</m:t>
                    </m:r>
                  </m:oMath>
                </a14:m>
                <a:r>
                  <a:rPr lang="en-US" dirty="0"/>
                  <a:t>={</a:t>
                </a:r>
                <a:r>
                  <a:rPr lang="en-US" dirty="0" err="1"/>
                  <a:t>a,b,c</a:t>
                </a:r>
                <a:r>
                  <a:rPr lang="en-US" dirty="0"/>
                  <a:t>,…,z}</a:t>
                </a:r>
                <a:r>
                  <a:rPr lang="en-US" baseline="30000" dirty="0"/>
                  <a:t>*</a:t>
                </a:r>
              </a:p>
              <a:p>
                <a:r>
                  <a:rPr lang="en-US" dirty="0" smtClean="0"/>
                  <a:t>Right Shift Operation</a:t>
                </a:r>
              </a:p>
              <a:p>
                <a:pPr lvl="1"/>
                <a:r>
                  <a:rPr lang="en-US" dirty="0" smtClean="0"/>
                  <a:t>RS</a:t>
                </a:r>
                <a:r>
                  <a:rPr lang="en-US" baseline="-25000" dirty="0" smtClean="0"/>
                  <a:t>1</a:t>
                </a:r>
                <a:r>
                  <a:rPr lang="en-US" dirty="0" smtClean="0"/>
                  <a:t>(a) = b</a:t>
                </a:r>
              </a:p>
              <a:p>
                <a:pPr lvl="1"/>
                <a:r>
                  <a:rPr lang="en-US" dirty="0" smtClean="0"/>
                  <a:t>RS</a:t>
                </a:r>
                <a:r>
                  <a:rPr lang="en-US" baseline="-25000" dirty="0" smtClean="0"/>
                  <a:t>1</a:t>
                </a:r>
                <a:r>
                  <a:rPr lang="en-US" dirty="0" smtClean="0"/>
                  <a:t>(b) = c</a:t>
                </a:r>
              </a:p>
              <a:p>
                <a:pPr lvl="1"/>
                <a:r>
                  <a:rPr lang="en-US" dirty="0" smtClean="0"/>
                  <a:t>...</a:t>
                </a:r>
              </a:p>
              <a:p>
                <a:pPr lvl="1"/>
                <a:r>
                  <a:rPr lang="en-US" dirty="0" smtClean="0"/>
                  <a:t>RS</a:t>
                </a:r>
                <a:r>
                  <a:rPr lang="en-US" baseline="-25000" dirty="0" smtClean="0"/>
                  <a:t>1</a:t>
                </a:r>
                <a:r>
                  <a:rPr lang="en-US" dirty="0" smtClean="0"/>
                  <a:t>(z) = a</a:t>
                </a:r>
              </a:p>
              <a:p>
                <a:pPr lvl="1"/>
                <a:r>
                  <a:rPr lang="en-US" dirty="0" smtClean="0"/>
                  <a:t>RS</a:t>
                </a:r>
                <a:r>
                  <a:rPr lang="en-US" baseline="-25000" dirty="0" smtClean="0"/>
                  <a:t>i+1</a:t>
                </a:r>
                <a:r>
                  <a:rPr lang="en-US" dirty="0" smtClean="0"/>
                  <a:t>(a)=</a:t>
                </a:r>
                <a:r>
                  <a:rPr lang="en-US" dirty="0" err="1" smtClean="0"/>
                  <a:t>RS</a:t>
                </a:r>
                <a:r>
                  <a:rPr lang="en-US" baseline="-25000" dirty="0" err="1" smtClean="0"/>
                  <a:t>i</a:t>
                </a:r>
                <a:r>
                  <a:rPr lang="en-US" dirty="0" smtClean="0"/>
                  <a:t>(b)</a:t>
                </a:r>
                <a:endParaRPr lang="en-US" dirty="0"/>
              </a:p>
              <a:p>
                <a14:m>
                  <m:oMath xmlns:m="http://schemas.openxmlformats.org/officeDocument/2006/math">
                    <m:func>
                      <m:funcPr>
                        <m:ctrlPr>
                          <a:rPr lang="en-US" i="1">
                            <a:latin typeface="Cambria Math" panose="02040503050406030204" pitchFamily="18" charset="0"/>
                          </a:rPr>
                        </m:ctrlPr>
                      </m:funcPr>
                      <m:fNa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fName>
                      <m:e>
                        <m:r>
                          <a:rPr lang="en-US"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1</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𝑚</m:t>
                            </m:r>
                          </m:e>
                          <m:sub>
                            <m:r>
                              <a:rPr lang="en-US" i="1">
                                <a:latin typeface="Cambria Math" panose="02040503050406030204" pitchFamily="18" charset="0"/>
                              </a:rPr>
                              <m:t>𝑛</m:t>
                            </m:r>
                          </m:sub>
                        </m:sSub>
                        <m:r>
                          <a:rPr lang="en-US" i="1">
                            <a:latin typeface="Cambria Math" panose="02040503050406030204" pitchFamily="18" charset="0"/>
                          </a:rPr>
                          <m:t>)</m:t>
                        </m:r>
                      </m:e>
                    </m:func>
                    <m:r>
                      <a:rPr lang="en-US" b="0" i="1" smtClean="0">
                        <a:latin typeface="Cambria Math" panose="02040503050406030204" pitchFamily="18" charset="0"/>
                      </a:rPr>
                      <m:t>=</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𝑅𝑆</m:t>
                        </m:r>
                      </m:e>
                      <m:sub>
                        <m:r>
                          <a:rPr lang="en-US" b="0" i="1" smtClean="0">
                            <a:latin typeface="Cambria Math" panose="02040503050406030204" pitchFamily="18" charset="0"/>
                          </a:rPr>
                          <m:t>𝑘</m:t>
                        </m:r>
                      </m:sub>
                    </m:sSub>
                    <m:d>
                      <m:dPr>
                        <m:ctrlPr>
                          <a:rPr lang="en-US" b="0" i="1" smtClean="0">
                            <a:latin typeface="Cambria Math" panose="02040503050406030204" pitchFamily="18" charset="0"/>
                          </a:rPr>
                        </m:ctrlPr>
                      </m:dPr>
                      <m:e>
                        <m:sSub>
                          <m:sSubPr>
                            <m:ctrlPr>
                              <a:rPr lang="en-US" b="0" i="1" smtClean="0">
                                <a:latin typeface="Cambria Math" panose="02040503050406030204" pitchFamily="18" charset="0"/>
                              </a:rPr>
                            </m:ctrlPr>
                          </m:sSubPr>
                          <m:e>
                            <m:r>
                              <a:rPr lang="en-US" b="0" i="1" smtClean="0">
                                <a:latin typeface="Cambria Math" panose="02040503050406030204" pitchFamily="18" charset="0"/>
                              </a:rPr>
                              <m:t>𝑚</m:t>
                            </m:r>
                          </m:e>
                          <m:sub>
                            <m:r>
                              <a:rPr lang="en-US" b="0" i="1" smtClean="0">
                                <a:latin typeface="Cambria Math" panose="02040503050406030204" pitchFamily="18" charset="0"/>
                              </a:rPr>
                              <m:t>1</m:t>
                            </m:r>
                          </m:sub>
                        </m:sSub>
                      </m:e>
                    </m:d>
                    <m:r>
                      <a:rPr lang="en-US" b="0" i="1" smtClean="0">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𝑅𝑆</m:t>
                        </m:r>
                      </m:e>
                      <m:sub>
                        <m:r>
                          <a:rPr lang="en-US" i="1">
                            <a:latin typeface="Cambria Math" panose="02040503050406030204" pitchFamily="18" charset="0"/>
                          </a:rPr>
                          <m:t>𝑘</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b="0" i="1" smtClean="0">
                                <a:latin typeface="Cambria Math" panose="02040503050406030204" pitchFamily="18" charset="0"/>
                              </a:rPr>
                              <m:t>𝑛</m:t>
                            </m:r>
                          </m:sub>
                        </m:sSub>
                      </m:e>
                    </m:d>
                  </m:oMath>
                </a14:m>
                <a:endParaRPr lang="en-US" dirty="0" smtClean="0"/>
              </a:p>
              <a:p>
                <a:pPr lvl="1"/>
                <a:r>
                  <a:rPr lang="en-US" dirty="0" smtClean="0"/>
                  <a:t>Each letter in plaintext message </a:t>
                </a:r>
                <a14:m>
                  <m:oMath xmlns:m="http://schemas.openxmlformats.org/officeDocument/2006/math">
                    <m:r>
                      <m:rPr>
                        <m:sty m:val="p"/>
                      </m:rPr>
                      <a:rPr lang="en-US" b="0" i="0" smtClean="0">
                        <a:latin typeface="Cambria Math" panose="02040503050406030204" pitchFamily="18" charset="0"/>
                      </a:rPr>
                      <m:t>m</m:t>
                    </m:r>
                    <m:r>
                      <a:rPr lang="en-US" b="0" i="0"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1</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𝑚</m:t>
                        </m:r>
                      </m:e>
                      <m:sub>
                        <m:r>
                          <a:rPr lang="en-US" i="1">
                            <a:latin typeface="Cambria Math" panose="02040503050406030204" pitchFamily="18" charset="0"/>
                          </a:rPr>
                          <m:t>𝑛</m:t>
                        </m:r>
                      </m:sub>
                    </m:sSub>
                  </m:oMath>
                </a14:m>
                <a:r>
                  <a:rPr lang="en-US" dirty="0" smtClean="0"/>
                  <a:t> is right shifted k times </a:t>
                </a:r>
                <a:r>
                  <a:rPr lang="en-US" dirty="0" err="1" smtClean="0"/>
                  <a:t>RS</a:t>
                </a:r>
                <a:r>
                  <a:rPr lang="en-US" baseline="-25000" dirty="0" err="1" smtClean="0"/>
                  <a:t>k</a:t>
                </a:r>
                <a:endParaRPr lang="en-US" baseline="-25000" dirty="0" smtClean="0"/>
              </a:p>
              <a:p>
                <a:r>
                  <a:rPr lang="en-US" b="1" dirty="0" smtClean="0"/>
                  <a:t>Question: </a:t>
                </a:r>
                <a:r>
                  <a:rPr lang="en-US" dirty="0" smtClean="0"/>
                  <a:t>what is ciphertext space </a:t>
                </a:r>
                <a14:m>
                  <m:oMath xmlns:m="http://schemas.openxmlformats.org/officeDocument/2006/math">
                    <m:r>
                      <a:rPr lang="en-US" i="1">
                        <a:latin typeface="Cambria Math" panose="02040503050406030204" pitchFamily="18" charset="0"/>
                        <a:ea typeface="Cambria Math" panose="02040503050406030204" pitchFamily="18" charset="0"/>
                      </a:rPr>
                      <m:t>𝒞</m:t>
                    </m:r>
                  </m:oMath>
                </a14:m>
                <a:r>
                  <a:rPr lang="en-US" dirty="0" smtClean="0"/>
                  <a:t>?</a:t>
                </a:r>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928" t="-2801" b="-70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24</a:t>
            </a:fld>
            <a:endParaRPr lang="en-US"/>
          </a:p>
        </p:txBody>
      </p:sp>
    </p:spTree>
    <p:extLst>
      <p:ext uri="{BB962C8B-B14F-4D97-AF65-F5344CB8AC3E}">
        <p14:creationId xmlns:p14="http://schemas.microsoft.com/office/powerpoint/2010/main" val="3278600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Example: Shift Cipher (Multiple Characters)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smtClean="0"/>
                  <a:t>Key Space: </a:t>
                </a:r>
                <a14:m>
                  <m:oMath xmlns:m="http://schemas.openxmlformats.org/officeDocument/2006/math">
                    <m:r>
                      <a:rPr lang="el-GR" i="1">
                        <a:latin typeface="Cambria Math" panose="02040503050406030204" pitchFamily="18" charset="0"/>
                        <a:ea typeface="Cambria Math" panose="02040503050406030204" pitchFamily="18" charset="0"/>
                      </a:rPr>
                      <m:t>𝒦</m:t>
                    </m:r>
                  </m:oMath>
                </a14:m>
                <a:r>
                  <a:rPr lang="en-US" dirty="0" smtClean="0"/>
                  <a:t>={0,1,…,25}</a:t>
                </a:r>
                <a:endParaRPr lang="en-US" i="1" dirty="0" smtClean="0">
                  <a:latin typeface="Cambria Math" panose="02040503050406030204" pitchFamily="18" charset="0"/>
                </a:endParaRPr>
              </a:p>
              <a:p>
                <a:r>
                  <a:rPr lang="en-US" dirty="0"/>
                  <a:t>Message Space: </a:t>
                </a:r>
                <a14:m>
                  <m:oMath xmlns:m="http://schemas.openxmlformats.org/officeDocument/2006/math">
                    <m:r>
                      <a:rPr lang="en-US" i="1">
                        <a:latin typeface="Cambria Math" panose="02040503050406030204" pitchFamily="18" charset="0"/>
                        <a:ea typeface="Cambria Math" panose="02040503050406030204" pitchFamily="18" charset="0"/>
                      </a:rPr>
                      <m:t>ℳ</m:t>
                    </m:r>
                  </m:oMath>
                </a14:m>
                <a:r>
                  <a:rPr lang="en-US" dirty="0"/>
                  <a:t>={</a:t>
                </a:r>
                <a:r>
                  <a:rPr lang="en-US" dirty="0" err="1"/>
                  <a:t>a,b,c</a:t>
                </a:r>
                <a:r>
                  <a:rPr lang="en-US" dirty="0"/>
                  <a:t>,…,z</a:t>
                </a:r>
                <a:r>
                  <a:rPr lang="en-US" dirty="0" smtClean="0"/>
                  <a:t>}</a:t>
                </a:r>
                <a:r>
                  <a:rPr lang="en-US" baseline="30000" dirty="0" smtClean="0"/>
                  <a:t>*</a:t>
                </a:r>
              </a:p>
              <a:p>
                <a:pPr marL="0" indent="0">
                  <a:buNone/>
                </a:pPr>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rPr>
                          </m:ctrlPr>
                        </m:funcPr>
                        <m:fNa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fName>
                        <m:e>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1</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𝑚</m:t>
                              </m:r>
                            </m:e>
                            <m:sub>
                              <m:r>
                                <a:rPr lang="en-US" i="1">
                                  <a:latin typeface="Cambria Math" panose="02040503050406030204" pitchFamily="18" charset="0"/>
                                </a:rPr>
                                <m:t>𝑛</m:t>
                              </m:r>
                            </m:sub>
                          </m:sSub>
                          <m:r>
                            <a:rPr lang="en-US" i="1">
                              <a:latin typeface="Cambria Math" panose="02040503050406030204" pitchFamily="18" charset="0"/>
                            </a:rPr>
                            <m:t>)</m:t>
                          </m:r>
                        </m:e>
                      </m:func>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𝑅𝑆</m:t>
                          </m:r>
                        </m:e>
                        <m:sub>
                          <m:r>
                            <a:rPr lang="en-US" i="1">
                              <a:latin typeface="Cambria Math" panose="02040503050406030204" pitchFamily="18" charset="0"/>
                            </a:rPr>
                            <m:t>𝑘</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1</m:t>
                              </m:r>
                            </m:sub>
                          </m:sSub>
                        </m:e>
                      </m:d>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𝑅𝑆</m:t>
                          </m:r>
                        </m:e>
                        <m:sub>
                          <m:r>
                            <a:rPr lang="en-US" i="1">
                              <a:latin typeface="Cambria Math" panose="02040503050406030204" pitchFamily="18" charset="0"/>
                            </a:rPr>
                            <m:t>𝑘</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𝑛</m:t>
                              </m:r>
                            </m:sub>
                          </m:sSub>
                        </m:e>
                      </m:d>
                    </m:oMath>
                  </m:oMathPara>
                </a14:m>
                <a:endParaRPr lang="en-US" i="1"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rPr>
                          </m:ctrlPr>
                        </m:funcPr>
                        <m:fName>
                          <m:r>
                            <m:rPr>
                              <m:sty m:val="p"/>
                            </m:rPr>
                            <a:rPr lang="en-US" b="0" i="0" smtClean="0">
                              <a:latin typeface="Cambria Math" panose="02040503050406030204" pitchFamily="18" charset="0"/>
                            </a:rPr>
                            <m:t>De</m:t>
                          </m:r>
                          <m:r>
                            <m:rPr>
                              <m:sty m:val="p"/>
                            </m:rPr>
                            <a:rPr lang="en-US">
                              <a:latin typeface="Cambria Math" panose="02040503050406030204" pitchFamily="18" charset="0"/>
                            </a:rPr>
                            <m:t>c</m:t>
                          </m:r>
                          <m:r>
                            <m:rPr>
                              <m:sty m:val="p"/>
                            </m:rPr>
                            <a:rPr lang="en-US" baseline="-25000">
                              <a:latin typeface="Cambria Math" panose="02040503050406030204" pitchFamily="18" charset="0"/>
                            </a:rPr>
                            <m:t>k</m:t>
                          </m:r>
                        </m:fName>
                        <m:e>
                          <m:r>
                            <a:rPr lang="en-US" i="1" smtClean="0">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𝑐</m:t>
                              </m:r>
                            </m:e>
                            <m:sub>
                              <m:r>
                                <a:rPr lang="en-US" i="1">
                                  <a:latin typeface="Cambria Math" panose="02040503050406030204" pitchFamily="18" charset="0"/>
                                </a:rPr>
                                <m:t>1</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𝑐</m:t>
                              </m:r>
                            </m:e>
                            <m:sub>
                              <m:r>
                                <a:rPr lang="en-US" i="1">
                                  <a:latin typeface="Cambria Math" panose="02040503050406030204" pitchFamily="18" charset="0"/>
                                </a:rPr>
                                <m:t>𝑛</m:t>
                              </m:r>
                            </m:sub>
                          </m:sSub>
                          <m:r>
                            <a:rPr lang="en-US" i="1">
                              <a:latin typeface="Cambria Math" panose="02040503050406030204" pitchFamily="18" charset="0"/>
                            </a:rPr>
                            <m:t>)</m:t>
                          </m:r>
                        </m:e>
                      </m:func>
                      <m:r>
                        <a:rPr lang="en-US" i="1">
                          <a:latin typeface="Cambria Math" panose="02040503050406030204" pitchFamily="18" charset="0"/>
                        </a:rPr>
                        <m:t>=</m:t>
                      </m:r>
                      <m:sSub>
                        <m:sSubPr>
                          <m:ctrlPr>
                            <a:rPr lang="en-US" i="1">
                              <a:latin typeface="Cambria Math" panose="02040503050406030204" pitchFamily="18" charset="0"/>
                            </a:rPr>
                          </m:ctrlPr>
                        </m:sSubPr>
                        <m:e>
                          <m:r>
                            <a:rPr lang="en-US" b="0" i="1" smtClean="0">
                              <a:latin typeface="Cambria Math" panose="02040503050406030204" pitchFamily="18" charset="0"/>
                            </a:rPr>
                            <m:t>𝐿</m:t>
                          </m:r>
                          <m:r>
                            <a:rPr lang="en-US" i="1">
                              <a:latin typeface="Cambria Math" panose="02040503050406030204" pitchFamily="18" charset="0"/>
                            </a:rPr>
                            <m:t>𝑆</m:t>
                          </m:r>
                        </m:e>
                        <m:sub>
                          <m:r>
                            <a:rPr lang="en-US" i="1">
                              <a:latin typeface="Cambria Math" panose="02040503050406030204" pitchFamily="18" charset="0"/>
                            </a:rPr>
                            <m:t>𝑘</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𝑐</m:t>
                              </m:r>
                            </m:e>
                            <m:sub>
                              <m:r>
                                <a:rPr lang="en-US" i="1">
                                  <a:latin typeface="Cambria Math" panose="02040503050406030204" pitchFamily="18" charset="0"/>
                                </a:rPr>
                                <m:t>1</m:t>
                              </m:r>
                            </m:sub>
                          </m:sSub>
                        </m:e>
                      </m:d>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𝐿</m:t>
                          </m:r>
                          <m:r>
                            <a:rPr lang="en-US" i="1">
                              <a:latin typeface="Cambria Math" panose="02040503050406030204" pitchFamily="18" charset="0"/>
                            </a:rPr>
                            <m:t>𝑆</m:t>
                          </m:r>
                        </m:e>
                        <m:sub>
                          <m:r>
                            <a:rPr lang="en-US" i="1">
                              <a:latin typeface="Cambria Math" panose="02040503050406030204" pitchFamily="18" charset="0"/>
                            </a:rPr>
                            <m:t>𝑘</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b="0" i="1" smtClean="0">
                                  <a:latin typeface="Cambria Math" panose="02040503050406030204" pitchFamily="18" charset="0"/>
                                </a:rPr>
                                <m:t>𝑐</m:t>
                              </m:r>
                            </m:e>
                            <m:sub>
                              <m:r>
                                <a:rPr lang="en-US" i="1">
                                  <a:latin typeface="Cambria Math" panose="02040503050406030204" pitchFamily="18" charset="0"/>
                                </a:rPr>
                                <m:t>𝑛</m:t>
                              </m:r>
                            </m:sub>
                          </m:sSub>
                        </m:e>
                      </m:d>
                    </m:oMath>
                  </m:oMathPara>
                </a14:m>
                <a:endParaRPr lang="en-US" dirty="0" smtClean="0"/>
              </a:p>
              <a:p>
                <a:endParaRPr lang="en-US" dirty="0" smtClean="0"/>
              </a:p>
              <a:p>
                <a:r>
                  <a:rPr lang="en-US" b="1" dirty="0" smtClean="0"/>
                  <a:t>Note:</a:t>
                </a:r>
                <a:endParaRPr lang="en-US" i="1"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rPr>
                          </m:ctrlPr>
                        </m:funcPr>
                        <m:fName>
                          <m:r>
                            <m:rPr>
                              <m:sty m:val="p"/>
                            </m:rPr>
                            <a:rPr lang="en-US">
                              <a:latin typeface="Cambria Math" panose="02040503050406030204" pitchFamily="18" charset="0"/>
                            </a:rPr>
                            <m:t>Dec</m:t>
                          </m:r>
                          <m:r>
                            <m:rPr>
                              <m:sty m:val="p"/>
                            </m:rPr>
                            <a:rPr lang="en-US" baseline="-25000">
                              <a:latin typeface="Cambria Math" panose="02040503050406030204" pitchFamily="18" charset="0"/>
                            </a:rPr>
                            <m:t>k</m:t>
                          </m:r>
                        </m:fName>
                        <m:e>
                          <m:d>
                            <m:dPr>
                              <m:ctrlPr>
                                <a:rPr lang="en-US" i="1">
                                  <a:latin typeface="Cambria Math" panose="02040503050406030204" pitchFamily="18" charset="0"/>
                                </a:rPr>
                              </m:ctrlPr>
                            </m:dPr>
                            <m:e>
                              <m:func>
                                <m:funcPr>
                                  <m:ctrlPr>
                                    <a:rPr lang="en-US" i="1">
                                      <a:latin typeface="Cambria Math" panose="02040503050406030204" pitchFamily="18" charset="0"/>
                                    </a:rPr>
                                  </m:ctrlPr>
                                </m:funcPr>
                                <m:fNa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fName>
                                <m:e>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1</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𝑚</m:t>
                                          </m:r>
                                        </m:e>
                                        <m:sub>
                                          <m:r>
                                            <a:rPr lang="en-US" i="1">
                                              <a:latin typeface="Cambria Math" panose="02040503050406030204" pitchFamily="18" charset="0"/>
                                            </a:rPr>
                                            <m:t>𝑛</m:t>
                                          </m:r>
                                        </m:sub>
                                      </m:sSub>
                                    </m:e>
                                  </m:d>
                                </m:e>
                              </m:func>
                            </m:e>
                          </m:d>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1</m:t>
                              </m:r>
                            </m:sub>
                          </m:sSub>
                          <m:r>
                            <a:rPr lang="en-US" i="1">
                              <a:latin typeface="Cambria Math" panose="02040503050406030204" pitchFamily="18" charset="0"/>
                              <a:ea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𝑚</m:t>
                              </m:r>
                            </m:e>
                            <m:sub>
                              <m:r>
                                <a:rPr lang="en-US" i="1">
                                  <a:latin typeface="Cambria Math" panose="02040503050406030204" pitchFamily="18" charset="0"/>
                                </a:rPr>
                                <m:t>𝑛</m:t>
                              </m:r>
                            </m:sub>
                          </m:sSub>
                        </m:e>
                      </m:func>
                    </m:oMath>
                  </m:oMathPara>
                </a14:m>
                <a:endParaRPr lang="en-US" b="1" dirty="0" smtClean="0"/>
              </a:p>
              <a:p>
                <a:pPr marL="0" indent="0">
                  <a:buNone/>
                </a:pPr>
                <a:r>
                  <a:rPr lang="en-US" dirty="0" smtClean="0"/>
                  <a:t>since </a:t>
                </a:r>
                <a:endParaRPr lang="en-US" i="1"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𝐿𝑆</m:t>
                          </m:r>
                        </m:e>
                        <m:sub>
                          <m:r>
                            <a:rPr lang="en-US" i="1">
                              <a:latin typeface="Cambria Math" panose="02040503050406030204" pitchFamily="18" charset="0"/>
                            </a:rPr>
                            <m:t>𝑘</m:t>
                          </m:r>
                        </m:sub>
                      </m:sSub>
                      <m:d>
                        <m:dPr>
                          <m:ctrlPr>
                            <a:rPr lang="en-US" i="1" smtClean="0">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𝑅𝑆</m:t>
                              </m:r>
                            </m:e>
                            <m:sub>
                              <m:r>
                                <a:rPr lang="en-US" i="1">
                                  <a:latin typeface="Cambria Math" panose="02040503050406030204" pitchFamily="18" charset="0"/>
                                </a:rPr>
                                <m:t>𝑘</m:t>
                              </m:r>
                            </m:sub>
                          </m:sSub>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𝑖</m:t>
                                  </m:r>
                                </m:sub>
                              </m:sSub>
                            </m:e>
                          </m:d>
                        </m:e>
                      </m:d>
                      <m:r>
                        <a:rPr lang="en-US" b="0" i="1" smtClean="0">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𝑚</m:t>
                          </m:r>
                        </m:e>
                        <m:sub>
                          <m:r>
                            <a:rPr lang="en-US" i="1">
                              <a:latin typeface="Cambria Math" panose="02040503050406030204" pitchFamily="18" charset="0"/>
                            </a:rPr>
                            <m:t>𝑖</m:t>
                          </m:r>
                        </m:sub>
                      </m:sSub>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217" t="-224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25</a:t>
            </a:fld>
            <a:endParaRPr lang="en-US"/>
          </a:p>
        </p:txBody>
      </p:sp>
    </p:spTree>
    <p:extLst>
      <p:ext uri="{BB962C8B-B14F-4D97-AF65-F5344CB8AC3E}">
        <p14:creationId xmlns:p14="http://schemas.microsoft.com/office/powerpoint/2010/main" val="224831116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a:t>
            </a:r>
            <a:endParaRPr lang="en-US" dirty="0"/>
          </a:p>
        </p:txBody>
      </p:sp>
      <p:sp>
        <p:nvSpPr>
          <p:cNvPr id="3" name="Content Placeholder 2"/>
          <p:cNvSpPr>
            <a:spLocks noGrp="1"/>
          </p:cNvSpPr>
          <p:nvPr>
            <p:ph idx="1"/>
          </p:nvPr>
        </p:nvSpPr>
        <p:spPr/>
        <p:txBody>
          <a:bodyPr/>
          <a:lstStyle/>
          <a:p>
            <a:r>
              <a:rPr lang="en-US" dirty="0" smtClean="0"/>
              <a:t>Syllabus</a:t>
            </a:r>
          </a:p>
          <a:p>
            <a:r>
              <a:rPr lang="en-US" dirty="0" smtClean="0"/>
              <a:t>What is cryptography</a:t>
            </a:r>
          </a:p>
          <a:p>
            <a:pPr lvl="1"/>
            <a:r>
              <a:rPr lang="en-US" dirty="0" smtClean="0"/>
              <a:t>Science vs Art</a:t>
            </a:r>
          </a:p>
          <a:p>
            <a:r>
              <a:rPr lang="en-US" dirty="0" smtClean="0"/>
              <a:t>Authenticity vs Integrity</a:t>
            </a:r>
          </a:p>
          <a:p>
            <a:r>
              <a:rPr lang="en-US" dirty="0" smtClean="0"/>
              <a:t>Steganography vs Cryptography</a:t>
            </a:r>
          </a:p>
          <a:p>
            <a:pPr lvl="1"/>
            <a:r>
              <a:rPr lang="en-US" dirty="0" smtClean="0"/>
              <a:t>Hiding existence vs. meaning of a message</a:t>
            </a:r>
          </a:p>
          <a:p>
            <a:pPr lvl="1"/>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26</a:t>
            </a:fld>
            <a:endParaRPr lang="en-US"/>
          </a:p>
        </p:txBody>
      </p:sp>
    </p:spTree>
    <p:extLst>
      <p:ext uri="{BB962C8B-B14F-4D97-AF65-F5344CB8AC3E}">
        <p14:creationId xmlns:p14="http://schemas.microsoft.com/office/powerpoint/2010/main" val="22007525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Symmetric Key Encryption</a:t>
            </a:r>
            <a:endParaRPr lang="en-US" dirty="0"/>
          </a:p>
        </p:txBody>
      </p:sp>
      <p:sp>
        <p:nvSpPr>
          <p:cNvPr id="3" name="Content Placeholder 2"/>
          <p:cNvSpPr>
            <a:spLocks noGrp="1"/>
          </p:cNvSpPr>
          <p:nvPr>
            <p:ph idx="1"/>
          </p:nvPr>
        </p:nvSpPr>
        <p:spPr/>
        <p:txBody>
          <a:bodyPr/>
          <a:lstStyle/>
          <a:p>
            <a:r>
              <a:rPr lang="en-US" dirty="0" smtClean="0"/>
              <a:t>What cryptography has historically been all about (Pre 1970)</a:t>
            </a:r>
          </a:p>
          <a:p>
            <a:r>
              <a:rPr lang="en-US" dirty="0" smtClean="0"/>
              <a:t>Two parties (sender and receiver) share secret key</a:t>
            </a:r>
          </a:p>
          <a:p>
            <a:endParaRPr lang="en-US" dirty="0"/>
          </a:p>
          <a:p>
            <a:r>
              <a:rPr lang="en-US" dirty="0" smtClean="0"/>
              <a:t>Sender uses key to encrypt (“scramble”) the message before transmission</a:t>
            </a:r>
          </a:p>
          <a:p>
            <a:r>
              <a:rPr lang="en-US" dirty="0" smtClean="0"/>
              <a:t>Receiver uses the key to decrypt (“unscramble”) and recover the original message</a:t>
            </a: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27</a:t>
            </a:fld>
            <a:endParaRPr lang="en-US"/>
          </a:p>
        </p:txBody>
      </p:sp>
    </p:spTree>
    <p:extLst>
      <p:ext uri="{BB962C8B-B14F-4D97-AF65-F5344CB8AC3E}">
        <p14:creationId xmlns:p14="http://schemas.microsoft.com/office/powerpoint/2010/main" val="389356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Encryption: Basic Terminology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Plaintext</a:t>
                </a:r>
              </a:p>
              <a:p>
                <a:pPr lvl="1"/>
                <a:r>
                  <a:rPr lang="en-US" dirty="0" smtClean="0"/>
                  <a:t>The original message m</a:t>
                </a:r>
              </a:p>
              <a:p>
                <a:r>
                  <a:rPr lang="en-US" dirty="0" smtClean="0"/>
                  <a:t>Plaintext Space (Message Space)</a:t>
                </a:r>
              </a:p>
              <a:p>
                <a:pPr lvl="1"/>
                <a:r>
                  <a:rPr lang="en-US" dirty="0" smtClean="0"/>
                  <a:t>The set </a:t>
                </a:r>
                <a14:m>
                  <m:oMath xmlns:m="http://schemas.openxmlformats.org/officeDocument/2006/math">
                    <m:r>
                      <a:rPr lang="en-US" i="1" smtClean="0">
                        <a:latin typeface="Cambria Math" panose="02040503050406030204" pitchFamily="18" charset="0"/>
                        <a:ea typeface="Cambria Math" panose="02040503050406030204" pitchFamily="18" charset="0"/>
                      </a:rPr>
                      <m:t>ℳ</m:t>
                    </m:r>
                  </m:oMath>
                </a14:m>
                <a:r>
                  <a:rPr lang="en-US" dirty="0" smtClean="0"/>
                  <a:t> of all possible plaintext messages</a:t>
                </a:r>
              </a:p>
              <a:p>
                <a:pPr lvl="1"/>
                <a:r>
                  <a:rPr lang="en-US" dirty="0" smtClean="0"/>
                  <a:t>Example 1: </a:t>
                </a:r>
                <a14:m>
                  <m:oMath xmlns:m="http://schemas.openxmlformats.org/officeDocument/2006/math">
                    <m:r>
                      <a:rPr lang="en-US" i="1" smtClean="0">
                        <a:latin typeface="Cambria Math" panose="02040503050406030204" pitchFamily="18" charset="0"/>
                        <a:ea typeface="Cambria Math" panose="02040503050406030204" pitchFamily="18" charset="0"/>
                      </a:rPr>
                      <m:t>ℳ</m:t>
                    </m:r>
                    <m:r>
                      <a:rPr lang="en-US" b="0" i="0" smtClean="0">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sSup>
                          <m:sSupPr>
                            <m:ctrlPr>
                              <a:rPr lang="en-US" b="0" i="1" smtClean="0">
                                <a:latin typeface="Cambria Math" panose="02040503050406030204" pitchFamily="18" charset="0"/>
                                <a:ea typeface="Cambria Math" panose="02040503050406030204" pitchFamily="18" charset="0"/>
                              </a:rPr>
                            </m:ctrlPr>
                          </m:sSupP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𝑎𝑡𝑡𝑎𝑐</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𝑘</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m:t>
                        </m:r>
                        <m:sPre>
                          <m:sPrePr>
                            <m:ctrlPr>
                              <a:rPr lang="en-US" b="0" i="1" smtClean="0">
                                <a:latin typeface="Cambria Math" panose="02040503050406030204" pitchFamily="18" charset="0"/>
                                <a:ea typeface="Cambria Math" panose="02040503050406030204" pitchFamily="18" charset="0"/>
                              </a:rPr>
                            </m:ctrlPr>
                          </m:sPrePr>
                          <m:sub/>
                          <m:sup>
                            <m:r>
                              <a:rPr lang="en-US" b="0" i="1" smtClean="0">
                                <a:latin typeface="Cambria Math" panose="02040503050406030204" pitchFamily="18" charset="0"/>
                                <a:ea typeface="Cambria Math" panose="02040503050406030204" pitchFamily="18" charset="0"/>
                              </a:rPr>
                              <m:t>′</m:t>
                            </m:r>
                          </m:sup>
                          <m:e>
                            <m:r>
                              <a:rPr lang="en-US" b="0" i="1" smtClean="0">
                                <a:latin typeface="Cambria Math" panose="02040503050406030204" pitchFamily="18" charset="0"/>
                                <a:ea typeface="Cambria Math" panose="02040503050406030204" pitchFamily="18" charset="0"/>
                              </a:rPr>
                              <m:t>𝑟</m:t>
                            </m:r>
                          </m:e>
                        </m:sPre>
                        <m:r>
                          <a:rPr lang="en-US" b="0" i="1" smtClean="0">
                            <a:latin typeface="Cambria Math" panose="02040503050406030204" pitchFamily="18" charset="0"/>
                            <a:ea typeface="Cambria Math" panose="02040503050406030204" pitchFamily="18" charset="0"/>
                          </a:rPr>
                          <m:t>𝑒𝑡𝑟𝑒𝑎</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𝑡</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m:t>
                        </m:r>
                        <m:sPre>
                          <m:sPrePr>
                            <m:ctrlPr>
                              <a:rPr lang="en-US" b="0" i="1" smtClean="0">
                                <a:latin typeface="Cambria Math" panose="02040503050406030204" pitchFamily="18" charset="0"/>
                                <a:ea typeface="Cambria Math" panose="02040503050406030204" pitchFamily="18" charset="0"/>
                              </a:rPr>
                            </m:ctrlPr>
                          </m:sPrePr>
                          <m:sub/>
                          <m:sup>
                            <m:r>
                              <a:rPr lang="en-US" b="0" i="1" smtClean="0">
                                <a:latin typeface="Cambria Math" panose="02040503050406030204" pitchFamily="18" charset="0"/>
                                <a:ea typeface="Cambria Math" panose="02040503050406030204" pitchFamily="18" charset="0"/>
                              </a:rPr>
                              <m:t>′</m:t>
                            </m:r>
                          </m:sup>
                          <m:e>
                            <m:r>
                              <a:rPr lang="en-US" b="0" i="1" smtClean="0">
                                <a:latin typeface="Cambria Math" panose="02040503050406030204" pitchFamily="18" charset="0"/>
                                <a:ea typeface="Cambria Math" panose="02040503050406030204" pitchFamily="18" charset="0"/>
                              </a:rPr>
                              <m:t>h</m:t>
                            </m:r>
                          </m:e>
                        </m:sPre>
                        <m:r>
                          <a:rPr lang="en-US" b="0" i="1" smtClean="0">
                            <a:latin typeface="Cambria Math" panose="02040503050406030204" pitchFamily="18" charset="0"/>
                            <a:ea typeface="Cambria Math" panose="02040503050406030204" pitchFamily="18" charset="0"/>
                          </a:rPr>
                          <m:t>𝑜𝑙𝑑</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𝑐𝑢𝑟𝑟𝑒𝑛𝑡</m:t>
                        </m:r>
                        <m:r>
                          <a:rPr lang="en-US" b="0" i="1" smtClean="0">
                            <a:latin typeface="Cambria Math" panose="02040503050406030204" pitchFamily="18" charset="0"/>
                            <a:ea typeface="Cambria Math" panose="02040503050406030204" pitchFamily="18" charset="0"/>
                          </a:rPr>
                          <m:t> </m:t>
                        </m:r>
                        <m:r>
                          <a:rPr lang="en-US" b="0" i="1" smtClean="0">
                            <a:latin typeface="Cambria Math" panose="02040503050406030204" pitchFamily="18" charset="0"/>
                            <a:ea typeface="Cambria Math" panose="02040503050406030204" pitchFamily="18" charset="0"/>
                          </a:rPr>
                          <m:t>𝑝𝑜𝑠𝑖𝑡𝑖𝑜𝑛</m:t>
                        </m:r>
                        <m:r>
                          <a:rPr lang="en-US" b="0" i="1" smtClean="0">
                            <a:latin typeface="Cambria Math" panose="02040503050406030204" pitchFamily="18" charset="0"/>
                            <a:ea typeface="Cambria Math" panose="02040503050406030204" pitchFamily="18" charset="0"/>
                          </a:rPr>
                          <m:t>′</m:t>
                        </m:r>
                      </m:e>
                    </m:d>
                  </m:oMath>
                </a14:m>
                <a:endParaRPr lang="en-US" dirty="0" smtClean="0"/>
              </a:p>
              <a:p>
                <a:pPr lvl="1"/>
                <a:r>
                  <a:rPr lang="en-US" dirty="0" smtClean="0">
                    <a:ea typeface="Cambria Math" panose="02040503050406030204" pitchFamily="18" charset="0"/>
                  </a:rPr>
                  <a:t>Example 2: </a:t>
                </a:r>
                <a14:m>
                  <m:oMath xmlns:m="http://schemas.openxmlformats.org/officeDocument/2006/math">
                    <m:r>
                      <a:rPr lang="en-US" i="1" smtClean="0">
                        <a:latin typeface="Cambria Math" panose="02040503050406030204" pitchFamily="18" charset="0"/>
                        <a:ea typeface="Cambria Math" panose="02040503050406030204" pitchFamily="18" charset="0"/>
                      </a:rPr>
                      <m:t>ℳ</m:t>
                    </m:r>
                    <m:r>
                      <a:rPr lang="en-US" b="0" i="0" smtClean="0">
                        <a:latin typeface="Cambria Math" panose="02040503050406030204" pitchFamily="18" charset="0"/>
                        <a:ea typeface="Cambria Math" panose="02040503050406030204" pitchFamily="18" charset="0"/>
                      </a:rPr>
                      <m:t>=</m:t>
                    </m:r>
                    <m:d>
                      <m:dPr>
                        <m:begChr m:val="{"/>
                        <m:endChr m:val="}"/>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0,1</m:t>
                        </m:r>
                      </m:e>
                    </m:d>
                    <m:r>
                      <a:rPr lang="en-US" b="0" i="1" baseline="30000" smtClean="0">
                        <a:latin typeface="Cambria Math" panose="02040503050406030204" pitchFamily="18" charset="0"/>
                        <a:ea typeface="Cambria Math" panose="02040503050406030204" pitchFamily="18" charset="0"/>
                      </a:rPr>
                      <m:t>𝑛</m:t>
                    </m:r>
                  </m:oMath>
                </a14:m>
                <a:r>
                  <a:rPr lang="en-US" b="0" dirty="0" smtClean="0">
                    <a:ea typeface="Cambria Math" panose="02040503050406030204" pitchFamily="18" charset="0"/>
                  </a:rPr>
                  <a:t>  -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all</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n</m:t>
                    </m:r>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bit</m:t>
                    </m:r>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messages</m:t>
                    </m:r>
                  </m:oMath>
                </a14:m>
                <a:endParaRPr lang="en-US" b="0" dirty="0" smtClean="0">
                  <a:ea typeface="Cambria Math" panose="02040503050406030204" pitchFamily="18" charset="0"/>
                </a:endParaRPr>
              </a:p>
              <a:p>
                <a:r>
                  <a:rPr lang="en-US" dirty="0" smtClean="0"/>
                  <a:t>Ciphertext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c</m:t>
                    </m:r>
                    <m:r>
                      <a:rPr lang="en-US"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𝒞</m:t>
                    </m:r>
                  </m:oMath>
                </a14:m>
                <a:r>
                  <a:rPr lang="en-US" dirty="0" smtClean="0"/>
                  <a:t> </a:t>
                </a:r>
              </a:p>
              <a:p>
                <a:pPr lvl="1"/>
                <a:r>
                  <a:rPr lang="en-US" dirty="0" smtClean="0"/>
                  <a:t>An encrypted (“scrambled”) message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c</m:t>
                    </m:r>
                    <m:r>
                      <a:rPr lang="en-US"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𝒞</m:t>
                    </m:r>
                  </m:oMath>
                </a14:m>
                <a:r>
                  <a:rPr lang="en-US" dirty="0" smtClean="0"/>
                  <a:t>  (ciphertext space)</a:t>
                </a:r>
              </a:p>
              <a:p>
                <a:r>
                  <a:rPr lang="en-US" dirty="0" smtClean="0"/>
                  <a:t>Key/</a:t>
                </a:r>
                <a:r>
                  <a:rPr lang="en-US" dirty="0" err="1" smtClean="0"/>
                  <a:t>Keyspace</a:t>
                </a:r>
                <a:r>
                  <a:rPr lang="en-US" dirty="0" smtClean="0"/>
                  <a:t>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k</m:t>
                    </m:r>
                    <m:r>
                      <a:rPr lang="el-GR" i="1" smtClean="0">
                        <a:latin typeface="Cambria Math" panose="02040503050406030204" pitchFamily="18" charset="0"/>
                        <a:ea typeface="Cambria Math" panose="02040503050406030204" pitchFamily="18" charset="0"/>
                      </a:rPr>
                      <m:t>∈</m:t>
                    </m:r>
                    <m:r>
                      <a:rPr lang="el-GR" i="1" smtClean="0">
                        <a:latin typeface="Cambria Math" panose="02040503050406030204" pitchFamily="18" charset="0"/>
                        <a:ea typeface="Cambria Math" panose="02040503050406030204" pitchFamily="18" charset="0"/>
                      </a:rPr>
                      <m:t>𝒦</m:t>
                    </m:r>
                  </m:oMath>
                </a14:m>
                <a:r>
                  <a:rPr lang="en-US" dirty="0" smtClean="0"/>
                  <a:t> </a:t>
                </a:r>
                <a:endParaRPr lang="en-US" baseline="300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28</a:t>
            </a:fld>
            <a:endParaRPr lang="en-US"/>
          </a:p>
        </p:txBody>
      </p:sp>
    </p:spTree>
    <p:extLst>
      <p:ext uri="{BB962C8B-B14F-4D97-AF65-F5344CB8AC3E}">
        <p14:creationId xmlns:p14="http://schemas.microsoft.com/office/powerpoint/2010/main" val="2056119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Review: Private Key Encryption Syntax</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85000" lnSpcReduction="20000"/>
              </a:bodyPr>
              <a:lstStyle/>
              <a:p>
                <a:r>
                  <a:rPr lang="en-US" dirty="0" smtClean="0"/>
                  <a:t>Message Space: </a:t>
                </a:r>
                <a14:m>
                  <m:oMath xmlns:m="http://schemas.openxmlformats.org/officeDocument/2006/math">
                    <m:r>
                      <a:rPr lang="en-US" i="1" smtClean="0">
                        <a:latin typeface="Cambria Math" panose="02040503050406030204" pitchFamily="18" charset="0"/>
                        <a:ea typeface="Cambria Math" panose="02040503050406030204" pitchFamily="18" charset="0"/>
                      </a:rPr>
                      <m:t>ℳ</m:t>
                    </m:r>
                  </m:oMath>
                </a14:m>
                <a:endParaRPr lang="en-US" dirty="0" smtClean="0"/>
              </a:p>
              <a:p>
                <a:r>
                  <a:rPr lang="en-US" dirty="0" smtClean="0"/>
                  <a:t>Key Space: </a:t>
                </a:r>
                <a14:m>
                  <m:oMath xmlns:m="http://schemas.openxmlformats.org/officeDocument/2006/math">
                    <m:r>
                      <a:rPr lang="el-GR" i="1" smtClean="0">
                        <a:latin typeface="Cambria Math" panose="02040503050406030204" pitchFamily="18" charset="0"/>
                        <a:ea typeface="Cambria Math" panose="02040503050406030204" pitchFamily="18" charset="0"/>
                      </a:rPr>
                      <m:t>𝒦</m:t>
                    </m:r>
                  </m:oMath>
                </a14:m>
                <a:endParaRPr lang="en-US" dirty="0" smtClean="0"/>
              </a:p>
              <a:p>
                <a:r>
                  <a:rPr lang="en-US" dirty="0" smtClean="0"/>
                  <a:t>Three Algorithms </a:t>
                </a:r>
                <a14:m>
                  <m:oMath xmlns:m="http://schemas.openxmlformats.org/officeDocument/2006/math">
                    <m:r>
                      <m:rPr>
                        <m:sty m:val="p"/>
                      </m:rPr>
                      <a:rPr lang="el-GR" i="1">
                        <a:latin typeface="Cambria Math" panose="02040503050406030204" pitchFamily="18" charset="0"/>
                        <a:ea typeface="Cambria Math" panose="02040503050406030204" pitchFamily="18" charset="0"/>
                      </a:rPr>
                      <m:t>Π</m:t>
                    </m:r>
                    <m:r>
                      <a:rPr lang="en-US" i="1">
                        <a:latin typeface="Cambria Math" panose="02040503050406030204" pitchFamily="18" charset="0"/>
                        <a:ea typeface="Cambria Math" panose="02040503050406030204" pitchFamily="18" charset="0"/>
                      </a:rPr>
                      <m:t>=</m:t>
                    </m:r>
                    <m:d>
                      <m:dPr>
                        <m:ctrlPr>
                          <a:rPr lang="en-US" i="1">
                            <a:latin typeface="Cambria Math" panose="02040503050406030204" pitchFamily="18" charset="0"/>
                            <a:ea typeface="Cambria Math" panose="02040503050406030204" pitchFamily="18" charset="0"/>
                          </a:rPr>
                        </m:ctrlPr>
                      </m:dPr>
                      <m:e>
                        <m:r>
                          <m:rPr>
                            <m:sty m:val="p"/>
                          </m:rPr>
                          <a:rPr lang="en-US">
                            <a:latin typeface="Cambria Math" panose="02040503050406030204" pitchFamily="18" charset="0"/>
                            <a:ea typeface="Cambria Math" panose="02040503050406030204" pitchFamily="18" charset="0"/>
                          </a:rPr>
                          <m:t>Gen</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Enc</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Dec</m:t>
                        </m:r>
                      </m:e>
                    </m:d>
                  </m:oMath>
                </a14:m>
                <a:endParaRPr lang="en-US" dirty="0" smtClean="0"/>
              </a:p>
              <a:p>
                <a:pPr lvl="1"/>
                <a14:m>
                  <m:oMath xmlns:m="http://schemas.openxmlformats.org/officeDocument/2006/math">
                    <m:func>
                      <m:funcPr>
                        <m:ctrlPr>
                          <a:rPr lang="en-US" i="1" smtClean="0">
                            <a:latin typeface="Cambria Math" panose="02040503050406030204" pitchFamily="18" charset="0"/>
                          </a:rPr>
                        </m:ctrlPr>
                      </m:funcPr>
                      <m:fName>
                        <m:r>
                          <m:rPr>
                            <m:sty m:val="p"/>
                          </m:rPr>
                          <a:rPr lang="en-US" b="0" i="0" smtClean="0">
                            <a:latin typeface="Cambria Math" panose="02040503050406030204" pitchFamily="18" charset="0"/>
                          </a:rPr>
                          <m:t>Gen</m:t>
                        </m:r>
                      </m:fName>
                      <m:e>
                        <m:r>
                          <a:rPr lang="en-US" b="0" i="1" smtClean="0">
                            <a:latin typeface="Cambria Math" panose="02040503050406030204" pitchFamily="18" charset="0"/>
                          </a:rPr>
                          <m:t>(</m:t>
                        </m:r>
                        <m:r>
                          <a:rPr lang="en-US" b="0" i="1" smtClean="0">
                            <a:latin typeface="Cambria Math" panose="02040503050406030204" pitchFamily="18" charset="0"/>
                          </a:rPr>
                          <m:t>𝑅</m:t>
                        </m:r>
                        <m:r>
                          <a:rPr lang="en-US" b="0" i="1" smtClean="0">
                            <a:latin typeface="Cambria Math" panose="02040503050406030204" pitchFamily="18" charset="0"/>
                          </a:rPr>
                          <m:t>)</m:t>
                        </m:r>
                      </m:e>
                    </m:func>
                  </m:oMath>
                </a14:m>
                <a:r>
                  <a:rPr lang="en-US" dirty="0" smtClean="0"/>
                  <a:t> (Key-generation algorithm)</a:t>
                </a:r>
              </a:p>
              <a:p>
                <a:pPr lvl="2"/>
                <a:r>
                  <a:rPr lang="en-US" b="1" dirty="0" smtClean="0"/>
                  <a:t>Input: </a:t>
                </a:r>
                <a:r>
                  <a:rPr lang="en-US" dirty="0" smtClean="0"/>
                  <a:t>Random Bits R</a:t>
                </a:r>
              </a:p>
              <a:p>
                <a:pPr lvl="2"/>
                <a:r>
                  <a:rPr lang="en-US" b="1" dirty="0" smtClean="0"/>
                  <a:t>Output: </a:t>
                </a:r>
                <a:r>
                  <a:rPr lang="en-US" dirty="0" smtClean="0"/>
                  <a:t>Secret key </a:t>
                </a:r>
                <a14:m>
                  <m:oMath xmlns:m="http://schemas.openxmlformats.org/officeDocument/2006/math">
                    <m:r>
                      <m:rPr>
                        <m:sty m:val="p"/>
                      </m:rPr>
                      <a:rPr lang="en-US">
                        <a:latin typeface="Cambria Math" panose="02040503050406030204" pitchFamily="18" charset="0"/>
                      </a:rPr>
                      <m:t>k</m:t>
                    </m:r>
                    <m:r>
                      <a:rPr lang="el-GR" i="1">
                        <a:latin typeface="Cambria Math" panose="02040503050406030204" pitchFamily="18" charset="0"/>
                      </a:rPr>
                      <m:t>∈</m:t>
                    </m:r>
                    <m:r>
                      <a:rPr lang="el-GR" i="1">
                        <a:latin typeface="Cambria Math" panose="02040503050406030204" pitchFamily="18" charset="0"/>
                      </a:rPr>
                      <m:t>𝒦</m:t>
                    </m:r>
                  </m:oMath>
                </a14:m>
                <a:endParaRPr lang="en-US" dirty="0"/>
              </a:p>
              <a:p>
                <a:pPr lvl="1"/>
                <a14:m>
                  <m:oMath xmlns:m="http://schemas.openxmlformats.org/officeDocument/2006/math">
                    <m:func>
                      <m:funcPr>
                        <m:ctrlPr>
                          <a:rPr lang="en-US" i="1" smtClean="0">
                            <a:latin typeface="Cambria Math" panose="02040503050406030204" pitchFamily="18" charset="0"/>
                          </a:rPr>
                        </m:ctrlPr>
                      </m:funcPr>
                      <m:fNa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fName>
                      <m:e>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e>
                    </m:func>
                  </m:oMath>
                </a14:m>
                <a:r>
                  <a:rPr lang="en-US" dirty="0" smtClean="0"/>
                  <a:t> (Encryption algorithm)</a:t>
                </a:r>
              </a:p>
              <a:p>
                <a:pPr lvl="2"/>
                <a:r>
                  <a:rPr lang="en-US" b="1" dirty="0" smtClean="0"/>
                  <a:t>Input: </a:t>
                </a:r>
                <a:r>
                  <a:rPr lang="en-US" dirty="0" smtClean="0"/>
                  <a:t>Secret key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k</m:t>
                    </m:r>
                    <m:r>
                      <a:rPr lang="el-GR" i="1" smtClean="0">
                        <a:latin typeface="Cambria Math" panose="02040503050406030204" pitchFamily="18" charset="0"/>
                        <a:ea typeface="Cambria Math" panose="02040503050406030204" pitchFamily="18" charset="0"/>
                      </a:rPr>
                      <m:t>∈</m:t>
                    </m:r>
                    <m:r>
                      <a:rPr lang="el-GR" i="1" smtClean="0">
                        <a:latin typeface="Cambria Math" panose="02040503050406030204" pitchFamily="18" charset="0"/>
                        <a:ea typeface="Cambria Math" panose="02040503050406030204" pitchFamily="18" charset="0"/>
                      </a:rPr>
                      <m:t>𝒦</m:t>
                    </m:r>
                  </m:oMath>
                </a14:m>
                <a:r>
                  <a:rPr lang="en-US" dirty="0" smtClean="0"/>
                  <a:t> and message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m</m:t>
                    </m:r>
                    <m:r>
                      <a:rPr lang="el-GR"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ℳ</m:t>
                    </m:r>
                  </m:oMath>
                </a14:m>
                <a:endParaRPr lang="en-US" dirty="0" smtClean="0"/>
              </a:p>
              <a:p>
                <a:pPr lvl="2"/>
                <a:r>
                  <a:rPr lang="en-US" b="1" dirty="0" smtClean="0"/>
                  <a:t>Output: </a:t>
                </a:r>
                <a:r>
                  <a:rPr lang="en-US" dirty="0" smtClean="0"/>
                  <a:t>ciphertext </a:t>
                </a:r>
                <a:r>
                  <a:rPr lang="en-US" i="1" dirty="0" smtClean="0"/>
                  <a:t>c</a:t>
                </a:r>
              </a:p>
              <a:p>
                <a:pPr lvl="1"/>
                <a14:m>
                  <m:oMath xmlns:m="http://schemas.openxmlformats.org/officeDocument/2006/math">
                    <m:func>
                      <m:funcPr>
                        <m:ctrlPr>
                          <a:rPr lang="en-US" i="1" smtClean="0">
                            <a:latin typeface="Cambria Math" panose="02040503050406030204" pitchFamily="18" charset="0"/>
                          </a:rPr>
                        </m:ctrlPr>
                      </m:funcPr>
                      <m:fName>
                        <m:r>
                          <m:rPr>
                            <m:sty m:val="p"/>
                          </m:rPr>
                          <a:rPr lang="en-US" b="0" i="0" smtClean="0">
                            <a:latin typeface="Cambria Math" panose="02040503050406030204" pitchFamily="18" charset="0"/>
                          </a:rPr>
                          <m:t>Dec</m:t>
                        </m:r>
                        <m:r>
                          <m:rPr>
                            <m:sty m:val="p"/>
                          </m:rPr>
                          <a:rPr lang="en-US" b="0" i="0" baseline="-25000" smtClean="0">
                            <a:latin typeface="Cambria Math" panose="02040503050406030204" pitchFamily="18" charset="0"/>
                          </a:rPr>
                          <m:t>k</m:t>
                        </m:r>
                      </m:fName>
                      <m:e>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e>
                    </m:func>
                  </m:oMath>
                </a14:m>
                <a:r>
                  <a:rPr lang="en-US" dirty="0" smtClean="0"/>
                  <a:t> (Decryption algorithm)</a:t>
                </a:r>
              </a:p>
              <a:p>
                <a:pPr lvl="2"/>
                <a:r>
                  <a:rPr lang="en-US" b="1" dirty="0" smtClean="0"/>
                  <a:t>Input: </a:t>
                </a:r>
                <a:r>
                  <a:rPr lang="en-US" dirty="0" smtClean="0"/>
                  <a:t>Secret key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k</m:t>
                    </m:r>
                    <m:r>
                      <a:rPr lang="el-GR" i="1" smtClean="0">
                        <a:latin typeface="Cambria Math" panose="02040503050406030204" pitchFamily="18" charset="0"/>
                        <a:ea typeface="Cambria Math" panose="02040503050406030204" pitchFamily="18" charset="0"/>
                      </a:rPr>
                      <m:t>∈</m:t>
                    </m:r>
                    <m:r>
                      <a:rPr lang="el-GR" i="1" smtClean="0">
                        <a:latin typeface="Cambria Math" panose="02040503050406030204" pitchFamily="18" charset="0"/>
                        <a:ea typeface="Cambria Math" panose="02040503050406030204" pitchFamily="18" charset="0"/>
                      </a:rPr>
                      <m:t>𝒦</m:t>
                    </m:r>
                  </m:oMath>
                </a14:m>
                <a:r>
                  <a:rPr lang="en-US" dirty="0" smtClean="0"/>
                  <a:t> and a ciphertex</a:t>
                </a:r>
                <a14:m>
                  <m:oMath xmlns:m="http://schemas.openxmlformats.org/officeDocument/2006/math">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c</m:t>
                    </m:r>
                  </m:oMath>
                </a14:m>
                <a:endParaRPr lang="en-US" dirty="0" smtClean="0"/>
              </a:p>
              <a:p>
                <a:pPr lvl="2"/>
                <a:r>
                  <a:rPr lang="en-US" b="1" dirty="0" smtClean="0"/>
                  <a:t>Output: </a:t>
                </a:r>
                <a:r>
                  <a:rPr lang="en-US" dirty="0" smtClean="0"/>
                  <a:t>a plaintext message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m</m:t>
                    </m:r>
                    <m:r>
                      <a:rPr lang="el-GR"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ℳ</m:t>
                    </m:r>
                  </m:oMath>
                </a14:m>
                <a:endParaRPr lang="en-US" i="1" dirty="0" smtClean="0"/>
              </a:p>
              <a:p>
                <a:endParaRPr lang="en-US" dirty="0" smtClean="0"/>
              </a:p>
              <a:p>
                <a:r>
                  <a:rPr lang="en-US" b="1" dirty="0" smtClean="0"/>
                  <a:t>Invariant: </a:t>
                </a:r>
                <a:r>
                  <a:rPr lang="en-US" dirty="0" smtClean="0"/>
                  <a:t>Dec</a:t>
                </a:r>
                <a:r>
                  <a:rPr lang="en-US" baseline="-25000" dirty="0" smtClean="0"/>
                  <a:t>k</a:t>
                </a:r>
                <a:r>
                  <a:rPr lang="en-US" dirty="0" smtClean="0"/>
                  <a:t>(</a:t>
                </a:r>
                <a:r>
                  <a:rPr lang="en-US" dirty="0" err="1" smtClean="0"/>
                  <a:t>Enc</a:t>
                </a:r>
                <a:r>
                  <a:rPr lang="en-US" baseline="-25000" dirty="0" err="1" smtClean="0"/>
                  <a:t>k</a:t>
                </a:r>
                <a:r>
                  <a:rPr lang="en-US" dirty="0" smtClean="0"/>
                  <a:t>(m))=m</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12" t="-32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ounded Rectangular Callout 3"/>
              <p:cNvSpPr/>
              <p:nvPr/>
            </p:nvSpPr>
            <p:spPr>
              <a:xfrm>
                <a:off x="6989379" y="1690688"/>
                <a:ext cx="3836276" cy="1241698"/>
              </a:xfrm>
              <a:prstGeom prst="wedgeRoundRectCallout">
                <a:avLst>
                  <a:gd name="adj1" fmla="val -94258"/>
                  <a:gd name="adj2" fmla="val 5657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a:r>
                  <a:rPr lang="en-US" dirty="0" smtClean="0"/>
                  <a:t>Typically picks </a:t>
                </a:r>
                <a14:m>
                  <m:oMath xmlns:m="http://schemas.openxmlformats.org/officeDocument/2006/math">
                    <m:r>
                      <m:rPr>
                        <m:sty m:val="p"/>
                      </m:rPr>
                      <a:rPr lang="en-US" smtClean="0">
                        <a:latin typeface="Cambria Math" panose="02040503050406030204" pitchFamily="18" charset="0"/>
                      </a:rPr>
                      <m:t>k</m:t>
                    </m:r>
                    <m:r>
                      <a:rPr lang="el-GR" i="1">
                        <a:latin typeface="Cambria Math" panose="02040503050406030204" pitchFamily="18" charset="0"/>
                      </a:rPr>
                      <m:t>∈</m:t>
                    </m:r>
                    <m:r>
                      <a:rPr lang="el-GR" i="1">
                        <a:latin typeface="Cambria Math" panose="02040503050406030204" pitchFamily="18" charset="0"/>
                      </a:rPr>
                      <m:t>𝒦</m:t>
                    </m:r>
                  </m:oMath>
                </a14:m>
                <a:endParaRPr lang="en-US" dirty="0"/>
              </a:p>
              <a:p>
                <a:pPr algn="ctr"/>
                <a:r>
                  <a:rPr lang="en-US" dirty="0" smtClean="0"/>
                  <a:t> uniformly at random</a:t>
                </a:r>
                <a:endParaRPr lang="en-US" dirty="0"/>
              </a:p>
            </p:txBody>
          </p:sp>
        </mc:Choice>
        <mc:Fallback xmlns="">
          <p:sp>
            <p:nvSpPr>
              <p:cNvPr id="4" name="Rounded Rectangular Callout 3"/>
              <p:cNvSpPr>
                <a:spLocks noRot="1" noChangeAspect="1" noMove="1" noResize="1" noEditPoints="1" noAdjustHandles="1" noChangeArrowheads="1" noChangeShapeType="1" noTextEdit="1"/>
              </p:cNvSpPr>
              <p:nvPr/>
            </p:nvSpPr>
            <p:spPr>
              <a:xfrm>
                <a:off x="6989379" y="1690688"/>
                <a:ext cx="3836276" cy="1241698"/>
              </a:xfrm>
              <a:prstGeom prst="wedgeRoundRectCallout">
                <a:avLst>
                  <a:gd name="adj1" fmla="val -94258"/>
                  <a:gd name="adj2" fmla="val 56575"/>
                  <a:gd name="adj3" fmla="val 16667"/>
                </a:avLst>
              </a:prstGeom>
              <a:blipFill>
                <a:blip r:embed="rId3"/>
                <a:stretch>
                  <a:fillRect/>
                </a:stretch>
              </a:blipFill>
            </p:spPr>
            <p:txBody>
              <a:bodyPr/>
              <a:lstStyle/>
              <a:p>
                <a:r>
                  <a:rPr lang="en-US">
                    <a:noFill/>
                  </a:rPr>
                  <a:t> </a:t>
                </a:r>
              </a:p>
            </p:txBody>
          </p:sp>
        </mc:Fallback>
      </mc:AlternateContent>
      <p:sp>
        <p:nvSpPr>
          <p:cNvPr id="5" name="Rounded Rectangular Callout 4"/>
          <p:cNvSpPr/>
          <p:nvPr/>
        </p:nvSpPr>
        <p:spPr>
          <a:xfrm>
            <a:off x="7078716" y="3016251"/>
            <a:ext cx="3836276" cy="1241698"/>
          </a:xfrm>
          <a:prstGeom prst="wedgeRoundRectCallout">
            <a:avLst>
              <a:gd name="adj1" fmla="val -97820"/>
              <a:gd name="adj2" fmla="val -4076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a:r>
              <a:rPr lang="en-US" dirty="0" smtClean="0"/>
              <a:t>Trusted Parties (e.g., Alice and Bob) must run Gen in advance to obtain secret k. </a:t>
            </a:r>
            <a:endParaRPr lang="en-US" dirty="0"/>
          </a:p>
        </p:txBody>
      </p:sp>
      <p:sp>
        <p:nvSpPr>
          <p:cNvPr id="6" name="Rounded Rectangular Callout 5"/>
          <p:cNvSpPr/>
          <p:nvPr/>
        </p:nvSpPr>
        <p:spPr>
          <a:xfrm>
            <a:off x="6989379" y="4393928"/>
            <a:ext cx="3836276" cy="1241698"/>
          </a:xfrm>
          <a:prstGeom prst="wedgeRoundRectCallout">
            <a:avLst>
              <a:gd name="adj1" fmla="val -95902"/>
              <a:gd name="adj2" fmla="val -14911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a:r>
              <a:rPr lang="en-US" dirty="0" smtClean="0"/>
              <a:t>Assumption: Adversary does not get to see output of Gen</a:t>
            </a:r>
            <a:endParaRPr lang="en-US" dirty="0"/>
          </a:p>
        </p:txBody>
      </p:sp>
      <p:sp>
        <p:nvSpPr>
          <p:cNvPr id="7" name="Slide Number Placeholder 6"/>
          <p:cNvSpPr>
            <a:spLocks noGrp="1"/>
          </p:cNvSpPr>
          <p:nvPr>
            <p:ph type="sldNum" sz="quarter" idx="12"/>
          </p:nvPr>
        </p:nvSpPr>
        <p:spPr/>
        <p:txBody>
          <a:bodyPr/>
          <a:lstStyle/>
          <a:p>
            <a:fld id="{D104D3F7-B83F-4105-B753-146AD0E5364B}" type="slidenum">
              <a:rPr lang="en-US" smtClean="0"/>
              <a:t>29</a:t>
            </a:fld>
            <a:endParaRPr lang="en-US"/>
          </a:p>
        </p:txBody>
      </p:sp>
    </p:spTree>
    <p:extLst>
      <p:ext uri="{BB962C8B-B14F-4D97-AF65-F5344CB8AC3E}">
        <p14:creationId xmlns:p14="http://schemas.microsoft.com/office/powerpoint/2010/main" val="20915899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Resources</a:t>
            </a:r>
            <a:endParaRPr lang="en-US" dirty="0"/>
          </a:p>
        </p:txBody>
      </p:sp>
      <p:sp>
        <p:nvSpPr>
          <p:cNvPr id="3" name="Content Placeholder 2"/>
          <p:cNvSpPr>
            <a:spLocks noGrp="1"/>
          </p:cNvSpPr>
          <p:nvPr>
            <p:ph idx="1"/>
          </p:nvPr>
        </p:nvSpPr>
        <p:spPr/>
        <p:txBody>
          <a:bodyPr>
            <a:normAutofit/>
          </a:bodyPr>
          <a:lstStyle/>
          <a:p>
            <a:pPr marL="0" indent="0">
              <a:buNone/>
            </a:pPr>
            <a:r>
              <a:rPr lang="en-US" b="1" dirty="0" smtClean="0"/>
              <a:t>Instructor: </a:t>
            </a:r>
            <a:r>
              <a:rPr lang="en-US" dirty="0" smtClean="0"/>
              <a:t>Jeremiah Blocki</a:t>
            </a:r>
          </a:p>
          <a:p>
            <a:pPr marL="0" indent="0">
              <a:buNone/>
            </a:pPr>
            <a:r>
              <a:rPr lang="en-US" b="1" dirty="0" smtClean="0"/>
              <a:t>Office Hours: </a:t>
            </a:r>
            <a:r>
              <a:rPr lang="en-US" dirty="0" smtClean="0"/>
              <a:t>Thursdays from </a:t>
            </a:r>
            <a:r>
              <a:rPr lang="en-US" dirty="0" smtClean="0"/>
              <a:t>4:30-6:30PM</a:t>
            </a:r>
            <a:endParaRPr lang="en-US" dirty="0" smtClean="0"/>
          </a:p>
          <a:p>
            <a:pPr marL="0" indent="0">
              <a:buNone/>
            </a:pPr>
            <a:endParaRPr lang="en-US" dirty="0" smtClean="0"/>
          </a:p>
          <a:p>
            <a:pPr marL="0" indent="0">
              <a:buNone/>
            </a:pPr>
            <a:r>
              <a:rPr lang="en-US" b="1" dirty="0" smtClean="0"/>
              <a:t>TA: </a:t>
            </a:r>
            <a:r>
              <a:rPr lang="en-US" dirty="0" smtClean="0"/>
              <a:t>Mohammad Hassan </a:t>
            </a:r>
            <a:r>
              <a:rPr lang="en-US" dirty="0" err="1" smtClean="0"/>
              <a:t>Ameri</a:t>
            </a:r>
            <a:endParaRPr lang="en-US" dirty="0" smtClean="0"/>
          </a:p>
          <a:p>
            <a:pPr marL="0" indent="0">
              <a:buNone/>
            </a:pPr>
            <a:r>
              <a:rPr lang="en-US" b="1" dirty="0" smtClean="0"/>
              <a:t>Office Hours: </a:t>
            </a:r>
            <a:r>
              <a:rPr lang="en-US" dirty="0" smtClean="0"/>
              <a:t>TBD</a:t>
            </a:r>
          </a:p>
          <a:p>
            <a:pPr marL="0" indent="0">
              <a:buNone/>
            </a:pPr>
            <a:endParaRPr lang="en-US" b="1" dirty="0" smtClean="0"/>
          </a:p>
          <a:p>
            <a:pPr marL="0" indent="0">
              <a:buNone/>
            </a:pPr>
            <a:r>
              <a:rPr lang="en-US" b="1" dirty="0" smtClean="0"/>
              <a:t>Course </a:t>
            </a:r>
            <a:r>
              <a:rPr lang="en-US" b="1" dirty="0"/>
              <a:t>Web </a:t>
            </a:r>
            <a:r>
              <a:rPr lang="en-US" b="1" dirty="0" smtClean="0"/>
              <a:t>Page: </a:t>
            </a:r>
            <a:r>
              <a:rPr lang="en-US" dirty="0" smtClean="0"/>
              <a:t>Slides, </a:t>
            </a:r>
            <a:r>
              <a:rPr lang="en-US" dirty="0" err="1" smtClean="0"/>
              <a:t>homeworks</a:t>
            </a:r>
            <a:r>
              <a:rPr lang="en-US" dirty="0" smtClean="0"/>
              <a:t> and schedule </a:t>
            </a:r>
            <a:r>
              <a:rPr lang="en-US" dirty="0">
                <a:hlinkClick r:id="rId2"/>
              </a:rPr>
              <a:t>https://</a:t>
            </a:r>
            <a:r>
              <a:rPr lang="en-US" dirty="0" smtClean="0">
                <a:hlinkClick r:id="rId2"/>
              </a:rPr>
              <a:t>www.cs.purdue.edu/homes/jblocki/courses/655_Spring23/index.html</a:t>
            </a:r>
            <a:r>
              <a:rPr lang="en-US" dirty="0" smtClean="0"/>
              <a:t> </a:t>
            </a:r>
            <a:endParaRPr lang="en-US" dirty="0"/>
          </a:p>
          <a:p>
            <a:pPr marL="0" indent="0">
              <a:buNone/>
            </a:pPr>
            <a:endParaRPr lang="en-US" dirty="0"/>
          </a:p>
          <a:p>
            <a:pPr marL="0" indent="0">
              <a:buNone/>
            </a:pPr>
            <a:endParaRPr lang="en-US" dirty="0"/>
          </a:p>
          <a:p>
            <a:pPr marL="0" indent="0">
              <a:buNone/>
            </a:pP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3</a:t>
            </a:fld>
            <a:endParaRPr lang="en-US"/>
          </a:p>
        </p:txBody>
      </p:sp>
      <p:sp>
        <p:nvSpPr>
          <p:cNvPr id="5" name="AutoShape 2" descr="Introduction to Modern Cryptography (Chapman &amp; Hall/CRC Cryptography and  Network Security Series) 2, Katz, Jonathan, Lindell, Yehuda - Amazon.com"/>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7005560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p:txBody>
          <a:bodyPr/>
          <a:lstStyle/>
          <a:p>
            <a:r>
              <a:rPr lang="en-US" dirty="0"/>
              <a:t>Topic 2: Historical Ciphers (&amp; How to Break Them)</a:t>
            </a:r>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30</a:t>
            </a:fld>
            <a:endParaRPr lang="en-US"/>
          </a:p>
        </p:txBody>
      </p:sp>
    </p:spTree>
    <p:extLst>
      <p:ext uri="{BB962C8B-B14F-4D97-AF65-F5344CB8AC3E}">
        <p14:creationId xmlns:p14="http://schemas.microsoft.com/office/powerpoint/2010/main" val="18529289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Cryptography History</a:t>
            </a:r>
            <a:endParaRPr lang="en-US" dirty="0"/>
          </a:p>
        </p:txBody>
      </p:sp>
      <p:sp>
        <p:nvSpPr>
          <p:cNvPr id="3" name="Content Placeholder 2"/>
          <p:cNvSpPr>
            <a:spLocks noGrp="1"/>
          </p:cNvSpPr>
          <p:nvPr>
            <p:ph idx="1"/>
          </p:nvPr>
        </p:nvSpPr>
        <p:spPr/>
        <p:txBody>
          <a:bodyPr/>
          <a:lstStyle/>
          <a:p>
            <a:r>
              <a:rPr lang="en-US" dirty="0" smtClean="0"/>
              <a:t>2500+ years</a:t>
            </a:r>
          </a:p>
          <a:p>
            <a:r>
              <a:rPr lang="en-US" dirty="0" smtClean="0"/>
              <a:t>Ongoing battle</a:t>
            </a:r>
          </a:p>
          <a:p>
            <a:pPr lvl="1"/>
            <a:r>
              <a:rPr lang="en-US" dirty="0" err="1" smtClean="0"/>
              <a:t>Codemakers</a:t>
            </a:r>
            <a:r>
              <a:rPr lang="en-US" dirty="0" smtClean="0"/>
              <a:t> and codebreakers</a:t>
            </a: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31</a:t>
            </a:fld>
            <a:endParaRPr lang="en-US"/>
          </a:p>
        </p:txBody>
      </p:sp>
      <p:cxnSp>
        <p:nvCxnSpPr>
          <p:cNvPr id="5" name="Straight Arrow Connector 4"/>
          <p:cNvCxnSpPr/>
          <p:nvPr/>
        </p:nvCxnSpPr>
        <p:spPr>
          <a:xfrm flipV="1">
            <a:off x="791227" y="5316595"/>
            <a:ext cx="11316690" cy="54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387061" y="4226646"/>
            <a:ext cx="3375796" cy="646331"/>
          </a:xfrm>
          <a:prstGeom prst="rect">
            <a:avLst/>
          </a:prstGeom>
          <a:noFill/>
        </p:spPr>
        <p:txBody>
          <a:bodyPr wrap="none" rtlCol="0">
            <a:spAutoFit/>
          </a:bodyPr>
          <a:lstStyle/>
          <a:p>
            <a:r>
              <a:rPr lang="en-US" b="1" dirty="0" smtClean="0"/>
              <a:t>Shannon Entropy/Perfect Secrecy</a:t>
            </a:r>
          </a:p>
          <a:p>
            <a:r>
              <a:rPr lang="en-US" b="1" dirty="0"/>
              <a:t> </a:t>
            </a:r>
            <a:r>
              <a:rPr lang="en-US" b="1" dirty="0" smtClean="0"/>
              <a:t>                     (~1950)</a:t>
            </a:r>
            <a:endParaRPr lang="en-US" b="1" dirty="0"/>
          </a:p>
        </p:txBody>
      </p:sp>
      <p:pic>
        <p:nvPicPr>
          <p:cNvPr id="10" name="Picture 4" descr="Image result for caes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9836" y="4790467"/>
            <a:ext cx="854018" cy="11233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 result for enigm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83326" y="4944878"/>
            <a:ext cx="1229956" cy="81779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769247" y="4342668"/>
            <a:ext cx="2728632" cy="369332"/>
          </a:xfrm>
          <a:prstGeom prst="rect">
            <a:avLst/>
          </a:prstGeom>
          <a:noFill/>
        </p:spPr>
        <p:txBody>
          <a:bodyPr wrap="none" rtlCol="0">
            <a:spAutoFit/>
          </a:bodyPr>
          <a:lstStyle/>
          <a:p>
            <a:r>
              <a:rPr lang="en-US" b="1" dirty="0" smtClean="0"/>
              <a:t>Caesar Shift Cipher (50 BC)</a:t>
            </a:r>
            <a:endParaRPr lang="en-US" b="1" dirty="0"/>
          </a:p>
        </p:txBody>
      </p:sp>
      <p:sp>
        <p:nvSpPr>
          <p:cNvPr id="14" name="TextBox 13"/>
          <p:cNvSpPr txBox="1"/>
          <p:nvPr/>
        </p:nvSpPr>
        <p:spPr>
          <a:xfrm>
            <a:off x="1224454" y="6031531"/>
            <a:ext cx="2008050" cy="369332"/>
          </a:xfrm>
          <a:prstGeom prst="rect">
            <a:avLst/>
          </a:prstGeom>
          <a:noFill/>
        </p:spPr>
        <p:txBody>
          <a:bodyPr wrap="none" rtlCol="0">
            <a:spAutoFit/>
          </a:bodyPr>
          <a:lstStyle/>
          <a:p>
            <a:r>
              <a:rPr lang="en-US" b="1" dirty="0" smtClean="0"/>
              <a:t>Frequency Analysis</a:t>
            </a:r>
            <a:endParaRPr lang="en-US" b="1" dirty="0"/>
          </a:p>
        </p:txBody>
      </p:sp>
      <p:pic>
        <p:nvPicPr>
          <p:cNvPr id="8194" name="Picture 2" descr="Image result for frequency analysi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2807" y="4790467"/>
            <a:ext cx="2467213" cy="1229278"/>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4507675" y="5843272"/>
            <a:ext cx="2537874" cy="369332"/>
          </a:xfrm>
          <a:prstGeom prst="rect">
            <a:avLst/>
          </a:prstGeom>
          <a:noFill/>
        </p:spPr>
        <p:txBody>
          <a:bodyPr wrap="none" rtlCol="0">
            <a:spAutoFit/>
          </a:bodyPr>
          <a:lstStyle/>
          <a:p>
            <a:r>
              <a:rPr lang="en-US" b="1" dirty="0" smtClean="0"/>
              <a:t>Cipher Machines (1900s)</a:t>
            </a:r>
            <a:endParaRPr lang="en-US" b="1" dirty="0"/>
          </a:p>
        </p:txBody>
      </p:sp>
      <p:pic>
        <p:nvPicPr>
          <p:cNvPr id="8196" name="Picture 4" descr="Image result for claude shanno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62229" y="4936110"/>
            <a:ext cx="2435104" cy="760970"/>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mage result for diffie hellman"/>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95921" y="5418380"/>
            <a:ext cx="1179645" cy="714936"/>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Image result for rsa author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117643" y="5348481"/>
            <a:ext cx="1194761" cy="845294"/>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9373529" y="4855150"/>
            <a:ext cx="744114" cy="369332"/>
          </a:xfrm>
          <a:prstGeom prst="rect">
            <a:avLst/>
          </a:prstGeom>
          <a:noFill/>
        </p:spPr>
        <p:txBody>
          <a:bodyPr wrap="none" rtlCol="0">
            <a:spAutoFit/>
          </a:bodyPr>
          <a:lstStyle/>
          <a:p>
            <a:r>
              <a:rPr lang="en-US" b="1" dirty="0" smtClean="0"/>
              <a:t>1970s</a:t>
            </a:r>
            <a:endParaRPr lang="en-US" b="1" dirty="0"/>
          </a:p>
        </p:txBody>
      </p:sp>
      <p:sp>
        <p:nvSpPr>
          <p:cNvPr id="22" name="TextBox 21"/>
          <p:cNvSpPr txBox="1"/>
          <p:nvPr/>
        </p:nvSpPr>
        <p:spPr>
          <a:xfrm>
            <a:off x="8762857" y="6177953"/>
            <a:ext cx="2324034" cy="369332"/>
          </a:xfrm>
          <a:prstGeom prst="rect">
            <a:avLst/>
          </a:prstGeom>
          <a:noFill/>
        </p:spPr>
        <p:txBody>
          <a:bodyPr wrap="none" rtlCol="0">
            <a:spAutoFit/>
          </a:bodyPr>
          <a:lstStyle/>
          <a:p>
            <a:r>
              <a:rPr lang="en-US" b="1" dirty="0" smtClean="0"/>
              <a:t>Public Key Crypto/RSA</a:t>
            </a:r>
            <a:endParaRPr lang="en-US" b="1" dirty="0"/>
          </a:p>
        </p:txBody>
      </p:sp>
      <p:pic>
        <p:nvPicPr>
          <p:cNvPr id="10242" name="Picture 2" descr="Image result for introduction to modern cryptography"/>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85802" y="3520246"/>
            <a:ext cx="1116945" cy="1717613"/>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10075565" y="2507223"/>
            <a:ext cx="2032351" cy="1200329"/>
          </a:xfrm>
          <a:prstGeom prst="rect">
            <a:avLst/>
          </a:prstGeom>
          <a:noFill/>
        </p:spPr>
        <p:txBody>
          <a:bodyPr wrap="square" rtlCol="0">
            <a:spAutoFit/>
          </a:bodyPr>
          <a:lstStyle/>
          <a:p>
            <a:r>
              <a:rPr lang="en-US" b="1" dirty="0" smtClean="0"/>
              <a:t>Formalization of Modern Crypto (1976+)</a:t>
            </a:r>
          </a:p>
          <a:p>
            <a:endParaRPr lang="en-US" b="1" dirty="0"/>
          </a:p>
        </p:txBody>
      </p:sp>
    </p:spTree>
    <p:extLst>
      <p:ext uri="{BB962C8B-B14F-4D97-AF65-F5344CB8AC3E}">
        <p14:creationId xmlns:p14="http://schemas.microsoft.com/office/powerpoint/2010/main" val="3011173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19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19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20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20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242"/>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p:bldP spid="16" grpId="0"/>
      <p:bldP spid="21" grpId="0"/>
      <p:bldP spid="22" grpId="0"/>
      <p:bldP spid="20"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Who Uses Cryptography</a:t>
            </a:r>
            <a:endParaRPr lang="en-US" dirty="0"/>
          </a:p>
        </p:txBody>
      </p:sp>
      <p:sp>
        <p:nvSpPr>
          <p:cNvPr id="3" name="Content Placeholder 2"/>
          <p:cNvSpPr>
            <a:spLocks noGrp="1"/>
          </p:cNvSpPr>
          <p:nvPr>
            <p:ph idx="1"/>
          </p:nvPr>
        </p:nvSpPr>
        <p:spPr/>
        <p:txBody>
          <a:bodyPr/>
          <a:lstStyle/>
          <a:p>
            <a:r>
              <a:rPr lang="en-US" dirty="0" smtClean="0"/>
              <a:t>Traditionally: Militias</a:t>
            </a:r>
          </a:p>
          <a:p>
            <a:r>
              <a:rPr lang="en-US" dirty="0" smtClean="0"/>
              <a:t>Modern Times: Everyone!</a:t>
            </a: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32</a:t>
            </a:fld>
            <a:endParaRPr lang="en-US"/>
          </a:p>
        </p:txBody>
      </p:sp>
      <p:cxnSp>
        <p:nvCxnSpPr>
          <p:cNvPr id="5" name="Straight Arrow Connector 4"/>
          <p:cNvCxnSpPr/>
          <p:nvPr/>
        </p:nvCxnSpPr>
        <p:spPr>
          <a:xfrm flipV="1">
            <a:off x="791227" y="5316595"/>
            <a:ext cx="11316690" cy="545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541999" y="4378780"/>
            <a:ext cx="1974067" cy="369332"/>
          </a:xfrm>
          <a:prstGeom prst="rect">
            <a:avLst/>
          </a:prstGeom>
          <a:noFill/>
        </p:spPr>
        <p:txBody>
          <a:bodyPr wrap="none" rtlCol="0">
            <a:spAutoFit/>
          </a:bodyPr>
          <a:lstStyle/>
          <a:p>
            <a:r>
              <a:rPr lang="en-US" b="1" dirty="0" smtClean="0"/>
              <a:t>Revolutionary War</a:t>
            </a:r>
            <a:endParaRPr lang="en-US" b="1" dirty="0"/>
          </a:p>
        </p:txBody>
      </p:sp>
      <p:pic>
        <p:nvPicPr>
          <p:cNvPr id="10" name="Picture 4" descr="Image result for caes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29836" y="4790467"/>
            <a:ext cx="854018" cy="112336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233219" y="4353259"/>
            <a:ext cx="2728632" cy="369332"/>
          </a:xfrm>
          <a:prstGeom prst="rect">
            <a:avLst/>
          </a:prstGeom>
          <a:noFill/>
        </p:spPr>
        <p:txBody>
          <a:bodyPr wrap="none" rtlCol="0">
            <a:spAutoFit/>
          </a:bodyPr>
          <a:lstStyle/>
          <a:p>
            <a:r>
              <a:rPr lang="en-US" b="1" dirty="0" smtClean="0"/>
              <a:t>Caesar Shift Cipher (50 BC)</a:t>
            </a:r>
            <a:endParaRPr lang="en-US" b="1" dirty="0"/>
          </a:p>
        </p:txBody>
      </p:sp>
      <p:pic>
        <p:nvPicPr>
          <p:cNvPr id="11266" name="Picture 2" descr="Image result for 1 if by 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121" y="4855150"/>
            <a:ext cx="1552241" cy="1271644"/>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Image result for revolutionary w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822" y="4855150"/>
            <a:ext cx="1978322" cy="1473219"/>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Straight Connector 22"/>
          <p:cNvCxnSpPr/>
          <p:nvPr/>
        </p:nvCxnSpPr>
        <p:spPr>
          <a:xfrm>
            <a:off x="7738097" y="5058647"/>
            <a:ext cx="12526" cy="563671"/>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7036639" y="4563446"/>
            <a:ext cx="1644489" cy="369332"/>
          </a:xfrm>
          <a:prstGeom prst="rect">
            <a:avLst/>
          </a:prstGeom>
          <a:noFill/>
        </p:spPr>
        <p:txBody>
          <a:bodyPr wrap="none" rtlCol="0">
            <a:spAutoFit/>
          </a:bodyPr>
          <a:lstStyle/>
          <a:p>
            <a:r>
              <a:rPr lang="en-US" b="1" dirty="0" smtClean="0"/>
              <a:t>Modern Crypto</a:t>
            </a:r>
            <a:endParaRPr lang="en-US" b="1" dirty="0"/>
          </a:p>
        </p:txBody>
      </p:sp>
      <p:pic>
        <p:nvPicPr>
          <p:cNvPr id="25" name="Picture 2" descr="Image result for military"/>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91282" y="5408857"/>
            <a:ext cx="1350419" cy="90027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6" descr="Image result for alic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903499" y="4317091"/>
            <a:ext cx="648712" cy="88712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Image result for amazon"/>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578335" y="4253136"/>
            <a:ext cx="1514065" cy="1015035"/>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Image result for bob"/>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668586" y="4378780"/>
            <a:ext cx="922993" cy="802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66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26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Caesar </a:t>
            </a:r>
            <a:r>
              <a:rPr lang="en-US" dirty="0" smtClean="0"/>
              <a:t>Cipher</a:t>
            </a: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33</a:t>
            </a:fld>
            <a:endParaRPr lang="en-US"/>
          </a:p>
        </p:txBody>
      </p:sp>
      <p:sp>
        <p:nvSpPr>
          <p:cNvPr id="8" name="TextBox 7"/>
          <p:cNvSpPr txBox="1"/>
          <p:nvPr/>
        </p:nvSpPr>
        <p:spPr>
          <a:xfrm>
            <a:off x="1281548" y="4844445"/>
            <a:ext cx="8700652" cy="584775"/>
          </a:xfrm>
          <a:prstGeom prst="rect">
            <a:avLst/>
          </a:prstGeom>
          <a:noFill/>
        </p:spPr>
        <p:txBody>
          <a:bodyPr wrap="none" rtlCol="0">
            <a:spAutoFit/>
          </a:bodyPr>
          <a:lstStyle/>
          <a:p>
            <a:r>
              <a:rPr lang="en-US" sz="3200" dirty="0" smtClean="0"/>
              <a:t>Caesar adopted the shift cipher with secret key k=3</a:t>
            </a:r>
            <a:endParaRPr lang="en-US" sz="3200" dirty="0"/>
          </a:p>
        </p:txBody>
      </p:sp>
      <p:pic>
        <p:nvPicPr>
          <p:cNvPr id="9" name="Picture 4" descr="Image result for caes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457" y="1895109"/>
            <a:ext cx="2127749" cy="2798811"/>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3505200" y="1478439"/>
            <a:ext cx="7848600" cy="2545080"/>
          </a:xfrm>
          <a:prstGeom prst="wedgeRoundRectCallout">
            <a:avLst>
              <a:gd name="adj1" fmla="val -68498"/>
              <a:gd name="adj2" fmla="val 5304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Three shall be the number of thy shifting and the number of thy shifting shall be three. Four shalt thou not shift, neither shift thou two, excepting that thou then proceed to three. Five is right out…..</a:t>
            </a:r>
            <a:endParaRPr lang="en-US" sz="2800" dirty="0"/>
          </a:p>
        </p:txBody>
      </p:sp>
    </p:spTree>
    <p:extLst>
      <p:ext uri="{BB962C8B-B14F-4D97-AF65-F5344CB8AC3E}">
        <p14:creationId xmlns:p14="http://schemas.microsoft.com/office/powerpoint/2010/main" val="65717863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Caesar </a:t>
            </a:r>
            <a:r>
              <a:rPr lang="en-US" dirty="0" smtClean="0"/>
              <a:t>Cipher (Example)</a:t>
            </a: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34</a:t>
            </a:fld>
            <a:endParaRPr lang="en-US"/>
          </a:p>
        </p:txBody>
      </p:sp>
      <p:pic>
        <p:nvPicPr>
          <p:cNvPr id="9" name="Picture 4" descr="Image result for caes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457" y="1895109"/>
            <a:ext cx="2127749" cy="2798811"/>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3505200" y="1478439"/>
            <a:ext cx="7848600" cy="2545080"/>
          </a:xfrm>
          <a:prstGeom prst="wedgeRoundRectCallout">
            <a:avLst>
              <a:gd name="adj1" fmla="val -71973"/>
              <a:gd name="adj2" fmla="val 5304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BEGINTHEATTACKNOW </a:t>
            </a:r>
          </a:p>
          <a:p>
            <a:pPr algn="ctr"/>
            <a:r>
              <a:rPr lang="en-US" sz="2800" dirty="0" smtClean="0">
                <a:sym typeface="Wingdings" panose="05000000000000000000" pitchFamily="2" charset="2"/>
              </a:rPr>
              <a:t> </a:t>
            </a:r>
          </a:p>
          <a:p>
            <a:pPr algn="ctr"/>
            <a:r>
              <a:rPr lang="en-US" sz="2800" dirty="0" smtClean="0">
                <a:sym typeface="Wingdings" panose="05000000000000000000" pitchFamily="2" charset="2"/>
              </a:rPr>
              <a:t>EHJLQWKHDWWDFNQRZ</a:t>
            </a:r>
            <a:endParaRPr lang="en-US" sz="2800" dirty="0"/>
          </a:p>
        </p:txBody>
      </p:sp>
      <p:sp>
        <p:nvSpPr>
          <p:cNvPr id="7" name="TextBox 6"/>
          <p:cNvSpPr txBox="1"/>
          <p:nvPr/>
        </p:nvSpPr>
        <p:spPr>
          <a:xfrm>
            <a:off x="1281548" y="4844445"/>
            <a:ext cx="8700652" cy="584775"/>
          </a:xfrm>
          <a:prstGeom prst="rect">
            <a:avLst/>
          </a:prstGeom>
          <a:noFill/>
        </p:spPr>
        <p:txBody>
          <a:bodyPr wrap="none" rtlCol="0">
            <a:spAutoFit/>
          </a:bodyPr>
          <a:lstStyle/>
          <a:p>
            <a:r>
              <a:rPr lang="en-US" sz="3200" dirty="0" smtClean="0"/>
              <a:t>Caesar adopted the shift cipher with secret key k=3</a:t>
            </a:r>
            <a:endParaRPr lang="en-US" sz="3200" dirty="0"/>
          </a:p>
        </p:txBody>
      </p:sp>
    </p:spTree>
    <p:extLst>
      <p:ext uri="{BB962C8B-B14F-4D97-AF65-F5344CB8AC3E}">
        <p14:creationId xmlns:p14="http://schemas.microsoft.com/office/powerpoint/2010/main" val="28090555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Caesar </a:t>
            </a:r>
            <a:r>
              <a:rPr lang="en-US" dirty="0" smtClean="0"/>
              <a:t>Cipher (Example)</a:t>
            </a: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35</a:t>
            </a:fld>
            <a:endParaRPr lang="en-US"/>
          </a:p>
        </p:txBody>
      </p:sp>
      <p:pic>
        <p:nvPicPr>
          <p:cNvPr id="9" name="Picture 4" descr="Image result for caes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7457" y="1895109"/>
            <a:ext cx="2127749" cy="2798811"/>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ular Callout 5"/>
          <p:cNvSpPr/>
          <p:nvPr/>
        </p:nvSpPr>
        <p:spPr>
          <a:xfrm>
            <a:off x="3505200" y="1478439"/>
            <a:ext cx="7848600" cy="2545080"/>
          </a:xfrm>
          <a:prstGeom prst="wedgeRoundRectCallout">
            <a:avLst>
              <a:gd name="adj1" fmla="val -71973"/>
              <a:gd name="adj2" fmla="val 53040"/>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t>BEGINTHEATTACKNOW </a:t>
            </a:r>
          </a:p>
          <a:p>
            <a:pPr algn="ctr"/>
            <a:r>
              <a:rPr lang="en-US" sz="2800" dirty="0" smtClean="0">
                <a:sym typeface="Wingdings" panose="05000000000000000000" pitchFamily="2" charset="2"/>
              </a:rPr>
              <a:t> </a:t>
            </a:r>
          </a:p>
          <a:p>
            <a:pPr algn="ctr"/>
            <a:r>
              <a:rPr lang="en-US" sz="2800" dirty="0" smtClean="0">
                <a:sym typeface="Wingdings" panose="05000000000000000000" pitchFamily="2" charset="2"/>
              </a:rPr>
              <a:t>EHJLQWKHDWWDFNQRZ</a:t>
            </a:r>
            <a:endParaRPr lang="en-US" sz="2800" dirty="0"/>
          </a:p>
        </p:txBody>
      </p:sp>
      <p:sp>
        <p:nvSpPr>
          <p:cNvPr id="7" name="TextBox 6"/>
          <p:cNvSpPr txBox="1"/>
          <p:nvPr/>
        </p:nvSpPr>
        <p:spPr>
          <a:xfrm>
            <a:off x="1281548" y="4844445"/>
            <a:ext cx="9883668" cy="1077218"/>
          </a:xfrm>
          <a:prstGeom prst="rect">
            <a:avLst/>
          </a:prstGeom>
          <a:noFill/>
        </p:spPr>
        <p:txBody>
          <a:bodyPr wrap="none" rtlCol="0">
            <a:spAutoFit/>
          </a:bodyPr>
          <a:lstStyle/>
          <a:p>
            <a:r>
              <a:rPr lang="en-US" sz="3200" dirty="0" smtClean="0"/>
              <a:t>Immediate Issue: anyone who knows method can decrypt </a:t>
            </a:r>
          </a:p>
          <a:p>
            <a:r>
              <a:rPr lang="en-US" sz="3200" dirty="0"/>
              <a:t> </a:t>
            </a:r>
            <a:r>
              <a:rPr lang="en-US" sz="3200" dirty="0" smtClean="0"/>
              <a:t>                                   (since k=3 is fixed)</a:t>
            </a:r>
            <a:endParaRPr lang="en-US" sz="3200" dirty="0"/>
          </a:p>
        </p:txBody>
      </p:sp>
    </p:spTree>
    <p:extLst>
      <p:ext uri="{BB962C8B-B14F-4D97-AF65-F5344CB8AC3E}">
        <p14:creationId xmlns:p14="http://schemas.microsoft.com/office/powerpoint/2010/main" val="358717069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Modern Application: Avoid Spoilers (ROT13)</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78603" y="3179605"/>
            <a:ext cx="3628453" cy="2591752"/>
          </a:xfrm>
        </p:spPr>
      </p:pic>
      <p:sp>
        <p:nvSpPr>
          <p:cNvPr id="4" name="Slide Number Placeholder 3"/>
          <p:cNvSpPr>
            <a:spLocks noGrp="1"/>
          </p:cNvSpPr>
          <p:nvPr>
            <p:ph type="sldNum" sz="quarter" idx="12"/>
          </p:nvPr>
        </p:nvSpPr>
        <p:spPr/>
        <p:txBody>
          <a:bodyPr/>
          <a:lstStyle/>
          <a:p>
            <a:fld id="{D104D3F7-B83F-4105-B753-146AD0E5364B}" type="slidenum">
              <a:rPr lang="en-US" smtClean="0"/>
              <a:t>36</a:t>
            </a:fld>
            <a:endParaRPr lang="en-US"/>
          </a:p>
        </p:txBody>
      </p:sp>
      <p:pic>
        <p:nvPicPr>
          <p:cNvPr id="6" name="Picture 5"/>
          <p:cNvPicPr>
            <a:picLocks noChangeAspect="1"/>
          </p:cNvPicPr>
          <p:nvPr/>
        </p:nvPicPr>
        <p:blipFill>
          <a:blip r:embed="rId3"/>
          <a:stretch>
            <a:fillRect/>
          </a:stretch>
        </p:blipFill>
        <p:spPr>
          <a:xfrm>
            <a:off x="945832" y="1690688"/>
            <a:ext cx="6926507" cy="3581240"/>
          </a:xfrm>
          <a:prstGeom prst="rect">
            <a:avLst/>
          </a:prstGeom>
        </p:spPr>
      </p:pic>
    </p:spTree>
    <p:extLst>
      <p:ext uri="{BB962C8B-B14F-4D97-AF65-F5344CB8AC3E}">
        <p14:creationId xmlns:p14="http://schemas.microsoft.com/office/powerpoint/2010/main" val="168197930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Modern Application: Avoid Spoilers (ROT13)</a:t>
            </a: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37</a:t>
            </a:fld>
            <a:endParaRPr lang="en-US"/>
          </a:p>
        </p:txBody>
      </p:sp>
      <p:pic>
        <p:nvPicPr>
          <p:cNvPr id="3" name="Picture 2"/>
          <p:cNvPicPr>
            <a:picLocks noChangeAspect="1"/>
          </p:cNvPicPr>
          <p:nvPr/>
        </p:nvPicPr>
        <p:blipFill>
          <a:blip r:embed="rId2"/>
          <a:stretch>
            <a:fillRect/>
          </a:stretch>
        </p:blipFill>
        <p:spPr>
          <a:xfrm>
            <a:off x="1082040" y="1427797"/>
            <a:ext cx="9654557" cy="4729163"/>
          </a:xfrm>
          <a:prstGeom prst="rect">
            <a:avLst/>
          </a:prstGeom>
        </p:spPr>
      </p:pic>
    </p:spTree>
    <p:extLst>
      <p:ext uri="{BB962C8B-B14F-4D97-AF65-F5344CB8AC3E}">
        <p14:creationId xmlns:p14="http://schemas.microsoft.com/office/powerpoint/2010/main" val="19186534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Shift Cipher: Brute Force Attack</a:t>
            </a:r>
            <a:endParaRPr lang="en-US" dirty="0"/>
          </a:p>
        </p:txBody>
      </p:sp>
      <p:sp>
        <p:nvSpPr>
          <p:cNvPr id="3" name="Content Placeholder 2"/>
          <p:cNvSpPr>
            <a:spLocks noGrp="1"/>
          </p:cNvSpPr>
          <p:nvPr>
            <p:ph idx="1"/>
          </p:nvPr>
        </p:nvSpPr>
        <p:spPr/>
        <p:txBody>
          <a:bodyPr>
            <a:normAutofit/>
          </a:bodyPr>
          <a:lstStyle/>
          <a:p>
            <a:r>
              <a:rPr lang="en-US" dirty="0" smtClean="0"/>
              <a:t>Ciphertext</a:t>
            </a:r>
            <a:r>
              <a:rPr lang="en-US" dirty="0"/>
              <a:t>: “</a:t>
            </a:r>
            <a:r>
              <a:rPr lang="en-US" dirty="0" err="1"/>
              <a:t>lwxrw</a:t>
            </a:r>
            <a:r>
              <a:rPr lang="en-US" dirty="0"/>
              <a:t> </a:t>
            </a:r>
            <a:r>
              <a:rPr lang="en-US" dirty="0" err="1"/>
              <a:t>ztn</a:t>
            </a:r>
            <a:r>
              <a:rPr lang="en-US" dirty="0"/>
              <a:t> </a:t>
            </a:r>
            <a:r>
              <a:rPr lang="en-US" dirty="0" err="1"/>
              <a:t>sd</a:t>
            </a:r>
            <a:r>
              <a:rPr lang="en-US" dirty="0"/>
              <a:t> </a:t>
            </a:r>
            <a:r>
              <a:rPr lang="en-US" dirty="0" err="1"/>
              <a:t>ndj</a:t>
            </a:r>
            <a:r>
              <a:rPr lang="en-US" dirty="0"/>
              <a:t> </a:t>
            </a:r>
            <a:r>
              <a:rPr lang="en-US" dirty="0" err="1"/>
              <a:t>iwxcz</a:t>
            </a:r>
            <a:r>
              <a:rPr lang="en-US" dirty="0"/>
              <a:t> </a:t>
            </a:r>
            <a:r>
              <a:rPr lang="en-US" dirty="0" err="1"/>
              <a:t>xh</a:t>
            </a:r>
            <a:r>
              <a:rPr lang="en-US" dirty="0"/>
              <a:t> </a:t>
            </a:r>
            <a:r>
              <a:rPr lang="en-US" dirty="0" err="1"/>
              <a:t>gxvwi</a:t>
            </a:r>
            <a:r>
              <a:rPr lang="en-US" dirty="0" smtClean="0"/>
              <a:t>?”</a:t>
            </a:r>
          </a:p>
          <a:p>
            <a:pPr lvl="1"/>
            <a:r>
              <a:rPr lang="en-US" sz="3200" dirty="0" smtClean="0"/>
              <a:t>k=1 </a:t>
            </a:r>
            <a:r>
              <a:rPr lang="en-US" sz="3200" dirty="0" smtClean="0">
                <a:sym typeface="Wingdings" panose="05000000000000000000" pitchFamily="2" charset="2"/>
              </a:rPr>
              <a:t> m = “</a:t>
            </a:r>
            <a:r>
              <a:rPr lang="en-US" sz="3200" dirty="0" err="1"/>
              <a:t>mxysx</a:t>
            </a:r>
            <a:r>
              <a:rPr lang="en-US" sz="3200" dirty="0"/>
              <a:t> </a:t>
            </a:r>
            <a:r>
              <a:rPr lang="en-US" sz="3200" dirty="0" err="1"/>
              <a:t>auo</a:t>
            </a:r>
            <a:r>
              <a:rPr lang="en-US" sz="3200" dirty="0"/>
              <a:t> </a:t>
            </a:r>
            <a:r>
              <a:rPr lang="en-US" sz="3200" dirty="0" err="1"/>
              <a:t>te</a:t>
            </a:r>
            <a:r>
              <a:rPr lang="en-US" sz="3200" dirty="0"/>
              <a:t> </a:t>
            </a:r>
            <a:r>
              <a:rPr lang="en-US" sz="3200" dirty="0" err="1"/>
              <a:t>oek</a:t>
            </a:r>
            <a:r>
              <a:rPr lang="en-US" sz="3200" dirty="0"/>
              <a:t> </a:t>
            </a:r>
            <a:r>
              <a:rPr lang="en-US" sz="3200" dirty="0" err="1"/>
              <a:t>jxyda</a:t>
            </a:r>
            <a:r>
              <a:rPr lang="en-US" sz="3200" dirty="0"/>
              <a:t> </a:t>
            </a:r>
            <a:r>
              <a:rPr lang="en-US" sz="3200" dirty="0" err="1"/>
              <a:t>yi</a:t>
            </a:r>
            <a:r>
              <a:rPr lang="en-US" sz="3200" dirty="0"/>
              <a:t> </a:t>
            </a:r>
            <a:r>
              <a:rPr lang="en-US" sz="3200" dirty="0" err="1"/>
              <a:t>hywxj</a:t>
            </a:r>
            <a:r>
              <a:rPr lang="en-US" sz="3200" dirty="0" smtClean="0"/>
              <a:t>?” </a:t>
            </a:r>
          </a:p>
          <a:p>
            <a:pPr lvl="1"/>
            <a:r>
              <a:rPr lang="en-US" sz="3200" dirty="0" smtClean="0">
                <a:sym typeface="Wingdings" panose="05000000000000000000" pitchFamily="2" charset="2"/>
              </a:rPr>
              <a:t>k=2  m=“</a:t>
            </a:r>
            <a:r>
              <a:rPr lang="en-US" sz="3200" dirty="0" err="1"/>
              <a:t>nyzty</a:t>
            </a:r>
            <a:r>
              <a:rPr lang="en-US" sz="3200" dirty="0"/>
              <a:t> </a:t>
            </a:r>
            <a:r>
              <a:rPr lang="en-US" sz="3200" dirty="0" err="1"/>
              <a:t>bvp</a:t>
            </a:r>
            <a:r>
              <a:rPr lang="en-US" sz="3200" dirty="0"/>
              <a:t> </a:t>
            </a:r>
            <a:r>
              <a:rPr lang="en-US" sz="3200" dirty="0" err="1"/>
              <a:t>uf</a:t>
            </a:r>
            <a:r>
              <a:rPr lang="en-US" sz="3200" dirty="0"/>
              <a:t> </a:t>
            </a:r>
            <a:r>
              <a:rPr lang="en-US" sz="3200" dirty="0" err="1"/>
              <a:t>pfl</a:t>
            </a:r>
            <a:r>
              <a:rPr lang="en-US" sz="3200" dirty="0"/>
              <a:t> </a:t>
            </a:r>
            <a:r>
              <a:rPr lang="en-US" sz="3200" dirty="0" err="1"/>
              <a:t>kyzeb</a:t>
            </a:r>
            <a:r>
              <a:rPr lang="en-US" sz="3200" dirty="0"/>
              <a:t> </a:t>
            </a:r>
            <a:r>
              <a:rPr lang="en-US" sz="3200" dirty="0" err="1"/>
              <a:t>zj</a:t>
            </a:r>
            <a:r>
              <a:rPr lang="en-US" sz="3200" dirty="0"/>
              <a:t> </a:t>
            </a:r>
            <a:r>
              <a:rPr lang="en-US" sz="3200" dirty="0" err="1"/>
              <a:t>izxyk</a:t>
            </a:r>
            <a:r>
              <a:rPr lang="en-US" sz="3200" dirty="0" smtClean="0"/>
              <a:t>?”</a:t>
            </a:r>
          </a:p>
          <a:p>
            <a:pPr lvl="1"/>
            <a:r>
              <a:rPr lang="en-US" sz="3200" dirty="0" smtClean="0">
                <a:sym typeface="Wingdings" panose="05000000000000000000" pitchFamily="2" charset="2"/>
              </a:rPr>
              <a:t>k=3 </a:t>
            </a:r>
            <a:r>
              <a:rPr lang="en-US" sz="3200" dirty="0">
                <a:sym typeface="Wingdings" panose="05000000000000000000" pitchFamily="2" charset="2"/>
              </a:rPr>
              <a:t> m</a:t>
            </a:r>
            <a:r>
              <a:rPr lang="en-US" sz="3200" dirty="0" smtClean="0">
                <a:sym typeface="Wingdings" panose="05000000000000000000" pitchFamily="2" charset="2"/>
              </a:rPr>
              <a:t>=“</a:t>
            </a:r>
            <a:r>
              <a:rPr lang="en-US" sz="3200" dirty="0" err="1"/>
              <a:t>ozauz</a:t>
            </a:r>
            <a:r>
              <a:rPr lang="en-US" sz="3200" dirty="0"/>
              <a:t> </a:t>
            </a:r>
            <a:r>
              <a:rPr lang="en-US" sz="3200" dirty="0" err="1"/>
              <a:t>cwq</a:t>
            </a:r>
            <a:r>
              <a:rPr lang="en-US" sz="3200" dirty="0"/>
              <a:t> vg </a:t>
            </a:r>
            <a:r>
              <a:rPr lang="en-US" sz="3200" dirty="0" err="1"/>
              <a:t>qgm</a:t>
            </a:r>
            <a:r>
              <a:rPr lang="en-US" sz="3200" dirty="0"/>
              <a:t> </a:t>
            </a:r>
            <a:r>
              <a:rPr lang="en-US" sz="3200" dirty="0" err="1"/>
              <a:t>lzafc</a:t>
            </a:r>
            <a:r>
              <a:rPr lang="en-US" sz="3200" dirty="0"/>
              <a:t> </a:t>
            </a:r>
            <a:r>
              <a:rPr lang="en-US" sz="3200" dirty="0" err="1"/>
              <a:t>ak</a:t>
            </a:r>
            <a:r>
              <a:rPr lang="en-US" sz="3200" dirty="0"/>
              <a:t> </a:t>
            </a:r>
            <a:r>
              <a:rPr lang="en-US" sz="3200" dirty="0" err="1"/>
              <a:t>jayzl</a:t>
            </a:r>
            <a:r>
              <a:rPr lang="en-US" sz="3200" dirty="0"/>
              <a:t>?”</a:t>
            </a:r>
            <a:endParaRPr lang="en-US" sz="3200" dirty="0">
              <a:sym typeface="Wingdings" panose="05000000000000000000" pitchFamily="2" charset="2"/>
            </a:endParaRPr>
          </a:p>
          <a:p>
            <a:pPr lvl="1"/>
            <a:r>
              <a:rPr lang="en-US" sz="3200" dirty="0" smtClean="0"/>
              <a:t>k=4 </a:t>
            </a:r>
            <a:r>
              <a:rPr lang="en-US" sz="3200" dirty="0">
                <a:sym typeface="Wingdings" panose="05000000000000000000" pitchFamily="2" charset="2"/>
              </a:rPr>
              <a:t> m = </a:t>
            </a:r>
            <a:r>
              <a:rPr lang="en-US" sz="3200" dirty="0" smtClean="0">
                <a:sym typeface="Wingdings" panose="05000000000000000000" pitchFamily="2" charset="2"/>
              </a:rPr>
              <a:t>“</a:t>
            </a:r>
            <a:r>
              <a:rPr lang="en-US" sz="3200" dirty="0" err="1"/>
              <a:t>pabva</a:t>
            </a:r>
            <a:r>
              <a:rPr lang="en-US" sz="3200" dirty="0"/>
              <a:t> </a:t>
            </a:r>
            <a:r>
              <a:rPr lang="en-US" sz="3200" dirty="0" err="1"/>
              <a:t>dxr</a:t>
            </a:r>
            <a:r>
              <a:rPr lang="en-US" sz="3200" dirty="0"/>
              <a:t> </a:t>
            </a:r>
            <a:r>
              <a:rPr lang="en-US" sz="3200" dirty="0" err="1"/>
              <a:t>wh</a:t>
            </a:r>
            <a:r>
              <a:rPr lang="en-US" sz="3200" dirty="0"/>
              <a:t> </a:t>
            </a:r>
            <a:r>
              <a:rPr lang="en-US" sz="3200" dirty="0" err="1"/>
              <a:t>rhn</a:t>
            </a:r>
            <a:r>
              <a:rPr lang="en-US" sz="3200" dirty="0"/>
              <a:t> </a:t>
            </a:r>
            <a:r>
              <a:rPr lang="en-US" sz="3200" dirty="0" err="1"/>
              <a:t>mabgd</a:t>
            </a:r>
            <a:r>
              <a:rPr lang="en-US" sz="3200" dirty="0"/>
              <a:t> </a:t>
            </a:r>
            <a:r>
              <a:rPr lang="en-US" sz="3200" dirty="0" err="1"/>
              <a:t>bl</a:t>
            </a:r>
            <a:r>
              <a:rPr lang="en-US" sz="3200" dirty="0"/>
              <a:t> </a:t>
            </a:r>
            <a:r>
              <a:rPr lang="en-US" sz="3200" dirty="0" err="1"/>
              <a:t>kbzam</a:t>
            </a:r>
            <a:r>
              <a:rPr lang="en-US" sz="3200" dirty="0" smtClean="0"/>
              <a:t>?” </a:t>
            </a:r>
            <a:endParaRPr lang="en-US" sz="3200" dirty="0"/>
          </a:p>
          <a:p>
            <a:pPr lvl="1"/>
            <a:r>
              <a:rPr lang="en-US" sz="3200" dirty="0" smtClean="0">
                <a:sym typeface="Wingdings" panose="05000000000000000000" pitchFamily="2" charset="2"/>
              </a:rPr>
              <a:t>k=5 </a:t>
            </a:r>
            <a:r>
              <a:rPr lang="en-US" sz="3200" dirty="0">
                <a:sym typeface="Wingdings" panose="05000000000000000000" pitchFamily="2" charset="2"/>
              </a:rPr>
              <a:t> m</a:t>
            </a:r>
            <a:r>
              <a:rPr lang="en-US" sz="3200" dirty="0" smtClean="0">
                <a:sym typeface="Wingdings" panose="05000000000000000000" pitchFamily="2" charset="2"/>
              </a:rPr>
              <a:t>=“</a:t>
            </a:r>
            <a:r>
              <a:rPr lang="en-US" sz="3200" dirty="0" err="1"/>
              <a:t>qbcwb</a:t>
            </a:r>
            <a:r>
              <a:rPr lang="en-US" sz="3200" dirty="0"/>
              <a:t> </a:t>
            </a:r>
            <a:r>
              <a:rPr lang="en-US" sz="3200" dirty="0" err="1"/>
              <a:t>eys</a:t>
            </a:r>
            <a:r>
              <a:rPr lang="en-US" sz="3200" dirty="0"/>
              <a:t> xi </a:t>
            </a:r>
            <a:r>
              <a:rPr lang="en-US" sz="3200" dirty="0" err="1"/>
              <a:t>sio</a:t>
            </a:r>
            <a:r>
              <a:rPr lang="en-US" sz="3200" dirty="0"/>
              <a:t> </a:t>
            </a:r>
            <a:r>
              <a:rPr lang="en-US" sz="3200" dirty="0" err="1"/>
              <a:t>nbche</a:t>
            </a:r>
            <a:r>
              <a:rPr lang="en-US" sz="3200" dirty="0"/>
              <a:t> cm </a:t>
            </a:r>
            <a:r>
              <a:rPr lang="en-US" sz="3200" dirty="0" err="1"/>
              <a:t>lcabn</a:t>
            </a:r>
            <a:r>
              <a:rPr lang="en-US" sz="3200" dirty="0"/>
              <a:t>?”</a:t>
            </a:r>
          </a:p>
          <a:p>
            <a:pPr lvl="1"/>
            <a:r>
              <a:rPr lang="en-US" sz="3200" dirty="0" smtClean="0">
                <a:sym typeface="Wingdings" panose="05000000000000000000" pitchFamily="2" charset="2"/>
              </a:rPr>
              <a:t>k=6 </a:t>
            </a:r>
            <a:r>
              <a:rPr lang="en-US" sz="3200" dirty="0">
                <a:sym typeface="Wingdings" panose="05000000000000000000" pitchFamily="2" charset="2"/>
              </a:rPr>
              <a:t> m</a:t>
            </a:r>
            <a:r>
              <a:rPr lang="en-US" sz="3200" dirty="0" smtClean="0">
                <a:sym typeface="Wingdings" panose="05000000000000000000" pitchFamily="2" charset="2"/>
              </a:rPr>
              <a:t>=“</a:t>
            </a:r>
            <a:r>
              <a:rPr lang="en-US" sz="3200" dirty="0" err="1"/>
              <a:t>rcdxc</a:t>
            </a:r>
            <a:r>
              <a:rPr lang="en-US" sz="3200" dirty="0"/>
              <a:t> </a:t>
            </a:r>
            <a:r>
              <a:rPr lang="en-US" sz="3200" dirty="0" err="1"/>
              <a:t>fzt</a:t>
            </a:r>
            <a:r>
              <a:rPr lang="en-US" sz="3200" dirty="0"/>
              <a:t> </a:t>
            </a:r>
            <a:r>
              <a:rPr lang="en-US" sz="3200" dirty="0" err="1"/>
              <a:t>yj</a:t>
            </a:r>
            <a:r>
              <a:rPr lang="en-US" sz="3200" dirty="0"/>
              <a:t> </a:t>
            </a:r>
            <a:r>
              <a:rPr lang="en-US" sz="3200" dirty="0" err="1"/>
              <a:t>tjp</a:t>
            </a:r>
            <a:r>
              <a:rPr lang="en-US" sz="3200" dirty="0"/>
              <a:t> </a:t>
            </a:r>
            <a:r>
              <a:rPr lang="en-US" sz="3200" dirty="0" err="1"/>
              <a:t>ocdif</a:t>
            </a:r>
            <a:r>
              <a:rPr lang="en-US" sz="3200" dirty="0"/>
              <a:t> </a:t>
            </a:r>
            <a:r>
              <a:rPr lang="en-US" sz="3200" dirty="0" err="1"/>
              <a:t>dn</a:t>
            </a:r>
            <a:r>
              <a:rPr lang="en-US" sz="3200" dirty="0"/>
              <a:t> </a:t>
            </a:r>
            <a:r>
              <a:rPr lang="en-US" sz="3200" dirty="0" err="1"/>
              <a:t>mdbco</a:t>
            </a:r>
            <a:r>
              <a:rPr lang="en-US" sz="3200" dirty="0" smtClean="0"/>
              <a:t>?”</a:t>
            </a:r>
            <a:endParaRPr lang="en-US" sz="3200" dirty="0">
              <a:sym typeface="Wingdings" panose="05000000000000000000" pitchFamily="2" charset="2"/>
            </a:endParaRPr>
          </a:p>
        </p:txBody>
      </p:sp>
      <p:sp>
        <p:nvSpPr>
          <p:cNvPr id="4" name="Slide Number Placeholder 3"/>
          <p:cNvSpPr>
            <a:spLocks noGrp="1"/>
          </p:cNvSpPr>
          <p:nvPr>
            <p:ph type="sldNum" sz="quarter" idx="12"/>
          </p:nvPr>
        </p:nvSpPr>
        <p:spPr/>
        <p:txBody>
          <a:bodyPr/>
          <a:lstStyle/>
          <a:p>
            <a:fld id="{D104D3F7-B83F-4105-B753-146AD0E5364B}" type="slidenum">
              <a:rPr lang="en-US" smtClean="0"/>
              <a:t>38</a:t>
            </a:fld>
            <a:endParaRPr lang="en-US"/>
          </a:p>
        </p:txBody>
      </p:sp>
    </p:spTree>
    <p:extLst>
      <p:ext uri="{BB962C8B-B14F-4D97-AF65-F5344CB8AC3E}">
        <p14:creationId xmlns:p14="http://schemas.microsoft.com/office/powerpoint/2010/main" val="1882496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Shift Cipher: Brute Force Attack</a:t>
            </a:r>
            <a:endParaRPr lang="en-US" dirty="0"/>
          </a:p>
        </p:txBody>
      </p:sp>
      <p:sp>
        <p:nvSpPr>
          <p:cNvPr id="3" name="Content Placeholder 2"/>
          <p:cNvSpPr>
            <a:spLocks noGrp="1"/>
          </p:cNvSpPr>
          <p:nvPr>
            <p:ph idx="1"/>
          </p:nvPr>
        </p:nvSpPr>
        <p:spPr/>
        <p:txBody>
          <a:bodyPr>
            <a:normAutofit/>
          </a:bodyPr>
          <a:lstStyle/>
          <a:p>
            <a:r>
              <a:rPr lang="en-US" dirty="0" smtClean="0"/>
              <a:t>Ciphertext</a:t>
            </a:r>
            <a:r>
              <a:rPr lang="en-US" dirty="0"/>
              <a:t>: “</a:t>
            </a:r>
            <a:r>
              <a:rPr lang="en-US" dirty="0" err="1"/>
              <a:t>lwxrw</a:t>
            </a:r>
            <a:r>
              <a:rPr lang="en-US" dirty="0"/>
              <a:t> </a:t>
            </a:r>
            <a:r>
              <a:rPr lang="en-US" dirty="0" err="1"/>
              <a:t>ztn</a:t>
            </a:r>
            <a:r>
              <a:rPr lang="en-US" dirty="0"/>
              <a:t> </a:t>
            </a:r>
            <a:r>
              <a:rPr lang="en-US" dirty="0" err="1"/>
              <a:t>sd</a:t>
            </a:r>
            <a:r>
              <a:rPr lang="en-US" dirty="0"/>
              <a:t> </a:t>
            </a:r>
            <a:r>
              <a:rPr lang="en-US" dirty="0" err="1"/>
              <a:t>ndj</a:t>
            </a:r>
            <a:r>
              <a:rPr lang="en-US" dirty="0"/>
              <a:t> </a:t>
            </a:r>
            <a:r>
              <a:rPr lang="en-US" dirty="0" err="1"/>
              <a:t>iwxcz</a:t>
            </a:r>
            <a:r>
              <a:rPr lang="en-US" dirty="0"/>
              <a:t> </a:t>
            </a:r>
            <a:r>
              <a:rPr lang="en-US" dirty="0" err="1"/>
              <a:t>xh</a:t>
            </a:r>
            <a:r>
              <a:rPr lang="en-US" dirty="0"/>
              <a:t> </a:t>
            </a:r>
            <a:r>
              <a:rPr lang="en-US" dirty="0" err="1"/>
              <a:t>gxvwi</a:t>
            </a:r>
            <a:r>
              <a:rPr lang="en-US" dirty="0" smtClean="0"/>
              <a:t>?”</a:t>
            </a:r>
          </a:p>
          <a:p>
            <a:pPr lvl="1"/>
            <a:r>
              <a:rPr lang="en-US" sz="3200" dirty="0" smtClean="0"/>
              <a:t>…</a:t>
            </a:r>
          </a:p>
          <a:p>
            <a:pPr lvl="1"/>
            <a:r>
              <a:rPr lang="en-US" sz="3200" dirty="0" smtClean="0">
                <a:sym typeface="Wingdings" panose="05000000000000000000" pitchFamily="2" charset="2"/>
              </a:rPr>
              <a:t>k=7  m=“</a:t>
            </a:r>
            <a:r>
              <a:rPr lang="en-US" sz="3200" dirty="0" err="1"/>
              <a:t>sdeyd</a:t>
            </a:r>
            <a:r>
              <a:rPr lang="en-US" sz="3200" dirty="0"/>
              <a:t> </a:t>
            </a:r>
            <a:r>
              <a:rPr lang="en-US" sz="3200" dirty="0" err="1"/>
              <a:t>gau</a:t>
            </a:r>
            <a:r>
              <a:rPr lang="en-US" sz="3200" dirty="0"/>
              <a:t> </a:t>
            </a:r>
            <a:r>
              <a:rPr lang="en-US" sz="3200" dirty="0" err="1"/>
              <a:t>zk</a:t>
            </a:r>
            <a:r>
              <a:rPr lang="en-US" sz="3200" dirty="0"/>
              <a:t> </a:t>
            </a:r>
            <a:r>
              <a:rPr lang="en-US" sz="3200" dirty="0" err="1"/>
              <a:t>ukq</a:t>
            </a:r>
            <a:r>
              <a:rPr lang="en-US" sz="3200" dirty="0"/>
              <a:t> </a:t>
            </a:r>
            <a:r>
              <a:rPr lang="en-US" sz="3200" dirty="0" err="1"/>
              <a:t>pdejg</a:t>
            </a:r>
            <a:r>
              <a:rPr lang="en-US" sz="3200" dirty="0"/>
              <a:t> </a:t>
            </a:r>
            <a:r>
              <a:rPr lang="en-US" sz="3200" dirty="0" err="1"/>
              <a:t>eo</a:t>
            </a:r>
            <a:r>
              <a:rPr lang="en-US" sz="3200" dirty="0"/>
              <a:t> </a:t>
            </a:r>
            <a:r>
              <a:rPr lang="en-US" sz="3200" dirty="0" err="1"/>
              <a:t>necdp</a:t>
            </a:r>
            <a:r>
              <a:rPr lang="en-US" sz="3200" dirty="0" smtClean="0"/>
              <a:t>?”</a:t>
            </a:r>
          </a:p>
          <a:p>
            <a:pPr lvl="1"/>
            <a:r>
              <a:rPr lang="en-US" sz="3200" dirty="0" smtClean="0">
                <a:sym typeface="Wingdings" panose="05000000000000000000" pitchFamily="2" charset="2"/>
              </a:rPr>
              <a:t>k=8 </a:t>
            </a:r>
            <a:r>
              <a:rPr lang="en-US" sz="3200" dirty="0">
                <a:sym typeface="Wingdings" panose="05000000000000000000" pitchFamily="2" charset="2"/>
              </a:rPr>
              <a:t> m</a:t>
            </a:r>
            <a:r>
              <a:rPr lang="en-US" sz="3200" dirty="0" smtClean="0">
                <a:sym typeface="Wingdings" panose="05000000000000000000" pitchFamily="2" charset="2"/>
              </a:rPr>
              <a:t>=“</a:t>
            </a:r>
            <a:r>
              <a:rPr lang="en-US" sz="3200" dirty="0" err="1"/>
              <a:t>tefze</a:t>
            </a:r>
            <a:r>
              <a:rPr lang="en-US" sz="3200" dirty="0"/>
              <a:t> </a:t>
            </a:r>
            <a:r>
              <a:rPr lang="en-US" sz="3200" dirty="0" err="1"/>
              <a:t>hbv</a:t>
            </a:r>
            <a:r>
              <a:rPr lang="en-US" sz="3200" dirty="0"/>
              <a:t> al </a:t>
            </a:r>
            <a:r>
              <a:rPr lang="en-US" sz="3200" dirty="0" err="1"/>
              <a:t>vlr</a:t>
            </a:r>
            <a:r>
              <a:rPr lang="en-US" sz="3200" dirty="0"/>
              <a:t> </a:t>
            </a:r>
            <a:r>
              <a:rPr lang="en-US" sz="3200" dirty="0" err="1"/>
              <a:t>qefkh</a:t>
            </a:r>
            <a:r>
              <a:rPr lang="en-US" sz="3200" dirty="0"/>
              <a:t> </a:t>
            </a:r>
            <a:r>
              <a:rPr lang="en-US" sz="3200" dirty="0" err="1"/>
              <a:t>fp</a:t>
            </a:r>
            <a:r>
              <a:rPr lang="en-US" sz="3200" dirty="0"/>
              <a:t> </a:t>
            </a:r>
            <a:r>
              <a:rPr lang="en-US" sz="3200" dirty="0" err="1"/>
              <a:t>ofdeq</a:t>
            </a:r>
            <a:r>
              <a:rPr lang="en-US" sz="3200" dirty="0" smtClean="0"/>
              <a:t>?”</a:t>
            </a:r>
            <a:endParaRPr lang="en-US" sz="3200" dirty="0">
              <a:sym typeface="Wingdings" panose="05000000000000000000" pitchFamily="2" charset="2"/>
            </a:endParaRPr>
          </a:p>
          <a:p>
            <a:pPr lvl="1"/>
            <a:r>
              <a:rPr lang="en-US" sz="3200" dirty="0" smtClean="0"/>
              <a:t>k=9 </a:t>
            </a:r>
            <a:r>
              <a:rPr lang="en-US" sz="3200" dirty="0">
                <a:sym typeface="Wingdings" panose="05000000000000000000" pitchFamily="2" charset="2"/>
              </a:rPr>
              <a:t> m = </a:t>
            </a:r>
            <a:r>
              <a:rPr lang="en-US" sz="3200" dirty="0" smtClean="0">
                <a:sym typeface="Wingdings" panose="05000000000000000000" pitchFamily="2" charset="2"/>
              </a:rPr>
              <a:t>“</a:t>
            </a:r>
            <a:r>
              <a:rPr lang="en-US" sz="3200" dirty="0" err="1"/>
              <a:t>ufgaf</a:t>
            </a:r>
            <a:r>
              <a:rPr lang="en-US" sz="3200" dirty="0"/>
              <a:t> </a:t>
            </a:r>
            <a:r>
              <a:rPr lang="en-US" sz="3200" dirty="0" err="1"/>
              <a:t>icw</a:t>
            </a:r>
            <a:r>
              <a:rPr lang="en-US" sz="3200" dirty="0"/>
              <a:t> </a:t>
            </a:r>
            <a:r>
              <a:rPr lang="en-US" sz="3200" dirty="0" err="1"/>
              <a:t>bm</a:t>
            </a:r>
            <a:r>
              <a:rPr lang="en-US" sz="3200" dirty="0"/>
              <a:t> </a:t>
            </a:r>
            <a:r>
              <a:rPr lang="en-US" sz="3200" dirty="0" err="1"/>
              <a:t>wms</a:t>
            </a:r>
            <a:r>
              <a:rPr lang="en-US" sz="3200" dirty="0"/>
              <a:t> </a:t>
            </a:r>
            <a:r>
              <a:rPr lang="en-US" sz="3200" dirty="0" err="1"/>
              <a:t>rfgli</a:t>
            </a:r>
            <a:r>
              <a:rPr lang="en-US" sz="3200" dirty="0"/>
              <a:t> </a:t>
            </a:r>
            <a:r>
              <a:rPr lang="en-US" sz="3200" dirty="0" err="1"/>
              <a:t>gq</a:t>
            </a:r>
            <a:r>
              <a:rPr lang="en-US" sz="3200" dirty="0"/>
              <a:t> </a:t>
            </a:r>
            <a:r>
              <a:rPr lang="en-US" sz="3200" dirty="0" err="1"/>
              <a:t>pgefr</a:t>
            </a:r>
            <a:r>
              <a:rPr lang="en-US" sz="3200" dirty="0" smtClean="0"/>
              <a:t>?” </a:t>
            </a:r>
            <a:endParaRPr lang="en-US" sz="3200" dirty="0"/>
          </a:p>
          <a:p>
            <a:pPr lvl="1"/>
            <a:r>
              <a:rPr lang="en-US" sz="3200" dirty="0" smtClean="0">
                <a:sym typeface="Wingdings" panose="05000000000000000000" pitchFamily="2" charset="2"/>
              </a:rPr>
              <a:t>k=10 </a:t>
            </a:r>
            <a:r>
              <a:rPr lang="en-US" sz="3200" dirty="0">
                <a:sym typeface="Wingdings" panose="05000000000000000000" pitchFamily="2" charset="2"/>
              </a:rPr>
              <a:t> m</a:t>
            </a:r>
            <a:r>
              <a:rPr lang="en-US" sz="3200" dirty="0" smtClean="0">
                <a:sym typeface="Wingdings" panose="05000000000000000000" pitchFamily="2" charset="2"/>
              </a:rPr>
              <a:t>=“</a:t>
            </a:r>
            <a:r>
              <a:rPr lang="en-US" sz="3200" dirty="0" err="1"/>
              <a:t>vghbg</a:t>
            </a:r>
            <a:r>
              <a:rPr lang="en-US" sz="3200" dirty="0"/>
              <a:t> </a:t>
            </a:r>
            <a:r>
              <a:rPr lang="en-US" sz="3200" dirty="0" err="1"/>
              <a:t>jdx</a:t>
            </a:r>
            <a:r>
              <a:rPr lang="en-US" sz="3200" dirty="0"/>
              <a:t> </a:t>
            </a:r>
            <a:r>
              <a:rPr lang="en-US" sz="3200" dirty="0" err="1"/>
              <a:t>cn</a:t>
            </a:r>
            <a:r>
              <a:rPr lang="en-US" sz="3200" dirty="0"/>
              <a:t> </a:t>
            </a:r>
            <a:r>
              <a:rPr lang="en-US" sz="3200" dirty="0" err="1"/>
              <a:t>xnt</a:t>
            </a:r>
            <a:r>
              <a:rPr lang="en-US" sz="3200" dirty="0"/>
              <a:t> </a:t>
            </a:r>
            <a:r>
              <a:rPr lang="en-US" sz="3200" dirty="0" err="1"/>
              <a:t>sghmj</a:t>
            </a:r>
            <a:r>
              <a:rPr lang="en-US" sz="3200" dirty="0"/>
              <a:t> </a:t>
            </a:r>
            <a:r>
              <a:rPr lang="en-US" sz="3200" dirty="0" err="1"/>
              <a:t>hr</a:t>
            </a:r>
            <a:r>
              <a:rPr lang="en-US" sz="3200" dirty="0"/>
              <a:t> </a:t>
            </a:r>
            <a:r>
              <a:rPr lang="en-US" sz="3200" dirty="0" err="1"/>
              <a:t>qhfgs</a:t>
            </a:r>
            <a:r>
              <a:rPr lang="en-US" sz="3200" dirty="0" smtClean="0"/>
              <a:t>?”</a:t>
            </a:r>
            <a:endParaRPr lang="en-US" sz="3200" dirty="0"/>
          </a:p>
          <a:p>
            <a:pPr lvl="1"/>
            <a:r>
              <a:rPr lang="en-US" sz="3200" dirty="0">
                <a:sym typeface="Wingdings" panose="05000000000000000000" pitchFamily="2" charset="2"/>
              </a:rPr>
              <a:t>k=11 m= “</a:t>
            </a:r>
            <a:r>
              <a:rPr lang="en-US" sz="3200" dirty="0"/>
              <a:t>which key do you think is right?” </a:t>
            </a:r>
          </a:p>
          <a:p>
            <a:pPr lvl="1"/>
            <a:r>
              <a:rPr lang="en-US" sz="3200" dirty="0" smtClean="0">
                <a:sym typeface="Wingdings" panose="05000000000000000000" pitchFamily="2" charset="2"/>
              </a:rPr>
              <a:t>k=12  </a:t>
            </a:r>
            <a:r>
              <a:rPr lang="en-US" sz="3200" dirty="0">
                <a:sym typeface="Wingdings" panose="05000000000000000000" pitchFamily="2" charset="2"/>
              </a:rPr>
              <a:t>m= </a:t>
            </a:r>
            <a:r>
              <a:rPr lang="en-US" sz="3200" dirty="0" smtClean="0">
                <a:sym typeface="Wingdings" panose="05000000000000000000" pitchFamily="2" charset="2"/>
              </a:rPr>
              <a:t>“</a:t>
            </a:r>
            <a:r>
              <a:rPr lang="en-US" sz="3200" dirty="0" err="1"/>
              <a:t>xijdi</a:t>
            </a:r>
            <a:r>
              <a:rPr lang="en-US" sz="3200" dirty="0"/>
              <a:t> </a:t>
            </a:r>
            <a:r>
              <a:rPr lang="en-US" sz="3200" dirty="0" err="1"/>
              <a:t>lfz</a:t>
            </a:r>
            <a:r>
              <a:rPr lang="en-US" sz="3200" dirty="0"/>
              <a:t> ep </a:t>
            </a:r>
            <a:r>
              <a:rPr lang="en-US" sz="3200" dirty="0" err="1"/>
              <a:t>zpv</a:t>
            </a:r>
            <a:r>
              <a:rPr lang="en-US" sz="3200" dirty="0"/>
              <a:t> </a:t>
            </a:r>
            <a:r>
              <a:rPr lang="en-US" sz="3200" dirty="0" err="1"/>
              <a:t>uijol</a:t>
            </a:r>
            <a:r>
              <a:rPr lang="en-US" sz="3200" dirty="0"/>
              <a:t> </a:t>
            </a:r>
            <a:r>
              <a:rPr lang="en-US" sz="3200" dirty="0" err="1"/>
              <a:t>jt</a:t>
            </a:r>
            <a:r>
              <a:rPr lang="en-US" sz="3200" dirty="0"/>
              <a:t> </a:t>
            </a:r>
            <a:r>
              <a:rPr lang="en-US" sz="3200" dirty="0" err="1"/>
              <a:t>sjhiu</a:t>
            </a:r>
            <a:r>
              <a:rPr lang="en-US" sz="3200" dirty="0" smtClean="0"/>
              <a:t>?”</a:t>
            </a:r>
            <a:endParaRPr lang="en-US" sz="3200" dirty="0"/>
          </a:p>
          <a:p>
            <a:endParaRPr lang="en-US" dirty="0" smtClean="0">
              <a:sym typeface="Wingdings" panose="05000000000000000000" pitchFamily="2" charset="2"/>
            </a:endParaRPr>
          </a:p>
        </p:txBody>
      </p:sp>
      <p:sp>
        <p:nvSpPr>
          <p:cNvPr id="4" name="Slide Number Placeholder 3"/>
          <p:cNvSpPr>
            <a:spLocks noGrp="1"/>
          </p:cNvSpPr>
          <p:nvPr>
            <p:ph type="sldNum" sz="quarter" idx="12"/>
          </p:nvPr>
        </p:nvSpPr>
        <p:spPr/>
        <p:txBody>
          <a:bodyPr/>
          <a:lstStyle/>
          <a:p>
            <a:fld id="{D104D3F7-B83F-4105-B753-146AD0E5364B}" type="slidenum">
              <a:rPr lang="en-US" smtClean="0"/>
              <a:t>39</a:t>
            </a:fld>
            <a:endParaRPr lang="en-US"/>
          </a:p>
        </p:txBody>
      </p:sp>
    </p:spTree>
    <p:extLst>
      <p:ext uri="{BB962C8B-B14F-4D97-AF65-F5344CB8AC3E}">
        <p14:creationId xmlns:p14="http://schemas.microsoft.com/office/powerpoint/2010/main" val="3892003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a:t>
            </a:r>
            <a:endParaRPr lang="en-US" dirty="0"/>
          </a:p>
        </p:txBody>
      </p:sp>
      <p:sp>
        <p:nvSpPr>
          <p:cNvPr id="3" name="Content Placeholder 2"/>
          <p:cNvSpPr>
            <a:spLocks noGrp="1"/>
          </p:cNvSpPr>
          <p:nvPr>
            <p:ph idx="1"/>
          </p:nvPr>
        </p:nvSpPr>
        <p:spPr/>
        <p:txBody>
          <a:bodyPr>
            <a:normAutofit fontScale="92500" lnSpcReduction="10000"/>
          </a:bodyPr>
          <a:lstStyle/>
          <a:p>
            <a:r>
              <a:rPr lang="en-US" b="1" dirty="0" err="1"/>
              <a:t>Brightspace</a:t>
            </a:r>
            <a:endParaRPr lang="en-US" b="1" dirty="0"/>
          </a:p>
          <a:p>
            <a:pPr lvl="1"/>
            <a:r>
              <a:rPr lang="en-US" dirty="0"/>
              <a:t>Syllabus (You are responsible for reading and understanding course policies</a:t>
            </a:r>
            <a:r>
              <a:rPr lang="en-US" dirty="0" smtClean="0"/>
              <a:t>)</a:t>
            </a:r>
          </a:p>
          <a:p>
            <a:pPr lvl="1"/>
            <a:r>
              <a:rPr lang="en-US" dirty="0" smtClean="0"/>
              <a:t>Grades</a:t>
            </a:r>
            <a:endParaRPr lang="en-US" dirty="0" smtClean="0"/>
          </a:p>
          <a:p>
            <a:pPr lvl="1"/>
            <a:endParaRPr lang="en-US" dirty="0"/>
          </a:p>
          <a:p>
            <a:r>
              <a:rPr lang="en-US" b="1" dirty="0" err="1" smtClean="0"/>
              <a:t>Gradescope</a:t>
            </a:r>
            <a:endParaRPr lang="en-US" b="1" dirty="0"/>
          </a:p>
          <a:p>
            <a:pPr lvl="1"/>
            <a:r>
              <a:rPr lang="en-US" dirty="0"/>
              <a:t>Submit homework assignments</a:t>
            </a:r>
          </a:p>
          <a:p>
            <a:pPr lvl="1"/>
            <a:r>
              <a:rPr lang="en-US" dirty="0"/>
              <a:t>View Graded Assignments and Exams</a:t>
            </a:r>
          </a:p>
          <a:p>
            <a:r>
              <a:rPr lang="en-US" b="1" dirty="0" smtClean="0"/>
              <a:t>Piazza</a:t>
            </a:r>
          </a:p>
          <a:p>
            <a:pPr lvl="1"/>
            <a:r>
              <a:rPr lang="en-US" dirty="0" smtClean="0"/>
              <a:t>Course Discussion Board</a:t>
            </a:r>
          </a:p>
          <a:p>
            <a:pPr lvl="1"/>
            <a:r>
              <a:rPr lang="en-US" dirty="0" smtClean="0"/>
              <a:t>Announcements/Questions</a:t>
            </a:r>
          </a:p>
          <a:p>
            <a:pPr lvl="1"/>
            <a:r>
              <a:rPr lang="en-US" dirty="0" smtClean="0"/>
              <a:t>Preferred method of </a:t>
            </a:r>
            <a:r>
              <a:rPr lang="en-US" dirty="0" smtClean="0"/>
              <a:t>communication</a:t>
            </a:r>
          </a:p>
          <a:p>
            <a:pPr lvl="1"/>
            <a:r>
              <a:rPr lang="en-US" dirty="0">
                <a:hlinkClick r:id="rId2"/>
              </a:rPr>
              <a:t>https://</a:t>
            </a:r>
            <a:r>
              <a:rPr lang="en-US" dirty="0" smtClean="0">
                <a:hlinkClick r:id="rId2"/>
              </a:rPr>
              <a:t>piazza.com/purdue/spring2023/cs655/home</a:t>
            </a:r>
            <a:r>
              <a:rPr lang="en-US" dirty="0" smtClean="0"/>
              <a:t> </a:t>
            </a:r>
            <a:endParaRPr lang="en-US" dirty="0" smtClean="0"/>
          </a:p>
          <a:p>
            <a:pPr marL="457200" lvl="1" indent="0">
              <a:buNone/>
            </a:pPr>
            <a:endParaRPr lang="en-US" dirty="0" smtClean="0"/>
          </a:p>
        </p:txBody>
      </p:sp>
      <p:sp>
        <p:nvSpPr>
          <p:cNvPr id="4" name="Slide Number Placeholder 3"/>
          <p:cNvSpPr>
            <a:spLocks noGrp="1"/>
          </p:cNvSpPr>
          <p:nvPr>
            <p:ph type="sldNum" sz="quarter" idx="12"/>
          </p:nvPr>
        </p:nvSpPr>
        <p:spPr/>
        <p:txBody>
          <a:bodyPr/>
          <a:lstStyle/>
          <a:p>
            <a:fld id="{D104D3F7-B83F-4105-B753-146AD0E5364B}" type="slidenum">
              <a:rPr lang="en-US" smtClean="0"/>
              <a:t>4</a:t>
            </a:fld>
            <a:endParaRPr lang="en-US"/>
          </a:p>
        </p:txBody>
      </p:sp>
    </p:spTree>
    <p:extLst>
      <p:ext uri="{BB962C8B-B14F-4D97-AF65-F5344CB8AC3E}">
        <p14:creationId xmlns:p14="http://schemas.microsoft.com/office/powerpoint/2010/main" val="16146540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Sufficient Key Space Principle</a:t>
            </a:r>
            <a:endParaRPr lang="en-US" dirty="0"/>
          </a:p>
        </p:txBody>
      </p:sp>
      <p:sp>
        <p:nvSpPr>
          <p:cNvPr id="3" name="Content Placeholder 2"/>
          <p:cNvSpPr>
            <a:spLocks noGrp="1"/>
          </p:cNvSpPr>
          <p:nvPr>
            <p:ph idx="1"/>
          </p:nvPr>
        </p:nvSpPr>
        <p:spPr/>
        <p:txBody>
          <a:bodyPr/>
          <a:lstStyle/>
          <a:p>
            <a:pPr marL="0" indent="0" algn="ctr">
              <a:buNone/>
            </a:pPr>
            <a:r>
              <a:rPr lang="en-US" sz="3600" dirty="0" smtClean="0"/>
              <a:t>“Any secure encryption scheme </a:t>
            </a:r>
            <a:r>
              <a:rPr lang="en-US" sz="3600" i="1" dirty="0" smtClean="0"/>
              <a:t>must</a:t>
            </a:r>
            <a:r>
              <a:rPr lang="en-US" sz="3600" dirty="0" smtClean="0"/>
              <a:t> have a key space that is sufficiently large to make an exhaustive search attack infeasible.”</a:t>
            </a:r>
          </a:p>
          <a:p>
            <a:pPr marL="0" indent="0">
              <a:buNone/>
            </a:pPr>
            <a:endParaRPr lang="en-US" dirty="0" smtClean="0"/>
          </a:p>
          <a:p>
            <a:pPr marL="0" indent="0">
              <a:buNone/>
            </a:pPr>
            <a:endParaRPr lang="en-US" b="1" dirty="0" smtClean="0"/>
          </a:p>
        </p:txBody>
      </p:sp>
      <p:sp>
        <p:nvSpPr>
          <p:cNvPr id="4" name="Slide Number Placeholder 3"/>
          <p:cNvSpPr>
            <a:spLocks noGrp="1"/>
          </p:cNvSpPr>
          <p:nvPr>
            <p:ph type="sldNum" sz="quarter" idx="12"/>
          </p:nvPr>
        </p:nvSpPr>
        <p:spPr/>
        <p:txBody>
          <a:bodyPr/>
          <a:lstStyle/>
          <a:p>
            <a:fld id="{D104D3F7-B83F-4105-B753-146AD0E5364B}" type="slidenum">
              <a:rPr lang="en-US" smtClean="0"/>
              <a:t>40</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586" y="3403600"/>
            <a:ext cx="3877733" cy="2908300"/>
          </a:xfrm>
          <a:prstGeom prst="rect">
            <a:avLst/>
          </a:prstGeom>
        </p:spPr>
      </p:pic>
      <p:sp>
        <p:nvSpPr>
          <p:cNvPr id="6" name="AutoShape 2" descr="Image result for cray supercomputer">
            <a:hlinkClick r:id="rId4"/>
          </p:cNvPr>
          <p:cNvSpPr>
            <a:spLocks noChangeAspect="1" noChangeArrowheads="1"/>
          </p:cNvSpPr>
          <p:nvPr/>
        </p:nvSpPr>
        <p:spPr bwMode="auto">
          <a:xfrm>
            <a:off x="2210753" y="-1740218"/>
            <a:ext cx="5734050" cy="367665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8" name="Picture 4" descr="Image result for cray supercomputer">
            <a:hlinkClick r:id="rId5"/>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87633" y="3282949"/>
            <a:ext cx="5734050" cy="3676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774956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Sufficient Key Space Principle</a:t>
            </a:r>
            <a:endParaRPr lang="en-US" dirty="0"/>
          </a:p>
        </p:txBody>
      </p:sp>
      <p:sp>
        <p:nvSpPr>
          <p:cNvPr id="3" name="Content Placeholder 2"/>
          <p:cNvSpPr>
            <a:spLocks noGrp="1"/>
          </p:cNvSpPr>
          <p:nvPr>
            <p:ph idx="1"/>
          </p:nvPr>
        </p:nvSpPr>
        <p:spPr/>
        <p:txBody>
          <a:bodyPr/>
          <a:lstStyle/>
          <a:p>
            <a:pPr marL="0" indent="0" algn="ctr">
              <a:buNone/>
            </a:pPr>
            <a:r>
              <a:rPr lang="en-US" sz="3600" dirty="0" smtClean="0"/>
              <a:t>“Any secure encryption scheme </a:t>
            </a:r>
            <a:r>
              <a:rPr lang="en-US" sz="3600" i="1" dirty="0" smtClean="0"/>
              <a:t>must</a:t>
            </a:r>
            <a:r>
              <a:rPr lang="en-US" sz="3600" dirty="0" smtClean="0"/>
              <a:t> have a key space that is sufficiently large to make an exhaustive search attack infeasible.”</a:t>
            </a:r>
          </a:p>
          <a:p>
            <a:pPr marL="0" indent="0">
              <a:buNone/>
            </a:pPr>
            <a:endParaRPr lang="en-US" dirty="0" smtClean="0"/>
          </a:p>
          <a:p>
            <a:pPr marL="0" indent="0">
              <a:buNone/>
            </a:pPr>
            <a:r>
              <a:rPr lang="en-US" b="1" dirty="0" smtClean="0"/>
              <a:t>Question 1: </a:t>
            </a:r>
            <a:r>
              <a:rPr lang="en-US" dirty="0" smtClean="0"/>
              <a:t>How big is big enough? Complicated question….</a:t>
            </a:r>
            <a:endParaRPr lang="en-US" b="1" dirty="0" smtClean="0"/>
          </a:p>
          <a:p>
            <a:pPr marL="0" indent="0">
              <a:buNone/>
            </a:pPr>
            <a:endParaRPr lang="en-US" b="1" dirty="0" smtClean="0"/>
          </a:p>
          <a:p>
            <a:pPr marL="0" indent="0">
              <a:buNone/>
            </a:pPr>
            <a:r>
              <a:rPr lang="en-US" b="1" dirty="0" smtClean="0"/>
              <a:t>Question 2: </a:t>
            </a:r>
            <a:r>
              <a:rPr lang="en-US" dirty="0" smtClean="0"/>
              <a:t>If the key space is large is the encryption scheme necessarily secure?</a:t>
            </a: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41</a:t>
            </a:fld>
            <a:endParaRPr lang="en-US"/>
          </a:p>
        </p:txBody>
      </p:sp>
    </p:spTree>
    <p:extLst>
      <p:ext uri="{BB962C8B-B14F-4D97-AF65-F5344CB8AC3E}">
        <p14:creationId xmlns:p14="http://schemas.microsoft.com/office/powerpoint/2010/main" val="22027585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Substitution Cipher</a:t>
            </a:r>
            <a:endParaRPr lang="en-US" dirty="0"/>
          </a:p>
        </p:txBody>
      </p:sp>
      <p:sp>
        <p:nvSpPr>
          <p:cNvPr id="3" name="Content Placeholder 2"/>
          <p:cNvSpPr>
            <a:spLocks noGrp="1"/>
          </p:cNvSpPr>
          <p:nvPr>
            <p:ph idx="1"/>
          </p:nvPr>
        </p:nvSpPr>
        <p:spPr/>
        <p:txBody>
          <a:bodyPr/>
          <a:lstStyle/>
          <a:p>
            <a:r>
              <a:rPr lang="en-US" dirty="0" smtClean="0"/>
              <a:t>Secret key K is permutation of the alphabet</a:t>
            </a:r>
          </a:p>
          <a:p>
            <a:pPr lvl="1"/>
            <a:r>
              <a:rPr lang="en-US" dirty="0" smtClean="0"/>
              <a:t>Example:</a:t>
            </a:r>
          </a:p>
          <a:p>
            <a:pPr lvl="2"/>
            <a:r>
              <a:rPr lang="en-US" dirty="0" smtClean="0"/>
              <a:t>A  B  C  D  E  F   G  H  I   J    K  L   M  N  O P  Q  R   S   T   U  V  W  X  Y  Z</a:t>
            </a:r>
          </a:p>
          <a:p>
            <a:pPr lvl="2"/>
            <a:r>
              <a:rPr lang="en-US" dirty="0" smtClean="0"/>
              <a:t>X  E  U  A  D  N  B  K  V  M  R  O  C   Q  F  S  Y   H  W  G  L   Z   I    J   P  T</a:t>
            </a:r>
          </a:p>
          <a:p>
            <a:endParaRPr lang="en-US" dirty="0" smtClean="0"/>
          </a:p>
          <a:p>
            <a:r>
              <a:rPr lang="en-US" b="1" dirty="0" smtClean="0"/>
              <a:t>Encryption: </a:t>
            </a:r>
            <a:r>
              <a:rPr lang="en-US" dirty="0" smtClean="0"/>
              <a:t>apply permutation K to each letter in message</a:t>
            </a:r>
          </a:p>
          <a:p>
            <a:pPr lvl="1"/>
            <a:r>
              <a:rPr lang="en-US" dirty="0" smtClean="0"/>
              <a:t>TELLHIMABOUTME </a:t>
            </a:r>
            <a:r>
              <a:rPr lang="en-US" dirty="0" smtClean="0">
                <a:sym typeface="Wingdings" panose="05000000000000000000" pitchFamily="2" charset="2"/>
              </a:rPr>
              <a:t> GDOOKVCXEFLGCD</a:t>
            </a:r>
          </a:p>
          <a:p>
            <a:pPr lvl="1"/>
            <a:endParaRPr lang="en-US" dirty="0">
              <a:sym typeface="Wingdings" panose="05000000000000000000" pitchFamily="2" charset="2"/>
            </a:endParaRPr>
          </a:p>
          <a:p>
            <a:r>
              <a:rPr lang="en-US" b="1" dirty="0" smtClean="0">
                <a:sym typeface="Wingdings" panose="05000000000000000000" pitchFamily="2" charset="2"/>
              </a:rPr>
              <a:t>Decryption: </a:t>
            </a:r>
            <a:r>
              <a:rPr lang="en-US" dirty="0" smtClean="0">
                <a:sym typeface="Wingdings" panose="05000000000000000000" pitchFamily="2" charset="2"/>
              </a:rPr>
              <a:t>reverse the permutation</a:t>
            </a:r>
            <a:endParaRPr lang="en-US" dirty="0"/>
          </a:p>
          <a:p>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42</a:t>
            </a:fld>
            <a:endParaRPr lang="en-US"/>
          </a:p>
        </p:txBody>
      </p:sp>
    </p:spTree>
    <p:extLst>
      <p:ext uri="{BB962C8B-B14F-4D97-AF65-F5344CB8AC3E}">
        <p14:creationId xmlns:p14="http://schemas.microsoft.com/office/powerpoint/2010/main" val="4803920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Substitution Cipher</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Secret key K is a permutation of the alphabet</a:t>
                </a:r>
              </a:p>
              <a:p>
                <a:pPr lvl="1"/>
                <a:r>
                  <a:rPr lang="en-US" dirty="0" smtClean="0"/>
                  <a:t>Example:</a:t>
                </a:r>
              </a:p>
              <a:p>
                <a:pPr lvl="2"/>
                <a:r>
                  <a:rPr lang="en-US" dirty="0"/>
                  <a:t>A  B  C  D  E  F   G  H  I   J    K  L   M  N  O P  Q  R   S   T   U  V  W  X  Y  Z</a:t>
                </a:r>
              </a:p>
              <a:p>
                <a:pPr lvl="2"/>
                <a:r>
                  <a:rPr lang="en-US" dirty="0"/>
                  <a:t>X  E  U  A  D  N  B  K  V  M  R  O  C   Q  F  S  Y   H  W  G  L   Z   I    J   P  T</a:t>
                </a:r>
              </a:p>
              <a:p>
                <a:pPr lvl="2"/>
                <a:endParaRPr lang="en-US" dirty="0"/>
              </a:p>
              <a:p>
                <a:r>
                  <a:rPr lang="en-US" b="1" dirty="0" smtClean="0"/>
                  <a:t>Question: </a:t>
                </a:r>
                <a:r>
                  <a:rPr lang="en-US" dirty="0" smtClean="0"/>
                  <a:t>What is the size of the </a:t>
                </a:r>
                <a:r>
                  <a:rPr lang="en-US" dirty="0" err="1" smtClean="0"/>
                  <a:t>keyspace</a:t>
                </a:r>
                <a:r>
                  <a:rPr lang="en-US" dirty="0" smtClean="0"/>
                  <a:t> </a:t>
                </a:r>
                <a14:m>
                  <m:oMath xmlns:m="http://schemas.openxmlformats.org/officeDocument/2006/math">
                    <m:r>
                      <a:rPr lang="el-GR" i="1">
                        <a:latin typeface="Cambria Math" panose="02040503050406030204" pitchFamily="18" charset="0"/>
                        <a:ea typeface="Cambria Math" panose="02040503050406030204" pitchFamily="18" charset="0"/>
                      </a:rPr>
                      <m:t>𝒦</m:t>
                    </m:r>
                  </m:oMath>
                </a14:m>
                <a:r>
                  <a:rPr lang="en-US" dirty="0" smtClean="0"/>
                  <a:t>?</a:t>
                </a:r>
              </a:p>
              <a:p>
                <a:endParaRPr lang="en-US" dirty="0"/>
              </a:p>
              <a:p>
                <a:pPr marL="0" indent="0">
                  <a:buNone/>
                </a:pPr>
                <a14:m>
                  <m:oMathPara xmlns:m="http://schemas.openxmlformats.org/officeDocument/2006/math">
                    <m:oMathParaPr>
                      <m:jc m:val="centerGroup"/>
                    </m:oMathParaPr>
                    <m:oMath xmlns:m="http://schemas.openxmlformats.org/officeDocument/2006/math">
                      <m:d>
                        <m:dPr>
                          <m:begChr m:val="|"/>
                          <m:endChr m:val="|"/>
                          <m:ctrlPr>
                            <a:rPr lang="en-US" i="1" smtClean="0">
                              <a:latin typeface="Cambria Math" panose="02040503050406030204" pitchFamily="18" charset="0"/>
                            </a:rPr>
                          </m:ctrlPr>
                        </m:dPr>
                        <m:e>
                          <m:r>
                            <a:rPr lang="el-GR" i="1">
                              <a:latin typeface="Cambria Math" panose="02040503050406030204" pitchFamily="18" charset="0"/>
                              <a:ea typeface="Cambria Math" panose="02040503050406030204" pitchFamily="18" charset="0"/>
                            </a:rPr>
                            <m:t>𝒦</m:t>
                          </m:r>
                        </m:e>
                      </m:d>
                      <m:r>
                        <a:rPr lang="en-US" b="0" i="1" smtClean="0">
                          <a:latin typeface="Cambria Math" panose="02040503050406030204" pitchFamily="18" charset="0"/>
                        </a:rPr>
                        <m:t>=26! </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2</m:t>
                          </m:r>
                        </m:e>
                        <m:sup>
                          <m:r>
                            <a:rPr lang="en-US" b="0" i="1" smtClean="0">
                              <a:latin typeface="Cambria Math" panose="02040503050406030204" pitchFamily="18" charset="0"/>
                              <a:ea typeface="Cambria Math" panose="02040503050406030204" pitchFamily="18" charset="0"/>
                            </a:rPr>
                            <m:t>88</m:t>
                          </m:r>
                        </m:sup>
                      </m:sSup>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43</a:t>
            </a:fld>
            <a:endParaRPr lang="en-US"/>
          </a:p>
        </p:txBody>
      </p:sp>
    </p:spTree>
    <p:extLst>
      <p:ext uri="{BB962C8B-B14F-4D97-AF65-F5344CB8AC3E}">
        <p14:creationId xmlns:p14="http://schemas.microsoft.com/office/powerpoint/2010/main" val="2604909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fld id="{D104D3F7-B83F-4105-B753-146AD0E5364B}" type="slidenum">
              <a:rPr lang="en-US" smtClean="0"/>
              <a:t>44</a:t>
            </a:fld>
            <a:endParaRPr lang="en-US"/>
          </a:p>
        </p:txBody>
      </p:sp>
      <p:pic>
        <p:nvPicPr>
          <p:cNvPr id="2050"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0622" y="136106"/>
            <a:ext cx="9370755" cy="6220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491038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Frequency Analysis</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63179" y="3281769"/>
            <a:ext cx="5352381" cy="3257143"/>
          </a:xfrm>
        </p:spPr>
      </p:pic>
      <p:sp>
        <p:nvSpPr>
          <p:cNvPr id="4" name="Slide Number Placeholder 3"/>
          <p:cNvSpPr>
            <a:spLocks noGrp="1"/>
          </p:cNvSpPr>
          <p:nvPr>
            <p:ph type="sldNum" sz="quarter" idx="12"/>
          </p:nvPr>
        </p:nvSpPr>
        <p:spPr/>
        <p:txBody>
          <a:bodyPr/>
          <a:lstStyle/>
          <a:p>
            <a:fld id="{D104D3F7-B83F-4105-B753-146AD0E5364B}" type="slidenum">
              <a:rPr lang="en-US" smtClean="0"/>
              <a:t>45</a:t>
            </a:fld>
            <a:endParaRPr lang="en-US"/>
          </a:p>
        </p:txBody>
      </p:sp>
      <p:sp>
        <p:nvSpPr>
          <p:cNvPr id="6" name="TextBox 5"/>
          <p:cNvSpPr txBox="1"/>
          <p:nvPr/>
        </p:nvSpPr>
        <p:spPr>
          <a:xfrm>
            <a:off x="180891" y="1506022"/>
            <a:ext cx="10649669" cy="1754326"/>
          </a:xfrm>
          <a:prstGeom prst="rect">
            <a:avLst/>
          </a:prstGeom>
          <a:noFill/>
        </p:spPr>
        <p:txBody>
          <a:bodyPr wrap="square" rtlCol="0">
            <a:spAutoFit/>
          </a:bodyPr>
          <a:lstStyle/>
          <a:p>
            <a:pPr marL="285750" indent="-285750">
              <a:buFont typeface="Arial" panose="020B0604020202020204" pitchFamily="34" charset="0"/>
              <a:buChar char="•"/>
            </a:pPr>
            <a:r>
              <a:rPr lang="en-US" b="1" dirty="0" smtClean="0"/>
              <a:t>Observation 1:</a:t>
            </a:r>
            <a:r>
              <a:rPr lang="en-US" dirty="0" smtClean="0"/>
              <a:t> If e is mapped to d then every appearance of e in the plaintext results in the appearance of a d in the ciphertext</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smtClean="0"/>
              <a:t>Observation 2: </a:t>
            </a:r>
            <a:r>
              <a:rPr lang="en-US" dirty="0" smtClean="0"/>
              <a:t>Some letters occur much more frequently in English.</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b="1" dirty="0" smtClean="0"/>
              <a:t>Observation 3:</a:t>
            </a:r>
            <a:r>
              <a:rPr lang="en-US" dirty="0" smtClean="0"/>
              <a:t> Texts consisting of a few sentences tend to have a distribution close to average.</a:t>
            </a:r>
            <a:endParaRPr lang="en-US" dirty="0"/>
          </a:p>
        </p:txBody>
      </p:sp>
      <p:sp>
        <p:nvSpPr>
          <p:cNvPr id="7" name="Oval 6"/>
          <p:cNvSpPr/>
          <p:nvPr/>
        </p:nvSpPr>
        <p:spPr>
          <a:xfrm>
            <a:off x="2621280" y="3454400"/>
            <a:ext cx="568960" cy="375920"/>
          </a:xfrm>
          <a:prstGeom prst="ellipse">
            <a:avLst/>
          </a:prstGeom>
          <a:solidFill>
            <a:schemeClr val="accent1">
              <a:alpha val="32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p:cNvCxnSpPr>
            <a:stCxn id="7" idx="6"/>
          </p:cNvCxnSpPr>
          <p:nvPr/>
        </p:nvCxnSpPr>
        <p:spPr>
          <a:xfrm>
            <a:off x="3190240" y="3642360"/>
            <a:ext cx="4018634" cy="20938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208874" y="3738276"/>
            <a:ext cx="4652236" cy="1200329"/>
          </a:xfrm>
          <a:prstGeom prst="rect">
            <a:avLst/>
          </a:prstGeom>
          <a:noFill/>
        </p:spPr>
        <p:txBody>
          <a:bodyPr wrap="none" rtlCol="0">
            <a:spAutoFit/>
          </a:bodyPr>
          <a:lstStyle/>
          <a:p>
            <a:r>
              <a:rPr lang="en-US" dirty="0" smtClean="0"/>
              <a:t>Step 1: Find letter in ciphertext that occurs with</a:t>
            </a:r>
          </a:p>
          <a:p>
            <a:r>
              <a:rPr lang="en-US" dirty="0" smtClean="0"/>
              <a:t>frequency &gt; 11%. This letter is probably e…</a:t>
            </a:r>
          </a:p>
          <a:p>
            <a:endParaRPr lang="en-US" dirty="0"/>
          </a:p>
          <a:p>
            <a:r>
              <a:rPr lang="en-US" dirty="0" smtClean="0"/>
              <a:t> </a:t>
            </a:r>
            <a:endParaRPr lang="en-US" dirty="0"/>
          </a:p>
        </p:txBody>
      </p:sp>
    </p:spTree>
    <p:extLst>
      <p:ext uri="{BB962C8B-B14F-4D97-AF65-F5344CB8AC3E}">
        <p14:creationId xmlns:p14="http://schemas.microsoft.com/office/powerpoint/2010/main" val="25705771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err="1"/>
              <a:t>Vigenère</a:t>
            </a:r>
            <a:r>
              <a:rPr lang="en-US" dirty="0"/>
              <a:t> </a:t>
            </a:r>
            <a:r>
              <a:rPr lang="en-US" dirty="0" smtClean="0"/>
              <a:t>Cipher</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Generalizes Shift Cipher</a:t>
            </a:r>
          </a:p>
          <a:p>
            <a:r>
              <a:rPr lang="en-US" dirty="0" smtClean="0"/>
              <a:t>K=k</a:t>
            </a:r>
            <a:r>
              <a:rPr lang="en-US" baseline="-25000" dirty="0" smtClean="0"/>
              <a:t>1</a:t>
            </a:r>
            <a:r>
              <a:rPr lang="en-US" dirty="0" smtClean="0"/>
              <a:t>,…,</a:t>
            </a:r>
            <a:r>
              <a:rPr lang="en-US" dirty="0" err="1" smtClean="0"/>
              <a:t>k</a:t>
            </a:r>
            <a:r>
              <a:rPr lang="en-US" baseline="-25000" dirty="0" err="1" smtClean="0"/>
              <a:t>t</a:t>
            </a:r>
            <a:endParaRPr lang="en-US" baseline="-25000" dirty="0" smtClean="0"/>
          </a:p>
          <a:p>
            <a:r>
              <a:rPr lang="en-US" dirty="0" err="1" smtClean="0"/>
              <a:t>Enc</a:t>
            </a:r>
            <a:r>
              <a:rPr lang="en-US" baseline="-25000" dirty="0" err="1" smtClean="0"/>
              <a:t>K</a:t>
            </a:r>
            <a:r>
              <a:rPr lang="en-US" dirty="0" smtClean="0"/>
              <a:t>(m) </a:t>
            </a:r>
          </a:p>
          <a:p>
            <a:pPr lvl="1"/>
            <a:r>
              <a:rPr lang="en-US" dirty="0" smtClean="0"/>
              <a:t>Shift first letter right k</a:t>
            </a:r>
            <a:r>
              <a:rPr lang="en-US" baseline="-25000" dirty="0" smtClean="0"/>
              <a:t>1</a:t>
            </a:r>
            <a:r>
              <a:rPr lang="en-US" dirty="0" smtClean="0"/>
              <a:t> times</a:t>
            </a:r>
          </a:p>
          <a:p>
            <a:pPr lvl="1"/>
            <a:r>
              <a:rPr lang="en-US" dirty="0" smtClean="0"/>
              <a:t>Shift second letter right k</a:t>
            </a:r>
            <a:r>
              <a:rPr lang="en-US" baseline="-25000" dirty="0" smtClean="0"/>
              <a:t>2</a:t>
            </a:r>
            <a:r>
              <a:rPr lang="en-US" dirty="0" smtClean="0"/>
              <a:t> times</a:t>
            </a:r>
          </a:p>
          <a:p>
            <a:pPr lvl="1"/>
            <a:r>
              <a:rPr lang="en-US" dirty="0" smtClean="0"/>
              <a:t>…</a:t>
            </a:r>
          </a:p>
          <a:p>
            <a:pPr lvl="1"/>
            <a:r>
              <a:rPr lang="en-US" dirty="0" smtClean="0"/>
              <a:t>Shift </a:t>
            </a:r>
            <a:r>
              <a:rPr lang="en-US" dirty="0" err="1" smtClean="0"/>
              <a:t>t</a:t>
            </a:r>
            <a:r>
              <a:rPr lang="en-US" baseline="30000" dirty="0" err="1" smtClean="0"/>
              <a:t>th</a:t>
            </a:r>
            <a:r>
              <a:rPr lang="en-US" dirty="0" smtClean="0"/>
              <a:t> letter right </a:t>
            </a:r>
            <a:r>
              <a:rPr lang="en-US" dirty="0" err="1" smtClean="0"/>
              <a:t>k</a:t>
            </a:r>
            <a:r>
              <a:rPr lang="en-US" baseline="-25000" dirty="0" err="1" smtClean="0"/>
              <a:t>t</a:t>
            </a:r>
            <a:r>
              <a:rPr lang="en-US" dirty="0" smtClean="0"/>
              <a:t> times </a:t>
            </a:r>
          </a:p>
          <a:p>
            <a:pPr lvl="1"/>
            <a:r>
              <a:rPr lang="en-US" dirty="0" smtClean="0"/>
              <a:t>Shift t+1</a:t>
            </a:r>
            <a:r>
              <a:rPr lang="en-US" baseline="30000" dirty="0" smtClean="0"/>
              <a:t>st</a:t>
            </a:r>
            <a:r>
              <a:rPr lang="en-US" dirty="0" smtClean="0"/>
              <a:t> letter right k</a:t>
            </a:r>
            <a:r>
              <a:rPr lang="en-US" baseline="-25000" dirty="0" smtClean="0"/>
              <a:t>1</a:t>
            </a:r>
            <a:r>
              <a:rPr lang="en-US" dirty="0" smtClean="0"/>
              <a:t> times</a:t>
            </a:r>
          </a:p>
          <a:p>
            <a:pPr lvl="1"/>
            <a:r>
              <a:rPr lang="en-US" dirty="0" smtClean="0"/>
              <a:t>…</a:t>
            </a:r>
            <a:endParaRPr lang="en-US" dirty="0"/>
          </a:p>
          <a:p>
            <a:r>
              <a:rPr lang="en-US" b="1" dirty="0" smtClean="0"/>
              <a:t>Question:</a:t>
            </a:r>
            <a:r>
              <a:rPr lang="en-US" dirty="0" smtClean="0"/>
              <a:t> Size of key-space? </a:t>
            </a:r>
          </a:p>
          <a:p>
            <a:r>
              <a:rPr lang="en-US" dirty="0" smtClean="0"/>
              <a:t>Answer: 26</a:t>
            </a:r>
            <a:r>
              <a:rPr lang="en-US" baseline="30000" dirty="0" smtClean="0"/>
              <a:t>t </a:t>
            </a:r>
            <a:r>
              <a:rPr lang="en-US" dirty="0"/>
              <a:t>(brute force may not be useful)</a:t>
            </a:r>
            <a:endParaRPr lang="en-US" baseline="30000" dirty="0"/>
          </a:p>
          <a:p>
            <a:endParaRPr lang="en-US" baseline="-25000" dirty="0"/>
          </a:p>
        </p:txBody>
      </p:sp>
      <p:sp>
        <p:nvSpPr>
          <p:cNvPr id="4" name="Slide Number Placeholder 3"/>
          <p:cNvSpPr>
            <a:spLocks noGrp="1"/>
          </p:cNvSpPr>
          <p:nvPr>
            <p:ph type="sldNum" sz="quarter" idx="12"/>
          </p:nvPr>
        </p:nvSpPr>
        <p:spPr/>
        <p:txBody>
          <a:bodyPr/>
          <a:lstStyle/>
          <a:p>
            <a:fld id="{D104D3F7-B83F-4105-B753-146AD0E5364B}" type="slidenum">
              <a:rPr lang="en-US" smtClean="0"/>
              <a:t>46</a:t>
            </a:fld>
            <a:endParaRPr lang="en-US"/>
          </a:p>
        </p:txBody>
      </p:sp>
    </p:spTree>
    <p:extLst>
      <p:ext uri="{BB962C8B-B14F-4D97-AF65-F5344CB8AC3E}">
        <p14:creationId xmlns:p14="http://schemas.microsoft.com/office/powerpoint/2010/main" val="334084807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err="1" smtClean="0"/>
              <a:t>Vigen</a:t>
            </a:r>
            <a:r>
              <a:rPr lang="en-US" dirty="0" err="1"/>
              <a:t>è</a:t>
            </a:r>
            <a:r>
              <a:rPr lang="en-US" dirty="0" err="1" smtClean="0"/>
              <a:t>re</a:t>
            </a:r>
            <a:r>
              <a:rPr lang="en-US" dirty="0" smtClean="0"/>
              <a:t> Cipher</a:t>
            </a:r>
            <a:endParaRPr lang="en-US" dirty="0"/>
          </a:p>
        </p:txBody>
      </p:sp>
      <p:sp>
        <p:nvSpPr>
          <p:cNvPr id="3" name="Content Placeholder 2"/>
          <p:cNvSpPr>
            <a:spLocks noGrp="1"/>
          </p:cNvSpPr>
          <p:nvPr>
            <p:ph idx="1"/>
          </p:nvPr>
        </p:nvSpPr>
        <p:spPr/>
        <p:txBody>
          <a:bodyPr>
            <a:normAutofit/>
          </a:bodyPr>
          <a:lstStyle/>
          <a:p>
            <a:r>
              <a:rPr lang="en-US" dirty="0" smtClean="0"/>
              <a:t>Still vulnerable to frequency analysis</a:t>
            </a:r>
          </a:p>
          <a:p>
            <a:r>
              <a:rPr lang="en-US" dirty="0" smtClean="0"/>
              <a:t>Good guess: Select </a:t>
            </a:r>
            <a:r>
              <a:rPr lang="en-US" dirty="0"/>
              <a:t>K=k</a:t>
            </a:r>
            <a:r>
              <a:rPr lang="en-US" baseline="-25000" dirty="0"/>
              <a:t>1</a:t>
            </a:r>
            <a:r>
              <a:rPr lang="en-US" dirty="0"/>
              <a:t>,…,</a:t>
            </a:r>
            <a:r>
              <a:rPr lang="en-US" dirty="0" err="1" smtClean="0"/>
              <a:t>k</a:t>
            </a:r>
            <a:r>
              <a:rPr lang="en-US" baseline="-25000" dirty="0" err="1" smtClean="0"/>
              <a:t>t</a:t>
            </a:r>
            <a:r>
              <a:rPr lang="en-US" baseline="-25000" dirty="0" smtClean="0"/>
              <a:t> </a:t>
            </a:r>
            <a:r>
              <a:rPr lang="en-US" dirty="0" smtClean="0"/>
              <a:t>to maximize number of e’s in resulting ciphertext </a:t>
            </a:r>
          </a:p>
          <a:p>
            <a:pPr lvl="1"/>
            <a:r>
              <a:rPr lang="en-US" dirty="0" smtClean="0"/>
              <a:t>See Katz and Lindell 1.3 for even more sophisticated heuristics.</a:t>
            </a:r>
          </a:p>
          <a:p>
            <a:pPr lvl="1"/>
            <a:endParaRPr lang="en-US" baseline="-25000" dirty="0" smtClean="0"/>
          </a:p>
          <a:p>
            <a:r>
              <a:rPr lang="en-US" dirty="0" smtClean="0"/>
              <a:t>Attack works when the initial message m is sufficiently long </a:t>
            </a:r>
          </a:p>
          <a:p>
            <a:endParaRPr lang="en-US" dirty="0"/>
          </a:p>
          <a:p>
            <a:r>
              <a:rPr lang="en-US" dirty="0" err="1"/>
              <a:t>Vigenère</a:t>
            </a:r>
            <a:r>
              <a:rPr lang="en-US" dirty="0"/>
              <a:t> </a:t>
            </a:r>
            <a:r>
              <a:rPr lang="en-US" dirty="0" smtClean="0"/>
              <a:t>is “perfectly secret” if the message m is at most t letters long.</a:t>
            </a:r>
            <a:endParaRPr lang="en-US" dirty="0"/>
          </a:p>
          <a:p>
            <a:endParaRPr lang="en-US" baseline="-25000" dirty="0" smtClean="0"/>
          </a:p>
          <a:p>
            <a:endParaRPr lang="en-US" baseline="-25000" dirty="0"/>
          </a:p>
        </p:txBody>
      </p:sp>
      <p:sp>
        <p:nvSpPr>
          <p:cNvPr id="4" name="Slide Number Placeholder 3"/>
          <p:cNvSpPr>
            <a:spLocks noGrp="1"/>
          </p:cNvSpPr>
          <p:nvPr>
            <p:ph type="sldNum" sz="quarter" idx="12"/>
          </p:nvPr>
        </p:nvSpPr>
        <p:spPr/>
        <p:txBody>
          <a:bodyPr/>
          <a:lstStyle/>
          <a:p>
            <a:fld id="{D104D3F7-B83F-4105-B753-146AD0E5364B}" type="slidenum">
              <a:rPr lang="en-US" smtClean="0"/>
              <a:t>47</a:t>
            </a:fld>
            <a:endParaRPr lang="en-US"/>
          </a:p>
        </p:txBody>
      </p:sp>
    </p:spTree>
    <p:extLst>
      <p:ext uri="{BB962C8B-B14F-4D97-AF65-F5344CB8AC3E}">
        <p14:creationId xmlns:p14="http://schemas.microsoft.com/office/powerpoint/2010/main" val="41116893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lstStyle/>
          <a:p>
            <a:r>
              <a:rPr lang="en-US" dirty="0" smtClean="0"/>
              <a:t>Designing secure ciphers is hard</a:t>
            </a:r>
          </a:p>
          <a:p>
            <a:endParaRPr lang="en-US" dirty="0"/>
          </a:p>
          <a:p>
            <a:r>
              <a:rPr lang="en-US" dirty="0" err="1"/>
              <a:t>Vigenère</a:t>
            </a:r>
            <a:r>
              <a:rPr lang="en-US" dirty="0"/>
              <a:t> </a:t>
            </a:r>
            <a:r>
              <a:rPr lang="en-US" dirty="0" smtClean="0"/>
              <a:t>remained “unbroken” for a long time</a:t>
            </a:r>
          </a:p>
          <a:p>
            <a:endParaRPr lang="en-US" dirty="0"/>
          </a:p>
          <a:p>
            <a:r>
              <a:rPr lang="en-US" dirty="0" smtClean="0"/>
              <a:t>Complex schemes are not secure</a:t>
            </a:r>
          </a:p>
          <a:p>
            <a:endParaRPr lang="en-US" dirty="0"/>
          </a:p>
          <a:p>
            <a:r>
              <a:rPr lang="en-US" dirty="0" smtClean="0"/>
              <a:t>All historical ciphers have fallen</a:t>
            </a: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48</a:t>
            </a:fld>
            <a:endParaRPr lang="en-US"/>
          </a:p>
        </p:txBody>
      </p:sp>
      <p:pic>
        <p:nvPicPr>
          <p:cNvPr id="5122" name="Picture 2" descr="Image result for sad caesar">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1695" y="1646238"/>
            <a:ext cx="2666402" cy="4360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3741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 1 Released</a:t>
            </a:r>
            <a:endParaRPr lang="en-US" dirty="0"/>
          </a:p>
        </p:txBody>
      </p:sp>
      <p:sp>
        <p:nvSpPr>
          <p:cNvPr id="3" name="Content Placeholder 2"/>
          <p:cNvSpPr>
            <a:spLocks noGrp="1"/>
          </p:cNvSpPr>
          <p:nvPr>
            <p:ph idx="1"/>
          </p:nvPr>
        </p:nvSpPr>
        <p:spPr/>
        <p:txBody>
          <a:bodyPr>
            <a:normAutofit/>
          </a:bodyPr>
          <a:lstStyle/>
          <a:p>
            <a:r>
              <a:rPr lang="en-US" dirty="0" smtClean="0"/>
              <a:t>Due: Thursday, February 4</a:t>
            </a:r>
            <a:r>
              <a:rPr lang="en-US" baseline="30000" dirty="0" smtClean="0"/>
              <a:t>th</a:t>
            </a:r>
            <a:r>
              <a:rPr lang="en-US" dirty="0" smtClean="0"/>
              <a:t> at 11:59 PM on </a:t>
            </a:r>
            <a:r>
              <a:rPr lang="en-US" dirty="0" err="1" smtClean="0"/>
              <a:t>Gradescope</a:t>
            </a:r>
            <a:r>
              <a:rPr lang="en-US" dirty="0" smtClean="0"/>
              <a:t> (2 weeks)</a:t>
            </a:r>
          </a:p>
          <a:p>
            <a:endParaRPr lang="en-US" dirty="0"/>
          </a:p>
          <a:p>
            <a:r>
              <a:rPr lang="en-US" dirty="0" smtClean="0"/>
              <a:t>Solutions should be typeset (preferably in Latex)</a:t>
            </a:r>
          </a:p>
          <a:p>
            <a:endParaRPr lang="en-US" dirty="0"/>
          </a:p>
          <a:p>
            <a:r>
              <a:rPr lang="en-US" dirty="0" smtClean="0"/>
              <a:t>You may collaborate with classmates, but you must write up your own solution and you </a:t>
            </a:r>
            <a:r>
              <a:rPr lang="en-US" i="1" dirty="0" smtClean="0"/>
              <a:t>must understand</a:t>
            </a:r>
            <a:r>
              <a:rPr lang="en-US" b="1" dirty="0" smtClean="0"/>
              <a:t> </a:t>
            </a:r>
            <a:r>
              <a:rPr lang="en-US" dirty="0" smtClean="0"/>
              <a:t>this solution</a:t>
            </a:r>
          </a:p>
          <a:p>
            <a:endParaRPr lang="en-US" dirty="0"/>
          </a:p>
          <a:p>
            <a:r>
              <a:rPr lang="en-US" dirty="0" smtClean="0"/>
              <a:t>Ask clarification questions on Piazza or during office hours</a:t>
            </a:r>
            <a:endParaRPr lang="en-US" dirty="0"/>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46078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Grades</a:t>
            </a:r>
            <a:endParaRPr lang="en-US" dirty="0"/>
          </a:p>
        </p:txBody>
      </p:sp>
      <p:sp>
        <p:nvSpPr>
          <p:cNvPr id="3" name="Content Placeholder 2"/>
          <p:cNvSpPr>
            <a:spLocks noGrp="1"/>
          </p:cNvSpPr>
          <p:nvPr>
            <p:ph idx="1"/>
          </p:nvPr>
        </p:nvSpPr>
        <p:spPr/>
        <p:txBody>
          <a:bodyPr>
            <a:normAutofit fontScale="92500" lnSpcReduction="20000"/>
          </a:bodyPr>
          <a:lstStyle/>
          <a:p>
            <a:r>
              <a:rPr lang="en-US" dirty="0" smtClean="0"/>
              <a:t>Course </a:t>
            </a:r>
            <a:r>
              <a:rPr lang="en-US" dirty="0" smtClean="0"/>
              <a:t>Project: 30%</a:t>
            </a:r>
            <a:endParaRPr lang="en-US" dirty="0" smtClean="0"/>
          </a:p>
          <a:p>
            <a:r>
              <a:rPr lang="en-US" dirty="0" smtClean="0"/>
              <a:t>Homework: </a:t>
            </a:r>
            <a:r>
              <a:rPr lang="en-US" dirty="0" smtClean="0"/>
              <a:t>20%</a:t>
            </a:r>
            <a:endParaRPr lang="en-US" dirty="0" smtClean="0"/>
          </a:p>
          <a:p>
            <a:r>
              <a:rPr lang="en-US" dirty="0" smtClean="0"/>
              <a:t>Midterm Exam: </a:t>
            </a:r>
            <a:r>
              <a:rPr lang="en-US" dirty="0" smtClean="0"/>
              <a:t>15%</a:t>
            </a:r>
            <a:endParaRPr lang="en-US" dirty="0" smtClean="0"/>
          </a:p>
          <a:p>
            <a:r>
              <a:rPr lang="en-US" dirty="0"/>
              <a:t>Final Exam: 25</a:t>
            </a:r>
            <a:r>
              <a:rPr lang="en-US" dirty="0" smtClean="0"/>
              <a:t>%</a:t>
            </a:r>
          </a:p>
          <a:p>
            <a:r>
              <a:rPr lang="en-US" dirty="0" smtClean="0"/>
              <a:t>Course Presentation: 10%</a:t>
            </a:r>
            <a:endParaRPr lang="en-US" dirty="0" smtClean="0"/>
          </a:p>
          <a:p>
            <a:endParaRPr lang="en-US" dirty="0"/>
          </a:p>
          <a:p>
            <a:pPr marL="0" indent="0">
              <a:buNone/>
            </a:pPr>
            <a:r>
              <a:rPr lang="en-US" dirty="0" smtClean="0"/>
              <a:t>Collaboration is permitted on homework assignments, but you completely understand your solutions and you must write the solutions entirely in your own words.</a:t>
            </a:r>
          </a:p>
          <a:p>
            <a:pPr marL="0" indent="0">
              <a:buNone/>
            </a:pPr>
            <a:endParaRPr lang="en-US" dirty="0" smtClean="0"/>
          </a:p>
          <a:p>
            <a:pPr marL="0" indent="0">
              <a:buNone/>
            </a:pPr>
            <a:r>
              <a:rPr lang="en-US" dirty="0" smtClean="0"/>
              <a:t>No collaboration on </a:t>
            </a:r>
            <a:r>
              <a:rPr lang="en-US" dirty="0" smtClean="0"/>
              <a:t>exams</a:t>
            </a:r>
            <a:endParaRPr lang="en-US" dirty="0"/>
          </a:p>
          <a:p>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5</a:t>
            </a:fld>
            <a:endParaRPr lang="en-US"/>
          </a:p>
        </p:txBody>
      </p:sp>
    </p:spTree>
    <p:extLst>
      <p:ext uri="{BB962C8B-B14F-4D97-AF65-F5344CB8AC3E}">
        <p14:creationId xmlns:p14="http://schemas.microsoft.com/office/powerpoint/2010/main" val="170153251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p:txBody>
          <a:bodyPr/>
          <a:lstStyle/>
          <a:p>
            <a:r>
              <a:rPr lang="en-US" dirty="0"/>
              <a:t>Topic </a:t>
            </a:r>
            <a:r>
              <a:rPr lang="en-US" dirty="0" smtClean="0"/>
              <a:t>3: Perfect Secrecy </a:t>
            </a:r>
            <a:r>
              <a:rPr lang="en-US" smtClean="0"/>
              <a:t>+ One-Time-Pads</a:t>
            </a:r>
            <a:endParaRPr lang="en-US" dirty="0"/>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50</a:t>
            </a:fld>
            <a:endParaRPr lang="en-US"/>
          </a:p>
        </p:txBody>
      </p:sp>
    </p:spTree>
    <p:extLst>
      <p:ext uri="{BB962C8B-B14F-4D97-AF65-F5344CB8AC3E}">
        <p14:creationId xmlns:p14="http://schemas.microsoft.com/office/powerpoint/2010/main" val="218875140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Principles of Modern Cryptography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lnSpcReduction="10000"/>
              </a:bodyPr>
              <a:lstStyle/>
              <a:p>
                <a:r>
                  <a:rPr lang="en-US" dirty="0" smtClean="0"/>
                  <a:t>Need formal definitions of “security”</a:t>
                </a:r>
              </a:p>
              <a:p>
                <a:pPr marL="457200" lvl="1" indent="0">
                  <a:buNone/>
                </a:pPr>
                <a:r>
                  <a:rPr lang="en-US" i="1" dirty="0" smtClean="0"/>
                  <a:t>If you don’t understand what you want to achieve, how can you possibly know when (or if) you have achieved it?</a:t>
                </a:r>
              </a:p>
              <a:p>
                <a:pPr marL="457200" lvl="1" indent="0">
                  <a:buNone/>
                </a:pPr>
                <a:endParaRPr lang="en-US" i="1" dirty="0"/>
              </a:p>
              <a:p>
                <a:pPr lvl="1"/>
                <a:r>
                  <a:rPr lang="en-US" dirty="0" smtClean="0"/>
                  <a:t>Attempt 1: Impossible/infeasible for attacker to recover secret key K</a:t>
                </a:r>
              </a:p>
              <a:p>
                <a:pPr lvl="2"/>
                <a14:m>
                  <m:oMath xmlns:m="http://schemas.openxmlformats.org/officeDocument/2006/math">
                    <m:func>
                      <m:funcPr>
                        <m:ctrlPr>
                          <a:rPr lang="en-US" i="1">
                            <a:latin typeface="Cambria Math" panose="02040503050406030204" pitchFamily="18" charset="0"/>
                          </a:rPr>
                        </m:ctrlPr>
                      </m:funcPr>
                      <m:fName>
                        <m:r>
                          <m:rPr>
                            <m:sty m:val="p"/>
                          </m:rPr>
                          <a:rPr lang="en-US" i="0">
                            <a:latin typeface="Cambria Math" panose="02040503050406030204" pitchFamily="18" charset="0"/>
                          </a:rPr>
                          <m:t>Enc</m:t>
                        </m:r>
                        <m:r>
                          <m:rPr>
                            <m:sty m:val="p"/>
                          </m:rPr>
                          <a:rPr lang="en-US" i="0" baseline="-25000">
                            <a:latin typeface="Cambria Math" panose="02040503050406030204" pitchFamily="18" charset="0"/>
                          </a:rPr>
                          <m:t>k</m:t>
                        </m:r>
                      </m:fName>
                      <m:e>
                        <m:r>
                          <a:rPr lang="en-US" i="0">
                            <a:latin typeface="Cambria Math" panose="02040503050406030204" pitchFamily="18" charset="0"/>
                          </a:rPr>
                          <m:t>(</m:t>
                        </m:r>
                        <m:r>
                          <m:rPr>
                            <m:sty m:val="p"/>
                          </m:rPr>
                          <a:rPr lang="en-US" i="0">
                            <a:latin typeface="Cambria Math" panose="02040503050406030204" pitchFamily="18" charset="0"/>
                          </a:rPr>
                          <m:t>m</m:t>
                        </m:r>
                        <m:r>
                          <a:rPr lang="en-US" i="0">
                            <a:latin typeface="Cambria Math" panose="02040503050406030204" pitchFamily="18" charset="0"/>
                          </a:rPr>
                          <m:t>)</m:t>
                        </m:r>
                      </m:e>
                    </m:func>
                    <m:r>
                      <a:rPr lang="en-US" b="0" i="0" smtClean="0">
                        <a:latin typeface="Cambria Math" panose="02040503050406030204" pitchFamily="18" charset="0"/>
                      </a:rPr>
                      <m:t>=</m:t>
                    </m:r>
                    <m:r>
                      <m:rPr>
                        <m:sty m:val="p"/>
                      </m:rPr>
                      <a:rPr lang="en-US" b="0" i="0" smtClean="0">
                        <a:latin typeface="Cambria Math" panose="02040503050406030204" pitchFamily="18" charset="0"/>
                      </a:rPr>
                      <m:t>m</m:t>
                    </m:r>
                  </m:oMath>
                </a14:m>
                <a:endParaRPr lang="en-US" b="0" dirty="0" smtClean="0"/>
              </a:p>
              <a:p>
                <a:pPr lvl="1"/>
                <a:r>
                  <a:rPr lang="en-US" dirty="0" smtClean="0"/>
                  <a:t>Attempt 2: Impossible for attacker to recover entire plaintext from ciphertext?</a:t>
                </a:r>
              </a:p>
              <a:p>
                <a:pPr lvl="2"/>
                <a:r>
                  <a:rPr lang="en-US" dirty="0" smtClean="0"/>
                  <a:t>Ok to decrypt 90% of message?</a:t>
                </a:r>
              </a:p>
              <a:p>
                <a:pPr lvl="1"/>
                <a:r>
                  <a:rPr lang="en-US" dirty="0" smtClean="0"/>
                  <a:t>Attempt 3: Impossible for attacker to figure out any particular character of the plaintext from the ciphertext?</a:t>
                </a:r>
              </a:p>
              <a:p>
                <a:pPr lvl="2"/>
                <a:r>
                  <a:rPr lang="en-US" dirty="0" smtClean="0"/>
                  <a:t>[Too Weak] Does employee make more than $100,000 per year?</a:t>
                </a:r>
              </a:p>
              <a:p>
                <a:pPr lvl="2"/>
                <a:r>
                  <a:rPr lang="en-US" dirty="0" smtClean="0"/>
                  <a:t>[Too Strong] Lucky </a:t>
                </a:r>
                <a:r>
                  <a:rPr lang="en-US" dirty="0"/>
                  <a:t>guess? Prior Information? (e.g., letters always begin “Dear ….”)</a:t>
                </a:r>
              </a:p>
              <a:p>
                <a:pPr lvl="2"/>
                <a:endParaRPr lang="en-US" i="1"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43" t="-3081" r="-139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51</a:t>
            </a:fld>
            <a:endParaRPr lang="en-US"/>
          </a:p>
        </p:txBody>
      </p:sp>
    </p:spTree>
    <p:extLst>
      <p:ext uri="{BB962C8B-B14F-4D97-AF65-F5344CB8AC3E}">
        <p14:creationId xmlns:p14="http://schemas.microsoft.com/office/powerpoint/2010/main" val="81141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Principles of Modern Cryptography</a:t>
            </a:r>
            <a:endParaRPr lang="en-US" dirty="0"/>
          </a:p>
        </p:txBody>
      </p:sp>
      <p:sp>
        <p:nvSpPr>
          <p:cNvPr id="3" name="Content Placeholder 2"/>
          <p:cNvSpPr>
            <a:spLocks noGrp="1"/>
          </p:cNvSpPr>
          <p:nvPr>
            <p:ph idx="1"/>
          </p:nvPr>
        </p:nvSpPr>
        <p:spPr/>
        <p:txBody>
          <a:bodyPr>
            <a:normAutofit/>
          </a:bodyPr>
          <a:lstStyle/>
          <a:p>
            <a:r>
              <a:rPr lang="en-US" dirty="0" smtClean="0"/>
              <a:t>Need formal definitions of “security”</a:t>
            </a:r>
          </a:p>
          <a:p>
            <a:pPr marL="457200" lvl="1" indent="0">
              <a:buNone/>
            </a:pPr>
            <a:r>
              <a:rPr lang="en-US" i="1" dirty="0" smtClean="0"/>
              <a:t>If you don’t understand what you want to achieve, how can you possibly know when (or if) you have achieved it?</a:t>
            </a:r>
          </a:p>
          <a:p>
            <a:pPr marL="457200" lvl="1" indent="0">
              <a:buNone/>
            </a:pPr>
            <a:endParaRPr lang="en-US" i="1" dirty="0"/>
          </a:p>
          <a:p>
            <a:pPr lvl="1"/>
            <a:r>
              <a:rPr lang="en-US" dirty="0" smtClean="0"/>
              <a:t>Final Attempt: Regardless of information an attacker </a:t>
            </a:r>
            <a:r>
              <a:rPr lang="en-US" i="1" dirty="0" smtClean="0"/>
              <a:t>already</a:t>
            </a:r>
            <a:r>
              <a:rPr lang="en-US" dirty="0" smtClean="0"/>
              <a:t> has, a ciphertext should leak no </a:t>
            </a:r>
            <a:r>
              <a:rPr lang="en-US" i="1" dirty="0" smtClean="0"/>
              <a:t>additional information </a:t>
            </a:r>
            <a:r>
              <a:rPr lang="en-US" dirty="0" smtClean="0"/>
              <a:t>about the underlying plaintext.</a:t>
            </a:r>
          </a:p>
          <a:p>
            <a:pPr lvl="2"/>
            <a:r>
              <a:rPr lang="en-US" dirty="0" smtClean="0"/>
              <a:t>This is the “</a:t>
            </a:r>
            <a:r>
              <a:rPr lang="en-US" i="1" dirty="0" smtClean="0"/>
              <a:t>right</a:t>
            </a:r>
            <a:r>
              <a:rPr lang="en-US" dirty="0" smtClean="0"/>
              <a:t>” approach</a:t>
            </a:r>
          </a:p>
          <a:p>
            <a:pPr lvl="2"/>
            <a:r>
              <a:rPr lang="en-US" dirty="0" smtClean="0"/>
              <a:t>Still need to </a:t>
            </a:r>
            <a:r>
              <a:rPr lang="en-US" i="1" dirty="0" smtClean="0"/>
              <a:t>formalize</a:t>
            </a:r>
            <a:r>
              <a:rPr lang="en-US" dirty="0" smtClean="0"/>
              <a:t> mathematically</a:t>
            </a:r>
          </a:p>
          <a:p>
            <a:endParaRPr lang="en-US" dirty="0"/>
          </a:p>
          <a:p>
            <a:r>
              <a:rPr lang="en-US" dirty="0" smtClean="0"/>
              <a:t>Security definition includes </a:t>
            </a:r>
            <a:r>
              <a:rPr lang="en-US" i="1" u="sng" dirty="0" smtClean="0"/>
              <a:t>goal</a:t>
            </a:r>
            <a:r>
              <a:rPr lang="en-US" dirty="0" smtClean="0"/>
              <a:t> and </a:t>
            </a:r>
            <a:r>
              <a:rPr lang="en-US" i="1" u="sng" dirty="0" smtClean="0"/>
              <a:t>threat-model</a:t>
            </a:r>
          </a:p>
          <a:p>
            <a:pPr lvl="1"/>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52</a:t>
            </a:fld>
            <a:endParaRPr lang="en-US"/>
          </a:p>
        </p:txBody>
      </p:sp>
    </p:spTree>
    <p:extLst>
      <p:ext uri="{BB962C8B-B14F-4D97-AF65-F5344CB8AC3E}">
        <p14:creationId xmlns:p14="http://schemas.microsoft.com/office/powerpoint/2010/main" val="1940185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Principles of Modern Cryptography</a:t>
            </a:r>
            <a:endParaRPr lang="en-US" dirty="0"/>
          </a:p>
        </p:txBody>
      </p:sp>
      <p:sp>
        <p:nvSpPr>
          <p:cNvPr id="3" name="Content Placeholder 2"/>
          <p:cNvSpPr>
            <a:spLocks noGrp="1"/>
          </p:cNvSpPr>
          <p:nvPr>
            <p:ph idx="1"/>
          </p:nvPr>
        </p:nvSpPr>
        <p:spPr/>
        <p:txBody>
          <a:bodyPr/>
          <a:lstStyle/>
          <a:p>
            <a:r>
              <a:rPr lang="en-US" dirty="0" smtClean="0"/>
              <a:t>Proofs of Security are critical</a:t>
            </a:r>
          </a:p>
          <a:p>
            <a:pPr lvl="1"/>
            <a:r>
              <a:rPr lang="en-US" dirty="0" smtClean="0"/>
              <a:t>Iron-clad guarantee that attacker will not succeed </a:t>
            </a:r>
            <a:r>
              <a:rPr lang="en-US" dirty="0"/>
              <a:t>(relative to definition/assumptions) </a:t>
            </a:r>
            <a:endParaRPr lang="en-US" dirty="0" smtClean="0"/>
          </a:p>
          <a:p>
            <a:r>
              <a:rPr lang="en-US" dirty="0" smtClean="0"/>
              <a:t>Experience: intuition is often misleading in cryptography</a:t>
            </a:r>
            <a:endParaRPr lang="en-US" dirty="0"/>
          </a:p>
          <a:p>
            <a:pPr lvl="1"/>
            <a:r>
              <a:rPr lang="en-US" dirty="0" smtClean="0"/>
              <a:t>An “intuitively secure” scheme may actually be badly broken.</a:t>
            </a:r>
          </a:p>
          <a:p>
            <a:pPr lvl="1"/>
            <a:endParaRPr lang="en-US" dirty="0"/>
          </a:p>
          <a:p>
            <a:r>
              <a:rPr lang="en-US" dirty="0" smtClean="0"/>
              <a:t>Before deploying in the real world</a:t>
            </a:r>
          </a:p>
          <a:p>
            <a:pPr lvl="1"/>
            <a:r>
              <a:rPr lang="en-US" dirty="0" smtClean="0"/>
              <a:t>Consider definition/assumptions in security definition</a:t>
            </a:r>
          </a:p>
          <a:p>
            <a:pPr lvl="1"/>
            <a:r>
              <a:rPr lang="en-US" dirty="0" smtClean="0"/>
              <a:t>Does the threat model capture the attackers true abilities?</a:t>
            </a: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53</a:t>
            </a:fld>
            <a:endParaRPr lang="en-US"/>
          </a:p>
        </p:txBody>
      </p:sp>
    </p:spTree>
    <p:extLst>
      <p:ext uri="{BB962C8B-B14F-4D97-AF65-F5344CB8AC3E}">
        <p14:creationId xmlns:p14="http://schemas.microsoft.com/office/powerpoint/2010/main" val="39033386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Perfect Secrecy Intuition</a:t>
            </a:r>
            <a:endParaRPr lang="en-US" dirty="0"/>
          </a:p>
        </p:txBody>
      </p:sp>
      <p:sp>
        <p:nvSpPr>
          <p:cNvPr id="3" name="Content Placeholder 2"/>
          <p:cNvSpPr>
            <a:spLocks noGrp="1"/>
          </p:cNvSpPr>
          <p:nvPr>
            <p:ph idx="1"/>
          </p:nvPr>
        </p:nvSpPr>
        <p:spPr/>
        <p:txBody>
          <a:bodyPr/>
          <a:lstStyle/>
          <a:p>
            <a:pPr marL="228600" lvl="1">
              <a:spcBef>
                <a:spcPts val="1000"/>
              </a:spcBef>
            </a:pPr>
            <a:r>
              <a:rPr lang="en-US" sz="3600" dirty="0"/>
              <a:t>Regardless of information an attacker </a:t>
            </a:r>
            <a:r>
              <a:rPr lang="en-US" sz="3600" i="1" dirty="0"/>
              <a:t>already</a:t>
            </a:r>
            <a:r>
              <a:rPr lang="en-US" sz="3600" dirty="0"/>
              <a:t> has, a ciphertext should leak no </a:t>
            </a:r>
            <a:r>
              <a:rPr lang="en-US" sz="3600" i="1" dirty="0"/>
              <a:t>additional information </a:t>
            </a:r>
            <a:r>
              <a:rPr lang="en-US" sz="3600" dirty="0"/>
              <a:t>about the underlying plaintext</a:t>
            </a:r>
            <a:r>
              <a:rPr lang="en-US" sz="3600" dirty="0" smtClean="0"/>
              <a:t>.</a:t>
            </a:r>
          </a:p>
          <a:p>
            <a:endParaRPr lang="en-US" sz="3600" dirty="0"/>
          </a:p>
          <a:p>
            <a:r>
              <a:rPr lang="en-US" sz="3600" dirty="0" smtClean="0"/>
              <a:t>We will formalize this intuition</a:t>
            </a:r>
          </a:p>
          <a:p>
            <a:pPr lvl="1"/>
            <a:r>
              <a:rPr lang="en-US" dirty="0" smtClean="0"/>
              <a:t>And show how to achieve it</a:t>
            </a: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54</a:t>
            </a:fld>
            <a:endParaRPr lang="en-US"/>
          </a:p>
        </p:txBody>
      </p:sp>
    </p:spTree>
    <p:extLst>
      <p:ext uri="{BB962C8B-B14F-4D97-AF65-F5344CB8AC3E}">
        <p14:creationId xmlns:p14="http://schemas.microsoft.com/office/powerpoint/2010/main" val="262839544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Private Key Encryption Syntax</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85000" lnSpcReduction="20000"/>
              </a:bodyPr>
              <a:lstStyle/>
              <a:p>
                <a:r>
                  <a:rPr lang="en-US" dirty="0" smtClean="0"/>
                  <a:t>Message Space: </a:t>
                </a:r>
                <a14:m>
                  <m:oMath xmlns:m="http://schemas.openxmlformats.org/officeDocument/2006/math">
                    <m:r>
                      <a:rPr lang="en-US" i="1" smtClean="0">
                        <a:latin typeface="Cambria Math" panose="02040503050406030204" pitchFamily="18" charset="0"/>
                        <a:ea typeface="Cambria Math" panose="02040503050406030204" pitchFamily="18" charset="0"/>
                      </a:rPr>
                      <m:t>ℳ</m:t>
                    </m:r>
                  </m:oMath>
                </a14:m>
                <a:endParaRPr lang="en-US" dirty="0" smtClean="0"/>
              </a:p>
              <a:p>
                <a:r>
                  <a:rPr lang="en-US" dirty="0" smtClean="0"/>
                  <a:t>Key Space: </a:t>
                </a:r>
                <a14:m>
                  <m:oMath xmlns:m="http://schemas.openxmlformats.org/officeDocument/2006/math">
                    <m:r>
                      <a:rPr lang="el-GR" i="1" smtClean="0">
                        <a:latin typeface="Cambria Math" panose="02040503050406030204" pitchFamily="18" charset="0"/>
                        <a:ea typeface="Cambria Math" panose="02040503050406030204" pitchFamily="18" charset="0"/>
                      </a:rPr>
                      <m:t>𝒦</m:t>
                    </m:r>
                  </m:oMath>
                </a14:m>
                <a:endParaRPr lang="en-US" dirty="0" smtClean="0"/>
              </a:p>
              <a:p>
                <a:r>
                  <a:rPr lang="en-US" dirty="0" smtClean="0"/>
                  <a:t>Three Algorithms </a:t>
                </a:r>
                <a14:m>
                  <m:oMath xmlns:m="http://schemas.openxmlformats.org/officeDocument/2006/math">
                    <m:r>
                      <m:rPr>
                        <m:sty m:val="p"/>
                      </m:rPr>
                      <a:rPr lang="el-GR" i="1">
                        <a:latin typeface="Cambria Math" panose="02040503050406030204" pitchFamily="18" charset="0"/>
                        <a:ea typeface="Cambria Math" panose="02040503050406030204" pitchFamily="18" charset="0"/>
                      </a:rPr>
                      <m:t>Π</m:t>
                    </m:r>
                    <m:r>
                      <a:rPr lang="en-US" i="1">
                        <a:latin typeface="Cambria Math" panose="02040503050406030204" pitchFamily="18" charset="0"/>
                        <a:ea typeface="Cambria Math" panose="02040503050406030204" pitchFamily="18" charset="0"/>
                      </a:rPr>
                      <m:t>=</m:t>
                    </m:r>
                    <m:d>
                      <m:dPr>
                        <m:ctrlPr>
                          <a:rPr lang="en-US" i="1">
                            <a:latin typeface="Cambria Math" panose="02040503050406030204" pitchFamily="18" charset="0"/>
                            <a:ea typeface="Cambria Math" panose="02040503050406030204" pitchFamily="18" charset="0"/>
                          </a:rPr>
                        </m:ctrlPr>
                      </m:dPr>
                      <m:e>
                        <m:r>
                          <m:rPr>
                            <m:sty m:val="p"/>
                          </m:rPr>
                          <a:rPr lang="en-US">
                            <a:latin typeface="Cambria Math" panose="02040503050406030204" pitchFamily="18" charset="0"/>
                            <a:ea typeface="Cambria Math" panose="02040503050406030204" pitchFamily="18" charset="0"/>
                          </a:rPr>
                          <m:t>Gen</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Enc</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Dec</m:t>
                        </m:r>
                      </m:e>
                    </m:d>
                  </m:oMath>
                </a14:m>
                <a:endParaRPr lang="en-US" dirty="0" smtClean="0"/>
              </a:p>
              <a:p>
                <a:pPr lvl="1"/>
                <a14:m>
                  <m:oMath xmlns:m="http://schemas.openxmlformats.org/officeDocument/2006/math">
                    <m:func>
                      <m:funcPr>
                        <m:ctrlPr>
                          <a:rPr lang="en-US" i="1" smtClean="0">
                            <a:latin typeface="Cambria Math" panose="02040503050406030204" pitchFamily="18" charset="0"/>
                          </a:rPr>
                        </m:ctrlPr>
                      </m:funcPr>
                      <m:fName>
                        <m:r>
                          <m:rPr>
                            <m:sty m:val="p"/>
                          </m:rPr>
                          <a:rPr lang="en-US" b="0" i="0" smtClean="0">
                            <a:latin typeface="Cambria Math" panose="02040503050406030204" pitchFamily="18" charset="0"/>
                          </a:rPr>
                          <m:t>Gen</m:t>
                        </m:r>
                      </m:fName>
                      <m:e>
                        <m:r>
                          <a:rPr lang="en-US" b="0" i="1" smtClean="0">
                            <a:latin typeface="Cambria Math" panose="02040503050406030204" pitchFamily="18" charset="0"/>
                          </a:rPr>
                          <m:t>(</m:t>
                        </m:r>
                        <m:r>
                          <a:rPr lang="en-US" b="0" i="1" smtClean="0">
                            <a:latin typeface="Cambria Math" panose="02040503050406030204" pitchFamily="18" charset="0"/>
                          </a:rPr>
                          <m:t>𝑅</m:t>
                        </m:r>
                        <m:r>
                          <a:rPr lang="en-US" b="0" i="1" smtClean="0">
                            <a:latin typeface="Cambria Math" panose="02040503050406030204" pitchFamily="18" charset="0"/>
                          </a:rPr>
                          <m:t>)</m:t>
                        </m:r>
                      </m:e>
                    </m:func>
                  </m:oMath>
                </a14:m>
                <a:r>
                  <a:rPr lang="en-US" dirty="0" smtClean="0"/>
                  <a:t> (Key-generation algorithm)</a:t>
                </a:r>
              </a:p>
              <a:p>
                <a:pPr lvl="2"/>
                <a:r>
                  <a:rPr lang="en-US" b="1" dirty="0" smtClean="0"/>
                  <a:t>Input: </a:t>
                </a:r>
                <a:r>
                  <a:rPr lang="en-US" dirty="0" smtClean="0"/>
                  <a:t>Random Bits R</a:t>
                </a:r>
              </a:p>
              <a:p>
                <a:pPr lvl="2"/>
                <a:r>
                  <a:rPr lang="en-US" b="1" dirty="0" smtClean="0"/>
                  <a:t>Output: </a:t>
                </a:r>
                <a:r>
                  <a:rPr lang="en-US" dirty="0" smtClean="0"/>
                  <a:t>Secret key </a:t>
                </a:r>
                <a14:m>
                  <m:oMath xmlns:m="http://schemas.openxmlformats.org/officeDocument/2006/math">
                    <m:r>
                      <m:rPr>
                        <m:sty m:val="p"/>
                      </m:rPr>
                      <a:rPr lang="en-US">
                        <a:latin typeface="Cambria Math" panose="02040503050406030204" pitchFamily="18" charset="0"/>
                      </a:rPr>
                      <m:t>k</m:t>
                    </m:r>
                    <m:r>
                      <a:rPr lang="el-GR" i="1">
                        <a:latin typeface="Cambria Math" panose="02040503050406030204" pitchFamily="18" charset="0"/>
                      </a:rPr>
                      <m:t>∈</m:t>
                    </m:r>
                    <m:r>
                      <a:rPr lang="el-GR" i="1">
                        <a:latin typeface="Cambria Math" panose="02040503050406030204" pitchFamily="18" charset="0"/>
                      </a:rPr>
                      <m:t>𝒦</m:t>
                    </m:r>
                  </m:oMath>
                </a14:m>
                <a:r>
                  <a:rPr lang="en-US" dirty="0" smtClean="0"/>
                  <a:t>. </a:t>
                </a:r>
                <a:endParaRPr lang="en-US" dirty="0"/>
              </a:p>
              <a:p>
                <a:pPr lvl="1"/>
                <a14:m>
                  <m:oMath xmlns:m="http://schemas.openxmlformats.org/officeDocument/2006/math">
                    <m:func>
                      <m:funcPr>
                        <m:ctrlPr>
                          <a:rPr lang="en-US" i="1" smtClean="0">
                            <a:latin typeface="Cambria Math" panose="02040503050406030204" pitchFamily="18" charset="0"/>
                          </a:rPr>
                        </m:ctrlPr>
                      </m:funcPr>
                      <m:fNa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fName>
                      <m:e>
                        <m:r>
                          <a:rPr lang="en-US" b="0" i="1" smtClean="0">
                            <a:latin typeface="Cambria Math" panose="02040503050406030204" pitchFamily="18" charset="0"/>
                          </a:rPr>
                          <m:t>(</m:t>
                        </m:r>
                        <m:r>
                          <a:rPr lang="en-US" b="0" i="1" smtClean="0">
                            <a:latin typeface="Cambria Math" panose="02040503050406030204" pitchFamily="18" charset="0"/>
                          </a:rPr>
                          <m:t>𝑚</m:t>
                        </m:r>
                        <m:r>
                          <a:rPr lang="en-US" b="0" i="1" smtClean="0">
                            <a:latin typeface="Cambria Math" panose="02040503050406030204" pitchFamily="18" charset="0"/>
                          </a:rPr>
                          <m:t>)</m:t>
                        </m:r>
                      </m:e>
                    </m:func>
                  </m:oMath>
                </a14:m>
                <a:r>
                  <a:rPr lang="en-US" dirty="0" smtClean="0"/>
                  <a:t> (Encryption algorithm)</a:t>
                </a:r>
              </a:p>
              <a:p>
                <a:pPr lvl="2"/>
                <a:r>
                  <a:rPr lang="en-US" b="1" dirty="0" smtClean="0"/>
                  <a:t>Input: </a:t>
                </a:r>
                <a:r>
                  <a:rPr lang="en-US" dirty="0" smtClean="0"/>
                  <a:t>Secret key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k</m:t>
                    </m:r>
                    <m:r>
                      <a:rPr lang="el-GR" i="1" smtClean="0">
                        <a:latin typeface="Cambria Math" panose="02040503050406030204" pitchFamily="18" charset="0"/>
                        <a:ea typeface="Cambria Math" panose="02040503050406030204" pitchFamily="18" charset="0"/>
                      </a:rPr>
                      <m:t>∈</m:t>
                    </m:r>
                    <m:r>
                      <a:rPr lang="el-GR" i="1" smtClean="0">
                        <a:latin typeface="Cambria Math" panose="02040503050406030204" pitchFamily="18" charset="0"/>
                        <a:ea typeface="Cambria Math" panose="02040503050406030204" pitchFamily="18" charset="0"/>
                      </a:rPr>
                      <m:t>𝒦</m:t>
                    </m:r>
                  </m:oMath>
                </a14:m>
                <a:r>
                  <a:rPr lang="en-US" dirty="0" smtClean="0"/>
                  <a:t> and message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m</m:t>
                    </m:r>
                    <m:r>
                      <a:rPr lang="el-GR"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ℳ</m:t>
                    </m:r>
                  </m:oMath>
                </a14:m>
                <a:endParaRPr lang="en-US" dirty="0" smtClean="0"/>
              </a:p>
              <a:p>
                <a:pPr lvl="2"/>
                <a:r>
                  <a:rPr lang="en-US" b="1" dirty="0" smtClean="0"/>
                  <a:t>Output: </a:t>
                </a:r>
                <a:r>
                  <a:rPr lang="en-US" dirty="0" smtClean="0"/>
                  <a:t>ciphertext </a:t>
                </a:r>
                <a:r>
                  <a:rPr lang="en-US" i="1" dirty="0" smtClean="0"/>
                  <a:t>c</a:t>
                </a:r>
              </a:p>
              <a:p>
                <a:pPr lvl="1"/>
                <a14:m>
                  <m:oMath xmlns:m="http://schemas.openxmlformats.org/officeDocument/2006/math">
                    <m:func>
                      <m:funcPr>
                        <m:ctrlPr>
                          <a:rPr lang="en-US" i="1" smtClean="0">
                            <a:latin typeface="Cambria Math" panose="02040503050406030204" pitchFamily="18" charset="0"/>
                          </a:rPr>
                        </m:ctrlPr>
                      </m:funcPr>
                      <m:fName>
                        <m:r>
                          <m:rPr>
                            <m:sty m:val="p"/>
                          </m:rPr>
                          <a:rPr lang="en-US" b="0" i="0" smtClean="0">
                            <a:latin typeface="Cambria Math" panose="02040503050406030204" pitchFamily="18" charset="0"/>
                          </a:rPr>
                          <m:t>Dec</m:t>
                        </m:r>
                        <m:r>
                          <m:rPr>
                            <m:sty m:val="p"/>
                          </m:rPr>
                          <a:rPr lang="en-US" b="0" i="0" baseline="-25000" smtClean="0">
                            <a:latin typeface="Cambria Math" panose="02040503050406030204" pitchFamily="18" charset="0"/>
                          </a:rPr>
                          <m:t>k</m:t>
                        </m:r>
                      </m:fName>
                      <m:e>
                        <m:r>
                          <a:rPr lang="en-US" b="0" i="1" smtClean="0">
                            <a:latin typeface="Cambria Math" panose="02040503050406030204" pitchFamily="18" charset="0"/>
                          </a:rPr>
                          <m:t>(</m:t>
                        </m:r>
                        <m:r>
                          <a:rPr lang="en-US" b="0" i="1" smtClean="0">
                            <a:latin typeface="Cambria Math" panose="02040503050406030204" pitchFamily="18" charset="0"/>
                          </a:rPr>
                          <m:t>𝑐</m:t>
                        </m:r>
                        <m:r>
                          <a:rPr lang="en-US" b="0" i="1" smtClean="0">
                            <a:latin typeface="Cambria Math" panose="02040503050406030204" pitchFamily="18" charset="0"/>
                          </a:rPr>
                          <m:t>)</m:t>
                        </m:r>
                      </m:e>
                    </m:func>
                  </m:oMath>
                </a14:m>
                <a:r>
                  <a:rPr lang="en-US" dirty="0" smtClean="0"/>
                  <a:t> (Decryption algorithm)</a:t>
                </a:r>
              </a:p>
              <a:p>
                <a:pPr lvl="2"/>
                <a:r>
                  <a:rPr lang="en-US" b="1" dirty="0" smtClean="0"/>
                  <a:t>Input: </a:t>
                </a:r>
                <a:r>
                  <a:rPr lang="en-US" dirty="0" smtClean="0"/>
                  <a:t>Secret key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k</m:t>
                    </m:r>
                    <m:r>
                      <a:rPr lang="el-GR" i="1" smtClean="0">
                        <a:latin typeface="Cambria Math" panose="02040503050406030204" pitchFamily="18" charset="0"/>
                        <a:ea typeface="Cambria Math" panose="02040503050406030204" pitchFamily="18" charset="0"/>
                      </a:rPr>
                      <m:t>∈</m:t>
                    </m:r>
                    <m:r>
                      <a:rPr lang="el-GR" i="1" smtClean="0">
                        <a:latin typeface="Cambria Math" panose="02040503050406030204" pitchFamily="18" charset="0"/>
                        <a:ea typeface="Cambria Math" panose="02040503050406030204" pitchFamily="18" charset="0"/>
                      </a:rPr>
                      <m:t>𝒦</m:t>
                    </m:r>
                  </m:oMath>
                </a14:m>
                <a:r>
                  <a:rPr lang="en-US" dirty="0" smtClean="0"/>
                  <a:t> and a ciphertex</a:t>
                </a:r>
                <a14:m>
                  <m:oMath xmlns:m="http://schemas.openxmlformats.org/officeDocument/2006/math">
                    <m:r>
                      <a:rPr lang="en-US" b="0" i="0" smtClean="0">
                        <a:latin typeface="Cambria Math" panose="02040503050406030204" pitchFamily="18" charset="0"/>
                        <a:ea typeface="Cambria Math" panose="02040503050406030204" pitchFamily="18" charset="0"/>
                      </a:rPr>
                      <m:t> </m:t>
                    </m:r>
                    <m:r>
                      <m:rPr>
                        <m:sty m:val="p"/>
                      </m:rPr>
                      <a:rPr lang="en-US" b="0" i="0" smtClean="0">
                        <a:latin typeface="Cambria Math" panose="02040503050406030204" pitchFamily="18" charset="0"/>
                        <a:ea typeface="Cambria Math" panose="02040503050406030204" pitchFamily="18" charset="0"/>
                      </a:rPr>
                      <m:t>c</m:t>
                    </m:r>
                  </m:oMath>
                </a14:m>
                <a:endParaRPr lang="en-US" dirty="0" smtClean="0"/>
              </a:p>
              <a:p>
                <a:pPr lvl="2"/>
                <a:r>
                  <a:rPr lang="en-US" b="1" dirty="0" smtClean="0"/>
                  <a:t>Output: </a:t>
                </a:r>
                <a:r>
                  <a:rPr lang="en-US" dirty="0" smtClean="0"/>
                  <a:t>a plaintext message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m</m:t>
                    </m:r>
                    <m:r>
                      <a:rPr lang="el-GR" i="1" smtClean="0">
                        <a:latin typeface="Cambria Math" panose="02040503050406030204" pitchFamily="18" charset="0"/>
                        <a:ea typeface="Cambria Math" panose="02040503050406030204" pitchFamily="18" charset="0"/>
                      </a:rPr>
                      <m:t>∈</m:t>
                    </m:r>
                    <m:r>
                      <a:rPr lang="en-US" i="1" smtClean="0">
                        <a:latin typeface="Cambria Math" panose="02040503050406030204" pitchFamily="18" charset="0"/>
                        <a:ea typeface="Cambria Math" panose="02040503050406030204" pitchFamily="18" charset="0"/>
                      </a:rPr>
                      <m:t>ℳ</m:t>
                    </m:r>
                  </m:oMath>
                </a14:m>
                <a:endParaRPr lang="en-US" i="1" dirty="0" smtClean="0"/>
              </a:p>
              <a:p>
                <a:endParaRPr lang="en-US" dirty="0" smtClean="0"/>
              </a:p>
              <a:p>
                <a:r>
                  <a:rPr lang="en-US" b="1" dirty="0" smtClean="0"/>
                  <a:t>Invariant: </a:t>
                </a:r>
                <a:r>
                  <a:rPr lang="en-US" dirty="0" smtClean="0"/>
                  <a:t>Dec</a:t>
                </a:r>
                <a:r>
                  <a:rPr lang="en-US" baseline="-25000" dirty="0" smtClean="0"/>
                  <a:t>k</a:t>
                </a:r>
                <a:r>
                  <a:rPr lang="en-US" dirty="0" smtClean="0"/>
                  <a:t>(</a:t>
                </a:r>
                <a:r>
                  <a:rPr lang="en-US" dirty="0" err="1" smtClean="0"/>
                  <a:t>Enc</a:t>
                </a:r>
                <a:r>
                  <a:rPr lang="en-US" baseline="-25000" dirty="0" err="1" smtClean="0"/>
                  <a:t>k</a:t>
                </a:r>
                <a:r>
                  <a:rPr lang="en-US" dirty="0" smtClean="0"/>
                  <a:t>(m))=m</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812" t="-322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ounded Rectangular Callout 3"/>
              <p:cNvSpPr/>
              <p:nvPr/>
            </p:nvSpPr>
            <p:spPr>
              <a:xfrm>
                <a:off x="6989379" y="1690688"/>
                <a:ext cx="3836276" cy="1241698"/>
              </a:xfrm>
              <a:prstGeom prst="wedgeRoundRectCallout">
                <a:avLst>
                  <a:gd name="adj1" fmla="val -94258"/>
                  <a:gd name="adj2" fmla="val 5657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a:r>
                  <a:rPr lang="en-US" dirty="0" smtClean="0"/>
                  <a:t>Typically picks </a:t>
                </a:r>
                <a14:m>
                  <m:oMath xmlns:m="http://schemas.openxmlformats.org/officeDocument/2006/math">
                    <m:r>
                      <m:rPr>
                        <m:sty m:val="p"/>
                      </m:rPr>
                      <a:rPr lang="en-US" smtClean="0">
                        <a:latin typeface="Cambria Math" panose="02040503050406030204" pitchFamily="18" charset="0"/>
                      </a:rPr>
                      <m:t>k</m:t>
                    </m:r>
                    <m:r>
                      <a:rPr lang="el-GR" i="1">
                        <a:latin typeface="Cambria Math" panose="02040503050406030204" pitchFamily="18" charset="0"/>
                      </a:rPr>
                      <m:t>∈</m:t>
                    </m:r>
                    <m:r>
                      <a:rPr lang="el-GR" i="1">
                        <a:latin typeface="Cambria Math" panose="02040503050406030204" pitchFamily="18" charset="0"/>
                      </a:rPr>
                      <m:t>𝒦</m:t>
                    </m:r>
                  </m:oMath>
                </a14:m>
                <a:endParaRPr lang="en-US" dirty="0"/>
              </a:p>
              <a:p>
                <a:pPr algn="ctr"/>
                <a:r>
                  <a:rPr lang="en-US" dirty="0" smtClean="0"/>
                  <a:t> uniformly at random</a:t>
                </a:r>
                <a:endParaRPr lang="en-US" dirty="0"/>
              </a:p>
            </p:txBody>
          </p:sp>
        </mc:Choice>
        <mc:Fallback xmlns="">
          <p:sp>
            <p:nvSpPr>
              <p:cNvPr id="4" name="Rounded Rectangular Callout 3"/>
              <p:cNvSpPr>
                <a:spLocks noRot="1" noChangeAspect="1" noMove="1" noResize="1" noEditPoints="1" noAdjustHandles="1" noChangeArrowheads="1" noChangeShapeType="1" noTextEdit="1"/>
              </p:cNvSpPr>
              <p:nvPr/>
            </p:nvSpPr>
            <p:spPr>
              <a:xfrm>
                <a:off x="6989379" y="1690688"/>
                <a:ext cx="3836276" cy="1241698"/>
              </a:xfrm>
              <a:prstGeom prst="wedgeRoundRectCallout">
                <a:avLst>
                  <a:gd name="adj1" fmla="val -94258"/>
                  <a:gd name="adj2" fmla="val 56575"/>
                  <a:gd name="adj3" fmla="val 16667"/>
                </a:avLst>
              </a:prstGeom>
              <a:blipFill>
                <a:blip r:embed="rId3"/>
                <a:stretch>
                  <a:fillRect/>
                </a:stretch>
              </a:blipFill>
            </p:spPr>
            <p:txBody>
              <a:bodyPr/>
              <a:lstStyle/>
              <a:p>
                <a:r>
                  <a:rPr lang="en-US">
                    <a:noFill/>
                  </a:rPr>
                  <a:t> </a:t>
                </a:r>
              </a:p>
            </p:txBody>
          </p:sp>
        </mc:Fallback>
      </mc:AlternateContent>
      <p:sp>
        <p:nvSpPr>
          <p:cNvPr id="5" name="Rounded Rectangular Callout 4"/>
          <p:cNvSpPr/>
          <p:nvPr/>
        </p:nvSpPr>
        <p:spPr>
          <a:xfrm>
            <a:off x="7078716" y="3016251"/>
            <a:ext cx="3836276" cy="1241698"/>
          </a:xfrm>
          <a:prstGeom prst="wedgeRoundRectCallout">
            <a:avLst>
              <a:gd name="adj1" fmla="val -97820"/>
              <a:gd name="adj2" fmla="val -40767"/>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a:r>
              <a:rPr lang="en-US" dirty="0" smtClean="0"/>
              <a:t>Trusted Parties (e.g., Alice and Bob) must run Gen in advance to obtain secret k. </a:t>
            </a:r>
            <a:endParaRPr lang="en-US" dirty="0"/>
          </a:p>
        </p:txBody>
      </p:sp>
      <p:sp>
        <p:nvSpPr>
          <p:cNvPr id="6" name="Rounded Rectangular Callout 5"/>
          <p:cNvSpPr/>
          <p:nvPr/>
        </p:nvSpPr>
        <p:spPr>
          <a:xfrm>
            <a:off x="6989379" y="4393928"/>
            <a:ext cx="3836276" cy="1241698"/>
          </a:xfrm>
          <a:prstGeom prst="wedgeRoundRectCallout">
            <a:avLst>
              <a:gd name="adj1" fmla="val -95902"/>
              <a:gd name="adj2" fmla="val -14911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2" algn="ctr"/>
            <a:r>
              <a:rPr lang="en-US" dirty="0" smtClean="0"/>
              <a:t>Assumption: Adversary does not get to see output of Gen</a:t>
            </a:r>
            <a:endParaRPr lang="en-US" dirty="0"/>
          </a:p>
        </p:txBody>
      </p:sp>
      <p:sp>
        <p:nvSpPr>
          <p:cNvPr id="7" name="Slide Number Placeholder 6"/>
          <p:cNvSpPr>
            <a:spLocks noGrp="1"/>
          </p:cNvSpPr>
          <p:nvPr>
            <p:ph type="sldNum" sz="quarter" idx="12"/>
          </p:nvPr>
        </p:nvSpPr>
        <p:spPr/>
        <p:txBody>
          <a:bodyPr/>
          <a:lstStyle/>
          <a:p>
            <a:fld id="{D104D3F7-B83F-4105-B753-146AD0E5364B}" type="slidenum">
              <a:rPr lang="en-US" smtClean="0"/>
              <a:t>55</a:t>
            </a:fld>
            <a:endParaRPr lang="en-US"/>
          </a:p>
        </p:txBody>
      </p:sp>
    </p:spTree>
    <p:extLst>
      <p:ext uri="{BB962C8B-B14F-4D97-AF65-F5344CB8AC3E}">
        <p14:creationId xmlns:p14="http://schemas.microsoft.com/office/powerpoint/2010/main" val="306262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An Example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smtClean="0"/>
                  <a:t>Enemy knows that Caesar likes to fight in the rain and it is raining today</a:t>
                </a:r>
              </a:p>
              <a:p>
                <a:pPr marL="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Pr</m:t>
                      </m:r>
                      <m:d>
                        <m:dPr>
                          <m:begChr m:val="["/>
                          <m:endChr m:val="]"/>
                          <m:ctrlPr>
                            <a:rPr lang="en-US" i="1" smtClean="0">
                              <a:latin typeface="Cambria Math" panose="02040503050406030204" pitchFamily="18" charset="0"/>
                            </a:rPr>
                          </m:ctrlPr>
                        </m:dPr>
                        <m:e>
                          <m:r>
                            <a:rPr lang="en-US" b="0" i="1" smtClean="0">
                              <a:latin typeface="Cambria Math" panose="02040503050406030204" pitchFamily="18" charset="0"/>
                            </a:rPr>
                            <m:t>𝑚</m:t>
                          </m:r>
                          <m:r>
                            <a:rPr lang="en-US" b="0" i="1" smtClean="0">
                              <a:latin typeface="Cambria Math" panose="02040503050406030204" pitchFamily="18" charset="0"/>
                            </a:rPr>
                            <m:t>=</m:t>
                          </m:r>
                          <m:r>
                            <a:rPr lang="en-US" b="0" i="1" smtClean="0">
                              <a:latin typeface="Cambria Math" panose="02040503050406030204" pitchFamily="18" charset="0"/>
                            </a:rPr>
                            <m:t>𝑤𝑎𝑖𝑡</m:t>
                          </m:r>
                        </m:e>
                      </m:d>
                      <m:r>
                        <a:rPr lang="en-US" b="0" i="1" smtClean="0">
                          <a:latin typeface="Cambria Math" panose="02040503050406030204" pitchFamily="18" charset="0"/>
                        </a:rPr>
                        <m:t>=0.3</m:t>
                      </m:r>
                    </m:oMath>
                  </m:oMathPara>
                </a14:m>
                <a:endParaRPr lang="en-US" b="0" dirty="0" smtClean="0"/>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𝑚</m:t>
                          </m:r>
                          <m:r>
                            <a:rPr lang="en-US" i="1">
                              <a:latin typeface="Cambria Math" panose="02040503050406030204" pitchFamily="18" charset="0"/>
                            </a:rPr>
                            <m:t>=</m:t>
                          </m:r>
                          <m:r>
                            <a:rPr lang="en-US" i="1" smtClean="0">
                              <a:latin typeface="Cambria Math" panose="02040503050406030204" pitchFamily="18" charset="0"/>
                            </a:rPr>
                            <m:t>𝑎</m:t>
                          </m:r>
                          <m:r>
                            <a:rPr lang="en-US" b="0" i="1" smtClean="0">
                              <a:latin typeface="Cambria Math" panose="02040503050406030204" pitchFamily="18" charset="0"/>
                            </a:rPr>
                            <m:t>𝑡𝑡𝑎𝑐𝑘</m:t>
                          </m:r>
                        </m:e>
                      </m:d>
                      <m:r>
                        <a:rPr lang="en-US" i="1">
                          <a:latin typeface="Cambria Math" panose="02040503050406030204" pitchFamily="18" charset="0"/>
                        </a:rPr>
                        <m:t>=0.</m:t>
                      </m:r>
                      <m:r>
                        <a:rPr lang="en-US" b="0" i="1" smtClean="0">
                          <a:latin typeface="Cambria Math" panose="02040503050406030204" pitchFamily="18" charset="0"/>
                        </a:rPr>
                        <m:t>7</m:t>
                      </m:r>
                    </m:oMath>
                  </m:oMathPara>
                </a14:m>
                <a:endParaRPr lang="en-US" b="0" dirty="0" smtClean="0"/>
              </a:p>
              <a:p>
                <a:r>
                  <a:rPr lang="en-US" dirty="0" smtClean="0"/>
                  <a:t>Suppose that Caesar sends c=</a:t>
                </a:r>
                <a:r>
                  <a:rPr lang="en-US" dirty="0" err="1" smtClean="0"/>
                  <a:t>Enc</a:t>
                </a:r>
                <a:r>
                  <a:rPr lang="en-US" baseline="-25000" dirty="0" err="1" smtClean="0"/>
                  <a:t>K</a:t>
                </a:r>
                <a:r>
                  <a:rPr lang="en-US" dirty="0" smtClean="0"/>
                  <a:t>(m) to generals and that the attacker intercepts the </a:t>
                </a:r>
                <a:r>
                  <a:rPr lang="en-US" dirty="0" err="1" smtClean="0"/>
                  <a:t>ciphertext</a:t>
                </a:r>
                <a:r>
                  <a:rPr lang="en-US" dirty="0"/>
                  <a:t> </a:t>
                </a:r>
                <a:r>
                  <a:rPr lang="en-US" dirty="0" smtClean="0"/>
                  <a:t>c and calculates</a:t>
                </a:r>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𝑚</m:t>
                          </m:r>
                          <m:r>
                            <a:rPr lang="en-US" i="1">
                              <a:latin typeface="Cambria Math" panose="02040503050406030204" pitchFamily="18" charset="0"/>
                            </a:rPr>
                            <m:t>=</m:t>
                          </m:r>
                          <m:r>
                            <a:rPr lang="en-US" i="1">
                              <a:latin typeface="Cambria Math" panose="02040503050406030204" pitchFamily="18" charset="0"/>
                            </a:rPr>
                            <m:t>𝑤𝑎𝑖𝑡</m:t>
                          </m:r>
                          <m:r>
                            <a:rPr lang="en-US" b="0" i="1" smtClean="0">
                              <a:latin typeface="Cambria Math" panose="02040503050406030204" pitchFamily="18" charset="0"/>
                            </a:rPr>
                            <m:t> |</m:t>
                          </m:r>
                          <m:r>
                            <m:rPr>
                              <m:nor/>
                            </m:rPr>
                            <a:rPr lang="en-US" dirty="0"/>
                            <m:t>c</m:t>
                          </m:r>
                          <m:r>
                            <m:rPr>
                              <m:nor/>
                            </m:rPr>
                            <a:rPr lang="en-US" dirty="0"/>
                            <m:t>=</m:t>
                          </m:r>
                          <m:r>
                            <m:rPr>
                              <m:nor/>
                            </m:rPr>
                            <a:rPr lang="en-US" dirty="0"/>
                            <m:t>EncK</m:t>
                          </m:r>
                          <m:r>
                            <m:rPr>
                              <m:nor/>
                            </m:rPr>
                            <a:rPr lang="en-US" dirty="0"/>
                            <m:t>(</m:t>
                          </m:r>
                          <m:r>
                            <m:rPr>
                              <m:nor/>
                            </m:rPr>
                            <a:rPr lang="en-US" dirty="0"/>
                            <m:t>m</m:t>
                          </m:r>
                          <m:r>
                            <m:rPr>
                              <m:nor/>
                            </m:rPr>
                            <a:rPr lang="en-US" dirty="0"/>
                            <m:t>)</m:t>
                          </m:r>
                        </m:e>
                      </m:d>
                      <m:r>
                        <a:rPr lang="en-US" i="1">
                          <a:latin typeface="Cambria Math" panose="02040503050406030204" pitchFamily="18" charset="0"/>
                        </a:rPr>
                        <m:t>=0</m:t>
                      </m:r>
                      <m:r>
                        <a:rPr lang="en-US" b="0" i="1" smtClean="0">
                          <a:latin typeface="Cambria Math" panose="02040503050406030204" pitchFamily="18" charset="0"/>
                        </a:rPr>
                        <m:t>.2</m:t>
                      </m:r>
                    </m:oMath>
                  </m:oMathPara>
                </a14:m>
                <a:endParaRPr lang="en-US" dirty="0"/>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𝑚</m:t>
                          </m:r>
                          <m:r>
                            <a:rPr lang="en-US" i="1">
                              <a:latin typeface="Cambria Math" panose="02040503050406030204" pitchFamily="18" charset="0"/>
                            </a:rPr>
                            <m:t>=</m:t>
                          </m:r>
                          <m:r>
                            <a:rPr lang="en-US" i="1">
                              <a:latin typeface="Cambria Math" panose="02040503050406030204" pitchFamily="18" charset="0"/>
                            </a:rPr>
                            <m:t>𝑎𝑡𝑡𝑎𝑐𝑘</m:t>
                          </m:r>
                          <m:r>
                            <a:rPr lang="en-US" b="0" i="1" smtClean="0">
                              <a:latin typeface="Cambria Math" panose="02040503050406030204" pitchFamily="18" charset="0"/>
                            </a:rPr>
                            <m:t> |</m:t>
                          </m:r>
                          <m:r>
                            <m:rPr>
                              <m:nor/>
                            </m:rPr>
                            <a:rPr lang="en-US" dirty="0"/>
                            <m:t>c</m:t>
                          </m:r>
                          <m:r>
                            <m:rPr>
                              <m:nor/>
                            </m:rPr>
                            <a:rPr lang="en-US" dirty="0"/>
                            <m:t>=</m:t>
                          </m:r>
                          <m:r>
                            <m:rPr>
                              <m:nor/>
                            </m:rPr>
                            <a:rPr lang="en-US" dirty="0"/>
                            <m:t>EncK</m:t>
                          </m:r>
                          <m:r>
                            <m:rPr>
                              <m:nor/>
                            </m:rPr>
                            <a:rPr lang="en-US" dirty="0"/>
                            <m:t>(</m:t>
                          </m:r>
                          <m:r>
                            <m:rPr>
                              <m:nor/>
                            </m:rPr>
                            <a:rPr lang="en-US" dirty="0"/>
                            <m:t>m</m:t>
                          </m:r>
                          <m:r>
                            <m:rPr>
                              <m:nor/>
                            </m:rPr>
                            <a:rPr lang="en-US" dirty="0"/>
                            <m:t>)</m:t>
                          </m:r>
                        </m:e>
                      </m:d>
                      <m:r>
                        <a:rPr lang="en-US" i="1">
                          <a:latin typeface="Cambria Math" panose="02040503050406030204" pitchFamily="18" charset="0"/>
                        </a:rPr>
                        <m:t>=0.</m:t>
                      </m:r>
                      <m:r>
                        <a:rPr lang="en-US" b="0" i="1" smtClean="0">
                          <a:latin typeface="Cambria Math" panose="02040503050406030204" pitchFamily="18" charset="0"/>
                        </a:rPr>
                        <m:t>8</m:t>
                      </m:r>
                    </m:oMath>
                  </m:oMathPara>
                </a14:m>
                <a:endParaRPr lang="en-US" dirty="0"/>
              </a:p>
              <a:p>
                <a:pPr marL="0" indent="0">
                  <a:buNone/>
                </a:pPr>
                <a:endParaRPr lang="en-US" dirty="0" smtClean="0"/>
              </a:p>
              <a:p>
                <a:r>
                  <a:rPr lang="en-US" dirty="0" smtClean="0"/>
                  <a:t>Did the attacker learn anything useful?</a:t>
                </a:r>
                <a:endParaRPr lang="en-US" dirty="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43" t="-2241" b="-308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56</a:t>
            </a:fld>
            <a:endParaRPr lang="en-US"/>
          </a:p>
        </p:txBody>
      </p:sp>
    </p:spTree>
    <p:extLst>
      <p:ext uri="{BB962C8B-B14F-4D97-AF65-F5344CB8AC3E}">
        <p14:creationId xmlns:p14="http://schemas.microsoft.com/office/powerpoint/2010/main" val="349917806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Perfect Secrecy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23899" y="1825625"/>
                <a:ext cx="11044767" cy="4351338"/>
              </a:xfrm>
            </p:spPr>
            <p:txBody>
              <a:bodyPr>
                <a:normAutofit fontScale="92500" lnSpcReduction="20000"/>
              </a:bodyPr>
              <a:lstStyle/>
              <a:p>
                <a:pPr marL="0" indent="0">
                  <a:buNone/>
                </a:pPr>
                <a:r>
                  <a:rPr lang="en-US" b="1" dirty="0" smtClean="0"/>
                  <a:t>Definition 1: </a:t>
                </a:r>
                <a:r>
                  <a:rPr lang="en-US" dirty="0" smtClean="0"/>
                  <a:t>An encryption scheme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Π</m:t>
                    </m:r>
                    <m:r>
                      <a:rPr lang="en-US" b="0"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r>
                          <m:rPr>
                            <m:sty m:val="p"/>
                          </m:rPr>
                          <a:rPr lang="en-US" b="0" i="0" smtClean="0">
                            <a:latin typeface="Cambria Math" panose="02040503050406030204" pitchFamily="18" charset="0"/>
                            <a:ea typeface="Cambria Math" panose="02040503050406030204" pitchFamily="18" charset="0"/>
                          </a:rPr>
                          <m:t>Gen</m:t>
                        </m:r>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Enc</m:t>
                        </m:r>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Dec</m:t>
                        </m:r>
                      </m:e>
                    </m:d>
                    <m:r>
                      <a:rPr lang="en-US" b="0" i="1" smtClean="0">
                        <a:latin typeface="Cambria Math" panose="02040503050406030204" pitchFamily="18" charset="0"/>
                        <a:ea typeface="Cambria Math" panose="02040503050406030204" pitchFamily="18" charset="0"/>
                      </a:rPr>
                      <m:t> </m:t>
                    </m:r>
                  </m:oMath>
                </a14:m>
                <a:r>
                  <a:rPr lang="en-US" dirty="0" smtClean="0"/>
                  <a:t>with message space </a:t>
                </a:r>
                <a14:m>
                  <m:oMath xmlns:m="http://schemas.openxmlformats.org/officeDocument/2006/math">
                    <m:r>
                      <a:rPr lang="en-US" i="1">
                        <a:latin typeface="Cambria Math" panose="02040503050406030204" pitchFamily="18" charset="0"/>
                        <a:ea typeface="Cambria Math" panose="02040503050406030204" pitchFamily="18" charset="0"/>
                      </a:rPr>
                      <m:t>ℳ</m:t>
                    </m:r>
                  </m:oMath>
                </a14:m>
                <a:r>
                  <a:rPr lang="en-US" dirty="0" smtClean="0"/>
                  <a:t> is perfectly secret if for </a:t>
                </a:r>
                <a:r>
                  <a:rPr lang="en-US" i="1" dirty="0" smtClean="0"/>
                  <a:t>every </a:t>
                </a:r>
                <a:r>
                  <a:rPr lang="en-US" dirty="0" smtClean="0"/>
                  <a:t>probability distribution </a:t>
                </a:r>
                <a14:m>
                  <m:oMath xmlns:m="http://schemas.openxmlformats.org/officeDocument/2006/math">
                    <m:r>
                      <a:rPr lang="en-US" i="1" smtClean="0">
                        <a:latin typeface="Cambria Math" panose="02040503050406030204" pitchFamily="18" charset="0"/>
                        <a:ea typeface="Cambria Math" panose="02040503050406030204" pitchFamily="18" charset="0"/>
                      </a:rPr>
                      <m:t>𝒟</m:t>
                    </m:r>
                  </m:oMath>
                </a14:m>
                <a:r>
                  <a:rPr lang="en-US" dirty="0" smtClean="0"/>
                  <a:t> over </a:t>
                </a:r>
                <a14:m>
                  <m:oMath xmlns:m="http://schemas.openxmlformats.org/officeDocument/2006/math">
                    <m:r>
                      <a:rPr lang="en-US" i="1" smtClean="0">
                        <a:latin typeface="Cambria Math" panose="02040503050406030204" pitchFamily="18" charset="0"/>
                        <a:ea typeface="Cambria Math" panose="02040503050406030204" pitchFamily="18" charset="0"/>
                      </a:rPr>
                      <m:t>ℳ</m:t>
                    </m:r>
                    <m:r>
                      <a:rPr lang="en-US" b="0" i="0" smtClean="0">
                        <a:latin typeface="Cambria Math" panose="02040503050406030204" pitchFamily="18" charset="0"/>
                        <a:ea typeface="Cambria Math" panose="02040503050406030204" pitchFamily="18" charset="0"/>
                      </a:rPr>
                      <m:t>, </m:t>
                    </m:r>
                  </m:oMath>
                </a14:m>
                <a:r>
                  <a:rPr lang="en-US" dirty="0" smtClean="0"/>
                  <a:t>every message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m</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ℳ</m:t>
                    </m:r>
                  </m:oMath>
                </a14:m>
                <a:r>
                  <a:rPr lang="en-US" dirty="0" smtClean="0"/>
                  <a:t> and every ciphertext </a:t>
                </a:r>
                <a14:m>
                  <m:oMath xmlns:m="http://schemas.openxmlformats.org/officeDocument/2006/math">
                    <m:r>
                      <m:rPr>
                        <m:sty m:val="p"/>
                      </m:rPr>
                      <a:rPr lang="en-US">
                        <a:latin typeface="Cambria Math" panose="02040503050406030204" pitchFamily="18" charset="0"/>
                        <a:ea typeface="Cambria Math" panose="02040503050406030204" pitchFamily="18" charset="0"/>
                      </a:rPr>
                      <m:t>c</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𝒞</m:t>
                    </m:r>
                  </m:oMath>
                </a14:m>
                <a:r>
                  <a:rPr lang="en-US" dirty="0" smtClean="0"/>
                  <a:t> for which </a:t>
                </a:r>
                <a14:m>
                  <m:oMath xmlns:m="http://schemas.openxmlformats.org/officeDocument/2006/math">
                    <m:r>
                      <m:rPr>
                        <m:sty m:val="p"/>
                      </m:rPr>
                      <a:rPr lang="en-US" b="0" i="0" smtClean="0">
                        <a:latin typeface="Cambria Math" panose="02040503050406030204" pitchFamily="18" charset="0"/>
                      </a:rPr>
                      <m:t>Pr</m:t>
                    </m:r>
                    <m:d>
                      <m:dPr>
                        <m:begChr m:val="["/>
                        <m:endChr m:val="]"/>
                        <m:ctrlPr>
                          <a:rPr lang="en-US" i="1" smtClean="0">
                            <a:latin typeface="Cambria Math" panose="02040503050406030204" pitchFamily="18" charset="0"/>
                          </a:rPr>
                        </m:ctrlPr>
                      </m:dPr>
                      <m:e>
                        <m:r>
                          <a:rPr lang="en-US" b="0" i="1" smtClean="0">
                            <a:latin typeface="Cambria Math" panose="02040503050406030204" pitchFamily="18" charset="0"/>
                          </a:rPr>
                          <m:t>𝐶</m:t>
                        </m:r>
                        <m:r>
                          <a:rPr lang="en-US" b="0" i="1" smtClean="0">
                            <a:latin typeface="Cambria Math" panose="02040503050406030204" pitchFamily="18" charset="0"/>
                          </a:rPr>
                          <m:t>=</m:t>
                        </m:r>
                        <m:r>
                          <a:rPr lang="en-US" b="0" i="1" smtClean="0">
                            <a:latin typeface="Cambria Math" panose="02040503050406030204" pitchFamily="18" charset="0"/>
                          </a:rPr>
                          <m:t>𝑐</m:t>
                        </m:r>
                      </m:e>
                    </m:d>
                    <m:r>
                      <a:rPr lang="en-US" b="0" i="1" smtClean="0">
                        <a:latin typeface="Cambria Math" panose="02040503050406030204" pitchFamily="18" charset="0"/>
                      </a:rPr>
                      <m:t>&gt;0</m:t>
                    </m:r>
                  </m:oMath>
                </a14:m>
                <a:r>
                  <a:rPr lang="en-US" dirty="0" smtClean="0"/>
                  <a:t>:</a:t>
                </a:r>
              </a:p>
              <a:p>
                <a:pPr marL="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d>
                            <m:dPr>
                              <m:begChr m:val="|"/>
                              <m:endChr m:val=""/>
                              <m:ctrlPr>
                                <a:rPr lang="en-US" b="0" i="1" smtClean="0">
                                  <a:latin typeface="Cambria Math" panose="02040503050406030204" pitchFamily="18" charset="0"/>
                                </a:rPr>
                              </m:ctrlPr>
                            </m:dPr>
                            <m:e>
                              <m:r>
                                <a:rPr lang="en-US" i="1">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𝑐</m:t>
                              </m:r>
                            </m:e>
                          </m:d>
                        </m:e>
                      </m:d>
                      <m:r>
                        <a:rPr lang="en-US" b="0" i="0" smtClean="0">
                          <a:latin typeface="Cambria Math" panose="02040503050406030204" pitchFamily="18" charset="0"/>
                        </a:rPr>
                        <m:t>=</m:t>
                      </m:r>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e>
                      </m:d>
                      <m:r>
                        <a:rPr lang="en-US" b="0" i="1" smtClean="0">
                          <a:latin typeface="Cambria Math" panose="02040503050406030204" pitchFamily="18" charset="0"/>
                        </a:rPr>
                        <m:t>.</m:t>
                      </m:r>
                    </m:oMath>
                  </m:oMathPara>
                </a14:m>
                <a:endParaRPr lang="en-US" b="0" dirty="0" smtClean="0"/>
              </a:p>
              <a:p>
                <a:pPr marL="0" indent="0">
                  <a:buNone/>
                </a:pPr>
                <a:r>
                  <a:rPr lang="en-US" b="0" dirty="0" smtClean="0"/>
                  <a:t>(where </a:t>
                </a:r>
                <a14:m>
                  <m:oMath xmlns:m="http://schemas.openxmlformats.org/officeDocument/2006/math">
                    <m:r>
                      <a:rPr lang="en-US" i="1">
                        <a:latin typeface="Cambria Math" panose="02040503050406030204" pitchFamily="18" charset="0"/>
                      </a:rPr>
                      <m:t>𝑀</m:t>
                    </m:r>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𝒟</m:t>
                    </m:r>
                  </m:oMath>
                </a14:m>
                <a:r>
                  <a:rPr lang="en-US" b="0" dirty="0" smtClean="0"/>
                  <a:t>, </a:t>
                </a:r>
                <a14:m>
                  <m:oMath xmlns:m="http://schemas.openxmlformats.org/officeDocument/2006/math">
                    <m:r>
                      <a:rPr lang="en-US" b="0" i="1" smtClean="0">
                        <a:latin typeface="Cambria Math" panose="02040503050406030204" pitchFamily="18" charset="0"/>
                      </a:rPr>
                      <m:t>𝐾</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𝐺𝑒𝑛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𝑅</m:t>
                    </m:r>
                    <m:r>
                      <a:rPr lang="en-US" b="0" i="1" smtClean="0">
                        <a:latin typeface="Cambria Math" panose="02040503050406030204" pitchFamily="18" charset="0"/>
                        <a:ea typeface="Cambria Math" panose="02040503050406030204" pitchFamily="18" charset="0"/>
                      </a:rPr>
                      <m:t>)</m:t>
                    </m:r>
                  </m:oMath>
                </a14:m>
                <a:r>
                  <a:rPr lang="en-US" b="0" dirty="0" smtClean="0"/>
                  <a:t> and </a:t>
                </a:r>
                <a14:m>
                  <m:oMath xmlns:m="http://schemas.openxmlformats.org/officeDocument/2006/math">
                    <m:r>
                      <a:rPr lang="en-US" i="1">
                        <a:latin typeface="Cambria Math" panose="02040503050406030204" pitchFamily="18" charset="0"/>
                      </a:rPr>
                      <m:t>𝐶</m:t>
                    </m:r>
                    <m:r>
                      <a:rPr lang="en-US" i="1">
                        <a:latin typeface="Cambria Math" panose="02040503050406030204" pitchFamily="18" charset="0"/>
                      </a:rPr>
                      <m:t>=</m:t>
                    </m:r>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b="0" i="1" smtClean="0">
                            <a:latin typeface="Cambria Math" panose="02040503050406030204" pitchFamily="18" charset="0"/>
                          </a:rPr>
                          <m:t>𝑀</m:t>
                        </m:r>
                      </m:e>
                    </m:d>
                  </m:oMath>
                </a14:m>
                <a:r>
                  <a:rPr lang="en-US" b="0" dirty="0" smtClean="0"/>
                  <a:t>)</a:t>
                </a:r>
              </a:p>
              <a:p>
                <a:pPr marL="0" indent="0">
                  <a:buNone/>
                </a:pPr>
                <a:endParaRPr lang="en-US" dirty="0" smtClean="0"/>
              </a:p>
              <a:p>
                <a:pPr marL="0" indent="0">
                  <a:buNone/>
                </a:pPr>
                <a:r>
                  <a:rPr lang="en-US" b="1" dirty="0" smtClean="0"/>
                  <a:t>Definition 2: </a:t>
                </a:r>
                <a:r>
                  <a:rPr lang="en-US" dirty="0" smtClean="0"/>
                  <a:t>For every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m</m:t>
                    </m:r>
                    <m:r>
                      <a:rPr lang="en-US" b="0" i="0" smtClean="0">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m</m:t>
                    </m:r>
                    <m:r>
                      <a:rPr lang="en-US" b="0" i="0"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ℳ</m:t>
                    </m:r>
                  </m:oMath>
                </a14:m>
                <a:r>
                  <a:rPr lang="en-US" dirty="0" smtClean="0"/>
                  <a:t> and </a:t>
                </a:r>
                <a14:m>
                  <m:oMath xmlns:m="http://schemas.openxmlformats.org/officeDocument/2006/math">
                    <m:r>
                      <m:rPr>
                        <m:sty m:val="p"/>
                      </m:rPr>
                      <a:rPr lang="en-US">
                        <a:latin typeface="Cambria Math" panose="02040503050406030204" pitchFamily="18" charset="0"/>
                        <a:ea typeface="Cambria Math" panose="02040503050406030204" pitchFamily="18" charset="0"/>
                      </a:rPr>
                      <m:t>c</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𝒞</m:t>
                    </m:r>
                  </m:oMath>
                </a14:m>
                <a:r>
                  <a:rPr lang="en-US" dirty="0"/>
                  <a:t> </a:t>
                </a:r>
                <a:endParaRPr lang="en-US"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e>
                          </m:d>
                          <m:r>
                            <a:rPr lang="en-US" b="0" i="1" smtClean="0">
                              <a:latin typeface="Cambria Math" panose="02040503050406030204" pitchFamily="18" charset="0"/>
                            </a:rPr>
                            <m:t>=</m:t>
                          </m:r>
                          <m:r>
                            <a:rPr lang="en-US" b="0" i="1" smtClean="0">
                              <a:latin typeface="Cambria Math" panose="02040503050406030204" pitchFamily="18" charset="0"/>
                            </a:rPr>
                            <m:t>𝑐</m:t>
                          </m:r>
                        </m:e>
                      </m:d>
                      <m:r>
                        <a:rPr lang="en-US">
                          <a:latin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m:t>
                                  </m:r>
                                </m:sup>
                              </m:sSup>
                            </m:e>
                          </m:d>
                          <m:r>
                            <a:rPr lang="en-US" b="0" i="1" smtClean="0">
                              <a:latin typeface="Cambria Math" panose="02040503050406030204" pitchFamily="18" charset="0"/>
                            </a:rPr>
                            <m:t>=</m:t>
                          </m:r>
                          <m:r>
                            <a:rPr lang="en-US" b="0" i="1" smtClean="0">
                              <a:latin typeface="Cambria Math" panose="02040503050406030204" pitchFamily="18" charset="0"/>
                            </a:rPr>
                            <m:t>𝑐</m:t>
                          </m:r>
                        </m:e>
                      </m:d>
                      <m:r>
                        <a:rPr lang="en-US" i="1">
                          <a:latin typeface="Cambria Math" panose="02040503050406030204" pitchFamily="18" charset="0"/>
                        </a:rPr>
                        <m:t>.</m:t>
                      </m:r>
                    </m:oMath>
                  </m:oMathPara>
                </a14:m>
                <a:endParaRPr lang="en-US" dirty="0" smtClean="0"/>
              </a:p>
              <a:p>
                <a:pPr marL="0" indent="0">
                  <a:buNone/>
                </a:pPr>
                <a:r>
                  <a:rPr lang="en-US" dirty="0" smtClean="0"/>
                  <a:t>(where the probabilities are taken over the randomness of Gen and </a:t>
                </a:r>
                <a:r>
                  <a:rPr lang="en-US" dirty="0" err="1" smtClean="0"/>
                  <a:t>Enc</a:t>
                </a:r>
                <a:r>
                  <a:rPr lang="en-US" dirty="0" smtClean="0"/>
                  <a:t>)</a:t>
                </a:r>
              </a:p>
              <a:p>
                <a:pPr marL="0" indent="0">
                  <a:buNone/>
                </a:pPr>
                <a:endParaRPr lang="en-US" dirty="0"/>
              </a:p>
              <a:p>
                <a:pPr marL="0" indent="0">
                  <a:buNone/>
                </a:pPr>
                <a:r>
                  <a:rPr lang="en-US" b="1" dirty="0" smtClean="0"/>
                  <a:t>Lemma 2.4: </a:t>
                </a:r>
                <a:r>
                  <a:rPr lang="en-US" dirty="0" smtClean="0"/>
                  <a:t>The above definitions are equivalent.</a:t>
                </a:r>
                <a:endParaRPr lang="en-US" dirty="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23899" y="1825625"/>
                <a:ext cx="11044767" cy="4351338"/>
              </a:xfrm>
              <a:blipFill>
                <a:blip r:embed="rId3"/>
                <a:stretch>
                  <a:fillRect l="-993" t="-350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57</a:t>
            </a:fld>
            <a:endParaRPr lang="en-US"/>
          </a:p>
        </p:txBody>
      </p:sp>
    </p:spTree>
    <p:extLst>
      <p:ext uri="{BB962C8B-B14F-4D97-AF65-F5344CB8AC3E}">
        <p14:creationId xmlns:p14="http://schemas.microsoft.com/office/powerpoint/2010/main" val="344399745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Perfect Secrecy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23899" y="1825625"/>
                <a:ext cx="11044767" cy="4351338"/>
              </a:xfrm>
            </p:spPr>
            <p:txBody>
              <a:bodyPr>
                <a:normAutofit fontScale="92500" lnSpcReduction="20000"/>
              </a:bodyPr>
              <a:lstStyle/>
              <a:p>
                <a:pPr marL="0" indent="0">
                  <a:buNone/>
                </a:pPr>
                <a:r>
                  <a:rPr lang="en-US" b="1" dirty="0" smtClean="0"/>
                  <a:t>Definition 1: </a:t>
                </a:r>
                <a:r>
                  <a:rPr lang="en-US" dirty="0" smtClean="0"/>
                  <a:t>An encryption scheme </a:t>
                </a:r>
                <a14:m>
                  <m:oMath xmlns:m="http://schemas.openxmlformats.org/officeDocument/2006/math">
                    <m:r>
                      <m:rPr>
                        <m:sty m:val="p"/>
                      </m:rPr>
                      <a:rPr lang="el-GR" i="1" smtClean="0">
                        <a:latin typeface="Cambria Math" panose="02040503050406030204" pitchFamily="18" charset="0"/>
                        <a:ea typeface="Cambria Math" panose="02040503050406030204" pitchFamily="18" charset="0"/>
                      </a:rPr>
                      <m:t>Π</m:t>
                    </m:r>
                    <m:r>
                      <a:rPr lang="en-US" b="0"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r>
                          <m:rPr>
                            <m:sty m:val="p"/>
                          </m:rPr>
                          <a:rPr lang="en-US" b="0" i="0" smtClean="0">
                            <a:latin typeface="Cambria Math" panose="02040503050406030204" pitchFamily="18" charset="0"/>
                            <a:ea typeface="Cambria Math" panose="02040503050406030204" pitchFamily="18" charset="0"/>
                          </a:rPr>
                          <m:t>Gen</m:t>
                        </m:r>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Enc</m:t>
                        </m:r>
                        <m:r>
                          <a:rPr lang="en-US" b="0" i="0" smtClean="0">
                            <a:latin typeface="Cambria Math" panose="02040503050406030204" pitchFamily="18" charset="0"/>
                            <a:ea typeface="Cambria Math" panose="02040503050406030204" pitchFamily="18" charset="0"/>
                          </a:rPr>
                          <m:t>,</m:t>
                        </m:r>
                        <m:r>
                          <m:rPr>
                            <m:sty m:val="p"/>
                          </m:rPr>
                          <a:rPr lang="en-US" b="0" i="0" smtClean="0">
                            <a:latin typeface="Cambria Math" panose="02040503050406030204" pitchFamily="18" charset="0"/>
                            <a:ea typeface="Cambria Math" panose="02040503050406030204" pitchFamily="18" charset="0"/>
                          </a:rPr>
                          <m:t>Dec</m:t>
                        </m:r>
                      </m:e>
                    </m:d>
                    <m:r>
                      <a:rPr lang="en-US" b="0" i="1" smtClean="0">
                        <a:latin typeface="Cambria Math" panose="02040503050406030204" pitchFamily="18" charset="0"/>
                        <a:ea typeface="Cambria Math" panose="02040503050406030204" pitchFamily="18" charset="0"/>
                      </a:rPr>
                      <m:t> </m:t>
                    </m:r>
                  </m:oMath>
                </a14:m>
                <a:r>
                  <a:rPr lang="en-US" dirty="0" smtClean="0"/>
                  <a:t>with message space </a:t>
                </a:r>
                <a14:m>
                  <m:oMath xmlns:m="http://schemas.openxmlformats.org/officeDocument/2006/math">
                    <m:r>
                      <a:rPr lang="en-US" i="1">
                        <a:latin typeface="Cambria Math" panose="02040503050406030204" pitchFamily="18" charset="0"/>
                        <a:ea typeface="Cambria Math" panose="02040503050406030204" pitchFamily="18" charset="0"/>
                      </a:rPr>
                      <m:t>ℳ</m:t>
                    </m:r>
                  </m:oMath>
                </a14:m>
                <a:r>
                  <a:rPr lang="en-US" dirty="0" smtClean="0"/>
                  <a:t> is perfectly secret if for </a:t>
                </a:r>
                <a:r>
                  <a:rPr lang="en-US" i="1" dirty="0" smtClean="0"/>
                  <a:t>every </a:t>
                </a:r>
                <a:r>
                  <a:rPr lang="en-US" dirty="0" smtClean="0"/>
                  <a:t>probability distribution </a:t>
                </a:r>
                <a14:m>
                  <m:oMath xmlns:m="http://schemas.openxmlformats.org/officeDocument/2006/math">
                    <m:r>
                      <a:rPr lang="en-US" i="1" smtClean="0">
                        <a:latin typeface="Cambria Math" panose="02040503050406030204" pitchFamily="18" charset="0"/>
                        <a:ea typeface="Cambria Math" panose="02040503050406030204" pitchFamily="18" charset="0"/>
                      </a:rPr>
                      <m:t>𝒟</m:t>
                    </m:r>
                  </m:oMath>
                </a14:m>
                <a:r>
                  <a:rPr lang="en-US" dirty="0" smtClean="0"/>
                  <a:t> over </a:t>
                </a:r>
                <a14:m>
                  <m:oMath xmlns:m="http://schemas.openxmlformats.org/officeDocument/2006/math">
                    <m:r>
                      <a:rPr lang="en-US" i="1" smtClean="0">
                        <a:latin typeface="Cambria Math" panose="02040503050406030204" pitchFamily="18" charset="0"/>
                        <a:ea typeface="Cambria Math" panose="02040503050406030204" pitchFamily="18" charset="0"/>
                      </a:rPr>
                      <m:t>ℳ</m:t>
                    </m:r>
                    <m:r>
                      <a:rPr lang="en-US" b="0" i="0" smtClean="0">
                        <a:latin typeface="Cambria Math" panose="02040503050406030204" pitchFamily="18" charset="0"/>
                        <a:ea typeface="Cambria Math" panose="02040503050406030204" pitchFamily="18" charset="0"/>
                      </a:rPr>
                      <m:t>, </m:t>
                    </m:r>
                  </m:oMath>
                </a14:m>
                <a:r>
                  <a:rPr lang="en-US" dirty="0" smtClean="0"/>
                  <a:t>every message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m</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ℳ</m:t>
                    </m:r>
                  </m:oMath>
                </a14:m>
                <a:r>
                  <a:rPr lang="en-US" dirty="0" smtClean="0"/>
                  <a:t> and every ciphertext </a:t>
                </a:r>
                <a14:m>
                  <m:oMath xmlns:m="http://schemas.openxmlformats.org/officeDocument/2006/math">
                    <m:r>
                      <m:rPr>
                        <m:sty m:val="p"/>
                      </m:rPr>
                      <a:rPr lang="en-US">
                        <a:latin typeface="Cambria Math" panose="02040503050406030204" pitchFamily="18" charset="0"/>
                        <a:ea typeface="Cambria Math" panose="02040503050406030204" pitchFamily="18" charset="0"/>
                      </a:rPr>
                      <m:t>c</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𝒞</m:t>
                    </m:r>
                  </m:oMath>
                </a14:m>
                <a:r>
                  <a:rPr lang="en-US" dirty="0" smtClean="0"/>
                  <a:t> for which </a:t>
                </a:r>
                <a14:m>
                  <m:oMath xmlns:m="http://schemas.openxmlformats.org/officeDocument/2006/math">
                    <m:r>
                      <m:rPr>
                        <m:sty m:val="p"/>
                      </m:rPr>
                      <a:rPr lang="en-US" b="0" i="0" smtClean="0">
                        <a:latin typeface="Cambria Math" panose="02040503050406030204" pitchFamily="18" charset="0"/>
                      </a:rPr>
                      <m:t>Pr</m:t>
                    </m:r>
                    <m:d>
                      <m:dPr>
                        <m:begChr m:val="["/>
                        <m:endChr m:val="]"/>
                        <m:ctrlPr>
                          <a:rPr lang="en-US" i="1" smtClean="0">
                            <a:latin typeface="Cambria Math" panose="02040503050406030204" pitchFamily="18" charset="0"/>
                          </a:rPr>
                        </m:ctrlPr>
                      </m:dPr>
                      <m:e>
                        <m:r>
                          <a:rPr lang="en-US" b="0" i="1" smtClean="0">
                            <a:latin typeface="Cambria Math" panose="02040503050406030204" pitchFamily="18" charset="0"/>
                          </a:rPr>
                          <m:t>𝐶</m:t>
                        </m:r>
                        <m:r>
                          <a:rPr lang="en-US" b="0" i="1" smtClean="0">
                            <a:latin typeface="Cambria Math" panose="02040503050406030204" pitchFamily="18" charset="0"/>
                          </a:rPr>
                          <m:t>=</m:t>
                        </m:r>
                        <m:r>
                          <a:rPr lang="en-US" b="0" i="1" smtClean="0">
                            <a:latin typeface="Cambria Math" panose="02040503050406030204" pitchFamily="18" charset="0"/>
                          </a:rPr>
                          <m:t>𝑐</m:t>
                        </m:r>
                      </m:e>
                    </m:d>
                    <m:r>
                      <a:rPr lang="en-US" b="0" i="1" smtClean="0">
                        <a:latin typeface="Cambria Math" panose="02040503050406030204" pitchFamily="18" charset="0"/>
                      </a:rPr>
                      <m:t>&gt;0</m:t>
                    </m:r>
                  </m:oMath>
                </a14:m>
                <a:r>
                  <a:rPr lang="en-US" dirty="0" smtClean="0"/>
                  <a:t>:</a:t>
                </a:r>
              </a:p>
              <a:p>
                <a:pPr marL="0" indent="0">
                  <a:buNone/>
                </a:pPr>
                <a14:m>
                  <m:oMathPara xmlns:m="http://schemas.openxmlformats.org/officeDocument/2006/math">
                    <m:oMathParaPr>
                      <m:jc m:val="centerGroup"/>
                    </m:oMathParaPr>
                    <m:oMath xmlns:m="http://schemas.openxmlformats.org/officeDocument/2006/math">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𝑀</m:t>
                          </m:r>
                          <m:r>
                            <a:rPr lang="en-US" b="0" i="1" smtClean="0">
                              <a:latin typeface="Cambria Math" panose="02040503050406030204" pitchFamily="18" charset="0"/>
                            </a:rPr>
                            <m:t>=</m:t>
                          </m:r>
                          <m:r>
                            <a:rPr lang="en-US" b="0" i="1" smtClean="0">
                              <a:latin typeface="Cambria Math" panose="02040503050406030204" pitchFamily="18" charset="0"/>
                            </a:rPr>
                            <m:t>𝑚</m:t>
                          </m:r>
                          <m:d>
                            <m:dPr>
                              <m:begChr m:val="|"/>
                              <m:endChr m:val=""/>
                              <m:ctrlPr>
                                <a:rPr lang="en-US" b="0" i="1" smtClean="0">
                                  <a:latin typeface="Cambria Math" panose="02040503050406030204" pitchFamily="18" charset="0"/>
                                </a:rPr>
                              </m:ctrlPr>
                            </m:dPr>
                            <m:e>
                              <m:r>
                                <a:rPr lang="en-US" i="1">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𝑐</m:t>
                              </m:r>
                            </m:e>
                          </m:d>
                        </m:e>
                      </m:d>
                      <m:r>
                        <a:rPr lang="en-US" b="0" i="0" smtClean="0">
                          <a:latin typeface="Cambria Math" panose="02040503050406030204" pitchFamily="18" charset="0"/>
                        </a:rPr>
                        <m:t>=</m:t>
                      </m:r>
                      <m:r>
                        <m:rPr>
                          <m:sty m:val="p"/>
                        </m:rPr>
                        <a:rPr lang="en-US" b="0" i="0" smtClean="0">
                          <a:latin typeface="Cambria Math" panose="02040503050406030204" pitchFamily="18" charset="0"/>
                        </a:rPr>
                        <m:t>Pr</m:t>
                      </m:r>
                      <m:d>
                        <m:dPr>
                          <m:begChr m:val="["/>
                          <m:endChr m:val="]"/>
                          <m:ctrlPr>
                            <a:rPr lang="en-US" b="0" i="1" smtClean="0">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e>
                      </m:d>
                      <m:r>
                        <a:rPr lang="en-US" b="0" i="1" smtClean="0">
                          <a:latin typeface="Cambria Math" panose="02040503050406030204" pitchFamily="18" charset="0"/>
                        </a:rPr>
                        <m:t>.</m:t>
                      </m:r>
                    </m:oMath>
                  </m:oMathPara>
                </a14:m>
                <a:endParaRPr lang="en-US" b="0" dirty="0" smtClean="0"/>
              </a:p>
              <a:p>
                <a:pPr marL="0" indent="0">
                  <a:buNone/>
                </a:pPr>
                <a:r>
                  <a:rPr lang="en-US" b="0" dirty="0" smtClean="0"/>
                  <a:t>(where </a:t>
                </a:r>
                <a14:m>
                  <m:oMath xmlns:m="http://schemas.openxmlformats.org/officeDocument/2006/math">
                    <m:r>
                      <a:rPr lang="en-US" i="1">
                        <a:latin typeface="Cambria Math" panose="02040503050406030204" pitchFamily="18" charset="0"/>
                      </a:rPr>
                      <m:t>𝑀</m:t>
                    </m:r>
                    <m:r>
                      <a:rPr lang="en-US"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𝒟</m:t>
                    </m:r>
                  </m:oMath>
                </a14:m>
                <a:r>
                  <a:rPr lang="en-US" b="0" dirty="0" smtClean="0"/>
                  <a:t>, </a:t>
                </a:r>
                <a14:m>
                  <m:oMath xmlns:m="http://schemas.openxmlformats.org/officeDocument/2006/math">
                    <m:r>
                      <a:rPr lang="en-US" b="0" i="1" smtClean="0">
                        <a:latin typeface="Cambria Math" panose="02040503050406030204" pitchFamily="18" charset="0"/>
                      </a:rPr>
                      <m:t>𝐾</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𝐺𝑒𝑛</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𝑅</m:t>
                    </m:r>
                    <m:r>
                      <a:rPr lang="en-US" b="0" i="1" smtClean="0">
                        <a:latin typeface="Cambria Math" panose="02040503050406030204" pitchFamily="18" charset="0"/>
                        <a:ea typeface="Cambria Math" panose="02040503050406030204" pitchFamily="18" charset="0"/>
                      </a:rPr>
                      <m:t>)</m:t>
                    </m:r>
                  </m:oMath>
                </a14:m>
                <a:r>
                  <a:rPr lang="en-US" b="0" dirty="0" smtClean="0"/>
                  <a:t> and </a:t>
                </a:r>
                <a14:m>
                  <m:oMath xmlns:m="http://schemas.openxmlformats.org/officeDocument/2006/math">
                    <m:r>
                      <a:rPr lang="en-US" i="1">
                        <a:latin typeface="Cambria Math" panose="02040503050406030204" pitchFamily="18" charset="0"/>
                      </a:rPr>
                      <m:t>𝐶</m:t>
                    </m:r>
                    <m:r>
                      <a:rPr lang="en-US" i="1">
                        <a:latin typeface="Cambria Math" panose="02040503050406030204" pitchFamily="18" charset="0"/>
                      </a:rPr>
                      <m:t>=</m:t>
                    </m:r>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b="0" i="1" smtClean="0">
                            <a:latin typeface="Cambria Math" panose="02040503050406030204" pitchFamily="18" charset="0"/>
                          </a:rPr>
                          <m:t>𝑀</m:t>
                        </m:r>
                      </m:e>
                    </m:d>
                  </m:oMath>
                </a14:m>
                <a:r>
                  <a:rPr lang="en-US" b="0" dirty="0" smtClean="0"/>
                  <a:t>)</a:t>
                </a:r>
              </a:p>
              <a:p>
                <a:pPr marL="0" indent="0">
                  <a:buNone/>
                </a:pPr>
                <a:endParaRPr lang="en-US" dirty="0" smtClean="0"/>
              </a:p>
              <a:p>
                <a:pPr marL="0" indent="0">
                  <a:buNone/>
                </a:pPr>
                <a:r>
                  <a:rPr lang="en-US" b="1" dirty="0" smtClean="0"/>
                  <a:t>Definition 2: </a:t>
                </a:r>
                <a:r>
                  <a:rPr lang="en-US" dirty="0" smtClean="0"/>
                  <a:t>For every </a:t>
                </a:r>
                <a14:m>
                  <m:oMath xmlns:m="http://schemas.openxmlformats.org/officeDocument/2006/math">
                    <m:r>
                      <m:rPr>
                        <m:sty m:val="p"/>
                      </m:rPr>
                      <a:rPr lang="en-US" b="0" i="0" smtClean="0">
                        <a:latin typeface="Cambria Math" panose="02040503050406030204" pitchFamily="18" charset="0"/>
                        <a:ea typeface="Cambria Math" panose="02040503050406030204" pitchFamily="18" charset="0"/>
                      </a:rPr>
                      <m:t>m</m:t>
                    </m:r>
                    <m:r>
                      <a:rPr lang="en-US" b="0" i="0" smtClean="0">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m</m:t>
                    </m:r>
                    <m:r>
                      <a:rPr lang="en-US" b="0" i="0"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ℳ</m:t>
                    </m:r>
                  </m:oMath>
                </a14:m>
                <a:r>
                  <a:rPr lang="en-US" dirty="0" smtClean="0"/>
                  <a:t> and </a:t>
                </a:r>
                <a14:m>
                  <m:oMath xmlns:m="http://schemas.openxmlformats.org/officeDocument/2006/math">
                    <m:r>
                      <m:rPr>
                        <m:sty m:val="p"/>
                      </m:rPr>
                      <a:rPr lang="en-US">
                        <a:latin typeface="Cambria Math" panose="02040503050406030204" pitchFamily="18" charset="0"/>
                        <a:ea typeface="Cambria Math" panose="02040503050406030204" pitchFamily="18" charset="0"/>
                      </a:rPr>
                      <m:t>c</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𝒞</m:t>
                    </m:r>
                  </m:oMath>
                </a14:m>
                <a:r>
                  <a:rPr lang="en-US" dirty="0"/>
                  <a:t> </a:t>
                </a:r>
                <a:endParaRPr lang="en-US"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r>
                                <a:rPr lang="en-US" b="0" i="1" smtClean="0">
                                  <a:latin typeface="Cambria Math" panose="02040503050406030204" pitchFamily="18" charset="0"/>
                                </a:rPr>
                                <m:t>𝑚</m:t>
                              </m:r>
                            </m:e>
                          </m:d>
                          <m:r>
                            <a:rPr lang="en-US" b="0" i="1" smtClean="0">
                              <a:latin typeface="Cambria Math" panose="02040503050406030204" pitchFamily="18" charset="0"/>
                            </a:rPr>
                            <m:t>=</m:t>
                          </m:r>
                          <m:r>
                            <a:rPr lang="en-US" b="0" i="1" smtClean="0">
                              <a:latin typeface="Cambria Math" panose="02040503050406030204" pitchFamily="18" charset="0"/>
                            </a:rPr>
                            <m:t>𝑐</m:t>
                          </m:r>
                        </m:e>
                      </m:d>
                      <m:r>
                        <a:rPr lang="en-US">
                          <a:latin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b="0" i="0" smtClean="0">
                              <a:latin typeface="Cambria Math" panose="02040503050406030204" pitchFamily="18" charset="0"/>
                            </a:rPr>
                            <m:t>Enc</m:t>
                          </m:r>
                          <m:r>
                            <m:rPr>
                              <m:sty m:val="p"/>
                            </m:rPr>
                            <a:rPr lang="en-US" b="0" i="0" baseline="-25000" smtClean="0">
                              <a:latin typeface="Cambria Math" panose="02040503050406030204" pitchFamily="18" charset="0"/>
                            </a:rPr>
                            <m:t>K</m:t>
                          </m:r>
                          <m:d>
                            <m:dPr>
                              <m:ctrlPr>
                                <a:rPr lang="en-US" b="0" i="1" smtClean="0">
                                  <a:latin typeface="Cambria Math" panose="02040503050406030204" pitchFamily="18" charset="0"/>
                                </a:rPr>
                              </m:ctrlPr>
                            </m:dPr>
                            <m:e>
                              <m:sSup>
                                <m:sSupPr>
                                  <m:ctrlPr>
                                    <a:rPr lang="en-US" b="0" i="1" smtClean="0">
                                      <a:latin typeface="Cambria Math" panose="02040503050406030204" pitchFamily="18" charset="0"/>
                                    </a:rPr>
                                  </m:ctrlPr>
                                </m:sSupPr>
                                <m:e>
                                  <m:r>
                                    <a:rPr lang="en-US" b="0" i="1" smtClean="0">
                                      <a:latin typeface="Cambria Math" panose="02040503050406030204" pitchFamily="18" charset="0"/>
                                    </a:rPr>
                                    <m:t>𝑚</m:t>
                                  </m:r>
                                </m:e>
                                <m:sup>
                                  <m:r>
                                    <a:rPr lang="en-US" b="0" i="1" smtClean="0">
                                      <a:latin typeface="Cambria Math" panose="02040503050406030204" pitchFamily="18" charset="0"/>
                                    </a:rPr>
                                    <m:t>′</m:t>
                                  </m:r>
                                </m:sup>
                              </m:sSup>
                            </m:e>
                          </m:d>
                          <m:r>
                            <a:rPr lang="en-US" b="0" i="1" smtClean="0">
                              <a:latin typeface="Cambria Math" panose="02040503050406030204" pitchFamily="18" charset="0"/>
                            </a:rPr>
                            <m:t>=</m:t>
                          </m:r>
                          <m:r>
                            <a:rPr lang="en-US" b="0" i="1" smtClean="0">
                              <a:latin typeface="Cambria Math" panose="02040503050406030204" pitchFamily="18" charset="0"/>
                            </a:rPr>
                            <m:t>𝑐</m:t>
                          </m:r>
                        </m:e>
                      </m:d>
                      <m:r>
                        <a:rPr lang="en-US" i="1">
                          <a:latin typeface="Cambria Math" panose="02040503050406030204" pitchFamily="18" charset="0"/>
                        </a:rPr>
                        <m:t>.</m:t>
                      </m:r>
                    </m:oMath>
                  </m:oMathPara>
                </a14:m>
                <a:endParaRPr lang="en-US" dirty="0" smtClean="0"/>
              </a:p>
              <a:p>
                <a:pPr marL="0" indent="0">
                  <a:buNone/>
                </a:pPr>
                <a:r>
                  <a:rPr lang="en-US" dirty="0" smtClean="0"/>
                  <a:t>(where the probabilities are taken over the randomness of Gen and </a:t>
                </a:r>
                <a:r>
                  <a:rPr lang="en-US" dirty="0" err="1" smtClean="0"/>
                  <a:t>Enc</a:t>
                </a:r>
                <a:r>
                  <a:rPr lang="en-US" dirty="0" smtClean="0"/>
                  <a:t>)</a:t>
                </a:r>
              </a:p>
              <a:p>
                <a:pPr marL="0" indent="0">
                  <a:buNone/>
                </a:pPr>
                <a:endParaRPr lang="en-US" dirty="0"/>
              </a:p>
              <a:p>
                <a:pPr marL="0" indent="0">
                  <a:buNone/>
                </a:pPr>
                <a:r>
                  <a:rPr lang="en-US" b="1" dirty="0" smtClean="0"/>
                  <a:t>Lemma 2.4: </a:t>
                </a:r>
                <a:r>
                  <a:rPr lang="en-US" dirty="0" smtClean="0"/>
                  <a:t>The above definitions are equivalent. </a:t>
                </a:r>
                <a:endParaRPr lang="en-US" dirty="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23899" y="1825625"/>
                <a:ext cx="11044767" cy="4351338"/>
              </a:xfrm>
              <a:blipFill>
                <a:blip r:embed="rId3"/>
                <a:stretch>
                  <a:fillRect l="-993" t="-350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58</a:t>
            </a:fld>
            <a:endParaRPr lang="en-US"/>
          </a:p>
        </p:txBody>
      </p:sp>
      <p:sp>
        <p:nvSpPr>
          <p:cNvPr id="5" name="Rectangle 4"/>
          <p:cNvSpPr/>
          <p:nvPr/>
        </p:nvSpPr>
        <p:spPr>
          <a:xfrm>
            <a:off x="723899" y="3769895"/>
            <a:ext cx="11044767" cy="157212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23898" y="1646238"/>
            <a:ext cx="11044767" cy="198872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074822" y="6033184"/>
            <a:ext cx="8277779" cy="923330"/>
          </a:xfrm>
          <a:prstGeom prst="rect">
            <a:avLst/>
          </a:prstGeom>
          <a:noFill/>
        </p:spPr>
        <p:txBody>
          <a:bodyPr wrap="none" rtlCol="0">
            <a:spAutoFit/>
          </a:bodyPr>
          <a:lstStyle/>
          <a:p>
            <a:r>
              <a:rPr lang="en-US" dirty="0" smtClean="0">
                <a:solidFill>
                  <a:srgbClr val="00B050"/>
                </a:solidFill>
              </a:rPr>
              <a:t>Definition 1 is more compelling as a security definition (attacker gains no information).</a:t>
            </a:r>
          </a:p>
          <a:p>
            <a:r>
              <a:rPr lang="en-US" dirty="0">
                <a:solidFill>
                  <a:srgbClr val="FF0000"/>
                </a:solidFill>
              </a:rPr>
              <a:t>Easier to prove an encryption scheme satisfied definition 2.</a:t>
            </a:r>
          </a:p>
          <a:p>
            <a:endParaRPr lang="en-US" dirty="0" smtClean="0">
              <a:solidFill>
                <a:srgbClr val="00B050"/>
              </a:solidFill>
            </a:endParaRPr>
          </a:p>
        </p:txBody>
      </p:sp>
    </p:spTree>
    <p:extLst>
      <p:ext uri="{BB962C8B-B14F-4D97-AF65-F5344CB8AC3E}">
        <p14:creationId xmlns:p14="http://schemas.microsoft.com/office/powerpoint/2010/main" val="290713576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Proof </a:t>
            </a:r>
            <a:r>
              <a:rPr lang="en-US" dirty="0"/>
              <a:t>(Def 1 </a:t>
            </a:r>
            <a:r>
              <a:rPr lang="en-US" dirty="0">
                <a:sym typeface="Wingdings" panose="05000000000000000000" pitchFamily="2" charset="2"/>
              </a:rPr>
              <a:t> Def 2</a:t>
            </a:r>
            <a:r>
              <a:rPr lang="en-US" dirty="0" smtClean="0"/>
              <a:t>): </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0" y="1825625"/>
                <a:ext cx="10515600" cy="4895850"/>
              </a:xfrm>
            </p:spPr>
            <p:txBody>
              <a:bodyPr>
                <a:normAutofit fontScale="77500" lnSpcReduction="20000"/>
              </a:bodyPr>
              <a:lstStyle/>
              <a:p>
                <a:pPr marL="0" indent="0">
                  <a:buNone/>
                </a:pPr>
                <a:r>
                  <a:rPr lang="en-US" dirty="0" smtClean="0"/>
                  <a:t>Suppose first that (</a:t>
                </a:r>
                <a:r>
                  <a:rPr lang="en-US" dirty="0" err="1"/>
                  <a:t>Gen,Enc,Dec</a:t>
                </a:r>
                <a:r>
                  <a:rPr lang="en-US" dirty="0"/>
                  <a:t>) does not satisfy definition 2. Then there exists </a:t>
                </a:r>
                <a14:m>
                  <m:oMath xmlns:m="http://schemas.openxmlformats.org/officeDocument/2006/math">
                    <m:r>
                      <m:rPr>
                        <m:sty m:val="p"/>
                      </m:rPr>
                      <a:rPr lang="en-US">
                        <a:latin typeface="Cambria Math" panose="02040503050406030204" pitchFamily="18" charset="0"/>
                        <a:ea typeface="Cambria Math" panose="02040503050406030204" pitchFamily="18" charset="0"/>
                      </a:rPr>
                      <m:t>m</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m</m:t>
                    </m:r>
                    <m:r>
                      <a:rPr lang="en-US">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ℳ</m:t>
                    </m:r>
                  </m:oMath>
                </a14:m>
                <a:r>
                  <a:rPr lang="en-US" dirty="0"/>
                  <a:t> and </a:t>
                </a:r>
                <a14:m>
                  <m:oMath xmlns:m="http://schemas.openxmlformats.org/officeDocument/2006/math">
                    <m:r>
                      <m:rPr>
                        <m:sty m:val="p"/>
                      </m:rPr>
                      <a:rPr lang="en-US">
                        <a:latin typeface="Cambria Math" panose="02040503050406030204" pitchFamily="18" charset="0"/>
                        <a:ea typeface="Cambria Math" panose="02040503050406030204" pitchFamily="18" charset="0"/>
                      </a:rPr>
                      <m:t>c</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𝒞</m:t>
                    </m:r>
                  </m:oMath>
                </a14:m>
                <a:r>
                  <a:rPr lang="en-US" dirty="0"/>
                  <a:t> such that </a:t>
                </a:r>
                <a:endParaRPr lang="en-US"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i="1">
                                  <a:latin typeface="Cambria Math" panose="02040503050406030204" pitchFamily="18" charset="0"/>
                                </a:rPr>
                                <m:t>𝑚</m:t>
                              </m:r>
                            </m:e>
                          </m:d>
                          <m:r>
                            <a:rPr lang="en-US" i="1">
                              <a:latin typeface="Cambria Math" panose="02040503050406030204" pitchFamily="18" charset="0"/>
                            </a:rPr>
                            <m:t>=</m:t>
                          </m:r>
                          <m:r>
                            <a:rPr lang="en-US" i="1">
                              <a:latin typeface="Cambria Math" panose="02040503050406030204" pitchFamily="18" charset="0"/>
                            </a:rPr>
                            <m:t>𝑐</m:t>
                          </m:r>
                        </m:e>
                      </m:d>
                      <m:r>
                        <a:rPr lang="en-US" i="1">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m:t>
                                  </m:r>
                                </m:sup>
                              </m:sSup>
                            </m:e>
                          </m:d>
                          <m:r>
                            <a:rPr lang="en-US" i="1">
                              <a:latin typeface="Cambria Math" panose="02040503050406030204" pitchFamily="18" charset="0"/>
                            </a:rPr>
                            <m:t>=</m:t>
                          </m:r>
                          <m:r>
                            <a:rPr lang="en-US" i="1">
                              <a:latin typeface="Cambria Math" panose="02040503050406030204" pitchFamily="18" charset="0"/>
                            </a:rPr>
                            <m:t>𝑐</m:t>
                          </m:r>
                        </m:e>
                      </m:d>
                      <m:r>
                        <a:rPr lang="en-US" i="1">
                          <a:latin typeface="Cambria Math" panose="02040503050406030204" pitchFamily="18" charset="0"/>
                        </a:rPr>
                        <m:t>  (1).</m:t>
                      </m:r>
                    </m:oMath>
                  </m:oMathPara>
                </a14:m>
                <a:endParaRPr lang="en-US" dirty="0" smtClean="0"/>
              </a:p>
              <a:p>
                <a:pPr marL="0" indent="0">
                  <a:buNone/>
                </a:pPr>
                <a:endParaRPr lang="en-US" dirty="0" smtClean="0"/>
              </a:p>
              <a:p>
                <a:pPr marL="0" indent="0">
                  <a:buNone/>
                </a:pPr>
                <a:r>
                  <a:rPr lang="en-US" dirty="0" smtClean="0"/>
                  <a:t>We will now prove that definition 1 does not hold. Define </a:t>
                </a:r>
                <a14:m>
                  <m:oMath xmlns:m="http://schemas.openxmlformats.org/officeDocument/2006/math">
                    <m:r>
                      <a:rPr lang="en-US" i="1">
                        <a:latin typeface="Cambria Math" panose="02040503050406030204" pitchFamily="18" charset="0"/>
                        <a:ea typeface="Cambria Math" panose="02040503050406030204" pitchFamily="18" charset="0"/>
                      </a:rPr>
                      <m:t>𝒟</m:t>
                    </m:r>
                  </m:oMath>
                </a14:m>
                <a:r>
                  <a:rPr lang="en-US" dirty="0" smtClean="0"/>
                  <a:t> such that</a:t>
                </a:r>
                <a14:m>
                  <m:oMath xmlns:m="http://schemas.openxmlformats.org/officeDocument/2006/math">
                    <m:r>
                      <a:rPr lang="en-US" b="0" i="0" dirty="0" smtClean="0">
                        <a:latin typeface="Cambria Math" panose="02040503050406030204" pitchFamily="18" charset="0"/>
                      </a:rPr>
                      <m:t> </m:t>
                    </m:r>
                  </m:oMath>
                </a14:m>
                <a:endParaRPr lang="en-US" b="0" i="0"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m:rPr>
                          <m:nor/>
                        </m:rPr>
                        <a:rPr lang="en-US" dirty="0"/>
                        <m:t>Pr</m:t>
                      </m:r>
                      <m:r>
                        <m:rPr>
                          <m:nor/>
                        </m:rPr>
                        <a:rPr lang="en-US" dirty="0"/>
                        <m:t>[</m:t>
                      </m:r>
                      <m:r>
                        <m:rPr>
                          <m:nor/>
                        </m:rPr>
                        <a:rPr lang="en-US" dirty="0"/>
                        <m:t>M</m:t>
                      </m:r>
                      <m:r>
                        <m:rPr>
                          <m:nor/>
                        </m:rPr>
                        <a:rPr lang="en-US" dirty="0"/>
                        <m:t>=</m:t>
                      </m:r>
                      <m:r>
                        <m:rPr>
                          <m:nor/>
                        </m:rPr>
                        <a:rPr lang="en-US" dirty="0"/>
                        <m:t>m</m:t>
                      </m:r>
                      <m:r>
                        <m:rPr>
                          <m:nor/>
                        </m:rPr>
                        <a:rPr lang="en-US" dirty="0"/>
                        <m:t>]=</m:t>
                      </m:r>
                      <m:r>
                        <m:rPr>
                          <m:nor/>
                        </m:rPr>
                        <a:rPr lang="en-US" dirty="0"/>
                        <m:t>Pr</m:t>
                      </m:r>
                      <m:r>
                        <m:rPr>
                          <m:nor/>
                        </m:rPr>
                        <a:rPr lang="en-US" dirty="0"/>
                        <m:t>[</m:t>
                      </m:r>
                      <m:r>
                        <m:rPr>
                          <m:nor/>
                        </m:rPr>
                        <a:rPr lang="en-US" dirty="0"/>
                        <m:t>M</m:t>
                      </m:r>
                      <m:r>
                        <m:rPr>
                          <m:nor/>
                        </m:rPr>
                        <a:rPr lang="en-US" dirty="0"/>
                        <m:t>=</m:t>
                      </m:r>
                      <m:r>
                        <m:rPr>
                          <m:nor/>
                        </m:rPr>
                        <a:rPr lang="en-US" dirty="0"/>
                        <m:t>m</m:t>
                      </m:r>
                      <m:r>
                        <m:rPr>
                          <m:nor/>
                        </m:rPr>
                        <a:rPr lang="en-US" b="0" i="0" dirty="0" smtClean="0"/>
                        <m:t>′</m:t>
                      </m:r>
                      <m:r>
                        <m:rPr>
                          <m:nor/>
                        </m:rPr>
                        <a:rPr lang="en-US" dirty="0"/>
                        <m:t>]</m:t>
                      </m:r>
                      <m:r>
                        <m:rPr>
                          <m:nor/>
                        </m:rPr>
                        <a:rPr lang="en-US" b="0" i="0" dirty="0" smtClean="0"/>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2</m:t>
                          </m:r>
                        </m:den>
                      </m:f>
                      <m:r>
                        <m:rPr>
                          <m:nor/>
                        </m:rPr>
                        <a:rPr lang="en-US" b="0" i="0" dirty="0" smtClean="0"/>
                        <m:t> </m:t>
                      </m:r>
                    </m:oMath>
                  </m:oMathPara>
                </a14:m>
                <a:endParaRPr lang="en-US" dirty="0" smtClean="0"/>
              </a:p>
              <a:p>
                <a:pPr marL="0" indent="0">
                  <a:buNone/>
                </a:pPr>
                <a:r>
                  <a:rPr lang="en-US" dirty="0" smtClean="0"/>
                  <a:t>Assume for the sake of contradiction that Definition 1 were satisfied then we would have </a:t>
                </a:r>
                <a:endParaRPr lang="en-US"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d>
                            <m:dPr>
                              <m:begChr m:val="|"/>
                              <m:endChr m:val=""/>
                              <m:ctrlPr>
                                <a:rPr lang="en-US" i="1">
                                  <a:latin typeface="Cambria Math" panose="02040503050406030204" pitchFamily="18" charset="0"/>
                                </a:rPr>
                              </m:ctrlPr>
                            </m:dPr>
                            <m:e>
                              <m:r>
                                <a:rPr lang="en-US" i="1">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𝑐</m:t>
                              </m:r>
                            </m:e>
                          </m:d>
                        </m:e>
                      </m:d>
                      <m:r>
                        <a:rPr lang="en-US">
                          <a:latin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m:t>
                      </m:r>
                      <m:r>
                        <a:rPr lang="en-US" b="0" i="0" smtClean="0">
                          <a:latin typeface="Cambria Math" panose="02040503050406030204" pitchFamily="18" charset="0"/>
                        </a:rPr>
                        <m:t>   </m:t>
                      </m:r>
                      <m:r>
                        <m:rPr>
                          <m:sty m:val="p"/>
                        </m:rPr>
                        <a:rPr lang="en-US">
                          <a:latin typeface="Cambria Math" panose="02040503050406030204" pitchFamily="18" charset="0"/>
                        </a:rPr>
                        <m:t>and</m:t>
                      </m:r>
                    </m:oMath>
                  </m:oMathPara>
                </a14:m>
                <a:endParaRPr lang="en-US" dirty="0"/>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𝑐</m:t>
                              </m:r>
                            </m:e>
                          </m:d>
                        </m:e>
                      </m:d>
                      <m:r>
                        <a:rPr lang="en-US">
                          <a:latin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r>
                            <a:rPr lang="en-US" b="0" i="1" smtClean="0">
                              <a:latin typeface="Cambria Math" panose="02040503050406030204" pitchFamily="18" charset="0"/>
                            </a:rPr>
                            <m:t>′</m:t>
                          </m:r>
                        </m:e>
                      </m:d>
                      <m:r>
                        <a:rPr lang="en-US" i="1">
                          <a:latin typeface="Cambria Math" panose="02040503050406030204" pitchFamily="18" charset="0"/>
                        </a:rPr>
                        <m:t>=</m:t>
                      </m:r>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r>
                        <a:rPr lang="en-US" b="0" i="1" smtClean="0">
                          <a:latin typeface="Cambria Math" panose="02040503050406030204" pitchFamily="18" charset="0"/>
                        </a:rPr>
                        <m:t>      </m:t>
                      </m:r>
                    </m:oMath>
                  </m:oMathPara>
                </a14:m>
                <a:endParaRPr lang="en-US" dirty="0" smtClean="0"/>
              </a:p>
              <a:p>
                <a:pPr marL="0" indent="0">
                  <a:buNone/>
                </a:pPr>
                <a:r>
                  <a:rPr lang="en-US" dirty="0"/>
                  <a:t>w</a:t>
                </a:r>
                <a:r>
                  <a:rPr lang="en-US" dirty="0" smtClean="0"/>
                  <a:t>hich implies </a:t>
                </a:r>
                <a:endParaRPr lang="en-US"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sz="3600" b="0" i="1">
                          <a:latin typeface="Cambria Math" panose="02040503050406030204" pitchFamily="18" charset="0"/>
                        </a:rPr>
                        <m:t>𝑃𝑟</m:t>
                      </m:r>
                      <m:d>
                        <m:dPr>
                          <m:begChr m:val="["/>
                          <m:endChr m:val="]"/>
                          <m:ctrlPr>
                            <a:rPr lang="en-US" sz="3600" i="1">
                              <a:latin typeface="Cambria Math" panose="02040503050406030204" pitchFamily="18" charset="0"/>
                            </a:rPr>
                          </m:ctrlPr>
                        </m:dPr>
                        <m:e>
                          <m:r>
                            <a:rPr lang="en-US" sz="3600" b="0" i="1">
                              <a:latin typeface="Cambria Math" panose="02040503050406030204" pitchFamily="18" charset="0"/>
                            </a:rPr>
                            <m:t>𝑀</m:t>
                          </m:r>
                          <m:r>
                            <a:rPr lang="en-US" sz="3600" b="0" i="1">
                              <a:latin typeface="Cambria Math" panose="02040503050406030204" pitchFamily="18" charset="0"/>
                            </a:rPr>
                            <m:t>=</m:t>
                          </m:r>
                          <m:r>
                            <a:rPr lang="en-US" sz="3600" b="0" i="1">
                              <a:latin typeface="Cambria Math" panose="02040503050406030204" pitchFamily="18" charset="0"/>
                            </a:rPr>
                            <m:t>𝑚</m:t>
                          </m:r>
                          <m:d>
                            <m:dPr>
                              <m:begChr m:val="|"/>
                              <m:endChr m:val=""/>
                              <m:ctrlPr>
                                <a:rPr lang="en-US" sz="3600" i="1">
                                  <a:latin typeface="Cambria Math" panose="02040503050406030204" pitchFamily="18" charset="0"/>
                                </a:rPr>
                              </m:ctrlPr>
                            </m:dPr>
                            <m:e>
                              <m:r>
                                <a:rPr lang="en-US" sz="3600" b="0" i="1">
                                  <a:latin typeface="Cambria Math" panose="02040503050406030204" pitchFamily="18" charset="0"/>
                                </a:rPr>
                                <m:t>𝐶</m:t>
                              </m:r>
                              <m:r>
                                <a:rPr lang="en-US" sz="3600" b="0" i="1">
                                  <a:latin typeface="Cambria Math" panose="02040503050406030204" pitchFamily="18" charset="0"/>
                                </a:rPr>
                                <m:t>=</m:t>
                              </m:r>
                              <m:r>
                                <a:rPr lang="en-US" sz="3600" b="0" i="1">
                                  <a:latin typeface="Cambria Math" panose="02040503050406030204" pitchFamily="18" charset="0"/>
                                </a:rPr>
                                <m:t>𝑐</m:t>
                              </m:r>
                            </m:e>
                          </m:d>
                        </m:e>
                      </m:d>
                      <m:r>
                        <a:rPr lang="en-US" sz="3600" b="0">
                          <a:latin typeface="Cambria Math" panose="02040503050406030204" pitchFamily="18" charset="0"/>
                        </a:rPr>
                        <m:t>=</m:t>
                      </m:r>
                      <m:r>
                        <a:rPr lang="en-US" sz="3600" b="0" i="1">
                          <a:latin typeface="Cambria Math" panose="02040503050406030204" pitchFamily="18" charset="0"/>
                        </a:rPr>
                        <m:t>𝑃𝑟</m:t>
                      </m:r>
                      <m:d>
                        <m:dPr>
                          <m:begChr m:val="["/>
                          <m:endChr m:val="]"/>
                          <m:ctrlPr>
                            <a:rPr lang="en-US" sz="3600" i="1">
                              <a:latin typeface="Cambria Math" panose="02040503050406030204" pitchFamily="18" charset="0"/>
                            </a:rPr>
                          </m:ctrlPr>
                        </m:dPr>
                        <m:e>
                          <m:r>
                            <a:rPr lang="en-US" sz="3600" b="0" i="1">
                              <a:latin typeface="Cambria Math" panose="02040503050406030204" pitchFamily="18" charset="0"/>
                            </a:rPr>
                            <m:t>𝑀</m:t>
                          </m:r>
                          <m:r>
                            <a:rPr lang="en-US" sz="3600" b="0" i="1">
                              <a:latin typeface="Cambria Math" panose="02040503050406030204" pitchFamily="18" charset="0"/>
                            </a:rPr>
                            <m:t>=</m:t>
                          </m:r>
                          <m:r>
                            <a:rPr lang="en-US" sz="3600" b="0" i="1">
                              <a:latin typeface="Cambria Math" panose="02040503050406030204" pitchFamily="18" charset="0"/>
                            </a:rPr>
                            <m:t>𝑚</m:t>
                          </m:r>
                          <m:r>
                            <a:rPr lang="en-US" sz="3600" b="0" i="1">
                              <a:latin typeface="Cambria Math" panose="02040503050406030204" pitchFamily="18" charset="0"/>
                            </a:rPr>
                            <m:t>′</m:t>
                          </m:r>
                          <m:d>
                            <m:dPr>
                              <m:begChr m:val="|"/>
                              <m:endChr m:val=""/>
                              <m:ctrlPr>
                                <a:rPr lang="en-US" sz="3600" i="1">
                                  <a:latin typeface="Cambria Math" panose="02040503050406030204" pitchFamily="18" charset="0"/>
                                </a:rPr>
                              </m:ctrlPr>
                            </m:dPr>
                            <m:e>
                              <m:r>
                                <a:rPr lang="en-US" sz="3600" b="0" i="1">
                                  <a:latin typeface="Cambria Math" panose="02040503050406030204" pitchFamily="18" charset="0"/>
                                </a:rPr>
                                <m:t>𝐶</m:t>
                              </m:r>
                              <m:r>
                                <a:rPr lang="en-US" sz="3600" b="0" i="1">
                                  <a:latin typeface="Cambria Math" panose="02040503050406030204" pitchFamily="18" charset="0"/>
                                </a:rPr>
                                <m:t>=</m:t>
                              </m:r>
                              <m:r>
                                <a:rPr lang="en-US" sz="3600" b="0" i="1">
                                  <a:latin typeface="Cambria Math" panose="02040503050406030204" pitchFamily="18" charset="0"/>
                                </a:rPr>
                                <m:t>𝑐</m:t>
                              </m:r>
                            </m:e>
                          </m:d>
                        </m:e>
                      </m:d>
                      <m:r>
                        <a:rPr lang="en-US" sz="3600" b="0" i="1" smtClean="0">
                          <a:latin typeface="Cambria Math" panose="02040503050406030204" pitchFamily="18" charset="0"/>
                        </a:rPr>
                        <m:t>  (∗)</m:t>
                      </m:r>
                    </m:oMath>
                  </m:oMathPara>
                </a14:m>
                <a:endParaRPr lang="en-US" sz="3600" dirty="0" smtClean="0"/>
              </a:p>
              <a:p>
                <a:pPr marL="0" indent="0">
                  <a:buNone/>
                </a:pPr>
                <a:endParaRPr lang="en-US" dirty="0" smtClean="0"/>
              </a:p>
              <a:p>
                <a:pPr marL="0" indent="0">
                  <a:buNone/>
                </a:pPr>
                <a:endParaRPr lang="en-US" dirty="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0" y="1825625"/>
                <a:ext cx="10515600" cy="4895850"/>
              </a:xfrm>
              <a:blipFill>
                <a:blip r:embed="rId3"/>
                <a:stretch>
                  <a:fillRect l="-754" t="-2488" b="-11194"/>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59</a:t>
            </a:fld>
            <a:endParaRPr lang="en-US"/>
          </a:p>
        </p:txBody>
      </p:sp>
      <p:sp>
        <p:nvSpPr>
          <p:cNvPr id="5" name="Rectangle 4"/>
          <p:cNvSpPr/>
          <p:nvPr/>
        </p:nvSpPr>
        <p:spPr>
          <a:xfrm>
            <a:off x="2646947" y="5630779"/>
            <a:ext cx="6898106" cy="72557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9668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Expected Background</a:t>
            </a:r>
            <a:endParaRPr lang="en-US" dirty="0"/>
          </a:p>
        </p:txBody>
      </p:sp>
      <p:sp>
        <p:nvSpPr>
          <p:cNvPr id="3" name="Content Placeholder 2"/>
          <p:cNvSpPr>
            <a:spLocks noGrp="1"/>
          </p:cNvSpPr>
          <p:nvPr>
            <p:ph idx="1"/>
          </p:nvPr>
        </p:nvSpPr>
        <p:spPr/>
        <p:txBody>
          <a:bodyPr/>
          <a:lstStyle/>
          <a:p>
            <a:r>
              <a:rPr lang="en-US" b="1" dirty="0" smtClean="0"/>
              <a:t>Prerequisites: </a:t>
            </a:r>
            <a:r>
              <a:rPr lang="en-US" u="sng" dirty="0" smtClean="0"/>
              <a:t>CS555 (or equivalent)</a:t>
            </a:r>
            <a:r>
              <a:rPr lang="en-US" dirty="0" smtClean="0"/>
              <a:t> and CS 526</a:t>
            </a:r>
            <a:endParaRPr lang="en-US" dirty="0" smtClean="0"/>
          </a:p>
          <a:p>
            <a:r>
              <a:rPr lang="en-US" dirty="0" smtClean="0"/>
              <a:t>We will assume mathematical maturity</a:t>
            </a:r>
          </a:p>
          <a:p>
            <a:pPr lvl="1"/>
            <a:r>
              <a:rPr lang="en-US" dirty="0" smtClean="0"/>
              <a:t>Ability to Write Proofs</a:t>
            </a:r>
          </a:p>
          <a:p>
            <a:pPr lvl="1"/>
            <a:r>
              <a:rPr lang="en-US" dirty="0" smtClean="0"/>
              <a:t>Ability to Understand/Interpret Crypto Definitions</a:t>
            </a:r>
          </a:p>
          <a:p>
            <a:pPr lvl="1"/>
            <a:r>
              <a:rPr lang="en-US" dirty="0" smtClean="0"/>
              <a:t>Security Reductions</a:t>
            </a:r>
          </a:p>
          <a:p>
            <a:pPr lvl="1"/>
            <a:r>
              <a:rPr lang="en-US" dirty="0" smtClean="0"/>
              <a:t>Probability Theory</a:t>
            </a:r>
          </a:p>
          <a:p>
            <a:pPr lvl="1"/>
            <a:r>
              <a:rPr lang="en-US" dirty="0" err="1" smtClean="0"/>
              <a:t>Combinatorics</a:t>
            </a:r>
            <a:endParaRPr lang="en-US" dirty="0" smtClean="0"/>
          </a:p>
          <a:p>
            <a:pPr lvl="1"/>
            <a:r>
              <a:rPr lang="en-US" dirty="0" smtClean="0"/>
              <a:t>Counting</a:t>
            </a:r>
          </a:p>
          <a:p>
            <a:pPr lvl="1"/>
            <a:endParaRPr lang="en-US" dirty="0"/>
          </a:p>
          <a:p>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6</a:t>
            </a:fld>
            <a:endParaRPr lang="en-US"/>
          </a:p>
        </p:txBody>
      </p:sp>
    </p:spTree>
    <p:extLst>
      <p:ext uri="{BB962C8B-B14F-4D97-AF65-F5344CB8AC3E}">
        <p14:creationId xmlns:p14="http://schemas.microsoft.com/office/powerpoint/2010/main" val="345543111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Proof (Def 1 </a:t>
            </a:r>
            <a:r>
              <a:rPr lang="en-US" dirty="0" smtClean="0">
                <a:sym typeface="Wingdings" panose="05000000000000000000" pitchFamily="2" charset="2"/>
              </a:rPr>
              <a:t> Def 2</a:t>
            </a:r>
            <a:r>
              <a:rPr lang="en-US" dirty="0" smtClean="0"/>
              <a:t>): </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pPr marL="0" indent="0">
                  <a:buNone/>
                </a:pPr>
                <a:r>
                  <a:rPr lang="en-US" dirty="0" smtClean="0"/>
                  <a:t>Suppose first that (</a:t>
                </a:r>
                <a:r>
                  <a:rPr lang="en-US" dirty="0" err="1"/>
                  <a:t>Gen,Enc,Dec</a:t>
                </a:r>
                <a:r>
                  <a:rPr lang="en-US" dirty="0"/>
                  <a:t>) does not satisfy definition 2. Then there exists </a:t>
                </a:r>
                <a14:m>
                  <m:oMath xmlns:m="http://schemas.openxmlformats.org/officeDocument/2006/math">
                    <m:r>
                      <m:rPr>
                        <m:sty m:val="p"/>
                      </m:rPr>
                      <a:rPr lang="en-US">
                        <a:latin typeface="Cambria Math" panose="02040503050406030204" pitchFamily="18" charset="0"/>
                        <a:ea typeface="Cambria Math" panose="02040503050406030204" pitchFamily="18" charset="0"/>
                      </a:rPr>
                      <m:t>m</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m</m:t>
                    </m:r>
                    <m:r>
                      <a:rPr lang="en-US">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ℳ</m:t>
                    </m:r>
                  </m:oMath>
                </a14:m>
                <a:r>
                  <a:rPr lang="en-US" dirty="0"/>
                  <a:t> and </a:t>
                </a:r>
                <a14:m>
                  <m:oMath xmlns:m="http://schemas.openxmlformats.org/officeDocument/2006/math">
                    <m:r>
                      <m:rPr>
                        <m:sty m:val="p"/>
                      </m:rPr>
                      <a:rPr lang="en-US">
                        <a:latin typeface="Cambria Math" panose="02040503050406030204" pitchFamily="18" charset="0"/>
                        <a:ea typeface="Cambria Math" panose="02040503050406030204" pitchFamily="18" charset="0"/>
                      </a:rPr>
                      <m:t>c</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𝒞</m:t>
                    </m:r>
                  </m:oMath>
                </a14:m>
                <a:r>
                  <a:rPr lang="en-US" dirty="0"/>
                  <a:t> such that </a:t>
                </a:r>
                <a:endParaRPr lang="en-US"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i="1">
                                  <a:latin typeface="Cambria Math" panose="02040503050406030204" pitchFamily="18" charset="0"/>
                                </a:rPr>
                                <m:t>𝑚</m:t>
                              </m:r>
                            </m:e>
                          </m:d>
                          <m:r>
                            <a:rPr lang="en-US" i="1">
                              <a:latin typeface="Cambria Math" panose="02040503050406030204" pitchFamily="18" charset="0"/>
                            </a:rPr>
                            <m:t>=</m:t>
                          </m:r>
                          <m:r>
                            <a:rPr lang="en-US" i="1">
                              <a:latin typeface="Cambria Math" panose="02040503050406030204" pitchFamily="18" charset="0"/>
                            </a:rPr>
                            <m:t>𝑐</m:t>
                          </m:r>
                        </m:e>
                      </m:d>
                      <m:r>
                        <a:rPr lang="en-US" i="1">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m:t>
                                  </m:r>
                                </m:sup>
                              </m:sSup>
                            </m:e>
                          </m:d>
                          <m:r>
                            <a:rPr lang="en-US" i="1">
                              <a:latin typeface="Cambria Math" panose="02040503050406030204" pitchFamily="18" charset="0"/>
                            </a:rPr>
                            <m:t>=</m:t>
                          </m:r>
                          <m:r>
                            <a:rPr lang="en-US" i="1">
                              <a:latin typeface="Cambria Math" panose="02040503050406030204" pitchFamily="18" charset="0"/>
                            </a:rPr>
                            <m:t>𝑐</m:t>
                          </m:r>
                        </m:e>
                      </m:d>
                      <m:r>
                        <a:rPr lang="en-US" i="1">
                          <a:latin typeface="Cambria Math" panose="02040503050406030204" pitchFamily="18" charset="0"/>
                        </a:rPr>
                        <m:t>  (1).</m:t>
                      </m:r>
                    </m:oMath>
                  </m:oMathPara>
                </a14:m>
                <a:endParaRPr lang="en-US" dirty="0" smtClean="0"/>
              </a:p>
              <a:p>
                <a:pPr marL="0" indent="0">
                  <a:buNone/>
                </a:pPr>
                <a:endParaRPr lang="en-US" dirty="0" smtClean="0"/>
              </a:p>
              <a:p>
                <a:pPr marL="0" indent="0">
                  <a:buNone/>
                </a:pPr>
                <a:r>
                  <a:rPr lang="en-US" dirty="0" smtClean="0"/>
                  <a:t>Define </a:t>
                </a:r>
                <a14:m>
                  <m:oMath xmlns:m="http://schemas.openxmlformats.org/officeDocument/2006/math">
                    <m:r>
                      <a:rPr lang="en-US" i="1">
                        <a:latin typeface="Cambria Math" panose="02040503050406030204" pitchFamily="18" charset="0"/>
                        <a:ea typeface="Cambria Math" panose="02040503050406030204" pitchFamily="18" charset="0"/>
                      </a:rPr>
                      <m:t>𝒟</m:t>
                    </m:r>
                  </m:oMath>
                </a14:m>
                <a:r>
                  <a:rPr lang="en-US" dirty="0" smtClean="0"/>
                  <a:t> such that </a:t>
                </a:r>
                <a14:m>
                  <m:oMath xmlns:m="http://schemas.openxmlformats.org/officeDocument/2006/math">
                    <m:r>
                      <m:rPr>
                        <m:nor/>
                      </m:rPr>
                      <a:rPr lang="en-US" dirty="0"/>
                      <m:t>Pr</m:t>
                    </m:r>
                    <m:r>
                      <m:rPr>
                        <m:nor/>
                      </m:rPr>
                      <a:rPr lang="en-US" dirty="0"/>
                      <m:t>[</m:t>
                    </m:r>
                    <m:r>
                      <m:rPr>
                        <m:nor/>
                      </m:rPr>
                      <a:rPr lang="en-US" dirty="0"/>
                      <m:t>M</m:t>
                    </m:r>
                    <m:r>
                      <m:rPr>
                        <m:nor/>
                      </m:rPr>
                      <a:rPr lang="en-US" dirty="0"/>
                      <m:t>=</m:t>
                    </m:r>
                    <m:r>
                      <m:rPr>
                        <m:nor/>
                      </m:rPr>
                      <a:rPr lang="en-US" dirty="0"/>
                      <m:t>m</m:t>
                    </m:r>
                    <m:r>
                      <m:rPr>
                        <m:nor/>
                      </m:rPr>
                      <a:rPr lang="en-US" dirty="0"/>
                      <m:t>]=</m:t>
                    </m:r>
                    <m:r>
                      <m:rPr>
                        <m:nor/>
                      </m:rPr>
                      <a:rPr lang="en-US" dirty="0"/>
                      <m:t>Pr</m:t>
                    </m:r>
                    <m:r>
                      <m:rPr>
                        <m:nor/>
                      </m:rPr>
                      <a:rPr lang="en-US" dirty="0"/>
                      <m:t>[</m:t>
                    </m:r>
                    <m:r>
                      <m:rPr>
                        <m:nor/>
                      </m:rPr>
                      <a:rPr lang="en-US" dirty="0"/>
                      <m:t>M</m:t>
                    </m:r>
                    <m:r>
                      <m:rPr>
                        <m:nor/>
                      </m:rPr>
                      <a:rPr lang="en-US" dirty="0"/>
                      <m:t>=</m:t>
                    </m:r>
                    <m:r>
                      <m:rPr>
                        <m:nor/>
                      </m:rPr>
                      <a:rPr lang="en-US" dirty="0"/>
                      <m:t>m</m:t>
                    </m:r>
                    <m:r>
                      <m:rPr>
                        <m:nor/>
                      </m:rPr>
                      <a:rPr lang="en-US" b="0" i="0" dirty="0" smtClean="0"/>
                      <m:t>′</m:t>
                    </m:r>
                    <m:r>
                      <m:rPr>
                        <m:nor/>
                      </m:rPr>
                      <a:rPr lang="en-US" dirty="0"/>
                      <m:t>]</m:t>
                    </m:r>
                    <m:r>
                      <m:rPr>
                        <m:nor/>
                      </m:rPr>
                      <a:rPr lang="en-US" b="0" i="0" dirty="0" smtClean="0"/>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2</m:t>
                        </m:r>
                      </m:den>
                    </m:f>
                    <m:r>
                      <m:rPr>
                        <m:nor/>
                      </m:rPr>
                      <a:rPr lang="en-US" b="0" i="0" dirty="0" smtClean="0"/>
                      <m:t> </m:t>
                    </m:r>
                  </m:oMath>
                </a14:m>
                <a:endParaRPr lang="en-US" dirty="0" smtClean="0"/>
              </a:p>
              <a:p>
                <a:pPr marL="0" indent="0">
                  <a:buNone/>
                </a:pPr>
                <a:endParaRPr lang="en-US" dirty="0"/>
              </a:p>
              <a:p>
                <a:pPr marL="0" indent="0">
                  <a:buNone/>
                </a:pPr>
                <a:r>
                  <a:rPr lang="en-US" b="1" dirty="0" smtClean="0"/>
                  <a:t>Bayes Rule (1)</a:t>
                </a:r>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b="0" i="1" smtClean="0">
                                      <a:latin typeface="Cambria Math" panose="02040503050406030204" pitchFamily="18" charset="0"/>
                                    </a:rPr>
                                    <m:t>𝑀</m:t>
                                  </m:r>
                                </m:e>
                              </m:d>
                              <m:r>
                                <a:rPr lang="en-US" i="1">
                                  <a:latin typeface="Cambria Math" panose="02040503050406030204" pitchFamily="18" charset="0"/>
                                </a:rPr>
                                <m:t>=</m:t>
                              </m:r>
                              <m:r>
                                <a:rPr lang="en-US" i="1">
                                  <a:latin typeface="Cambria Math" panose="02040503050406030204" pitchFamily="18" charset="0"/>
                                </a:rPr>
                                <m:t>𝑐</m:t>
                              </m:r>
                            </m:e>
                          </m:d>
                        </m:e>
                      </m:d>
                      <m:r>
                        <a:rPr lang="en-US" i="1">
                          <a:latin typeface="Cambria Math" panose="02040503050406030204" pitchFamily="18" charset="0"/>
                        </a:rPr>
                        <m:t>=</m:t>
                      </m:r>
                      <m:f>
                        <m:fPr>
                          <m:ctrlPr>
                            <a:rPr lang="en-US" i="1">
                              <a:latin typeface="Cambria Math" panose="02040503050406030204" pitchFamily="18" charset="0"/>
                            </a:rPr>
                          </m:ctrlPr>
                        </m:fPr>
                        <m:num>
                          <m:r>
                            <m:rPr>
                              <m:sty m:val="p"/>
                            </m:rPr>
                            <a:rPr lang="en-US" smtClean="0">
                              <a:solidFill>
                                <a:srgbClr val="00B0F0"/>
                              </a:solidFill>
                              <a:latin typeface="Cambria Math" panose="02040503050406030204" pitchFamily="18" charset="0"/>
                            </a:rPr>
                            <m:t>Pr</m:t>
                          </m:r>
                          <m:d>
                            <m:dPr>
                              <m:begChr m:val="["/>
                              <m:endChr m:val="]"/>
                              <m:ctrlPr>
                                <a:rPr lang="en-US" i="1">
                                  <a:solidFill>
                                    <a:srgbClr val="00B0F0"/>
                                  </a:solidFill>
                                  <a:latin typeface="Cambria Math" panose="02040503050406030204" pitchFamily="18" charset="0"/>
                                </a:rPr>
                              </m:ctrlPr>
                            </m:dPr>
                            <m:e>
                              <m:r>
                                <a:rPr lang="en-US" i="1">
                                  <a:solidFill>
                                    <a:srgbClr val="00B0F0"/>
                                  </a:solidFill>
                                  <a:latin typeface="Cambria Math" panose="02040503050406030204" pitchFamily="18" charset="0"/>
                                </a:rPr>
                                <m:t>𝐶</m:t>
                              </m:r>
                              <m:r>
                                <a:rPr lang="en-US" i="1">
                                  <a:solidFill>
                                    <a:srgbClr val="00B0F0"/>
                                  </a:solidFill>
                                  <a:latin typeface="Cambria Math" panose="02040503050406030204" pitchFamily="18" charset="0"/>
                                </a:rPr>
                                <m:t>=</m:t>
                              </m:r>
                              <m:r>
                                <a:rPr lang="en-US" i="1">
                                  <a:solidFill>
                                    <a:srgbClr val="00B0F0"/>
                                  </a:solidFill>
                                  <a:latin typeface="Cambria Math" panose="02040503050406030204" pitchFamily="18" charset="0"/>
                                </a:rPr>
                                <m:t>𝑐</m:t>
                              </m:r>
                              <m:d>
                                <m:dPr>
                                  <m:begChr m:val="|"/>
                                  <m:endChr m:val=""/>
                                  <m:ctrlPr>
                                    <a:rPr lang="en-US" i="1">
                                      <a:solidFill>
                                        <a:srgbClr val="00B0F0"/>
                                      </a:solidFill>
                                      <a:latin typeface="Cambria Math" panose="02040503050406030204" pitchFamily="18" charset="0"/>
                                    </a:rPr>
                                  </m:ctrlPr>
                                </m:dPr>
                                <m:e>
                                  <m:r>
                                    <a:rPr lang="en-US" i="1">
                                      <a:solidFill>
                                        <a:srgbClr val="00B0F0"/>
                                      </a:solidFill>
                                      <a:latin typeface="Cambria Math" panose="02040503050406030204" pitchFamily="18" charset="0"/>
                                    </a:rPr>
                                    <m:t>𝑀</m:t>
                                  </m:r>
                                  <m:r>
                                    <a:rPr lang="en-US" i="1">
                                      <a:solidFill>
                                        <a:srgbClr val="00B0F0"/>
                                      </a:solidFill>
                                      <a:latin typeface="Cambria Math" panose="02040503050406030204" pitchFamily="18" charset="0"/>
                                    </a:rPr>
                                    <m:t>=</m:t>
                                  </m:r>
                                  <m:r>
                                    <a:rPr lang="en-US" i="1">
                                      <a:solidFill>
                                        <a:srgbClr val="00B0F0"/>
                                      </a:solidFill>
                                      <a:latin typeface="Cambria Math" panose="02040503050406030204" pitchFamily="18" charset="0"/>
                                    </a:rPr>
                                    <m:t>𝑚</m:t>
                                  </m:r>
                                </m:e>
                              </m:d>
                            </m:e>
                          </m:d>
                          <m:r>
                            <m:rPr>
                              <m:nor/>
                            </m:rPr>
                            <a:rPr lang="en-US" dirty="0" smtClean="0">
                              <a:solidFill>
                                <a:srgbClr val="00B050"/>
                              </a:solidFill>
                            </a:rPr>
                            <m:t>Pr</m:t>
                          </m:r>
                          <m:r>
                            <m:rPr>
                              <m:nor/>
                            </m:rPr>
                            <a:rPr lang="en-US" dirty="0" smtClean="0">
                              <a:solidFill>
                                <a:srgbClr val="00B050"/>
                              </a:solidFill>
                            </a:rPr>
                            <m:t>[</m:t>
                          </m:r>
                          <m:r>
                            <m:rPr>
                              <m:nor/>
                            </m:rPr>
                            <a:rPr lang="en-US" dirty="0" smtClean="0">
                              <a:solidFill>
                                <a:srgbClr val="00B050"/>
                              </a:solidFill>
                            </a:rPr>
                            <m:t>M</m:t>
                          </m:r>
                          <m:r>
                            <m:rPr>
                              <m:nor/>
                            </m:rPr>
                            <a:rPr lang="en-US" dirty="0" smtClean="0">
                              <a:solidFill>
                                <a:srgbClr val="00B050"/>
                              </a:solidFill>
                            </a:rPr>
                            <m:t>=</m:t>
                          </m:r>
                          <m:r>
                            <m:rPr>
                              <m:nor/>
                            </m:rPr>
                            <a:rPr lang="en-US" dirty="0" smtClean="0">
                              <a:solidFill>
                                <a:srgbClr val="00B050"/>
                              </a:solidFill>
                            </a:rPr>
                            <m:t>m</m:t>
                          </m:r>
                          <m:r>
                            <m:rPr>
                              <m:nor/>
                            </m:rPr>
                            <a:rPr lang="en-US" dirty="0" smtClean="0">
                              <a:solidFill>
                                <a:srgbClr val="00B050"/>
                              </a:solidFill>
                            </a:rPr>
                            <m:t>]</m:t>
                          </m:r>
                        </m:num>
                        <m:den>
                          <m:r>
                            <m:rPr>
                              <m:nor/>
                            </m:rPr>
                            <a:rPr lang="en-US" dirty="0"/>
                            <m:t>Pr</m:t>
                          </m:r>
                          <m:r>
                            <m:rPr>
                              <m:nor/>
                            </m:rPr>
                            <a:rPr lang="en-US" dirty="0"/>
                            <m:t>[</m:t>
                          </m:r>
                          <m:r>
                            <m:rPr>
                              <m:nor/>
                            </m:rPr>
                            <a:rPr lang="en-US" dirty="0"/>
                            <m:t>C</m:t>
                          </m:r>
                          <m:r>
                            <m:rPr>
                              <m:nor/>
                            </m:rPr>
                            <a:rPr lang="en-US" dirty="0"/>
                            <m:t>=</m:t>
                          </m:r>
                          <m:r>
                            <m:rPr>
                              <m:nor/>
                            </m:rPr>
                            <a:rPr lang="en-US" dirty="0"/>
                            <m:t>c</m:t>
                          </m:r>
                          <m:r>
                            <m:rPr>
                              <m:nor/>
                            </m:rPr>
                            <a:rPr lang="en-US" dirty="0"/>
                            <m:t>]</m:t>
                          </m:r>
                        </m:den>
                      </m:f>
                    </m:oMath>
                  </m:oMathPara>
                </a14:m>
                <a:endParaRPr lang="en-US" dirty="0"/>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                                          </m:t>
                      </m:r>
                      <m:r>
                        <a:rPr lang="en-US" i="1">
                          <a:latin typeface="Cambria Math" panose="02040503050406030204" pitchFamily="18" charset="0"/>
                        </a:rPr>
                        <m:t>=</m:t>
                      </m:r>
                      <m:f>
                        <m:fPr>
                          <m:ctrlPr>
                            <a:rPr lang="en-US" i="1" smtClean="0">
                              <a:solidFill>
                                <a:srgbClr val="00B050"/>
                              </a:solidFill>
                              <a:latin typeface="Cambria Math" panose="02040503050406030204" pitchFamily="18" charset="0"/>
                            </a:rPr>
                          </m:ctrlPr>
                        </m:fPr>
                        <m:num>
                          <m:r>
                            <a:rPr lang="en-US" b="0" i="1" smtClean="0">
                              <a:solidFill>
                                <a:srgbClr val="00B050"/>
                              </a:solidFill>
                              <a:latin typeface="Cambria Math" panose="02040503050406030204" pitchFamily="18" charset="0"/>
                            </a:rPr>
                            <m:t>1</m:t>
                          </m:r>
                        </m:num>
                        <m:den>
                          <m:r>
                            <a:rPr lang="en-US" b="0" i="1" smtClean="0">
                              <a:solidFill>
                                <a:srgbClr val="00B050"/>
                              </a:solidFill>
                              <a:latin typeface="Cambria Math" panose="02040503050406030204" pitchFamily="18" charset="0"/>
                            </a:rPr>
                            <m:t>2</m:t>
                          </m:r>
                        </m:den>
                      </m:f>
                      <m:f>
                        <m:fPr>
                          <m:ctrlPr>
                            <a:rPr lang="en-US" i="1">
                              <a:latin typeface="Cambria Math" panose="02040503050406030204" pitchFamily="18" charset="0"/>
                            </a:rPr>
                          </m:ctrlPr>
                        </m:fPr>
                        <m:num>
                          <m:r>
                            <m:rPr>
                              <m:sty m:val="p"/>
                            </m:rPr>
                            <a:rPr lang="en-US" smtClean="0">
                              <a:solidFill>
                                <a:srgbClr val="00B0F0"/>
                              </a:solidFill>
                              <a:latin typeface="Cambria Math" panose="02040503050406030204" pitchFamily="18" charset="0"/>
                            </a:rPr>
                            <m:t>Pr</m:t>
                          </m:r>
                          <m:d>
                            <m:dPr>
                              <m:begChr m:val="["/>
                              <m:endChr m:val="]"/>
                              <m:ctrlPr>
                                <a:rPr lang="en-US" i="1">
                                  <a:solidFill>
                                    <a:srgbClr val="00B0F0"/>
                                  </a:solidFill>
                                  <a:latin typeface="Cambria Math" panose="02040503050406030204" pitchFamily="18" charset="0"/>
                                </a:rPr>
                              </m:ctrlPr>
                            </m:dPr>
                            <m:e>
                              <m:r>
                                <m:rPr>
                                  <m:sty m:val="p"/>
                                </m:rPr>
                                <a:rPr lang="en-US">
                                  <a:solidFill>
                                    <a:srgbClr val="00B0F0"/>
                                  </a:solidFill>
                                  <a:latin typeface="Cambria Math" panose="02040503050406030204" pitchFamily="18" charset="0"/>
                                </a:rPr>
                                <m:t>Enc</m:t>
                              </m:r>
                              <m:r>
                                <m:rPr>
                                  <m:sty m:val="p"/>
                                </m:rPr>
                                <a:rPr lang="en-US" baseline="-25000">
                                  <a:solidFill>
                                    <a:srgbClr val="00B0F0"/>
                                  </a:solidFill>
                                  <a:latin typeface="Cambria Math" panose="02040503050406030204" pitchFamily="18" charset="0"/>
                                </a:rPr>
                                <m:t>K</m:t>
                              </m:r>
                              <m:d>
                                <m:dPr>
                                  <m:ctrlPr>
                                    <a:rPr lang="en-US" i="1">
                                      <a:solidFill>
                                        <a:srgbClr val="00B0F0"/>
                                      </a:solidFill>
                                      <a:latin typeface="Cambria Math" panose="02040503050406030204" pitchFamily="18" charset="0"/>
                                    </a:rPr>
                                  </m:ctrlPr>
                                </m:dPr>
                                <m:e>
                                  <m:r>
                                    <a:rPr lang="en-US" b="0" i="1" smtClean="0">
                                      <a:solidFill>
                                        <a:srgbClr val="00B0F0"/>
                                      </a:solidFill>
                                      <a:latin typeface="Cambria Math" panose="02040503050406030204" pitchFamily="18" charset="0"/>
                                    </a:rPr>
                                    <m:t>𝑚</m:t>
                                  </m:r>
                                </m:e>
                              </m:d>
                              <m:r>
                                <a:rPr lang="en-US" i="1">
                                  <a:solidFill>
                                    <a:srgbClr val="00B0F0"/>
                                  </a:solidFill>
                                  <a:latin typeface="Cambria Math" panose="02040503050406030204" pitchFamily="18" charset="0"/>
                                </a:rPr>
                                <m:t>=</m:t>
                              </m:r>
                              <m:r>
                                <a:rPr lang="en-US" i="1">
                                  <a:solidFill>
                                    <a:srgbClr val="00B0F0"/>
                                  </a:solidFill>
                                  <a:latin typeface="Cambria Math" panose="02040503050406030204" pitchFamily="18" charset="0"/>
                                </a:rPr>
                                <m:t>𝑐</m:t>
                              </m:r>
                            </m:e>
                          </m:d>
                        </m:num>
                        <m:den>
                          <m:r>
                            <m:rPr>
                              <m:nor/>
                            </m:rPr>
                            <a:rPr lang="en-US" dirty="0"/>
                            <m:t>Pr</m:t>
                          </m:r>
                          <m:r>
                            <m:rPr>
                              <m:nor/>
                            </m:rPr>
                            <a:rPr lang="en-US" dirty="0"/>
                            <m:t>[</m:t>
                          </m:r>
                          <m:r>
                            <m:rPr>
                              <m:nor/>
                            </m:rPr>
                            <a:rPr lang="en-US" dirty="0"/>
                            <m:t>C</m:t>
                          </m:r>
                          <m:r>
                            <m:rPr>
                              <m:nor/>
                            </m:rPr>
                            <a:rPr lang="en-US" dirty="0"/>
                            <m:t>=</m:t>
                          </m:r>
                          <m:r>
                            <m:rPr>
                              <m:nor/>
                            </m:rPr>
                            <a:rPr lang="en-US" dirty="0"/>
                            <m:t>c</m:t>
                          </m:r>
                          <m:r>
                            <m:rPr>
                              <m:nor/>
                            </m:rPr>
                            <a:rPr lang="en-US" dirty="0"/>
                            <m:t>]</m:t>
                          </m:r>
                        </m:den>
                      </m:f>
                      <m:r>
                        <a:rPr lang="en-US" b="0" i="1" dirty="0" smtClean="0">
                          <a:latin typeface="Cambria Math" panose="02040503050406030204" pitchFamily="18" charset="0"/>
                        </a:rPr>
                        <m:t>                          </m:t>
                      </m:r>
                      <m:r>
                        <a:rPr lang="en-US" i="1">
                          <a:latin typeface="Cambria Math" panose="02040503050406030204" pitchFamily="18" charset="0"/>
                        </a:rPr>
                        <m:t>(2)</m:t>
                      </m:r>
                    </m:oMath>
                  </m:oMathPara>
                </a14:m>
                <a:endParaRPr lang="en-US" dirty="0" smtClean="0"/>
              </a:p>
              <a:p>
                <a:pPr marL="0" indent="0">
                  <a:buNone/>
                </a:pPr>
                <a:endParaRPr lang="en-US" dirty="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43" t="-350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60</a:t>
            </a:fld>
            <a:endParaRPr lang="en-US"/>
          </a:p>
        </p:txBody>
      </p:sp>
    </p:spTree>
    <p:extLst>
      <p:ext uri="{BB962C8B-B14F-4D97-AF65-F5344CB8AC3E}">
        <p14:creationId xmlns:p14="http://schemas.microsoft.com/office/powerpoint/2010/main" val="17455957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Proof </a:t>
            </a:r>
            <a:r>
              <a:rPr lang="en-US" dirty="0"/>
              <a:t>(Def 1 </a:t>
            </a:r>
            <a:r>
              <a:rPr lang="en-US" dirty="0">
                <a:sym typeface="Wingdings" panose="05000000000000000000" pitchFamily="2" charset="2"/>
              </a:rPr>
              <a:t> Def 2</a:t>
            </a:r>
            <a:r>
              <a:rPr lang="en-US" dirty="0" smtClean="0"/>
              <a:t>): </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pPr marL="0" indent="0">
                  <a:buNone/>
                </a:pPr>
                <a:r>
                  <a:rPr lang="en-US" dirty="0" smtClean="0"/>
                  <a:t>Suppose first that (</a:t>
                </a:r>
                <a:r>
                  <a:rPr lang="en-US" dirty="0" err="1"/>
                  <a:t>Gen,Enc,Dec</a:t>
                </a:r>
                <a:r>
                  <a:rPr lang="en-US" dirty="0"/>
                  <a:t>) does not satisfy definition 2. Then there exists </a:t>
                </a:r>
                <a14:m>
                  <m:oMath xmlns:m="http://schemas.openxmlformats.org/officeDocument/2006/math">
                    <m:r>
                      <m:rPr>
                        <m:sty m:val="p"/>
                      </m:rPr>
                      <a:rPr lang="en-US">
                        <a:latin typeface="Cambria Math" panose="02040503050406030204" pitchFamily="18" charset="0"/>
                        <a:ea typeface="Cambria Math" panose="02040503050406030204" pitchFamily="18" charset="0"/>
                      </a:rPr>
                      <m:t>m</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m</m:t>
                    </m:r>
                    <m:r>
                      <a:rPr lang="en-US">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ℳ</m:t>
                    </m:r>
                  </m:oMath>
                </a14:m>
                <a:r>
                  <a:rPr lang="en-US" dirty="0"/>
                  <a:t> and </a:t>
                </a:r>
                <a14:m>
                  <m:oMath xmlns:m="http://schemas.openxmlformats.org/officeDocument/2006/math">
                    <m:r>
                      <m:rPr>
                        <m:sty m:val="p"/>
                      </m:rPr>
                      <a:rPr lang="en-US">
                        <a:latin typeface="Cambria Math" panose="02040503050406030204" pitchFamily="18" charset="0"/>
                        <a:ea typeface="Cambria Math" panose="02040503050406030204" pitchFamily="18" charset="0"/>
                      </a:rPr>
                      <m:t>c</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𝒞</m:t>
                    </m:r>
                  </m:oMath>
                </a14:m>
                <a:r>
                  <a:rPr lang="en-US" dirty="0"/>
                  <a:t> such that </a:t>
                </a:r>
                <a:endParaRPr lang="en-US"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i="1">
                                  <a:latin typeface="Cambria Math" panose="02040503050406030204" pitchFamily="18" charset="0"/>
                                </a:rPr>
                                <m:t>𝑚</m:t>
                              </m:r>
                            </m:e>
                          </m:d>
                          <m:r>
                            <a:rPr lang="en-US" i="1">
                              <a:latin typeface="Cambria Math" panose="02040503050406030204" pitchFamily="18" charset="0"/>
                            </a:rPr>
                            <m:t>=</m:t>
                          </m:r>
                          <m:r>
                            <a:rPr lang="en-US" i="1">
                              <a:latin typeface="Cambria Math" panose="02040503050406030204" pitchFamily="18" charset="0"/>
                            </a:rPr>
                            <m:t>𝑐</m:t>
                          </m:r>
                        </m:e>
                      </m:d>
                      <m:r>
                        <a:rPr lang="en-US" i="1">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m:t>
                                  </m:r>
                                </m:sup>
                              </m:sSup>
                            </m:e>
                          </m:d>
                          <m:r>
                            <a:rPr lang="en-US" i="1">
                              <a:latin typeface="Cambria Math" panose="02040503050406030204" pitchFamily="18" charset="0"/>
                            </a:rPr>
                            <m:t>=</m:t>
                          </m:r>
                          <m:r>
                            <a:rPr lang="en-US" i="1">
                              <a:latin typeface="Cambria Math" panose="02040503050406030204" pitchFamily="18" charset="0"/>
                            </a:rPr>
                            <m:t>𝑐</m:t>
                          </m:r>
                        </m:e>
                      </m:d>
                      <m:r>
                        <a:rPr lang="en-US" i="1">
                          <a:latin typeface="Cambria Math" panose="02040503050406030204" pitchFamily="18" charset="0"/>
                        </a:rPr>
                        <m:t>  (1).</m:t>
                      </m:r>
                    </m:oMath>
                  </m:oMathPara>
                </a14:m>
                <a:endParaRPr lang="en-US" dirty="0" smtClean="0"/>
              </a:p>
              <a:p>
                <a:pPr marL="0" indent="0">
                  <a:buNone/>
                </a:pPr>
                <a:endParaRPr lang="en-US" dirty="0" smtClean="0"/>
              </a:p>
              <a:p>
                <a:pPr marL="0" indent="0">
                  <a:buNone/>
                </a:pPr>
                <a:r>
                  <a:rPr lang="en-US" dirty="0" smtClean="0"/>
                  <a:t>Define </a:t>
                </a:r>
                <a14:m>
                  <m:oMath xmlns:m="http://schemas.openxmlformats.org/officeDocument/2006/math">
                    <m:r>
                      <a:rPr lang="en-US" i="1">
                        <a:latin typeface="Cambria Math" panose="02040503050406030204" pitchFamily="18" charset="0"/>
                        <a:ea typeface="Cambria Math" panose="02040503050406030204" pitchFamily="18" charset="0"/>
                      </a:rPr>
                      <m:t>𝒟</m:t>
                    </m:r>
                  </m:oMath>
                </a14:m>
                <a:r>
                  <a:rPr lang="en-US" dirty="0" smtClean="0"/>
                  <a:t> such that </a:t>
                </a:r>
                <a14:m>
                  <m:oMath xmlns:m="http://schemas.openxmlformats.org/officeDocument/2006/math">
                    <m:r>
                      <m:rPr>
                        <m:nor/>
                      </m:rPr>
                      <a:rPr lang="en-US" dirty="0"/>
                      <m:t>Pr</m:t>
                    </m:r>
                    <m:r>
                      <m:rPr>
                        <m:nor/>
                      </m:rPr>
                      <a:rPr lang="en-US" dirty="0"/>
                      <m:t>[</m:t>
                    </m:r>
                    <m:r>
                      <m:rPr>
                        <m:nor/>
                      </m:rPr>
                      <a:rPr lang="en-US" dirty="0"/>
                      <m:t>M</m:t>
                    </m:r>
                    <m:r>
                      <m:rPr>
                        <m:nor/>
                      </m:rPr>
                      <a:rPr lang="en-US" dirty="0"/>
                      <m:t>=</m:t>
                    </m:r>
                    <m:r>
                      <m:rPr>
                        <m:nor/>
                      </m:rPr>
                      <a:rPr lang="en-US" dirty="0"/>
                      <m:t>m</m:t>
                    </m:r>
                    <m:r>
                      <m:rPr>
                        <m:nor/>
                      </m:rPr>
                      <a:rPr lang="en-US" dirty="0"/>
                      <m:t>]=</m:t>
                    </m:r>
                    <m:r>
                      <m:rPr>
                        <m:nor/>
                      </m:rPr>
                      <a:rPr lang="en-US" dirty="0"/>
                      <m:t>Pr</m:t>
                    </m:r>
                    <m:r>
                      <m:rPr>
                        <m:nor/>
                      </m:rPr>
                      <a:rPr lang="en-US" dirty="0"/>
                      <m:t>[</m:t>
                    </m:r>
                    <m:r>
                      <m:rPr>
                        <m:nor/>
                      </m:rPr>
                      <a:rPr lang="en-US" dirty="0"/>
                      <m:t>M</m:t>
                    </m:r>
                    <m:r>
                      <m:rPr>
                        <m:nor/>
                      </m:rPr>
                      <a:rPr lang="en-US" dirty="0"/>
                      <m:t>=</m:t>
                    </m:r>
                    <m:r>
                      <m:rPr>
                        <m:nor/>
                      </m:rPr>
                      <a:rPr lang="en-US" dirty="0"/>
                      <m:t>m</m:t>
                    </m:r>
                    <m:r>
                      <m:rPr>
                        <m:nor/>
                      </m:rPr>
                      <a:rPr lang="en-US" b="0" i="0" dirty="0" smtClean="0"/>
                      <m:t>′</m:t>
                    </m:r>
                    <m:r>
                      <m:rPr>
                        <m:nor/>
                      </m:rPr>
                      <a:rPr lang="en-US" dirty="0"/>
                      <m:t>]</m:t>
                    </m:r>
                    <m:r>
                      <m:rPr>
                        <m:nor/>
                      </m:rPr>
                      <a:rPr lang="en-US" b="0" i="0" dirty="0" smtClean="0"/>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2</m:t>
                        </m:r>
                      </m:den>
                    </m:f>
                    <m:r>
                      <m:rPr>
                        <m:nor/>
                      </m:rPr>
                      <a:rPr lang="en-US" b="0" i="0" dirty="0" smtClean="0"/>
                      <m:t> </m:t>
                    </m:r>
                  </m:oMath>
                </a14:m>
                <a:endParaRPr lang="en-US" dirty="0" smtClean="0"/>
              </a:p>
              <a:p>
                <a:pPr marL="0" indent="0">
                  <a:buNone/>
                </a:pPr>
                <a:endParaRPr lang="en-US" dirty="0"/>
              </a:p>
              <a:p>
                <a:pPr marL="0" indent="0">
                  <a:buNone/>
                </a:pPr>
                <a:r>
                  <a:rPr lang="en-US" b="1" dirty="0" smtClean="0"/>
                  <a:t>Bayes Rule (2)</a:t>
                </a:r>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i="1">
                                      <a:latin typeface="Cambria Math" panose="02040503050406030204" pitchFamily="18" charset="0"/>
                                    </a:rPr>
                                    <m:t>𝑀</m:t>
                                  </m:r>
                                </m:e>
                              </m:d>
                              <m:r>
                                <a:rPr lang="en-US" i="1">
                                  <a:latin typeface="Cambria Math" panose="02040503050406030204" pitchFamily="18" charset="0"/>
                                </a:rPr>
                                <m:t>=</m:t>
                              </m:r>
                              <m:r>
                                <a:rPr lang="en-US" i="1">
                                  <a:latin typeface="Cambria Math" panose="02040503050406030204" pitchFamily="18" charset="0"/>
                                </a:rPr>
                                <m:t>𝑐</m:t>
                              </m:r>
                            </m:e>
                          </m:d>
                        </m:e>
                      </m:d>
                      <m:r>
                        <a:rPr lang="en-US" i="1">
                          <a:latin typeface="Cambria Math" panose="02040503050406030204" pitchFamily="18" charset="0"/>
                        </a:rPr>
                        <m:t>=</m:t>
                      </m:r>
                      <m:f>
                        <m:fPr>
                          <m:ctrlPr>
                            <a:rPr lang="en-US" i="1" smtClean="0">
                              <a:latin typeface="Cambria Math" panose="02040503050406030204" pitchFamily="18" charset="0"/>
                            </a:rPr>
                          </m:ctrlPr>
                        </m:fPr>
                        <m:num>
                          <m:r>
                            <m:rPr>
                              <m:sty m:val="p"/>
                            </m:rPr>
                            <a:rPr lang="en-US">
                              <a:solidFill>
                                <a:srgbClr val="00B0F0"/>
                              </a:solidFill>
                              <a:latin typeface="Cambria Math" panose="02040503050406030204" pitchFamily="18" charset="0"/>
                            </a:rPr>
                            <m:t>Pr</m:t>
                          </m:r>
                          <m:d>
                            <m:dPr>
                              <m:begChr m:val="["/>
                              <m:endChr m:val="]"/>
                              <m:ctrlPr>
                                <a:rPr lang="en-US" i="1">
                                  <a:solidFill>
                                    <a:srgbClr val="00B0F0"/>
                                  </a:solidFill>
                                  <a:latin typeface="Cambria Math" panose="02040503050406030204" pitchFamily="18" charset="0"/>
                                </a:rPr>
                              </m:ctrlPr>
                            </m:dPr>
                            <m:e>
                              <m:r>
                                <a:rPr lang="en-US" i="1">
                                  <a:solidFill>
                                    <a:srgbClr val="00B0F0"/>
                                  </a:solidFill>
                                  <a:latin typeface="Cambria Math" panose="02040503050406030204" pitchFamily="18" charset="0"/>
                                </a:rPr>
                                <m:t>𝐶</m:t>
                              </m:r>
                              <m:r>
                                <a:rPr lang="en-US" i="1">
                                  <a:solidFill>
                                    <a:srgbClr val="00B0F0"/>
                                  </a:solidFill>
                                  <a:latin typeface="Cambria Math" panose="02040503050406030204" pitchFamily="18" charset="0"/>
                                </a:rPr>
                                <m:t>=</m:t>
                              </m:r>
                              <m:r>
                                <a:rPr lang="en-US" i="1">
                                  <a:solidFill>
                                    <a:srgbClr val="00B0F0"/>
                                  </a:solidFill>
                                  <a:latin typeface="Cambria Math" panose="02040503050406030204" pitchFamily="18" charset="0"/>
                                </a:rPr>
                                <m:t>𝑐</m:t>
                              </m:r>
                              <m:d>
                                <m:dPr>
                                  <m:begChr m:val="|"/>
                                  <m:endChr m:val=""/>
                                  <m:ctrlPr>
                                    <a:rPr lang="en-US" i="1">
                                      <a:solidFill>
                                        <a:srgbClr val="00B0F0"/>
                                      </a:solidFill>
                                      <a:latin typeface="Cambria Math" panose="02040503050406030204" pitchFamily="18" charset="0"/>
                                    </a:rPr>
                                  </m:ctrlPr>
                                </m:dPr>
                                <m:e>
                                  <m:r>
                                    <a:rPr lang="en-US" i="1">
                                      <a:solidFill>
                                        <a:srgbClr val="00B0F0"/>
                                      </a:solidFill>
                                      <a:latin typeface="Cambria Math" panose="02040503050406030204" pitchFamily="18" charset="0"/>
                                    </a:rPr>
                                    <m:t>𝑀</m:t>
                                  </m:r>
                                  <m:r>
                                    <a:rPr lang="en-US" i="1">
                                      <a:solidFill>
                                        <a:srgbClr val="00B0F0"/>
                                      </a:solidFill>
                                      <a:latin typeface="Cambria Math" panose="02040503050406030204" pitchFamily="18" charset="0"/>
                                    </a:rPr>
                                    <m:t>=</m:t>
                                  </m:r>
                                  <m:r>
                                    <a:rPr lang="en-US" i="1">
                                      <a:solidFill>
                                        <a:srgbClr val="00B0F0"/>
                                      </a:solidFill>
                                      <a:latin typeface="Cambria Math" panose="02040503050406030204" pitchFamily="18" charset="0"/>
                                    </a:rPr>
                                    <m:t>𝑚</m:t>
                                  </m:r>
                                  <m:r>
                                    <a:rPr lang="en-US" b="0" i="1" smtClean="0">
                                      <a:solidFill>
                                        <a:srgbClr val="00B0F0"/>
                                      </a:solidFill>
                                      <a:latin typeface="Cambria Math" panose="02040503050406030204" pitchFamily="18" charset="0"/>
                                    </a:rPr>
                                    <m:t>′</m:t>
                                  </m:r>
                                </m:e>
                              </m:d>
                            </m:e>
                          </m:d>
                          <m:r>
                            <m:rPr>
                              <m:nor/>
                            </m:rPr>
                            <a:rPr lang="en-US" dirty="0">
                              <a:solidFill>
                                <a:srgbClr val="00B050"/>
                              </a:solidFill>
                            </a:rPr>
                            <m:t>Pr</m:t>
                          </m:r>
                          <m:r>
                            <m:rPr>
                              <m:nor/>
                            </m:rPr>
                            <a:rPr lang="en-US" dirty="0">
                              <a:solidFill>
                                <a:srgbClr val="00B050"/>
                              </a:solidFill>
                            </a:rPr>
                            <m:t>[</m:t>
                          </m:r>
                          <m:r>
                            <m:rPr>
                              <m:nor/>
                            </m:rPr>
                            <a:rPr lang="en-US" dirty="0">
                              <a:solidFill>
                                <a:srgbClr val="00B050"/>
                              </a:solidFill>
                            </a:rPr>
                            <m:t>M</m:t>
                          </m:r>
                          <m:r>
                            <m:rPr>
                              <m:nor/>
                            </m:rPr>
                            <a:rPr lang="en-US" dirty="0">
                              <a:solidFill>
                                <a:srgbClr val="00B050"/>
                              </a:solidFill>
                            </a:rPr>
                            <m:t>=</m:t>
                          </m:r>
                          <m:r>
                            <m:rPr>
                              <m:nor/>
                            </m:rPr>
                            <a:rPr lang="en-US" dirty="0">
                              <a:solidFill>
                                <a:srgbClr val="00B050"/>
                              </a:solidFill>
                            </a:rPr>
                            <m:t>m</m:t>
                          </m:r>
                          <m:r>
                            <m:rPr>
                              <m:nor/>
                            </m:rPr>
                            <a:rPr lang="en-US" b="0" i="0" dirty="0" smtClean="0">
                              <a:solidFill>
                                <a:srgbClr val="00B050"/>
                              </a:solidFill>
                            </a:rPr>
                            <m:t>′</m:t>
                          </m:r>
                          <m:r>
                            <m:rPr>
                              <m:nor/>
                            </m:rPr>
                            <a:rPr lang="en-US" dirty="0">
                              <a:solidFill>
                                <a:srgbClr val="00B050"/>
                              </a:solidFill>
                            </a:rPr>
                            <m:t>]</m:t>
                          </m:r>
                        </m:num>
                        <m:den>
                          <m:r>
                            <m:rPr>
                              <m:nor/>
                            </m:rPr>
                            <a:rPr lang="en-US" dirty="0"/>
                            <m:t>Pr</m:t>
                          </m:r>
                          <m:r>
                            <m:rPr>
                              <m:nor/>
                            </m:rPr>
                            <a:rPr lang="en-US" dirty="0"/>
                            <m:t>[</m:t>
                          </m:r>
                          <m:r>
                            <m:rPr>
                              <m:nor/>
                            </m:rPr>
                            <a:rPr lang="en-US" dirty="0"/>
                            <m:t>C</m:t>
                          </m:r>
                          <m:r>
                            <m:rPr>
                              <m:nor/>
                            </m:rPr>
                            <a:rPr lang="en-US" dirty="0"/>
                            <m:t>=</m:t>
                          </m:r>
                          <m:r>
                            <m:rPr>
                              <m:nor/>
                            </m:rPr>
                            <a:rPr lang="en-US" dirty="0"/>
                            <m:t>c</m:t>
                          </m:r>
                          <m:r>
                            <m:rPr>
                              <m:nor/>
                            </m:rPr>
                            <a:rPr lang="en-US" dirty="0"/>
                            <m:t>]</m:t>
                          </m:r>
                        </m:den>
                      </m:f>
                    </m:oMath>
                  </m:oMathPara>
                </a14:m>
                <a:endParaRPr lang="en-US" dirty="0" smtClean="0"/>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                                          =</m:t>
                      </m:r>
                      <m:f>
                        <m:fPr>
                          <m:ctrlPr>
                            <a:rPr lang="en-US" i="1">
                              <a:solidFill>
                                <a:srgbClr val="00B050"/>
                              </a:solidFill>
                              <a:latin typeface="Cambria Math" panose="02040503050406030204" pitchFamily="18" charset="0"/>
                            </a:rPr>
                          </m:ctrlPr>
                        </m:fPr>
                        <m:num>
                          <m:r>
                            <a:rPr lang="en-US" i="1">
                              <a:solidFill>
                                <a:srgbClr val="00B050"/>
                              </a:solidFill>
                              <a:latin typeface="Cambria Math" panose="02040503050406030204" pitchFamily="18" charset="0"/>
                            </a:rPr>
                            <m:t>1</m:t>
                          </m:r>
                        </m:num>
                        <m:den>
                          <m:r>
                            <a:rPr lang="en-US" i="1">
                              <a:solidFill>
                                <a:srgbClr val="00B050"/>
                              </a:solidFill>
                              <a:latin typeface="Cambria Math" panose="02040503050406030204" pitchFamily="18" charset="0"/>
                            </a:rPr>
                            <m:t>2</m:t>
                          </m:r>
                        </m:den>
                      </m:f>
                      <m:f>
                        <m:fPr>
                          <m:ctrlPr>
                            <a:rPr lang="en-US" i="1">
                              <a:latin typeface="Cambria Math" panose="02040503050406030204" pitchFamily="18" charset="0"/>
                            </a:rPr>
                          </m:ctrlPr>
                        </m:fPr>
                        <m:num>
                          <m:r>
                            <m:rPr>
                              <m:sty m:val="p"/>
                            </m:rPr>
                            <a:rPr lang="en-US">
                              <a:solidFill>
                                <a:srgbClr val="00B0F0"/>
                              </a:solidFill>
                              <a:latin typeface="Cambria Math" panose="02040503050406030204" pitchFamily="18" charset="0"/>
                            </a:rPr>
                            <m:t>Pr</m:t>
                          </m:r>
                          <m:d>
                            <m:dPr>
                              <m:begChr m:val="["/>
                              <m:endChr m:val="]"/>
                              <m:ctrlPr>
                                <a:rPr lang="en-US" i="1">
                                  <a:solidFill>
                                    <a:srgbClr val="00B0F0"/>
                                  </a:solidFill>
                                  <a:latin typeface="Cambria Math" panose="02040503050406030204" pitchFamily="18" charset="0"/>
                                </a:rPr>
                              </m:ctrlPr>
                            </m:dPr>
                            <m:e>
                              <m:r>
                                <m:rPr>
                                  <m:sty m:val="p"/>
                                </m:rPr>
                                <a:rPr lang="en-US">
                                  <a:solidFill>
                                    <a:srgbClr val="00B0F0"/>
                                  </a:solidFill>
                                  <a:latin typeface="Cambria Math" panose="02040503050406030204" pitchFamily="18" charset="0"/>
                                </a:rPr>
                                <m:t>Enc</m:t>
                              </m:r>
                              <m:r>
                                <m:rPr>
                                  <m:sty m:val="p"/>
                                </m:rPr>
                                <a:rPr lang="en-US" baseline="-25000">
                                  <a:solidFill>
                                    <a:srgbClr val="00B0F0"/>
                                  </a:solidFill>
                                  <a:latin typeface="Cambria Math" panose="02040503050406030204" pitchFamily="18" charset="0"/>
                                </a:rPr>
                                <m:t>K</m:t>
                              </m:r>
                              <m:d>
                                <m:dPr>
                                  <m:ctrlPr>
                                    <a:rPr lang="en-US" i="1">
                                      <a:solidFill>
                                        <a:srgbClr val="00B0F0"/>
                                      </a:solidFill>
                                      <a:latin typeface="Cambria Math" panose="02040503050406030204" pitchFamily="18" charset="0"/>
                                    </a:rPr>
                                  </m:ctrlPr>
                                </m:dPr>
                                <m:e>
                                  <m:r>
                                    <a:rPr lang="en-US" i="1">
                                      <a:solidFill>
                                        <a:srgbClr val="00B0F0"/>
                                      </a:solidFill>
                                      <a:latin typeface="Cambria Math" panose="02040503050406030204" pitchFamily="18" charset="0"/>
                                    </a:rPr>
                                    <m:t>𝑚</m:t>
                                  </m:r>
                                  <m:r>
                                    <a:rPr lang="en-US" b="0" i="1" smtClean="0">
                                      <a:solidFill>
                                        <a:srgbClr val="00B0F0"/>
                                      </a:solidFill>
                                      <a:latin typeface="Cambria Math" panose="02040503050406030204" pitchFamily="18" charset="0"/>
                                    </a:rPr>
                                    <m:t>′</m:t>
                                  </m:r>
                                </m:e>
                              </m:d>
                              <m:r>
                                <a:rPr lang="en-US" i="1">
                                  <a:solidFill>
                                    <a:srgbClr val="00B0F0"/>
                                  </a:solidFill>
                                  <a:latin typeface="Cambria Math" panose="02040503050406030204" pitchFamily="18" charset="0"/>
                                </a:rPr>
                                <m:t>=</m:t>
                              </m:r>
                              <m:r>
                                <a:rPr lang="en-US" i="1">
                                  <a:solidFill>
                                    <a:srgbClr val="00B0F0"/>
                                  </a:solidFill>
                                  <a:latin typeface="Cambria Math" panose="02040503050406030204" pitchFamily="18" charset="0"/>
                                </a:rPr>
                                <m:t>𝑐</m:t>
                              </m:r>
                            </m:e>
                          </m:d>
                        </m:num>
                        <m:den>
                          <m:r>
                            <m:rPr>
                              <m:nor/>
                            </m:rPr>
                            <a:rPr lang="en-US" dirty="0"/>
                            <m:t>Pr</m:t>
                          </m:r>
                          <m:r>
                            <m:rPr>
                              <m:nor/>
                            </m:rPr>
                            <a:rPr lang="en-US" dirty="0"/>
                            <m:t>[</m:t>
                          </m:r>
                          <m:r>
                            <m:rPr>
                              <m:nor/>
                            </m:rPr>
                            <a:rPr lang="en-US" dirty="0"/>
                            <m:t>C</m:t>
                          </m:r>
                          <m:r>
                            <m:rPr>
                              <m:nor/>
                            </m:rPr>
                            <a:rPr lang="en-US" dirty="0"/>
                            <m:t>=</m:t>
                          </m:r>
                          <m:r>
                            <m:rPr>
                              <m:nor/>
                            </m:rPr>
                            <a:rPr lang="en-US" dirty="0"/>
                            <m:t>c</m:t>
                          </m:r>
                          <m:r>
                            <m:rPr>
                              <m:nor/>
                            </m:rPr>
                            <a:rPr lang="en-US" dirty="0"/>
                            <m:t>]</m:t>
                          </m:r>
                        </m:den>
                      </m:f>
                      <m:r>
                        <a:rPr lang="en-US" b="0" i="1" dirty="0" smtClean="0">
                          <a:latin typeface="Cambria Math" panose="02040503050406030204" pitchFamily="18" charset="0"/>
                        </a:rPr>
                        <m:t>                       </m:t>
                      </m:r>
                      <m:r>
                        <a:rPr lang="en-US" i="1" dirty="0">
                          <a:latin typeface="Cambria Math" panose="02040503050406030204" pitchFamily="18" charset="0"/>
                        </a:rPr>
                        <m:t> </m:t>
                      </m:r>
                      <m:r>
                        <a:rPr lang="en-US" i="1">
                          <a:latin typeface="Cambria Math" panose="02040503050406030204" pitchFamily="18" charset="0"/>
                        </a:rPr>
                        <m:t>(</m:t>
                      </m:r>
                      <m:r>
                        <a:rPr lang="en-US" b="0" i="1" smtClean="0">
                          <a:latin typeface="Cambria Math" panose="02040503050406030204" pitchFamily="18" charset="0"/>
                        </a:rPr>
                        <m:t>3</m:t>
                      </m:r>
                      <m:r>
                        <a:rPr lang="en-US" i="1">
                          <a:latin typeface="Cambria Math" panose="02040503050406030204" pitchFamily="18" charset="0"/>
                        </a:rPr>
                        <m:t>)</m:t>
                      </m:r>
                    </m:oMath>
                  </m:oMathPara>
                </a14:m>
                <a:endParaRPr lang="en-US" dirty="0"/>
              </a:p>
              <a:p>
                <a:pPr marL="0" indent="0">
                  <a:buNone/>
                </a:pPr>
                <a:endParaRPr lang="en-US" dirty="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43" t="-350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61</a:t>
            </a:fld>
            <a:endParaRPr lang="en-US"/>
          </a:p>
        </p:txBody>
      </p:sp>
    </p:spTree>
    <p:extLst>
      <p:ext uri="{BB962C8B-B14F-4D97-AF65-F5344CB8AC3E}">
        <p14:creationId xmlns:p14="http://schemas.microsoft.com/office/powerpoint/2010/main" val="391544083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Proof </a:t>
            </a:r>
            <a:r>
              <a:rPr lang="en-US" dirty="0"/>
              <a:t>(Def 1 </a:t>
            </a:r>
            <a:r>
              <a:rPr lang="en-US" dirty="0">
                <a:sym typeface="Wingdings" panose="05000000000000000000" pitchFamily="2" charset="2"/>
              </a:rPr>
              <a:t> Def 2</a:t>
            </a:r>
            <a:r>
              <a:rPr lang="en-US" dirty="0" smtClean="0"/>
              <a:t>): </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pPr marL="0" indent="0">
                  <a:buNone/>
                </a:pPr>
                <a:r>
                  <a:rPr lang="en-US" dirty="0" smtClean="0"/>
                  <a:t>Suppose first that (</a:t>
                </a:r>
                <a:r>
                  <a:rPr lang="en-US" dirty="0" err="1"/>
                  <a:t>Gen,Enc,Dec</a:t>
                </a:r>
                <a:r>
                  <a:rPr lang="en-US" dirty="0"/>
                  <a:t>) does not satisfy definition 2. Then there exists </a:t>
                </a:r>
                <a14:m>
                  <m:oMath xmlns:m="http://schemas.openxmlformats.org/officeDocument/2006/math">
                    <m:r>
                      <m:rPr>
                        <m:sty m:val="p"/>
                      </m:rPr>
                      <a:rPr lang="en-US">
                        <a:latin typeface="Cambria Math" panose="02040503050406030204" pitchFamily="18" charset="0"/>
                        <a:ea typeface="Cambria Math" panose="02040503050406030204" pitchFamily="18" charset="0"/>
                      </a:rPr>
                      <m:t>m</m:t>
                    </m:r>
                    <m:r>
                      <a:rPr lang="en-US">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ea typeface="Cambria Math" panose="02040503050406030204" pitchFamily="18" charset="0"/>
                      </a:rPr>
                      <m:t>m</m:t>
                    </m:r>
                    <m:r>
                      <a:rPr lang="en-US">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ℳ</m:t>
                    </m:r>
                  </m:oMath>
                </a14:m>
                <a:r>
                  <a:rPr lang="en-US" dirty="0"/>
                  <a:t> and </a:t>
                </a:r>
                <a14:m>
                  <m:oMath xmlns:m="http://schemas.openxmlformats.org/officeDocument/2006/math">
                    <m:r>
                      <m:rPr>
                        <m:sty m:val="p"/>
                      </m:rPr>
                      <a:rPr lang="en-US">
                        <a:latin typeface="Cambria Math" panose="02040503050406030204" pitchFamily="18" charset="0"/>
                        <a:ea typeface="Cambria Math" panose="02040503050406030204" pitchFamily="18" charset="0"/>
                      </a:rPr>
                      <m:t>c</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𝒞</m:t>
                    </m:r>
                  </m:oMath>
                </a14:m>
                <a:r>
                  <a:rPr lang="en-US" dirty="0"/>
                  <a:t> such that </a:t>
                </a:r>
                <a:endParaRPr lang="en-US" dirty="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i="1">
                                  <a:latin typeface="Cambria Math" panose="02040503050406030204" pitchFamily="18" charset="0"/>
                                </a:rPr>
                                <m:t>𝑚</m:t>
                              </m:r>
                            </m:e>
                          </m:d>
                          <m:r>
                            <a:rPr lang="en-US" i="1">
                              <a:latin typeface="Cambria Math" panose="02040503050406030204" pitchFamily="18" charset="0"/>
                            </a:rPr>
                            <m:t>=</m:t>
                          </m:r>
                          <m:r>
                            <a:rPr lang="en-US" i="1">
                              <a:latin typeface="Cambria Math" panose="02040503050406030204" pitchFamily="18" charset="0"/>
                            </a:rPr>
                            <m:t>𝑐</m:t>
                          </m:r>
                        </m:e>
                      </m:d>
                      <m:r>
                        <a:rPr lang="en-US" i="1">
                          <a:latin typeface="Cambria Math" panose="02040503050406030204" pitchFamily="18" charset="0"/>
                          <a:ea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m:t>
                                  </m:r>
                                </m:sup>
                              </m:sSup>
                            </m:e>
                          </m:d>
                          <m:r>
                            <a:rPr lang="en-US" i="1">
                              <a:latin typeface="Cambria Math" panose="02040503050406030204" pitchFamily="18" charset="0"/>
                            </a:rPr>
                            <m:t>=</m:t>
                          </m:r>
                          <m:r>
                            <a:rPr lang="en-US" i="1">
                              <a:latin typeface="Cambria Math" panose="02040503050406030204" pitchFamily="18" charset="0"/>
                            </a:rPr>
                            <m:t>𝑐</m:t>
                          </m:r>
                        </m:e>
                      </m:d>
                      <m:r>
                        <a:rPr lang="en-US" i="1">
                          <a:latin typeface="Cambria Math" panose="02040503050406030204" pitchFamily="18" charset="0"/>
                        </a:rPr>
                        <m:t>  (1).</m:t>
                      </m:r>
                    </m:oMath>
                  </m:oMathPara>
                </a14:m>
                <a:endParaRPr lang="en-US" dirty="0" smtClean="0"/>
              </a:p>
              <a:p>
                <a:pPr marL="0" indent="0">
                  <a:buNone/>
                </a:pPr>
                <a:endParaRPr lang="en-US" dirty="0" smtClean="0"/>
              </a:p>
              <a:p>
                <a:pPr marL="0" indent="0">
                  <a:buNone/>
                </a:pPr>
                <a:r>
                  <a:rPr lang="en-US" dirty="0" smtClean="0"/>
                  <a:t>Define </a:t>
                </a:r>
                <a14:m>
                  <m:oMath xmlns:m="http://schemas.openxmlformats.org/officeDocument/2006/math">
                    <m:r>
                      <a:rPr lang="en-US" i="1">
                        <a:latin typeface="Cambria Math" panose="02040503050406030204" pitchFamily="18" charset="0"/>
                        <a:ea typeface="Cambria Math" panose="02040503050406030204" pitchFamily="18" charset="0"/>
                      </a:rPr>
                      <m:t>𝒟</m:t>
                    </m:r>
                  </m:oMath>
                </a14:m>
                <a:r>
                  <a:rPr lang="en-US" dirty="0" smtClean="0"/>
                  <a:t> such that </a:t>
                </a:r>
                <a14:m>
                  <m:oMath xmlns:m="http://schemas.openxmlformats.org/officeDocument/2006/math">
                    <m:r>
                      <m:rPr>
                        <m:nor/>
                      </m:rPr>
                      <a:rPr lang="en-US" dirty="0"/>
                      <m:t>Pr</m:t>
                    </m:r>
                    <m:r>
                      <m:rPr>
                        <m:nor/>
                      </m:rPr>
                      <a:rPr lang="en-US" dirty="0"/>
                      <m:t>[</m:t>
                    </m:r>
                    <m:r>
                      <m:rPr>
                        <m:nor/>
                      </m:rPr>
                      <a:rPr lang="en-US" dirty="0"/>
                      <m:t>M</m:t>
                    </m:r>
                    <m:r>
                      <m:rPr>
                        <m:nor/>
                      </m:rPr>
                      <a:rPr lang="en-US" dirty="0"/>
                      <m:t>=</m:t>
                    </m:r>
                    <m:r>
                      <m:rPr>
                        <m:nor/>
                      </m:rPr>
                      <a:rPr lang="en-US" dirty="0"/>
                      <m:t>m</m:t>
                    </m:r>
                    <m:r>
                      <m:rPr>
                        <m:nor/>
                      </m:rPr>
                      <a:rPr lang="en-US" dirty="0"/>
                      <m:t>]=</m:t>
                    </m:r>
                    <m:r>
                      <m:rPr>
                        <m:nor/>
                      </m:rPr>
                      <a:rPr lang="en-US" dirty="0"/>
                      <m:t>Pr</m:t>
                    </m:r>
                    <m:r>
                      <m:rPr>
                        <m:nor/>
                      </m:rPr>
                      <a:rPr lang="en-US" dirty="0"/>
                      <m:t>[</m:t>
                    </m:r>
                    <m:r>
                      <m:rPr>
                        <m:nor/>
                      </m:rPr>
                      <a:rPr lang="en-US" dirty="0"/>
                      <m:t>M</m:t>
                    </m:r>
                    <m:r>
                      <m:rPr>
                        <m:nor/>
                      </m:rPr>
                      <a:rPr lang="en-US" dirty="0"/>
                      <m:t>=</m:t>
                    </m:r>
                    <m:r>
                      <m:rPr>
                        <m:nor/>
                      </m:rPr>
                      <a:rPr lang="en-US" dirty="0"/>
                      <m:t>m</m:t>
                    </m:r>
                    <m:r>
                      <m:rPr>
                        <m:nor/>
                      </m:rPr>
                      <a:rPr lang="en-US" b="0" i="0" dirty="0" smtClean="0"/>
                      <m:t>′</m:t>
                    </m:r>
                    <m:r>
                      <m:rPr>
                        <m:nor/>
                      </m:rPr>
                      <a:rPr lang="en-US" dirty="0"/>
                      <m:t>]</m:t>
                    </m:r>
                    <m:r>
                      <m:rPr>
                        <m:nor/>
                      </m:rPr>
                      <a:rPr lang="en-US" b="0" i="0" dirty="0" smtClean="0"/>
                      <m:t>=</m:t>
                    </m:r>
                    <m:f>
                      <m:fPr>
                        <m:ctrlPr>
                          <a:rPr lang="en-US" b="0" i="1" dirty="0" smtClean="0">
                            <a:latin typeface="Cambria Math" panose="02040503050406030204" pitchFamily="18" charset="0"/>
                          </a:rPr>
                        </m:ctrlPr>
                      </m:fPr>
                      <m:num>
                        <m:r>
                          <a:rPr lang="en-US" b="0" i="1" dirty="0" smtClean="0">
                            <a:latin typeface="Cambria Math" panose="02040503050406030204" pitchFamily="18" charset="0"/>
                          </a:rPr>
                          <m:t>1</m:t>
                        </m:r>
                      </m:num>
                      <m:den>
                        <m:r>
                          <a:rPr lang="en-US" b="0" i="1" dirty="0" smtClean="0">
                            <a:latin typeface="Cambria Math" panose="02040503050406030204" pitchFamily="18" charset="0"/>
                          </a:rPr>
                          <m:t>2</m:t>
                        </m:r>
                      </m:den>
                    </m:f>
                    <m:r>
                      <m:rPr>
                        <m:nor/>
                      </m:rPr>
                      <a:rPr lang="en-US" b="0" i="0" dirty="0" smtClean="0"/>
                      <m:t> </m:t>
                    </m:r>
                  </m:oMath>
                </a14:m>
                <a:endParaRPr lang="en-US" dirty="0" smtClean="0"/>
              </a:p>
              <a:p>
                <a:pPr marL="0" indent="0">
                  <a:buNone/>
                </a:pPr>
                <a:endParaRPr lang="en-US" dirty="0"/>
              </a:p>
              <a:p>
                <a:pPr marL="0" indent="0">
                  <a:buNone/>
                </a:pPr>
                <a:r>
                  <a:rPr lang="en-US" b="1" dirty="0" smtClean="0"/>
                  <a:t>Combining equations (2) and (3</a:t>
                </a:r>
                <a:r>
                  <a:rPr lang="en-US" b="1" smtClean="0"/>
                  <a:t>), Bayes Rule </a:t>
                </a:r>
                <a:r>
                  <a:rPr lang="en-US" b="1" dirty="0" smtClean="0"/>
                  <a:t>implies that </a:t>
                </a:r>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i="1">
                                      <a:latin typeface="Cambria Math" panose="02040503050406030204" pitchFamily="18" charset="0"/>
                                    </a:rPr>
                                    <m:t>𝑀</m:t>
                                  </m:r>
                                </m:e>
                              </m:d>
                              <m:r>
                                <a:rPr lang="en-US" i="1">
                                  <a:latin typeface="Cambria Math" panose="02040503050406030204" pitchFamily="18" charset="0"/>
                                </a:rPr>
                                <m:t>=</m:t>
                              </m:r>
                              <m:r>
                                <a:rPr lang="en-US" i="1">
                                  <a:latin typeface="Cambria Math" panose="02040503050406030204" pitchFamily="18" charset="0"/>
                                </a:rPr>
                                <m:t>𝑐</m:t>
                              </m:r>
                            </m:e>
                          </m:d>
                        </m:e>
                      </m:d>
                      <m:r>
                        <a:rPr lang="en-US" i="1">
                          <a:latin typeface="Cambria Math" panose="02040503050406030204" pitchFamily="18" charset="0"/>
                        </a:rPr>
                        <m:t>=</m:t>
                      </m:r>
                      <m:f>
                        <m:fPr>
                          <m:ctrlPr>
                            <a:rPr lang="en-US" i="1">
                              <a:solidFill>
                                <a:srgbClr val="00B050"/>
                              </a:solidFill>
                              <a:latin typeface="Cambria Math" panose="02040503050406030204" pitchFamily="18" charset="0"/>
                            </a:rPr>
                          </m:ctrlPr>
                        </m:fPr>
                        <m:num>
                          <m:r>
                            <a:rPr lang="en-US" i="1">
                              <a:solidFill>
                                <a:srgbClr val="00B050"/>
                              </a:solidFill>
                              <a:latin typeface="Cambria Math" panose="02040503050406030204" pitchFamily="18" charset="0"/>
                            </a:rPr>
                            <m:t>1</m:t>
                          </m:r>
                        </m:num>
                        <m:den>
                          <m:r>
                            <a:rPr lang="en-US" i="1">
                              <a:solidFill>
                                <a:srgbClr val="00B050"/>
                              </a:solidFill>
                              <a:latin typeface="Cambria Math" panose="02040503050406030204" pitchFamily="18" charset="0"/>
                            </a:rPr>
                            <m:t>2</m:t>
                          </m:r>
                        </m:den>
                      </m:f>
                      <m:f>
                        <m:fPr>
                          <m:ctrlPr>
                            <a:rPr lang="en-US" i="1">
                              <a:latin typeface="Cambria Math" panose="02040503050406030204" pitchFamily="18" charset="0"/>
                            </a:rPr>
                          </m:ctrlPr>
                        </m:fPr>
                        <m:num>
                          <m:r>
                            <m:rPr>
                              <m:sty m:val="p"/>
                            </m:rPr>
                            <a:rPr lang="en-US">
                              <a:solidFill>
                                <a:srgbClr val="00B0F0"/>
                              </a:solidFill>
                              <a:latin typeface="Cambria Math" panose="02040503050406030204" pitchFamily="18" charset="0"/>
                            </a:rPr>
                            <m:t>Pr</m:t>
                          </m:r>
                          <m:d>
                            <m:dPr>
                              <m:begChr m:val="["/>
                              <m:endChr m:val="]"/>
                              <m:ctrlPr>
                                <a:rPr lang="en-US" i="1">
                                  <a:solidFill>
                                    <a:srgbClr val="00B0F0"/>
                                  </a:solidFill>
                                  <a:latin typeface="Cambria Math" panose="02040503050406030204" pitchFamily="18" charset="0"/>
                                </a:rPr>
                              </m:ctrlPr>
                            </m:dPr>
                            <m:e>
                              <m:r>
                                <m:rPr>
                                  <m:sty m:val="p"/>
                                </m:rPr>
                                <a:rPr lang="en-US">
                                  <a:solidFill>
                                    <a:srgbClr val="00B0F0"/>
                                  </a:solidFill>
                                  <a:latin typeface="Cambria Math" panose="02040503050406030204" pitchFamily="18" charset="0"/>
                                </a:rPr>
                                <m:t>Enc</m:t>
                              </m:r>
                              <m:r>
                                <m:rPr>
                                  <m:sty m:val="p"/>
                                </m:rPr>
                                <a:rPr lang="en-US" baseline="-25000">
                                  <a:solidFill>
                                    <a:srgbClr val="00B0F0"/>
                                  </a:solidFill>
                                  <a:latin typeface="Cambria Math" panose="02040503050406030204" pitchFamily="18" charset="0"/>
                                </a:rPr>
                                <m:t>K</m:t>
                              </m:r>
                              <m:d>
                                <m:dPr>
                                  <m:ctrlPr>
                                    <a:rPr lang="en-US" i="1">
                                      <a:solidFill>
                                        <a:srgbClr val="00B0F0"/>
                                      </a:solidFill>
                                      <a:latin typeface="Cambria Math" panose="02040503050406030204" pitchFamily="18" charset="0"/>
                                    </a:rPr>
                                  </m:ctrlPr>
                                </m:dPr>
                                <m:e>
                                  <m:r>
                                    <a:rPr lang="en-US" i="1">
                                      <a:solidFill>
                                        <a:srgbClr val="00B0F0"/>
                                      </a:solidFill>
                                      <a:latin typeface="Cambria Math" panose="02040503050406030204" pitchFamily="18" charset="0"/>
                                    </a:rPr>
                                    <m:t>𝑚</m:t>
                                  </m:r>
                                  <m:r>
                                    <a:rPr lang="en-US" i="1">
                                      <a:solidFill>
                                        <a:srgbClr val="00B0F0"/>
                                      </a:solidFill>
                                      <a:latin typeface="Cambria Math" panose="02040503050406030204" pitchFamily="18" charset="0"/>
                                    </a:rPr>
                                    <m:t>′</m:t>
                                  </m:r>
                                </m:e>
                              </m:d>
                              <m:r>
                                <a:rPr lang="en-US" i="1">
                                  <a:solidFill>
                                    <a:srgbClr val="00B0F0"/>
                                  </a:solidFill>
                                  <a:latin typeface="Cambria Math" panose="02040503050406030204" pitchFamily="18" charset="0"/>
                                </a:rPr>
                                <m:t>=</m:t>
                              </m:r>
                              <m:r>
                                <a:rPr lang="en-US" i="1">
                                  <a:solidFill>
                                    <a:srgbClr val="00B0F0"/>
                                  </a:solidFill>
                                  <a:latin typeface="Cambria Math" panose="02040503050406030204" pitchFamily="18" charset="0"/>
                                </a:rPr>
                                <m:t>𝑐</m:t>
                              </m:r>
                            </m:e>
                          </m:d>
                        </m:num>
                        <m:den>
                          <m:r>
                            <m:rPr>
                              <m:nor/>
                            </m:rPr>
                            <a:rPr lang="en-US" dirty="0"/>
                            <m:t>Pr</m:t>
                          </m:r>
                          <m:r>
                            <m:rPr>
                              <m:nor/>
                            </m:rPr>
                            <a:rPr lang="en-US" dirty="0"/>
                            <m:t>[</m:t>
                          </m:r>
                          <m:r>
                            <m:rPr>
                              <m:nor/>
                            </m:rPr>
                            <a:rPr lang="en-US" dirty="0"/>
                            <m:t>C</m:t>
                          </m:r>
                          <m:r>
                            <m:rPr>
                              <m:nor/>
                            </m:rPr>
                            <a:rPr lang="en-US" dirty="0"/>
                            <m:t>=</m:t>
                          </m:r>
                          <m:r>
                            <m:rPr>
                              <m:nor/>
                            </m:rPr>
                            <a:rPr lang="en-US" dirty="0"/>
                            <m:t>c</m:t>
                          </m:r>
                          <m:r>
                            <m:rPr>
                              <m:nor/>
                            </m:rPr>
                            <a:rPr lang="en-US" dirty="0"/>
                            <m:t>]</m:t>
                          </m:r>
                        </m:den>
                      </m:f>
                    </m:oMath>
                  </m:oMathPara>
                </a14:m>
                <a:endParaRPr lang="en-US" i="1"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mbria Math" panose="02040503050406030204" pitchFamily="18" charset="0"/>
                        </a:rPr>
                        <m:t>≠</m:t>
                      </m:r>
                      <m:f>
                        <m:fPr>
                          <m:ctrlPr>
                            <a:rPr lang="en-US" i="1">
                              <a:solidFill>
                                <a:srgbClr val="00B050"/>
                              </a:solidFill>
                              <a:latin typeface="Cambria Math" panose="02040503050406030204" pitchFamily="18" charset="0"/>
                            </a:rPr>
                          </m:ctrlPr>
                        </m:fPr>
                        <m:num>
                          <m:r>
                            <a:rPr lang="en-US" i="1">
                              <a:solidFill>
                                <a:srgbClr val="00B050"/>
                              </a:solidFill>
                              <a:latin typeface="Cambria Math" panose="02040503050406030204" pitchFamily="18" charset="0"/>
                            </a:rPr>
                            <m:t>1</m:t>
                          </m:r>
                        </m:num>
                        <m:den>
                          <m:r>
                            <a:rPr lang="en-US" i="1">
                              <a:solidFill>
                                <a:srgbClr val="00B050"/>
                              </a:solidFill>
                              <a:latin typeface="Cambria Math" panose="02040503050406030204" pitchFamily="18" charset="0"/>
                            </a:rPr>
                            <m:t>2</m:t>
                          </m:r>
                        </m:den>
                      </m:f>
                      <m:f>
                        <m:fPr>
                          <m:ctrlPr>
                            <a:rPr lang="en-US" i="1">
                              <a:latin typeface="Cambria Math" panose="02040503050406030204" pitchFamily="18" charset="0"/>
                            </a:rPr>
                          </m:ctrlPr>
                        </m:fPr>
                        <m:num>
                          <m:r>
                            <m:rPr>
                              <m:sty m:val="p"/>
                            </m:rPr>
                            <a:rPr lang="en-US">
                              <a:solidFill>
                                <a:srgbClr val="00B0F0"/>
                              </a:solidFill>
                              <a:latin typeface="Cambria Math" panose="02040503050406030204" pitchFamily="18" charset="0"/>
                            </a:rPr>
                            <m:t>Pr</m:t>
                          </m:r>
                          <m:d>
                            <m:dPr>
                              <m:begChr m:val="["/>
                              <m:endChr m:val="]"/>
                              <m:ctrlPr>
                                <a:rPr lang="en-US" i="1">
                                  <a:solidFill>
                                    <a:srgbClr val="00B0F0"/>
                                  </a:solidFill>
                                  <a:latin typeface="Cambria Math" panose="02040503050406030204" pitchFamily="18" charset="0"/>
                                </a:rPr>
                              </m:ctrlPr>
                            </m:dPr>
                            <m:e>
                              <m:r>
                                <m:rPr>
                                  <m:sty m:val="p"/>
                                </m:rPr>
                                <a:rPr lang="en-US">
                                  <a:solidFill>
                                    <a:srgbClr val="00B0F0"/>
                                  </a:solidFill>
                                  <a:latin typeface="Cambria Math" panose="02040503050406030204" pitchFamily="18" charset="0"/>
                                </a:rPr>
                                <m:t>Enc</m:t>
                              </m:r>
                              <m:r>
                                <m:rPr>
                                  <m:sty m:val="p"/>
                                </m:rPr>
                                <a:rPr lang="en-US" baseline="-25000">
                                  <a:solidFill>
                                    <a:srgbClr val="00B0F0"/>
                                  </a:solidFill>
                                  <a:latin typeface="Cambria Math" panose="02040503050406030204" pitchFamily="18" charset="0"/>
                                </a:rPr>
                                <m:t>K</m:t>
                              </m:r>
                              <m:d>
                                <m:dPr>
                                  <m:ctrlPr>
                                    <a:rPr lang="en-US" i="1">
                                      <a:solidFill>
                                        <a:srgbClr val="00B0F0"/>
                                      </a:solidFill>
                                      <a:latin typeface="Cambria Math" panose="02040503050406030204" pitchFamily="18" charset="0"/>
                                    </a:rPr>
                                  </m:ctrlPr>
                                </m:dPr>
                                <m:e>
                                  <m:r>
                                    <a:rPr lang="en-US" i="1">
                                      <a:solidFill>
                                        <a:srgbClr val="00B0F0"/>
                                      </a:solidFill>
                                      <a:latin typeface="Cambria Math" panose="02040503050406030204" pitchFamily="18" charset="0"/>
                                    </a:rPr>
                                    <m:t>𝑚</m:t>
                                  </m:r>
                                </m:e>
                              </m:d>
                              <m:r>
                                <a:rPr lang="en-US" i="1">
                                  <a:solidFill>
                                    <a:srgbClr val="00B0F0"/>
                                  </a:solidFill>
                                  <a:latin typeface="Cambria Math" panose="02040503050406030204" pitchFamily="18" charset="0"/>
                                </a:rPr>
                                <m:t>=</m:t>
                              </m:r>
                              <m:r>
                                <a:rPr lang="en-US" i="1">
                                  <a:solidFill>
                                    <a:srgbClr val="00B0F0"/>
                                  </a:solidFill>
                                  <a:latin typeface="Cambria Math" panose="02040503050406030204" pitchFamily="18" charset="0"/>
                                </a:rPr>
                                <m:t>𝑐</m:t>
                              </m:r>
                            </m:e>
                          </m:d>
                        </m:num>
                        <m:den>
                          <m:r>
                            <m:rPr>
                              <m:nor/>
                            </m:rPr>
                            <a:rPr lang="en-US" dirty="0"/>
                            <m:t>Pr</m:t>
                          </m:r>
                          <m:r>
                            <m:rPr>
                              <m:nor/>
                            </m:rPr>
                            <a:rPr lang="en-US" dirty="0"/>
                            <m:t>[</m:t>
                          </m:r>
                          <m:r>
                            <m:rPr>
                              <m:nor/>
                            </m:rPr>
                            <a:rPr lang="en-US" dirty="0"/>
                            <m:t>C</m:t>
                          </m:r>
                          <m:r>
                            <m:rPr>
                              <m:nor/>
                            </m:rPr>
                            <a:rPr lang="en-US" dirty="0"/>
                            <m:t>=</m:t>
                          </m:r>
                          <m:r>
                            <m:rPr>
                              <m:nor/>
                            </m:rPr>
                            <a:rPr lang="en-US" dirty="0"/>
                            <m:t>c</m:t>
                          </m:r>
                          <m:r>
                            <m:rPr>
                              <m:nor/>
                            </m:rPr>
                            <a:rPr lang="en-US" dirty="0"/>
                            <m:t>]</m:t>
                          </m:r>
                        </m:den>
                      </m:f>
                      <m:r>
                        <a:rPr lang="en-US" b="0" i="1" dirty="0" smtClean="0">
                          <a:latin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i="1">
                                      <a:latin typeface="Cambria Math" panose="02040503050406030204" pitchFamily="18" charset="0"/>
                                    </a:rPr>
                                    <m:t>𝑀</m:t>
                                  </m:r>
                                </m:e>
                              </m:d>
                              <m:r>
                                <a:rPr lang="en-US" i="1">
                                  <a:latin typeface="Cambria Math" panose="02040503050406030204" pitchFamily="18" charset="0"/>
                                </a:rPr>
                                <m:t>=</m:t>
                              </m:r>
                              <m:r>
                                <a:rPr lang="en-US" i="1">
                                  <a:latin typeface="Cambria Math" panose="02040503050406030204" pitchFamily="18" charset="0"/>
                                </a:rPr>
                                <m:t>𝑐</m:t>
                              </m:r>
                            </m:e>
                          </m:d>
                        </m:e>
                      </m:d>
                      <m:r>
                        <a:rPr lang="en-US" b="0" i="1" smtClean="0">
                          <a:latin typeface="Cambria Math" panose="02040503050406030204" pitchFamily="18" charset="0"/>
                        </a:rPr>
                        <m:t> (∗∗)</m:t>
                      </m:r>
                    </m:oMath>
                  </m:oMathPara>
                </a14:m>
                <a:endParaRPr lang="en-US" dirty="0" smtClean="0"/>
              </a:p>
              <a:p>
                <a:pPr marL="0" indent="0">
                  <a:buNone/>
                </a:pPr>
                <a:endParaRPr lang="en-US" dirty="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43" t="-350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62</a:t>
            </a:fld>
            <a:endParaRPr lang="en-US"/>
          </a:p>
        </p:txBody>
      </p:sp>
    </p:spTree>
    <p:extLst>
      <p:ext uri="{BB962C8B-B14F-4D97-AF65-F5344CB8AC3E}">
        <p14:creationId xmlns:p14="http://schemas.microsoft.com/office/powerpoint/2010/main" val="105880902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Proof </a:t>
            </a:r>
            <a:r>
              <a:rPr lang="en-US" dirty="0"/>
              <a:t>(Def 1 </a:t>
            </a:r>
            <a:r>
              <a:rPr lang="en-US" dirty="0">
                <a:sym typeface="Wingdings" panose="05000000000000000000" pitchFamily="2" charset="2"/>
              </a:rPr>
              <a:t> Def 2</a:t>
            </a:r>
            <a:r>
              <a:rPr lang="en-US" dirty="0" smtClean="0"/>
              <a:t>): </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pPr marL="0" indent="0">
                  <a:buNone/>
                </a:pPr>
                <a:r>
                  <a:rPr lang="en-US" b="1" dirty="0" smtClean="0"/>
                  <a:t>Thus, Bayes Rule implies that </a:t>
                </a:r>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r>
                            <a:rPr lang="en-US" b="0" i="1" smtClean="0">
                              <a:latin typeface="Cambria Math" panose="02040503050406030204" pitchFamily="18" charset="0"/>
                            </a:rPr>
                            <m:t>′</m:t>
                          </m:r>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i="1">
                                      <a:latin typeface="Cambria Math" panose="02040503050406030204" pitchFamily="18" charset="0"/>
                                    </a:rPr>
                                    <m:t>𝑀</m:t>
                                  </m:r>
                                </m:e>
                              </m:d>
                              <m:r>
                                <a:rPr lang="en-US" i="1">
                                  <a:latin typeface="Cambria Math" panose="02040503050406030204" pitchFamily="18" charset="0"/>
                                </a:rPr>
                                <m:t>=</m:t>
                              </m:r>
                              <m:r>
                                <a:rPr lang="en-US" i="1">
                                  <a:latin typeface="Cambria Math" panose="02040503050406030204" pitchFamily="18" charset="0"/>
                                </a:rPr>
                                <m:t>𝑐</m:t>
                              </m:r>
                            </m:e>
                          </m:d>
                        </m:e>
                      </m:d>
                      <m:r>
                        <a:rPr lang="en-US" i="1">
                          <a:latin typeface="Cambria Math" panose="02040503050406030204" pitchFamily="18" charset="0"/>
                        </a:rPr>
                        <m:t>=</m:t>
                      </m:r>
                      <m:f>
                        <m:fPr>
                          <m:ctrlPr>
                            <a:rPr lang="en-US" i="1">
                              <a:solidFill>
                                <a:srgbClr val="00B050"/>
                              </a:solidFill>
                              <a:latin typeface="Cambria Math" panose="02040503050406030204" pitchFamily="18" charset="0"/>
                            </a:rPr>
                          </m:ctrlPr>
                        </m:fPr>
                        <m:num>
                          <m:r>
                            <a:rPr lang="en-US" i="1">
                              <a:solidFill>
                                <a:srgbClr val="00B050"/>
                              </a:solidFill>
                              <a:latin typeface="Cambria Math" panose="02040503050406030204" pitchFamily="18" charset="0"/>
                            </a:rPr>
                            <m:t>1</m:t>
                          </m:r>
                        </m:num>
                        <m:den>
                          <m:r>
                            <a:rPr lang="en-US" i="1">
                              <a:solidFill>
                                <a:srgbClr val="00B050"/>
                              </a:solidFill>
                              <a:latin typeface="Cambria Math" panose="02040503050406030204" pitchFamily="18" charset="0"/>
                            </a:rPr>
                            <m:t>2</m:t>
                          </m:r>
                        </m:den>
                      </m:f>
                      <m:f>
                        <m:fPr>
                          <m:ctrlPr>
                            <a:rPr lang="en-US" i="1">
                              <a:latin typeface="Cambria Math" panose="02040503050406030204" pitchFamily="18" charset="0"/>
                            </a:rPr>
                          </m:ctrlPr>
                        </m:fPr>
                        <m:num>
                          <m:r>
                            <m:rPr>
                              <m:sty m:val="p"/>
                            </m:rPr>
                            <a:rPr lang="en-US">
                              <a:solidFill>
                                <a:srgbClr val="00B0F0"/>
                              </a:solidFill>
                              <a:latin typeface="Cambria Math" panose="02040503050406030204" pitchFamily="18" charset="0"/>
                            </a:rPr>
                            <m:t>Pr</m:t>
                          </m:r>
                          <m:d>
                            <m:dPr>
                              <m:begChr m:val="["/>
                              <m:endChr m:val="]"/>
                              <m:ctrlPr>
                                <a:rPr lang="en-US" i="1">
                                  <a:solidFill>
                                    <a:srgbClr val="00B0F0"/>
                                  </a:solidFill>
                                  <a:latin typeface="Cambria Math" panose="02040503050406030204" pitchFamily="18" charset="0"/>
                                </a:rPr>
                              </m:ctrlPr>
                            </m:dPr>
                            <m:e>
                              <m:r>
                                <m:rPr>
                                  <m:sty m:val="p"/>
                                </m:rPr>
                                <a:rPr lang="en-US">
                                  <a:solidFill>
                                    <a:srgbClr val="00B0F0"/>
                                  </a:solidFill>
                                  <a:latin typeface="Cambria Math" panose="02040503050406030204" pitchFamily="18" charset="0"/>
                                </a:rPr>
                                <m:t>Enc</m:t>
                              </m:r>
                              <m:r>
                                <m:rPr>
                                  <m:sty m:val="p"/>
                                </m:rPr>
                                <a:rPr lang="en-US" baseline="-25000">
                                  <a:solidFill>
                                    <a:srgbClr val="00B0F0"/>
                                  </a:solidFill>
                                  <a:latin typeface="Cambria Math" panose="02040503050406030204" pitchFamily="18" charset="0"/>
                                </a:rPr>
                                <m:t>K</m:t>
                              </m:r>
                              <m:d>
                                <m:dPr>
                                  <m:ctrlPr>
                                    <a:rPr lang="en-US" i="1">
                                      <a:solidFill>
                                        <a:srgbClr val="00B0F0"/>
                                      </a:solidFill>
                                      <a:latin typeface="Cambria Math" panose="02040503050406030204" pitchFamily="18" charset="0"/>
                                    </a:rPr>
                                  </m:ctrlPr>
                                </m:dPr>
                                <m:e>
                                  <m:r>
                                    <a:rPr lang="en-US" i="1">
                                      <a:solidFill>
                                        <a:srgbClr val="00B0F0"/>
                                      </a:solidFill>
                                      <a:latin typeface="Cambria Math" panose="02040503050406030204" pitchFamily="18" charset="0"/>
                                    </a:rPr>
                                    <m:t>𝑚</m:t>
                                  </m:r>
                                  <m:r>
                                    <a:rPr lang="en-US" i="1">
                                      <a:solidFill>
                                        <a:srgbClr val="00B0F0"/>
                                      </a:solidFill>
                                      <a:latin typeface="Cambria Math" panose="02040503050406030204" pitchFamily="18" charset="0"/>
                                    </a:rPr>
                                    <m:t>′</m:t>
                                  </m:r>
                                </m:e>
                              </m:d>
                              <m:r>
                                <a:rPr lang="en-US" i="1">
                                  <a:solidFill>
                                    <a:srgbClr val="00B0F0"/>
                                  </a:solidFill>
                                  <a:latin typeface="Cambria Math" panose="02040503050406030204" pitchFamily="18" charset="0"/>
                                </a:rPr>
                                <m:t>=</m:t>
                              </m:r>
                              <m:r>
                                <a:rPr lang="en-US" i="1">
                                  <a:solidFill>
                                    <a:srgbClr val="00B0F0"/>
                                  </a:solidFill>
                                  <a:latin typeface="Cambria Math" panose="02040503050406030204" pitchFamily="18" charset="0"/>
                                </a:rPr>
                                <m:t>𝑐</m:t>
                              </m:r>
                            </m:e>
                          </m:d>
                        </m:num>
                        <m:den>
                          <m:r>
                            <m:rPr>
                              <m:nor/>
                            </m:rPr>
                            <a:rPr lang="en-US" dirty="0"/>
                            <m:t>Pr</m:t>
                          </m:r>
                          <m:r>
                            <m:rPr>
                              <m:nor/>
                            </m:rPr>
                            <a:rPr lang="en-US" dirty="0"/>
                            <m:t>[</m:t>
                          </m:r>
                          <m:r>
                            <m:rPr>
                              <m:nor/>
                            </m:rPr>
                            <a:rPr lang="en-US" dirty="0"/>
                            <m:t>C</m:t>
                          </m:r>
                          <m:r>
                            <m:rPr>
                              <m:nor/>
                            </m:rPr>
                            <a:rPr lang="en-US" dirty="0"/>
                            <m:t>=</m:t>
                          </m:r>
                          <m:r>
                            <m:rPr>
                              <m:nor/>
                            </m:rPr>
                            <a:rPr lang="en-US" dirty="0"/>
                            <m:t>c</m:t>
                          </m:r>
                          <m:r>
                            <m:rPr>
                              <m:nor/>
                            </m:rPr>
                            <a:rPr lang="en-US" dirty="0"/>
                            <m:t>]</m:t>
                          </m:r>
                        </m:den>
                      </m:f>
                    </m:oMath>
                  </m:oMathPara>
                </a14:m>
                <a:endParaRPr lang="en-US" i="1"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i="1" dirty="0" smtClean="0">
                          <a:latin typeface="Cambria Math" panose="02040503050406030204" pitchFamily="18" charset="0"/>
                          <a:ea typeface="Cambria Math" panose="02040503050406030204" pitchFamily="18" charset="0"/>
                        </a:rPr>
                        <m:t>≠</m:t>
                      </m:r>
                      <m:f>
                        <m:fPr>
                          <m:ctrlPr>
                            <a:rPr lang="en-US" i="1">
                              <a:solidFill>
                                <a:srgbClr val="00B050"/>
                              </a:solidFill>
                              <a:latin typeface="Cambria Math" panose="02040503050406030204" pitchFamily="18" charset="0"/>
                            </a:rPr>
                          </m:ctrlPr>
                        </m:fPr>
                        <m:num>
                          <m:r>
                            <a:rPr lang="en-US" i="1">
                              <a:solidFill>
                                <a:srgbClr val="00B050"/>
                              </a:solidFill>
                              <a:latin typeface="Cambria Math" panose="02040503050406030204" pitchFamily="18" charset="0"/>
                            </a:rPr>
                            <m:t>1</m:t>
                          </m:r>
                        </m:num>
                        <m:den>
                          <m:r>
                            <a:rPr lang="en-US" i="1">
                              <a:solidFill>
                                <a:srgbClr val="00B050"/>
                              </a:solidFill>
                              <a:latin typeface="Cambria Math" panose="02040503050406030204" pitchFamily="18" charset="0"/>
                            </a:rPr>
                            <m:t>2</m:t>
                          </m:r>
                        </m:den>
                      </m:f>
                      <m:f>
                        <m:fPr>
                          <m:ctrlPr>
                            <a:rPr lang="en-US" i="1">
                              <a:latin typeface="Cambria Math" panose="02040503050406030204" pitchFamily="18" charset="0"/>
                            </a:rPr>
                          </m:ctrlPr>
                        </m:fPr>
                        <m:num>
                          <m:r>
                            <m:rPr>
                              <m:sty m:val="p"/>
                            </m:rPr>
                            <a:rPr lang="en-US">
                              <a:solidFill>
                                <a:srgbClr val="00B0F0"/>
                              </a:solidFill>
                              <a:latin typeface="Cambria Math" panose="02040503050406030204" pitchFamily="18" charset="0"/>
                            </a:rPr>
                            <m:t>Pr</m:t>
                          </m:r>
                          <m:d>
                            <m:dPr>
                              <m:begChr m:val="["/>
                              <m:endChr m:val="]"/>
                              <m:ctrlPr>
                                <a:rPr lang="en-US" i="1">
                                  <a:solidFill>
                                    <a:srgbClr val="00B0F0"/>
                                  </a:solidFill>
                                  <a:latin typeface="Cambria Math" panose="02040503050406030204" pitchFamily="18" charset="0"/>
                                </a:rPr>
                              </m:ctrlPr>
                            </m:dPr>
                            <m:e>
                              <m:r>
                                <m:rPr>
                                  <m:sty m:val="p"/>
                                </m:rPr>
                                <a:rPr lang="en-US">
                                  <a:solidFill>
                                    <a:srgbClr val="00B0F0"/>
                                  </a:solidFill>
                                  <a:latin typeface="Cambria Math" panose="02040503050406030204" pitchFamily="18" charset="0"/>
                                </a:rPr>
                                <m:t>Enc</m:t>
                              </m:r>
                              <m:r>
                                <m:rPr>
                                  <m:sty m:val="p"/>
                                </m:rPr>
                                <a:rPr lang="en-US" baseline="-25000">
                                  <a:solidFill>
                                    <a:srgbClr val="00B0F0"/>
                                  </a:solidFill>
                                  <a:latin typeface="Cambria Math" panose="02040503050406030204" pitchFamily="18" charset="0"/>
                                </a:rPr>
                                <m:t>K</m:t>
                              </m:r>
                              <m:d>
                                <m:dPr>
                                  <m:ctrlPr>
                                    <a:rPr lang="en-US" i="1">
                                      <a:solidFill>
                                        <a:srgbClr val="00B0F0"/>
                                      </a:solidFill>
                                      <a:latin typeface="Cambria Math" panose="02040503050406030204" pitchFamily="18" charset="0"/>
                                    </a:rPr>
                                  </m:ctrlPr>
                                </m:dPr>
                                <m:e>
                                  <m:r>
                                    <a:rPr lang="en-US" i="1">
                                      <a:solidFill>
                                        <a:srgbClr val="00B0F0"/>
                                      </a:solidFill>
                                      <a:latin typeface="Cambria Math" panose="02040503050406030204" pitchFamily="18" charset="0"/>
                                    </a:rPr>
                                    <m:t>𝑚</m:t>
                                  </m:r>
                                </m:e>
                              </m:d>
                              <m:r>
                                <a:rPr lang="en-US" i="1">
                                  <a:solidFill>
                                    <a:srgbClr val="00B0F0"/>
                                  </a:solidFill>
                                  <a:latin typeface="Cambria Math" panose="02040503050406030204" pitchFamily="18" charset="0"/>
                                </a:rPr>
                                <m:t>=</m:t>
                              </m:r>
                              <m:r>
                                <a:rPr lang="en-US" i="1">
                                  <a:solidFill>
                                    <a:srgbClr val="00B0F0"/>
                                  </a:solidFill>
                                  <a:latin typeface="Cambria Math" panose="02040503050406030204" pitchFamily="18" charset="0"/>
                                </a:rPr>
                                <m:t>𝑐</m:t>
                              </m:r>
                            </m:e>
                          </m:d>
                        </m:num>
                        <m:den>
                          <m:r>
                            <m:rPr>
                              <m:nor/>
                            </m:rPr>
                            <a:rPr lang="en-US" dirty="0"/>
                            <m:t>Pr</m:t>
                          </m:r>
                          <m:r>
                            <m:rPr>
                              <m:nor/>
                            </m:rPr>
                            <a:rPr lang="en-US" dirty="0"/>
                            <m:t>[</m:t>
                          </m:r>
                          <m:r>
                            <m:rPr>
                              <m:nor/>
                            </m:rPr>
                            <a:rPr lang="en-US" dirty="0"/>
                            <m:t>C</m:t>
                          </m:r>
                          <m:r>
                            <m:rPr>
                              <m:nor/>
                            </m:rPr>
                            <a:rPr lang="en-US" dirty="0"/>
                            <m:t>=</m:t>
                          </m:r>
                          <m:r>
                            <m:rPr>
                              <m:nor/>
                            </m:rPr>
                            <a:rPr lang="en-US" dirty="0"/>
                            <m:t>c</m:t>
                          </m:r>
                          <m:r>
                            <m:rPr>
                              <m:nor/>
                            </m:rPr>
                            <a:rPr lang="en-US" dirty="0"/>
                            <m:t>]</m:t>
                          </m:r>
                        </m:den>
                      </m:f>
                      <m:r>
                        <a:rPr lang="en-US" b="0" i="1" dirty="0" smtClean="0">
                          <a:latin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i="1">
                                      <a:latin typeface="Cambria Math" panose="02040503050406030204" pitchFamily="18" charset="0"/>
                                    </a:rPr>
                                    <m:t>𝑀</m:t>
                                  </m:r>
                                </m:e>
                              </m:d>
                              <m:r>
                                <a:rPr lang="en-US" i="1">
                                  <a:latin typeface="Cambria Math" panose="02040503050406030204" pitchFamily="18" charset="0"/>
                                </a:rPr>
                                <m:t>=</m:t>
                              </m:r>
                              <m:r>
                                <a:rPr lang="en-US" i="1">
                                  <a:latin typeface="Cambria Math" panose="02040503050406030204" pitchFamily="18" charset="0"/>
                                </a:rPr>
                                <m:t>𝑐</m:t>
                              </m:r>
                            </m:e>
                          </m:d>
                        </m:e>
                      </m:d>
                      <m:r>
                        <a:rPr lang="en-US" b="0" i="1" smtClean="0">
                          <a:latin typeface="Cambria Math" panose="02040503050406030204" pitchFamily="18" charset="0"/>
                        </a:rPr>
                        <m:t> (∗∗)</m:t>
                      </m:r>
                    </m:oMath>
                  </m:oMathPara>
                </a14:m>
                <a:endParaRPr lang="en-US" dirty="0" smtClean="0"/>
              </a:p>
              <a:p>
                <a:pPr marL="0" indent="0">
                  <a:buNone/>
                </a:pPr>
                <a:endParaRPr lang="en-US" dirty="0"/>
              </a:p>
              <a:p>
                <a:pPr marL="0" indent="0">
                  <a:buNone/>
                </a:pPr>
                <a:r>
                  <a:rPr lang="en-US" dirty="0" smtClean="0"/>
                  <a:t>We previously showed that definition 2 implies </a:t>
                </a:r>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d>
                            <m:dPr>
                              <m:begChr m:val="|"/>
                              <m:endChr m:val=""/>
                              <m:ctrlPr>
                                <a:rPr lang="en-US" i="1">
                                  <a:latin typeface="Cambria Math" panose="02040503050406030204" pitchFamily="18" charset="0"/>
                                </a:rPr>
                              </m:ctrlPr>
                            </m:dPr>
                            <m:e>
                              <m:r>
                                <a:rPr lang="en-US" i="1">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𝑐</m:t>
                              </m:r>
                            </m:e>
                          </m:d>
                        </m:e>
                      </m:d>
                      <m:r>
                        <a:rPr lang="en-US">
                          <a:latin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r>
                            <a:rPr lang="en-US" i="1">
                              <a:latin typeface="Cambria Math" panose="02040503050406030204" pitchFamily="18" charset="0"/>
                            </a:rPr>
                            <m:t>′</m:t>
                          </m:r>
                          <m:d>
                            <m:dPr>
                              <m:begChr m:val="|"/>
                              <m:endChr m:val=""/>
                              <m:ctrlPr>
                                <a:rPr lang="en-US" i="1">
                                  <a:latin typeface="Cambria Math" panose="02040503050406030204" pitchFamily="18" charset="0"/>
                                </a:rPr>
                              </m:ctrlPr>
                            </m:dPr>
                            <m:e>
                              <m:r>
                                <a:rPr lang="en-US" i="1">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𝑐</m:t>
                              </m:r>
                            </m:e>
                          </m:d>
                        </m:e>
                      </m:d>
                      <m:r>
                        <a:rPr lang="en-US" i="1">
                          <a:latin typeface="Cambria Math" panose="02040503050406030204" pitchFamily="18" charset="0"/>
                        </a:rPr>
                        <m:t>  (∗)</m:t>
                      </m:r>
                    </m:oMath>
                  </m:oMathPara>
                </a14:m>
                <a:endParaRPr lang="en-US" dirty="0"/>
              </a:p>
              <a:p>
                <a:pPr marL="0" indent="0">
                  <a:buNone/>
                </a:pPr>
                <a:endParaRPr lang="en-US" dirty="0" smtClean="0"/>
              </a:p>
              <a:p>
                <a:pPr marL="0" indent="0">
                  <a:buNone/>
                </a:pPr>
                <a:r>
                  <a:rPr lang="en-US" dirty="0" smtClean="0"/>
                  <a:t>Contradiction! </a:t>
                </a:r>
              </a:p>
              <a:p>
                <a:pPr marL="0" indent="0">
                  <a:buNone/>
                </a:pPr>
                <a:r>
                  <a:rPr lang="en-US" dirty="0" smtClean="0"/>
                  <a:t>(Still need to prove Def 2 </a:t>
                </a:r>
                <a:r>
                  <a:rPr lang="en-US" dirty="0" smtClean="0">
                    <a:sym typeface="Wingdings" panose="05000000000000000000" pitchFamily="2" charset="2"/>
                  </a:rPr>
                  <a:t> Def 1 --- </a:t>
                </a:r>
                <a:r>
                  <a:rPr lang="en-US" dirty="0" smtClean="0"/>
                  <a:t>See textbook for details)</a:t>
                </a:r>
              </a:p>
              <a:p>
                <a:pPr marL="0" indent="0">
                  <a:buNone/>
                </a:pPr>
                <a:endParaRPr lang="en-US" dirty="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043" t="-3501" b="-126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63</a:t>
            </a:fld>
            <a:endParaRPr lang="en-US"/>
          </a:p>
        </p:txBody>
      </p:sp>
    </p:spTree>
    <p:extLst>
      <p:ext uri="{BB962C8B-B14F-4D97-AF65-F5344CB8AC3E}">
        <p14:creationId xmlns:p14="http://schemas.microsoft.com/office/powerpoint/2010/main" val="370194947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Proof (Def </a:t>
            </a:r>
            <a:r>
              <a:rPr lang="en-US" dirty="0" smtClean="0"/>
              <a:t>2 </a:t>
            </a:r>
            <a:r>
              <a:rPr lang="en-US" dirty="0">
                <a:sym typeface="Wingdings" panose="05000000000000000000" pitchFamily="2" charset="2"/>
              </a:rPr>
              <a:t> Def </a:t>
            </a:r>
            <a:r>
              <a:rPr lang="en-US" dirty="0" smtClean="0">
                <a:sym typeface="Wingdings" panose="05000000000000000000" pitchFamily="2" charset="2"/>
              </a:rPr>
              <a:t>1</a:t>
            </a:r>
            <a:r>
              <a:rPr lang="en-US" dirty="0" smtClean="0"/>
              <a:t>): </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52926" y="1825625"/>
                <a:ext cx="11502190" cy="4351338"/>
              </a:xfrm>
            </p:spPr>
            <p:txBody>
              <a:bodyPr>
                <a:normAutofit fontScale="92500" lnSpcReduction="10000"/>
              </a:bodyPr>
              <a:lstStyle/>
              <a:p>
                <a:pPr marL="0" indent="0">
                  <a:buNone/>
                </a:pPr>
                <a:r>
                  <a:rPr lang="en-US" dirty="0" smtClean="0">
                    <a:sym typeface="Wingdings" panose="05000000000000000000" pitchFamily="2" charset="2"/>
                  </a:rPr>
                  <a:t>Assume that Definition 2 holds then </a:t>
                </a:r>
                <a:r>
                  <a:rPr lang="en-US" dirty="0">
                    <a:sym typeface="Wingdings" panose="05000000000000000000" pitchFamily="2" charset="2"/>
                  </a:rPr>
                  <a:t>for all messages </a:t>
                </a:r>
                <a:r>
                  <a:rPr lang="en-US" dirty="0" err="1">
                    <a:sym typeface="Wingdings" panose="05000000000000000000" pitchFamily="2" charset="2"/>
                  </a:rPr>
                  <a:t>m,m</a:t>
                </a:r>
                <a:r>
                  <a:rPr lang="en-US" dirty="0">
                    <a:sym typeface="Wingdings" panose="05000000000000000000" pitchFamily="2" charset="2"/>
                  </a:rPr>
                  <a:t>’ and </a:t>
                </a:r>
                <a:r>
                  <a:rPr lang="en-US" dirty="0" err="1">
                    <a:sym typeface="Wingdings" panose="05000000000000000000" pitchFamily="2" charset="2"/>
                  </a:rPr>
                  <a:t>ciphertexts</a:t>
                </a:r>
                <a:r>
                  <a:rPr lang="en-US" dirty="0">
                    <a:sym typeface="Wingdings" panose="05000000000000000000" pitchFamily="2" charset="2"/>
                  </a:rPr>
                  <a:t> </a:t>
                </a:r>
                <a:r>
                  <a:rPr lang="en-US" dirty="0" smtClean="0">
                    <a:sym typeface="Wingdings" panose="05000000000000000000" pitchFamily="2" charset="2"/>
                  </a:rPr>
                  <a:t>we have </a:t>
                </a:r>
                <a:endParaRPr lang="en-US"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i="1">
                                  <a:latin typeface="Cambria Math" panose="02040503050406030204" pitchFamily="18" charset="0"/>
                                </a:rPr>
                                <m:t>𝑚</m:t>
                              </m:r>
                            </m:e>
                          </m:d>
                          <m:r>
                            <a:rPr lang="en-US" i="1">
                              <a:latin typeface="Cambria Math" panose="02040503050406030204" pitchFamily="18" charset="0"/>
                            </a:rPr>
                            <m:t>=</m:t>
                          </m:r>
                          <m:r>
                            <a:rPr lang="en-US" i="1">
                              <a:latin typeface="Cambria Math" panose="02040503050406030204" pitchFamily="18" charset="0"/>
                            </a:rPr>
                            <m:t>𝑐</m:t>
                          </m:r>
                        </m:e>
                      </m:d>
                      <m:r>
                        <a:rPr lang="en-US">
                          <a:latin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m:t>
                                  </m:r>
                                </m:sup>
                              </m:sSup>
                            </m:e>
                          </m:d>
                          <m:r>
                            <a:rPr lang="en-US" i="1">
                              <a:latin typeface="Cambria Math" panose="02040503050406030204" pitchFamily="18" charset="0"/>
                            </a:rPr>
                            <m:t>=</m:t>
                          </m:r>
                          <m:r>
                            <a:rPr lang="en-US" i="1">
                              <a:latin typeface="Cambria Math" panose="02040503050406030204" pitchFamily="18" charset="0"/>
                            </a:rPr>
                            <m:t>𝑐</m:t>
                          </m:r>
                        </m:e>
                      </m:d>
                    </m:oMath>
                  </m:oMathPara>
                </a14:m>
                <a:endParaRPr lang="en-US" dirty="0" smtClean="0"/>
              </a:p>
              <a:p>
                <a:pPr marL="0" indent="0">
                  <a:buNone/>
                </a:pPr>
                <a:endParaRPr lang="en-US" dirty="0"/>
              </a:p>
              <a:p>
                <a:pPr marL="0" indent="0">
                  <a:buNone/>
                </a:pPr>
                <a:r>
                  <a:rPr lang="en-US" dirty="0" smtClean="0"/>
                  <a:t>Now to show that Definition 1 holds we fix any distribution D and any message m and </a:t>
                </a:r>
                <a:r>
                  <a:rPr lang="en-US" dirty="0" err="1" smtClean="0"/>
                  <a:t>ciphertext</a:t>
                </a:r>
                <a:r>
                  <a:rPr lang="en-US" dirty="0" smtClean="0"/>
                  <a:t> c for which </a:t>
                </a:r>
                <a14:m>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Pr</m:t>
                        </m:r>
                      </m:fName>
                      <m:e>
                        <m:d>
                          <m:dPr>
                            <m:begChr m:val="["/>
                            <m:endChr m:val="]"/>
                            <m:ctrlPr>
                              <a:rPr lang="en-US" b="0" i="1" smtClean="0">
                                <a:latin typeface="Cambria Math" panose="02040503050406030204" pitchFamily="18" charset="0"/>
                              </a:rPr>
                            </m:ctrlPr>
                          </m:dPr>
                          <m:e>
                            <m:r>
                              <a:rPr lang="en-US" b="0" i="1" smtClean="0">
                                <a:latin typeface="Cambria Math" panose="02040503050406030204" pitchFamily="18" charset="0"/>
                              </a:rPr>
                              <m:t>𝐶</m:t>
                            </m:r>
                            <m:r>
                              <a:rPr lang="en-US" b="0" i="1" smtClean="0">
                                <a:latin typeface="Cambria Math" panose="02040503050406030204" pitchFamily="18" charset="0"/>
                              </a:rPr>
                              <m:t>=</m:t>
                            </m:r>
                            <m:r>
                              <a:rPr lang="en-US" b="0" i="1" smtClean="0">
                                <a:latin typeface="Cambria Math" panose="02040503050406030204" pitchFamily="18" charset="0"/>
                              </a:rPr>
                              <m:t>𝑐</m:t>
                            </m:r>
                          </m:e>
                        </m:d>
                      </m:e>
                    </m:func>
                    <m:r>
                      <a:rPr lang="en-US" b="0" i="1" smtClean="0">
                        <a:latin typeface="Cambria Math" panose="02040503050406030204" pitchFamily="18" charset="0"/>
                      </a:rPr>
                      <m:t>&gt;0</m:t>
                    </m:r>
                  </m:oMath>
                </a14:m>
                <a:r>
                  <a:rPr lang="en-US" dirty="0" smtClean="0"/>
                  <a:t> </a:t>
                </a:r>
              </a:p>
              <a:p>
                <a:pPr marL="0" indent="0">
                  <a:buNone/>
                </a:pPr>
                <a:r>
                  <a:rPr lang="en-US" dirty="0"/>
                  <a:t> </a:t>
                </a:r>
                <a:r>
                  <a:rPr lang="en-US" dirty="0" smtClean="0"/>
                  <a:t>  (when </a:t>
                </a:r>
                <a14:m>
                  <m:oMath xmlns:m="http://schemas.openxmlformats.org/officeDocument/2006/math">
                    <m:r>
                      <m:rPr>
                        <m:sty m:val="p"/>
                      </m:rPr>
                      <a:rPr lang="en-US" b="0" i="0" smtClean="0">
                        <a:latin typeface="Cambria Math" panose="02040503050406030204" pitchFamily="18" charset="0"/>
                      </a:rPr>
                      <m:t>C</m:t>
                    </m:r>
                    <m:r>
                      <a:rPr lang="en-US" b="0" i="0" smtClean="0">
                        <a:latin typeface="Cambria Math" panose="02040503050406030204" pitchFamily="18" charset="0"/>
                      </a:rPr>
                      <m:t>=</m:t>
                    </m:r>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b="0" i="1" smtClean="0">
                            <a:latin typeface="Cambria Math" panose="02040503050406030204" pitchFamily="18" charset="0"/>
                          </a:rPr>
                          <m:t>𝑀</m:t>
                        </m:r>
                      </m:e>
                    </m:d>
                    <m:r>
                      <a:rPr lang="en-US" b="0" i="1" smtClean="0">
                        <a:latin typeface="Cambria Math" panose="02040503050406030204" pitchFamily="18" charset="0"/>
                      </a:rPr>
                      <m:t> </m:t>
                    </m:r>
                  </m:oMath>
                </a14:m>
                <a:r>
                  <a:rPr lang="en-US" dirty="0" smtClean="0"/>
                  <a:t>for a randomly sampled message M from D)</a:t>
                </a:r>
              </a:p>
              <a:p>
                <a:pPr marL="0" indent="0">
                  <a:buNone/>
                </a:pPr>
                <a:endParaRPr lang="en-US" dirty="0"/>
              </a:p>
              <a:p>
                <a:pPr marL="0" indent="0">
                  <a:buNone/>
                </a:pPr>
                <a:r>
                  <a:rPr lang="en-US" dirty="0" smtClean="0"/>
                  <a:t>We need to prove that </a:t>
                </a:r>
                <a14:m>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d>
                          <m:dPr>
                            <m:begChr m:val="|"/>
                            <m:endChr m:val=""/>
                            <m:ctrlPr>
                              <a:rPr lang="en-US" i="1">
                                <a:latin typeface="Cambria Math" panose="02040503050406030204" pitchFamily="18" charset="0"/>
                              </a:rPr>
                            </m:ctrlPr>
                          </m:dPr>
                          <m:e>
                            <m:r>
                              <a:rPr lang="en-US" i="1">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𝑐</m:t>
                            </m:r>
                          </m:e>
                        </m:d>
                      </m:e>
                    </m:d>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Pr</m:t>
                        </m:r>
                      </m:fName>
                      <m:e>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e>
                        </m:d>
                      </m:e>
                    </m:func>
                  </m:oMath>
                </a14:m>
                <a:endParaRPr lang="en-US" dirty="0" smtClean="0"/>
              </a:p>
              <a:p>
                <a:pPr marL="0" indent="0">
                  <a:buNone/>
                </a:pPr>
                <a:endParaRPr lang="en-US" dirty="0"/>
              </a:p>
              <a:p>
                <a:pPr marL="0" indent="0">
                  <a:buNone/>
                </a:pPr>
                <a:r>
                  <a:rPr lang="en-US" b="1" dirty="0" smtClean="0"/>
                  <a:t>Observation 1: </a:t>
                </a:r>
                <a:r>
                  <a:rPr lang="en-US" dirty="0" smtClean="0"/>
                  <a:t>If </a:t>
                </a:r>
                <a14:m>
                  <m:oMath xmlns:m="http://schemas.openxmlformats.org/officeDocument/2006/math">
                    <m:func>
                      <m:funcPr>
                        <m:ctrlPr>
                          <a:rPr lang="en-US" i="1">
                            <a:latin typeface="Cambria Math" panose="02040503050406030204" pitchFamily="18" charset="0"/>
                          </a:rPr>
                        </m:ctrlPr>
                      </m:funcPr>
                      <m:fName>
                        <m:r>
                          <m:rPr>
                            <m:sty m:val="p"/>
                          </m:rPr>
                          <a:rPr lang="en-US">
                            <a:latin typeface="Cambria Math" panose="02040503050406030204" pitchFamily="18" charset="0"/>
                          </a:rPr>
                          <m:t>Pr</m:t>
                        </m:r>
                      </m:fName>
                      <m:e>
                        <m:d>
                          <m:dPr>
                            <m:begChr m:val="["/>
                            <m:endChr m:val="]"/>
                            <m:ctrlPr>
                              <a:rPr lang="en-US" i="1">
                                <a:latin typeface="Cambria Math" panose="02040503050406030204" pitchFamily="18" charset="0"/>
                              </a:rPr>
                            </m:ctrlPr>
                          </m:dPr>
                          <m:e>
                            <m:r>
                              <a:rPr lang="en-US" b="0" i="1" smtClean="0">
                                <a:latin typeface="Cambria Math" panose="02040503050406030204" pitchFamily="18" charset="0"/>
                              </a:rPr>
                              <m:t>𝑀</m:t>
                            </m:r>
                            <m:r>
                              <a:rPr lang="en-US" i="1">
                                <a:latin typeface="Cambria Math" panose="02040503050406030204" pitchFamily="18" charset="0"/>
                              </a:rPr>
                              <m:t>=</m:t>
                            </m:r>
                            <m:r>
                              <a:rPr lang="en-US" b="0" i="1" smtClean="0">
                                <a:latin typeface="Cambria Math" panose="02040503050406030204" pitchFamily="18" charset="0"/>
                              </a:rPr>
                              <m:t>𝑚</m:t>
                            </m:r>
                          </m:e>
                        </m:d>
                        <m:r>
                          <a:rPr lang="en-US" b="0" i="1" smtClean="0">
                            <a:latin typeface="Cambria Math" panose="02040503050406030204" pitchFamily="18" charset="0"/>
                          </a:rPr>
                          <m:t>=0</m:t>
                        </m:r>
                      </m:e>
                    </m:func>
                  </m:oMath>
                </a14:m>
                <a:r>
                  <a:rPr lang="en-US" dirty="0" smtClean="0"/>
                  <a:t> then </a:t>
                </a:r>
                <a14:m>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b="0" i="1" smtClean="0">
                            <a:latin typeface="Cambria Math" panose="02040503050406030204" pitchFamily="18" charset="0"/>
                          </a:rPr>
                          <m:t>𝑀</m:t>
                        </m:r>
                        <m:r>
                          <a:rPr lang="en-US" i="1">
                            <a:latin typeface="Cambria Math" panose="02040503050406030204" pitchFamily="18" charset="0"/>
                          </a:rPr>
                          <m:t>=</m:t>
                        </m:r>
                        <m:r>
                          <a:rPr lang="en-US" b="0" i="1" smtClean="0">
                            <a:latin typeface="Cambria Math" panose="02040503050406030204" pitchFamily="18" charset="0"/>
                          </a:rPr>
                          <m:t>𝑚</m:t>
                        </m:r>
                        <m:d>
                          <m:dPr>
                            <m:begChr m:val="|"/>
                            <m:endChr m:val=""/>
                            <m:ctrlPr>
                              <a:rPr lang="en-US" i="1">
                                <a:latin typeface="Cambria Math" panose="02040503050406030204" pitchFamily="18" charset="0"/>
                              </a:rPr>
                            </m:ctrlPr>
                          </m:dPr>
                          <m:e>
                            <m:r>
                              <a:rPr lang="en-US" b="0" i="1" smtClean="0">
                                <a:latin typeface="Cambria Math" panose="02040503050406030204" pitchFamily="18" charset="0"/>
                              </a:rPr>
                              <m:t>𝐶</m:t>
                            </m:r>
                            <m:r>
                              <a:rPr lang="en-US" i="1">
                                <a:latin typeface="Cambria Math" panose="02040503050406030204" pitchFamily="18" charset="0"/>
                              </a:rPr>
                              <m:t>=</m:t>
                            </m:r>
                            <m:r>
                              <a:rPr lang="en-US" b="0" i="1" smtClean="0">
                                <a:latin typeface="Cambria Math" panose="02040503050406030204" pitchFamily="18" charset="0"/>
                              </a:rPr>
                              <m:t>𝑐</m:t>
                            </m:r>
                          </m:e>
                        </m:d>
                      </m:e>
                    </m:d>
                    <m:r>
                      <a:rPr lang="en-US" b="0" i="1" smtClean="0">
                        <a:latin typeface="Cambria Math" panose="02040503050406030204" pitchFamily="18" charset="0"/>
                      </a:rPr>
                      <m:t>=0=</m:t>
                    </m:r>
                    <m:func>
                      <m:funcPr>
                        <m:ctrlPr>
                          <a:rPr lang="en-US" i="1" smtClean="0">
                            <a:latin typeface="Cambria Math" panose="02040503050406030204" pitchFamily="18" charset="0"/>
                          </a:rPr>
                        </m:ctrlPr>
                      </m:funcPr>
                      <m:fName>
                        <m:r>
                          <m:rPr>
                            <m:sty m:val="p"/>
                          </m:rPr>
                          <a:rPr lang="en-US">
                            <a:latin typeface="Cambria Math" panose="02040503050406030204" pitchFamily="18" charset="0"/>
                          </a:rPr>
                          <m:t>Pr</m:t>
                        </m:r>
                      </m:fName>
                      <m:e>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e>
                        </m:d>
                      </m:e>
                    </m:func>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52926" y="1825625"/>
                <a:ext cx="11502190" cy="4351338"/>
              </a:xfrm>
              <a:blipFill>
                <a:blip r:embed="rId2"/>
                <a:stretch>
                  <a:fillRect l="-954" t="-2801" b="-14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64</a:t>
            </a:fld>
            <a:endParaRPr lang="en-US"/>
          </a:p>
        </p:txBody>
      </p:sp>
    </p:spTree>
    <p:extLst>
      <p:ext uri="{BB962C8B-B14F-4D97-AF65-F5344CB8AC3E}">
        <p14:creationId xmlns:p14="http://schemas.microsoft.com/office/powerpoint/2010/main" val="139172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Proof (Def </a:t>
            </a:r>
            <a:r>
              <a:rPr lang="en-US" dirty="0" smtClean="0"/>
              <a:t>2 </a:t>
            </a:r>
            <a:r>
              <a:rPr lang="en-US" dirty="0">
                <a:sym typeface="Wingdings" panose="05000000000000000000" pitchFamily="2" charset="2"/>
              </a:rPr>
              <a:t> Def </a:t>
            </a:r>
            <a:r>
              <a:rPr lang="en-US" dirty="0" smtClean="0">
                <a:sym typeface="Wingdings" panose="05000000000000000000" pitchFamily="2" charset="2"/>
              </a:rPr>
              <a:t>1</a:t>
            </a:r>
            <a:r>
              <a:rPr lang="en-US" dirty="0" smtClean="0"/>
              <a:t>): </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44905" y="1753824"/>
                <a:ext cx="11502190" cy="4351338"/>
              </a:xfrm>
            </p:spPr>
            <p:txBody>
              <a:bodyPr>
                <a:normAutofit/>
              </a:bodyPr>
              <a:lstStyle/>
              <a:p>
                <a:pPr marL="0" indent="0">
                  <a:buNone/>
                </a:pPr>
                <a:r>
                  <a:rPr lang="en-US" dirty="0" smtClean="0"/>
                  <a:t>We need to prove that </a:t>
                </a:r>
                <a14:m>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d>
                          <m:dPr>
                            <m:begChr m:val="|"/>
                            <m:endChr m:val=""/>
                            <m:ctrlPr>
                              <a:rPr lang="en-US" i="1">
                                <a:latin typeface="Cambria Math" panose="02040503050406030204" pitchFamily="18" charset="0"/>
                              </a:rPr>
                            </m:ctrlPr>
                          </m:dPr>
                          <m:e>
                            <m:r>
                              <a:rPr lang="en-US" i="1">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𝑐</m:t>
                            </m:r>
                          </m:e>
                        </m:d>
                      </m:e>
                    </m:d>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Pr</m:t>
                        </m:r>
                      </m:fName>
                      <m:e>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e>
                        </m:d>
                      </m:e>
                    </m:func>
                  </m:oMath>
                </a14:m>
                <a:endParaRPr lang="en-US" dirty="0" smtClean="0"/>
              </a:p>
              <a:p>
                <a:pPr marL="0" indent="0">
                  <a:buNone/>
                </a:pPr>
                <a:r>
                  <a:rPr lang="en-US" b="1" dirty="0" smtClean="0"/>
                  <a:t>Observation 1: </a:t>
                </a:r>
                <a:r>
                  <a:rPr lang="en-US" dirty="0" smtClean="0"/>
                  <a:t>If </a:t>
                </a:r>
                <a14:m>
                  <m:oMath xmlns:m="http://schemas.openxmlformats.org/officeDocument/2006/math">
                    <m:func>
                      <m:funcPr>
                        <m:ctrlPr>
                          <a:rPr lang="en-US" i="1">
                            <a:latin typeface="Cambria Math" panose="02040503050406030204" pitchFamily="18" charset="0"/>
                          </a:rPr>
                        </m:ctrlPr>
                      </m:funcPr>
                      <m:fName>
                        <m:r>
                          <m:rPr>
                            <m:sty m:val="p"/>
                          </m:rPr>
                          <a:rPr lang="en-US">
                            <a:latin typeface="Cambria Math" panose="02040503050406030204" pitchFamily="18" charset="0"/>
                          </a:rPr>
                          <m:t>Pr</m:t>
                        </m:r>
                      </m:fName>
                      <m:e>
                        <m:d>
                          <m:dPr>
                            <m:begChr m:val="["/>
                            <m:endChr m:val="]"/>
                            <m:ctrlPr>
                              <a:rPr lang="en-US" i="1">
                                <a:latin typeface="Cambria Math" panose="02040503050406030204" pitchFamily="18" charset="0"/>
                              </a:rPr>
                            </m:ctrlPr>
                          </m:dPr>
                          <m:e>
                            <m:r>
                              <a:rPr lang="en-US" b="0" i="1" smtClean="0">
                                <a:latin typeface="Cambria Math" panose="02040503050406030204" pitchFamily="18" charset="0"/>
                              </a:rPr>
                              <m:t>𝑀</m:t>
                            </m:r>
                            <m:r>
                              <a:rPr lang="en-US" i="1">
                                <a:latin typeface="Cambria Math" panose="02040503050406030204" pitchFamily="18" charset="0"/>
                              </a:rPr>
                              <m:t>=</m:t>
                            </m:r>
                            <m:r>
                              <a:rPr lang="en-US" b="0" i="1" smtClean="0">
                                <a:latin typeface="Cambria Math" panose="02040503050406030204" pitchFamily="18" charset="0"/>
                              </a:rPr>
                              <m:t>𝑚</m:t>
                            </m:r>
                          </m:e>
                        </m:d>
                        <m:r>
                          <a:rPr lang="en-US" b="0" i="1" smtClean="0">
                            <a:latin typeface="Cambria Math" panose="02040503050406030204" pitchFamily="18" charset="0"/>
                          </a:rPr>
                          <m:t>=0</m:t>
                        </m:r>
                      </m:e>
                    </m:func>
                  </m:oMath>
                </a14:m>
                <a:r>
                  <a:rPr lang="en-US" dirty="0" smtClean="0"/>
                  <a:t> then </a:t>
                </a:r>
                <a14:m>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b="0" i="1" smtClean="0">
                            <a:latin typeface="Cambria Math" panose="02040503050406030204" pitchFamily="18" charset="0"/>
                          </a:rPr>
                          <m:t>𝑀</m:t>
                        </m:r>
                        <m:r>
                          <a:rPr lang="en-US" i="1">
                            <a:latin typeface="Cambria Math" panose="02040503050406030204" pitchFamily="18" charset="0"/>
                          </a:rPr>
                          <m:t>=</m:t>
                        </m:r>
                        <m:r>
                          <a:rPr lang="en-US" b="0" i="1" smtClean="0">
                            <a:latin typeface="Cambria Math" panose="02040503050406030204" pitchFamily="18" charset="0"/>
                          </a:rPr>
                          <m:t>𝑚</m:t>
                        </m:r>
                        <m:d>
                          <m:dPr>
                            <m:begChr m:val="|"/>
                            <m:endChr m:val=""/>
                            <m:ctrlPr>
                              <a:rPr lang="en-US" i="1">
                                <a:latin typeface="Cambria Math" panose="02040503050406030204" pitchFamily="18" charset="0"/>
                              </a:rPr>
                            </m:ctrlPr>
                          </m:dPr>
                          <m:e>
                            <m:r>
                              <a:rPr lang="en-US" b="0" i="1" smtClean="0">
                                <a:latin typeface="Cambria Math" panose="02040503050406030204" pitchFamily="18" charset="0"/>
                              </a:rPr>
                              <m:t>𝐶</m:t>
                            </m:r>
                            <m:r>
                              <a:rPr lang="en-US" i="1">
                                <a:latin typeface="Cambria Math" panose="02040503050406030204" pitchFamily="18" charset="0"/>
                              </a:rPr>
                              <m:t>=</m:t>
                            </m:r>
                            <m:r>
                              <a:rPr lang="en-US" b="0" i="1" smtClean="0">
                                <a:latin typeface="Cambria Math" panose="02040503050406030204" pitchFamily="18" charset="0"/>
                              </a:rPr>
                              <m:t>𝑐</m:t>
                            </m:r>
                          </m:e>
                        </m:d>
                      </m:e>
                    </m:d>
                    <m:r>
                      <a:rPr lang="en-US" b="0" i="1" smtClean="0">
                        <a:latin typeface="Cambria Math" panose="02040503050406030204" pitchFamily="18" charset="0"/>
                      </a:rPr>
                      <m:t>=0=</m:t>
                    </m:r>
                    <m:func>
                      <m:funcPr>
                        <m:ctrlPr>
                          <a:rPr lang="en-US" i="1" smtClean="0">
                            <a:latin typeface="Cambria Math" panose="02040503050406030204" pitchFamily="18" charset="0"/>
                          </a:rPr>
                        </m:ctrlPr>
                      </m:funcPr>
                      <m:fName>
                        <m:r>
                          <m:rPr>
                            <m:sty m:val="p"/>
                          </m:rPr>
                          <a:rPr lang="en-US">
                            <a:latin typeface="Cambria Math" panose="02040503050406030204" pitchFamily="18" charset="0"/>
                          </a:rPr>
                          <m:t>Pr</m:t>
                        </m:r>
                      </m:fName>
                      <m:e>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e>
                        </m:d>
                      </m:e>
                    </m:func>
                  </m:oMath>
                </a14:m>
                <a:endParaRPr lang="en-US" dirty="0" smtClean="0"/>
              </a:p>
              <a:p>
                <a:pPr marL="0" indent="0">
                  <a:buNone/>
                </a:pPr>
                <a:endParaRPr lang="en-US" dirty="0" smtClean="0"/>
              </a:p>
              <a:p>
                <a:pPr marL="0" indent="0">
                  <a:buNone/>
                </a:pPr>
                <a:r>
                  <a:rPr lang="en-US" dirty="0" smtClean="0"/>
                  <a:t>Otherwise, define </a:t>
                </a:r>
                <a14:m>
                  <m:oMath xmlns:m="http://schemas.openxmlformats.org/officeDocument/2006/math">
                    <m:r>
                      <m:rPr>
                        <m:sty m:val="p"/>
                      </m:rPr>
                      <a:rPr lang="en-US" smtClean="0">
                        <a:solidFill>
                          <a:srgbClr val="FF0000"/>
                        </a:solidFill>
                        <a:latin typeface="Cambria Math" panose="02040503050406030204" pitchFamily="18" charset="0"/>
                      </a:rPr>
                      <m:t>p</m:t>
                    </m:r>
                    <m:r>
                      <m:rPr>
                        <m:sty m:val="p"/>
                      </m:rPr>
                      <a:rPr lang="en-US" baseline="-25000">
                        <a:solidFill>
                          <a:srgbClr val="FF0000"/>
                        </a:solidFill>
                        <a:latin typeface="Cambria Math" panose="02040503050406030204" pitchFamily="18" charset="0"/>
                      </a:rPr>
                      <m:t>c</m:t>
                    </m:r>
                    <m:r>
                      <a:rPr lang="en-US">
                        <a:latin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𝑐</m:t>
                        </m:r>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e>
                        </m:d>
                      </m:e>
                    </m:d>
                  </m:oMath>
                </a14:m>
                <a:r>
                  <a:rPr lang="en-US" dirty="0" smtClean="0"/>
                  <a:t> and notice that</a:t>
                </a:r>
              </a:p>
              <a:p>
                <a:pPr marL="0" indent="0">
                  <a:buNone/>
                </a:pPr>
                <a:endParaRPr lang="en-US" b="1" dirty="0" smtClean="0"/>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𝑐</m:t>
                          </m:r>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e>
                          </m:d>
                        </m:e>
                      </m:d>
                      <m:r>
                        <a:rPr lang="en-US" b="0" i="0" smtClean="0">
                          <a:latin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i="1">
                                  <a:latin typeface="Cambria Math" panose="02040503050406030204" pitchFamily="18" charset="0"/>
                                </a:rPr>
                                <m:t>𝑀</m:t>
                              </m:r>
                            </m:e>
                          </m:d>
                          <m:r>
                            <a:rPr lang="en-US" i="1">
                              <a:latin typeface="Cambria Math" panose="02040503050406030204" pitchFamily="18" charset="0"/>
                            </a:rPr>
                            <m:t>=</m:t>
                          </m:r>
                          <m:r>
                            <a:rPr lang="en-US" i="1">
                              <a:latin typeface="Cambria Math" panose="02040503050406030204" pitchFamily="18" charset="0"/>
                            </a:rPr>
                            <m:t>𝑐</m:t>
                          </m:r>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e>
                          </m:d>
                        </m:e>
                      </m:d>
                      <m:r>
                        <a:rPr lang="en-US" i="1">
                          <a:latin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i="1">
                                  <a:latin typeface="Cambria Math" panose="02040503050406030204" pitchFamily="18" charset="0"/>
                                </a:rPr>
                                <m:t>𝑚</m:t>
                              </m:r>
                            </m:e>
                          </m:d>
                          <m:r>
                            <a:rPr lang="en-US" i="1">
                              <a:latin typeface="Cambria Math" panose="02040503050406030204" pitchFamily="18" charset="0"/>
                            </a:rPr>
                            <m:t>=</m:t>
                          </m:r>
                          <m:r>
                            <a:rPr lang="en-US" i="1">
                              <a:latin typeface="Cambria Math" panose="02040503050406030204" pitchFamily="18" charset="0"/>
                            </a:rPr>
                            <m:t>𝑐</m:t>
                          </m:r>
                        </m:e>
                      </m:d>
                      <m:r>
                        <a:rPr lang="en-US" b="0" i="1" smtClean="0">
                          <a:latin typeface="Cambria Math" panose="02040503050406030204" pitchFamily="18" charset="0"/>
                        </a:rPr>
                        <m:t>   (1)</m:t>
                      </m:r>
                    </m:oMath>
                  </m:oMathPara>
                </a14:m>
                <a:endParaRPr lang="en-US" dirty="0" smtClean="0"/>
              </a:p>
              <a:p>
                <a:pPr marL="0" indent="0">
                  <a:buNone/>
                </a:pPr>
                <a:r>
                  <a:rPr lang="en-US" dirty="0" smtClean="0">
                    <a:sym typeface="Wingdings" panose="05000000000000000000" pitchFamily="2" charset="2"/>
                  </a:rPr>
                  <a:t>For </a:t>
                </a:r>
                <a:r>
                  <a:rPr lang="en-US" dirty="0">
                    <a:sym typeface="Wingdings" panose="05000000000000000000" pitchFamily="2" charset="2"/>
                  </a:rPr>
                  <a:t>any other </a:t>
                </a:r>
                <a:r>
                  <a:rPr lang="en-US" dirty="0" smtClean="0">
                    <a:sym typeface="Wingdings" panose="05000000000000000000" pitchFamily="2" charset="2"/>
                  </a:rPr>
                  <a:t>message m’ we have</a:t>
                </a:r>
                <a:r>
                  <a:rPr lang="en-US" dirty="0" smtClean="0"/>
                  <a:t> </a:t>
                </a:r>
                <a:endParaRPr lang="en-US"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i="1">
                                  <a:latin typeface="Cambria Math" panose="02040503050406030204" pitchFamily="18" charset="0"/>
                                </a:rPr>
                                <m:t>𝑚</m:t>
                              </m:r>
                              <m:r>
                                <a:rPr lang="en-US" i="1">
                                  <a:latin typeface="Cambria Math" panose="02040503050406030204" pitchFamily="18" charset="0"/>
                                </a:rPr>
                                <m:t>′</m:t>
                              </m:r>
                            </m:e>
                          </m:d>
                          <m:r>
                            <a:rPr lang="en-US" i="1">
                              <a:latin typeface="Cambria Math" panose="02040503050406030204" pitchFamily="18" charset="0"/>
                            </a:rPr>
                            <m:t>=</m:t>
                          </m:r>
                          <m:r>
                            <a:rPr lang="en-US" i="1">
                              <a:latin typeface="Cambria Math" panose="02040503050406030204" pitchFamily="18" charset="0"/>
                            </a:rPr>
                            <m:t>𝑐</m:t>
                          </m:r>
                        </m:e>
                      </m:d>
                      <m:r>
                        <a:rPr lang="en-US" b="0" i="1" smtClean="0">
                          <a:latin typeface="Cambria Math" panose="02040503050406030204" pitchFamily="18" charset="0"/>
                        </a:rPr>
                        <m:t>=</m:t>
                      </m:r>
                      <m:r>
                        <m:rPr>
                          <m:sty m:val="p"/>
                        </m:rPr>
                        <a:rPr lang="en-US" b="0" i="0" smtClean="0">
                          <a:latin typeface="Cambria Math" panose="02040503050406030204" pitchFamily="18" charset="0"/>
                        </a:rPr>
                        <m:t>Pr</m:t>
                      </m:r>
                      <m:d>
                        <m:dPr>
                          <m:begChr m:val="["/>
                          <m:endChr m:val="]"/>
                          <m:ctrlPr>
                            <a:rPr lang="en-US" i="1">
                              <a:latin typeface="Cambria Math" panose="02040503050406030204" pitchFamily="18" charset="0"/>
                            </a:rPr>
                          </m:ctrlPr>
                        </m:dPr>
                        <m:e>
                          <m:r>
                            <m:rPr>
                              <m:sty m:val="p"/>
                            </m:rPr>
                            <a:rPr lang="en-US">
                              <a:latin typeface="Cambria Math" panose="02040503050406030204" pitchFamily="18" charset="0"/>
                            </a:rPr>
                            <m:t>Enc</m:t>
                          </m:r>
                          <m:r>
                            <m:rPr>
                              <m:sty m:val="p"/>
                            </m:rPr>
                            <a:rPr lang="en-US" baseline="-25000">
                              <a:latin typeface="Cambria Math" panose="02040503050406030204" pitchFamily="18" charset="0"/>
                            </a:rPr>
                            <m:t>K</m:t>
                          </m:r>
                          <m:d>
                            <m:dPr>
                              <m:ctrlPr>
                                <a:rPr lang="en-US" i="1">
                                  <a:latin typeface="Cambria Math" panose="02040503050406030204" pitchFamily="18" charset="0"/>
                                </a:rPr>
                              </m:ctrlPr>
                            </m:dPr>
                            <m:e>
                              <m:r>
                                <a:rPr lang="en-US" i="1">
                                  <a:latin typeface="Cambria Math" panose="02040503050406030204" pitchFamily="18" charset="0"/>
                                </a:rPr>
                                <m:t>𝑚</m:t>
                              </m:r>
                            </m:e>
                          </m:d>
                          <m:r>
                            <a:rPr lang="en-US" i="1">
                              <a:latin typeface="Cambria Math" panose="02040503050406030204" pitchFamily="18" charset="0"/>
                            </a:rPr>
                            <m:t>=</m:t>
                          </m:r>
                          <m:r>
                            <a:rPr lang="en-US" i="1">
                              <a:latin typeface="Cambria Math" panose="02040503050406030204" pitchFamily="18" charset="0"/>
                            </a:rPr>
                            <m:t>𝑐</m:t>
                          </m:r>
                        </m:e>
                      </m:d>
                      <m:r>
                        <a:rPr lang="en-US" i="1">
                          <a:latin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𝑐</m:t>
                          </m:r>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e>
                          </m:d>
                        </m:e>
                      </m:d>
                      <m:r>
                        <a:rPr lang="en-US" i="1">
                          <a:latin typeface="Cambria Math" panose="02040503050406030204" pitchFamily="18" charset="0"/>
                        </a:rPr>
                        <m:t>=</m:t>
                      </m:r>
                      <m:r>
                        <m:rPr>
                          <m:sty m:val="p"/>
                        </m:rPr>
                        <a:rPr lang="en-US" smtClean="0">
                          <a:solidFill>
                            <a:srgbClr val="FF0000"/>
                          </a:solidFill>
                          <a:latin typeface="Cambria Math" panose="02040503050406030204" pitchFamily="18" charset="0"/>
                        </a:rPr>
                        <m:t>p</m:t>
                      </m:r>
                      <m:r>
                        <m:rPr>
                          <m:sty m:val="p"/>
                        </m:rPr>
                        <a:rPr lang="en-US" baseline="-25000">
                          <a:solidFill>
                            <a:srgbClr val="FF0000"/>
                          </a:solidFill>
                          <a:latin typeface="Cambria Math" panose="02040503050406030204" pitchFamily="18" charset="0"/>
                        </a:rPr>
                        <m:t>c</m:t>
                      </m:r>
                    </m:oMath>
                  </m:oMathPara>
                </a14:m>
                <a:endParaRPr lang="en-US" dirty="0">
                  <a:solidFill>
                    <a:srgbClr val="FF0000"/>
                  </a:solidFill>
                  <a:sym typeface="Wingdings" panose="05000000000000000000" pitchFamily="2" charset="2"/>
                </a:endParaRPr>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44905" y="1753824"/>
                <a:ext cx="11502190" cy="4351338"/>
              </a:xfrm>
              <a:blipFill>
                <a:blip r:embed="rId3"/>
                <a:stretch>
                  <a:fillRect l="-1113" t="-2381" b="-11625"/>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65</a:t>
            </a:fld>
            <a:endParaRPr lang="en-US"/>
          </a:p>
        </p:txBody>
      </p:sp>
      <p:cxnSp>
        <p:nvCxnSpPr>
          <p:cNvPr id="6" name="Straight Arrow Connector 5"/>
          <p:cNvCxnSpPr/>
          <p:nvPr/>
        </p:nvCxnSpPr>
        <p:spPr>
          <a:xfrm flipV="1">
            <a:off x="4203032" y="5502831"/>
            <a:ext cx="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3862457" y="5771731"/>
            <a:ext cx="681149" cy="369332"/>
          </a:xfrm>
          <a:prstGeom prst="rect">
            <a:avLst/>
          </a:prstGeom>
          <a:noFill/>
        </p:spPr>
        <p:txBody>
          <a:bodyPr wrap="none" rtlCol="0">
            <a:spAutoFit/>
          </a:bodyPr>
          <a:lstStyle/>
          <a:p>
            <a:r>
              <a:rPr lang="en-US" dirty="0" smtClean="0"/>
              <a:t>Def 1</a:t>
            </a:r>
            <a:endParaRPr lang="en-US" dirty="0"/>
          </a:p>
        </p:txBody>
      </p:sp>
      <p:cxnSp>
        <p:nvCxnSpPr>
          <p:cNvPr id="8" name="Straight Arrow Connector 7"/>
          <p:cNvCxnSpPr/>
          <p:nvPr/>
        </p:nvCxnSpPr>
        <p:spPr>
          <a:xfrm flipV="1">
            <a:off x="7178848" y="5531101"/>
            <a:ext cx="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030778" y="5811837"/>
            <a:ext cx="585225" cy="369332"/>
          </a:xfrm>
          <a:prstGeom prst="rect">
            <a:avLst/>
          </a:prstGeom>
          <a:noFill/>
        </p:spPr>
        <p:txBody>
          <a:bodyPr wrap="none" rtlCol="0">
            <a:spAutoFit/>
          </a:bodyPr>
          <a:lstStyle/>
          <a:p>
            <a:r>
              <a:rPr lang="en-US" dirty="0" err="1" smtClean="0"/>
              <a:t>Eq</a:t>
            </a:r>
            <a:r>
              <a:rPr lang="en-US" dirty="0" smtClean="0"/>
              <a:t> 1</a:t>
            </a:r>
            <a:endParaRPr lang="en-US" dirty="0"/>
          </a:p>
        </p:txBody>
      </p:sp>
      <p:cxnSp>
        <p:nvCxnSpPr>
          <p:cNvPr id="10" name="Straight Arrow Connector 9"/>
          <p:cNvCxnSpPr/>
          <p:nvPr/>
        </p:nvCxnSpPr>
        <p:spPr>
          <a:xfrm flipV="1">
            <a:off x="10395292" y="5567001"/>
            <a:ext cx="0" cy="304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054717" y="5835901"/>
            <a:ext cx="1112356" cy="369332"/>
          </a:xfrm>
          <a:prstGeom prst="rect">
            <a:avLst/>
          </a:prstGeom>
          <a:noFill/>
        </p:spPr>
        <p:txBody>
          <a:bodyPr wrap="none" rtlCol="0">
            <a:spAutoFit/>
          </a:bodyPr>
          <a:lstStyle/>
          <a:p>
            <a:r>
              <a:rPr lang="en-US" dirty="0" smtClean="0"/>
              <a:t>Definition</a:t>
            </a:r>
            <a:endParaRPr lang="en-US" dirty="0"/>
          </a:p>
        </p:txBody>
      </p:sp>
    </p:spTree>
    <p:extLst>
      <p:ext uri="{BB962C8B-B14F-4D97-AF65-F5344CB8AC3E}">
        <p14:creationId xmlns:p14="http://schemas.microsoft.com/office/powerpoint/2010/main" val="266470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Proof (Def </a:t>
            </a:r>
            <a:r>
              <a:rPr lang="en-US" dirty="0" smtClean="0"/>
              <a:t>2 </a:t>
            </a:r>
            <a:r>
              <a:rPr lang="en-US" dirty="0">
                <a:sym typeface="Wingdings" panose="05000000000000000000" pitchFamily="2" charset="2"/>
              </a:rPr>
              <a:t> Def </a:t>
            </a:r>
            <a:r>
              <a:rPr lang="en-US" dirty="0" smtClean="0">
                <a:sym typeface="Wingdings" panose="05000000000000000000" pitchFamily="2" charset="2"/>
              </a:rPr>
              <a:t>1</a:t>
            </a:r>
            <a:r>
              <a:rPr lang="en-US" dirty="0" smtClean="0"/>
              <a:t>): </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344905" y="1753823"/>
                <a:ext cx="11502190" cy="4775313"/>
              </a:xfrm>
            </p:spPr>
            <p:txBody>
              <a:bodyPr>
                <a:normAutofit fontScale="92500" lnSpcReduction="10000"/>
              </a:bodyPr>
              <a:lstStyle/>
              <a:p>
                <a:pPr marL="0" indent="0">
                  <a:buNone/>
                </a:pPr>
                <a:endParaRPr lang="en-US" dirty="0">
                  <a:sym typeface="Wingdings" panose="05000000000000000000" pitchFamily="2" charset="2"/>
                </a:endParaRPr>
              </a:p>
              <a:p>
                <a:pPr marL="0" indent="0">
                  <a:buNone/>
                </a:pPr>
                <a14:m>
                  <m:oMathPara xmlns:m="http://schemas.openxmlformats.org/officeDocument/2006/math">
                    <m:oMathParaPr>
                      <m:jc m:val="centerGroup"/>
                    </m:oMathParaPr>
                    <m:oMath xmlns:m="http://schemas.openxmlformats.org/officeDocument/2006/math">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d>
                            <m:dPr>
                              <m:begChr m:val="|"/>
                              <m:endChr m:val=""/>
                              <m:ctrlPr>
                                <a:rPr lang="en-US" i="1">
                                  <a:latin typeface="Cambria Math" panose="02040503050406030204" pitchFamily="18" charset="0"/>
                                </a:rPr>
                              </m:ctrlPr>
                            </m:dPr>
                            <m:e>
                              <m:r>
                                <a:rPr lang="en-US" i="1">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𝑐</m:t>
                              </m:r>
                            </m:e>
                          </m:d>
                        </m:e>
                      </m:d>
                      <m:r>
                        <a:rPr lang="en-US" i="1">
                          <a:latin typeface="Cambria Math" panose="02040503050406030204" pitchFamily="18" charset="0"/>
                        </a:rPr>
                        <m:t>=</m:t>
                      </m:r>
                      <m:f>
                        <m:fPr>
                          <m:ctrlPr>
                            <a:rPr lang="en-US" i="1">
                              <a:latin typeface="Cambria Math" panose="02040503050406030204" pitchFamily="18" charset="0"/>
                            </a:rPr>
                          </m:ctrlPr>
                        </m:fPr>
                        <m:num>
                          <m:r>
                            <m:rPr>
                              <m:sty m:val="p"/>
                            </m:rPr>
                            <a:rPr lang="en-US" smtClean="0">
                              <a:solidFill>
                                <a:srgbClr val="FF0000"/>
                              </a:solidFill>
                              <a:latin typeface="Cambria Math" panose="02040503050406030204" pitchFamily="18" charset="0"/>
                            </a:rPr>
                            <m:t>Pr</m:t>
                          </m:r>
                          <m:d>
                            <m:dPr>
                              <m:begChr m:val="["/>
                              <m:endChr m:val="]"/>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𝐶</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𝑐</m:t>
                              </m:r>
                              <m:d>
                                <m:dPr>
                                  <m:begChr m:val="|"/>
                                  <m:endChr m:val=""/>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𝑀</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𝑚</m:t>
                                  </m:r>
                                </m:e>
                              </m:d>
                            </m:e>
                          </m:d>
                          <m:r>
                            <a:rPr lang="en-US" i="1">
                              <a:latin typeface="Cambria Math" panose="02040503050406030204" pitchFamily="18" charset="0"/>
                            </a:rPr>
                            <m:t> </m:t>
                          </m:r>
                          <m:r>
                            <m:rPr>
                              <m:sty m:val="p"/>
                            </m:rPr>
                            <a:rPr lang="en-US">
                              <a:latin typeface="Cambria Math" panose="02040503050406030204" pitchFamily="18" charset="0"/>
                            </a:rPr>
                            <m:t>Pr</m:t>
                          </m:r>
                          <m:r>
                            <a:rPr lang="en-US" i="1">
                              <a:latin typeface="Cambria Math" panose="02040503050406030204" pitchFamily="18" charset="0"/>
                            </a:rPr>
                            <m:t>[</m:t>
                          </m:r>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r>
                            <a:rPr lang="en-US" i="1">
                              <a:latin typeface="Cambria Math" panose="02040503050406030204" pitchFamily="18" charset="0"/>
                            </a:rPr>
                            <m:t>]</m:t>
                          </m:r>
                        </m:num>
                        <m:den>
                          <m:r>
                            <m:rPr>
                              <m:sty m:val="p"/>
                            </m:rPr>
                            <a:rPr lang="en-US">
                              <a:latin typeface="Cambria Math" panose="02040503050406030204" pitchFamily="18" charset="0"/>
                            </a:rPr>
                            <m:t>Pr</m:t>
                          </m:r>
                          <m:r>
                            <a:rPr lang="en-US" i="1">
                              <a:latin typeface="Cambria Math" panose="02040503050406030204" pitchFamily="18" charset="0"/>
                            </a:rPr>
                            <m:t>[</m:t>
                          </m:r>
                          <m:r>
                            <a:rPr lang="en-US" i="1">
                              <a:latin typeface="Cambria Math" panose="02040503050406030204" pitchFamily="18" charset="0"/>
                            </a:rPr>
                            <m:t>𝐶</m:t>
                          </m:r>
                          <m:r>
                            <a:rPr lang="en-US" i="1">
                              <a:latin typeface="Cambria Math" panose="02040503050406030204" pitchFamily="18" charset="0"/>
                            </a:rPr>
                            <m:t>=</m:t>
                          </m:r>
                          <m:r>
                            <a:rPr lang="en-US" i="1">
                              <a:latin typeface="Cambria Math" panose="02040503050406030204" pitchFamily="18" charset="0"/>
                            </a:rPr>
                            <m:t>𝑐</m:t>
                          </m:r>
                          <m:r>
                            <a:rPr lang="en-US" i="1">
                              <a:latin typeface="Cambria Math" panose="02040503050406030204" pitchFamily="18" charset="0"/>
                            </a:rPr>
                            <m:t>]</m:t>
                          </m:r>
                        </m:den>
                      </m:f>
                      <m:r>
                        <a:rPr lang="en-US" b="0" i="1" smtClean="0">
                          <a:latin typeface="Cambria Math" panose="02040503050406030204" pitchFamily="18" charset="0"/>
                        </a:rPr>
                        <m:t>   </m:t>
                      </m:r>
                      <m:r>
                        <a:rPr lang="en-US" b="0" i="0" smtClean="0">
                          <a:latin typeface="Cambria Math" panose="02040503050406030204" pitchFamily="18" charset="0"/>
                        </a:rPr>
                        <m:t>(</m:t>
                      </m:r>
                      <m:r>
                        <m:rPr>
                          <m:sty m:val="p"/>
                        </m:rPr>
                        <a:rPr lang="en-US" b="0" i="0" smtClean="0">
                          <a:latin typeface="Cambria Math" panose="02040503050406030204" pitchFamily="18" charset="0"/>
                        </a:rPr>
                        <m:t>Bayes</m:t>
                      </m:r>
                      <m:r>
                        <a:rPr lang="en-US" b="0" i="0" smtClean="0">
                          <a:latin typeface="Cambria Math" panose="02040503050406030204" pitchFamily="18" charset="0"/>
                        </a:rPr>
                        <m:t> </m:t>
                      </m:r>
                      <m:r>
                        <m:rPr>
                          <m:sty m:val="p"/>
                        </m:rPr>
                        <a:rPr lang="en-US" b="0" i="0" smtClean="0">
                          <a:latin typeface="Cambria Math" panose="02040503050406030204" pitchFamily="18" charset="0"/>
                        </a:rPr>
                        <m:t>Theorem</m:t>
                      </m:r>
                      <m:r>
                        <a:rPr lang="en-US" b="0" i="0" smtClean="0">
                          <a:latin typeface="Cambria Math" panose="02040503050406030204" pitchFamily="18" charset="0"/>
                        </a:rPr>
                        <m:t>)</m:t>
                      </m:r>
                    </m:oMath>
                  </m:oMathPara>
                </a14:m>
                <a:endParaRPr lang="en-US" dirty="0" smtClean="0">
                  <a:latin typeface="Cambria Math" panose="02040503050406030204" pitchFamily="18" charset="0"/>
                </a:endParaRPr>
              </a:p>
              <a:p>
                <a:pPr marL="0" indent="0">
                  <a:buNone/>
                </a:pPr>
                <a:endParaRPr lang="en-US" i="1"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   </m:t>
                      </m:r>
                      <m:r>
                        <a:rPr lang="en-US" i="1">
                          <a:latin typeface="Cambria Math" panose="02040503050406030204" pitchFamily="18" charset="0"/>
                        </a:rPr>
                        <m:t>=</m:t>
                      </m:r>
                      <m:f>
                        <m:fPr>
                          <m:ctrlPr>
                            <a:rPr lang="en-US" i="1">
                              <a:latin typeface="Cambria Math" panose="02040503050406030204" pitchFamily="18" charset="0"/>
                            </a:rPr>
                          </m:ctrlPr>
                        </m:fPr>
                        <m:num>
                          <m:r>
                            <m:rPr>
                              <m:sty m:val="p"/>
                            </m:rPr>
                            <a:rPr lang="en-US">
                              <a:solidFill>
                                <a:srgbClr val="FF0000"/>
                              </a:solidFill>
                              <a:latin typeface="Cambria Math" panose="02040503050406030204" pitchFamily="18" charset="0"/>
                            </a:rPr>
                            <m:t>Pr</m:t>
                          </m:r>
                          <m:d>
                            <m:dPr>
                              <m:begChr m:val="["/>
                              <m:endChr m:val="]"/>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𝐶</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𝑐</m:t>
                              </m:r>
                              <m:d>
                                <m:dPr>
                                  <m:begChr m:val="|"/>
                                  <m:endChr m:val=""/>
                                  <m:ctrlPr>
                                    <a:rPr lang="en-US" i="1">
                                      <a:solidFill>
                                        <a:srgbClr val="FF0000"/>
                                      </a:solidFill>
                                      <a:latin typeface="Cambria Math" panose="02040503050406030204" pitchFamily="18" charset="0"/>
                                    </a:rPr>
                                  </m:ctrlPr>
                                </m:dPr>
                                <m:e>
                                  <m:r>
                                    <a:rPr lang="en-US" i="1">
                                      <a:solidFill>
                                        <a:srgbClr val="FF0000"/>
                                      </a:solidFill>
                                      <a:latin typeface="Cambria Math" panose="02040503050406030204" pitchFamily="18" charset="0"/>
                                    </a:rPr>
                                    <m:t>𝑀</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𝑚</m:t>
                                  </m:r>
                                </m:e>
                              </m:d>
                            </m:e>
                          </m:d>
                          <m:r>
                            <m:rPr>
                              <m:sty m:val="p"/>
                            </m:rPr>
                            <a:rPr lang="en-US">
                              <a:latin typeface="Cambria Math" panose="02040503050406030204" pitchFamily="18" charset="0"/>
                            </a:rPr>
                            <m:t>Pr</m:t>
                          </m:r>
                          <m:r>
                            <a:rPr lang="en-US" i="1">
                              <a:latin typeface="Cambria Math" panose="02040503050406030204" pitchFamily="18" charset="0"/>
                            </a:rPr>
                            <m:t>[</m:t>
                          </m:r>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r>
                            <a:rPr lang="en-US" i="1">
                              <a:latin typeface="Cambria Math" panose="02040503050406030204" pitchFamily="18" charset="0"/>
                            </a:rPr>
                            <m:t>]</m:t>
                          </m:r>
                        </m:num>
                        <m:den>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𝑚</m:t>
                              </m:r>
                              <m:r>
                                <a:rPr lang="en-US" i="1">
                                  <a:latin typeface="Cambria Math" panose="02040503050406030204" pitchFamily="18" charset="0"/>
                                </a:rPr>
                                <m:t>′</m:t>
                              </m:r>
                            </m:sub>
                            <m:sup/>
                            <m:e>
                              <m:r>
                                <m:rPr>
                                  <m:sty m:val="p"/>
                                </m:rPr>
                                <a:rPr lang="en-US">
                                  <a:latin typeface="Cambria Math" panose="02040503050406030204" pitchFamily="18" charset="0"/>
                                </a:rPr>
                                <m:t>Pr</m:t>
                              </m:r>
                              <m:r>
                                <a:rPr lang="en-US" i="1">
                                  <a:latin typeface="Cambria Math" panose="02040503050406030204" pitchFamily="18" charset="0"/>
                                </a:rPr>
                                <m:t>[</m:t>
                              </m:r>
                              <m:r>
                                <a:rPr lang="en-US" i="1">
                                  <a:latin typeface="Cambria Math" panose="02040503050406030204" pitchFamily="18" charset="0"/>
                                </a:rPr>
                                <m:t>𝑀</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m:t>
                                  </m:r>
                                </m:sup>
                              </m:sSup>
                              <m:r>
                                <a:rPr lang="en-US" i="1">
                                  <a:latin typeface="Cambria Math" panose="02040503050406030204" pitchFamily="18" charset="0"/>
                                </a:rPr>
                                <m:t>]</m:t>
                              </m:r>
                              <m:r>
                                <m:rPr>
                                  <m:sty m:val="p"/>
                                </m:rPr>
                                <a:rPr lang="en-US" smtClean="0">
                                  <a:solidFill>
                                    <a:srgbClr val="FF0000"/>
                                  </a:solidFill>
                                  <a:latin typeface="Cambria Math" panose="02040503050406030204" pitchFamily="18" charset="0"/>
                                </a:rPr>
                                <m:t>Pr</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𝐶</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𝑐</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𝑀</m:t>
                              </m:r>
                              <m:r>
                                <a:rPr lang="en-US" i="1">
                                  <a:solidFill>
                                    <a:srgbClr val="FF0000"/>
                                  </a:solidFill>
                                  <a:latin typeface="Cambria Math" panose="02040503050406030204" pitchFamily="18" charset="0"/>
                                </a:rPr>
                                <m:t>=</m:t>
                              </m:r>
                              <m:r>
                                <a:rPr lang="en-US" i="1">
                                  <a:solidFill>
                                    <a:srgbClr val="FF0000"/>
                                  </a:solidFill>
                                  <a:latin typeface="Cambria Math" panose="02040503050406030204" pitchFamily="18" charset="0"/>
                                </a:rPr>
                                <m:t>𝑚</m:t>
                              </m:r>
                              <m:r>
                                <a:rPr lang="en-US" i="1">
                                  <a:solidFill>
                                    <a:srgbClr val="FF0000"/>
                                  </a:solidFill>
                                  <a:latin typeface="Cambria Math" panose="02040503050406030204" pitchFamily="18" charset="0"/>
                                </a:rPr>
                                <m:t>′]</m:t>
                              </m:r>
                            </m:e>
                          </m:nary>
                        </m:den>
                      </m:f>
                    </m:oMath>
                  </m:oMathPara>
                </a14:m>
                <a:endParaRPr lang="en-US" i="1" dirty="0" smtClean="0">
                  <a:latin typeface="Cambria Math" panose="02040503050406030204" pitchFamily="18" charset="0"/>
                </a:endParaRPr>
              </a:p>
              <a:p>
                <a:pPr marL="0" indent="0">
                  <a:buNone/>
                </a:pPr>
                <a:endParaRPr lang="en-US" i="1"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          </m:t>
                      </m:r>
                      <m:r>
                        <a:rPr lang="en-US" i="1">
                          <a:latin typeface="Cambria Math" panose="02040503050406030204" pitchFamily="18" charset="0"/>
                        </a:rPr>
                        <m:t>=</m:t>
                      </m:r>
                      <m:f>
                        <m:fPr>
                          <m:ctrlPr>
                            <a:rPr lang="en-US" i="1">
                              <a:latin typeface="Cambria Math" panose="02040503050406030204" pitchFamily="18" charset="0"/>
                            </a:rPr>
                          </m:ctrlPr>
                        </m:fPr>
                        <m:num>
                          <m:r>
                            <m:rPr>
                              <m:sty m:val="p"/>
                            </m:rPr>
                            <a:rPr lang="en-US" smtClean="0">
                              <a:solidFill>
                                <a:srgbClr val="FF0000"/>
                              </a:solidFill>
                              <a:latin typeface="Cambria Math" panose="02040503050406030204" pitchFamily="18" charset="0"/>
                            </a:rPr>
                            <m:t>p</m:t>
                          </m:r>
                          <m:r>
                            <m:rPr>
                              <m:sty m:val="p"/>
                            </m:rPr>
                            <a:rPr lang="en-US" baseline="-25000">
                              <a:solidFill>
                                <a:srgbClr val="FF0000"/>
                              </a:solidFill>
                              <a:latin typeface="Cambria Math" panose="02040503050406030204" pitchFamily="18" charset="0"/>
                            </a:rPr>
                            <m:t>c</m:t>
                          </m:r>
                          <m:r>
                            <a:rPr lang="en-US" baseline="-25000">
                              <a:latin typeface="Cambria Math" panose="02040503050406030204" pitchFamily="18" charset="0"/>
                            </a:rPr>
                            <m:t> </m:t>
                          </m:r>
                          <m:r>
                            <m:rPr>
                              <m:sty m:val="p"/>
                            </m:rPr>
                            <a:rPr lang="en-US">
                              <a:latin typeface="Cambria Math" panose="02040503050406030204" pitchFamily="18" charset="0"/>
                            </a:rPr>
                            <m:t>Pr</m:t>
                          </m:r>
                          <m:r>
                            <a:rPr lang="en-US" i="1">
                              <a:latin typeface="Cambria Math" panose="02040503050406030204" pitchFamily="18" charset="0"/>
                            </a:rPr>
                            <m:t>[</m:t>
                          </m:r>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r>
                            <a:rPr lang="en-US" i="1">
                              <a:latin typeface="Cambria Math" panose="02040503050406030204" pitchFamily="18" charset="0"/>
                            </a:rPr>
                            <m:t>]</m:t>
                          </m:r>
                        </m:num>
                        <m:den>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𝑚</m:t>
                              </m:r>
                              <m:r>
                                <a:rPr lang="en-US" i="1">
                                  <a:latin typeface="Cambria Math" panose="02040503050406030204" pitchFamily="18" charset="0"/>
                                </a:rPr>
                                <m:t>′</m:t>
                              </m:r>
                            </m:sub>
                            <m:sup/>
                            <m:e>
                              <m:r>
                                <m:rPr>
                                  <m:sty m:val="p"/>
                                </m:rPr>
                                <a:rPr lang="en-US">
                                  <a:latin typeface="Cambria Math" panose="02040503050406030204" pitchFamily="18" charset="0"/>
                                </a:rPr>
                                <m:t>Pr</m:t>
                              </m:r>
                              <m:r>
                                <a:rPr lang="en-US" i="1">
                                  <a:latin typeface="Cambria Math" panose="02040503050406030204" pitchFamily="18" charset="0"/>
                                </a:rPr>
                                <m:t>[</m:t>
                              </m:r>
                              <m:r>
                                <a:rPr lang="en-US" i="1">
                                  <a:latin typeface="Cambria Math" panose="02040503050406030204" pitchFamily="18" charset="0"/>
                                </a:rPr>
                                <m:t>𝑀</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m:t>
                                  </m:r>
                                </m:sup>
                              </m:sSup>
                              <m:r>
                                <a:rPr lang="en-US" i="1">
                                  <a:latin typeface="Cambria Math" panose="02040503050406030204" pitchFamily="18" charset="0"/>
                                </a:rPr>
                                <m:t>]</m:t>
                              </m:r>
                              <m:r>
                                <m:rPr>
                                  <m:sty m:val="p"/>
                                </m:rPr>
                                <a:rPr lang="en-US" smtClean="0">
                                  <a:solidFill>
                                    <a:srgbClr val="FF0000"/>
                                  </a:solidFill>
                                  <a:latin typeface="Cambria Math" panose="02040503050406030204" pitchFamily="18" charset="0"/>
                                </a:rPr>
                                <m:t>p</m:t>
                              </m:r>
                              <m:r>
                                <m:rPr>
                                  <m:sty m:val="p"/>
                                </m:rPr>
                                <a:rPr lang="en-US" baseline="-25000">
                                  <a:solidFill>
                                    <a:srgbClr val="FF0000"/>
                                  </a:solidFill>
                                  <a:latin typeface="Cambria Math" panose="02040503050406030204" pitchFamily="18" charset="0"/>
                                </a:rPr>
                                <m:t>c</m:t>
                              </m:r>
                            </m:e>
                          </m:nary>
                        </m:den>
                      </m:f>
                      <m:r>
                        <a:rPr lang="en-US" i="1">
                          <a:latin typeface="Cambria Math" panose="02040503050406030204" pitchFamily="18" charset="0"/>
                        </a:rPr>
                        <m:t>=</m:t>
                      </m:r>
                      <m:f>
                        <m:fPr>
                          <m:ctrlPr>
                            <a:rPr lang="en-US" i="1">
                              <a:latin typeface="Cambria Math" panose="02040503050406030204" pitchFamily="18" charset="0"/>
                            </a:rPr>
                          </m:ctrlPr>
                        </m:fPr>
                        <m:num>
                          <m:r>
                            <a:rPr lang="en-US" baseline="-25000">
                              <a:latin typeface="Cambria Math" panose="02040503050406030204" pitchFamily="18" charset="0"/>
                            </a:rPr>
                            <m:t> </m:t>
                          </m:r>
                          <m:r>
                            <m:rPr>
                              <m:sty m:val="p"/>
                            </m:rPr>
                            <a:rPr lang="en-US">
                              <a:latin typeface="Cambria Math" panose="02040503050406030204" pitchFamily="18" charset="0"/>
                            </a:rPr>
                            <m:t>Pr</m:t>
                          </m:r>
                          <m:r>
                            <a:rPr lang="en-US" i="1">
                              <a:latin typeface="Cambria Math" panose="02040503050406030204" pitchFamily="18" charset="0"/>
                            </a:rPr>
                            <m:t>[</m:t>
                          </m:r>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r>
                            <a:rPr lang="en-US" i="1">
                              <a:latin typeface="Cambria Math" panose="02040503050406030204" pitchFamily="18" charset="0"/>
                            </a:rPr>
                            <m:t>]</m:t>
                          </m:r>
                        </m:num>
                        <m:den>
                          <m:nary>
                            <m:naryPr>
                              <m:chr m:val="∑"/>
                              <m:supHide m:val="on"/>
                              <m:ctrlPr>
                                <a:rPr lang="en-US" i="1">
                                  <a:latin typeface="Cambria Math" panose="02040503050406030204" pitchFamily="18" charset="0"/>
                                </a:rPr>
                              </m:ctrlPr>
                            </m:naryPr>
                            <m:sub>
                              <m:r>
                                <m:rPr>
                                  <m:brk m:alnAt="7"/>
                                </m:rPr>
                                <a:rPr lang="en-US" i="1">
                                  <a:latin typeface="Cambria Math" panose="02040503050406030204" pitchFamily="18" charset="0"/>
                                </a:rPr>
                                <m:t>𝑚</m:t>
                              </m:r>
                              <m:r>
                                <a:rPr lang="en-US" i="1">
                                  <a:latin typeface="Cambria Math" panose="02040503050406030204" pitchFamily="18" charset="0"/>
                                </a:rPr>
                                <m:t>′</m:t>
                              </m:r>
                            </m:sub>
                            <m:sup/>
                            <m:e>
                              <m:r>
                                <m:rPr>
                                  <m:sty m:val="p"/>
                                </m:rPr>
                                <a:rPr lang="en-US">
                                  <a:latin typeface="Cambria Math" panose="02040503050406030204" pitchFamily="18" charset="0"/>
                                </a:rPr>
                                <m:t>Pr</m:t>
                              </m:r>
                              <m:r>
                                <a:rPr lang="en-US" i="1">
                                  <a:latin typeface="Cambria Math" panose="02040503050406030204" pitchFamily="18" charset="0"/>
                                </a:rPr>
                                <m:t>[</m:t>
                              </m:r>
                              <m:r>
                                <a:rPr lang="en-US" i="1">
                                  <a:latin typeface="Cambria Math" panose="02040503050406030204" pitchFamily="18" charset="0"/>
                                </a:rPr>
                                <m:t>𝑀</m:t>
                              </m:r>
                              <m:r>
                                <a:rPr lang="en-US" i="1">
                                  <a:latin typeface="Cambria Math" panose="02040503050406030204" pitchFamily="18" charset="0"/>
                                </a:rPr>
                                <m:t>=</m:t>
                              </m:r>
                              <m:sSup>
                                <m:sSupPr>
                                  <m:ctrlPr>
                                    <a:rPr lang="en-US" i="1">
                                      <a:latin typeface="Cambria Math" panose="02040503050406030204" pitchFamily="18" charset="0"/>
                                    </a:rPr>
                                  </m:ctrlPr>
                                </m:sSupPr>
                                <m:e>
                                  <m:r>
                                    <a:rPr lang="en-US" i="1">
                                      <a:latin typeface="Cambria Math" panose="02040503050406030204" pitchFamily="18" charset="0"/>
                                    </a:rPr>
                                    <m:t>𝑚</m:t>
                                  </m:r>
                                </m:e>
                                <m:sup>
                                  <m:r>
                                    <a:rPr lang="en-US" i="1">
                                      <a:latin typeface="Cambria Math" panose="02040503050406030204" pitchFamily="18" charset="0"/>
                                    </a:rPr>
                                    <m:t>′</m:t>
                                  </m:r>
                                </m:sup>
                              </m:sSup>
                              <m:r>
                                <a:rPr lang="en-US" i="1">
                                  <a:latin typeface="Cambria Math" panose="02040503050406030204" pitchFamily="18" charset="0"/>
                                </a:rPr>
                                <m:t>] </m:t>
                              </m:r>
                            </m:e>
                          </m:nary>
                        </m:den>
                      </m:f>
                    </m:oMath>
                  </m:oMathPara>
                </a14:m>
                <a:endParaRPr lang="en-US" i="1" dirty="0" smtClean="0">
                  <a:latin typeface="Cambria Math" panose="02040503050406030204" pitchFamily="18" charset="0"/>
                </a:endParaRPr>
              </a:p>
              <a:p>
                <a:pPr marL="0" indent="0">
                  <a:buNone/>
                </a:pPr>
                <a:endParaRPr lang="en-US" i="1" dirty="0" smtClean="0">
                  <a:latin typeface="Cambria Math" panose="02040503050406030204" pitchFamily="18" charset="0"/>
                </a:endParaRPr>
              </a:p>
              <a:p>
                <a:pPr marL="0" indent="0">
                  <a:buNone/>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m:t>
                      </m:r>
                      <m:f>
                        <m:fPr>
                          <m:ctrlPr>
                            <a:rPr lang="en-US" i="1">
                              <a:latin typeface="Cambria Math" panose="02040503050406030204" pitchFamily="18" charset="0"/>
                            </a:rPr>
                          </m:ctrlPr>
                        </m:fPr>
                        <m:num>
                          <m:r>
                            <a:rPr lang="en-US" baseline="-25000">
                              <a:latin typeface="Cambria Math" panose="02040503050406030204" pitchFamily="18" charset="0"/>
                            </a:rPr>
                            <m:t> </m:t>
                          </m:r>
                          <m:r>
                            <m:rPr>
                              <m:sty m:val="p"/>
                            </m:rPr>
                            <a:rPr lang="en-US">
                              <a:latin typeface="Cambria Math" panose="02040503050406030204" pitchFamily="18" charset="0"/>
                            </a:rPr>
                            <m:t>Pr</m:t>
                          </m:r>
                          <m:r>
                            <a:rPr lang="en-US" i="1">
                              <a:latin typeface="Cambria Math" panose="02040503050406030204" pitchFamily="18" charset="0"/>
                            </a:rPr>
                            <m:t>[</m:t>
                          </m:r>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r>
                            <a:rPr lang="en-US" i="1">
                              <a:latin typeface="Cambria Math" panose="02040503050406030204" pitchFamily="18" charset="0"/>
                            </a:rPr>
                            <m:t>]</m:t>
                          </m:r>
                        </m:num>
                        <m:den>
                          <m:r>
                            <a:rPr lang="en-US" i="1">
                              <a:latin typeface="Cambria Math" panose="02040503050406030204" pitchFamily="18" charset="0"/>
                            </a:rPr>
                            <m:t>1</m:t>
                          </m:r>
                        </m:den>
                      </m:f>
                      <m:r>
                        <a:rPr lang="en-US" i="1">
                          <a:latin typeface="Cambria Math" panose="02040503050406030204" pitchFamily="18" charset="0"/>
                        </a:rPr>
                        <m:t>=</m:t>
                      </m:r>
                      <m:r>
                        <m:rPr>
                          <m:sty m:val="p"/>
                        </m:rPr>
                        <a:rPr lang="en-US">
                          <a:latin typeface="Cambria Math" panose="02040503050406030204" pitchFamily="18" charset="0"/>
                        </a:rPr>
                        <m:t>Pr</m:t>
                      </m:r>
                      <m:d>
                        <m:dPr>
                          <m:begChr m:val="["/>
                          <m:endChr m:val="]"/>
                          <m:ctrlPr>
                            <a:rPr lang="en-US" i="1">
                              <a:latin typeface="Cambria Math" panose="02040503050406030204" pitchFamily="18" charset="0"/>
                            </a:rPr>
                          </m:ctrlPr>
                        </m:dPr>
                        <m:e>
                          <m:r>
                            <a:rPr lang="en-US" i="1">
                              <a:latin typeface="Cambria Math" panose="02040503050406030204" pitchFamily="18" charset="0"/>
                            </a:rPr>
                            <m:t>𝑀</m:t>
                          </m:r>
                          <m:r>
                            <a:rPr lang="en-US" i="1">
                              <a:latin typeface="Cambria Math" panose="02040503050406030204" pitchFamily="18" charset="0"/>
                            </a:rPr>
                            <m:t>=</m:t>
                          </m:r>
                          <m:r>
                            <a:rPr lang="en-US" i="1">
                              <a:latin typeface="Cambria Math" panose="02040503050406030204" pitchFamily="18" charset="0"/>
                            </a:rPr>
                            <m:t>𝑚</m:t>
                          </m:r>
                        </m:e>
                      </m:d>
                      <m:r>
                        <a:rPr lang="en-US" b="0" i="1" smtClean="0">
                          <a:latin typeface="Cambria Math" panose="02040503050406030204" pitchFamily="18" charset="0"/>
                        </a:rPr>
                        <m:t>             </m:t>
                      </m:r>
                    </m:oMath>
                  </m:oMathPara>
                </a14:m>
                <a:endParaRPr lang="en-US" dirty="0">
                  <a:sym typeface="Wingdings" panose="05000000000000000000" pitchFamily="2" charset="2"/>
                </a:endParaRPr>
              </a:p>
              <a:p>
                <a:pPr marL="0" indent="0">
                  <a:buNone/>
                </a:pPr>
                <a:endParaRPr lang="en-US" dirty="0">
                  <a:sym typeface="Wingdings" panose="05000000000000000000" pitchFamily="2" charset="2"/>
                </a:endParaRPr>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344905" y="1753823"/>
                <a:ext cx="11502190" cy="4775313"/>
              </a:xfrm>
              <a:blipFill>
                <a:blip r:embed="rId3"/>
                <a:stretch>
                  <a:fillRect/>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66</a:t>
            </a:fld>
            <a:endParaRPr lang="en-US"/>
          </a:p>
        </p:txBody>
      </p:sp>
      <p:sp>
        <p:nvSpPr>
          <p:cNvPr id="5" name="Rectangle 4"/>
          <p:cNvSpPr/>
          <p:nvPr/>
        </p:nvSpPr>
        <p:spPr>
          <a:xfrm>
            <a:off x="838200" y="2053389"/>
            <a:ext cx="2915653" cy="83419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899486" y="5694946"/>
            <a:ext cx="1880936" cy="834190"/>
          </a:xfrm>
          <a:prstGeom prst="rect">
            <a:avLst/>
          </a:prstGeom>
          <a:solidFill>
            <a:schemeClr val="accent1">
              <a:alpha val="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9516241" y="6407605"/>
            <a:ext cx="595035" cy="369332"/>
          </a:xfrm>
          <a:prstGeom prst="rect">
            <a:avLst/>
          </a:prstGeom>
          <a:noFill/>
        </p:spPr>
        <p:txBody>
          <a:bodyPr wrap="none" rtlCol="0">
            <a:spAutoFit/>
          </a:bodyPr>
          <a:lstStyle/>
          <a:p>
            <a:r>
              <a:rPr lang="en-US" dirty="0" smtClean="0"/>
              <a:t>QED</a:t>
            </a:r>
            <a:endParaRPr lang="en-US" dirty="0"/>
          </a:p>
        </p:txBody>
      </p:sp>
      <p:sp>
        <p:nvSpPr>
          <p:cNvPr id="14" name="TextBox 13"/>
          <p:cNvSpPr txBox="1"/>
          <p:nvPr/>
        </p:nvSpPr>
        <p:spPr>
          <a:xfrm>
            <a:off x="8208864" y="5662860"/>
            <a:ext cx="3209789" cy="369332"/>
          </a:xfrm>
          <a:prstGeom prst="rect">
            <a:avLst/>
          </a:prstGeom>
          <a:noFill/>
        </p:spPr>
        <p:txBody>
          <a:bodyPr wrap="none" rtlCol="0">
            <a:spAutoFit/>
          </a:bodyPr>
          <a:lstStyle/>
          <a:p>
            <a:r>
              <a:rPr lang="en-US" dirty="0" smtClean="0"/>
              <a:t>This is what we wanted to prove</a:t>
            </a:r>
            <a:endParaRPr lang="en-US" dirty="0"/>
          </a:p>
        </p:txBody>
      </p:sp>
      <p:cxnSp>
        <p:nvCxnSpPr>
          <p:cNvPr id="16" name="Straight Arrow Connector 15"/>
          <p:cNvCxnSpPr>
            <a:stCxn id="14" idx="1"/>
            <a:endCxn id="12" idx="3"/>
          </p:cNvCxnSpPr>
          <p:nvPr/>
        </p:nvCxnSpPr>
        <p:spPr>
          <a:xfrm flipH="1">
            <a:off x="7780422" y="5847526"/>
            <a:ext cx="428442" cy="26451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3784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2" grpId="0" animBg="1"/>
      <p:bldP spid="13" grpId="0"/>
      <p:bldP spid="1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Another Equivalent Definition (Game)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57205" y="3403005"/>
                <a:ext cx="10515600" cy="4351338"/>
              </a:xfrm>
            </p:spPr>
            <p:txBody>
              <a:bodyPr>
                <a:normAutofit/>
              </a:bodyPr>
              <a:lstStyle/>
              <a:p>
                <a:pPr marL="0" indent="0">
                  <a:buNone/>
                </a:pPr>
                <a:endParaRPr lang="en-US" dirty="0" smtClean="0"/>
              </a:p>
              <a:p>
                <a:pPr marL="0" indent="0">
                  <a:buNone/>
                </a:pPr>
                <a:endParaRPr lang="en-US" dirty="0" smtClean="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Cambria Math" panose="02040503050406030204" pitchFamily="18" charset="0"/>
                        </a:rPr>
                        <m:t>∀</m:t>
                      </m:r>
                      <m:m>
                        <m:mPr>
                          <m:mcs>
                            <m:mc>
                              <m:mcPr>
                                <m:count m:val="2"/>
                                <m:mcJc m:val="center"/>
                              </m:mcPr>
                            </m:mc>
                          </m:mcs>
                          <m:ctrlPr>
                            <a:rPr lang="en-US" sz="4000" i="1" smtClean="0">
                              <a:latin typeface="Cambria Math" panose="02040503050406030204" pitchFamily="18" charset="0"/>
                              <a:ea typeface="Cambria Math" panose="02040503050406030204" pitchFamily="18" charset="0"/>
                            </a:rPr>
                          </m:ctrlPr>
                        </m:mPr>
                        <m:mr>
                          <m:e/>
                          <m:e/>
                        </m:mr>
                        <m:mr>
                          <m:e/>
                          <m:e/>
                        </m:mr>
                        <m:mr>
                          <m:e/>
                          <m:e/>
                        </m:mr>
                      </m:m>
                      <m:r>
                        <a:rPr lang="en-US" sz="4000" b="0" i="1" smtClean="0">
                          <a:latin typeface="Cambria Math" panose="02040503050406030204" pitchFamily="18" charset="0"/>
                          <a:ea typeface="Cambria Math" panose="02040503050406030204" pitchFamily="18" charset="0"/>
                        </a:rPr>
                        <m:t>   </m:t>
                      </m:r>
                      <m:r>
                        <a:rPr lang="en-US" sz="4000" b="0" i="0" smtClean="0">
                          <a:latin typeface="Cambria Math" panose="02040503050406030204" pitchFamily="18" charset="0"/>
                          <a:ea typeface="Cambria Math" panose="02040503050406030204" pitchFamily="18" charset="0"/>
                        </a:rPr>
                        <m:t>           </m:t>
                      </m:r>
                      <m:r>
                        <m:rPr>
                          <m:sty m:val="p"/>
                        </m:rPr>
                        <a:rPr lang="en-US" sz="4000" b="0" i="0" smtClean="0">
                          <a:latin typeface="Cambria Math" panose="02040503050406030204" pitchFamily="18" charset="0"/>
                          <a:ea typeface="Cambria Math" panose="02040503050406030204" pitchFamily="18" charset="0"/>
                        </a:rPr>
                        <m:t>Pr</m:t>
                      </m:r>
                      <m:d>
                        <m:dPr>
                          <m:begChr m:val="["/>
                          <m:endChr m:val="]"/>
                          <m:ctrlPr>
                            <a:rPr lang="en-US" sz="4000" b="0" i="1" smtClean="0">
                              <a:latin typeface="Cambria Math" panose="02040503050406030204" pitchFamily="18" charset="0"/>
                              <a:ea typeface="Cambria Math" panose="02040503050406030204" pitchFamily="18" charset="0"/>
                            </a:rPr>
                          </m:ctrlPr>
                        </m:dPr>
                        <m:e>
                          <m:m>
                            <m:mPr>
                              <m:mcs>
                                <m:mc>
                                  <m:mcPr>
                                    <m:count m:val="2"/>
                                    <m:mcJc m:val="center"/>
                                  </m:mcPr>
                                </m:mc>
                              </m:mcs>
                              <m:ctrlPr>
                                <a:rPr lang="en-US" sz="4000" b="0" i="1" smtClean="0">
                                  <a:latin typeface="Cambria Math" panose="02040503050406030204" pitchFamily="18" charset="0"/>
                                  <a:ea typeface="Cambria Math" panose="02040503050406030204" pitchFamily="18" charset="0"/>
                                </a:rPr>
                              </m:ctrlPr>
                            </m:mPr>
                            <m:mr>
                              <m:e/>
                              <m:e/>
                            </m:mr>
                            <m:mr>
                              <m:e/>
                              <m:e/>
                            </m:mr>
                          </m:m>
                          <m:r>
                            <a:rPr lang="en-US" sz="4000" b="0" i="1" smtClean="0">
                              <a:latin typeface="Cambria Math" panose="02040503050406030204" pitchFamily="18" charset="0"/>
                              <a:ea typeface="Cambria Math" panose="02040503050406030204" pitchFamily="18" charset="0"/>
                            </a:rPr>
                            <m:t>  </m:t>
                          </m:r>
                          <m:r>
                            <a:rPr lang="en-US" sz="4000" b="0" i="1" smtClean="0">
                              <a:latin typeface="Cambria Math" panose="02040503050406030204" pitchFamily="18" charset="0"/>
                              <a:ea typeface="Cambria Math" panose="02040503050406030204" pitchFamily="18" charset="0"/>
                            </a:rPr>
                            <m:t>𝐺𝑢𝑒𝑠𝑠𝑒𝑠</m:t>
                          </m:r>
                          <m:r>
                            <a:rPr lang="en-US" sz="4000" b="0" i="1" smtClean="0">
                              <a:latin typeface="Cambria Math" panose="02040503050406030204" pitchFamily="18" charset="0"/>
                              <a:ea typeface="Cambria Math" panose="02040503050406030204" pitchFamily="18" charset="0"/>
                            </a:rPr>
                            <m:t> </m:t>
                          </m:r>
                          <m:sSup>
                            <m:sSupPr>
                              <m:ctrlPr>
                                <a:rPr lang="en-US" sz="4000" b="0" i="1" smtClean="0">
                                  <a:latin typeface="Cambria Math" panose="02040503050406030204" pitchFamily="18" charset="0"/>
                                  <a:ea typeface="Cambria Math" panose="02040503050406030204" pitchFamily="18" charset="0"/>
                                </a:rPr>
                              </m:ctrlPr>
                            </m:sSupPr>
                            <m:e>
                              <m:r>
                                <a:rPr lang="en-US" sz="4000" b="0" i="1" smtClean="0">
                                  <a:latin typeface="Cambria Math" panose="02040503050406030204" pitchFamily="18" charset="0"/>
                                  <a:ea typeface="Cambria Math" panose="02040503050406030204" pitchFamily="18" charset="0"/>
                                </a:rPr>
                                <m:t>𝑏</m:t>
                              </m:r>
                            </m:e>
                            <m:sup>
                              <m:r>
                                <a:rPr lang="en-US" sz="4000" b="0" i="1" smtClean="0">
                                  <a:latin typeface="Cambria Math" panose="02040503050406030204" pitchFamily="18" charset="0"/>
                                  <a:ea typeface="Cambria Math" panose="02040503050406030204" pitchFamily="18" charset="0"/>
                                </a:rPr>
                                <m:t>′</m:t>
                              </m:r>
                            </m:sup>
                          </m:sSup>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𝑏</m:t>
                          </m:r>
                        </m:e>
                      </m:d>
                      <m:r>
                        <a:rPr lang="en-US" sz="4000" b="0" i="1" smtClean="0">
                          <a:latin typeface="Cambria Math" panose="02040503050406030204" pitchFamily="18" charset="0"/>
                          <a:ea typeface="Cambria Math" panose="02040503050406030204" pitchFamily="18" charset="0"/>
                        </a:rPr>
                        <m:t>=</m:t>
                      </m:r>
                      <m:f>
                        <m:fPr>
                          <m:ctrlPr>
                            <a:rPr lang="en-US" sz="4000" b="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m:t>
                          </m:r>
                        </m:num>
                        <m:den>
                          <m:r>
                            <a:rPr lang="en-US" sz="4000" b="0" i="1" smtClean="0">
                              <a:latin typeface="Cambria Math" panose="02040503050406030204" pitchFamily="18" charset="0"/>
                              <a:ea typeface="Cambria Math" panose="02040503050406030204" pitchFamily="18" charset="0"/>
                            </a:rPr>
                            <m:t>2</m:t>
                          </m:r>
                        </m:den>
                      </m:f>
                    </m:oMath>
                  </m:oMathPara>
                </a14:m>
                <a:endParaRPr lang="en-US" dirty="0" smtClean="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57205" y="3403005"/>
                <a:ext cx="10515600" cy="4351338"/>
              </a:xfrm>
              <a:blipFill>
                <a:blip r:embed="rId3"/>
                <a:stretch>
                  <a:fillRect/>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67</a:t>
            </a:fld>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06750" y="1698825"/>
            <a:ext cx="2422486" cy="158243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6371" y="1690688"/>
            <a:ext cx="2528457" cy="1687640"/>
          </a:xfrm>
          <a:prstGeom prst="rect">
            <a:avLst/>
          </a:prstGeom>
        </p:spPr>
      </p:pic>
      <p:cxnSp>
        <p:nvCxnSpPr>
          <p:cNvPr id="8" name="Straight Arrow Connector 7"/>
          <p:cNvCxnSpPr/>
          <p:nvPr/>
        </p:nvCxnSpPr>
        <p:spPr>
          <a:xfrm>
            <a:off x="2270760" y="2133600"/>
            <a:ext cx="4968240" cy="15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270760" y="1683584"/>
            <a:ext cx="1029449" cy="461665"/>
          </a:xfrm>
          <a:prstGeom prst="rect">
            <a:avLst/>
          </a:prstGeom>
        </p:spPr>
        <p:txBody>
          <a:bodyPr wrap="none">
            <a:spAutoFit/>
          </a:bodyPr>
          <a:lstStyle/>
          <a:p>
            <a:r>
              <a:rPr lang="en-US" sz="2400" dirty="0" smtClean="0"/>
              <a:t>m</a:t>
            </a:r>
            <a:r>
              <a:rPr lang="en-US" sz="2400" baseline="-25000" dirty="0" smtClean="0"/>
              <a:t>0</a:t>
            </a:r>
            <a:r>
              <a:rPr lang="en-US" sz="2400" dirty="0" smtClean="0"/>
              <a:t>, </a:t>
            </a:r>
            <a:r>
              <a:rPr lang="en-US" sz="2400" dirty="0"/>
              <a:t>m</a:t>
            </a:r>
            <a:r>
              <a:rPr lang="en-US" sz="2400" baseline="-25000" dirty="0"/>
              <a:t>1</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2990" y="871655"/>
            <a:ext cx="1228181" cy="1261945"/>
          </a:xfrm>
          <a:prstGeom prst="rect">
            <a:avLst/>
          </a:prstGeom>
        </p:spPr>
      </p:pic>
      <p:sp>
        <p:nvSpPr>
          <p:cNvPr id="11" name="TextBox 10"/>
          <p:cNvSpPr txBox="1"/>
          <p:nvPr/>
        </p:nvSpPr>
        <p:spPr>
          <a:xfrm>
            <a:off x="10011735" y="2197218"/>
            <a:ext cx="2194832" cy="1384995"/>
          </a:xfrm>
          <a:prstGeom prst="rect">
            <a:avLst/>
          </a:prstGeom>
          <a:noFill/>
        </p:spPr>
        <p:txBody>
          <a:bodyPr wrap="none" rtlCol="0">
            <a:spAutoFit/>
          </a:bodyPr>
          <a:lstStyle/>
          <a:p>
            <a:r>
              <a:rPr lang="en-US" sz="2800" b="1" dirty="0" smtClean="0"/>
              <a:t>Random bit b</a:t>
            </a:r>
          </a:p>
          <a:p>
            <a:r>
              <a:rPr lang="en-US" sz="2800" b="1" dirty="0" smtClean="0"/>
              <a:t>K </a:t>
            </a:r>
            <a:r>
              <a:rPr lang="en-US" sz="2800" b="1" dirty="0" smtClean="0">
                <a:sym typeface="Wingdings" panose="05000000000000000000" pitchFamily="2" charset="2"/>
              </a:rPr>
              <a:t></a:t>
            </a:r>
            <a:r>
              <a:rPr lang="en-US" sz="2800" b="1" dirty="0" smtClean="0"/>
              <a:t> Gen(.)</a:t>
            </a:r>
          </a:p>
          <a:p>
            <a:r>
              <a:rPr lang="en-US" sz="2800" b="1" dirty="0" smtClean="0"/>
              <a:t>c = </a:t>
            </a:r>
            <a:r>
              <a:rPr lang="en-US" sz="2800" b="1" dirty="0" err="1" smtClean="0"/>
              <a:t>Enc</a:t>
            </a:r>
            <a:r>
              <a:rPr lang="en-US" sz="2800" b="1" baseline="-25000" dirty="0" err="1" smtClean="0"/>
              <a:t>K</a:t>
            </a:r>
            <a:r>
              <a:rPr lang="en-US" sz="2800" b="1" dirty="0" smtClean="0"/>
              <a:t>(</a:t>
            </a:r>
            <a:r>
              <a:rPr lang="en-US" sz="2800" b="1" dirty="0" err="1" smtClean="0"/>
              <a:t>m</a:t>
            </a:r>
            <a:r>
              <a:rPr lang="en-US" sz="2800" b="1" baseline="-25000" dirty="0" err="1" smtClean="0"/>
              <a:t>b</a:t>
            </a:r>
            <a:r>
              <a:rPr lang="en-US" sz="2800" b="1" dirty="0" smtClean="0"/>
              <a:t>)</a:t>
            </a:r>
            <a:endParaRPr lang="en-US" sz="2800" b="1" dirty="0"/>
          </a:p>
        </p:txBody>
      </p:sp>
      <p:cxnSp>
        <p:nvCxnSpPr>
          <p:cNvPr id="12" name="Straight Arrow Connector 11"/>
          <p:cNvCxnSpPr/>
          <p:nvPr/>
        </p:nvCxnSpPr>
        <p:spPr>
          <a:xfrm flipH="1" flipV="1">
            <a:off x="2118360" y="2718827"/>
            <a:ext cx="512064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867638" y="2375852"/>
            <a:ext cx="312906" cy="461665"/>
          </a:xfrm>
          <a:prstGeom prst="rect">
            <a:avLst/>
          </a:prstGeom>
        </p:spPr>
        <p:txBody>
          <a:bodyPr wrap="none">
            <a:spAutoFit/>
          </a:bodyPr>
          <a:lstStyle/>
          <a:p>
            <a:r>
              <a:rPr lang="en-US" sz="2400" b="1" dirty="0"/>
              <a:t>c</a:t>
            </a:r>
            <a:endParaRPr lang="en-US" sz="2400" dirty="0"/>
          </a:p>
        </p:txBody>
      </p:sp>
      <p:cxnSp>
        <p:nvCxnSpPr>
          <p:cNvPr id="16" name="Straight Arrow Connector 15"/>
          <p:cNvCxnSpPr/>
          <p:nvPr/>
        </p:nvCxnSpPr>
        <p:spPr>
          <a:xfrm>
            <a:off x="2118360" y="3230874"/>
            <a:ext cx="51206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205784" y="2769209"/>
            <a:ext cx="423514" cy="461665"/>
          </a:xfrm>
          <a:prstGeom prst="rect">
            <a:avLst/>
          </a:prstGeom>
          <a:noFill/>
        </p:spPr>
        <p:txBody>
          <a:bodyPr wrap="none" rtlCol="0">
            <a:spAutoFit/>
          </a:bodyPr>
          <a:lstStyle/>
          <a:p>
            <a:r>
              <a:rPr lang="en-US" sz="2400" dirty="0" smtClean="0"/>
              <a:t>b’</a:t>
            </a:r>
            <a:endParaRPr lang="en-US" sz="2400" dirty="0"/>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038114" y="5049646"/>
            <a:ext cx="1619739" cy="1058056"/>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237355" y="4943191"/>
            <a:ext cx="2066810" cy="1350095"/>
          </a:xfrm>
          <a:prstGeom prst="rect">
            <a:avLst/>
          </a:prstGeom>
        </p:spPr>
      </p:pic>
    </p:spTree>
    <p:extLst>
      <p:ext uri="{BB962C8B-B14F-4D97-AF65-F5344CB8AC3E}">
        <p14:creationId xmlns:p14="http://schemas.microsoft.com/office/powerpoint/2010/main" val="1410412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grpId="1" nodeType="clickEffect">
                                  <p:stCondLst>
                                    <p:cond delay="0"/>
                                  </p:stCondLst>
                                  <p:childTnLst>
                                    <p:animMotion origin="layout" path="M 4.58333E-6 3.33333E-6 L 0.32656 -0.00625 " pathEditMode="relative" rAng="0" ptsTypes="AA">
                                      <p:cBhvr>
                                        <p:cTn id="10" dur="2000" fill="hold"/>
                                        <p:tgtEl>
                                          <p:spTgt spid="9"/>
                                        </p:tgtEl>
                                        <p:attrNameLst>
                                          <p:attrName>ppt_x</p:attrName>
                                          <p:attrName>ppt_y</p:attrName>
                                        </p:attrNameLst>
                                      </p:cBhvr>
                                      <p:rCtr x="16328" y="-324"/>
                                    </p:animMotion>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1" nodeType="clickEffect">
                                  <p:stCondLst>
                                    <p:cond delay="0"/>
                                  </p:stCondLst>
                                  <p:childTnLst>
                                    <p:animMotion origin="layout" path="M 2.91667E-6 1.48148E-6 L 0.31562 0.00162 " pathEditMode="relative" rAng="0" ptsTypes="AA">
                                      <p:cBhvr>
                                        <p:cTn id="30" dur="2000" fill="hold"/>
                                        <p:tgtEl>
                                          <p:spTgt spid="20"/>
                                        </p:tgtEl>
                                        <p:attrNameLst>
                                          <p:attrName>ppt_x</p:attrName>
                                          <p:attrName>ppt_y</p:attrName>
                                        </p:attrNameLst>
                                      </p:cBhvr>
                                      <p:rCtr x="15781" y="69"/>
                                    </p:animMotion>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 grpId="0"/>
      <p:bldP spid="9" grpId="1"/>
      <p:bldP spid="15" grpId="0"/>
      <p:bldP spid="20" grpId="0"/>
      <p:bldP spid="20" grpId="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Another Equivalent Definition (Game)</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57205" y="3403005"/>
                <a:ext cx="10515600" cy="4351338"/>
              </a:xfrm>
            </p:spPr>
            <p:txBody>
              <a:bodyPr>
                <a:normAutofit/>
              </a:bodyPr>
              <a:lstStyle/>
              <a:p>
                <a:pPr marL="0" indent="0">
                  <a:buNone/>
                </a:pPr>
                <a:endParaRPr lang="en-US" dirty="0" smtClean="0"/>
              </a:p>
              <a:p>
                <a:pPr marL="0" indent="0">
                  <a:buNone/>
                </a:pPr>
                <a:endParaRPr lang="en-US" dirty="0" smtClean="0"/>
              </a:p>
              <a:p>
                <a:pPr marL="0" indent="0">
                  <a:buNone/>
                </a:pPr>
                <a:endParaRPr lang="en-US" dirty="0"/>
              </a:p>
              <a:p>
                <a:pPr marL="0" indent="0">
                  <a:buNone/>
                </a:pPr>
                <a14:m>
                  <m:oMathPara xmlns:m="http://schemas.openxmlformats.org/officeDocument/2006/math">
                    <m:oMathParaPr>
                      <m:jc m:val="centerGroup"/>
                    </m:oMathParaPr>
                    <m:oMath xmlns:m="http://schemas.openxmlformats.org/officeDocument/2006/math">
                      <m:r>
                        <a:rPr lang="en-US" sz="4000" i="1" smtClean="0">
                          <a:latin typeface="Cambria Math" panose="02040503050406030204" pitchFamily="18" charset="0"/>
                          <a:ea typeface="Cambria Math" panose="02040503050406030204" pitchFamily="18" charset="0"/>
                        </a:rPr>
                        <m:t>∀</m:t>
                      </m:r>
                      <m:m>
                        <m:mPr>
                          <m:mcs>
                            <m:mc>
                              <m:mcPr>
                                <m:count m:val="2"/>
                                <m:mcJc m:val="center"/>
                              </m:mcPr>
                            </m:mc>
                          </m:mcs>
                          <m:ctrlPr>
                            <a:rPr lang="en-US" sz="4000" i="1" smtClean="0">
                              <a:latin typeface="Cambria Math" panose="02040503050406030204" pitchFamily="18" charset="0"/>
                              <a:ea typeface="Cambria Math" panose="02040503050406030204" pitchFamily="18" charset="0"/>
                            </a:rPr>
                          </m:ctrlPr>
                        </m:mPr>
                        <m:mr>
                          <m:e/>
                          <m:e/>
                        </m:mr>
                        <m:mr>
                          <m:e/>
                          <m:e/>
                        </m:mr>
                        <m:mr>
                          <m:e/>
                          <m:e/>
                        </m:mr>
                      </m:m>
                      <m:r>
                        <a:rPr lang="en-US" sz="4000" b="0" i="1" smtClean="0">
                          <a:latin typeface="Cambria Math" panose="02040503050406030204" pitchFamily="18" charset="0"/>
                          <a:ea typeface="Cambria Math" panose="02040503050406030204" pitchFamily="18" charset="0"/>
                        </a:rPr>
                        <m:t>   </m:t>
                      </m:r>
                      <m:r>
                        <a:rPr lang="en-US" sz="4000" b="0" i="0" smtClean="0">
                          <a:latin typeface="Cambria Math" panose="02040503050406030204" pitchFamily="18" charset="0"/>
                          <a:ea typeface="Cambria Math" panose="02040503050406030204" pitchFamily="18" charset="0"/>
                        </a:rPr>
                        <m:t>           </m:t>
                      </m:r>
                      <m:r>
                        <m:rPr>
                          <m:sty m:val="p"/>
                        </m:rPr>
                        <a:rPr lang="en-US" sz="4000" b="0" i="0" smtClean="0">
                          <a:latin typeface="Cambria Math" panose="02040503050406030204" pitchFamily="18" charset="0"/>
                          <a:ea typeface="Cambria Math" panose="02040503050406030204" pitchFamily="18" charset="0"/>
                        </a:rPr>
                        <m:t>Pr</m:t>
                      </m:r>
                      <m:d>
                        <m:dPr>
                          <m:begChr m:val="["/>
                          <m:endChr m:val="]"/>
                          <m:ctrlPr>
                            <a:rPr lang="en-US" sz="4000" b="0" i="1" smtClean="0">
                              <a:latin typeface="Cambria Math" panose="02040503050406030204" pitchFamily="18" charset="0"/>
                              <a:ea typeface="Cambria Math" panose="02040503050406030204" pitchFamily="18" charset="0"/>
                            </a:rPr>
                          </m:ctrlPr>
                        </m:dPr>
                        <m:e>
                          <m:m>
                            <m:mPr>
                              <m:mcs>
                                <m:mc>
                                  <m:mcPr>
                                    <m:count m:val="2"/>
                                    <m:mcJc m:val="center"/>
                                  </m:mcPr>
                                </m:mc>
                              </m:mcs>
                              <m:ctrlPr>
                                <a:rPr lang="en-US" sz="4000" b="0" i="1" smtClean="0">
                                  <a:latin typeface="Cambria Math" panose="02040503050406030204" pitchFamily="18" charset="0"/>
                                  <a:ea typeface="Cambria Math" panose="02040503050406030204" pitchFamily="18" charset="0"/>
                                </a:rPr>
                              </m:ctrlPr>
                            </m:mPr>
                            <m:mr>
                              <m:e/>
                              <m:e/>
                            </m:mr>
                            <m:mr>
                              <m:e/>
                              <m:e/>
                            </m:mr>
                          </m:m>
                          <m:r>
                            <a:rPr lang="en-US" sz="4000" b="0" i="1" smtClean="0">
                              <a:latin typeface="Cambria Math" panose="02040503050406030204" pitchFamily="18" charset="0"/>
                              <a:ea typeface="Cambria Math" panose="02040503050406030204" pitchFamily="18" charset="0"/>
                            </a:rPr>
                            <m:t>  </m:t>
                          </m:r>
                          <m:r>
                            <a:rPr lang="en-US" sz="4000" b="0" i="1" smtClean="0">
                              <a:latin typeface="Cambria Math" panose="02040503050406030204" pitchFamily="18" charset="0"/>
                              <a:ea typeface="Cambria Math" panose="02040503050406030204" pitchFamily="18" charset="0"/>
                            </a:rPr>
                            <m:t>𝐺𝑢𝑒𝑠𝑠𝑒𝑠</m:t>
                          </m:r>
                          <m:r>
                            <a:rPr lang="en-US" sz="4000" b="0" i="1" smtClean="0">
                              <a:latin typeface="Cambria Math" panose="02040503050406030204" pitchFamily="18" charset="0"/>
                              <a:ea typeface="Cambria Math" panose="02040503050406030204" pitchFamily="18" charset="0"/>
                            </a:rPr>
                            <m:t> </m:t>
                          </m:r>
                          <m:sSup>
                            <m:sSupPr>
                              <m:ctrlPr>
                                <a:rPr lang="en-US" sz="4000" b="0" i="1" smtClean="0">
                                  <a:latin typeface="Cambria Math" panose="02040503050406030204" pitchFamily="18" charset="0"/>
                                  <a:ea typeface="Cambria Math" panose="02040503050406030204" pitchFamily="18" charset="0"/>
                                </a:rPr>
                              </m:ctrlPr>
                            </m:sSupPr>
                            <m:e>
                              <m:r>
                                <a:rPr lang="en-US" sz="4000" b="0" i="1" smtClean="0">
                                  <a:latin typeface="Cambria Math" panose="02040503050406030204" pitchFamily="18" charset="0"/>
                                  <a:ea typeface="Cambria Math" panose="02040503050406030204" pitchFamily="18" charset="0"/>
                                </a:rPr>
                                <m:t>𝑏</m:t>
                              </m:r>
                            </m:e>
                            <m:sup>
                              <m:r>
                                <a:rPr lang="en-US" sz="4000" b="0" i="1" smtClean="0">
                                  <a:latin typeface="Cambria Math" panose="02040503050406030204" pitchFamily="18" charset="0"/>
                                  <a:ea typeface="Cambria Math" panose="02040503050406030204" pitchFamily="18" charset="0"/>
                                </a:rPr>
                                <m:t>′</m:t>
                              </m:r>
                            </m:sup>
                          </m:sSup>
                          <m:r>
                            <a:rPr lang="en-US" sz="4000" b="0" i="1" smtClean="0">
                              <a:latin typeface="Cambria Math" panose="02040503050406030204" pitchFamily="18" charset="0"/>
                              <a:ea typeface="Cambria Math" panose="02040503050406030204" pitchFamily="18" charset="0"/>
                            </a:rPr>
                            <m:t>=</m:t>
                          </m:r>
                          <m:r>
                            <a:rPr lang="en-US" sz="4000" b="0" i="1" smtClean="0">
                              <a:latin typeface="Cambria Math" panose="02040503050406030204" pitchFamily="18" charset="0"/>
                              <a:ea typeface="Cambria Math" panose="02040503050406030204" pitchFamily="18" charset="0"/>
                            </a:rPr>
                            <m:t>𝑏</m:t>
                          </m:r>
                        </m:e>
                      </m:d>
                      <m:r>
                        <a:rPr lang="en-US" sz="4000" b="0" i="1" smtClean="0">
                          <a:latin typeface="Cambria Math" panose="02040503050406030204" pitchFamily="18" charset="0"/>
                          <a:ea typeface="Cambria Math" panose="02040503050406030204" pitchFamily="18" charset="0"/>
                        </a:rPr>
                        <m:t>=</m:t>
                      </m:r>
                      <m:f>
                        <m:fPr>
                          <m:ctrlPr>
                            <a:rPr lang="en-US" sz="4000" b="0" i="1" smtClean="0">
                              <a:latin typeface="Cambria Math" panose="02040503050406030204" pitchFamily="18" charset="0"/>
                              <a:ea typeface="Cambria Math" panose="02040503050406030204" pitchFamily="18" charset="0"/>
                            </a:rPr>
                          </m:ctrlPr>
                        </m:fPr>
                        <m:num>
                          <m:r>
                            <a:rPr lang="en-US" sz="4000" b="0" i="1" smtClean="0">
                              <a:latin typeface="Cambria Math" panose="02040503050406030204" pitchFamily="18" charset="0"/>
                              <a:ea typeface="Cambria Math" panose="02040503050406030204" pitchFamily="18" charset="0"/>
                            </a:rPr>
                            <m:t>1</m:t>
                          </m:r>
                        </m:num>
                        <m:den>
                          <m:r>
                            <a:rPr lang="en-US" sz="4000" b="0" i="1" smtClean="0">
                              <a:latin typeface="Cambria Math" panose="02040503050406030204" pitchFamily="18" charset="0"/>
                              <a:ea typeface="Cambria Math" panose="02040503050406030204" pitchFamily="18" charset="0"/>
                            </a:rPr>
                            <m:t>2</m:t>
                          </m:r>
                        </m:den>
                      </m:f>
                    </m:oMath>
                  </m:oMathPara>
                </a14:m>
                <a:endParaRPr lang="en-US" dirty="0" smtClean="0"/>
              </a:p>
              <a:p>
                <a:pPr marL="0"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57205" y="3403005"/>
                <a:ext cx="10515600" cy="4351338"/>
              </a:xfrm>
              <a:blipFill>
                <a:blip r:embed="rId3"/>
                <a:stretch>
                  <a:fillRect/>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68</a:t>
            </a:fld>
            <a:endParaRPr lang="en-US"/>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206750" y="1698825"/>
            <a:ext cx="2422486" cy="158243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46371" y="1690688"/>
            <a:ext cx="2528457" cy="1687640"/>
          </a:xfrm>
          <a:prstGeom prst="rect">
            <a:avLst/>
          </a:prstGeom>
        </p:spPr>
      </p:pic>
      <p:cxnSp>
        <p:nvCxnSpPr>
          <p:cNvPr id="8" name="Straight Arrow Connector 7"/>
          <p:cNvCxnSpPr/>
          <p:nvPr/>
        </p:nvCxnSpPr>
        <p:spPr>
          <a:xfrm>
            <a:off x="2270760" y="2133600"/>
            <a:ext cx="4968240" cy="15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270760" y="1683584"/>
            <a:ext cx="1029449" cy="461665"/>
          </a:xfrm>
          <a:prstGeom prst="rect">
            <a:avLst/>
          </a:prstGeom>
        </p:spPr>
        <p:txBody>
          <a:bodyPr wrap="none">
            <a:spAutoFit/>
          </a:bodyPr>
          <a:lstStyle/>
          <a:p>
            <a:r>
              <a:rPr lang="en-US" sz="2400" dirty="0" smtClean="0"/>
              <a:t>m</a:t>
            </a:r>
            <a:r>
              <a:rPr lang="en-US" sz="2400" baseline="-25000" dirty="0" smtClean="0"/>
              <a:t>0</a:t>
            </a:r>
            <a:r>
              <a:rPr lang="en-US" sz="2400" dirty="0" smtClean="0"/>
              <a:t>, </a:t>
            </a:r>
            <a:r>
              <a:rPr lang="en-US" sz="2400" dirty="0"/>
              <a:t>m</a:t>
            </a:r>
            <a:r>
              <a:rPr lang="en-US" sz="2400" baseline="-25000" dirty="0"/>
              <a:t>1</a:t>
            </a: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32990" y="871655"/>
            <a:ext cx="1228181" cy="1261945"/>
          </a:xfrm>
          <a:prstGeom prst="rect">
            <a:avLst/>
          </a:prstGeom>
        </p:spPr>
      </p:pic>
      <p:sp>
        <p:nvSpPr>
          <p:cNvPr id="11" name="TextBox 10"/>
          <p:cNvSpPr txBox="1"/>
          <p:nvPr/>
        </p:nvSpPr>
        <p:spPr>
          <a:xfrm>
            <a:off x="10011735" y="2197218"/>
            <a:ext cx="2194832" cy="1384995"/>
          </a:xfrm>
          <a:prstGeom prst="rect">
            <a:avLst/>
          </a:prstGeom>
          <a:noFill/>
        </p:spPr>
        <p:txBody>
          <a:bodyPr wrap="none" rtlCol="0">
            <a:spAutoFit/>
          </a:bodyPr>
          <a:lstStyle/>
          <a:p>
            <a:r>
              <a:rPr lang="en-US" sz="2800" b="1" dirty="0" smtClean="0"/>
              <a:t>Random bit b</a:t>
            </a:r>
          </a:p>
          <a:p>
            <a:r>
              <a:rPr lang="en-US" sz="2800" b="1" dirty="0" smtClean="0"/>
              <a:t>K = Gen(.)</a:t>
            </a:r>
          </a:p>
          <a:p>
            <a:r>
              <a:rPr lang="en-US" sz="2800" b="1" dirty="0" smtClean="0"/>
              <a:t>c = </a:t>
            </a:r>
            <a:r>
              <a:rPr lang="en-US" sz="2800" b="1" dirty="0" err="1" smtClean="0"/>
              <a:t>Enc</a:t>
            </a:r>
            <a:r>
              <a:rPr lang="en-US" sz="2800" b="1" baseline="-25000" dirty="0" err="1" smtClean="0"/>
              <a:t>K</a:t>
            </a:r>
            <a:r>
              <a:rPr lang="en-US" sz="2800" b="1" dirty="0" smtClean="0"/>
              <a:t>(</a:t>
            </a:r>
            <a:r>
              <a:rPr lang="en-US" sz="2800" b="1" dirty="0" err="1" smtClean="0"/>
              <a:t>m</a:t>
            </a:r>
            <a:r>
              <a:rPr lang="en-US" sz="2800" b="1" baseline="-25000" dirty="0" err="1" smtClean="0"/>
              <a:t>b</a:t>
            </a:r>
            <a:r>
              <a:rPr lang="en-US" sz="2800" b="1" dirty="0" smtClean="0"/>
              <a:t>)</a:t>
            </a:r>
            <a:endParaRPr lang="en-US" sz="2800" b="1" dirty="0"/>
          </a:p>
        </p:txBody>
      </p:sp>
      <p:cxnSp>
        <p:nvCxnSpPr>
          <p:cNvPr id="12" name="Straight Arrow Connector 11"/>
          <p:cNvCxnSpPr/>
          <p:nvPr/>
        </p:nvCxnSpPr>
        <p:spPr>
          <a:xfrm flipH="1" flipV="1">
            <a:off x="2118360" y="2718827"/>
            <a:ext cx="512064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867638" y="2375852"/>
            <a:ext cx="312906" cy="461665"/>
          </a:xfrm>
          <a:prstGeom prst="rect">
            <a:avLst/>
          </a:prstGeom>
        </p:spPr>
        <p:txBody>
          <a:bodyPr wrap="none">
            <a:spAutoFit/>
          </a:bodyPr>
          <a:lstStyle/>
          <a:p>
            <a:r>
              <a:rPr lang="en-US" sz="2400" b="1" dirty="0"/>
              <a:t>c</a:t>
            </a:r>
            <a:endParaRPr lang="en-US" sz="2400" dirty="0"/>
          </a:p>
        </p:txBody>
      </p:sp>
      <p:cxnSp>
        <p:nvCxnSpPr>
          <p:cNvPr id="16" name="Straight Arrow Connector 15"/>
          <p:cNvCxnSpPr/>
          <p:nvPr/>
        </p:nvCxnSpPr>
        <p:spPr>
          <a:xfrm>
            <a:off x="2118360" y="3230874"/>
            <a:ext cx="51206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205784" y="2769209"/>
            <a:ext cx="423514" cy="461665"/>
          </a:xfrm>
          <a:prstGeom prst="rect">
            <a:avLst/>
          </a:prstGeom>
          <a:noFill/>
        </p:spPr>
        <p:txBody>
          <a:bodyPr wrap="none" rtlCol="0">
            <a:spAutoFit/>
          </a:bodyPr>
          <a:lstStyle/>
          <a:p>
            <a:r>
              <a:rPr lang="en-US" sz="2400" dirty="0" smtClean="0"/>
              <a:t>b’</a:t>
            </a:r>
            <a:endParaRPr lang="en-US" sz="2400" dirty="0"/>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5038114" y="5049646"/>
            <a:ext cx="1619739" cy="1058056"/>
          </a:xfrm>
          <a:prstGeom prst="rect">
            <a:avLst/>
          </a:prstGeom>
        </p:spPr>
      </p:pic>
      <p:pic>
        <p:nvPicPr>
          <p:cNvPr id="22" name="Picture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1237355" y="4943191"/>
            <a:ext cx="2066810" cy="1350095"/>
          </a:xfrm>
          <a:prstGeom prst="rect">
            <a:avLst/>
          </a:prstGeom>
        </p:spPr>
      </p:pic>
      <mc:AlternateContent xmlns:mc="http://schemas.openxmlformats.org/markup-compatibility/2006" xmlns:a14="http://schemas.microsoft.com/office/drawing/2010/main">
        <mc:Choice Requires="a14">
          <p:sp>
            <p:nvSpPr>
              <p:cNvPr id="17" name="Rectangular Callout 16"/>
              <p:cNvSpPr/>
              <p:nvPr/>
            </p:nvSpPr>
            <p:spPr>
              <a:xfrm>
                <a:off x="325121" y="1660338"/>
                <a:ext cx="10668142" cy="4632948"/>
              </a:xfrm>
              <a:prstGeom prst="wedgeRectCallout">
                <a:avLst>
                  <a:gd name="adj1" fmla="val 29996"/>
                  <a:gd name="adj2" fmla="val -62916"/>
                </a:avLst>
              </a:prstGeom>
            </p:spPr>
            <p:style>
              <a:lnRef idx="2">
                <a:schemeClr val="accent1">
                  <a:shade val="50000"/>
                </a:schemeClr>
              </a:lnRef>
              <a:fillRef idx="1">
                <a:schemeClr val="accent1"/>
              </a:fillRef>
              <a:effectRef idx="0">
                <a:schemeClr val="accent1"/>
              </a:effectRef>
              <a:fontRef idx="minor">
                <a:schemeClr val="lt1"/>
              </a:fontRef>
            </p:style>
            <p:txBody>
              <a:bodyPr numCol="2" rtlCol="0" anchor="ctr"/>
              <a:lstStyle/>
              <a:p>
                <a:pPr algn="ctr"/>
                <a14:m>
                  <m:oMath xmlns:m="http://schemas.openxmlformats.org/officeDocument/2006/math">
                    <m:r>
                      <a:rPr lang="en-US" sz="2400" b="0" i="1" smtClean="0">
                        <a:solidFill>
                          <a:schemeClr val="tx1"/>
                        </a:solidFill>
                        <a:latin typeface="Cambria Math" panose="02040503050406030204" pitchFamily="18" charset="0"/>
                      </a:rPr>
                      <m:t>𝐹𝑜𝑟𝑚𝑎𝑙𝑙𝑦</m:t>
                    </m:r>
                    <m:r>
                      <a:rPr lang="en-US" sz="2400" b="0" i="1" smtClean="0">
                        <a:solidFill>
                          <a:schemeClr val="tx1"/>
                        </a:solidFill>
                        <a:latin typeface="Cambria Math" panose="02040503050406030204" pitchFamily="18" charset="0"/>
                      </a:rPr>
                      <m:t>, </m:t>
                    </m:r>
                    <m:r>
                      <a:rPr lang="en-US" sz="2400" b="0" i="1" smtClean="0">
                        <a:solidFill>
                          <a:schemeClr val="tx1"/>
                        </a:solidFill>
                        <a:latin typeface="Cambria Math" panose="02040503050406030204" pitchFamily="18" charset="0"/>
                      </a:rPr>
                      <m:t>𝑙𝑒𝑡</m:t>
                    </m:r>
                    <m:r>
                      <a:rPr lang="en-US" sz="2400" b="0" i="1" smtClean="0">
                        <a:solidFill>
                          <a:schemeClr val="tx1"/>
                        </a:solidFill>
                        <a:latin typeface="Cambria Math" panose="02040503050406030204" pitchFamily="18" charset="0"/>
                      </a:rPr>
                      <m:t> </m:t>
                    </m:r>
                    <m:r>
                      <m:rPr>
                        <m:sty m:val="p"/>
                      </m:rPr>
                      <a:rPr lang="el-GR" sz="2400" b="0" i="1" smtClean="0">
                        <a:solidFill>
                          <a:schemeClr val="tx1"/>
                        </a:solidFill>
                        <a:latin typeface="Cambria Math" panose="02040503050406030204" pitchFamily="18" charset="0"/>
                        <a:ea typeface="Cambria Math" panose="02040503050406030204" pitchFamily="18" charset="0"/>
                      </a:rPr>
                      <m:t>Π</m:t>
                    </m:r>
                    <m:r>
                      <a:rPr lang="en-US" sz="2400" b="0" i="1" smtClean="0">
                        <a:solidFill>
                          <a:schemeClr val="tx1"/>
                        </a:solidFill>
                        <a:latin typeface="Cambria Math" panose="02040503050406030204" pitchFamily="18" charset="0"/>
                        <a:ea typeface="Cambria Math" panose="02040503050406030204" pitchFamily="18" charset="0"/>
                      </a:rPr>
                      <m:t>=</m:t>
                    </m:r>
                    <m:r>
                      <a:rPr lang="en-US" sz="2400" b="0" i="1" smtClean="0">
                        <a:solidFill>
                          <a:schemeClr val="tx1"/>
                        </a:solidFill>
                        <a:latin typeface="Cambria Math" panose="02040503050406030204" pitchFamily="18" charset="0"/>
                      </a:rPr>
                      <m:t> </m:t>
                    </m:r>
                    <m:d>
                      <m:dPr>
                        <m:ctrlPr>
                          <a:rPr lang="en-US" sz="2400" b="0" i="1" smtClean="0">
                            <a:solidFill>
                              <a:schemeClr val="tx1"/>
                            </a:solidFill>
                            <a:latin typeface="Cambria Math" panose="02040503050406030204" pitchFamily="18" charset="0"/>
                          </a:rPr>
                        </m:ctrlPr>
                      </m:dPr>
                      <m:e>
                        <m:r>
                          <a:rPr lang="en-US" sz="2400" b="0" i="1" smtClean="0">
                            <a:solidFill>
                              <a:schemeClr val="tx1"/>
                            </a:solidFill>
                            <a:latin typeface="Cambria Math" panose="02040503050406030204" pitchFamily="18" charset="0"/>
                          </a:rPr>
                          <m:t>𝐺𝑒𝑛</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𝐸𝑛𝑐</m:t>
                        </m:r>
                        <m:r>
                          <a:rPr lang="en-US" sz="2400" b="0" i="1" smtClean="0">
                            <a:solidFill>
                              <a:schemeClr val="tx1"/>
                            </a:solidFill>
                            <a:latin typeface="Cambria Math" panose="02040503050406030204" pitchFamily="18" charset="0"/>
                          </a:rPr>
                          <m:t>,</m:t>
                        </m:r>
                        <m:r>
                          <a:rPr lang="en-US" sz="2400" b="0" i="1" smtClean="0">
                            <a:solidFill>
                              <a:schemeClr val="tx1"/>
                            </a:solidFill>
                            <a:latin typeface="Cambria Math" panose="02040503050406030204" pitchFamily="18" charset="0"/>
                          </a:rPr>
                          <m:t>𝐷𝑒𝑐</m:t>
                        </m:r>
                      </m:e>
                    </m:d>
                    <m:r>
                      <a:rPr lang="en-US" sz="2400" b="0" i="1" smtClean="0">
                        <a:solidFill>
                          <a:schemeClr val="tx1"/>
                        </a:solidFill>
                        <a:latin typeface="Cambria Math" panose="02040503050406030204" pitchFamily="18" charset="0"/>
                      </a:rPr>
                      <m:t> </m:t>
                    </m:r>
                    <m:r>
                      <a:rPr lang="en-US" sz="2400" b="0" i="1" smtClean="0">
                        <a:solidFill>
                          <a:schemeClr val="tx1"/>
                        </a:solidFill>
                        <a:latin typeface="Cambria Math" panose="02040503050406030204" pitchFamily="18" charset="0"/>
                      </a:rPr>
                      <m:t>𝑑𝑒𝑛𝑜𝑡𝑒</m:t>
                    </m:r>
                    <m:r>
                      <a:rPr lang="en-US" sz="2400" b="0" i="1" smtClean="0">
                        <a:solidFill>
                          <a:schemeClr val="tx1"/>
                        </a:solidFill>
                        <a:latin typeface="Cambria Math" panose="02040503050406030204" pitchFamily="18" charset="0"/>
                      </a:rPr>
                      <m:t> </m:t>
                    </m:r>
                    <m:r>
                      <a:rPr lang="en-US" sz="2400" b="0" i="1" smtClean="0">
                        <a:solidFill>
                          <a:schemeClr val="tx1"/>
                        </a:solidFill>
                        <a:latin typeface="Cambria Math" panose="02040503050406030204" pitchFamily="18" charset="0"/>
                      </a:rPr>
                      <m:t>𝑡h𝑒</m:t>
                    </m:r>
                    <m:r>
                      <a:rPr lang="en-US" sz="2400" b="0" i="1" smtClean="0">
                        <a:solidFill>
                          <a:schemeClr val="tx1"/>
                        </a:solidFill>
                        <a:latin typeface="Cambria Math" panose="02040503050406030204" pitchFamily="18" charset="0"/>
                      </a:rPr>
                      <m:t> </m:t>
                    </m:r>
                    <m:r>
                      <a:rPr lang="en-US" sz="2400" b="0" i="1" smtClean="0">
                        <a:solidFill>
                          <a:schemeClr val="tx1"/>
                        </a:solidFill>
                        <a:latin typeface="Cambria Math" panose="02040503050406030204" pitchFamily="18" charset="0"/>
                      </a:rPr>
                      <m:t>𝑒𝑛𝑐𝑟𝑦𝑝𝑡𝑖𝑜𝑛</m:t>
                    </m:r>
                    <m:r>
                      <a:rPr lang="en-US" sz="2400" b="0" i="1" smtClean="0">
                        <a:solidFill>
                          <a:schemeClr val="tx1"/>
                        </a:solidFill>
                        <a:latin typeface="Cambria Math" panose="02040503050406030204" pitchFamily="18" charset="0"/>
                      </a:rPr>
                      <m:t> </m:t>
                    </m:r>
                    <m:r>
                      <a:rPr lang="en-US" sz="2400" b="0" i="1" smtClean="0">
                        <a:solidFill>
                          <a:schemeClr val="tx1"/>
                        </a:solidFill>
                        <a:latin typeface="Cambria Math" panose="02040503050406030204" pitchFamily="18" charset="0"/>
                      </a:rPr>
                      <m:t>𝑠𝑐h𝑒𝑚𝑒</m:t>
                    </m:r>
                    <m:r>
                      <a:rPr lang="en-US" sz="2400" b="0" i="1" smtClean="0">
                        <a:solidFill>
                          <a:schemeClr val="tx1"/>
                        </a:solidFill>
                        <a:latin typeface="Cambria Math" panose="02040503050406030204" pitchFamily="18" charset="0"/>
                      </a:rPr>
                      <m:t>, </m:t>
                    </m:r>
                  </m:oMath>
                </a14:m>
                <a:r>
                  <a:rPr lang="en-US" sz="2400" b="0" i="1" dirty="0" smtClean="0">
                    <a:solidFill>
                      <a:schemeClr val="tx1"/>
                    </a:solidFill>
                    <a:latin typeface="Cambria Math" panose="02040503050406030204" pitchFamily="18" charset="0"/>
                  </a:rPr>
                  <a:t>and let A denote an eavesdropping  attacker. </a:t>
                </a:r>
                <a14:m>
                  <m:oMath xmlns:m="http://schemas.openxmlformats.org/officeDocument/2006/math">
                    <m:r>
                      <a:rPr lang="en-US" sz="2400" b="0" i="1" smtClean="0">
                        <a:solidFill>
                          <a:schemeClr val="tx1"/>
                        </a:solidFill>
                        <a:latin typeface="Cambria Math" panose="02040503050406030204" pitchFamily="18" charset="0"/>
                      </a:rPr>
                      <m:t>  </m:t>
                    </m:r>
                    <m:r>
                      <a:rPr lang="en-US" sz="2400" b="0" i="1" smtClean="0">
                        <a:solidFill>
                          <a:schemeClr val="tx1"/>
                        </a:solidFill>
                        <a:latin typeface="Cambria Math" panose="02040503050406030204" pitchFamily="18" charset="0"/>
                      </a:rPr>
                      <m:t>𝐶𝑎𝑙𝑙</m:t>
                    </m:r>
                    <m:r>
                      <a:rPr lang="en-US" sz="2400" i="1">
                        <a:solidFill>
                          <a:schemeClr val="tx1"/>
                        </a:solidFill>
                        <a:latin typeface="Cambria Math" panose="02040503050406030204" pitchFamily="18" charset="0"/>
                      </a:rPr>
                      <m:t> </m:t>
                    </m:r>
                    <m:r>
                      <a:rPr lang="en-US" sz="2400" i="1">
                        <a:solidFill>
                          <a:schemeClr val="tx1"/>
                        </a:solidFill>
                        <a:latin typeface="Cambria Math" panose="02040503050406030204" pitchFamily="18" charset="0"/>
                      </a:rPr>
                      <m:t>𝑡h𝑒</m:t>
                    </m:r>
                    <m:r>
                      <a:rPr lang="en-US" sz="2400" i="1">
                        <a:solidFill>
                          <a:schemeClr val="tx1"/>
                        </a:solidFill>
                        <a:latin typeface="Cambria Math" panose="02040503050406030204" pitchFamily="18" charset="0"/>
                      </a:rPr>
                      <m:t> </m:t>
                    </m:r>
                    <m:r>
                      <a:rPr lang="en-US" sz="2400" i="1">
                        <a:solidFill>
                          <a:schemeClr val="tx1"/>
                        </a:solidFill>
                        <a:latin typeface="Cambria Math" panose="02040503050406030204" pitchFamily="18" charset="0"/>
                      </a:rPr>
                      <m:t>𝑔𝑎𝑚𝑒</m:t>
                    </m:r>
                    <m:r>
                      <a:rPr lang="en-US" sz="2400" i="1">
                        <a:solidFill>
                          <a:schemeClr val="tx1"/>
                        </a:solidFill>
                        <a:latin typeface="Cambria Math" panose="02040503050406030204" pitchFamily="18" charset="0"/>
                      </a:rPr>
                      <m:t> </m:t>
                    </m:r>
                    <m:r>
                      <a:rPr lang="en-US" sz="2400" i="1">
                        <a:solidFill>
                          <a:schemeClr val="tx1"/>
                        </a:solidFill>
                        <a:latin typeface="Cambria Math" panose="02040503050406030204" pitchFamily="18" charset="0"/>
                      </a:rPr>
                      <m:t>𝑡h𝑒</m:t>
                    </m:r>
                    <m:r>
                      <a:rPr lang="en-US" sz="2400" i="1">
                        <a:solidFill>
                          <a:schemeClr val="tx1"/>
                        </a:solidFill>
                        <a:latin typeface="Cambria Math" panose="02040503050406030204" pitchFamily="18" charset="0"/>
                      </a:rPr>
                      <m:t> </m:t>
                    </m:r>
                    <m:r>
                      <a:rPr lang="en-US" sz="2400" i="1">
                        <a:solidFill>
                          <a:schemeClr val="tx1"/>
                        </a:solidFill>
                        <a:latin typeface="Cambria Math" panose="02040503050406030204" pitchFamily="18" charset="0"/>
                      </a:rPr>
                      <m:t>𝑎𝑑𝑣𝑒𝑟𝑠𝑎𝑟𝑖𝑎𝑙</m:t>
                    </m:r>
                    <m:r>
                      <a:rPr lang="en-US" sz="2400" i="1">
                        <a:solidFill>
                          <a:schemeClr val="tx1"/>
                        </a:solidFill>
                        <a:latin typeface="Cambria Math" panose="02040503050406030204" pitchFamily="18" charset="0"/>
                      </a:rPr>
                      <m:t> </m:t>
                    </m:r>
                    <m:r>
                      <a:rPr lang="en-US" sz="2400" i="1">
                        <a:solidFill>
                          <a:schemeClr val="tx1"/>
                        </a:solidFill>
                        <a:latin typeface="Cambria Math" panose="02040503050406030204" pitchFamily="18" charset="0"/>
                      </a:rPr>
                      <m:t>𝑖𝑛𝑑𝑖𝑠𝑡𝑖𝑛𝑔𝑢𝑖𝑠h𝑎𝑏𝑖𝑙𝑖𝑡𝑦</m:t>
                    </m:r>
                    <m:r>
                      <a:rPr lang="en-US" sz="2400" i="1">
                        <a:solidFill>
                          <a:schemeClr val="tx1"/>
                        </a:solidFill>
                        <a:latin typeface="Cambria Math" panose="02040503050406030204" pitchFamily="18" charset="0"/>
                      </a:rPr>
                      <m:t> </m:t>
                    </m:r>
                    <m:r>
                      <a:rPr lang="en-US" sz="2400" i="1">
                        <a:solidFill>
                          <a:schemeClr val="tx1"/>
                        </a:solidFill>
                        <a:latin typeface="Cambria Math" panose="02040503050406030204" pitchFamily="18" charset="0"/>
                      </a:rPr>
                      <m:t>𝑒𝑥𝑝𝑒𝑟𝑖𝑚𝑒𝑛𝑡</m:t>
                    </m:r>
                    <m:r>
                      <a:rPr lang="en-US" sz="2400" i="1">
                        <a:solidFill>
                          <a:schemeClr val="tx1"/>
                        </a:solidFill>
                        <a:latin typeface="Cambria Math" panose="02040503050406030204" pitchFamily="18" charset="0"/>
                      </a:rPr>
                      <m:t> </m:t>
                    </m:r>
                    <m:r>
                      <a:rPr lang="en-US" sz="2400" i="1">
                        <a:solidFill>
                          <a:schemeClr val="tx1"/>
                        </a:solidFill>
                        <a:latin typeface="Cambria Math" panose="02040503050406030204" pitchFamily="18" charset="0"/>
                      </a:rPr>
                      <m:t>𝑎𝑛𝑑</m:t>
                    </m:r>
                    <m:r>
                      <a:rPr lang="en-US" sz="2400" i="1">
                        <a:solidFill>
                          <a:schemeClr val="tx1"/>
                        </a:solidFill>
                        <a:latin typeface="Cambria Math" panose="02040503050406030204" pitchFamily="18" charset="0"/>
                      </a:rPr>
                      <m:t> </m:t>
                    </m:r>
                  </m:oMath>
                </a14:m>
                <a:endParaRPr lang="en-US" sz="2400" i="1" dirty="0">
                  <a:solidFill>
                    <a:schemeClr val="tx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a:rPr lang="en-US" sz="2400" i="1">
                          <a:solidFill>
                            <a:schemeClr val="tx1"/>
                          </a:solidFill>
                          <a:latin typeface="Cambria Math" panose="02040503050406030204" pitchFamily="18" charset="0"/>
                        </a:rPr>
                        <m:t>𝑑𝑒𝑓𝑖𝑛𝑒</m:t>
                      </m:r>
                      <m:r>
                        <a:rPr lang="en-US" sz="2400" i="1">
                          <a:solidFill>
                            <a:schemeClr val="tx1"/>
                          </a:solidFill>
                          <a:latin typeface="Cambria Math" panose="02040503050406030204" pitchFamily="18" charset="0"/>
                        </a:rPr>
                        <m:t> </m:t>
                      </m:r>
                      <m:r>
                        <a:rPr lang="en-US" sz="2400" i="1">
                          <a:solidFill>
                            <a:schemeClr val="tx1"/>
                          </a:solidFill>
                          <a:latin typeface="Cambria Math" panose="02040503050406030204" pitchFamily="18" charset="0"/>
                        </a:rPr>
                        <m:t>𝑎</m:t>
                      </m:r>
                      <m:r>
                        <a:rPr lang="en-US" sz="2400" i="1">
                          <a:solidFill>
                            <a:schemeClr val="tx1"/>
                          </a:solidFill>
                          <a:latin typeface="Cambria Math" panose="02040503050406030204" pitchFamily="18" charset="0"/>
                        </a:rPr>
                        <m:t> </m:t>
                      </m:r>
                      <m:r>
                        <a:rPr lang="en-US" sz="2400" i="1">
                          <a:solidFill>
                            <a:schemeClr val="tx1"/>
                          </a:solidFill>
                          <a:latin typeface="Cambria Math" panose="02040503050406030204" pitchFamily="18" charset="0"/>
                        </a:rPr>
                        <m:t>𝑟𝑎𝑛𝑑𝑜𝑚</m:t>
                      </m:r>
                      <m:r>
                        <a:rPr lang="en-US" sz="2400" i="1">
                          <a:solidFill>
                            <a:schemeClr val="tx1"/>
                          </a:solidFill>
                          <a:latin typeface="Cambria Math" panose="02040503050406030204" pitchFamily="18" charset="0"/>
                        </a:rPr>
                        <m:t> </m:t>
                      </m:r>
                      <m:r>
                        <a:rPr lang="en-US" sz="2400" i="1">
                          <a:solidFill>
                            <a:schemeClr val="tx1"/>
                          </a:solidFill>
                          <a:latin typeface="Cambria Math" panose="02040503050406030204" pitchFamily="18" charset="0"/>
                        </a:rPr>
                        <m:t>𝑣𝑎𝑟𝑖𝑎𝑏𝑙𝑒</m:t>
                      </m:r>
                      <m:sSubSup>
                        <m:sSubSupPr>
                          <m:ctrlPr>
                            <a:rPr lang="en-US" sz="2400" i="1">
                              <a:solidFill>
                                <a:schemeClr val="tx1"/>
                              </a:solidFill>
                              <a:latin typeface="Cambria Math" panose="02040503050406030204" pitchFamily="18" charset="0"/>
                            </a:rPr>
                          </m:ctrlPr>
                        </m:sSubSupPr>
                        <m:e>
                          <m:r>
                            <a:rPr lang="en-US" sz="2400" i="1">
                              <a:solidFill>
                                <a:schemeClr val="tx1"/>
                              </a:solidFill>
                              <a:latin typeface="Cambria Math" panose="02040503050406030204" pitchFamily="18" charset="0"/>
                            </a:rPr>
                            <m:t> </m:t>
                          </m:r>
                          <m:r>
                            <a:rPr lang="en-US" sz="2400" i="1">
                              <a:solidFill>
                                <a:schemeClr val="tx1"/>
                              </a:solidFill>
                              <a:latin typeface="Cambria Math" panose="02040503050406030204" pitchFamily="18" charset="0"/>
                            </a:rPr>
                            <m:t>𝑃𝑟𝑖𝑣𝐾</m:t>
                          </m:r>
                        </m:e>
                        <m:sub>
                          <m:r>
                            <a:rPr lang="en-US" sz="2400" i="1">
                              <a:solidFill>
                                <a:schemeClr val="tx1"/>
                              </a:solidFill>
                              <a:latin typeface="Cambria Math" panose="02040503050406030204" pitchFamily="18" charset="0"/>
                            </a:rPr>
                            <m:t>𝐴</m:t>
                          </m:r>
                          <m:r>
                            <a:rPr lang="en-US" sz="2400" i="1">
                              <a:solidFill>
                                <a:schemeClr val="tx1"/>
                              </a:solidFill>
                              <a:latin typeface="Cambria Math" panose="02040503050406030204" pitchFamily="18" charset="0"/>
                            </a:rPr>
                            <m:t>,</m:t>
                          </m:r>
                          <m:r>
                            <m:rPr>
                              <m:sty m:val="p"/>
                            </m:rPr>
                            <a:rPr lang="el-GR" sz="2400" i="1">
                              <a:solidFill>
                                <a:schemeClr val="tx1"/>
                              </a:solidFill>
                              <a:latin typeface="Cambria Math" panose="02040503050406030204" pitchFamily="18" charset="0"/>
                              <a:ea typeface="Cambria Math" panose="02040503050406030204" pitchFamily="18" charset="0"/>
                            </a:rPr>
                            <m:t>Π</m:t>
                          </m:r>
                          <m:r>
                            <a:rPr lang="en-US" altLang="en-US" sz="2400" i="1" dirty="0">
                              <a:solidFill>
                                <a:schemeClr val="tx1"/>
                              </a:solidFill>
                              <a:latin typeface="Cambria Math" panose="02040503050406030204" pitchFamily="18" charset="0"/>
                              <a:sym typeface="Symbol" panose="05050102010706020507" pitchFamily="18" charset="2"/>
                            </a:rPr>
                            <m:t> </m:t>
                          </m:r>
                        </m:sub>
                        <m:sup>
                          <m:r>
                            <a:rPr lang="en-US" sz="2400" i="1">
                              <a:solidFill>
                                <a:schemeClr val="tx1"/>
                              </a:solidFill>
                              <a:latin typeface="Cambria Math" panose="02040503050406030204" pitchFamily="18" charset="0"/>
                            </a:rPr>
                            <m:t>𝑒𝑎𝑣</m:t>
                          </m:r>
                        </m:sup>
                      </m:sSubSup>
                      <m:r>
                        <a:rPr lang="en-US" sz="2400" i="1">
                          <a:solidFill>
                            <a:schemeClr val="tx1"/>
                          </a:solidFill>
                          <a:latin typeface="Cambria Math" panose="02040503050406030204" pitchFamily="18" charset="0"/>
                        </a:rPr>
                        <m:t> </m:t>
                      </m:r>
                      <m:r>
                        <a:rPr lang="en-US" sz="2400" i="1">
                          <a:solidFill>
                            <a:schemeClr val="tx1"/>
                          </a:solidFill>
                          <a:latin typeface="Cambria Math" panose="02040503050406030204" pitchFamily="18" charset="0"/>
                        </a:rPr>
                        <m:t>𝑎𝑠</m:t>
                      </m:r>
                      <m:r>
                        <a:rPr lang="en-US" sz="2400" i="1">
                          <a:solidFill>
                            <a:schemeClr val="tx1"/>
                          </a:solidFill>
                          <a:latin typeface="Cambria Math" panose="02040503050406030204" pitchFamily="18" charset="0"/>
                        </a:rPr>
                        <m:t> </m:t>
                      </m:r>
                      <m:r>
                        <a:rPr lang="en-US" sz="2400" i="1">
                          <a:solidFill>
                            <a:schemeClr val="tx1"/>
                          </a:solidFill>
                          <a:latin typeface="Cambria Math" panose="02040503050406030204" pitchFamily="18" charset="0"/>
                        </a:rPr>
                        <m:t>𝑓𝑜𝑙𝑙𝑜𝑤𝑠</m:t>
                      </m:r>
                    </m:oMath>
                  </m:oMathPara>
                </a14:m>
                <a:endParaRPr lang="en-US" altLang="en-US" sz="2400" dirty="0">
                  <a:solidFill>
                    <a:schemeClr val="tx1"/>
                  </a:solidFill>
                  <a:sym typeface="Symbol" panose="05050102010706020507" pitchFamily="18" charset="2"/>
                </a:endParaRPr>
              </a:p>
              <a:p>
                <a:pPr algn="ctr"/>
                <a14:m>
                  <m:oMathPara xmlns:m="http://schemas.openxmlformats.org/officeDocument/2006/math">
                    <m:oMathParaPr>
                      <m:jc m:val="centerGroup"/>
                    </m:oMathParaPr>
                    <m:oMath xmlns:m="http://schemas.openxmlformats.org/officeDocument/2006/math">
                      <m:sSubSup>
                        <m:sSubSupPr>
                          <m:ctrlPr>
                            <a:rPr lang="en-US" i="1">
                              <a:solidFill>
                                <a:schemeClr val="tx1"/>
                              </a:solidFill>
                              <a:latin typeface="Cambria Math" panose="02040503050406030204" pitchFamily="18" charset="0"/>
                            </a:rPr>
                          </m:ctrlPr>
                        </m:sSubSupPr>
                        <m:e>
                          <m:r>
                            <a:rPr lang="en-US" i="1">
                              <a:solidFill>
                                <a:schemeClr val="tx1"/>
                              </a:solidFill>
                              <a:latin typeface="Cambria Math" panose="02040503050406030204" pitchFamily="18" charset="0"/>
                            </a:rPr>
                            <m:t> </m:t>
                          </m:r>
                          <m:r>
                            <a:rPr lang="en-US" i="1">
                              <a:solidFill>
                                <a:schemeClr val="tx1"/>
                              </a:solidFill>
                              <a:latin typeface="Cambria Math" panose="02040503050406030204" pitchFamily="18" charset="0"/>
                            </a:rPr>
                            <m:t>𝑃𝑟𝑖𝑣𝐾</m:t>
                          </m:r>
                        </m:e>
                        <m:sub>
                          <m:r>
                            <a:rPr lang="en-US" i="1">
                              <a:solidFill>
                                <a:schemeClr val="tx1"/>
                              </a:solidFill>
                              <a:latin typeface="Cambria Math" panose="02040503050406030204" pitchFamily="18" charset="0"/>
                            </a:rPr>
                            <m:t>𝐴</m:t>
                          </m:r>
                          <m:r>
                            <a:rPr lang="en-US" i="1">
                              <a:solidFill>
                                <a:schemeClr val="tx1"/>
                              </a:solidFill>
                              <a:latin typeface="Cambria Math" panose="02040503050406030204" pitchFamily="18" charset="0"/>
                            </a:rPr>
                            <m:t>,</m:t>
                          </m:r>
                          <m:r>
                            <m:rPr>
                              <m:sty m:val="p"/>
                            </m:rPr>
                            <a:rPr lang="el-GR" i="1">
                              <a:solidFill>
                                <a:schemeClr val="tx1"/>
                              </a:solidFill>
                              <a:latin typeface="Cambria Math" panose="02040503050406030204" pitchFamily="18" charset="0"/>
                              <a:ea typeface="Cambria Math" panose="02040503050406030204" pitchFamily="18" charset="0"/>
                            </a:rPr>
                            <m:t>Π</m:t>
                          </m:r>
                          <m:r>
                            <a:rPr lang="en-US" altLang="en-US" i="1" dirty="0">
                              <a:solidFill>
                                <a:schemeClr val="tx1"/>
                              </a:solidFill>
                              <a:latin typeface="Cambria Math" panose="02040503050406030204" pitchFamily="18" charset="0"/>
                              <a:sym typeface="Symbol" panose="05050102010706020507" pitchFamily="18" charset="2"/>
                            </a:rPr>
                            <m:t> </m:t>
                          </m:r>
                        </m:sub>
                        <m:sup>
                          <m:r>
                            <a:rPr lang="en-US" i="1">
                              <a:solidFill>
                                <a:schemeClr val="tx1"/>
                              </a:solidFill>
                              <a:latin typeface="Cambria Math" panose="02040503050406030204" pitchFamily="18" charset="0"/>
                            </a:rPr>
                            <m:t>𝑒𝑎𝑣</m:t>
                          </m:r>
                        </m:sup>
                      </m:sSubSup>
                      <m:r>
                        <a:rPr lang="en-US" i="1">
                          <a:solidFill>
                            <a:schemeClr val="tx1"/>
                          </a:solidFill>
                          <a:latin typeface="Cambria Math" panose="02040503050406030204" pitchFamily="18" charset="0"/>
                        </a:rPr>
                        <m:t>=</m:t>
                      </m:r>
                      <m:d>
                        <m:dPr>
                          <m:begChr m:val="{"/>
                          <m:endChr m:val=""/>
                          <m:ctrlPr>
                            <a:rPr lang="en-US" i="1">
                              <a:solidFill>
                                <a:schemeClr val="tx1"/>
                              </a:solidFill>
                              <a:latin typeface="Cambria Math" panose="02040503050406030204" pitchFamily="18" charset="0"/>
                            </a:rPr>
                          </m:ctrlPr>
                        </m:dPr>
                        <m:e>
                          <m:m>
                            <m:mPr>
                              <m:mcs>
                                <m:mc>
                                  <m:mcPr>
                                    <m:count m:val="2"/>
                                    <m:mcJc m:val="center"/>
                                  </m:mcPr>
                                </m:mc>
                              </m:mcs>
                              <m:ctrlPr>
                                <a:rPr lang="en-US" i="1">
                                  <a:solidFill>
                                    <a:schemeClr val="tx1"/>
                                  </a:solidFill>
                                  <a:latin typeface="Cambria Math" panose="02040503050406030204" pitchFamily="18" charset="0"/>
                                </a:rPr>
                              </m:ctrlPr>
                            </m:mPr>
                            <m:mr>
                              <m:e>
                                <m:r>
                                  <m:rPr>
                                    <m:brk m:alnAt="7"/>
                                  </m:rPr>
                                  <a:rPr lang="en-US" i="1">
                                    <a:solidFill>
                                      <a:schemeClr val="tx1"/>
                                    </a:solidFill>
                                    <a:latin typeface="Cambria Math" panose="02040503050406030204" pitchFamily="18" charset="0"/>
                                  </a:rPr>
                                  <m:t>1</m:t>
                                </m:r>
                              </m:e>
                              <m:e>
                                <m:r>
                                  <m:rPr>
                                    <m:sty m:val="p"/>
                                  </m:rPr>
                                  <a:rPr lang="en-US">
                                    <a:solidFill>
                                      <a:schemeClr val="tx1"/>
                                    </a:solidFill>
                                    <a:latin typeface="Cambria Math" panose="02040503050406030204" pitchFamily="18" charset="0"/>
                                  </a:rPr>
                                  <m:t>if</m:t>
                                </m:r>
                                <m:r>
                                  <a:rPr lang="en-US" i="1">
                                    <a:solidFill>
                                      <a:schemeClr val="tx1"/>
                                    </a:solidFill>
                                    <a:latin typeface="Cambria Math" panose="02040503050406030204" pitchFamily="18" charset="0"/>
                                  </a:rPr>
                                  <m:t> </m:t>
                                </m:r>
                                <m:r>
                                  <a:rPr lang="en-US" i="1">
                                    <a:solidFill>
                                      <a:schemeClr val="tx1"/>
                                    </a:solidFill>
                                    <a:latin typeface="Cambria Math" panose="02040503050406030204" pitchFamily="18" charset="0"/>
                                  </a:rPr>
                                  <m:t>𝑏</m:t>
                                </m:r>
                                <m:r>
                                  <a:rPr lang="en-US" i="1">
                                    <a:solidFill>
                                      <a:schemeClr val="tx1"/>
                                    </a:solidFill>
                                    <a:latin typeface="Cambria Math" panose="02040503050406030204" pitchFamily="18" charset="0"/>
                                  </a:rPr>
                                  <m:t>=</m:t>
                                </m:r>
                                <m:sSup>
                                  <m:sSupPr>
                                    <m:ctrlPr>
                                      <a:rPr lang="en-US" i="1">
                                        <a:solidFill>
                                          <a:schemeClr val="tx1"/>
                                        </a:solidFill>
                                        <a:latin typeface="Cambria Math" panose="02040503050406030204" pitchFamily="18" charset="0"/>
                                      </a:rPr>
                                    </m:ctrlPr>
                                  </m:sSupPr>
                                  <m:e>
                                    <m:r>
                                      <a:rPr lang="en-US" i="1">
                                        <a:solidFill>
                                          <a:schemeClr val="tx1"/>
                                        </a:solidFill>
                                        <a:latin typeface="Cambria Math" panose="02040503050406030204" pitchFamily="18" charset="0"/>
                                      </a:rPr>
                                      <m:t>𝑏</m:t>
                                    </m:r>
                                  </m:e>
                                  <m:sup>
                                    <m:r>
                                      <a:rPr lang="en-US" i="1">
                                        <a:solidFill>
                                          <a:schemeClr val="tx1"/>
                                        </a:solidFill>
                                        <a:latin typeface="Cambria Math" panose="02040503050406030204" pitchFamily="18" charset="0"/>
                                      </a:rPr>
                                      <m:t>′</m:t>
                                    </m:r>
                                  </m:sup>
                                </m:sSup>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𝑎𝑡𝑡𝑎𝑐𝑘𝑒𝑟</m:t>
                                </m:r>
                                <m:r>
                                  <a:rPr lang="en-US" i="1">
                                    <a:solidFill>
                                      <a:schemeClr val="tx1"/>
                                    </a:solidFill>
                                    <a:latin typeface="Cambria Math" panose="02040503050406030204" pitchFamily="18" charset="0"/>
                                  </a:rPr>
                                  <m:t> </m:t>
                                </m:r>
                                <m:r>
                                  <a:rPr lang="en-US" i="1">
                                    <a:solidFill>
                                      <a:schemeClr val="tx1"/>
                                    </a:solidFill>
                                    <a:latin typeface="Cambria Math" panose="02040503050406030204" pitchFamily="18" charset="0"/>
                                  </a:rPr>
                                  <m:t>𝑖𝑠</m:t>
                                </m:r>
                                <m:r>
                                  <a:rPr lang="en-US" i="1">
                                    <a:solidFill>
                                      <a:schemeClr val="tx1"/>
                                    </a:solidFill>
                                    <a:latin typeface="Cambria Math" panose="02040503050406030204" pitchFamily="18" charset="0"/>
                                  </a:rPr>
                                  <m:t> </m:t>
                                </m:r>
                                <m:r>
                                  <a:rPr lang="en-US" i="1">
                                    <a:solidFill>
                                      <a:schemeClr val="tx1"/>
                                    </a:solidFill>
                                    <a:latin typeface="Cambria Math" panose="02040503050406030204" pitchFamily="18" charset="0"/>
                                  </a:rPr>
                                  <m:t>𝑐𝑜𝑟𝑟𝑒𝑐𝑡</m:t>
                                </m:r>
                                <m:r>
                                  <a:rPr lang="en-US" i="1">
                                    <a:solidFill>
                                      <a:schemeClr val="tx1"/>
                                    </a:solidFill>
                                    <a:latin typeface="Cambria Math" panose="02040503050406030204" pitchFamily="18" charset="0"/>
                                  </a:rPr>
                                  <m:t>)</m:t>
                                </m:r>
                              </m:e>
                            </m:mr>
                            <m:mr>
                              <m:e>
                                <m:r>
                                  <a:rPr lang="en-US" i="1">
                                    <a:solidFill>
                                      <a:schemeClr val="tx1"/>
                                    </a:solidFill>
                                    <a:latin typeface="Cambria Math" panose="02040503050406030204" pitchFamily="18" charset="0"/>
                                  </a:rPr>
                                  <m:t>0</m:t>
                                </m:r>
                              </m:e>
                              <m:e>
                                <m:r>
                                  <m:rPr>
                                    <m:sty m:val="p"/>
                                  </m:rPr>
                                  <a:rPr lang="en-US">
                                    <a:solidFill>
                                      <a:schemeClr val="tx1"/>
                                    </a:solidFill>
                                    <a:latin typeface="Cambria Math" panose="02040503050406030204" pitchFamily="18" charset="0"/>
                                  </a:rPr>
                                  <m:t>otherwise</m:t>
                                </m:r>
                                <m:r>
                                  <a:rPr lang="en-US" i="1">
                                    <a:solidFill>
                                      <a:schemeClr val="tx1"/>
                                    </a:solidFill>
                                    <a:latin typeface="Cambria Math" panose="02040503050406030204" pitchFamily="18" charset="0"/>
                                  </a:rPr>
                                  <m:t>(</m:t>
                                </m:r>
                                <m:r>
                                  <a:rPr lang="en-US" i="1">
                                    <a:solidFill>
                                      <a:schemeClr val="tx1"/>
                                    </a:solidFill>
                                    <a:latin typeface="Cambria Math" panose="02040503050406030204" pitchFamily="18" charset="0"/>
                                  </a:rPr>
                                  <m:t>𝑎𝑡𝑡𝑎𝑐𝑘𝑒𝑟</m:t>
                                </m:r>
                                <m:r>
                                  <a:rPr lang="en-US" i="1">
                                    <a:solidFill>
                                      <a:schemeClr val="tx1"/>
                                    </a:solidFill>
                                    <a:latin typeface="Cambria Math" panose="02040503050406030204" pitchFamily="18" charset="0"/>
                                  </a:rPr>
                                  <m:t> </m:t>
                                </m:r>
                                <m:r>
                                  <a:rPr lang="en-US" i="1">
                                    <a:solidFill>
                                      <a:schemeClr val="tx1"/>
                                    </a:solidFill>
                                    <a:latin typeface="Cambria Math" panose="02040503050406030204" pitchFamily="18" charset="0"/>
                                  </a:rPr>
                                  <m:t>𝑖𝑠</m:t>
                                </m:r>
                                <m:r>
                                  <a:rPr lang="en-US" i="1">
                                    <a:solidFill>
                                      <a:schemeClr val="tx1"/>
                                    </a:solidFill>
                                    <a:latin typeface="Cambria Math" panose="02040503050406030204" pitchFamily="18" charset="0"/>
                                  </a:rPr>
                                  <m:t> </m:t>
                                </m:r>
                                <m:r>
                                  <a:rPr lang="en-US" i="1">
                                    <a:solidFill>
                                      <a:schemeClr val="tx1"/>
                                    </a:solidFill>
                                    <a:latin typeface="Cambria Math" panose="02040503050406030204" pitchFamily="18" charset="0"/>
                                  </a:rPr>
                                  <m:t>𝑛𝑜𝑡</m:t>
                                </m:r>
                                <m:r>
                                  <a:rPr lang="en-US" i="1">
                                    <a:solidFill>
                                      <a:schemeClr val="tx1"/>
                                    </a:solidFill>
                                    <a:latin typeface="Cambria Math" panose="02040503050406030204" pitchFamily="18" charset="0"/>
                                  </a:rPr>
                                  <m:t> </m:t>
                                </m:r>
                                <m:r>
                                  <a:rPr lang="en-US" i="1">
                                    <a:solidFill>
                                      <a:schemeClr val="tx1"/>
                                    </a:solidFill>
                                    <a:latin typeface="Cambria Math" panose="02040503050406030204" pitchFamily="18" charset="0"/>
                                  </a:rPr>
                                  <m:t>𝑐𝑜𝑟𝑟𝑒𝑐𝑡</m:t>
                                </m:r>
                                <m:r>
                                  <a:rPr lang="en-US" i="1">
                                    <a:solidFill>
                                      <a:schemeClr val="tx1"/>
                                    </a:solidFill>
                                    <a:latin typeface="Cambria Math" panose="02040503050406030204" pitchFamily="18" charset="0"/>
                                  </a:rPr>
                                  <m:t>)</m:t>
                                </m:r>
                              </m:e>
                            </m:mr>
                          </m:m>
                        </m:e>
                      </m:d>
                    </m:oMath>
                  </m:oMathPara>
                </a14:m>
                <a:endParaRPr lang="en-US" altLang="en-US" dirty="0" smtClean="0">
                  <a:solidFill>
                    <a:schemeClr val="tx1"/>
                  </a:solidFill>
                  <a:sym typeface="Symbol" panose="05050102010706020507" pitchFamily="18" charset="2"/>
                </a:endParaRPr>
              </a:p>
              <a:p>
                <a:pPr algn="ctr"/>
                <a:endParaRPr lang="en-US" sz="2400" baseline="30000" dirty="0">
                  <a:solidFill>
                    <a:schemeClr val="tx1"/>
                  </a:solidFill>
                </a:endParaRPr>
              </a:p>
              <a:p>
                <a:pPr algn="ctr"/>
                <a14:m>
                  <m:oMathPara xmlns:m="http://schemas.openxmlformats.org/officeDocument/2006/math">
                    <m:oMathParaPr>
                      <m:jc m:val="centerGroup"/>
                    </m:oMathParaPr>
                    <m:oMath xmlns:m="http://schemas.openxmlformats.org/officeDocument/2006/math">
                      <m:r>
                        <m:rPr>
                          <m:sty m:val="p"/>
                        </m:rPr>
                        <a:rPr lang="el-GR" sz="2400" i="1">
                          <a:solidFill>
                            <a:schemeClr val="tx1"/>
                          </a:solidFill>
                          <a:latin typeface="Cambria Math" panose="02040503050406030204" pitchFamily="18" charset="0"/>
                          <a:ea typeface="Cambria Math" panose="02040503050406030204" pitchFamily="18" charset="0"/>
                        </a:rPr>
                        <m:t>Π</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h𝑎𝑠</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𝑖𝑛𝑑𝑖𝑠𝑡𝑖𝑛𝑔𝑢𝑖𝑠h𝑎𝑏𝑙𝑒</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𝑒𝑛𝑐𝑟𝑦𝑝𝑡𝑖𝑜𝑛𝑠</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𝑖𝑛</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𝑡h𝑒</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𝑝𝑟𝑒𝑠𝑒𝑛𝑐𝑒</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𝑜𝑓</m:t>
                      </m:r>
                      <m:r>
                        <a:rPr lang="en-US" sz="2400" b="0" i="1" smtClean="0">
                          <a:solidFill>
                            <a:schemeClr val="tx1"/>
                          </a:solidFill>
                          <a:latin typeface="Cambria Math" panose="02040503050406030204" pitchFamily="18" charset="0"/>
                          <a:ea typeface="Cambria Math" panose="02040503050406030204" pitchFamily="18" charset="0"/>
                        </a:rPr>
                        <m:t> </m:t>
                      </m:r>
                    </m:oMath>
                  </m:oMathPara>
                </a14:m>
                <a:endParaRPr lang="en-US" sz="2400" b="0" i="1" dirty="0" smtClean="0">
                  <a:solidFill>
                    <a:schemeClr val="tx1"/>
                  </a:solidFill>
                  <a:latin typeface="Cambria Math" panose="02040503050406030204" pitchFamily="18" charset="0"/>
                  <a:ea typeface="Cambria Math" panose="02040503050406030204" pitchFamily="18" charset="0"/>
                </a:endParaRPr>
              </a:p>
              <a:p>
                <a:pPr algn="ctr"/>
                <a14:m>
                  <m:oMath xmlns:m="http://schemas.openxmlformats.org/officeDocument/2006/math">
                    <m:r>
                      <a:rPr lang="en-US" sz="2400" b="0" i="1" smtClean="0">
                        <a:solidFill>
                          <a:schemeClr val="tx1"/>
                        </a:solidFill>
                        <a:latin typeface="Cambria Math" panose="02040503050406030204" pitchFamily="18" charset="0"/>
                        <a:ea typeface="Cambria Math" panose="02040503050406030204" pitchFamily="18" charset="0"/>
                      </a:rPr>
                      <m:t>𝑎𝑛</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𝑒𝑎𝑣𝑒𝑠𝑑𝑟𝑜𝑝𝑝𝑒𝑟</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𝑖𝑓</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𝑓𝑜𝑟</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𝑎𝑙𝑙</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𝑒𝑎𝑣𝑒𝑠𝑑𝑟𝑜𝑝𝑝𝑖𝑛𝑔</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𝑎𝑑𝑣𝑒𝑟𝑠𝑎𝑟𝑖𝑒𝑠</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𝐴</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𝑤𝑒</m:t>
                    </m:r>
                    <m:r>
                      <a:rPr lang="en-US" sz="2400" b="0" i="1" smtClean="0">
                        <a:solidFill>
                          <a:schemeClr val="tx1"/>
                        </a:solidFill>
                        <a:latin typeface="Cambria Math" panose="02040503050406030204" pitchFamily="18" charset="0"/>
                        <a:ea typeface="Cambria Math" panose="02040503050406030204" pitchFamily="18" charset="0"/>
                      </a:rPr>
                      <m:t> </m:t>
                    </m:r>
                    <m:r>
                      <a:rPr lang="en-US" sz="2400" b="0" i="1" smtClean="0">
                        <a:solidFill>
                          <a:schemeClr val="tx1"/>
                        </a:solidFill>
                        <a:latin typeface="Cambria Math" panose="02040503050406030204" pitchFamily="18" charset="0"/>
                        <a:ea typeface="Cambria Math" panose="02040503050406030204" pitchFamily="18" charset="0"/>
                      </a:rPr>
                      <m:t>h𝑎𝑣𝑒</m:t>
                    </m:r>
                  </m:oMath>
                </a14:m>
                <a:r>
                  <a:rPr lang="en-US" sz="2400" b="0" dirty="0" smtClean="0">
                    <a:solidFill>
                      <a:schemeClr val="tx1"/>
                    </a:solidFill>
                    <a:ea typeface="Cambria Math" panose="02040503050406030204" pitchFamily="18" charset="0"/>
                  </a:rPr>
                  <a:t> </a:t>
                </a:r>
                <a:endParaRPr lang="en-US" sz="2400" b="0" i="0" dirty="0" smtClean="0">
                  <a:solidFill>
                    <a:schemeClr val="tx1"/>
                  </a:solidFill>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r>
                        <m:rPr>
                          <m:sty m:val="p"/>
                        </m:rPr>
                        <a:rPr lang="en-US" sz="2400" b="0" i="0" smtClean="0">
                          <a:solidFill>
                            <a:schemeClr val="tx1"/>
                          </a:solidFill>
                          <a:latin typeface="Cambria Math" panose="02040503050406030204" pitchFamily="18" charset="0"/>
                        </a:rPr>
                        <m:t>Pr</m:t>
                      </m:r>
                      <m:d>
                        <m:dPr>
                          <m:begChr m:val="["/>
                          <m:endChr m:val="]"/>
                          <m:ctrlPr>
                            <a:rPr lang="en-US" sz="2400" i="1" smtClean="0">
                              <a:solidFill>
                                <a:schemeClr val="tx1"/>
                              </a:solidFill>
                              <a:latin typeface="Cambria Math" panose="02040503050406030204" pitchFamily="18" charset="0"/>
                            </a:rPr>
                          </m:ctrlPr>
                        </m:dPr>
                        <m:e>
                          <m:sSubSup>
                            <m:sSubSupPr>
                              <m:ctrlPr>
                                <a:rPr lang="en-US" sz="2400" i="1">
                                  <a:solidFill>
                                    <a:schemeClr val="tx1"/>
                                  </a:solidFill>
                                  <a:latin typeface="Cambria Math" panose="02040503050406030204" pitchFamily="18" charset="0"/>
                                </a:rPr>
                              </m:ctrlPr>
                            </m:sSubSupPr>
                            <m:e>
                              <m:r>
                                <a:rPr lang="en-US" sz="2400" i="1">
                                  <a:solidFill>
                                    <a:schemeClr val="tx1"/>
                                  </a:solidFill>
                                  <a:latin typeface="Cambria Math" panose="02040503050406030204" pitchFamily="18" charset="0"/>
                                </a:rPr>
                                <m:t>𝑃𝑟𝑖𝑣𝐾</m:t>
                              </m:r>
                            </m:e>
                            <m:sub>
                              <m:r>
                                <a:rPr lang="en-US" sz="2400" i="1">
                                  <a:solidFill>
                                    <a:schemeClr val="tx1"/>
                                  </a:solidFill>
                                  <a:latin typeface="Cambria Math" panose="02040503050406030204" pitchFamily="18" charset="0"/>
                                </a:rPr>
                                <m:t>𝐴</m:t>
                              </m:r>
                              <m:r>
                                <a:rPr lang="en-US" sz="2400" i="1">
                                  <a:solidFill>
                                    <a:schemeClr val="tx1"/>
                                  </a:solidFill>
                                  <a:latin typeface="Cambria Math" panose="02040503050406030204" pitchFamily="18" charset="0"/>
                                </a:rPr>
                                <m:t>,</m:t>
                              </m:r>
                              <m:r>
                                <m:rPr>
                                  <m:sty m:val="p"/>
                                </m:rPr>
                                <a:rPr lang="el-GR" sz="2400" i="1">
                                  <a:solidFill>
                                    <a:schemeClr val="tx1"/>
                                  </a:solidFill>
                                  <a:latin typeface="Cambria Math" panose="02040503050406030204" pitchFamily="18" charset="0"/>
                                  <a:ea typeface="Cambria Math" panose="02040503050406030204" pitchFamily="18" charset="0"/>
                                </a:rPr>
                                <m:t>Π</m:t>
                              </m:r>
                              <m:r>
                                <a:rPr lang="en-US" altLang="en-US" sz="2400" i="1" dirty="0">
                                  <a:solidFill>
                                    <a:schemeClr val="tx1"/>
                                  </a:solidFill>
                                  <a:latin typeface="Cambria Math" panose="02040503050406030204" pitchFamily="18" charset="0"/>
                                  <a:sym typeface="Symbol" panose="05050102010706020507" pitchFamily="18" charset="2"/>
                                </a:rPr>
                                <m:t> </m:t>
                              </m:r>
                            </m:sub>
                            <m:sup>
                              <m:r>
                                <a:rPr lang="en-US" sz="2400" i="1">
                                  <a:solidFill>
                                    <a:schemeClr val="tx1"/>
                                  </a:solidFill>
                                  <a:latin typeface="Cambria Math" panose="02040503050406030204" pitchFamily="18" charset="0"/>
                                </a:rPr>
                                <m:t>𝑒𝑎𝑣</m:t>
                              </m:r>
                            </m:sup>
                          </m:sSubSup>
                          <m:r>
                            <a:rPr lang="en-US" sz="2400" i="1">
                              <a:solidFill>
                                <a:schemeClr val="tx1"/>
                              </a:solidFill>
                              <a:latin typeface="Cambria Math" panose="02040503050406030204" pitchFamily="18" charset="0"/>
                            </a:rPr>
                            <m:t>=1</m:t>
                          </m:r>
                        </m:e>
                      </m:d>
                      <m:r>
                        <a:rPr lang="en-US" sz="2400" b="0" i="1" smtClean="0">
                          <a:solidFill>
                            <a:schemeClr val="tx1"/>
                          </a:solidFill>
                          <a:latin typeface="Cambria Math" panose="02040503050406030204" pitchFamily="18" charset="0"/>
                        </a:rPr>
                        <m:t>=</m:t>
                      </m:r>
                      <m:f>
                        <m:fPr>
                          <m:ctrlPr>
                            <a:rPr lang="en-US" sz="2400" i="1">
                              <a:solidFill>
                                <a:schemeClr val="tx1"/>
                              </a:solidFill>
                              <a:latin typeface="Cambria Math" panose="02040503050406030204" pitchFamily="18" charset="0"/>
                              <a:ea typeface="Cambria Math" panose="02040503050406030204" pitchFamily="18" charset="0"/>
                            </a:rPr>
                          </m:ctrlPr>
                        </m:fPr>
                        <m:num>
                          <m:r>
                            <a:rPr lang="en-US" sz="2400" i="1">
                              <a:solidFill>
                                <a:schemeClr val="tx1"/>
                              </a:solidFill>
                              <a:latin typeface="Cambria Math" panose="02040503050406030204" pitchFamily="18" charset="0"/>
                              <a:ea typeface="Cambria Math" panose="02040503050406030204" pitchFamily="18" charset="0"/>
                            </a:rPr>
                            <m:t>1</m:t>
                          </m:r>
                        </m:num>
                        <m:den>
                          <m:r>
                            <a:rPr lang="en-US" sz="2400" i="1">
                              <a:solidFill>
                                <a:schemeClr val="tx1"/>
                              </a:solidFill>
                              <a:latin typeface="Cambria Math" panose="02040503050406030204" pitchFamily="18" charset="0"/>
                              <a:ea typeface="Cambria Math" panose="02040503050406030204" pitchFamily="18" charset="0"/>
                            </a:rPr>
                            <m:t>2</m:t>
                          </m:r>
                        </m:den>
                      </m:f>
                    </m:oMath>
                  </m:oMathPara>
                </a14:m>
                <a:endParaRPr lang="en-US" sz="2400" baseline="30000" dirty="0">
                  <a:solidFill>
                    <a:srgbClr val="FF0000"/>
                  </a:solidFill>
                </a:endParaRPr>
              </a:p>
              <a:p>
                <a:pPr algn="ctr"/>
                <a:endParaRPr lang="en-US" sz="2400" baseline="30000" dirty="0">
                  <a:solidFill>
                    <a:srgbClr val="FF0000"/>
                  </a:solidFill>
                </a:endParaRPr>
              </a:p>
            </p:txBody>
          </p:sp>
        </mc:Choice>
        <mc:Fallback xmlns="">
          <p:sp>
            <p:nvSpPr>
              <p:cNvPr id="17" name="Rectangular Callout 16"/>
              <p:cNvSpPr>
                <a:spLocks noRot="1" noChangeAspect="1" noMove="1" noResize="1" noEditPoints="1" noAdjustHandles="1" noChangeArrowheads="1" noChangeShapeType="1" noTextEdit="1"/>
              </p:cNvSpPr>
              <p:nvPr/>
            </p:nvSpPr>
            <p:spPr>
              <a:xfrm>
                <a:off x="325121" y="1660338"/>
                <a:ext cx="10668142" cy="4632948"/>
              </a:xfrm>
              <a:prstGeom prst="wedgeRectCallout">
                <a:avLst>
                  <a:gd name="adj1" fmla="val 29996"/>
                  <a:gd name="adj2" fmla="val -62916"/>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78756796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Another Equivalent Definition (Game)</a:t>
            </a: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69</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06750" y="1698825"/>
            <a:ext cx="2422486" cy="1582431"/>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46371" y="1690688"/>
            <a:ext cx="2528457" cy="1687640"/>
          </a:xfrm>
          <a:prstGeom prst="rect">
            <a:avLst/>
          </a:prstGeom>
        </p:spPr>
      </p:pic>
      <p:cxnSp>
        <p:nvCxnSpPr>
          <p:cNvPr id="8" name="Straight Arrow Connector 7"/>
          <p:cNvCxnSpPr/>
          <p:nvPr/>
        </p:nvCxnSpPr>
        <p:spPr>
          <a:xfrm>
            <a:off x="2270760" y="2133600"/>
            <a:ext cx="4968240" cy="152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2270760" y="1683584"/>
            <a:ext cx="1029449" cy="461665"/>
          </a:xfrm>
          <a:prstGeom prst="rect">
            <a:avLst/>
          </a:prstGeom>
        </p:spPr>
        <p:txBody>
          <a:bodyPr wrap="none">
            <a:spAutoFit/>
          </a:bodyPr>
          <a:lstStyle/>
          <a:p>
            <a:r>
              <a:rPr lang="en-US" sz="2400" dirty="0" smtClean="0"/>
              <a:t>m</a:t>
            </a:r>
            <a:r>
              <a:rPr lang="en-US" sz="2400" baseline="-25000" dirty="0" smtClean="0"/>
              <a:t>0</a:t>
            </a:r>
            <a:r>
              <a:rPr lang="en-US" sz="2400" dirty="0" smtClean="0"/>
              <a:t>, </a:t>
            </a:r>
            <a:r>
              <a:rPr lang="en-US" sz="2400" dirty="0"/>
              <a:t>m</a:t>
            </a:r>
            <a:r>
              <a:rPr lang="en-US" sz="2400" baseline="-25000" dirty="0"/>
              <a:t>1</a:t>
            </a: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2990" y="871655"/>
            <a:ext cx="1228181" cy="1261945"/>
          </a:xfrm>
          <a:prstGeom prst="rect">
            <a:avLst/>
          </a:prstGeom>
        </p:spPr>
      </p:pic>
      <p:sp>
        <p:nvSpPr>
          <p:cNvPr id="11" name="TextBox 10"/>
          <p:cNvSpPr txBox="1"/>
          <p:nvPr/>
        </p:nvSpPr>
        <p:spPr>
          <a:xfrm>
            <a:off x="10011735" y="2197218"/>
            <a:ext cx="2194832" cy="1384995"/>
          </a:xfrm>
          <a:prstGeom prst="rect">
            <a:avLst/>
          </a:prstGeom>
          <a:noFill/>
        </p:spPr>
        <p:txBody>
          <a:bodyPr wrap="none" rtlCol="0">
            <a:spAutoFit/>
          </a:bodyPr>
          <a:lstStyle/>
          <a:p>
            <a:r>
              <a:rPr lang="en-US" sz="2800" b="1" dirty="0" smtClean="0"/>
              <a:t>Random bit b</a:t>
            </a:r>
          </a:p>
          <a:p>
            <a:r>
              <a:rPr lang="en-US" sz="2800" b="1" dirty="0" smtClean="0"/>
              <a:t>K </a:t>
            </a:r>
            <a:r>
              <a:rPr lang="en-US" sz="2800" b="1" dirty="0" smtClean="0">
                <a:sym typeface="Wingdings" panose="05000000000000000000" pitchFamily="2" charset="2"/>
              </a:rPr>
              <a:t></a:t>
            </a:r>
            <a:r>
              <a:rPr lang="en-US" sz="2800" b="1" dirty="0" smtClean="0"/>
              <a:t> Gen(.)</a:t>
            </a:r>
          </a:p>
          <a:p>
            <a:r>
              <a:rPr lang="en-US" sz="2800" b="1" dirty="0" smtClean="0"/>
              <a:t>c = </a:t>
            </a:r>
            <a:r>
              <a:rPr lang="en-US" sz="2800" b="1" dirty="0" err="1" smtClean="0"/>
              <a:t>Enc</a:t>
            </a:r>
            <a:r>
              <a:rPr lang="en-US" sz="2800" b="1" baseline="-25000" dirty="0" err="1" smtClean="0"/>
              <a:t>K</a:t>
            </a:r>
            <a:r>
              <a:rPr lang="en-US" sz="2800" b="1" dirty="0" smtClean="0"/>
              <a:t>(</a:t>
            </a:r>
            <a:r>
              <a:rPr lang="en-US" sz="2800" b="1" dirty="0" err="1" smtClean="0"/>
              <a:t>m</a:t>
            </a:r>
            <a:r>
              <a:rPr lang="en-US" sz="2800" b="1" baseline="-25000" dirty="0" err="1" smtClean="0"/>
              <a:t>b</a:t>
            </a:r>
            <a:r>
              <a:rPr lang="en-US" sz="2800" b="1" dirty="0" smtClean="0"/>
              <a:t>)</a:t>
            </a:r>
            <a:endParaRPr lang="en-US" sz="2800" b="1" dirty="0"/>
          </a:p>
        </p:txBody>
      </p:sp>
      <p:cxnSp>
        <p:nvCxnSpPr>
          <p:cNvPr id="12" name="Straight Arrow Connector 11"/>
          <p:cNvCxnSpPr/>
          <p:nvPr/>
        </p:nvCxnSpPr>
        <p:spPr>
          <a:xfrm flipH="1" flipV="1">
            <a:off x="2118360" y="2718827"/>
            <a:ext cx="512064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6867638" y="2375852"/>
            <a:ext cx="312906" cy="461665"/>
          </a:xfrm>
          <a:prstGeom prst="rect">
            <a:avLst/>
          </a:prstGeom>
        </p:spPr>
        <p:txBody>
          <a:bodyPr wrap="none">
            <a:spAutoFit/>
          </a:bodyPr>
          <a:lstStyle/>
          <a:p>
            <a:r>
              <a:rPr lang="en-US" sz="2400" b="1" dirty="0"/>
              <a:t>c</a:t>
            </a:r>
            <a:endParaRPr lang="en-US" sz="2400" dirty="0"/>
          </a:p>
        </p:txBody>
      </p:sp>
      <p:cxnSp>
        <p:nvCxnSpPr>
          <p:cNvPr id="16" name="Straight Arrow Connector 15"/>
          <p:cNvCxnSpPr/>
          <p:nvPr/>
        </p:nvCxnSpPr>
        <p:spPr>
          <a:xfrm>
            <a:off x="2118360" y="3230874"/>
            <a:ext cx="512064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2205784" y="2769209"/>
            <a:ext cx="423514" cy="461665"/>
          </a:xfrm>
          <a:prstGeom prst="rect">
            <a:avLst/>
          </a:prstGeom>
          <a:noFill/>
        </p:spPr>
        <p:txBody>
          <a:bodyPr wrap="none" rtlCol="0">
            <a:spAutoFit/>
          </a:bodyPr>
          <a:lstStyle/>
          <a:p>
            <a:r>
              <a:rPr lang="en-US" sz="2400" dirty="0" smtClean="0"/>
              <a:t>b’</a:t>
            </a:r>
            <a:endParaRPr lang="en-US" sz="2400" dirty="0"/>
          </a:p>
        </p:txBody>
      </p:sp>
      <p:sp>
        <p:nvSpPr>
          <p:cNvPr id="7" name="Content Placeholder 6"/>
          <p:cNvSpPr>
            <a:spLocks noGrp="1"/>
          </p:cNvSpPr>
          <p:nvPr>
            <p:ph idx="1"/>
          </p:nvPr>
        </p:nvSpPr>
        <p:spPr>
          <a:xfrm>
            <a:off x="206750" y="4152199"/>
            <a:ext cx="11147050" cy="2024763"/>
          </a:xfrm>
        </p:spPr>
        <p:txBody>
          <a:bodyPr>
            <a:normAutofit fontScale="92500"/>
          </a:bodyPr>
          <a:lstStyle/>
          <a:p>
            <a:pPr marL="0" indent="0">
              <a:buNone/>
            </a:pPr>
            <a:r>
              <a:rPr lang="en-US" dirty="0" smtClean="0"/>
              <a:t>Suppose </a:t>
            </a:r>
            <a:r>
              <a:rPr lang="en-US" dirty="0"/>
              <a:t>we have </a:t>
            </a:r>
            <a:r>
              <a:rPr lang="en-US" dirty="0" err="1"/>
              <a:t>m,m’,c</a:t>
            </a:r>
            <a:r>
              <a:rPr lang="en-US" dirty="0"/>
              <a:t>’ s.t. </a:t>
            </a:r>
            <a:r>
              <a:rPr lang="en-US" dirty="0" err="1"/>
              <a:t>Pr</a:t>
            </a:r>
            <a:r>
              <a:rPr lang="en-US" dirty="0"/>
              <a:t>[</a:t>
            </a:r>
            <a:r>
              <a:rPr lang="en-US" dirty="0" err="1"/>
              <a:t>Enc</a:t>
            </a:r>
            <a:r>
              <a:rPr lang="en-US" baseline="-25000" dirty="0" err="1"/>
              <a:t>K</a:t>
            </a:r>
            <a:r>
              <a:rPr lang="en-US" dirty="0"/>
              <a:t>(m)= c’] &gt; </a:t>
            </a:r>
            <a:r>
              <a:rPr lang="en-US" dirty="0" err="1"/>
              <a:t>Pr</a:t>
            </a:r>
            <a:r>
              <a:rPr lang="en-US" dirty="0"/>
              <a:t>[</a:t>
            </a:r>
            <a:r>
              <a:rPr lang="en-US" dirty="0" err="1"/>
              <a:t>Enc</a:t>
            </a:r>
            <a:r>
              <a:rPr lang="en-US" baseline="-25000" dirty="0" err="1"/>
              <a:t>K</a:t>
            </a:r>
            <a:r>
              <a:rPr lang="en-US" dirty="0"/>
              <a:t>(m’)=c’] </a:t>
            </a:r>
            <a:r>
              <a:rPr lang="en-US" dirty="0" smtClean="0"/>
              <a:t>then the adversary can win the game </a:t>
            </a:r>
            <a:r>
              <a:rPr lang="en-US" dirty="0" err="1" smtClean="0"/>
              <a:t>w.p</a:t>
            </a:r>
            <a:r>
              <a:rPr lang="en-US" dirty="0" smtClean="0"/>
              <a:t> &gt; ½. How?</a:t>
            </a:r>
          </a:p>
          <a:p>
            <a:pPr marL="0" indent="0">
              <a:buNone/>
            </a:pPr>
            <a:endParaRPr lang="en-US" dirty="0"/>
          </a:p>
          <a:p>
            <a:pPr marL="0" indent="0">
              <a:buNone/>
            </a:pPr>
            <a:r>
              <a:rPr lang="en-US" dirty="0" smtClean="0"/>
              <a:t>What else do we need to establish to prove that the definitions are equivalent? </a:t>
            </a:r>
            <a:endParaRPr lang="en-US" dirty="0"/>
          </a:p>
        </p:txBody>
      </p:sp>
    </p:spTree>
    <p:extLst>
      <p:ext uri="{BB962C8B-B14F-4D97-AF65-F5344CB8AC3E}">
        <p14:creationId xmlns:p14="http://schemas.microsoft.com/office/powerpoint/2010/main" val="5777070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Course </a:t>
            </a:r>
            <a:r>
              <a:rPr lang="en-US" dirty="0" smtClean="0"/>
              <a:t>Topics (Tentative)</a:t>
            </a:r>
            <a:endParaRPr lang="en-US" dirty="0"/>
          </a:p>
        </p:txBody>
      </p:sp>
      <p:sp>
        <p:nvSpPr>
          <p:cNvPr id="3" name="Content Placeholder 2"/>
          <p:cNvSpPr>
            <a:spLocks noGrp="1"/>
          </p:cNvSpPr>
          <p:nvPr>
            <p:ph idx="1"/>
          </p:nvPr>
        </p:nvSpPr>
        <p:spPr>
          <a:xfrm>
            <a:off x="838200" y="1825625"/>
            <a:ext cx="10515600" cy="4351338"/>
          </a:xfrm>
        </p:spPr>
        <p:txBody>
          <a:bodyPr>
            <a:normAutofit fontScale="92500" lnSpcReduction="20000"/>
          </a:bodyPr>
          <a:lstStyle/>
          <a:p>
            <a:r>
              <a:rPr lang="en-US" dirty="0" smtClean="0"/>
              <a:t>The course will review </a:t>
            </a:r>
            <a:r>
              <a:rPr lang="en-US" u="sng" dirty="0" smtClean="0"/>
              <a:t>several</a:t>
            </a:r>
            <a:r>
              <a:rPr lang="en-US" dirty="0" smtClean="0"/>
              <a:t> cutting edge research topics in the field of cryptography.</a:t>
            </a:r>
          </a:p>
          <a:p>
            <a:endParaRPr lang="en-US" dirty="0" smtClean="0"/>
          </a:p>
          <a:p>
            <a:r>
              <a:rPr lang="en-US" dirty="0" smtClean="0"/>
              <a:t>Cryptography is a big field </a:t>
            </a:r>
            <a:r>
              <a:rPr lang="en-US" dirty="0" smtClean="0">
                <a:sym typeface="Wingdings" panose="05000000000000000000" pitchFamily="2" charset="2"/>
              </a:rPr>
              <a:t> There will be many interesting topics that we cannot cover.</a:t>
            </a:r>
          </a:p>
          <a:p>
            <a:endParaRPr lang="en-US" dirty="0">
              <a:sym typeface="Wingdings" panose="05000000000000000000" pitchFamily="2" charset="2"/>
            </a:endParaRPr>
          </a:p>
          <a:p>
            <a:r>
              <a:rPr lang="en-US" b="1" dirty="0" smtClean="0"/>
              <a:t> Tentative List of Topics: </a:t>
            </a:r>
            <a:r>
              <a:rPr lang="en-US" dirty="0"/>
              <a:t>Concrete Security Analysis, Idealized Models, Preprocessing Attacks and Lower Bounds, Proofs of Space, Proofs of Sequential Work, Verifiable Delay Functions, Memory Tight Reductions, Memory Hard Functions, Oblivious RAM, Obfuscation + Applications, Differential Privacy, Functional Secret Sharing, Quantum Random Oracle Model + Compressed Oracles, Differential Privacy, Fully Homomorphic </a:t>
            </a:r>
            <a:r>
              <a:rPr lang="en-US" dirty="0" smtClean="0"/>
              <a:t>Encryption</a:t>
            </a:r>
          </a:p>
          <a:p>
            <a:endParaRPr lang="en-US" dirty="0" smtClean="0"/>
          </a:p>
          <a:p>
            <a:endParaRPr lang="en-US" dirty="0"/>
          </a:p>
          <a:p>
            <a:pPr marL="0" indent="0">
              <a:buNone/>
            </a:pPr>
            <a:endParaRPr lang="en-US" dirty="0"/>
          </a:p>
          <a:p>
            <a:endParaRPr lang="en-US" dirty="0"/>
          </a:p>
          <a:p>
            <a:endParaRPr lang="en-US" dirty="0"/>
          </a:p>
        </p:txBody>
      </p:sp>
      <p:sp>
        <p:nvSpPr>
          <p:cNvPr id="6" name="Slide Number Placeholder 5"/>
          <p:cNvSpPr>
            <a:spLocks noGrp="1"/>
          </p:cNvSpPr>
          <p:nvPr>
            <p:ph type="sldNum" sz="quarter" idx="12"/>
          </p:nvPr>
        </p:nvSpPr>
        <p:spPr/>
        <p:txBody>
          <a:bodyPr/>
          <a:lstStyle/>
          <a:p>
            <a:fld id="{D104D3F7-B83F-4105-B753-146AD0E5364B}" type="slidenum">
              <a:rPr lang="en-US" smtClean="0"/>
              <a:t>7</a:t>
            </a:fld>
            <a:endParaRPr lang="en-US"/>
          </a:p>
        </p:txBody>
      </p:sp>
    </p:spTree>
    <p:extLst>
      <p:ext uri="{BB962C8B-B14F-4D97-AF65-F5344CB8AC3E}">
        <p14:creationId xmlns:p14="http://schemas.microsoft.com/office/powerpoint/2010/main" val="66801807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One Time Pad [</a:t>
            </a:r>
            <a:r>
              <a:rPr lang="en-US" dirty="0" err="1" smtClean="0"/>
              <a:t>Vernam</a:t>
            </a:r>
            <a:r>
              <a:rPr lang="en-US" dirty="0" smtClean="0"/>
              <a:t> 1917]</a:t>
            </a: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70</a:t>
            </a:fld>
            <a:endParaRPr lang="en-US"/>
          </a:p>
        </p:txBody>
      </p:sp>
      <mc:AlternateContent xmlns:mc="http://schemas.openxmlformats.org/markup-compatibility/2006" xmlns:a14="http://schemas.microsoft.com/office/drawing/2010/main">
        <mc:Choice Requires="a14">
          <p:sp>
            <p:nvSpPr>
              <p:cNvPr id="3" name="TextBox 2"/>
              <p:cNvSpPr txBox="1"/>
              <p:nvPr/>
            </p:nvSpPr>
            <p:spPr>
              <a:xfrm>
                <a:off x="1583509" y="1589306"/>
                <a:ext cx="3401059"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sz="3200" i="1" smtClean="0">
                              <a:latin typeface="Cambria Math" panose="02040503050406030204" pitchFamily="18" charset="0"/>
                            </a:rPr>
                          </m:ctrlPr>
                        </m:funcPr>
                        <m:fName>
                          <m:sSub>
                            <m:sSubPr>
                              <m:ctrlPr>
                                <a:rPr lang="en-US" sz="3200" i="1" smtClean="0">
                                  <a:latin typeface="Cambria Math" panose="02040503050406030204" pitchFamily="18" charset="0"/>
                                </a:rPr>
                              </m:ctrlPr>
                            </m:sSubPr>
                            <m:e>
                              <m:r>
                                <m:rPr>
                                  <m:sty m:val="p"/>
                                </m:rPr>
                                <a:rPr lang="en-US" sz="3200" b="0" i="0" smtClean="0">
                                  <a:latin typeface="Cambria Math" panose="02040503050406030204" pitchFamily="18" charset="0"/>
                                </a:rPr>
                                <m:t>Enc</m:t>
                              </m:r>
                            </m:e>
                            <m:sub>
                              <m:r>
                                <a:rPr lang="en-US" sz="3200" b="0" i="1" smtClean="0">
                                  <a:latin typeface="Cambria Math" panose="02040503050406030204" pitchFamily="18" charset="0"/>
                                </a:rPr>
                                <m:t>𝐾</m:t>
                              </m:r>
                            </m:sub>
                          </m:sSub>
                        </m:fName>
                        <m:e>
                          <m:d>
                            <m:dPr>
                              <m:ctrlPr>
                                <a:rPr lang="en-US" sz="3200" i="1" smtClean="0">
                                  <a:latin typeface="Cambria Math" panose="02040503050406030204" pitchFamily="18" charset="0"/>
                                </a:rPr>
                              </m:ctrlPr>
                            </m:dPr>
                            <m:e>
                              <m:r>
                                <a:rPr lang="en-US" sz="3200" b="0" i="1" smtClean="0">
                                  <a:latin typeface="Cambria Math" panose="02040503050406030204" pitchFamily="18" charset="0"/>
                                </a:rPr>
                                <m:t>𝑚</m:t>
                              </m:r>
                            </m:e>
                          </m:d>
                        </m:e>
                      </m:func>
                      <m:r>
                        <a:rPr lang="en-US" sz="3200" b="0" i="1" smtClean="0">
                          <a:latin typeface="Cambria Math" panose="02040503050406030204" pitchFamily="18" charset="0"/>
                        </a:rPr>
                        <m:t>=</m:t>
                      </m:r>
                      <m:r>
                        <a:rPr lang="en-US" sz="3200" b="0" i="1" smtClean="0">
                          <a:latin typeface="Cambria Math" panose="02040503050406030204" pitchFamily="18" charset="0"/>
                        </a:rPr>
                        <m:t>𝐾</m:t>
                      </m:r>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𝑚</m:t>
                      </m:r>
                    </m:oMath>
                  </m:oMathPara>
                </a14:m>
                <a:endParaRPr lang="en-US" sz="3200" dirty="0"/>
              </a:p>
            </p:txBody>
          </p:sp>
        </mc:Choice>
        <mc:Fallback xmlns="">
          <p:sp>
            <p:nvSpPr>
              <p:cNvPr id="3" name="TextBox 2"/>
              <p:cNvSpPr txBox="1">
                <a:spLocks noRot="1" noChangeAspect="1" noMove="1" noResize="1" noEditPoints="1" noAdjustHandles="1" noChangeArrowheads="1" noChangeShapeType="1" noTextEdit="1"/>
              </p:cNvSpPr>
              <p:nvPr/>
            </p:nvSpPr>
            <p:spPr>
              <a:xfrm>
                <a:off x="1583509" y="1589306"/>
                <a:ext cx="3401059" cy="584775"/>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6096000" y="1589306"/>
                <a:ext cx="310854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sz="3200" i="1" smtClean="0">
                              <a:latin typeface="Cambria Math" panose="02040503050406030204" pitchFamily="18" charset="0"/>
                            </a:rPr>
                          </m:ctrlPr>
                        </m:funcPr>
                        <m:fName>
                          <m:sSub>
                            <m:sSubPr>
                              <m:ctrlPr>
                                <a:rPr lang="en-US" sz="3200" i="1" smtClean="0">
                                  <a:latin typeface="Cambria Math" panose="02040503050406030204" pitchFamily="18" charset="0"/>
                                </a:rPr>
                              </m:ctrlPr>
                            </m:sSubPr>
                            <m:e>
                              <m:r>
                                <m:rPr>
                                  <m:sty m:val="p"/>
                                </m:rPr>
                                <a:rPr lang="en-US" sz="3200" b="0" i="0" smtClean="0">
                                  <a:latin typeface="Cambria Math" panose="02040503050406030204" pitchFamily="18" charset="0"/>
                                </a:rPr>
                                <m:t>Dec</m:t>
                              </m:r>
                            </m:e>
                            <m:sub>
                              <m:r>
                                <a:rPr lang="en-US" sz="3200" b="0" i="1" smtClean="0">
                                  <a:latin typeface="Cambria Math" panose="02040503050406030204" pitchFamily="18" charset="0"/>
                                </a:rPr>
                                <m:t>𝐾</m:t>
                              </m:r>
                            </m:sub>
                          </m:sSub>
                        </m:fName>
                        <m:e>
                          <m:d>
                            <m:dPr>
                              <m:ctrlPr>
                                <a:rPr lang="en-US" sz="3200" i="1" smtClean="0">
                                  <a:latin typeface="Cambria Math" panose="02040503050406030204" pitchFamily="18" charset="0"/>
                                </a:rPr>
                              </m:ctrlPr>
                            </m:dPr>
                            <m:e>
                              <m:r>
                                <a:rPr lang="en-US" sz="3200" b="0" i="1" smtClean="0">
                                  <a:latin typeface="Cambria Math" panose="02040503050406030204" pitchFamily="18" charset="0"/>
                                </a:rPr>
                                <m:t>𝑐</m:t>
                              </m:r>
                            </m:e>
                          </m:d>
                        </m:e>
                      </m:func>
                      <m:r>
                        <a:rPr lang="en-US" sz="3200" b="0" i="1" smtClean="0">
                          <a:latin typeface="Cambria Math" panose="02040503050406030204" pitchFamily="18" charset="0"/>
                        </a:rPr>
                        <m:t>=</m:t>
                      </m:r>
                      <m:r>
                        <a:rPr lang="en-US" sz="3200" b="0" i="1" smtClean="0">
                          <a:latin typeface="Cambria Math" panose="02040503050406030204" pitchFamily="18" charset="0"/>
                        </a:rPr>
                        <m:t>𝐾</m:t>
                      </m:r>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𝑐</m:t>
                      </m:r>
                    </m:oMath>
                  </m:oMathPara>
                </a14:m>
                <a:endParaRPr lang="en-US" sz="3200" dirty="0"/>
              </a:p>
            </p:txBody>
          </p:sp>
        </mc:Choice>
        <mc:Fallback xmlns="">
          <p:sp>
            <p:nvSpPr>
              <p:cNvPr id="7" name="TextBox 6"/>
              <p:cNvSpPr txBox="1">
                <a:spLocks noRot="1" noChangeAspect="1" noMove="1" noResize="1" noEditPoints="1" noAdjustHandles="1" noChangeArrowheads="1" noChangeShapeType="1" noTextEdit="1"/>
              </p:cNvSpPr>
              <p:nvPr/>
            </p:nvSpPr>
            <p:spPr>
              <a:xfrm>
                <a:off x="6096000" y="1589306"/>
                <a:ext cx="3108543" cy="584775"/>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168469" y="2492023"/>
                <a:ext cx="5521448" cy="584775"/>
              </a:xfrm>
              <a:prstGeom prst="rect">
                <a:avLst/>
              </a:prstGeom>
              <a:noFill/>
            </p:spPr>
            <p:txBody>
              <a:bodyPr wrap="none" rtlCol="0">
                <a:spAutoFit/>
              </a:bodyPr>
              <a:lstStyle/>
              <a:p>
                <a14:m>
                  <m:oMath xmlns:m="http://schemas.openxmlformats.org/officeDocument/2006/math">
                    <m:r>
                      <a:rPr lang="en-US" sz="3200" b="1" i="0" smtClean="0">
                        <a:latin typeface="Cambria Math" panose="02040503050406030204" pitchFamily="18" charset="0"/>
                      </a:rPr>
                      <m:t>𝐄𝐱𝐚𝐦𝐩𝐥𝐞</m:t>
                    </m:r>
                    <m:r>
                      <a:rPr lang="en-US" sz="3200" b="1" i="1" smtClean="0">
                        <a:latin typeface="Cambria Math" panose="02040503050406030204" pitchFamily="18" charset="0"/>
                      </a:rPr>
                      <m:t>=</m:t>
                    </m:r>
                    <m:r>
                      <a:rPr lang="en-US" sz="3200" b="1" i="1" smtClean="0">
                        <a:latin typeface="Cambria Math" panose="02040503050406030204" pitchFamily="18" charset="0"/>
                      </a:rPr>
                      <m:t>𝟏𝟎𝟏𝟏</m:t>
                    </m:r>
                    <m:r>
                      <a:rPr lang="en-US" sz="3200" b="1" i="1" smtClean="0">
                        <a:latin typeface="Cambria Math" panose="02040503050406030204" pitchFamily="18" charset="0"/>
                        <a:ea typeface="Cambria Math" panose="02040503050406030204" pitchFamily="18" charset="0"/>
                      </a:rPr>
                      <m:t>⨁</m:t>
                    </m:r>
                  </m:oMath>
                </a14:m>
                <a:r>
                  <a:rPr lang="en-US" sz="3200" b="1" dirty="0" smtClean="0"/>
                  <a:t>0011 = ???</a:t>
                </a:r>
                <a:endParaRPr lang="en-US" sz="3200" b="1" dirty="0"/>
              </a:p>
            </p:txBody>
          </p:sp>
        </mc:Choice>
        <mc:Fallback xmlns="">
          <p:sp>
            <p:nvSpPr>
              <p:cNvPr id="8" name="TextBox 7"/>
              <p:cNvSpPr txBox="1">
                <a:spLocks noRot="1" noChangeAspect="1" noMove="1" noResize="1" noEditPoints="1" noAdjustHandles="1" noChangeArrowheads="1" noChangeShapeType="1" noTextEdit="1"/>
              </p:cNvSpPr>
              <p:nvPr/>
            </p:nvSpPr>
            <p:spPr>
              <a:xfrm>
                <a:off x="3168469" y="2492023"/>
                <a:ext cx="5521448" cy="584775"/>
              </a:xfrm>
              <a:prstGeom prst="rect">
                <a:avLst/>
              </a:prstGeom>
              <a:blipFill>
                <a:blip r:embed="rId5"/>
                <a:stretch>
                  <a:fillRect t="-12500" r="-1766" b="-34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Content Placeholder 8"/>
              <p:cNvSpPr>
                <a:spLocks noGrp="1"/>
              </p:cNvSpPr>
              <p:nvPr>
                <p:ph idx="1"/>
              </p:nvPr>
            </p:nvSpPr>
            <p:spPr>
              <a:xfrm>
                <a:off x="838200" y="3642359"/>
                <a:ext cx="10515600" cy="2534603"/>
              </a:xfrm>
            </p:spPr>
            <p:txBody>
              <a:bodyPr>
                <a:normAutofit fontScale="70000" lnSpcReduction="20000"/>
              </a:bodyPr>
              <a:lstStyle/>
              <a:p>
                <a:pPr marL="0" indent="0">
                  <a:buNone/>
                </a:pPr>
                <a:r>
                  <a:rPr lang="en-US" sz="3600" b="1" dirty="0" smtClean="0"/>
                  <a:t>Theorem</a:t>
                </a:r>
                <a:r>
                  <a:rPr lang="en-US" dirty="0" smtClean="0"/>
                  <a:t>: </a:t>
                </a:r>
                <a:r>
                  <a:rPr lang="en-US" sz="3600" dirty="0" smtClean="0"/>
                  <a:t>The one-time pad encryption scheme is perfectly secret</a:t>
                </a:r>
              </a:p>
              <a:p>
                <a:pPr marL="0" indent="0">
                  <a:buNone/>
                </a:pPr>
                <a:endParaRPr lang="en-US" sz="3600" dirty="0"/>
              </a:p>
              <a:p>
                <a:pPr marL="0" indent="0">
                  <a:buNone/>
                </a:pPr>
                <a:r>
                  <a:rPr lang="en-US" sz="3600" dirty="0"/>
                  <a:t>The following calculation holds for any c, </a:t>
                </a:r>
                <a:r>
                  <a:rPr lang="en-US" sz="3600" dirty="0" smtClean="0"/>
                  <a:t>m </a:t>
                </a:r>
              </a:p>
              <a:p>
                <a:pPr marL="0" indent="0" algn="ctr">
                  <a:buNone/>
                </a:pPr>
                <a:r>
                  <a:rPr lang="en-US" sz="3600" dirty="0" err="1" smtClean="0"/>
                  <a:t>Pr</a:t>
                </a:r>
                <a:r>
                  <a:rPr lang="en-US" sz="3600" dirty="0" smtClean="0"/>
                  <a:t>[</a:t>
                </a:r>
                <a:r>
                  <a:rPr lang="en-US" sz="3600" dirty="0" err="1" smtClean="0"/>
                  <a:t>Enc</a:t>
                </a:r>
                <a:r>
                  <a:rPr lang="en-US" sz="3600" baseline="-25000" dirty="0" err="1" smtClean="0"/>
                  <a:t>K</a:t>
                </a:r>
                <a:r>
                  <a:rPr lang="en-US" sz="3600" dirty="0" smtClean="0"/>
                  <a:t>(m)=</a:t>
                </a:r>
                <a:r>
                  <a:rPr lang="en-US" sz="3600" dirty="0"/>
                  <a:t>c] = </a:t>
                </a:r>
                <a:r>
                  <a:rPr lang="en-US" sz="3600" dirty="0" err="1"/>
                  <a:t>Pr</a:t>
                </a:r>
                <a:r>
                  <a:rPr lang="en-US" sz="3600" dirty="0"/>
                  <a:t>[</a:t>
                </a:r>
                <a14:m>
                  <m:oMath xmlns:m="http://schemas.openxmlformats.org/officeDocument/2006/math">
                    <m:r>
                      <a:rPr lang="en-US" sz="3600" i="1">
                        <a:latin typeface="Cambria Math" panose="02040503050406030204" pitchFamily="18" charset="0"/>
                      </a:rPr>
                      <m:t>𝐾</m:t>
                    </m:r>
                    <m:r>
                      <a:rPr lang="en-US" sz="3600" i="1">
                        <a:latin typeface="Cambria Math" panose="02040503050406030204" pitchFamily="18" charset="0"/>
                        <a:ea typeface="Cambria Math" panose="02040503050406030204" pitchFamily="18" charset="0"/>
                      </a:rPr>
                      <m:t>⨁</m:t>
                    </m:r>
                  </m:oMath>
                </a14:m>
                <a:r>
                  <a:rPr lang="en-US" sz="3600" dirty="0" smtClean="0"/>
                  <a:t>m </a:t>
                </a:r>
                <a:r>
                  <a:rPr lang="en-US" sz="3600" dirty="0"/>
                  <a:t>=c</a:t>
                </a:r>
                <a:r>
                  <a:rPr lang="en-US" sz="3600" dirty="0" smtClean="0"/>
                  <a:t>] = </a:t>
                </a:r>
                <a:r>
                  <a:rPr lang="en-US" sz="3600" dirty="0" err="1"/>
                  <a:t>Pr</a:t>
                </a:r>
                <a:r>
                  <a:rPr lang="en-US" sz="3600" dirty="0"/>
                  <a:t>[K=c</a:t>
                </a:r>
                <a14:m>
                  <m:oMath xmlns:m="http://schemas.openxmlformats.org/officeDocument/2006/math">
                    <m:r>
                      <a:rPr lang="en-US" sz="3600" i="1">
                        <a:latin typeface="Cambria Math" panose="02040503050406030204" pitchFamily="18" charset="0"/>
                        <a:ea typeface="Cambria Math" panose="02040503050406030204" pitchFamily="18" charset="0"/>
                      </a:rPr>
                      <m:t>⨁</m:t>
                    </m:r>
                  </m:oMath>
                </a14:m>
                <a:r>
                  <a:rPr lang="en-US" sz="3600" dirty="0" smtClean="0"/>
                  <a:t>m] </a:t>
                </a:r>
                <a:r>
                  <a:rPr lang="en-US" sz="3600" dirty="0"/>
                  <a:t>= </a:t>
                </a:r>
                <a14:m>
                  <m:oMath xmlns:m="http://schemas.openxmlformats.org/officeDocument/2006/math">
                    <m:f>
                      <m:fPr>
                        <m:type m:val="skw"/>
                        <m:ctrlPr>
                          <a:rPr lang="en-US" sz="3600" i="1" dirty="0">
                            <a:latin typeface="Cambria Math" panose="02040503050406030204" pitchFamily="18" charset="0"/>
                          </a:rPr>
                        </m:ctrlPr>
                      </m:fPr>
                      <m:num>
                        <m:r>
                          <a:rPr lang="en-US" sz="3600" i="1" dirty="0">
                            <a:latin typeface="Cambria Math" panose="02040503050406030204" pitchFamily="18" charset="0"/>
                          </a:rPr>
                          <m:t>1</m:t>
                        </m:r>
                      </m:num>
                      <m:den>
                        <m:d>
                          <m:dPr>
                            <m:begChr m:val="|"/>
                            <m:endChr m:val="|"/>
                            <m:ctrlPr>
                              <a:rPr lang="en-US" sz="3600" i="1">
                                <a:latin typeface="Cambria Math" panose="02040503050406030204" pitchFamily="18" charset="0"/>
                              </a:rPr>
                            </m:ctrlPr>
                          </m:dPr>
                          <m:e>
                            <m:r>
                              <a:rPr lang="el-GR" sz="3600" i="1">
                                <a:latin typeface="Cambria Math" panose="02040503050406030204" pitchFamily="18" charset="0"/>
                              </a:rPr>
                              <m:t>𝒦</m:t>
                            </m:r>
                          </m:e>
                        </m:d>
                      </m:den>
                    </m:f>
                  </m:oMath>
                </a14:m>
                <a:r>
                  <a:rPr lang="en-US" sz="3600" dirty="0" smtClean="0"/>
                  <a:t>.</a:t>
                </a:r>
              </a:p>
              <a:p>
                <a:pPr marL="0" indent="0">
                  <a:buNone/>
                </a:pPr>
                <a:r>
                  <a:rPr lang="en-US" sz="3600" dirty="0" smtClean="0"/>
                  <a:t>Thus, for any m, m’, c we have </a:t>
                </a:r>
              </a:p>
              <a:p>
                <a:pPr marL="0" indent="0" algn="ctr">
                  <a:buNone/>
                </a:pPr>
                <a:r>
                  <a:rPr lang="en-US" sz="3600" dirty="0" err="1" smtClean="0"/>
                  <a:t>Pr</a:t>
                </a:r>
                <a:r>
                  <a:rPr lang="en-US" sz="3600" dirty="0" smtClean="0"/>
                  <a:t>[</a:t>
                </a:r>
                <a:r>
                  <a:rPr lang="en-US" sz="3600" dirty="0" err="1" smtClean="0"/>
                  <a:t>Enc</a:t>
                </a:r>
                <a:r>
                  <a:rPr lang="en-US" sz="3600" baseline="-25000" dirty="0" err="1" smtClean="0"/>
                  <a:t>K</a:t>
                </a:r>
                <a:r>
                  <a:rPr lang="en-US" sz="3600" dirty="0" smtClean="0"/>
                  <a:t>(m</a:t>
                </a:r>
                <a:r>
                  <a:rPr lang="en-US" sz="3600" dirty="0"/>
                  <a:t>)=c</a:t>
                </a:r>
                <a:r>
                  <a:rPr lang="en-US" sz="3600" dirty="0" smtClean="0"/>
                  <a:t>]=</a:t>
                </a:r>
                <a14:m>
                  <m:oMath xmlns:m="http://schemas.openxmlformats.org/officeDocument/2006/math">
                    <m:f>
                      <m:fPr>
                        <m:type m:val="skw"/>
                        <m:ctrlPr>
                          <a:rPr lang="en-US" sz="3600" i="1" dirty="0">
                            <a:latin typeface="Cambria Math" panose="02040503050406030204" pitchFamily="18" charset="0"/>
                          </a:rPr>
                        </m:ctrlPr>
                      </m:fPr>
                      <m:num>
                        <m:r>
                          <a:rPr lang="en-US" sz="3600" i="1" dirty="0">
                            <a:latin typeface="Cambria Math" panose="02040503050406030204" pitchFamily="18" charset="0"/>
                          </a:rPr>
                          <m:t>1</m:t>
                        </m:r>
                      </m:num>
                      <m:den>
                        <m:d>
                          <m:dPr>
                            <m:begChr m:val="|"/>
                            <m:endChr m:val="|"/>
                            <m:ctrlPr>
                              <a:rPr lang="en-US" sz="3600" i="1">
                                <a:latin typeface="Cambria Math" panose="02040503050406030204" pitchFamily="18" charset="0"/>
                              </a:rPr>
                            </m:ctrlPr>
                          </m:dPr>
                          <m:e>
                            <m:r>
                              <a:rPr lang="el-GR" sz="3600" i="1">
                                <a:latin typeface="Cambria Math" panose="02040503050406030204" pitchFamily="18" charset="0"/>
                              </a:rPr>
                              <m:t>𝒦</m:t>
                            </m:r>
                          </m:e>
                        </m:d>
                      </m:den>
                    </m:f>
                  </m:oMath>
                </a14:m>
                <a:r>
                  <a:rPr lang="en-US" sz="3600" dirty="0"/>
                  <a:t> </a:t>
                </a:r>
                <a:r>
                  <a:rPr lang="en-US" sz="3600" dirty="0" smtClean="0"/>
                  <a:t>=</a:t>
                </a:r>
                <a:r>
                  <a:rPr lang="en-US" sz="3600" dirty="0" err="1" smtClean="0"/>
                  <a:t>Pr</a:t>
                </a:r>
                <a:r>
                  <a:rPr lang="en-US" sz="3600" dirty="0" smtClean="0"/>
                  <a:t>[</a:t>
                </a:r>
                <a:r>
                  <a:rPr lang="en-US" sz="3600" dirty="0" err="1" smtClean="0"/>
                  <a:t>Enc</a:t>
                </a:r>
                <a:r>
                  <a:rPr lang="en-US" sz="3600" baseline="-25000" dirty="0" err="1" smtClean="0"/>
                  <a:t>K</a:t>
                </a:r>
                <a:r>
                  <a:rPr lang="en-US" sz="3600" dirty="0" smtClean="0"/>
                  <a:t>(m’)=</a:t>
                </a:r>
                <a:r>
                  <a:rPr lang="en-US" sz="3600" dirty="0"/>
                  <a:t>c</a:t>
                </a:r>
                <a:r>
                  <a:rPr lang="en-US" sz="3600" dirty="0" smtClean="0"/>
                  <a:t>].</a:t>
                </a:r>
                <a:endParaRPr lang="en-US" sz="3600" dirty="0"/>
              </a:p>
            </p:txBody>
          </p:sp>
        </mc:Choice>
        <mc:Fallback xmlns="">
          <p:sp>
            <p:nvSpPr>
              <p:cNvPr id="9" name="Content Placeholder 8"/>
              <p:cNvSpPr>
                <a:spLocks noGrp="1" noRot="1" noChangeAspect="1" noMove="1" noResize="1" noEditPoints="1" noAdjustHandles="1" noChangeArrowheads="1" noChangeShapeType="1" noTextEdit="1"/>
              </p:cNvSpPr>
              <p:nvPr>
                <p:ph idx="1"/>
              </p:nvPr>
            </p:nvSpPr>
            <p:spPr>
              <a:xfrm>
                <a:off x="838200" y="3642359"/>
                <a:ext cx="10515600" cy="2534603"/>
              </a:xfrm>
              <a:blipFill>
                <a:blip r:embed="rId6"/>
                <a:stretch>
                  <a:fillRect l="-986" t="-5529" b="-42548"/>
                </a:stretch>
              </a:blipFill>
            </p:spPr>
            <p:txBody>
              <a:bodyPr/>
              <a:lstStyle/>
              <a:p>
                <a:r>
                  <a:rPr lang="en-US">
                    <a:noFill/>
                  </a:rPr>
                  <a:t> </a:t>
                </a:r>
              </a:p>
            </p:txBody>
          </p:sp>
        </mc:Fallback>
      </mc:AlternateContent>
    </p:spTree>
    <p:extLst>
      <p:ext uri="{BB962C8B-B14F-4D97-AF65-F5344CB8AC3E}">
        <p14:creationId xmlns:p14="http://schemas.microsoft.com/office/powerpoint/2010/main" val="3146908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One Time Pad [</a:t>
            </a:r>
            <a:r>
              <a:rPr lang="en-US" dirty="0" err="1" smtClean="0"/>
              <a:t>Vernam</a:t>
            </a:r>
            <a:r>
              <a:rPr lang="en-US" dirty="0" smtClean="0"/>
              <a:t> 1917]</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6414" y="3398262"/>
            <a:ext cx="3255484" cy="3185795"/>
          </a:xfrm>
        </p:spPr>
      </p:pic>
      <p:sp>
        <p:nvSpPr>
          <p:cNvPr id="4" name="Slide Number Placeholder 3"/>
          <p:cNvSpPr>
            <a:spLocks noGrp="1"/>
          </p:cNvSpPr>
          <p:nvPr>
            <p:ph type="sldNum" sz="quarter" idx="12"/>
          </p:nvPr>
        </p:nvSpPr>
        <p:spPr/>
        <p:txBody>
          <a:bodyPr/>
          <a:lstStyle/>
          <a:p>
            <a:fld id="{D104D3F7-B83F-4105-B753-146AD0E5364B}" type="slidenum">
              <a:rPr lang="en-US" smtClean="0"/>
              <a:t>71</a:t>
            </a:fld>
            <a:endParaRPr lang="en-US"/>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4568" y="3399880"/>
            <a:ext cx="4982392" cy="3321595"/>
          </a:xfrm>
          <a:prstGeom prst="rect">
            <a:avLst/>
          </a:prstGeom>
        </p:spPr>
      </p:pic>
      <mc:AlternateContent xmlns:mc="http://schemas.openxmlformats.org/markup-compatibility/2006" xmlns:a14="http://schemas.microsoft.com/office/drawing/2010/main">
        <mc:Choice Requires="a14">
          <p:sp>
            <p:nvSpPr>
              <p:cNvPr id="3" name="TextBox 2"/>
              <p:cNvSpPr txBox="1"/>
              <p:nvPr/>
            </p:nvSpPr>
            <p:spPr>
              <a:xfrm>
                <a:off x="1583509" y="1589306"/>
                <a:ext cx="3401059"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sz="3200" i="1" smtClean="0">
                              <a:latin typeface="Cambria Math" panose="02040503050406030204" pitchFamily="18" charset="0"/>
                            </a:rPr>
                          </m:ctrlPr>
                        </m:funcPr>
                        <m:fName>
                          <m:sSub>
                            <m:sSubPr>
                              <m:ctrlPr>
                                <a:rPr lang="en-US" sz="3200" i="1" smtClean="0">
                                  <a:latin typeface="Cambria Math" panose="02040503050406030204" pitchFamily="18" charset="0"/>
                                </a:rPr>
                              </m:ctrlPr>
                            </m:sSubPr>
                            <m:e>
                              <m:r>
                                <m:rPr>
                                  <m:sty m:val="p"/>
                                </m:rPr>
                                <a:rPr lang="en-US" sz="3200" b="0" i="0" smtClean="0">
                                  <a:latin typeface="Cambria Math" panose="02040503050406030204" pitchFamily="18" charset="0"/>
                                </a:rPr>
                                <m:t>Enc</m:t>
                              </m:r>
                            </m:e>
                            <m:sub>
                              <m:r>
                                <a:rPr lang="en-US" sz="3200" b="0" i="1" smtClean="0">
                                  <a:latin typeface="Cambria Math" panose="02040503050406030204" pitchFamily="18" charset="0"/>
                                </a:rPr>
                                <m:t>𝐾</m:t>
                              </m:r>
                            </m:sub>
                          </m:sSub>
                        </m:fName>
                        <m:e>
                          <m:d>
                            <m:dPr>
                              <m:ctrlPr>
                                <a:rPr lang="en-US" sz="3200" i="1" smtClean="0">
                                  <a:latin typeface="Cambria Math" panose="02040503050406030204" pitchFamily="18" charset="0"/>
                                </a:rPr>
                              </m:ctrlPr>
                            </m:dPr>
                            <m:e>
                              <m:r>
                                <a:rPr lang="en-US" sz="3200" b="0" i="1" smtClean="0">
                                  <a:latin typeface="Cambria Math" panose="02040503050406030204" pitchFamily="18" charset="0"/>
                                </a:rPr>
                                <m:t>𝑚</m:t>
                              </m:r>
                            </m:e>
                          </m:d>
                        </m:e>
                      </m:func>
                      <m:r>
                        <a:rPr lang="en-US" sz="3200" b="0" i="1" smtClean="0">
                          <a:latin typeface="Cambria Math" panose="02040503050406030204" pitchFamily="18" charset="0"/>
                        </a:rPr>
                        <m:t>=</m:t>
                      </m:r>
                      <m:r>
                        <a:rPr lang="en-US" sz="3200" b="0" i="1" smtClean="0">
                          <a:latin typeface="Cambria Math" panose="02040503050406030204" pitchFamily="18" charset="0"/>
                        </a:rPr>
                        <m:t>𝐾</m:t>
                      </m:r>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𝑚</m:t>
                      </m:r>
                    </m:oMath>
                  </m:oMathPara>
                </a14:m>
                <a:endParaRPr lang="en-US" sz="3200" dirty="0"/>
              </a:p>
            </p:txBody>
          </p:sp>
        </mc:Choice>
        <mc:Fallback xmlns="">
          <p:sp>
            <p:nvSpPr>
              <p:cNvPr id="3" name="TextBox 2"/>
              <p:cNvSpPr txBox="1">
                <a:spLocks noRot="1" noChangeAspect="1" noMove="1" noResize="1" noEditPoints="1" noAdjustHandles="1" noChangeArrowheads="1" noChangeShapeType="1" noTextEdit="1"/>
              </p:cNvSpPr>
              <p:nvPr/>
            </p:nvSpPr>
            <p:spPr>
              <a:xfrm>
                <a:off x="1583509" y="1589306"/>
                <a:ext cx="3401059" cy="584775"/>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p:cNvSpPr txBox="1"/>
              <p:nvPr/>
            </p:nvSpPr>
            <p:spPr>
              <a:xfrm>
                <a:off x="6096000" y="1589306"/>
                <a:ext cx="3108543" cy="58477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unc>
                        <m:funcPr>
                          <m:ctrlPr>
                            <a:rPr lang="en-US" sz="3200" i="1" smtClean="0">
                              <a:latin typeface="Cambria Math" panose="02040503050406030204" pitchFamily="18" charset="0"/>
                            </a:rPr>
                          </m:ctrlPr>
                        </m:funcPr>
                        <m:fName>
                          <m:sSub>
                            <m:sSubPr>
                              <m:ctrlPr>
                                <a:rPr lang="en-US" sz="3200" i="1" smtClean="0">
                                  <a:latin typeface="Cambria Math" panose="02040503050406030204" pitchFamily="18" charset="0"/>
                                </a:rPr>
                              </m:ctrlPr>
                            </m:sSubPr>
                            <m:e>
                              <m:r>
                                <m:rPr>
                                  <m:sty m:val="p"/>
                                </m:rPr>
                                <a:rPr lang="en-US" sz="3200" b="0" i="0" smtClean="0">
                                  <a:latin typeface="Cambria Math" panose="02040503050406030204" pitchFamily="18" charset="0"/>
                                </a:rPr>
                                <m:t>Dec</m:t>
                              </m:r>
                            </m:e>
                            <m:sub>
                              <m:r>
                                <a:rPr lang="en-US" sz="3200" b="0" i="1" smtClean="0">
                                  <a:latin typeface="Cambria Math" panose="02040503050406030204" pitchFamily="18" charset="0"/>
                                </a:rPr>
                                <m:t>𝐾</m:t>
                              </m:r>
                            </m:sub>
                          </m:sSub>
                        </m:fName>
                        <m:e>
                          <m:d>
                            <m:dPr>
                              <m:ctrlPr>
                                <a:rPr lang="en-US" sz="3200" i="1" smtClean="0">
                                  <a:latin typeface="Cambria Math" panose="02040503050406030204" pitchFamily="18" charset="0"/>
                                </a:rPr>
                              </m:ctrlPr>
                            </m:dPr>
                            <m:e>
                              <m:r>
                                <a:rPr lang="en-US" sz="3200" b="0" i="1" smtClean="0">
                                  <a:latin typeface="Cambria Math" panose="02040503050406030204" pitchFamily="18" charset="0"/>
                                </a:rPr>
                                <m:t>𝑐</m:t>
                              </m:r>
                            </m:e>
                          </m:d>
                        </m:e>
                      </m:func>
                      <m:r>
                        <a:rPr lang="en-US" sz="3200" b="0" i="1" smtClean="0">
                          <a:latin typeface="Cambria Math" panose="02040503050406030204" pitchFamily="18" charset="0"/>
                        </a:rPr>
                        <m:t>=</m:t>
                      </m:r>
                      <m:r>
                        <a:rPr lang="en-US" sz="3200" b="0" i="1" smtClean="0">
                          <a:latin typeface="Cambria Math" panose="02040503050406030204" pitchFamily="18" charset="0"/>
                        </a:rPr>
                        <m:t>𝐾</m:t>
                      </m:r>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𝑐</m:t>
                      </m:r>
                    </m:oMath>
                  </m:oMathPara>
                </a14:m>
                <a:endParaRPr lang="en-US" sz="3200" dirty="0"/>
              </a:p>
            </p:txBody>
          </p:sp>
        </mc:Choice>
        <mc:Fallback xmlns="">
          <p:sp>
            <p:nvSpPr>
              <p:cNvPr id="7" name="TextBox 6"/>
              <p:cNvSpPr txBox="1">
                <a:spLocks noRot="1" noChangeAspect="1" noMove="1" noResize="1" noEditPoints="1" noAdjustHandles="1" noChangeArrowheads="1" noChangeShapeType="1" noTextEdit="1"/>
              </p:cNvSpPr>
              <p:nvPr/>
            </p:nvSpPr>
            <p:spPr>
              <a:xfrm>
                <a:off x="6096000" y="1589306"/>
                <a:ext cx="3108543" cy="584775"/>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3168469" y="2492023"/>
                <a:ext cx="5521448" cy="584775"/>
              </a:xfrm>
              <a:prstGeom prst="rect">
                <a:avLst/>
              </a:prstGeom>
              <a:noFill/>
            </p:spPr>
            <p:txBody>
              <a:bodyPr wrap="none" rtlCol="0">
                <a:spAutoFit/>
              </a:bodyPr>
              <a:lstStyle/>
              <a:p>
                <a14:m>
                  <m:oMath xmlns:m="http://schemas.openxmlformats.org/officeDocument/2006/math">
                    <m:r>
                      <a:rPr lang="en-US" sz="3200" b="1" i="0" smtClean="0">
                        <a:latin typeface="Cambria Math" panose="02040503050406030204" pitchFamily="18" charset="0"/>
                      </a:rPr>
                      <m:t>𝐄𝐱𝐚𝐦𝐩𝐥𝐞</m:t>
                    </m:r>
                    <m:r>
                      <a:rPr lang="en-US" sz="3200" b="1" i="1" smtClean="0">
                        <a:latin typeface="Cambria Math" panose="02040503050406030204" pitchFamily="18" charset="0"/>
                      </a:rPr>
                      <m:t>=</m:t>
                    </m:r>
                    <m:r>
                      <a:rPr lang="en-US" sz="3200" b="1" i="1" smtClean="0">
                        <a:latin typeface="Cambria Math" panose="02040503050406030204" pitchFamily="18" charset="0"/>
                      </a:rPr>
                      <m:t>𝟏𝟎𝟏𝟏</m:t>
                    </m:r>
                    <m:r>
                      <a:rPr lang="en-US" sz="3200" b="1" i="1" smtClean="0">
                        <a:latin typeface="Cambria Math" panose="02040503050406030204" pitchFamily="18" charset="0"/>
                        <a:ea typeface="Cambria Math" panose="02040503050406030204" pitchFamily="18" charset="0"/>
                      </a:rPr>
                      <m:t>⨁</m:t>
                    </m:r>
                  </m:oMath>
                </a14:m>
                <a:r>
                  <a:rPr lang="en-US" sz="3200" b="1" dirty="0" smtClean="0"/>
                  <a:t>0011 = ???</a:t>
                </a:r>
                <a:endParaRPr lang="en-US" sz="3200" b="1" dirty="0"/>
              </a:p>
            </p:txBody>
          </p:sp>
        </mc:Choice>
        <mc:Fallback xmlns="">
          <p:sp>
            <p:nvSpPr>
              <p:cNvPr id="8" name="TextBox 7"/>
              <p:cNvSpPr txBox="1">
                <a:spLocks noRot="1" noChangeAspect="1" noMove="1" noResize="1" noEditPoints="1" noAdjustHandles="1" noChangeArrowheads="1" noChangeShapeType="1" noTextEdit="1"/>
              </p:cNvSpPr>
              <p:nvPr/>
            </p:nvSpPr>
            <p:spPr>
              <a:xfrm>
                <a:off x="3168469" y="2492023"/>
                <a:ext cx="5521448" cy="584775"/>
              </a:xfrm>
              <a:prstGeom prst="rect">
                <a:avLst/>
              </a:prstGeom>
              <a:blipFill>
                <a:blip r:embed="rId7"/>
                <a:stretch>
                  <a:fillRect t="-12500" r="-1766" b="-34375"/>
                </a:stretch>
              </a:blipFill>
            </p:spPr>
            <p:txBody>
              <a:bodyPr/>
              <a:lstStyle/>
              <a:p>
                <a:r>
                  <a:rPr lang="en-US">
                    <a:noFill/>
                  </a:rPr>
                  <a:t> </a:t>
                </a:r>
              </a:p>
            </p:txBody>
          </p:sp>
        </mc:Fallback>
      </mc:AlternateContent>
    </p:spTree>
    <p:extLst>
      <p:ext uri="{BB962C8B-B14F-4D97-AF65-F5344CB8AC3E}">
        <p14:creationId xmlns:p14="http://schemas.microsoft.com/office/powerpoint/2010/main" val="342058438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One Time Pad </a:t>
            </a: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72</a:t>
            </a:fld>
            <a:endParaRPr lang="en-US"/>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56000" y="2096294"/>
            <a:ext cx="5080000" cy="3810000"/>
          </a:xfr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7810" r="29619"/>
          <a:stretch/>
        </p:blipFill>
        <p:spPr>
          <a:xfrm>
            <a:off x="8455952" y="2115344"/>
            <a:ext cx="2897848" cy="3573689"/>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854313"/>
            <a:ext cx="3076575" cy="4095750"/>
          </a:xfrm>
          <a:prstGeom prst="rect">
            <a:avLst/>
          </a:prstGeom>
        </p:spPr>
      </p:pic>
    </p:spTree>
    <p:extLst>
      <p:ext uri="{BB962C8B-B14F-4D97-AF65-F5344CB8AC3E}">
        <p14:creationId xmlns:p14="http://schemas.microsoft.com/office/powerpoint/2010/main" val="149262823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One Time Pad </a:t>
            </a: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73</a:t>
            </a:fld>
            <a:endParaRPr lang="en-US"/>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556000" y="2096294"/>
            <a:ext cx="5080000" cy="3810000"/>
          </a:xfrm>
        </p:spPr>
      </p:pic>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l="27810" r="29619"/>
          <a:stretch/>
        </p:blipFill>
        <p:spPr>
          <a:xfrm>
            <a:off x="8455952" y="2115344"/>
            <a:ext cx="2897848" cy="3573689"/>
          </a:xfrm>
          <a:prstGeom prst="rect">
            <a:avLst/>
          </a:prstGeom>
        </p:spPr>
      </p:pic>
      <p:pic>
        <p:nvPicPr>
          <p:cNvPr id="1026" name="Picture 2" descr="Biden Wins: 2020 Presidential Election Results : N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3663" y="2838793"/>
            <a:ext cx="3186202" cy="2126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430662"/>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Perfect Secrecy Limitations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marL="0" lvl="2" indent="0">
                  <a:spcBef>
                    <a:spcPts val="1000"/>
                  </a:spcBef>
                  <a:buNone/>
                </a:pPr>
                <a:r>
                  <a:rPr lang="en-US" sz="3200" b="1" dirty="0" smtClean="0"/>
                  <a:t>Theorem</a:t>
                </a:r>
                <a:r>
                  <a:rPr lang="en-US" sz="3200" dirty="0" smtClean="0"/>
                  <a:t>: If (</a:t>
                </a:r>
                <a:r>
                  <a:rPr lang="en-US" sz="3200" dirty="0" err="1" smtClean="0"/>
                  <a:t>Gen,Enc,Dec</a:t>
                </a:r>
                <a:r>
                  <a:rPr lang="en-US" sz="3200" dirty="0" smtClean="0"/>
                  <a:t>) is a perfectly secret encryption scheme then</a:t>
                </a:r>
              </a:p>
              <a:p>
                <a:pPr marL="0" lvl="2" indent="0">
                  <a:spcBef>
                    <a:spcPts val="1000"/>
                  </a:spcBef>
                  <a:buNone/>
                </a:pPr>
                <a14:m>
                  <m:oMathPara xmlns:m="http://schemas.openxmlformats.org/officeDocument/2006/math">
                    <m:oMathParaPr>
                      <m:jc m:val="centerGroup"/>
                    </m:oMathParaPr>
                    <m:oMath xmlns:m="http://schemas.openxmlformats.org/officeDocument/2006/math">
                      <m:d>
                        <m:dPr>
                          <m:begChr m:val="|"/>
                          <m:endChr m:val="|"/>
                          <m:ctrlPr>
                            <a:rPr lang="en-US" sz="3200" i="1" smtClean="0">
                              <a:latin typeface="Cambria Math" panose="02040503050406030204" pitchFamily="18" charset="0"/>
                            </a:rPr>
                          </m:ctrlPr>
                        </m:dPr>
                        <m:e>
                          <m:r>
                            <a:rPr lang="el-GR" sz="3200" i="1">
                              <a:latin typeface="Cambria Math" panose="02040503050406030204" pitchFamily="18" charset="0"/>
                            </a:rPr>
                            <m:t>𝒦</m:t>
                          </m:r>
                        </m:e>
                      </m:d>
                      <m:r>
                        <a:rPr lang="en-US" sz="3200" i="1" smtClean="0">
                          <a:latin typeface="Cambria Math" panose="02040503050406030204" pitchFamily="18" charset="0"/>
                          <a:ea typeface="Cambria Math" panose="02040503050406030204" pitchFamily="18" charset="0"/>
                        </a:rPr>
                        <m:t>≥</m:t>
                      </m:r>
                      <m:d>
                        <m:dPr>
                          <m:begChr m:val="|"/>
                          <m:endChr m:val="|"/>
                          <m:ctrlPr>
                            <a:rPr lang="en-US" sz="3200" i="1">
                              <a:latin typeface="Cambria Math" panose="02040503050406030204" pitchFamily="18" charset="0"/>
                            </a:rPr>
                          </m:ctrlPr>
                        </m:dPr>
                        <m:e>
                          <m:r>
                            <a:rPr lang="en-US" sz="3200" i="1">
                              <a:latin typeface="Cambria Math" panose="02040503050406030204" pitchFamily="18" charset="0"/>
                              <a:ea typeface="Cambria Math" panose="02040503050406030204" pitchFamily="18" charset="0"/>
                            </a:rPr>
                            <m:t>ℳ</m:t>
                          </m:r>
                        </m:e>
                      </m:d>
                    </m:oMath>
                  </m:oMathPara>
                </a14:m>
                <a:endParaRPr lang="en-US" sz="32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3"/>
                <a:stretch>
                  <a:fillRect l="-1507" t="-294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74</a:t>
            </a:fld>
            <a:endParaRPr lang="en-US"/>
          </a:p>
        </p:txBody>
      </p:sp>
    </p:spTree>
    <p:extLst>
      <p:ext uri="{BB962C8B-B14F-4D97-AF65-F5344CB8AC3E}">
        <p14:creationId xmlns:p14="http://schemas.microsoft.com/office/powerpoint/2010/main" val="41588485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One Time Pad Limitations</a:t>
            </a: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75</a:t>
            </a:fld>
            <a:endParaRPr lang="en-US"/>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674914" y="1847850"/>
                <a:ext cx="10515600" cy="4351338"/>
              </a:xfrm>
            </p:spPr>
            <p:txBody>
              <a:bodyPr>
                <a:normAutofit/>
              </a:bodyPr>
              <a:lstStyle/>
              <a:p>
                <a:r>
                  <a:rPr lang="en-US" dirty="0" smtClean="0"/>
                  <a:t>The key is as long as the message</a:t>
                </a:r>
              </a:p>
              <a:p>
                <a:pPr lvl="1"/>
                <a:r>
                  <a:rPr lang="en-US" dirty="0" smtClean="0"/>
                  <a:t>How to exchange long messages?</a:t>
                </a:r>
              </a:p>
              <a:p>
                <a:pPr lvl="1"/>
                <a:r>
                  <a:rPr lang="en-US" dirty="0" smtClean="0"/>
                  <a:t>Need to exchange/secure lots of one-time pads!</a:t>
                </a:r>
              </a:p>
              <a:p>
                <a:r>
                  <a:rPr lang="en-US" dirty="0" smtClean="0"/>
                  <a:t>OTPs can only be used once</a:t>
                </a:r>
              </a:p>
              <a:p>
                <a:pPr lvl="1"/>
                <a:r>
                  <a:rPr lang="en-US" dirty="0" smtClean="0"/>
                  <a:t>As the name suggests</a:t>
                </a:r>
                <a:endParaRPr lang="en-US" dirty="0"/>
              </a:p>
              <a:p>
                <a:r>
                  <a:rPr lang="en-US" dirty="0" smtClean="0"/>
                  <a:t>VENONA project (US + UK)</a:t>
                </a:r>
              </a:p>
              <a:p>
                <a:pPr lvl="1"/>
                <a:r>
                  <a:rPr lang="en-US" dirty="0" smtClean="0"/>
                  <a:t>Decrypt </a:t>
                </a:r>
                <a:r>
                  <a:rPr lang="en-US" dirty="0" err="1" smtClean="0"/>
                  <a:t>ciphertexts</a:t>
                </a:r>
                <a:r>
                  <a:rPr lang="en-US" dirty="0" smtClean="0"/>
                  <a:t> sent by Soviet Union which were mistakenly encrypted with portions of the same one-time pad over several decades</a:t>
                </a:r>
              </a:p>
              <a:p>
                <a:pPr marL="457200" lvl="1" indent="0">
                  <a:buNone/>
                </a:pPr>
                <a:endParaRPr lang="en-US" b="0" i="1" dirty="0" smtClean="0">
                  <a:latin typeface="Cambria Math" panose="02040503050406030204" pitchFamily="18" charset="0"/>
                </a:endParaRPr>
              </a:p>
              <a:p>
                <a:pPr marL="457200" lvl="1"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𝑐</m:t>
                      </m:r>
                      <m:r>
                        <a:rPr lang="en-US" b="0" i="1" smtClean="0">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𝑐</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𝑚</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𝑘</m:t>
                          </m:r>
                        </m:e>
                      </m:d>
                      <m:r>
                        <a:rPr lang="en-US" i="1">
                          <a:latin typeface="Cambria Math" panose="02040503050406030204" pitchFamily="18" charset="0"/>
                          <a:ea typeface="Cambria Math" panose="02040503050406030204" pitchFamily="18" charset="0"/>
                        </a:rPr>
                        <m:t>⨁</m:t>
                      </m:r>
                      <m:d>
                        <m:dPr>
                          <m:ctrlPr>
                            <a:rPr lang="en-US" b="0" i="1" smtClean="0">
                              <a:latin typeface="Cambria Math" panose="02040503050406030204" pitchFamily="18" charset="0"/>
                              <a:ea typeface="Cambria Math" panose="02040503050406030204" pitchFamily="18" charset="0"/>
                            </a:rPr>
                          </m:ctrlPr>
                        </m:dPr>
                        <m:e>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𝑚</m:t>
                              </m:r>
                            </m:e>
                            <m:sup>
                              <m:r>
                                <a:rPr lang="en-US" b="0" i="1" smtClean="0">
                                  <a:latin typeface="Cambria Math" panose="02040503050406030204" pitchFamily="18" charset="0"/>
                                  <a:ea typeface="Cambria Math" panose="02040503050406030204" pitchFamily="18" charset="0"/>
                                </a:rPr>
                                <m:t>′</m:t>
                              </m:r>
                            </m:sup>
                          </m:sSup>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𝑘</m:t>
                          </m:r>
                        </m:e>
                      </m:d>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r>
                        <a:rPr lang="en-US" b="0" i="1" smtClean="0">
                          <a:latin typeface="Cambria Math" panose="02040503050406030204" pitchFamily="18" charset="0"/>
                          <a:ea typeface="Cambria Math" panose="02040503050406030204" pitchFamily="18" charset="0"/>
                        </a:rPr>
                        <m:t>′</m:t>
                      </m:r>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674914" y="1847850"/>
                <a:ext cx="10515600" cy="4351338"/>
              </a:xfrm>
              <a:blipFill>
                <a:blip r:embed="rId3"/>
                <a:stretch>
                  <a:fillRect l="-1043" t="-2241"/>
                </a:stretch>
              </a:blipFill>
            </p:spPr>
            <p:txBody>
              <a:bodyPr/>
              <a:lstStyle/>
              <a:p>
                <a:r>
                  <a:rPr lang="en-US">
                    <a:noFill/>
                  </a:rPr>
                  <a:t> </a:t>
                </a:r>
              </a:p>
            </p:txBody>
          </p:sp>
        </mc:Fallback>
      </mc:AlternateContent>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08471" y="1690688"/>
            <a:ext cx="2414421" cy="2131560"/>
          </a:xfrm>
          <a:prstGeom prst="rect">
            <a:avLst/>
          </a:prstGeom>
        </p:spPr>
      </p:pic>
    </p:spTree>
    <p:extLst>
      <p:ext uri="{BB962C8B-B14F-4D97-AF65-F5344CB8AC3E}">
        <p14:creationId xmlns:p14="http://schemas.microsoft.com/office/powerpoint/2010/main" val="131554802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a:t>VENONA project</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127310" y="1690688"/>
            <a:ext cx="3265576" cy="4817232"/>
          </a:xfrm>
        </p:spPr>
      </p:pic>
      <p:sp>
        <p:nvSpPr>
          <p:cNvPr id="4" name="Slide Number Placeholder 3"/>
          <p:cNvSpPr>
            <a:spLocks noGrp="1"/>
          </p:cNvSpPr>
          <p:nvPr>
            <p:ph type="sldNum" sz="quarter" idx="12"/>
          </p:nvPr>
        </p:nvSpPr>
        <p:spPr/>
        <p:txBody>
          <a:bodyPr/>
          <a:lstStyle/>
          <a:p>
            <a:fld id="{D104D3F7-B83F-4105-B753-146AD0E5364B}" type="slidenum">
              <a:rPr lang="en-US" smtClean="0"/>
              <a:t>76</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5573" y="1690688"/>
            <a:ext cx="3571875" cy="4762500"/>
          </a:xfrm>
          <a:prstGeom prst="rect">
            <a:avLst/>
          </a:prstGeom>
        </p:spPr>
      </p:pic>
    </p:spTree>
    <p:extLst>
      <p:ext uri="{BB962C8B-B14F-4D97-AF65-F5344CB8AC3E}">
        <p14:creationId xmlns:p14="http://schemas.microsoft.com/office/powerpoint/2010/main" val="301731183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Shannon’s Theorem</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marL="0" lvl="2" indent="0">
                  <a:spcBef>
                    <a:spcPts val="1000"/>
                  </a:spcBef>
                  <a:buNone/>
                </a:pPr>
                <a:r>
                  <a:rPr lang="en-US" sz="3600" b="1" dirty="0" smtClean="0"/>
                  <a:t>Theorem</a:t>
                </a:r>
                <a:r>
                  <a:rPr lang="en-US" sz="3600" dirty="0"/>
                  <a:t>: </a:t>
                </a:r>
                <a:r>
                  <a:rPr lang="en-US" sz="3600" dirty="0" smtClean="0"/>
                  <a:t>Let </a:t>
                </a:r>
                <a:r>
                  <a:rPr lang="en-US" sz="3600" dirty="0"/>
                  <a:t>(</a:t>
                </a:r>
                <a:r>
                  <a:rPr lang="en-US" sz="3600" dirty="0" err="1"/>
                  <a:t>Gen,Enc,Dec</a:t>
                </a:r>
                <a:r>
                  <a:rPr lang="en-US" sz="3600" dirty="0"/>
                  <a:t>) </a:t>
                </a:r>
                <a:r>
                  <a:rPr lang="en-US" sz="3600" dirty="0" smtClean="0"/>
                  <a:t>be an </a:t>
                </a:r>
                <a:r>
                  <a:rPr lang="en-US" sz="3600" dirty="0"/>
                  <a:t>encryption scheme </a:t>
                </a:r>
                <a:r>
                  <a:rPr lang="en-US" sz="3600" dirty="0" smtClean="0"/>
                  <a:t>with </a:t>
                </a:r>
                <a14:m>
                  <m:oMath xmlns:m="http://schemas.openxmlformats.org/officeDocument/2006/math">
                    <m:d>
                      <m:dPr>
                        <m:begChr m:val="|"/>
                        <m:endChr m:val="|"/>
                        <m:ctrlPr>
                          <a:rPr lang="en-US" sz="3600" i="1">
                            <a:latin typeface="Cambria Math" panose="02040503050406030204" pitchFamily="18" charset="0"/>
                          </a:rPr>
                        </m:ctrlPr>
                      </m:dPr>
                      <m:e>
                        <m:r>
                          <a:rPr lang="el-GR" sz="3600" i="1">
                            <a:latin typeface="Cambria Math" panose="02040503050406030204" pitchFamily="18" charset="0"/>
                          </a:rPr>
                          <m:t>𝒦</m:t>
                        </m:r>
                      </m:e>
                    </m:d>
                    <m:r>
                      <a:rPr lang="en-US" sz="3600" b="0" i="1" smtClean="0">
                        <a:latin typeface="Cambria Math" panose="02040503050406030204" pitchFamily="18" charset="0"/>
                      </a:rPr>
                      <m:t>=</m:t>
                    </m:r>
                    <m:d>
                      <m:dPr>
                        <m:begChr m:val="|"/>
                        <m:endChr m:val="|"/>
                        <m:ctrlPr>
                          <a:rPr lang="en-US" sz="3600" i="1">
                            <a:latin typeface="Cambria Math" panose="02040503050406030204" pitchFamily="18" charset="0"/>
                          </a:rPr>
                        </m:ctrlPr>
                      </m:dPr>
                      <m:e>
                        <m:r>
                          <a:rPr lang="en-US" sz="3600" i="1">
                            <a:latin typeface="Cambria Math" panose="02040503050406030204" pitchFamily="18" charset="0"/>
                            <a:ea typeface="Cambria Math" panose="02040503050406030204" pitchFamily="18" charset="0"/>
                          </a:rPr>
                          <m:t>ℳ</m:t>
                        </m:r>
                      </m:e>
                    </m:d>
                    <m:r>
                      <a:rPr lang="en-US" sz="3600" b="0" i="1" smtClean="0">
                        <a:latin typeface="Cambria Math" panose="02040503050406030204" pitchFamily="18" charset="0"/>
                        <a:ea typeface="Cambria Math" panose="02040503050406030204" pitchFamily="18" charset="0"/>
                      </a:rPr>
                      <m:t>=</m:t>
                    </m:r>
                    <m:d>
                      <m:dPr>
                        <m:begChr m:val="|"/>
                        <m:endChr m:val="|"/>
                        <m:ctrlPr>
                          <a:rPr lang="en-US" sz="3600" i="1">
                            <a:latin typeface="Cambria Math" panose="02040503050406030204" pitchFamily="18" charset="0"/>
                          </a:rPr>
                        </m:ctrlPr>
                      </m:dPr>
                      <m:e>
                        <m:r>
                          <a:rPr lang="en-US" sz="3600" i="1">
                            <a:latin typeface="Cambria Math" panose="02040503050406030204" pitchFamily="18" charset="0"/>
                            <a:ea typeface="Cambria Math" panose="02040503050406030204" pitchFamily="18" charset="0"/>
                          </a:rPr>
                          <m:t>𝒞</m:t>
                        </m:r>
                      </m:e>
                    </m:d>
                    <m:r>
                      <a:rPr lang="en-US" sz="3600" b="0" i="1" smtClean="0">
                        <a:latin typeface="Cambria Math" panose="02040503050406030204" pitchFamily="18" charset="0"/>
                      </a:rPr>
                      <m:t>.</m:t>
                    </m:r>
                    <m:r>
                      <a:rPr lang="en-US" sz="3600" b="0" i="1" smtClean="0">
                        <a:latin typeface="Cambria Math" panose="02040503050406030204" pitchFamily="18" charset="0"/>
                        <a:ea typeface="Cambria Math" panose="02040503050406030204" pitchFamily="18" charset="0"/>
                      </a:rPr>
                      <m:t> </m:t>
                    </m:r>
                  </m:oMath>
                </a14:m>
                <a:r>
                  <a:rPr lang="en-US" sz="3600" dirty="0" smtClean="0"/>
                  <a:t>Then the scheme is perfectly secret if and only if:</a:t>
                </a:r>
                <a:endParaRPr lang="en-US" sz="4000" dirty="0" smtClean="0"/>
              </a:p>
              <a:p>
                <a:pPr marL="742950" lvl="2" indent="-742950">
                  <a:spcBef>
                    <a:spcPts val="1000"/>
                  </a:spcBef>
                  <a:buFont typeface="+mj-lt"/>
                  <a:buAutoNum type="arabicPeriod"/>
                </a:pPr>
                <a:r>
                  <a:rPr lang="en-US" sz="3600" dirty="0" smtClean="0"/>
                  <a:t>Every key </a:t>
                </a:r>
                <a:r>
                  <a:rPr lang="en-US" sz="3600" dirty="0"/>
                  <a:t>k</a:t>
                </a:r>
                <a:r>
                  <a:rPr lang="en-US" sz="3600" dirty="0">
                    <a:ea typeface="Cambria Math" panose="02040503050406030204" pitchFamily="18" charset="0"/>
                  </a:rPr>
                  <a:t> </a:t>
                </a:r>
                <a14:m>
                  <m:oMath xmlns:m="http://schemas.openxmlformats.org/officeDocument/2006/math">
                    <m:r>
                      <a:rPr lang="en-US" sz="3600" i="1">
                        <a:latin typeface="Cambria Math" panose="02040503050406030204" pitchFamily="18" charset="0"/>
                        <a:ea typeface="Cambria Math" panose="02040503050406030204" pitchFamily="18" charset="0"/>
                      </a:rPr>
                      <m:t>∈</m:t>
                    </m:r>
                  </m:oMath>
                </a14:m>
                <a:r>
                  <a:rPr lang="en-US" sz="3600" dirty="0"/>
                  <a:t> </a:t>
                </a:r>
                <a14:m>
                  <m:oMath xmlns:m="http://schemas.openxmlformats.org/officeDocument/2006/math">
                    <m:r>
                      <a:rPr lang="el-GR" sz="3600" i="1">
                        <a:latin typeface="Cambria Math" panose="02040503050406030204" pitchFamily="18" charset="0"/>
                      </a:rPr>
                      <m:t>𝒦</m:t>
                    </m:r>
                  </m:oMath>
                </a14:m>
                <a:r>
                  <a:rPr lang="en-US" sz="3600" dirty="0" smtClean="0"/>
                  <a:t> is chosen with (equal) probability </a:t>
                </a:r>
                <a14:m>
                  <m:oMath xmlns:m="http://schemas.openxmlformats.org/officeDocument/2006/math">
                    <m:f>
                      <m:fPr>
                        <m:type m:val="skw"/>
                        <m:ctrlPr>
                          <a:rPr lang="en-US" sz="3600" i="1" dirty="0" smtClean="0">
                            <a:latin typeface="Cambria Math" panose="02040503050406030204" pitchFamily="18" charset="0"/>
                          </a:rPr>
                        </m:ctrlPr>
                      </m:fPr>
                      <m:num>
                        <m:r>
                          <a:rPr lang="en-US" sz="3600" b="0" i="1" dirty="0" smtClean="0">
                            <a:latin typeface="Cambria Math" panose="02040503050406030204" pitchFamily="18" charset="0"/>
                          </a:rPr>
                          <m:t>1</m:t>
                        </m:r>
                      </m:num>
                      <m:den>
                        <m:d>
                          <m:dPr>
                            <m:begChr m:val="|"/>
                            <m:endChr m:val="|"/>
                            <m:ctrlPr>
                              <a:rPr lang="en-US" sz="3600" i="1">
                                <a:latin typeface="Cambria Math" panose="02040503050406030204" pitchFamily="18" charset="0"/>
                              </a:rPr>
                            </m:ctrlPr>
                          </m:dPr>
                          <m:e>
                            <m:r>
                              <a:rPr lang="el-GR" sz="3600" i="1">
                                <a:latin typeface="Cambria Math" panose="02040503050406030204" pitchFamily="18" charset="0"/>
                              </a:rPr>
                              <m:t>𝒦</m:t>
                            </m:r>
                          </m:e>
                        </m:d>
                      </m:den>
                    </m:f>
                  </m:oMath>
                </a14:m>
                <a:r>
                  <a:rPr lang="en-US" sz="3600" dirty="0" smtClean="0"/>
                  <a:t> by the algorithm Gen, and</a:t>
                </a:r>
              </a:p>
              <a:p>
                <a:pPr marL="742950" lvl="2" indent="-742950">
                  <a:spcBef>
                    <a:spcPts val="1000"/>
                  </a:spcBef>
                  <a:buFont typeface="+mj-lt"/>
                  <a:buAutoNum type="arabicPeriod"/>
                </a:pPr>
                <a:r>
                  <a:rPr lang="en-US" sz="3600" dirty="0" smtClean="0"/>
                  <a:t>For every </a:t>
                </a:r>
                <a14:m>
                  <m:oMath xmlns:m="http://schemas.openxmlformats.org/officeDocument/2006/math">
                    <m:r>
                      <m:rPr>
                        <m:sty m:val="p"/>
                      </m:rPr>
                      <a:rPr lang="en-US" sz="3600" b="0" i="0" smtClean="0">
                        <a:latin typeface="Cambria Math" panose="02040503050406030204" pitchFamily="18" charset="0"/>
                        <a:ea typeface="Cambria Math" panose="02040503050406030204" pitchFamily="18" charset="0"/>
                      </a:rPr>
                      <m:t>m</m:t>
                    </m:r>
                    <m:r>
                      <a:rPr lang="en-US" sz="3600" i="1">
                        <a:latin typeface="Cambria Math" panose="02040503050406030204" pitchFamily="18" charset="0"/>
                        <a:ea typeface="Cambria Math" panose="02040503050406030204" pitchFamily="18" charset="0"/>
                      </a:rPr>
                      <m:t>∈</m:t>
                    </m:r>
                    <m:r>
                      <a:rPr lang="en-US" sz="3600" i="1">
                        <a:latin typeface="Cambria Math" panose="02040503050406030204" pitchFamily="18" charset="0"/>
                        <a:ea typeface="Cambria Math" panose="02040503050406030204" pitchFamily="18" charset="0"/>
                      </a:rPr>
                      <m:t>ℳ</m:t>
                    </m:r>
                  </m:oMath>
                </a14:m>
                <a:r>
                  <a:rPr lang="en-US" sz="3600" dirty="0" smtClean="0"/>
                  <a:t> and every </a:t>
                </a:r>
                <a14:m>
                  <m:oMath xmlns:m="http://schemas.openxmlformats.org/officeDocument/2006/math">
                    <m:r>
                      <m:rPr>
                        <m:sty m:val="p"/>
                      </m:rPr>
                      <a:rPr lang="en-US" sz="3600">
                        <a:latin typeface="Cambria Math" panose="02040503050406030204" pitchFamily="18" charset="0"/>
                        <a:ea typeface="Cambria Math" panose="02040503050406030204" pitchFamily="18" charset="0"/>
                      </a:rPr>
                      <m:t>c</m:t>
                    </m:r>
                    <m:r>
                      <a:rPr lang="en-US" sz="3600" i="1">
                        <a:latin typeface="Cambria Math" panose="02040503050406030204" pitchFamily="18" charset="0"/>
                        <a:ea typeface="Cambria Math" panose="02040503050406030204" pitchFamily="18" charset="0"/>
                      </a:rPr>
                      <m:t>∈</m:t>
                    </m:r>
                    <m:r>
                      <a:rPr lang="en-US" sz="3600" i="1">
                        <a:latin typeface="Cambria Math" panose="02040503050406030204" pitchFamily="18" charset="0"/>
                        <a:ea typeface="Cambria Math" panose="02040503050406030204" pitchFamily="18" charset="0"/>
                      </a:rPr>
                      <m:t>𝒞</m:t>
                    </m:r>
                  </m:oMath>
                </a14:m>
                <a:r>
                  <a:rPr lang="en-US" sz="3600" dirty="0"/>
                  <a:t> </a:t>
                </a:r>
                <a:r>
                  <a:rPr lang="en-US" sz="3600" dirty="0" smtClean="0"/>
                  <a:t> there exists a unique key k</a:t>
                </a:r>
                <a:r>
                  <a:rPr lang="en-US" sz="3600" dirty="0">
                    <a:ea typeface="Cambria Math" panose="02040503050406030204" pitchFamily="18" charset="0"/>
                  </a:rPr>
                  <a:t> </a:t>
                </a:r>
                <a14:m>
                  <m:oMath xmlns:m="http://schemas.openxmlformats.org/officeDocument/2006/math">
                    <m:r>
                      <a:rPr lang="en-US" sz="3600" i="1">
                        <a:latin typeface="Cambria Math" panose="02040503050406030204" pitchFamily="18" charset="0"/>
                        <a:ea typeface="Cambria Math" panose="02040503050406030204" pitchFamily="18" charset="0"/>
                      </a:rPr>
                      <m:t>∈</m:t>
                    </m:r>
                  </m:oMath>
                </a14:m>
                <a:r>
                  <a:rPr lang="en-US" sz="3600" dirty="0" smtClean="0"/>
                  <a:t> </a:t>
                </a:r>
                <a14:m>
                  <m:oMath xmlns:m="http://schemas.openxmlformats.org/officeDocument/2006/math">
                    <m:r>
                      <a:rPr lang="el-GR" sz="3600" i="1">
                        <a:latin typeface="Cambria Math" panose="02040503050406030204" pitchFamily="18" charset="0"/>
                      </a:rPr>
                      <m:t>𝒦</m:t>
                    </m:r>
                    <m:r>
                      <a:rPr lang="el-GR" sz="3600" i="1">
                        <a:latin typeface="Cambria Math" panose="02040503050406030204" pitchFamily="18" charset="0"/>
                      </a:rPr>
                      <m:t> </m:t>
                    </m:r>
                  </m:oMath>
                </a14:m>
                <a:r>
                  <a:rPr lang="en-US" sz="3600" dirty="0" smtClean="0"/>
                  <a:t>such that </a:t>
                </a:r>
                <a:r>
                  <a:rPr lang="en-US" sz="3600" dirty="0" err="1" smtClean="0"/>
                  <a:t>Enc</a:t>
                </a:r>
                <a:r>
                  <a:rPr lang="en-US" sz="3600" baseline="-25000" dirty="0" err="1" smtClean="0"/>
                  <a:t>k</a:t>
                </a:r>
                <a:r>
                  <a:rPr lang="en-US" sz="3600" dirty="0" smtClean="0"/>
                  <a:t>(m)=c</a:t>
                </a:r>
                <a14:m>
                  <m:oMath xmlns:m="http://schemas.openxmlformats.org/officeDocument/2006/math">
                    <m:r>
                      <a:rPr lang="en-US" sz="3600" b="0" i="1" smtClean="0">
                        <a:latin typeface="Cambria Math" panose="02040503050406030204" pitchFamily="18" charset="0"/>
                        <a:ea typeface="Cambria Math" panose="02040503050406030204" pitchFamily="18" charset="0"/>
                      </a:rPr>
                      <m:t>.</m:t>
                    </m:r>
                  </m:oMath>
                </a14:m>
                <a:endParaRPr lang="en-US" sz="360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797" t="-336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77</a:t>
            </a:fld>
            <a:endParaRPr lang="en-US"/>
          </a:p>
        </p:txBody>
      </p:sp>
    </p:spTree>
    <p:extLst>
      <p:ext uri="{BB962C8B-B14F-4D97-AF65-F5344CB8AC3E}">
        <p14:creationId xmlns:p14="http://schemas.microsoft.com/office/powerpoint/2010/main" val="68667885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 An Important Remark on Randomness</a:t>
            </a:r>
            <a:endParaRPr lang="en-US" dirty="0"/>
          </a:p>
        </p:txBody>
      </p:sp>
      <p:sp>
        <p:nvSpPr>
          <p:cNvPr id="3" name="Content Placeholder 2"/>
          <p:cNvSpPr>
            <a:spLocks noGrp="1"/>
          </p:cNvSpPr>
          <p:nvPr>
            <p:ph idx="1"/>
          </p:nvPr>
        </p:nvSpPr>
        <p:spPr/>
        <p:txBody>
          <a:bodyPr>
            <a:normAutofit/>
          </a:bodyPr>
          <a:lstStyle/>
          <a:p>
            <a:r>
              <a:rPr lang="en-US" dirty="0" smtClean="0"/>
              <a:t>In our analysis we have made (and will</a:t>
            </a:r>
          </a:p>
          <a:p>
            <a:pPr marL="0" indent="0">
              <a:buNone/>
            </a:pPr>
            <a:r>
              <a:rPr lang="en-US" dirty="0" smtClean="0"/>
              <a:t>continue to make) a key assumption:</a:t>
            </a:r>
          </a:p>
          <a:p>
            <a:r>
              <a:rPr lang="en-US" dirty="0" smtClean="0"/>
              <a:t>We have access to  true “randomness” </a:t>
            </a:r>
          </a:p>
          <a:p>
            <a:pPr marL="0" indent="0">
              <a:buNone/>
            </a:pPr>
            <a:r>
              <a:rPr lang="en-US" dirty="0" smtClean="0"/>
              <a:t>to generate a secret key K </a:t>
            </a:r>
          </a:p>
          <a:p>
            <a:pPr marL="0" indent="0">
              <a:buNone/>
            </a:pPr>
            <a:r>
              <a:rPr lang="en-US" dirty="0"/>
              <a:t>	</a:t>
            </a:r>
            <a:r>
              <a:rPr lang="en-US" dirty="0" smtClean="0"/>
              <a:t>Example: K = one time pad</a:t>
            </a:r>
          </a:p>
          <a:p>
            <a:r>
              <a:rPr lang="en-US" dirty="0" smtClean="0"/>
              <a:t>Independent Random Bits </a:t>
            </a:r>
          </a:p>
          <a:p>
            <a:pPr lvl="1"/>
            <a:r>
              <a:rPr lang="en-US" dirty="0" smtClean="0"/>
              <a:t>Unbiased Coin flips</a:t>
            </a:r>
          </a:p>
          <a:p>
            <a:pPr lvl="1"/>
            <a:r>
              <a:rPr lang="en-US" dirty="0" smtClean="0"/>
              <a:t>Radioactive decay?</a:t>
            </a:r>
          </a:p>
        </p:txBody>
      </p:sp>
      <p:sp>
        <p:nvSpPr>
          <p:cNvPr id="4" name="Slide Number Placeholder 3"/>
          <p:cNvSpPr>
            <a:spLocks noGrp="1"/>
          </p:cNvSpPr>
          <p:nvPr>
            <p:ph type="sldNum" sz="quarter" idx="12"/>
          </p:nvPr>
        </p:nvSpPr>
        <p:spPr/>
        <p:txBody>
          <a:bodyPr/>
          <a:lstStyle/>
          <a:p>
            <a:fld id="{D104D3F7-B83F-4105-B753-146AD0E5364B}" type="slidenum">
              <a:rPr lang="en-US" smtClean="0"/>
              <a:t>78</a:t>
            </a:fld>
            <a:endParaRPr lang="en-US"/>
          </a:p>
        </p:txBody>
      </p:sp>
      <p:sp>
        <p:nvSpPr>
          <p:cNvPr id="5" name="AutoShape 2" descr="Image result for fair coin">
            <a:hlinkClick r:id="rId2"/>
          </p:cNvPr>
          <p:cNvSpPr>
            <a:spLocks noChangeAspect="1" noChangeArrowheads="1"/>
          </p:cNvSpPr>
          <p:nvPr/>
        </p:nvSpPr>
        <p:spPr bwMode="auto">
          <a:xfrm>
            <a:off x="3149600" y="-1477963"/>
            <a:ext cx="5238750" cy="3086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8" name="Picture 4" descr="Image result for fair coi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3250" y="1690688"/>
            <a:ext cx="5238750" cy="3086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819132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In Practice</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50958" y="1648732"/>
            <a:ext cx="5341042" cy="3195088"/>
          </a:xfrm>
        </p:spPr>
      </p:pic>
      <p:sp>
        <p:nvSpPr>
          <p:cNvPr id="4" name="Slide Number Placeholder 3"/>
          <p:cNvSpPr>
            <a:spLocks noGrp="1"/>
          </p:cNvSpPr>
          <p:nvPr>
            <p:ph type="sldNum" sz="quarter" idx="12"/>
          </p:nvPr>
        </p:nvSpPr>
        <p:spPr/>
        <p:txBody>
          <a:bodyPr/>
          <a:lstStyle/>
          <a:p>
            <a:fld id="{D104D3F7-B83F-4105-B753-146AD0E5364B}" type="slidenum">
              <a:rPr lang="en-US" smtClean="0"/>
              <a:t>79</a:t>
            </a:fld>
            <a:endParaRPr lang="en-US"/>
          </a:p>
        </p:txBody>
      </p:sp>
      <p:sp>
        <p:nvSpPr>
          <p:cNvPr id="6" name="Content Placeholder 2"/>
          <p:cNvSpPr txBox="1">
            <a:spLocks/>
          </p:cNvSpPr>
          <p:nvPr/>
        </p:nvSpPr>
        <p:spPr>
          <a:xfrm>
            <a:off x="511629" y="1826872"/>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Hard to flip thousands/millions of coins</a:t>
            </a:r>
          </a:p>
          <a:p>
            <a:endParaRPr lang="en-US" dirty="0"/>
          </a:p>
          <a:p>
            <a:r>
              <a:rPr lang="en-US" dirty="0" smtClean="0"/>
              <a:t>Mouse-movements/keys</a:t>
            </a:r>
          </a:p>
          <a:p>
            <a:pPr lvl="1"/>
            <a:r>
              <a:rPr lang="en-US" dirty="0" smtClean="0"/>
              <a:t>Uniform bits?</a:t>
            </a:r>
          </a:p>
          <a:p>
            <a:pPr lvl="1"/>
            <a:r>
              <a:rPr lang="en-US" dirty="0" smtClean="0"/>
              <a:t>Independent bits?</a:t>
            </a:r>
          </a:p>
          <a:p>
            <a:pPr lvl="1"/>
            <a:endParaRPr lang="en-US" dirty="0" smtClean="0"/>
          </a:p>
          <a:p>
            <a:r>
              <a:rPr lang="en-US" dirty="0" smtClean="0"/>
              <a:t>Use Randomness Extractors </a:t>
            </a:r>
          </a:p>
          <a:p>
            <a:pPr lvl="1"/>
            <a:r>
              <a:rPr lang="en-US" dirty="0" smtClean="0"/>
              <a:t>As long as input has high entropy, we can extract (almost) uniform/independent bits</a:t>
            </a:r>
            <a:endParaRPr lang="en-US" dirty="0"/>
          </a:p>
          <a:p>
            <a:pPr lvl="1"/>
            <a:r>
              <a:rPr lang="en-US" dirty="0" smtClean="0"/>
              <a:t>Hot research topic in theory</a:t>
            </a:r>
          </a:p>
        </p:txBody>
      </p:sp>
    </p:spTree>
    <p:extLst>
      <p:ext uri="{BB962C8B-B14F-4D97-AF65-F5344CB8AC3E}">
        <p14:creationId xmlns:p14="http://schemas.microsoft.com/office/powerpoint/2010/main" val="226586888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Homeworks</a:t>
            </a:r>
            <a:r>
              <a:rPr lang="en-US" dirty="0" smtClean="0"/>
              <a:t> (20%)</a:t>
            </a:r>
            <a:endParaRPr lang="en-US" dirty="0"/>
          </a:p>
        </p:txBody>
      </p:sp>
      <p:sp>
        <p:nvSpPr>
          <p:cNvPr id="3" name="Content Placeholder 2"/>
          <p:cNvSpPr>
            <a:spLocks noGrp="1"/>
          </p:cNvSpPr>
          <p:nvPr>
            <p:ph idx="1"/>
          </p:nvPr>
        </p:nvSpPr>
        <p:spPr>
          <a:xfrm>
            <a:off x="577516" y="1825625"/>
            <a:ext cx="10776284" cy="4351338"/>
          </a:xfrm>
        </p:spPr>
        <p:txBody>
          <a:bodyPr>
            <a:normAutofit fontScale="92500" lnSpcReduction="10000"/>
          </a:bodyPr>
          <a:lstStyle/>
          <a:p>
            <a:pPr lvl="1"/>
            <a:r>
              <a:rPr lang="en-US" dirty="0"/>
              <a:t>There will be between 4 to 6 homework assignments. </a:t>
            </a:r>
            <a:r>
              <a:rPr lang="en-US" dirty="0" err="1"/>
              <a:t>Homeworks</a:t>
            </a:r>
            <a:r>
              <a:rPr lang="en-US" dirty="0"/>
              <a:t> must be submitted via </a:t>
            </a:r>
            <a:r>
              <a:rPr lang="en-US" dirty="0" err="1"/>
              <a:t>Gradescope</a:t>
            </a:r>
            <a:r>
              <a:rPr lang="en-US" dirty="0"/>
              <a:t> before the stated deadline.</a:t>
            </a:r>
          </a:p>
          <a:p>
            <a:pPr lvl="1"/>
            <a:endParaRPr lang="en-US" dirty="0" smtClean="0"/>
          </a:p>
          <a:p>
            <a:pPr lvl="1"/>
            <a:r>
              <a:rPr lang="en-US" dirty="0" smtClean="0"/>
              <a:t>You should typeset your assignment (preferably using </a:t>
            </a:r>
            <a:r>
              <a:rPr lang="en-US" dirty="0" err="1" smtClean="0"/>
              <a:t>LaTeX</a:t>
            </a:r>
            <a:r>
              <a:rPr lang="en-US" dirty="0" smtClean="0"/>
              <a:t>). It is ok to include </a:t>
            </a:r>
            <a:r>
              <a:rPr lang="en-US" dirty="0" err="1" smtClean="0"/>
              <a:t>handdrawn</a:t>
            </a:r>
            <a:r>
              <a:rPr lang="en-US" dirty="0" smtClean="0"/>
              <a:t> figures in your pdf.</a:t>
            </a:r>
          </a:p>
          <a:p>
            <a:pPr lvl="1"/>
            <a:endParaRPr lang="en-US" dirty="0" smtClean="0"/>
          </a:p>
          <a:p>
            <a:pPr lvl="1"/>
            <a:r>
              <a:rPr lang="en-US" dirty="0" smtClean="0"/>
              <a:t>You are encouraged to collaborate with others, but you must completely understand your solution and you should cite any resources that you use</a:t>
            </a:r>
          </a:p>
          <a:p>
            <a:pPr lvl="1"/>
            <a:endParaRPr lang="en-US" dirty="0"/>
          </a:p>
          <a:p>
            <a:pPr lvl="1"/>
            <a:r>
              <a:rPr lang="en-US" b="1" dirty="0" smtClean="0"/>
              <a:t>Late Policy:	</a:t>
            </a:r>
          </a:p>
          <a:p>
            <a:pPr lvl="2"/>
            <a:r>
              <a:rPr lang="en-US" dirty="0" smtClean="0"/>
              <a:t>On Time: No penalty</a:t>
            </a:r>
          </a:p>
          <a:p>
            <a:pPr lvl="2"/>
            <a:r>
              <a:rPr lang="en-US" dirty="0" smtClean="0"/>
              <a:t>&lt; 1 Day Late: 10-point penalty</a:t>
            </a:r>
          </a:p>
          <a:p>
            <a:pPr lvl="2"/>
            <a:r>
              <a:rPr lang="en-US" dirty="0" smtClean="0"/>
              <a:t>&lt; 2 Days Late: 25-point penalty</a:t>
            </a:r>
          </a:p>
          <a:p>
            <a:pPr lvl="2"/>
            <a:r>
              <a:rPr lang="en-US" dirty="0" smtClean="0"/>
              <a:t>&gt; 2 days late: no credit</a:t>
            </a:r>
            <a:endParaRPr lang="en-US" dirty="0"/>
          </a:p>
          <a:p>
            <a:endParaRPr lang="en-US" dirty="0" smtClean="0"/>
          </a:p>
          <a:p>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8</a:t>
            </a:fld>
            <a:endParaRPr lang="en-US"/>
          </a:p>
        </p:txBody>
      </p:sp>
    </p:spTree>
    <p:extLst>
      <p:ext uri="{BB962C8B-B14F-4D97-AF65-F5344CB8AC3E}">
        <p14:creationId xmlns:p14="http://schemas.microsoft.com/office/powerpoint/2010/main" val="291689481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In Practice</a:t>
            </a:r>
            <a:endParaRPr lang="en-US"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480844" y="2423641"/>
            <a:ext cx="5341042" cy="3195088"/>
          </a:xfrm>
        </p:spPr>
      </p:pic>
      <p:sp>
        <p:nvSpPr>
          <p:cNvPr id="4" name="Slide Number Placeholder 3"/>
          <p:cNvSpPr>
            <a:spLocks noGrp="1"/>
          </p:cNvSpPr>
          <p:nvPr>
            <p:ph type="sldNum" sz="quarter" idx="12"/>
          </p:nvPr>
        </p:nvSpPr>
        <p:spPr/>
        <p:txBody>
          <a:bodyPr/>
          <a:lstStyle/>
          <a:p>
            <a:fld id="{D104D3F7-B83F-4105-B753-146AD0E5364B}" type="slidenum">
              <a:rPr lang="en-US" smtClean="0"/>
              <a:t>80</a:t>
            </a:fld>
            <a:endParaRPr lang="en-US"/>
          </a:p>
        </p:txBody>
      </p:sp>
      <p:sp>
        <p:nvSpPr>
          <p:cNvPr id="6" name="Content Placeholder 2"/>
          <p:cNvSpPr txBox="1">
            <a:spLocks/>
          </p:cNvSpPr>
          <p:nvPr/>
        </p:nvSpPr>
        <p:spPr>
          <a:xfrm>
            <a:off x="511629" y="1826872"/>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Hard to flip thousands/millions of coins</a:t>
            </a:r>
          </a:p>
          <a:p>
            <a:endParaRPr lang="en-US" dirty="0"/>
          </a:p>
          <a:p>
            <a:r>
              <a:rPr lang="en-US" dirty="0" smtClean="0"/>
              <a:t>Mouse-movements/keys</a:t>
            </a:r>
          </a:p>
          <a:p>
            <a:endParaRPr lang="en-US" dirty="0"/>
          </a:p>
          <a:p>
            <a:r>
              <a:rPr lang="en-US" dirty="0" smtClean="0"/>
              <a:t>Customized Randomness Chip?</a:t>
            </a:r>
          </a:p>
          <a:p>
            <a:endParaRPr lang="en-US" dirty="0"/>
          </a:p>
          <a:p>
            <a:endParaRPr lang="en-US" dirty="0" smtClean="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7978" y="3838622"/>
            <a:ext cx="4074122" cy="2700290"/>
          </a:xfrm>
          <a:prstGeom prst="rect">
            <a:avLst/>
          </a:prstGeom>
        </p:spPr>
      </p:pic>
    </p:spTree>
    <p:extLst>
      <p:ext uri="{BB962C8B-B14F-4D97-AF65-F5344CB8AC3E}">
        <p14:creationId xmlns:p14="http://schemas.microsoft.com/office/powerpoint/2010/main" val="2871555340"/>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Connector 7"/>
          <p:cNvCxnSpPr/>
          <p:nvPr/>
        </p:nvCxnSpPr>
        <p:spPr>
          <a:xfrm>
            <a:off x="0" y="0"/>
            <a:ext cx="914400" cy="0"/>
          </a:xfrm>
          <a:prstGeom prst="line">
            <a:avLst/>
          </a:prstGeom>
          <a:ln w="0" cap="flat" cmpd="sng" algn="ctr">
            <a:solidFill>
              <a:srgbClr val="FBFFFF"/>
            </a:solidFill>
            <a:prstDash val="solid"/>
            <a:miter lim="800000"/>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Caveat: Don’t do this!</a:t>
            </a:r>
            <a:endParaRPr lang="en-US" dirty="0"/>
          </a:p>
        </p:txBody>
      </p:sp>
      <p:sp>
        <p:nvSpPr>
          <p:cNvPr id="3" name="Content Placeholder 2"/>
          <p:cNvSpPr>
            <a:spLocks noGrp="1"/>
          </p:cNvSpPr>
          <p:nvPr>
            <p:ph idx="1"/>
          </p:nvPr>
        </p:nvSpPr>
        <p:spPr/>
        <p:txBody>
          <a:bodyPr>
            <a:normAutofit/>
          </a:bodyPr>
          <a:lstStyle/>
          <a:p>
            <a:r>
              <a:rPr lang="en-US" sz="3600" dirty="0" smtClean="0"/>
              <a:t>Rand() in C </a:t>
            </a:r>
            <a:r>
              <a:rPr lang="en-US" sz="3600" dirty="0" err="1" smtClean="0"/>
              <a:t>stdlib.h</a:t>
            </a:r>
            <a:r>
              <a:rPr lang="en-US" sz="3600" dirty="0" smtClean="0"/>
              <a:t> is no good for cryptographic applications</a:t>
            </a:r>
          </a:p>
          <a:p>
            <a:endParaRPr lang="en-US" sz="3600" dirty="0"/>
          </a:p>
          <a:p>
            <a:r>
              <a:rPr lang="en-US" sz="3600" dirty="0" smtClean="0"/>
              <a:t>Source</a:t>
            </a:r>
            <a:r>
              <a:rPr lang="en-US" sz="3600" dirty="0"/>
              <a:t> </a:t>
            </a:r>
            <a:r>
              <a:rPr lang="en-US" sz="3600" dirty="0" smtClean="0"/>
              <a:t>of many real </a:t>
            </a:r>
          </a:p>
          <a:p>
            <a:pPr marL="0" indent="0">
              <a:buNone/>
            </a:pPr>
            <a:r>
              <a:rPr lang="en-US" sz="3600" dirty="0" smtClean="0"/>
              <a:t>world flaws</a:t>
            </a:r>
          </a:p>
          <a:p>
            <a:pPr marL="457200" lvl="1" indent="0">
              <a:buNone/>
            </a:pPr>
            <a:endParaRPr lang="en-US" dirty="0"/>
          </a:p>
          <a:p>
            <a:pPr marL="457200" lvl="1" indent="0">
              <a:buNone/>
            </a:pPr>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81</a:t>
            </a:fld>
            <a:endParaRPr lang="en-US"/>
          </a:p>
        </p:txBody>
      </p:sp>
      <p:sp>
        <p:nvSpPr>
          <p:cNvPr id="5" name="AutoShape 2" descr="Image result for fair coin">
            <a:hlinkClick r:id="rId2"/>
          </p:cNvPr>
          <p:cNvSpPr>
            <a:spLocks noChangeAspect="1" noChangeArrowheads="1"/>
          </p:cNvSpPr>
          <p:nvPr/>
        </p:nvSpPr>
        <p:spPr bwMode="auto">
          <a:xfrm>
            <a:off x="3149600" y="-1477963"/>
            <a:ext cx="5238750" cy="30861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2418044"/>
            <a:ext cx="5714129" cy="3522954"/>
          </a:xfrm>
          <a:prstGeom prst="rect">
            <a:avLst/>
          </a:prstGeom>
        </p:spPr>
      </p:pic>
    </p:spTree>
    <p:extLst>
      <p:ext uri="{BB962C8B-B14F-4D97-AF65-F5344CB8AC3E}">
        <p14:creationId xmlns:p14="http://schemas.microsoft.com/office/powerpoint/2010/main" val="218722150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Perfect Secrecy </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smtClean="0"/>
                  <a:t>What capabilities do we assume the attacker has?</a:t>
                </a:r>
              </a:p>
              <a:p>
                <a:pPr lvl="1"/>
                <a:r>
                  <a:rPr lang="en-US" dirty="0" smtClean="0"/>
                  <a:t>Eavesdropping (Passive Adversary)</a:t>
                </a:r>
                <a:endParaRPr lang="en-US" dirty="0"/>
              </a:p>
              <a:p>
                <a:pPr lvl="1"/>
                <a:r>
                  <a:rPr lang="en-US" dirty="0" smtClean="0"/>
                  <a:t>That’s it!</a:t>
                </a:r>
              </a:p>
              <a:p>
                <a:pPr lvl="1"/>
                <a:r>
                  <a:rPr lang="en-US" b="1" dirty="0" smtClean="0"/>
                  <a:t>Implicit Assumption</a:t>
                </a:r>
                <a:r>
                  <a:rPr lang="en-US" dirty="0" smtClean="0"/>
                  <a:t>: No ability to tamper with messages!</a:t>
                </a:r>
              </a:p>
              <a:p>
                <a:pPr marL="457200" lvl="1" indent="0">
                  <a:buNone/>
                </a:pPr>
                <a:r>
                  <a:rPr lang="en-US" b="1" dirty="0" smtClean="0"/>
                  <a:t>Remark on One-Time Pads:</a:t>
                </a:r>
                <a:r>
                  <a:rPr lang="en-US" dirty="0" smtClean="0"/>
                  <a:t> If attacker has the ability to tamper with the ciphertext then s/he can easily flip the last bit of the message. How?</a:t>
                </a:r>
              </a:p>
              <a:p>
                <a:pPr marL="457200" lvl="1" indent="0">
                  <a:buNone/>
                </a:pPr>
                <a:r>
                  <a:rPr lang="en-US" b="1" dirty="0" smtClean="0"/>
                  <a:t>Answer: </a:t>
                </a:r>
                <a:r>
                  <a:rPr lang="en-US" dirty="0" smtClean="0"/>
                  <a:t>Flip the last bit of the intercepted ciphertext </a:t>
                </a:r>
                <a14:m>
                  <m:oMath xmlns:m="http://schemas.openxmlformats.org/officeDocument/2006/math">
                    <m:r>
                      <a:rPr lang="en-US" i="1">
                        <a:latin typeface="Cambria Math" panose="02040503050406030204" pitchFamily="18" charset="0"/>
                      </a:rPr>
                      <m:t>𝑐</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𝐾</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oMath>
                </a14:m>
                <a:r>
                  <a:rPr lang="en-US" dirty="0" smtClean="0"/>
                  <a:t> to obtain </a:t>
                </a:r>
              </a:p>
              <a:p>
                <a:pPr marL="457200" lvl="1" indent="0">
                  <a:buNone/>
                </a:pPr>
                <a14:m>
                  <m:oMath xmlns:m="http://schemas.openxmlformats.org/officeDocument/2006/math">
                    <m:sSup>
                      <m:sSupPr>
                        <m:ctrlPr>
                          <a:rPr lang="en-US" b="0" i="1" smtClean="0">
                            <a:latin typeface="Cambria Math" panose="02040503050406030204" pitchFamily="18" charset="0"/>
                          </a:rPr>
                        </m:ctrlPr>
                      </m:sSupPr>
                      <m:e>
                        <m:r>
                          <a:rPr lang="en-US" i="1">
                            <a:latin typeface="Cambria Math" panose="02040503050406030204" pitchFamily="18" charset="0"/>
                          </a:rPr>
                          <m:t>𝑐</m:t>
                        </m:r>
                      </m:e>
                      <m:sup>
                        <m:r>
                          <a:rPr lang="en-US" b="0" i="1" smtClean="0">
                            <a:latin typeface="Cambria Math" panose="02040503050406030204" pitchFamily="18" charset="0"/>
                          </a:rPr>
                          <m:t>′</m:t>
                        </m:r>
                      </m:sup>
                    </m:sSup>
                    <m:r>
                      <a:rPr lang="en-US" b="0" i="1" smtClean="0">
                        <a:latin typeface="Cambria Math" panose="02040503050406030204" pitchFamily="18" charset="0"/>
                      </a:rPr>
                      <m:t>=</m:t>
                    </m:r>
                    <m:r>
                      <a:rPr lang="en-US" b="0" i="1" smtClean="0">
                        <a:latin typeface="Cambria Math" panose="02040503050406030204" pitchFamily="18" charset="0"/>
                      </a:rPr>
                      <m:t>𝑐</m:t>
                    </m:r>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00…0</m:t>
                    </m:r>
                    <m:r>
                      <a:rPr lang="en-US" i="1" smtClean="0">
                        <a:solidFill>
                          <a:srgbClr val="FF0000"/>
                        </a:solidFill>
                        <a:latin typeface="Cambria Math" panose="02040503050406030204" pitchFamily="18" charset="0"/>
                        <a:ea typeface="Cambria Math" panose="02040503050406030204" pitchFamily="18" charset="0"/>
                      </a:rPr>
                      <m:t>1</m:t>
                    </m:r>
                  </m:oMath>
                </a14:m>
                <a:r>
                  <a:rPr lang="en-US" dirty="0" smtClean="0"/>
                  <a:t> </a:t>
                </a:r>
              </a:p>
              <a:p>
                <a:pPr marL="457200" lvl="1" indent="0">
                  <a:buNone/>
                </a:pPr>
                <a14:m>
                  <m:oMathPara xmlns:m="http://schemas.openxmlformats.org/officeDocument/2006/math">
                    <m:oMathParaPr>
                      <m:jc m:val="centerGroup"/>
                    </m:oMathParaPr>
                    <m:oMath xmlns:m="http://schemas.openxmlformats.org/officeDocument/2006/math">
                      <m:func>
                        <m:funcPr>
                          <m:ctrlPr>
                            <a:rPr lang="en-US" i="1">
                              <a:latin typeface="Cambria Math" panose="02040503050406030204" pitchFamily="18" charset="0"/>
                            </a:rPr>
                          </m:ctrlPr>
                        </m:funcPr>
                        <m:fName>
                          <m:sSub>
                            <m:sSubPr>
                              <m:ctrlPr>
                                <a:rPr lang="en-US" i="1">
                                  <a:latin typeface="Cambria Math" panose="02040503050406030204" pitchFamily="18" charset="0"/>
                                </a:rPr>
                              </m:ctrlPr>
                            </m:sSubPr>
                            <m:e>
                              <m:r>
                                <m:rPr>
                                  <m:sty m:val="p"/>
                                </m:rPr>
                                <a:rPr lang="en-US">
                                  <a:latin typeface="Cambria Math" panose="02040503050406030204" pitchFamily="18" charset="0"/>
                                </a:rPr>
                                <m:t>Dec</m:t>
                              </m:r>
                            </m:e>
                            <m:sub>
                              <m:r>
                                <a:rPr lang="en-US" i="1">
                                  <a:latin typeface="Cambria Math" panose="02040503050406030204" pitchFamily="18" charset="0"/>
                                </a:rPr>
                                <m:t>𝐾</m:t>
                              </m:r>
                            </m:sub>
                          </m:sSub>
                        </m:fName>
                        <m:e>
                          <m:d>
                            <m:dPr>
                              <m:ctrlPr>
                                <a:rPr lang="en-US" i="1">
                                  <a:latin typeface="Cambria Math" panose="02040503050406030204" pitchFamily="18" charset="0"/>
                                </a:rPr>
                              </m:ctrlPr>
                            </m:dPr>
                            <m:e>
                              <m:r>
                                <a:rPr lang="en-US" i="1">
                                  <a:latin typeface="Cambria Math" panose="02040503050406030204" pitchFamily="18" charset="0"/>
                                </a:rPr>
                                <m:t>𝑐</m:t>
                              </m:r>
                              <m:r>
                                <a:rPr lang="en-US" b="0" i="1" smtClean="0">
                                  <a:latin typeface="Cambria Math" panose="02040503050406030204" pitchFamily="18" charset="0"/>
                                </a:rPr>
                                <m:t>′</m:t>
                              </m:r>
                            </m:e>
                          </m:d>
                        </m:e>
                      </m:func>
                      <m:r>
                        <a:rPr lang="en-US" i="1">
                          <a:latin typeface="Cambria Math" panose="02040503050406030204" pitchFamily="18" charset="0"/>
                        </a:rPr>
                        <m:t>=</m:t>
                      </m:r>
                      <m:r>
                        <a:rPr lang="en-US" i="1">
                          <a:latin typeface="Cambria Math" panose="02040503050406030204" pitchFamily="18" charset="0"/>
                        </a:rPr>
                        <m:t>𝐾</m:t>
                      </m:r>
                      <m:r>
                        <a:rPr lang="en-US" i="1">
                          <a:latin typeface="Cambria Math" panose="02040503050406030204" pitchFamily="18" charset="0"/>
                          <a:ea typeface="Cambria Math" panose="02040503050406030204" pitchFamily="18" charset="0"/>
                        </a:rPr>
                        <m:t>⨁</m:t>
                      </m:r>
                      <m:sSup>
                        <m:sSupPr>
                          <m:ctrlPr>
                            <a:rPr lang="en-US" b="0" i="1" smtClean="0">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𝑐</m:t>
                          </m:r>
                        </m:e>
                        <m:sup>
                          <m:r>
                            <a:rPr lang="en-US" b="0" i="1" smtClean="0">
                              <a:latin typeface="Cambria Math" panose="02040503050406030204" pitchFamily="18" charset="0"/>
                              <a:ea typeface="Cambria Math" panose="02040503050406030204" pitchFamily="18" charset="0"/>
                            </a:rPr>
                            <m:t>′</m:t>
                          </m:r>
                        </m:sup>
                      </m:sSup>
                      <m:r>
                        <a:rPr lang="en-US" b="0" i="1" smtClean="0">
                          <a:latin typeface="Cambria Math" panose="02040503050406030204" pitchFamily="18" charset="0"/>
                          <a:ea typeface="Cambria Math" panose="02040503050406030204" pitchFamily="18" charset="0"/>
                        </a:rPr>
                        <m:t>=</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rPr>
                            <m:t>𝐾</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𝑐</m:t>
                          </m:r>
                        </m:e>
                      </m:d>
                      <m:r>
                        <a:rPr lang="en-US" i="1">
                          <a:latin typeface="Cambria Math" panose="02040503050406030204" pitchFamily="18" charset="0"/>
                          <a:ea typeface="Cambria Math" panose="02040503050406030204" pitchFamily="18" charset="0"/>
                        </a:rPr>
                        <m:t>⨁00</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0</m:t>
                      </m:r>
                      <m:r>
                        <a:rPr lang="en-US" i="1">
                          <a:solidFill>
                            <a:srgbClr val="FF0000"/>
                          </a:solidFill>
                          <a:latin typeface="Cambria Math" panose="02040503050406030204" pitchFamily="18" charset="0"/>
                          <a:ea typeface="Cambria Math" panose="02040503050406030204" pitchFamily="18" charset="0"/>
                        </a:rPr>
                        <m:t>1</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𝑚</m:t>
                      </m:r>
                      <m:r>
                        <a:rPr lang="en-US" i="1">
                          <a:latin typeface="Cambria Math" panose="02040503050406030204" pitchFamily="18" charset="0"/>
                          <a:ea typeface="Cambria Math" panose="02040503050406030204" pitchFamily="18" charset="0"/>
                        </a:rPr>
                        <m:t>⨁00</m:t>
                      </m:r>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0</m:t>
                      </m:r>
                      <m:r>
                        <a:rPr lang="en-US" i="1">
                          <a:solidFill>
                            <a:srgbClr val="FF0000"/>
                          </a:solidFill>
                          <a:latin typeface="Cambria Math" panose="02040503050406030204" pitchFamily="18" charset="0"/>
                          <a:ea typeface="Cambria Math" panose="02040503050406030204" pitchFamily="18" charset="0"/>
                        </a:rPr>
                        <m:t>1</m:t>
                      </m:r>
                    </m:oMath>
                  </m:oMathPara>
                </a14:m>
                <a:endParaRPr lang="en-US" dirty="0"/>
              </a:p>
              <a:p>
                <a:pPr marL="0" indent="0">
                  <a:buNone/>
                </a:pPr>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043" t="-224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D104D3F7-B83F-4105-B753-146AD0E5364B}" type="slidenum">
              <a:rPr lang="en-US" smtClean="0"/>
              <a:t>82</a:t>
            </a:fld>
            <a:endParaRPr lang="en-US"/>
          </a:p>
        </p:txBody>
      </p:sp>
    </p:spTree>
    <p:extLst>
      <p:ext uri="{BB962C8B-B14F-4D97-AF65-F5344CB8AC3E}">
        <p14:creationId xmlns:p14="http://schemas.microsoft.com/office/powerpoint/2010/main" val="78387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Perfect Secrecy </a:t>
            </a:r>
            <a:endParaRPr lang="en-US" dirty="0"/>
          </a:p>
        </p:txBody>
      </p:sp>
      <p:sp>
        <p:nvSpPr>
          <p:cNvPr id="3" name="Content Placeholder 2"/>
          <p:cNvSpPr>
            <a:spLocks noGrp="1"/>
          </p:cNvSpPr>
          <p:nvPr>
            <p:ph idx="1"/>
          </p:nvPr>
        </p:nvSpPr>
        <p:spPr/>
        <p:txBody>
          <a:bodyPr>
            <a:normAutofit/>
          </a:bodyPr>
          <a:lstStyle/>
          <a:p>
            <a:r>
              <a:rPr lang="en-US" dirty="0" smtClean="0"/>
              <a:t>Would it be appropriate to use one time pads for message broadcast?</a:t>
            </a:r>
          </a:p>
          <a:p>
            <a:pPr marL="0" indent="0">
              <a:buNone/>
            </a:pPr>
            <a:r>
              <a:rPr lang="en-US" dirty="0"/>
              <a:t> </a:t>
            </a:r>
            <a:r>
              <a:rPr lang="en-US" dirty="0" smtClean="0"/>
              <a:t>(assume lifetime supply of one-time pads already exchanged)</a:t>
            </a:r>
            <a:endParaRPr lang="en-US" dirty="0"/>
          </a:p>
          <a:p>
            <a:pPr marL="0" indent="0">
              <a:buNone/>
            </a:pPr>
            <a:endParaRPr lang="en-US" dirty="0"/>
          </a:p>
          <a:p>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83</a:t>
            </a:fld>
            <a:endParaRPr lang="en-US"/>
          </a:p>
        </p:txBody>
      </p:sp>
      <p:pic>
        <p:nvPicPr>
          <p:cNvPr id="1026" name="Picture 2" descr="Image result for broadca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7039" y="2784475"/>
            <a:ext cx="5733415" cy="4300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82002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Perfect Secrecy </a:t>
            </a:r>
            <a:endParaRPr lang="en-US" dirty="0"/>
          </a:p>
        </p:txBody>
      </p:sp>
      <p:sp>
        <p:nvSpPr>
          <p:cNvPr id="3" name="Content Placeholder 2"/>
          <p:cNvSpPr>
            <a:spLocks noGrp="1"/>
          </p:cNvSpPr>
          <p:nvPr>
            <p:ph idx="1"/>
          </p:nvPr>
        </p:nvSpPr>
        <p:spPr>
          <a:xfrm>
            <a:off x="838200" y="1825625"/>
            <a:ext cx="11038840" cy="4351338"/>
          </a:xfrm>
        </p:spPr>
        <p:txBody>
          <a:bodyPr>
            <a:normAutofit/>
          </a:bodyPr>
          <a:lstStyle/>
          <a:p>
            <a:r>
              <a:rPr lang="en-US" dirty="0" smtClean="0"/>
              <a:t>Would it be appropriate to use one time pads for message routing on the internet?  (assume lifetime supply of one-time pads already exchanged)</a:t>
            </a:r>
            <a:endParaRPr lang="en-US" dirty="0"/>
          </a:p>
          <a:p>
            <a:pPr marL="0" indent="0">
              <a:buNone/>
            </a:pPr>
            <a:endParaRPr lang="en-US" dirty="0"/>
          </a:p>
          <a:p>
            <a:endParaRPr lang="en-US" dirty="0"/>
          </a:p>
        </p:txBody>
      </p:sp>
      <p:sp>
        <p:nvSpPr>
          <p:cNvPr id="4" name="Slide Number Placeholder 3"/>
          <p:cNvSpPr>
            <a:spLocks noGrp="1"/>
          </p:cNvSpPr>
          <p:nvPr>
            <p:ph type="sldNum" sz="quarter" idx="12"/>
          </p:nvPr>
        </p:nvSpPr>
        <p:spPr>
          <a:xfrm>
            <a:off x="9169083" y="6356350"/>
            <a:ext cx="2743200" cy="365125"/>
          </a:xfrm>
        </p:spPr>
        <p:txBody>
          <a:bodyPr/>
          <a:lstStyle/>
          <a:p>
            <a:fld id="{D104D3F7-B83F-4105-B753-146AD0E5364B}" type="slidenum">
              <a:rPr lang="en-US" smtClean="0"/>
              <a:t>84</a:t>
            </a:fld>
            <a:endParaRPr lang="en-US"/>
          </a:p>
        </p:txBody>
      </p:sp>
      <p:pic>
        <p:nvPicPr>
          <p:cNvPr id="2050" name="Picture 2" descr="Image result for routers netwo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5040" y="2691183"/>
            <a:ext cx="6979285" cy="4030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14081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t>Week </a:t>
            </a:r>
            <a:r>
              <a:rPr lang="en-US" smtClean="0"/>
              <a:t>1: </a:t>
            </a:r>
            <a:r>
              <a:rPr lang="en-US" dirty="0"/>
              <a:t>Topic </a:t>
            </a:r>
            <a:r>
              <a:rPr lang="en-US" dirty="0" smtClean="0"/>
              <a:t>4: Computational </a:t>
            </a:r>
            <a:r>
              <a:rPr lang="en-US" dirty="0"/>
              <a:t>Security</a:t>
            </a:r>
          </a:p>
        </p:txBody>
      </p:sp>
      <p:sp>
        <p:nvSpPr>
          <p:cNvPr id="3" name="Subtitle 2"/>
          <p:cNvSpPr>
            <a:spLocks noGrp="1"/>
          </p:cNvSpPr>
          <p:nvPr>
            <p:ph type="subTitle" idx="1"/>
          </p:nvPr>
        </p:nvSpPr>
        <p:spPr/>
        <p:txBody>
          <a:bodyPr/>
          <a:lstStyle/>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974559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sz="4000" dirty="0" smtClean="0"/>
                  <a:t>Perfect Secrecy, One-time-Pads</a:t>
                </a:r>
              </a:p>
              <a:p>
                <a:endParaRPr lang="en-US" dirty="0"/>
              </a:p>
              <a:p>
                <a:pPr marL="0" lvl="2" indent="0">
                  <a:spcBef>
                    <a:spcPts val="1000"/>
                  </a:spcBef>
                  <a:buNone/>
                </a:pPr>
                <a:r>
                  <a:rPr lang="en-US" sz="3200" b="1" dirty="0"/>
                  <a:t>Theorem</a:t>
                </a:r>
                <a:r>
                  <a:rPr lang="en-US" sz="3200" dirty="0"/>
                  <a:t>: If (</a:t>
                </a:r>
                <a:r>
                  <a:rPr lang="en-US" sz="3200" dirty="0" err="1"/>
                  <a:t>Gen,Enc,Dec</a:t>
                </a:r>
                <a:r>
                  <a:rPr lang="en-US" sz="3200" dirty="0"/>
                  <a:t>) is a perfectly secret encryption scheme then</a:t>
                </a:r>
              </a:p>
              <a:p>
                <a:pPr marL="0" lvl="2" indent="0">
                  <a:spcBef>
                    <a:spcPts val="1000"/>
                  </a:spcBef>
                  <a:buNone/>
                </a:pPr>
                <a14:m>
                  <m:oMathPara xmlns:m="http://schemas.openxmlformats.org/officeDocument/2006/math">
                    <m:oMathParaPr>
                      <m:jc m:val="centerGroup"/>
                    </m:oMathParaPr>
                    <m:oMath xmlns:m="http://schemas.openxmlformats.org/officeDocument/2006/math">
                      <m:d>
                        <m:dPr>
                          <m:begChr m:val="|"/>
                          <m:endChr m:val="|"/>
                          <m:ctrlPr>
                            <a:rPr lang="en-US" sz="3200" i="1">
                              <a:latin typeface="Cambria Math" panose="02040503050406030204" pitchFamily="18" charset="0"/>
                            </a:rPr>
                          </m:ctrlPr>
                        </m:dPr>
                        <m:e>
                          <m:r>
                            <a:rPr lang="el-GR" sz="3200" i="1">
                              <a:latin typeface="Cambria Math" panose="02040503050406030204" pitchFamily="18" charset="0"/>
                            </a:rPr>
                            <m:t>𝒦</m:t>
                          </m:r>
                        </m:e>
                      </m:d>
                      <m:r>
                        <a:rPr lang="en-US" sz="3200" i="1">
                          <a:latin typeface="Cambria Math" panose="02040503050406030204" pitchFamily="18" charset="0"/>
                          <a:ea typeface="Cambria Math" panose="02040503050406030204" pitchFamily="18" charset="0"/>
                        </a:rPr>
                        <m:t>≥</m:t>
                      </m:r>
                      <m:d>
                        <m:dPr>
                          <m:begChr m:val="|"/>
                          <m:endChr m:val="|"/>
                          <m:ctrlPr>
                            <a:rPr lang="en-US" sz="3200" i="1">
                              <a:latin typeface="Cambria Math" panose="02040503050406030204" pitchFamily="18" charset="0"/>
                            </a:rPr>
                          </m:ctrlPr>
                        </m:dPr>
                        <m:e>
                          <m:r>
                            <a:rPr lang="en-US" sz="3200" i="1">
                              <a:latin typeface="Cambria Math" panose="02040503050406030204" pitchFamily="18" charset="0"/>
                              <a:ea typeface="Cambria Math" panose="02040503050406030204" pitchFamily="18" charset="0"/>
                            </a:rPr>
                            <m:t>ℳ</m:t>
                          </m:r>
                        </m:e>
                      </m:d>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855" t="-3922"/>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Content Placeholder 2"/>
          <p:cNvSpPr txBox="1">
            <a:spLocks/>
          </p:cNvSpPr>
          <p:nvPr/>
        </p:nvSpPr>
        <p:spPr>
          <a:xfrm>
            <a:off x="567703" y="2370137"/>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smtClean="0">
              <a:ln>
                <a:noFill/>
              </a:ln>
              <a:solidFill>
                <a:prstClr val="black"/>
              </a:solidFill>
              <a:effectLst/>
              <a:uLnTx/>
              <a:uFillTx/>
              <a:latin typeface="Calibri" panose="020F0502020204030204"/>
              <a:ea typeface="+mn-ea"/>
              <a:cs typeface="+mn-cs"/>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67779" y="3885066"/>
            <a:ext cx="2414421" cy="2131560"/>
          </a:xfrm>
          <a:prstGeom prst="rect">
            <a:avLst/>
          </a:prstGeom>
        </p:spPr>
      </p:pic>
    </p:spTree>
    <p:extLst>
      <p:ext uri="{BB962C8B-B14F-4D97-AF65-F5344CB8AC3E}">
        <p14:creationId xmlns:p14="http://schemas.microsoft.com/office/powerpoint/2010/main" val="10678011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if we want to send a longer message?</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83960" y="2434012"/>
            <a:ext cx="2041601" cy="3684270"/>
          </a:xfr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989" y="3180205"/>
            <a:ext cx="2781300" cy="241935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3998" y="2123690"/>
            <a:ext cx="1175126" cy="103745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3998" y="2142751"/>
            <a:ext cx="1175126" cy="1037454"/>
          </a:xfrm>
          <a:prstGeom prst="rect">
            <a:avLst/>
          </a:prstGeom>
        </p:spPr>
      </p:pic>
      <p:cxnSp>
        <p:nvCxnSpPr>
          <p:cNvPr id="10" name="Straight Arrow Connector 9"/>
          <p:cNvCxnSpPr/>
          <p:nvPr/>
        </p:nvCxnSpPr>
        <p:spPr>
          <a:xfrm>
            <a:off x="2727960" y="3594146"/>
            <a:ext cx="6477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3184973" y="3203893"/>
                <a:ext cx="5037468" cy="3931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E</m:t>
                              </m:r>
                              <m:r>
                                <m:rPr>
                                  <m:sty m:val="p"/>
                                </m:rPr>
                                <a:rPr kumimoji="0" lang="en-US" sz="18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nc</m:t>
                              </m:r>
                            </m:e>
                            <m:sub>
                              <m:sSub>
                                <m:sSub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𝐾</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1</m:t>
                                  </m:r>
                                </m:sub>
                              </m:sSub>
                            </m:sub>
                          </m:sSub>
                        </m:fName>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𝐷𝑒𝑎𝑟</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𝐴𝑙𝑖𝑐𝑒</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𝑤𝑟𝑜𝑡𝑒</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𝑡h𝑖𝑠</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𝑝𝑜𝑒𝑚</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𝑓𝑜𝑟</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𝑦𝑜𝑢</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d>
                        </m:e>
                      </m:func>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3184973" y="3203893"/>
                <a:ext cx="5037468" cy="393121"/>
              </a:xfrm>
              <a:prstGeom prst="rect">
                <a:avLst/>
              </a:prstGeom>
              <a:blipFill>
                <a:blip r:embed="rId6"/>
                <a:stretch>
                  <a:fillRect b="-7813"/>
                </a:stretch>
              </a:blipFill>
            </p:spPr>
            <p:txBody>
              <a:bodyPr/>
              <a:lstStyle/>
              <a:p>
                <a:r>
                  <a:rPr lang="en-US">
                    <a:noFill/>
                  </a:rPr>
                  <a:t> </a:t>
                </a:r>
              </a:p>
            </p:txBody>
          </p:sp>
        </mc:Fallback>
      </mc:AlternateContent>
      <p:sp>
        <p:nvSpPr>
          <p:cNvPr id="12" name="TextBox 11"/>
          <p:cNvSpPr txBox="1"/>
          <p:nvPr/>
        </p:nvSpPr>
        <p:spPr>
          <a:xfrm>
            <a:off x="2042160" y="1690688"/>
            <a:ext cx="8963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K</a:t>
            </a:r>
            <a:r>
              <a:rPr kumimoji="0" lang="en-US" sz="1800" b="0" i="0" u="none" strike="noStrike" kern="1200" cap="none" spc="0" normalizeH="0" baseline="-25000" noProof="0" dirty="0" smtClean="0">
                <a:ln>
                  <a:noFill/>
                </a:ln>
                <a:solidFill>
                  <a:prstClr val="black"/>
                </a:solidFill>
                <a:effectLst/>
                <a:uLnTx/>
                <a:uFillTx/>
                <a:latin typeface="Calibri" panose="020F0502020204030204"/>
                <a:ea typeface="+mn-ea"/>
                <a:cs typeface="+mn-cs"/>
              </a:rPr>
              <a:t>1</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,K</a:t>
            </a:r>
            <a:r>
              <a:rPr kumimoji="0" lang="en-US" sz="1800" b="0" i="0" u="none" strike="noStrike" kern="1200" cap="none" spc="0" normalizeH="0" baseline="-25000" noProof="0" dirty="0" smtClean="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,K</a:t>
            </a:r>
            <a:r>
              <a:rPr kumimoji="0" lang="en-US" sz="1800" b="0" i="0" u="none" strike="noStrike" kern="1200" cap="none" spc="0" normalizeH="0" baseline="-25000" noProof="0" dirty="0" smtClean="0">
                <a:ln>
                  <a:noFill/>
                </a:ln>
                <a:solidFill>
                  <a:prstClr val="black"/>
                </a:solidFill>
                <a:effectLst/>
                <a:uLnTx/>
                <a:uFillTx/>
                <a:latin typeface="Calibri" panose="020F0502020204030204"/>
                <a:ea typeface="+mn-ea"/>
                <a:cs typeface="+mn-cs"/>
              </a:rPr>
              <a:t>3</a:t>
            </a:r>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
        <p:nvSpPr>
          <p:cNvPr id="13" name="TextBox 12"/>
          <p:cNvSpPr txBox="1"/>
          <p:nvPr/>
        </p:nvSpPr>
        <p:spPr>
          <a:xfrm>
            <a:off x="8808720" y="1537857"/>
            <a:ext cx="8963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K</a:t>
            </a:r>
            <a:r>
              <a:rPr kumimoji="0" lang="en-US" sz="1800" b="0" i="0" u="none" strike="noStrike" kern="1200" cap="none" spc="0" normalizeH="0" baseline="-25000" noProof="0" dirty="0" smtClean="0">
                <a:ln>
                  <a:noFill/>
                </a:ln>
                <a:solidFill>
                  <a:prstClr val="black"/>
                </a:solidFill>
                <a:effectLst/>
                <a:uLnTx/>
                <a:uFillTx/>
                <a:latin typeface="Calibri" panose="020F0502020204030204"/>
                <a:ea typeface="+mn-ea"/>
                <a:cs typeface="+mn-cs"/>
              </a:rPr>
              <a:t>1</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,K</a:t>
            </a:r>
            <a:r>
              <a:rPr kumimoji="0" lang="en-US" sz="1800" b="0" i="0" u="none" strike="noStrike" kern="1200" cap="none" spc="0" normalizeH="0" baseline="-25000" noProof="0" dirty="0" smtClean="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,K</a:t>
            </a:r>
            <a:r>
              <a:rPr kumimoji="0" lang="en-US" sz="1800" b="0" i="0" u="none" strike="noStrike" kern="1200" cap="none" spc="0" normalizeH="0" baseline="-25000" noProof="0" dirty="0" smtClean="0">
                <a:ln>
                  <a:noFill/>
                </a:ln>
                <a:solidFill>
                  <a:prstClr val="black"/>
                </a:solidFill>
                <a:effectLst/>
                <a:uLnTx/>
                <a:uFillTx/>
                <a:latin typeface="Calibri" panose="020F0502020204030204"/>
                <a:ea typeface="+mn-ea"/>
                <a:cs typeface="+mn-cs"/>
              </a:rPr>
              <a:t>3</a:t>
            </a:r>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cxnSp>
        <p:nvCxnSpPr>
          <p:cNvPr id="14" name="Straight Arrow Connector 13"/>
          <p:cNvCxnSpPr/>
          <p:nvPr/>
        </p:nvCxnSpPr>
        <p:spPr>
          <a:xfrm flipV="1">
            <a:off x="2844800" y="4389120"/>
            <a:ext cx="6146800" cy="30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p:cNvSpPr txBox="1"/>
              <p:nvPr/>
            </p:nvSpPr>
            <p:spPr>
              <a:xfrm>
                <a:off x="3439124" y="3946775"/>
                <a:ext cx="2993704" cy="3931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Enc</m:t>
                              </m:r>
                            </m:e>
                            <m:sub>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𝐾</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sub>
                          </m:sSub>
                        </m:fName>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𝑅𝑜𝑠𝑒𝑠</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𝑎𝑟𝑒</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𝑟𝑒𝑑</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e>
                          </m:d>
                        </m:e>
                      </m:func>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3439124" y="3946775"/>
                <a:ext cx="2993704" cy="393121"/>
              </a:xfrm>
              <a:prstGeom prst="rect">
                <a:avLst/>
              </a:prstGeom>
              <a:blipFill>
                <a:blip r:embed="rId7"/>
                <a:stretch>
                  <a:fillRect/>
                </a:stretch>
              </a:blipFill>
            </p:spPr>
            <p:txBody>
              <a:bodyPr/>
              <a:lstStyle/>
              <a:p>
                <a:r>
                  <a:rPr lang="en-US">
                    <a:noFill/>
                  </a:rPr>
                  <a:t> </a:t>
                </a:r>
              </a:p>
            </p:txBody>
          </p:sp>
        </mc:Fallback>
      </mc:AlternateContent>
      <p:cxnSp>
        <p:nvCxnSpPr>
          <p:cNvPr id="19" name="Straight Arrow Connector 18"/>
          <p:cNvCxnSpPr/>
          <p:nvPr/>
        </p:nvCxnSpPr>
        <p:spPr>
          <a:xfrm flipV="1">
            <a:off x="2279238" y="5064602"/>
            <a:ext cx="6992313" cy="115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p:cNvSpPr txBox="1"/>
              <p:nvPr/>
            </p:nvSpPr>
            <p:spPr>
              <a:xfrm>
                <a:off x="2836361" y="4724775"/>
                <a:ext cx="3198761" cy="3931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Enc</m:t>
                              </m:r>
                            </m:e>
                            <m:sub>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𝐾</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b>
                              </m:sSub>
                            </m:sub>
                          </m:sSub>
                        </m:fName>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𝐼</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𝑎𝑚</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𝑜𝑢𝑡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𝑜𝑓</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𝑠𝑝𝑎𝑐𝑒</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𝑏𝑢𝑡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𝑡h𝑒</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𝑟𝑒𝑠𝑡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𝑤𝑎𝑠</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𝑎𝑤𝑒𝑠𝑜𝑚𝑒</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d>
                        </m:e>
                      </m:func>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2836361" y="4724775"/>
                <a:ext cx="3198761" cy="393121"/>
              </a:xfrm>
              <a:prstGeom prst="rect">
                <a:avLst/>
              </a:prstGeom>
              <a:blipFill>
                <a:blip r:embed="rId8"/>
                <a:stretch>
                  <a:fillRect r="-74286" b="-7692"/>
                </a:stretch>
              </a:blipFill>
            </p:spPr>
            <p:txBody>
              <a:bodyPr/>
              <a:lstStyle/>
              <a:p>
                <a:r>
                  <a:rPr lang="en-US">
                    <a:noFill/>
                  </a:rPr>
                  <a:t> </a:t>
                </a:r>
              </a:p>
            </p:txBody>
          </p:sp>
        </mc:Fallback>
      </mc:AlternateContent>
    </p:spTree>
    <p:extLst>
      <p:ext uri="{BB962C8B-B14F-4D97-AF65-F5344CB8AC3E}">
        <p14:creationId xmlns:p14="http://schemas.microsoft.com/office/powerpoint/2010/main" val="243663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E-6 3.7037E-7 L 0.49063 -0.0412 " pathEditMode="relative" rAng="0" ptsTypes="AA">
                                      <p:cBhvr>
                                        <p:cTn id="6" dur="2000" fill="hold"/>
                                        <p:tgtEl>
                                          <p:spTgt spid="5"/>
                                        </p:tgtEl>
                                        <p:attrNameLst>
                                          <p:attrName>ppt_x</p:attrName>
                                          <p:attrName>ppt_y</p:attrName>
                                        </p:attrNameLst>
                                      </p:cBhvr>
                                      <p:rCtr x="24531" y="-2060"/>
                                    </p:animMotion>
                                  </p:childTnLst>
                                </p:cTn>
                              </p:par>
                              <p:par>
                                <p:cTn id="7" presetID="42" presetClass="path" presetSubtype="0" accel="50000" decel="50000" fill="hold" nodeType="withEffect">
                                  <p:stCondLst>
                                    <p:cond delay="0"/>
                                  </p:stCondLst>
                                  <p:childTnLst>
                                    <p:animMotion origin="layout" path="M -4.16667E-6 -2.96296E-6 L 0.5224 -0.01458 " pathEditMode="relative" rAng="0" ptsTypes="AA">
                                      <p:cBhvr>
                                        <p:cTn id="8" dur="2000" fill="hold"/>
                                        <p:tgtEl>
                                          <p:spTgt spid="6"/>
                                        </p:tgtEl>
                                        <p:attrNameLst>
                                          <p:attrName>ppt_x</p:attrName>
                                          <p:attrName>ppt_y</p:attrName>
                                        </p:attrNameLst>
                                      </p:cBhvr>
                                      <p:rCtr x="26120" y="-741"/>
                                    </p:animMotion>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20"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if we want to send many messages?</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83960" y="2434012"/>
            <a:ext cx="2041601" cy="3684270"/>
          </a:xfr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989" y="3180205"/>
            <a:ext cx="2781300" cy="241935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3998" y="2123690"/>
            <a:ext cx="1175126" cy="103745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3998" y="2142751"/>
            <a:ext cx="1175126" cy="1037454"/>
          </a:xfrm>
          <a:prstGeom prst="rect">
            <a:avLst/>
          </a:prstGeom>
        </p:spPr>
      </p:pic>
      <p:cxnSp>
        <p:nvCxnSpPr>
          <p:cNvPr id="10" name="Straight Arrow Connector 9"/>
          <p:cNvCxnSpPr/>
          <p:nvPr/>
        </p:nvCxnSpPr>
        <p:spPr>
          <a:xfrm>
            <a:off x="2727960" y="3594146"/>
            <a:ext cx="6477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5045298" y="3175250"/>
                <a:ext cx="2917081" cy="3931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Enc</m:t>
                              </m:r>
                            </m:e>
                            <m:sub>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𝐾</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sub>
                          </m:sSub>
                        </m:fName>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𝑊h𝑎𝑡𝑠</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𝑢𝑝</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𝐴𝑙𝑖𝑐𝑒</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d>
                        </m:e>
                      </m:func>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5045298" y="3175250"/>
                <a:ext cx="2917081" cy="393121"/>
              </a:xfrm>
              <a:prstGeom prst="rect">
                <a:avLst/>
              </a:prstGeom>
              <a:blipFill>
                <a:blip r:embed="rId6"/>
                <a:stretch>
                  <a:fillRect b="-1563"/>
                </a:stretch>
              </a:blipFill>
            </p:spPr>
            <p:txBody>
              <a:bodyPr/>
              <a:lstStyle/>
              <a:p>
                <a:r>
                  <a:rPr lang="en-US">
                    <a:noFill/>
                  </a:rPr>
                  <a:t> </a:t>
                </a:r>
              </a:p>
            </p:txBody>
          </p:sp>
        </mc:Fallback>
      </mc:AlternateContent>
      <p:sp>
        <p:nvSpPr>
          <p:cNvPr id="13" name="TextBox 12"/>
          <p:cNvSpPr txBox="1"/>
          <p:nvPr/>
        </p:nvSpPr>
        <p:spPr>
          <a:xfrm>
            <a:off x="8808720" y="1537857"/>
            <a:ext cx="8963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1</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3</a:t>
            </a:r>
          </a:p>
        </p:txBody>
      </p:sp>
      <p:cxnSp>
        <p:nvCxnSpPr>
          <p:cNvPr id="14" name="Straight Arrow Connector 13"/>
          <p:cNvCxnSpPr>
            <a:endCxn id="7" idx="3"/>
          </p:cNvCxnSpPr>
          <p:nvPr/>
        </p:nvCxnSpPr>
        <p:spPr>
          <a:xfrm flipH="1">
            <a:off x="2968289" y="4276147"/>
            <a:ext cx="6236671" cy="1137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p:cNvSpPr txBox="1"/>
              <p:nvPr/>
            </p:nvSpPr>
            <p:spPr>
              <a:xfrm>
                <a:off x="5229138" y="3936309"/>
                <a:ext cx="3197478" cy="3931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Enc</m:t>
                              </m:r>
                            </m:e>
                            <m:sub>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𝐾</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sub>
                          </m:sSub>
                        </m:fName>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𝑁𝑜𝑡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𝑡𝑜𝑜</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𝑚𝑢𝑐h</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𝑦𝑜𝑢</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d>
                        </m:e>
                      </m:func>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5229138" y="3936309"/>
                <a:ext cx="3197478" cy="393121"/>
              </a:xfrm>
              <a:prstGeom prst="rect">
                <a:avLst/>
              </a:prstGeom>
              <a:blipFill>
                <a:blip r:embed="rId7"/>
                <a:stretch>
                  <a:fillRect b="-1563"/>
                </a:stretch>
              </a:blipFill>
            </p:spPr>
            <p:txBody>
              <a:bodyPr/>
              <a:lstStyle/>
              <a:p>
                <a:r>
                  <a:rPr lang="en-US">
                    <a:noFill/>
                  </a:rPr>
                  <a:t> </a:t>
                </a:r>
              </a:p>
            </p:txBody>
          </p:sp>
        </mc:Fallback>
      </mc:AlternateContent>
      <p:cxnSp>
        <p:nvCxnSpPr>
          <p:cNvPr id="19" name="Straight Arrow Connector 18"/>
          <p:cNvCxnSpPr/>
          <p:nvPr/>
        </p:nvCxnSpPr>
        <p:spPr>
          <a:xfrm flipV="1">
            <a:off x="2279238" y="5064602"/>
            <a:ext cx="6992313" cy="115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p:cNvSpPr txBox="1"/>
              <p:nvPr/>
            </p:nvSpPr>
            <p:spPr>
              <a:xfrm>
                <a:off x="4719180" y="4724775"/>
                <a:ext cx="3198761" cy="3931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Enc</m:t>
                              </m:r>
                            </m:e>
                            <m:sub>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𝐾</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b>
                              </m:sSub>
                            </m:sub>
                          </m:sSub>
                        </m:fName>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𝐽𝑢𝑠𝑡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𝑐h𝑖𝑙𝑙𝑖𝑛𝑔</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𝑜𝑢𝑡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d>
                        </m:e>
                      </m:func>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4719180" y="4724775"/>
                <a:ext cx="3198761" cy="393121"/>
              </a:xfrm>
              <a:prstGeom prst="rect">
                <a:avLst/>
              </a:prstGeom>
              <a:blipFill>
                <a:blip r:embed="rId8"/>
                <a:stretch>
                  <a:fillRect b="-7692"/>
                </a:stretch>
              </a:blipFill>
            </p:spPr>
            <p:txBody>
              <a:bodyPr/>
              <a:lstStyle/>
              <a:p>
                <a:r>
                  <a:rPr lang="en-US">
                    <a:noFill/>
                  </a:rPr>
                  <a:t> </a:t>
                </a:r>
              </a:p>
            </p:txBody>
          </p:sp>
        </mc:Fallback>
      </mc:AlternateContent>
      <p:sp>
        <p:nvSpPr>
          <p:cNvPr id="16" name="TextBox 15"/>
          <p:cNvSpPr txBox="1"/>
          <p:nvPr/>
        </p:nvSpPr>
        <p:spPr>
          <a:xfrm>
            <a:off x="2042160" y="1690688"/>
            <a:ext cx="8963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K</a:t>
            </a:r>
            <a:r>
              <a:rPr kumimoji="0" lang="en-US" sz="1800" b="0" i="0" u="none" strike="noStrike" kern="1200" cap="none" spc="0" normalizeH="0" baseline="-25000" noProof="0" dirty="0" smtClean="0">
                <a:ln>
                  <a:noFill/>
                </a:ln>
                <a:solidFill>
                  <a:prstClr val="black"/>
                </a:solidFill>
                <a:effectLst/>
                <a:uLnTx/>
                <a:uFillTx/>
                <a:latin typeface="Calibri" panose="020F0502020204030204"/>
                <a:ea typeface="+mn-ea"/>
                <a:cs typeface="+mn-cs"/>
              </a:rPr>
              <a:t>1</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,K</a:t>
            </a:r>
            <a:r>
              <a:rPr kumimoji="0" lang="en-US" sz="1800" b="0" i="0" u="none" strike="noStrike" kern="1200" cap="none" spc="0" normalizeH="0" baseline="-25000" noProof="0" dirty="0" smtClean="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0" noProof="0" dirty="0" smtClean="0">
                <a:ln>
                  <a:noFill/>
                </a:ln>
                <a:solidFill>
                  <a:prstClr val="black"/>
                </a:solidFill>
                <a:effectLst/>
                <a:uLnTx/>
                <a:uFillTx/>
                <a:latin typeface="Calibri" panose="020F0502020204030204"/>
                <a:ea typeface="+mn-ea"/>
                <a:cs typeface="+mn-cs"/>
              </a:rPr>
              <a:t>,K</a:t>
            </a:r>
            <a:r>
              <a:rPr kumimoji="0" lang="en-US" sz="1800" b="0" i="0" u="none" strike="noStrike" kern="1200" cap="none" spc="0" normalizeH="0" baseline="-25000" noProof="0" dirty="0" smtClean="0">
                <a:ln>
                  <a:noFill/>
                </a:ln>
                <a:solidFill>
                  <a:prstClr val="black"/>
                </a:solidFill>
                <a:effectLst/>
                <a:uLnTx/>
                <a:uFillTx/>
                <a:latin typeface="Calibri" panose="020F0502020204030204"/>
                <a:ea typeface="+mn-ea"/>
                <a:cs typeface="+mn-cs"/>
              </a:rPr>
              <a:t>3</a:t>
            </a:r>
            <a:endPar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609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5E-6 3.7037E-7 L 0.49063 -0.0412 " pathEditMode="relative" rAng="0" ptsTypes="AA">
                                      <p:cBhvr>
                                        <p:cTn id="6" dur="2000" fill="hold"/>
                                        <p:tgtEl>
                                          <p:spTgt spid="5"/>
                                        </p:tgtEl>
                                        <p:attrNameLst>
                                          <p:attrName>ppt_x</p:attrName>
                                          <p:attrName>ppt_y</p:attrName>
                                        </p:attrNameLst>
                                      </p:cBhvr>
                                      <p:rCtr x="24531" y="-2060"/>
                                    </p:animMotion>
                                  </p:childTnLst>
                                </p:cTn>
                              </p:par>
                              <p:par>
                                <p:cTn id="7" presetID="42" presetClass="path" presetSubtype="0" accel="50000" decel="50000" fill="hold" nodeType="withEffect">
                                  <p:stCondLst>
                                    <p:cond delay="0"/>
                                  </p:stCondLst>
                                  <p:childTnLst>
                                    <p:animMotion origin="layout" path="M -0.025 0.0007 L 0.4974 -0.01389 " pathEditMode="relative" rAng="0" ptsTypes="AA">
                                      <p:cBhvr>
                                        <p:cTn id="8" dur="2000" fill="hold"/>
                                        <p:tgtEl>
                                          <p:spTgt spid="6"/>
                                        </p:tgtEl>
                                        <p:attrNameLst>
                                          <p:attrName>ppt_x</p:attrName>
                                          <p:attrName>ppt_y</p:attrName>
                                        </p:attrNameLst>
                                      </p:cBhvr>
                                      <p:rCtr x="26120" y="-741"/>
                                    </p:animMotion>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P spid="20"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we save their relationship?</a:t>
            </a:r>
            <a:endParaRPr lang="en-US"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450159" y="2434012"/>
            <a:ext cx="2041601" cy="3684270"/>
          </a:xfrm>
        </p:spPr>
      </p:pic>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6989" y="3180205"/>
            <a:ext cx="2781300" cy="241935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3998" y="2123690"/>
            <a:ext cx="1175126" cy="1037454"/>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63998" y="2142751"/>
            <a:ext cx="1175126" cy="1037454"/>
          </a:xfrm>
          <a:prstGeom prst="rect">
            <a:avLst/>
          </a:prstGeom>
        </p:spPr>
      </p:pic>
      <p:cxnSp>
        <p:nvCxnSpPr>
          <p:cNvPr id="10" name="Straight Arrow Connector 9"/>
          <p:cNvCxnSpPr/>
          <p:nvPr/>
        </p:nvCxnSpPr>
        <p:spPr>
          <a:xfrm>
            <a:off x="2727960" y="3594146"/>
            <a:ext cx="6477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1" name="TextBox 10"/>
              <p:cNvSpPr txBox="1"/>
              <p:nvPr/>
            </p:nvSpPr>
            <p:spPr>
              <a:xfrm>
                <a:off x="5045298" y="3175250"/>
                <a:ext cx="2917081" cy="3931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Enc</m:t>
                              </m:r>
                            </m:e>
                            <m:sub>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𝐾</m:t>
                                  </m:r>
                                </m:e>
                                <m:sub>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1</m:t>
                                  </m:r>
                                </m:sub>
                              </m:sSub>
                            </m:sub>
                          </m:sSub>
                        </m:fName>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𝑊h𝑎𝑡𝑠</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𝑢𝑝</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𝐴𝑙𝑖𝑐𝑒</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d>
                        </m:e>
                      </m:func>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5045298" y="3175250"/>
                <a:ext cx="2917081" cy="393121"/>
              </a:xfrm>
              <a:prstGeom prst="rect">
                <a:avLst/>
              </a:prstGeom>
              <a:blipFill>
                <a:blip r:embed="rId6"/>
                <a:stretch>
                  <a:fillRect b="-1563"/>
                </a:stretch>
              </a:blipFill>
            </p:spPr>
            <p:txBody>
              <a:bodyPr/>
              <a:lstStyle/>
              <a:p>
                <a:r>
                  <a:rPr lang="en-US">
                    <a:noFill/>
                  </a:rPr>
                  <a:t> </a:t>
                </a:r>
              </a:p>
            </p:txBody>
          </p:sp>
        </mc:Fallback>
      </mc:AlternateContent>
      <p:sp>
        <p:nvSpPr>
          <p:cNvPr id="12" name="TextBox 11"/>
          <p:cNvSpPr txBox="1"/>
          <p:nvPr/>
        </p:nvSpPr>
        <p:spPr>
          <a:xfrm>
            <a:off x="2042160" y="1690688"/>
            <a:ext cx="8963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1</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3</a:t>
            </a:r>
          </a:p>
        </p:txBody>
      </p:sp>
      <p:sp>
        <p:nvSpPr>
          <p:cNvPr id="13" name="TextBox 12"/>
          <p:cNvSpPr txBox="1"/>
          <p:nvPr/>
        </p:nvSpPr>
        <p:spPr>
          <a:xfrm>
            <a:off x="9965051" y="1730779"/>
            <a:ext cx="89639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1</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2</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a:t>
            </a:r>
            <a:r>
              <a:rPr kumimoji="0" lang="en-US" sz="1800" b="0" i="0" u="none" strike="noStrike" kern="1200" cap="none" spc="0" normalizeH="0" baseline="-25000" noProof="0" dirty="0">
                <a:ln>
                  <a:noFill/>
                </a:ln>
                <a:solidFill>
                  <a:prstClr val="black"/>
                </a:solidFill>
                <a:effectLst/>
                <a:uLnTx/>
                <a:uFillTx/>
                <a:latin typeface="Calibri" panose="020F0502020204030204"/>
                <a:ea typeface="+mn-ea"/>
                <a:cs typeface="+mn-cs"/>
              </a:rPr>
              <a:t>3</a:t>
            </a:r>
          </a:p>
        </p:txBody>
      </p:sp>
      <p:cxnSp>
        <p:nvCxnSpPr>
          <p:cNvPr id="14" name="Straight Arrow Connector 13"/>
          <p:cNvCxnSpPr>
            <a:endCxn id="7" idx="3"/>
          </p:cNvCxnSpPr>
          <p:nvPr/>
        </p:nvCxnSpPr>
        <p:spPr>
          <a:xfrm flipH="1">
            <a:off x="2968289" y="4276147"/>
            <a:ext cx="6236671" cy="1137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p:cNvSpPr txBox="1"/>
              <p:nvPr/>
            </p:nvSpPr>
            <p:spPr>
              <a:xfrm>
                <a:off x="5188498" y="3916488"/>
                <a:ext cx="3197478" cy="3931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Enc</m:t>
                              </m:r>
                            </m:e>
                            <m:sub>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𝐾</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2</m:t>
                                  </m:r>
                                </m:sub>
                              </m:sSub>
                            </m:sub>
                          </m:sSub>
                        </m:fName>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𝑁𝑜𝑡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𝑡𝑜𝑜</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𝑚𝑢𝑐h</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𝑦𝑜𝑢</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d>
                        </m:e>
                      </m:func>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5188498" y="3916488"/>
                <a:ext cx="3197478" cy="393121"/>
              </a:xfrm>
              <a:prstGeom prst="rect">
                <a:avLst/>
              </a:prstGeom>
              <a:blipFill>
                <a:blip r:embed="rId7"/>
                <a:stretch>
                  <a:fillRect b="-1538"/>
                </a:stretch>
              </a:blipFill>
            </p:spPr>
            <p:txBody>
              <a:bodyPr/>
              <a:lstStyle/>
              <a:p>
                <a:r>
                  <a:rPr lang="en-US">
                    <a:noFill/>
                  </a:rPr>
                  <a:t> </a:t>
                </a:r>
              </a:p>
            </p:txBody>
          </p:sp>
        </mc:Fallback>
      </mc:AlternateContent>
      <p:cxnSp>
        <p:nvCxnSpPr>
          <p:cNvPr id="19" name="Straight Arrow Connector 18"/>
          <p:cNvCxnSpPr/>
          <p:nvPr/>
        </p:nvCxnSpPr>
        <p:spPr>
          <a:xfrm flipV="1">
            <a:off x="2279238" y="5064602"/>
            <a:ext cx="6992313" cy="1158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p:cNvSpPr txBox="1"/>
              <p:nvPr/>
            </p:nvSpPr>
            <p:spPr>
              <a:xfrm>
                <a:off x="4719180" y="4724775"/>
                <a:ext cx="3198761" cy="3931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func>
                        <m:func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funcPr>
                        <m:fName>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m:rPr>
                                  <m:sty m:val="p"/>
                                </m:rPr>
                                <a:rPr kumimoji="0" lang="en-US" sz="18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Enc</m:t>
                              </m:r>
                            </m:e>
                            <m:sub>
                              <m:sSub>
                                <m:sSubPr>
                                  <m:ctrlP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1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𝐾</m:t>
                                  </m:r>
                                </m:e>
                                <m:sub>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3</m:t>
                                  </m:r>
                                </m:sub>
                              </m:sSub>
                            </m:sub>
                          </m:sSub>
                        </m:fName>
                        <m:e>
                          <m:d>
                            <m:dPr>
                              <m:ctrlP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ctrlPr>
                            </m:dPr>
                            <m:e>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𝐽𝑢𝑠𝑡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𝑐h𝑖𝑙𝑙𝑖𝑛𝑔</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 </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𝑜𝑢𝑡</m:t>
                              </m:r>
                              <m:r>
                                <a:rPr kumimoji="0" lang="en-US" sz="18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mn-cs"/>
                                </a:rPr>
                                <m:t>"</m:t>
                              </m:r>
                            </m:e>
                          </m:d>
                        </m:e>
                      </m:func>
                    </m:oMath>
                  </m:oMathPara>
                </a14:m>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20" name="TextBox 19"/>
              <p:cNvSpPr txBox="1">
                <a:spLocks noRot="1" noChangeAspect="1" noMove="1" noResize="1" noEditPoints="1" noAdjustHandles="1" noChangeArrowheads="1" noChangeShapeType="1" noTextEdit="1"/>
              </p:cNvSpPr>
              <p:nvPr/>
            </p:nvSpPr>
            <p:spPr>
              <a:xfrm>
                <a:off x="4719180" y="4724775"/>
                <a:ext cx="3198761" cy="393121"/>
              </a:xfrm>
              <a:prstGeom prst="rect">
                <a:avLst/>
              </a:prstGeom>
              <a:blipFill>
                <a:blip r:embed="rId8"/>
                <a:stretch>
                  <a:fillRect b="-7692"/>
                </a:stretch>
              </a:blipFill>
            </p:spPr>
            <p:txBody>
              <a:bodyPr/>
              <a:lstStyle/>
              <a:p>
                <a:r>
                  <a:rPr lang="en-US">
                    <a:noFill/>
                  </a:rPr>
                  <a:t> </a:t>
                </a:r>
              </a:p>
            </p:txBody>
          </p:sp>
        </mc:Fallback>
      </mc:AlternateContent>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77447" y="1796251"/>
            <a:ext cx="1175126" cy="1037454"/>
          </a:xfrm>
          <a:prstGeom prst="rect">
            <a:avLst/>
          </a:prstGeom>
        </p:spPr>
      </p:pic>
    </p:spTree>
    <p:extLst>
      <p:ext uri="{BB962C8B-B14F-4D97-AF65-F5344CB8AC3E}">
        <p14:creationId xmlns:p14="http://schemas.microsoft.com/office/powerpoint/2010/main" val="28361002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Presentation (10%)</a:t>
            </a:r>
            <a:endParaRPr lang="en-US" dirty="0"/>
          </a:p>
        </p:txBody>
      </p:sp>
      <p:sp>
        <p:nvSpPr>
          <p:cNvPr id="3" name="Content Placeholder 2"/>
          <p:cNvSpPr>
            <a:spLocks noGrp="1"/>
          </p:cNvSpPr>
          <p:nvPr>
            <p:ph idx="1"/>
          </p:nvPr>
        </p:nvSpPr>
        <p:spPr/>
        <p:txBody>
          <a:bodyPr/>
          <a:lstStyle/>
          <a:p>
            <a:pPr lvl="1"/>
            <a:r>
              <a:rPr lang="en-US" dirty="0"/>
              <a:t>Pick a recent paper (last 15 years) from a cryptography conference and give a 15 minute presentation </a:t>
            </a:r>
            <a:r>
              <a:rPr lang="en-US" dirty="0" smtClean="0"/>
              <a:t>in class</a:t>
            </a:r>
          </a:p>
          <a:p>
            <a:pPr lvl="2"/>
            <a:r>
              <a:rPr lang="en-US" dirty="0" smtClean="0"/>
              <a:t>12 minutes for presentation + 3 minutes for questions</a:t>
            </a:r>
            <a:endParaRPr lang="en-US" dirty="0"/>
          </a:p>
          <a:p>
            <a:pPr lvl="1"/>
            <a:endParaRPr lang="en-US" dirty="0"/>
          </a:p>
          <a:p>
            <a:pPr lvl="1"/>
            <a:r>
              <a:rPr lang="en-US" dirty="0" smtClean="0"/>
              <a:t>Suggested </a:t>
            </a:r>
            <a:r>
              <a:rPr lang="en-US" dirty="0"/>
              <a:t>conferences include CRYPTO, EUROCRYPT, TCC, ASIACRYPT. </a:t>
            </a:r>
            <a:endParaRPr lang="en-US" dirty="0" smtClean="0"/>
          </a:p>
          <a:p>
            <a:pPr lvl="1"/>
            <a:endParaRPr lang="en-US" dirty="0"/>
          </a:p>
          <a:p>
            <a:pPr lvl="1"/>
            <a:endParaRPr lang="en-US" dirty="0" smtClean="0"/>
          </a:p>
          <a:p>
            <a:pPr lvl="1"/>
            <a:r>
              <a:rPr lang="en-US" dirty="0" smtClean="0"/>
              <a:t>If </a:t>
            </a:r>
            <a:r>
              <a:rPr lang="en-US" dirty="0"/>
              <a:t>you would like to pick a crypto paper from another venue (e.g., S&amp;P, CCS) you will need to verify that the focus of the paper is crypto and then request permission from the instructor.</a:t>
            </a:r>
          </a:p>
          <a:p>
            <a:endParaRPr lang="en-US" dirty="0"/>
          </a:p>
        </p:txBody>
      </p:sp>
      <p:sp>
        <p:nvSpPr>
          <p:cNvPr id="4" name="Slide Number Placeholder 3"/>
          <p:cNvSpPr>
            <a:spLocks noGrp="1"/>
          </p:cNvSpPr>
          <p:nvPr>
            <p:ph type="sldNum" sz="quarter" idx="12"/>
          </p:nvPr>
        </p:nvSpPr>
        <p:spPr/>
        <p:txBody>
          <a:bodyPr/>
          <a:lstStyle/>
          <a:p>
            <a:fld id="{D104D3F7-B83F-4105-B753-146AD0E5364B}" type="slidenum">
              <a:rPr lang="en-US" smtClean="0"/>
              <a:t>9</a:t>
            </a:fld>
            <a:endParaRPr lang="en-US"/>
          </a:p>
        </p:txBody>
      </p:sp>
    </p:spTree>
    <p:extLst>
      <p:ext uri="{BB962C8B-B14F-4D97-AF65-F5344CB8AC3E}">
        <p14:creationId xmlns:p14="http://schemas.microsoft.com/office/powerpoint/2010/main" val="43768923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Perfect Secrecy vs Computational Security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92500" lnSpcReduction="20000"/>
              </a:bodyPr>
              <a:lstStyle/>
              <a:p>
                <a:pPr marL="228600" lvl="1">
                  <a:spcBef>
                    <a:spcPts val="1000"/>
                  </a:spcBef>
                </a:pPr>
                <a:r>
                  <a:rPr lang="en-US" sz="3600" dirty="0" smtClean="0"/>
                  <a:t>Perfect Secrecy is Information Theoretic</a:t>
                </a:r>
              </a:p>
              <a:p>
                <a:pPr marL="685800" lvl="2">
                  <a:spcBef>
                    <a:spcPts val="1000"/>
                  </a:spcBef>
                </a:pPr>
                <a:r>
                  <a:rPr lang="en-US" sz="3200" dirty="0" smtClean="0"/>
                  <a:t>Guarantee is independent of attacker resources</a:t>
                </a:r>
              </a:p>
              <a:p>
                <a:pPr marL="457200" lvl="2" indent="0">
                  <a:spcBef>
                    <a:spcPts val="1000"/>
                  </a:spcBef>
                  <a:buNone/>
                </a:pPr>
                <a:endParaRPr lang="en-US" sz="3200" dirty="0" smtClean="0"/>
              </a:p>
              <a:p>
                <a:pPr marL="228600" lvl="1">
                  <a:spcBef>
                    <a:spcPts val="1000"/>
                  </a:spcBef>
                </a:pPr>
                <a:r>
                  <a:rPr lang="en-US" sz="3600" dirty="0" smtClean="0"/>
                  <a:t>Computational Security </a:t>
                </a:r>
              </a:p>
              <a:p>
                <a:pPr marL="685800" lvl="2">
                  <a:spcBef>
                    <a:spcPts val="1000"/>
                  </a:spcBef>
                </a:pPr>
                <a:r>
                  <a:rPr lang="en-US" sz="3200" dirty="0" smtClean="0"/>
                  <a:t>Security against computationally bounded attacker</a:t>
                </a:r>
              </a:p>
              <a:p>
                <a:pPr marL="1143000" lvl="3">
                  <a:spcBef>
                    <a:spcPts val="1000"/>
                  </a:spcBef>
                </a:pPr>
                <a:r>
                  <a:rPr lang="en-US" sz="3000" dirty="0" smtClean="0"/>
                  <a:t>An attacker with infinite resources might break security</a:t>
                </a:r>
              </a:p>
              <a:p>
                <a:pPr marL="685800" lvl="2">
                  <a:spcBef>
                    <a:spcPts val="1000"/>
                  </a:spcBef>
                </a:pPr>
                <a:r>
                  <a:rPr lang="en-US" sz="3200" dirty="0" smtClean="0"/>
                  <a:t>Attacker might succeed with very small probability</a:t>
                </a:r>
              </a:p>
              <a:p>
                <a:pPr marL="1143000" lvl="3">
                  <a:spcBef>
                    <a:spcPts val="1000"/>
                  </a:spcBef>
                </a:pPr>
                <a:r>
                  <a:rPr lang="en-US" sz="3000" dirty="0" smtClean="0"/>
                  <a:t>Example: Lucky guess  reveals secret key</a:t>
                </a:r>
              </a:p>
              <a:p>
                <a:pPr marL="1143000" lvl="3">
                  <a:spcBef>
                    <a:spcPts val="1000"/>
                  </a:spcBef>
                </a:pPr>
                <a:r>
                  <a:rPr lang="en-US" sz="3000" dirty="0" smtClean="0"/>
                  <a:t>Very Small Probability: </a:t>
                </a:r>
                <a14:m>
                  <m:oMath xmlns:m="http://schemas.openxmlformats.org/officeDocument/2006/math">
                    <m:sSup>
                      <m:sSupPr>
                        <m:ctrlPr>
                          <a:rPr lang="en-US" sz="3000" i="1" smtClean="0">
                            <a:latin typeface="Cambria Math" panose="02040503050406030204" pitchFamily="18" charset="0"/>
                          </a:rPr>
                        </m:ctrlPr>
                      </m:sSupPr>
                      <m:e>
                        <m:r>
                          <a:rPr lang="en-US" sz="3000" b="0" i="1" smtClean="0">
                            <a:latin typeface="Cambria Math" panose="02040503050406030204" pitchFamily="18" charset="0"/>
                          </a:rPr>
                          <m:t>2</m:t>
                        </m:r>
                      </m:e>
                      <m:sup>
                        <m:r>
                          <a:rPr lang="en-US" sz="3000" b="0" i="1" smtClean="0">
                            <a:latin typeface="Cambria Math" panose="02040503050406030204" pitchFamily="18" charset="0"/>
                          </a:rPr>
                          <m:t>−100</m:t>
                        </m:r>
                      </m:sup>
                    </m:sSup>
                    <m:r>
                      <a:rPr lang="en-US" sz="3000" b="0" i="1" smtClean="0">
                        <a:latin typeface="Cambria Math" panose="02040503050406030204" pitchFamily="18" charset="0"/>
                      </a:rPr>
                      <m:t>,</m:t>
                    </m:r>
                  </m:oMath>
                </a14:m>
                <a:r>
                  <a:rPr lang="en-US" sz="3000" dirty="0"/>
                  <a:t> </a:t>
                </a:r>
                <a14:m>
                  <m:oMath xmlns:m="http://schemas.openxmlformats.org/officeDocument/2006/math">
                    <m:sSup>
                      <m:sSupPr>
                        <m:ctrlPr>
                          <a:rPr lang="en-US" sz="3000" i="1">
                            <a:latin typeface="Cambria Math" panose="02040503050406030204" pitchFamily="18" charset="0"/>
                          </a:rPr>
                        </m:ctrlPr>
                      </m:sSupPr>
                      <m:e>
                        <m:r>
                          <a:rPr lang="en-US" sz="3000" b="0" i="1" smtClean="0">
                            <a:latin typeface="Cambria Math" panose="02040503050406030204" pitchFamily="18" charset="0"/>
                          </a:rPr>
                          <m:t>2</m:t>
                        </m:r>
                      </m:e>
                      <m:sup>
                        <m:r>
                          <a:rPr lang="en-US" sz="3000" b="0" i="1" smtClean="0">
                            <a:latin typeface="Cambria Math" panose="02040503050406030204" pitchFamily="18" charset="0"/>
                          </a:rPr>
                          <m:t>−1000</m:t>
                        </m:r>
                      </m:sup>
                    </m:sSup>
                  </m:oMath>
                </a14:m>
                <a:r>
                  <a:rPr lang="en-US" sz="3000" dirty="0" smtClean="0"/>
                  <a:t>, …</a:t>
                </a:r>
                <a:endParaRPr lang="en-US" sz="3000" dirty="0"/>
              </a:p>
              <a:p>
                <a:pPr marL="0" lvl="1" indent="0">
                  <a:spcBef>
                    <a:spcPts val="1000"/>
                  </a:spcBef>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1391" t="-4762"/>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701195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Goal</a:t>
            </a:r>
            <a:endParaRPr lang="en-US" dirty="0"/>
          </a:p>
        </p:txBody>
      </p:sp>
      <p:sp>
        <p:nvSpPr>
          <p:cNvPr id="3" name="Content Placeholder 2"/>
          <p:cNvSpPr>
            <a:spLocks noGrp="1"/>
          </p:cNvSpPr>
          <p:nvPr>
            <p:ph idx="1"/>
          </p:nvPr>
        </p:nvSpPr>
        <p:spPr/>
        <p:txBody>
          <a:bodyPr>
            <a:normAutofit/>
          </a:bodyPr>
          <a:lstStyle/>
          <a:p>
            <a:r>
              <a:rPr lang="en-US" dirty="0" smtClean="0"/>
              <a:t>Define computational security in presence of eavesdropper who intercepts a single (long) message</a:t>
            </a:r>
          </a:p>
          <a:p>
            <a:pPr marL="0" lvl="1" indent="0" algn="ctr">
              <a:spcBef>
                <a:spcPts val="1000"/>
              </a:spcBef>
              <a:buNone/>
            </a:pPr>
            <a:r>
              <a:rPr lang="en-US" i="1" dirty="0"/>
              <a:t>If you don’t understand what you want to achieve, how can you possibly know when (or if) you have achieved it?</a:t>
            </a:r>
          </a:p>
          <a:p>
            <a:r>
              <a:rPr lang="en-US" strike="sngStrike" dirty="0"/>
              <a:t>Show how to build a symmetric encryption scheme with computational security in the presence of an eavesdropper.</a:t>
            </a:r>
          </a:p>
          <a:p>
            <a:r>
              <a:rPr lang="en-US" strike="sngStrike" dirty="0" smtClean="0"/>
              <a:t>Define computational security against an active attacker who might modify the message</a:t>
            </a:r>
            <a:endParaRPr lang="en-US" strike="sngStrike" dirty="0"/>
          </a:p>
          <a:p>
            <a:r>
              <a:rPr lang="en-US" strike="sngStrike" dirty="0" smtClean="0"/>
              <a:t>Define computational security for multiple messages in presence of an eavesdropper</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051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Concrete Security</a:t>
            </a:r>
            <a:endParaRPr lang="en-US" dirty="0"/>
          </a:p>
        </p:txBody>
      </p:sp>
      <p:sp>
        <p:nvSpPr>
          <p:cNvPr id="3" name="Content Placeholder 2"/>
          <p:cNvSpPr>
            <a:spLocks noGrp="1"/>
          </p:cNvSpPr>
          <p:nvPr>
            <p:ph idx="1"/>
          </p:nvPr>
        </p:nvSpPr>
        <p:spPr/>
        <p:txBody>
          <a:bodyPr>
            <a:normAutofit lnSpcReduction="10000"/>
          </a:bodyPr>
          <a:lstStyle/>
          <a:p>
            <a:pPr marL="457200" lvl="1" indent="0">
              <a:buNone/>
            </a:pPr>
            <a:r>
              <a:rPr lang="en-US" altLang="en-US" sz="3200" dirty="0">
                <a:solidFill>
                  <a:srgbClr val="009900"/>
                </a:solidFill>
              </a:rPr>
              <a:t>“A scheme is (t,</a:t>
            </a:r>
            <a:r>
              <a:rPr lang="en-US" altLang="en-US" sz="3200" dirty="0">
                <a:solidFill>
                  <a:srgbClr val="009900"/>
                </a:solidFill>
                <a:sym typeface="Symbol" panose="05050102010706020507" pitchFamily="18" charset="2"/>
              </a:rPr>
              <a:t>)-secure if </a:t>
            </a:r>
            <a:r>
              <a:rPr lang="en-US" altLang="en-US" sz="3200" b="1" dirty="0">
                <a:solidFill>
                  <a:srgbClr val="009900"/>
                </a:solidFill>
                <a:sym typeface="Symbol" panose="05050102010706020507" pitchFamily="18" charset="2"/>
              </a:rPr>
              <a:t>every</a:t>
            </a:r>
            <a:r>
              <a:rPr lang="en-US" altLang="en-US" sz="3200" dirty="0">
                <a:solidFill>
                  <a:srgbClr val="009900"/>
                </a:solidFill>
                <a:sym typeface="Symbol" panose="05050102010706020507" pitchFamily="18" charset="2"/>
              </a:rPr>
              <a:t> adversary running for time at most t succeeds in breaking the scheme with probability at most ”</a:t>
            </a:r>
          </a:p>
          <a:p>
            <a:r>
              <a:rPr lang="en-US" dirty="0" smtClean="0"/>
              <a:t>Example: t = 2</a:t>
            </a:r>
            <a:r>
              <a:rPr lang="en-US" baseline="30000" dirty="0" smtClean="0"/>
              <a:t>60</a:t>
            </a:r>
            <a:r>
              <a:rPr lang="en-US" dirty="0" smtClean="0"/>
              <a:t> CPU cycles</a:t>
            </a:r>
          </a:p>
          <a:p>
            <a:pPr lvl="1"/>
            <a:r>
              <a:rPr lang="en-US" dirty="0" smtClean="0"/>
              <a:t>9 years on a 4GHz processor</a:t>
            </a:r>
          </a:p>
          <a:p>
            <a:pPr lvl="1"/>
            <a:r>
              <a:rPr lang="en-US" dirty="0" smtClean="0"/>
              <a:t>&lt; 1 minute on fastest supercomputer (in parallel)</a:t>
            </a:r>
          </a:p>
          <a:p>
            <a:r>
              <a:rPr lang="en-US" dirty="0" smtClean="0"/>
              <a:t>Full formal definition needs to specify “break”</a:t>
            </a:r>
          </a:p>
          <a:p>
            <a:r>
              <a:rPr lang="en-US" dirty="0"/>
              <a:t>Important Metric in Practice</a:t>
            </a:r>
          </a:p>
          <a:p>
            <a:pPr lvl="1"/>
            <a:r>
              <a:rPr lang="en-US" b="1" dirty="0" smtClean="0"/>
              <a:t>Caveat 1</a:t>
            </a:r>
            <a:r>
              <a:rPr lang="en-US" dirty="0" smtClean="0"/>
              <a:t>: difficult to provide/prove such precise statements</a:t>
            </a:r>
          </a:p>
          <a:p>
            <a:pPr lvl="1"/>
            <a:r>
              <a:rPr lang="en-US" b="1" dirty="0" smtClean="0"/>
              <a:t>Caveat 2</a:t>
            </a:r>
            <a:r>
              <a:rPr lang="en-US" dirty="0" smtClean="0"/>
              <a:t>: hardware improves over time</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951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Asymptotic Approach to Security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0" y="1825624"/>
                <a:ext cx="10515600" cy="4651375"/>
              </a:xfrm>
            </p:spPr>
            <p:txBody>
              <a:bodyPr>
                <a:normAutofit fontScale="92500" lnSpcReduction="20000"/>
              </a:bodyPr>
              <a:lstStyle/>
              <a:p>
                <a:pPr marL="0" indent="0" algn="ctr">
                  <a:buNone/>
                </a:pPr>
                <a:r>
                  <a:rPr lang="en-US" sz="3900" dirty="0" smtClean="0">
                    <a:solidFill>
                      <a:srgbClr val="00B0F0"/>
                    </a:solidFill>
                  </a:rPr>
                  <a:t>A scheme is secure if every </a:t>
                </a:r>
                <a:r>
                  <a:rPr lang="en-US" sz="3900" i="1" dirty="0" smtClean="0">
                    <a:solidFill>
                      <a:srgbClr val="00B0F0"/>
                    </a:solidFill>
                  </a:rPr>
                  <a:t>probabilistic polynomial time </a:t>
                </a:r>
                <a:r>
                  <a:rPr lang="en-US" sz="3900" dirty="0" smtClean="0">
                    <a:solidFill>
                      <a:srgbClr val="00B0F0"/>
                    </a:solidFill>
                  </a:rPr>
                  <a:t>(</a:t>
                </a:r>
                <a:r>
                  <a:rPr lang="en-US" sz="3900" dirty="0" err="1" smtClean="0">
                    <a:solidFill>
                      <a:srgbClr val="00B0F0"/>
                    </a:solidFill>
                  </a:rPr>
                  <a:t>ppt</a:t>
                </a:r>
                <a:r>
                  <a:rPr lang="en-US" sz="3900" dirty="0" smtClean="0">
                    <a:solidFill>
                      <a:srgbClr val="00B0F0"/>
                    </a:solidFill>
                  </a:rPr>
                  <a:t>) adversary “succeeds” with </a:t>
                </a:r>
                <a:r>
                  <a:rPr lang="en-US" sz="3900" i="1" dirty="0" smtClean="0">
                    <a:solidFill>
                      <a:srgbClr val="00B0F0"/>
                    </a:solidFill>
                  </a:rPr>
                  <a:t>negligible</a:t>
                </a:r>
                <a:r>
                  <a:rPr lang="en-US" sz="3900" dirty="0" smtClean="0">
                    <a:solidFill>
                      <a:srgbClr val="00B0F0"/>
                    </a:solidFill>
                  </a:rPr>
                  <a:t> probability. </a:t>
                </a:r>
              </a:p>
              <a:p>
                <a:pPr marL="0" indent="0">
                  <a:buNone/>
                </a:pPr>
                <a:endParaRPr lang="en-US" dirty="0" smtClean="0"/>
              </a:p>
              <a:p>
                <a:r>
                  <a:rPr lang="en-US" sz="3300" dirty="0" smtClean="0"/>
                  <a:t>Two Key Concepts</a:t>
                </a:r>
              </a:p>
              <a:p>
                <a:pPr lvl="1"/>
                <a:r>
                  <a:rPr lang="en-US" sz="2800" dirty="0" smtClean="0"/>
                  <a:t>Polynomial time algorithm</a:t>
                </a:r>
              </a:p>
              <a:p>
                <a:pPr lvl="1"/>
                <a:r>
                  <a:rPr lang="en-US" sz="2800" dirty="0" smtClean="0"/>
                  <a:t>Negligible Function </a:t>
                </a:r>
              </a:p>
              <a:p>
                <a:pPr marL="457200" lvl="1" indent="0">
                  <a:buNone/>
                </a:pPr>
                <a:endParaRPr lang="en-US" dirty="0" smtClean="0"/>
              </a:p>
              <a:p>
                <a:pPr marL="0" indent="0">
                  <a:buNone/>
                </a:pPr>
                <a:r>
                  <a:rPr lang="en-US" b="1" dirty="0" smtClean="0"/>
                  <a:t>Definition</a:t>
                </a:r>
                <a:r>
                  <a:rPr lang="en-US" dirty="0" smtClean="0"/>
                  <a:t>: A function </a:t>
                </a:r>
                <a14:m>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ℕ</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ℝ</m:t>
                        </m:r>
                      </m:e>
                      <m:sub>
                        <m:r>
                          <a:rPr lang="en-US" b="0" i="1" smtClean="0">
                            <a:latin typeface="Cambria Math" panose="02040503050406030204" pitchFamily="18" charset="0"/>
                            <a:ea typeface="Cambria Math" panose="02040503050406030204" pitchFamily="18" charset="0"/>
                          </a:rPr>
                          <m:t>≥0</m:t>
                        </m:r>
                      </m:sub>
                    </m:sSub>
                  </m:oMath>
                </a14:m>
                <a:r>
                  <a:rPr lang="en-US" dirty="0" smtClean="0"/>
                  <a:t> is negligible if for every positive polynomial p there is an integer N&gt;0 such that for all n &gt; N we have</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𝑓</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)&lt;</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i="1">
                              <a:latin typeface="Cambria Math" panose="02040503050406030204" pitchFamily="18" charset="0"/>
                              <a:ea typeface="Cambria Math" panose="02040503050406030204" pitchFamily="18" charset="0"/>
                            </a:rPr>
                            <m:t>𝑝</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𝑛</m:t>
                          </m:r>
                          <m:r>
                            <a:rPr lang="en-US" i="1">
                              <a:latin typeface="Cambria Math" panose="02040503050406030204" pitchFamily="18" charset="0"/>
                              <a:ea typeface="Cambria Math" panose="02040503050406030204" pitchFamily="18" charset="0"/>
                            </a:rPr>
                            <m:t>)</m:t>
                          </m:r>
                          <m:r>
                            <m:rPr>
                              <m:nor/>
                            </m:rPr>
                            <a:rPr lang="en-US" dirty="0"/>
                            <m:t> </m:t>
                          </m:r>
                        </m:den>
                      </m:f>
                    </m:oMath>
                  </m:oMathPara>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0" y="1825624"/>
                <a:ext cx="10515600" cy="4651375"/>
              </a:xfrm>
              <a:blipFill>
                <a:blip r:embed="rId2"/>
                <a:stretch>
                  <a:fillRect l="-1275" t="-498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736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Asymptotic Approach to Security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0" y="1825625"/>
                <a:ext cx="10886440" cy="4351338"/>
              </a:xfrm>
            </p:spPr>
            <p:txBody>
              <a:bodyPr>
                <a:normAutofit/>
              </a:bodyPr>
              <a:lstStyle/>
              <a:p>
                <a:pPr marL="0" indent="0">
                  <a:buNone/>
                </a:pPr>
                <a:r>
                  <a:rPr lang="en-US" b="1" dirty="0" smtClean="0"/>
                  <a:t>Definition</a:t>
                </a:r>
                <a:r>
                  <a:rPr lang="en-US" dirty="0" smtClean="0"/>
                  <a:t>: A function </a:t>
                </a:r>
                <a14:m>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ℕ</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ℝ</m:t>
                        </m:r>
                      </m:e>
                      <m:sub>
                        <m:r>
                          <a:rPr lang="en-US" b="0" i="1" smtClean="0">
                            <a:latin typeface="Cambria Math" panose="02040503050406030204" pitchFamily="18" charset="0"/>
                            <a:ea typeface="Cambria Math" panose="02040503050406030204" pitchFamily="18" charset="0"/>
                          </a:rPr>
                          <m:t>≥0</m:t>
                        </m:r>
                      </m:sub>
                    </m:sSub>
                  </m:oMath>
                </a14:m>
                <a:r>
                  <a:rPr lang="en-US" dirty="0" smtClean="0"/>
                  <a:t> is negligible if for every positive polynomial </a:t>
                </a:r>
                <a14:m>
                  <m:oMath xmlns:m="http://schemas.openxmlformats.org/officeDocument/2006/math">
                    <m:r>
                      <a:rPr lang="en-US" i="1">
                        <a:latin typeface="Cambria Math" panose="02040503050406030204" pitchFamily="18" charset="0"/>
                        <a:ea typeface="Cambria Math" panose="02040503050406030204" pitchFamily="18" charset="0"/>
                      </a:rPr>
                      <m:t>𝑝</m:t>
                    </m:r>
                    <m:d>
                      <m:dPr>
                        <m:ctrlPr>
                          <a:rPr lang="en-US" i="1">
                            <a:latin typeface="Cambria Math" panose="02040503050406030204" pitchFamily="18" charset="0"/>
                            <a:ea typeface="Cambria Math" panose="02040503050406030204" pitchFamily="18" charset="0"/>
                          </a:rPr>
                        </m:ctrlPr>
                      </m:dPr>
                      <m:e>
                        <m:r>
                          <a:rPr lang="en-US" b="0" i="1" smtClean="0">
                            <a:latin typeface="Cambria Math" panose="02040503050406030204" pitchFamily="18" charset="0"/>
                            <a:ea typeface="Cambria Math" panose="02040503050406030204" pitchFamily="18" charset="0"/>
                          </a:rPr>
                          <m:t>.</m:t>
                        </m:r>
                      </m:e>
                    </m:d>
                    <m:r>
                      <a:rPr lang="en-US" b="0" i="1" smtClean="0">
                        <a:latin typeface="Cambria Math" panose="02040503050406030204" pitchFamily="18" charset="0"/>
                        <a:ea typeface="Cambria Math" panose="02040503050406030204" pitchFamily="18" charset="0"/>
                      </a:rPr>
                      <m:t>&gt;0</m:t>
                    </m:r>
                  </m:oMath>
                </a14:m>
                <a:r>
                  <a:rPr lang="en-US" dirty="0" smtClean="0"/>
                  <a:t> there is an integer N&gt;0 such that for all n &gt; N we have</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𝑓</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)&lt;</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i="1">
                              <a:latin typeface="Cambria Math" panose="02040503050406030204" pitchFamily="18" charset="0"/>
                              <a:ea typeface="Cambria Math" panose="02040503050406030204" pitchFamily="18" charset="0"/>
                            </a:rPr>
                            <m:t>𝑝</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𝑛</m:t>
                          </m:r>
                          <m:r>
                            <a:rPr lang="en-US" i="1">
                              <a:latin typeface="Cambria Math" panose="02040503050406030204" pitchFamily="18" charset="0"/>
                              <a:ea typeface="Cambria Math" panose="02040503050406030204" pitchFamily="18" charset="0"/>
                            </a:rPr>
                            <m:t>)</m:t>
                          </m:r>
                          <m:r>
                            <m:rPr>
                              <m:nor/>
                            </m:rPr>
                            <a:rPr lang="en-US" dirty="0"/>
                            <m:t> </m:t>
                          </m:r>
                        </m:den>
                      </m:f>
                    </m:oMath>
                  </m:oMathPara>
                </a14:m>
                <a:endParaRPr lang="en-US" dirty="0" smtClean="0"/>
              </a:p>
              <a:p>
                <a:pPr marL="0" indent="0">
                  <a:buNone/>
                </a:pPr>
                <a:endParaRPr lang="en-US" dirty="0"/>
              </a:p>
              <a:p>
                <a:pPr marL="0" indent="0">
                  <a:buNone/>
                </a:pPr>
                <a:r>
                  <a:rPr lang="en-US" b="1" dirty="0" smtClean="0"/>
                  <a:t>Intuition</a:t>
                </a:r>
                <a:r>
                  <a:rPr lang="en-US" dirty="0" smtClean="0"/>
                  <a:t>: If we choose the security parameter n to be sufficiently large then we can make the adversaries success probability very small (negligibly small).</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0" y="1825625"/>
                <a:ext cx="10886440" cy="4351338"/>
              </a:xfrm>
              <a:blipFill>
                <a:blip r:embed="rId2"/>
                <a:stretch>
                  <a:fillRect l="-1176" t="-224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5269167"/>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Asymptotic Approach to Security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70000" lnSpcReduction="20000"/>
              </a:bodyPr>
              <a:lstStyle/>
              <a:p>
                <a:pPr marL="0" indent="0">
                  <a:buNone/>
                </a:pPr>
                <a:r>
                  <a:rPr lang="en-US" b="1" dirty="0" smtClean="0"/>
                  <a:t>Definition</a:t>
                </a:r>
                <a:r>
                  <a:rPr lang="en-US" dirty="0" smtClean="0"/>
                  <a:t>: A function </a:t>
                </a:r>
                <a14:m>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ℕ</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ℝ</m:t>
                        </m:r>
                      </m:e>
                      <m:sub>
                        <m:r>
                          <a:rPr lang="en-US" b="0" i="1" smtClean="0">
                            <a:latin typeface="Cambria Math" panose="02040503050406030204" pitchFamily="18" charset="0"/>
                            <a:ea typeface="Cambria Math" panose="02040503050406030204" pitchFamily="18" charset="0"/>
                          </a:rPr>
                          <m:t>≥0</m:t>
                        </m:r>
                      </m:sub>
                    </m:sSub>
                  </m:oMath>
                </a14:m>
                <a:r>
                  <a:rPr lang="en-US" dirty="0" smtClean="0"/>
                  <a:t> is negligible if for every positive polynomial p there is an integer N&gt;0 such that for all n &gt; N we have</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𝑓</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)&lt;</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i="1">
                              <a:latin typeface="Cambria Math" panose="02040503050406030204" pitchFamily="18" charset="0"/>
                              <a:ea typeface="Cambria Math" panose="02040503050406030204" pitchFamily="18" charset="0"/>
                            </a:rPr>
                            <m:t>𝑝</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𝑛</m:t>
                          </m:r>
                          <m:r>
                            <a:rPr lang="en-US" i="1">
                              <a:latin typeface="Cambria Math" panose="02040503050406030204" pitchFamily="18" charset="0"/>
                              <a:ea typeface="Cambria Math" panose="02040503050406030204" pitchFamily="18" charset="0"/>
                            </a:rPr>
                            <m:t>)</m:t>
                          </m:r>
                          <m:r>
                            <m:rPr>
                              <m:nor/>
                            </m:rPr>
                            <a:rPr lang="en-US" dirty="0"/>
                            <m:t> </m:t>
                          </m:r>
                        </m:den>
                      </m:f>
                    </m:oMath>
                  </m:oMathPara>
                </a14:m>
                <a:endParaRPr lang="en-US" dirty="0" smtClean="0"/>
              </a:p>
              <a:p>
                <a:pPr marL="0" indent="0">
                  <a:buNone/>
                </a:pPr>
                <a:endParaRPr lang="en-US" dirty="0"/>
              </a:p>
              <a:p>
                <a:pPr marL="0" indent="0">
                  <a:buNone/>
                </a:pPr>
                <a:r>
                  <a:rPr lang="en-US" dirty="0" smtClean="0"/>
                  <a:t>Which functions below are negligible?</a:t>
                </a:r>
              </a:p>
              <a:p>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𝑓</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𝑛</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2</m:t>
                        </m:r>
                      </m:e>
                      <m:sup>
                        <m:r>
                          <a:rPr lang="en-US" i="1">
                            <a:latin typeface="Cambria Math" panose="02040503050406030204" pitchFamily="18" charset="0"/>
                          </a:rPr>
                          <m:t>−</m:t>
                        </m:r>
                        <m:r>
                          <a:rPr lang="en-US" b="0" i="1" smtClean="0">
                            <a:latin typeface="Cambria Math" panose="02040503050406030204" pitchFamily="18" charset="0"/>
                          </a:rPr>
                          <m:t>𝑛</m:t>
                        </m:r>
                      </m:sup>
                    </m:sSup>
                  </m:oMath>
                </a14:m>
                <a:endParaRPr lang="en-US" i="1" dirty="0" smtClean="0">
                  <a:latin typeface="Cambria Math" panose="02040503050406030204" pitchFamily="18" charset="0"/>
                  <a:ea typeface="Cambria Math" panose="02040503050406030204" pitchFamily="18" charset="0"/>
                </a:endParaRPr>
              </a:p>
              <a:p>
                <a14:m>
                  <m:oMath xmlns:m="http://schemas.openxmlformats.org/officeDocument/2006/math">
                    <m:r>
                      <a:rPr lang="en-US" i="1">
                        <a:latin typeface="Cambria Math" panose="02040503050406030204" pitchFamily="18" charset="0"/>
                        <a:ea typeface="Cambria Math" panose="02040503050406030204" pitchFamily="18" charset="0"/>
                      </a:rPr>
                      <m:t>𝑓</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𝑛</m:t>
                        </m:r>
                      </m:e>
                    </m:d>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𝑛</m:t>
                        </m:r>
                      </m:e>
                      <m:sup>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5</m:t>
                        </m:r>
                      </m:sup>
                    </m:sSup>
                  </m:oMath>
                </a14:m>
                <a:endParaRPr lang="en-US" i="1" dirty="0" smtClean="0">
                  <a:latin typeface="Cambria Math" panose="02040503050406030204" pitchFamily="18" charset="0"/>
                  <a:ea typeface="Cambria Math" panose="02040503050406030204" pitchFamily="18" charset="0"/>
                </a:endParaRPr>
              </a:p>
              <a:p>
                <a14:m>
                  <m:oMath xmlns:m="http://schemas.openxmlformats.org/officeDocument/2006/math">
                    <m:r>
                      <a:rPr lang="en-US" i="1">
                        <a:latin typeface="Cambria Math" panose="02040503050406030204" pitchFamily="18" charset="0"/>
                        <a:ea typeface="Cambria Math" panose="02040503050406030204" pitchFamily="18" charset="0"/>
                      </a:rPr>
                      <m:t>𝑓</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𝑛</m:t>
                        </m:r>
                      </m:e>
                    </m:d>
                    <m:r>
                      <a:rPr lang="en-US" b="0" i="1"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2</m:t>
                            </m:r>
                          </m:e>
                          <m:sup>
                            <m:r>
                              <a:rPr lang="en-US" i="1">
                                <a:latin typeface="Cambria Math" panose="02040503050406030204" pitchFamily="18" charset="0"/>
                                <a:ea typeface="Cambria Math" panose="02040503050406030204" pitchFamily="18" charset="0"/>
                              </a:rPr>
                              <m:t>−1000</m:t>
                            </m:r>
                          </m:sup>
                        </m:sSup>
                        <m:r>
                          <a:rPr lang="en-US" i="1">
                            <a:latin typeface="Cambria Math" panose="02040503050406030204" pitchFamily="18" charset="0"/>
                            <a:ea typeface="Cambria Math" panose="02040503050406030204" pitchFamily="18" charset="0"/>
                          </a:rPr>
                          <m:t>1000</m:t>
                        </m:r>
                        <m:r>
                          <a:rPr lang="en-US" i="1">
                            <a:latin typeface="Cambria Math" panose="02040503050406030204" pitchFamily="18" charset="0"/>
                            <a:ea typeface="Cambria Math" panose="02040503050406030204" pitchFamily="18" charset="0"/>
                          </a:rPr>
                          <m:t>𝑛</m:t>
                        </m:r>
                      </m:e>
                      <m:sup>
                        <m:r>
                          <a:rPr lang="en-US" i="1">
                            <a:latin typeface="Cambria Math" panose="02040503050406030204" pitchFamily="18" charset="0"/>
                            <a:ea typeface="Cambria Math" panose="02040503050406030204" pitchFamily="18" charset="0"/>
                          </a:rPr>
                          <m:t>1000</m:t>
                        </m:r>
                      </m:sup>
                    </m:sSup>
                  </m:oMath>
                </a14:m>
                <a:endParaRPr lang="en-US" i="1" dirty="0" smtClean="0">
                  <a:latin typeface="Cambria Math" panose="02040503050406030204" pitchFamily="18" charset="0"/>
                </a:endParaRPr>
              </a:p>
              <a:p>
                <a14:m>
                  <m:oMath xmlns:m="http://schemas.openxmlformats.org/officeDocument/2006/math">
                    <m:sSup>
                      <m:sSupPr>
                        <m:ctrlPr>
                          <a:rPr lang="en-US" i="1" smtClean="0">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𝑓</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𝑛</m:t>
                            </m:r>
                          </m:e>
                        </m:d>
                        <m:r>
                          <a:rPr lang="en-US" i="1">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2</m:t>
                            </m:r>
                          </m:e>
                          <m:sup>
                            <m:r>
                              <a:rPr lang="en-US" b="0" i="1" smtClean="0">
                                <a:latin typeface="Cambria Math" panose="02040503050406030204" pitchFamily="18" charset="0"/>
                                <a:ea typeface="Cambria Math" panose="02040503050406030204" pitchFamily="18" charset="0"/>
                              </a:rPr>
                              <m:t>100</m:t>
                            </m:r>
                          </m:sup>
                        </m:sSup>
                        <m:r>
                          <a:rPr lang="en-US" b="0" i="1" smtClean="0">
                            <a:latin typeface="Cambria Math" panose="02040503050406030204" pitchFamily="18" charset="0"/>
                          </a:rPr>
                          <m:t>2</m:t>
                        </m:r>
                      </m:e>
                      <m:sup>
                        <m:r>
                          <a:rPr lang="en-US" b="0" i="1" smtClean="0">
                            <a:latin typeface="Cambria Math" panose="02040503050406030204" pitchFamily="18" charset="0"/>
                          </a:rPr>
                          <m:t>−</m:t>
                        </m:r>
                        <m:rad>
                          <m:radPr>
                            <m:degHide m:val="on"/>
                            <m:ctrlPr>
                              <a:rPr lang="en-US" i="1" smtClean="0">
                                <a:latin typeface="Cambria Math" panose="02040503050406030204" pitchFamily="18" charset="0"/>
                              </a:rPr>
                            </m:ctrlPr>
                          </m:radPr>
                          <m:deg/>
                          <m:e>
                            <m:r>
                              <a:rPr lang="en-US" b="0" i="1" smtClean="0">
                                <a:latin typeface="Cambria Math" panose="02040503050406030204" pitchFamily="18" charset="0"/>
                              </a:rPr>
                              <m:t>𝑛</m:t>
                            </m:r>
                          </m:e>
                        </m:rad>
                      </m:sup>
                    </m:sSup>
                  </m:oMath>
                </a14:m>
                <a:endParaRPr lang="en-US" dirty="0" smtClean="0"/>
              </a:p>
              <a:p>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𝑓</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𝑛</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2</m:t>
                        </m:r>
                      </m:e>
                      <m:sup>
                        <m:r>
                          <a:rPr lang="en-US" i="1">
                            <a:latin typeface="Cambria Math" panose="02040503050406030204" pitchFamily="18" charset="0"/>
                          </a:rPr>
                          <m:t>−</m:t>
                        </m:r>
                        <m:func>
                          <m:funcPr>
                            <m:ctrlPr>
                              <a:rPr lang="en-US" i="1" smtClean="0">
                                <a:latin typeface="Cambria Math" panose="02040503050406030204" pitchFamily="18" charset="0"/>
                              </a:rPr>
                            </m:ctrlPr>
                          </m:funcPr>
                          <m:fName>
                            <m:r>
                              <m:rPr>
                                <m:sty m:val="p"/>
                              </m:rPr>
                              <a:rPr lang="en-US" i="0" smtClean="0">
                                <a:latin typeface="Cambria Math" panose="02040503050406030204" pitchFamily="18" charset="0"/>
                              </a:rPr>
                              <m:t>log</m:t>
                            </m:r>
                          </m:fName>
                          <m:e>
                            <m:r>
                              <a:rPr lang="en-US" b="0" i="1" smtClean="0">
                                <a:latin typeface="Cambria Math" panose="02040503050406030204" pitchFamily="18" charset="0"/>
                              </a:rPr>
                              <m:t>𝑛</m:t>
                            </m:r>
                          </m:e>
                        </m:func>
                      </m:sup>
                    </m:sSup>
                  </m:oMath>
                </a14:m>
                <a:endParaRPr lang="en-US" dirty="0" smtClean="0"/>
              </a:p>
              <a:p>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𝑓</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𝑛</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𝑛</m:t>
                        </m:r>
                      </m:e>
                      <m:sup>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r>
                              <a:rPr lang="en-US" i="1">
                                <a:latin typeface="Cambria Math" panose="02040503050406030204" pitchFamily="18" charset="0"/>
                              </a:rPr>
                              <m:t>𝑛</m:t>
                            </m:r>
                          </m:e>
                        </m:func>
                      </m:sup>
                    </m:sSup>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38" t="-2521" r="-754"/>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412828" y="3063766"/>
            <a:ext cx="5675586" cy="3794234"/>
          </a:xfrm>
          <a:prstGeom prst="rect">
            <a:avLst/>
          </a:prstGeom>
        </p:spPr>
      </p:pic>
    </p:spTree>
    <p:extLst>
      <p:ext uri="{BB962C8B-B14F-4D97-AF65-F5344CB8AC3E}">
        <p14:creationId xmlns:p14="http://schemas.microsoft.com/office/powerpoint/2010/main" val="106699129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Asymptotic Approach to Security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fontScale="70000" lnSpcReduction="20000"/>
              </a:bodyPr>
              <a:lstStyle/>
              <a:p>
                <a:pPr marL="0" indent="0">
                  <a:buNone/>
                </a:pPr>
                <a:r>
                  <a:rPr lang="en-US" b="1" dirty="0" smtClean="0"/>
                  <a:t>Definition</a:t>
                </a:r>
                <a:r>
                  <a:rPr lang="en-US" dirty="0" smtClean="0"/>
                  <a:t>: A function </a:t>
                </a:r>
                <a14:m>
                  <m:oMath xmlns:m="http://schemas.openxmlformats.org/officeDocument/2006/math">
                    <m:r>
                      <a:rPr lang="en-US" b="0" i="1" smtClean="0">
                        <a:latin typeface="Cambria Math" panose="02040503050406030204" pitchFamily="18" charset="0"/>
                      </a:rPr>
                      <m:t>𝑓</m:t>
                    </m:r>
                    <m:r>
                      <a:rPr lang="en-US" b="0" i="1" smtClean="0">
                        <a:latin typeface="Cambria Math" panose="02040503050406030204" pitchFamily="18" charset="0"/>
                      </a:rPr>
                      <m:t>: </m:t>
                    </m:r>
                    <m:r>
                      <a:rPr lang="en-US" b="0" i="1" smtClean="0">
                        <a:latin typeface="Cambria Math" panose="02040503050406030204" pitchFamily="18" charset="0"/>
                        <a:ea typeface="Cambria Math" panose="02040503050406030204" pitchFamily="18" charset="0"/>
                      </a:rPr>
                      <m:t>ℕ</m:t>
                    </m:r>
                    <m:r>
                      <a:rPr lang="en-US" b="0" i="1" smtClean="0">
                        <a:latin typeface="Cambria Math" panose="02040503050406030204" pitchFamily="18" charset="0"/>
                        <a:ea typeface="Cambria Math" panose="02040503050406030204" pitchFamily="18" charset="0"/>
                      </a:rPr>
                      <m:t>⟶</m:t>
                    </m:r>
                    <m:sSub>
                      <m:sSubPr>
                        <m:ctrlPr>
                          <a:rPr lang="en-US" b="0" i="1" smtClean="0">
                            <a:latin typeface="Cambria Math" panose="02040503050406030204" pitchFamily="18" charset="0"/>
                            <a:ea typeface="Cambria Math" panose="02040503050406030204" pitchFamily="18" charset="0"/>
                          </a:rPr>
                        </m:ctrlPr>
                      </m:sSubPr>
                      <m:e>
                        <m:r>
                          <a:rPr lang="en-US" i="1">
                            <a:latin typeface="Cambria Math" panose="02040503050406030204" pitchFamily="18" charset="0"/>
                            <a:ea typeface="Cambria Math" panose="02040503050406030204" pitchFamily="18" charset="0"/>
                          </a:rPr>
                          <m:t>ℝ</m:t>
                        </m:r>
                      </m:e>
                      <m:sub>
                        <m:r>
                          <a:rPr lang="en-US" b="0" i="1" smtClean="0">
                            <a:latin typeface="Cambria Math" panose="02040503050406030204" pitchFamily="18" charset="0"/>
                            <a:ea typeface="Cambria Math" panose="02040503050406030204" pitchFamily="18" charset="0"/>
                          </a:rPr>
                          <m:t>≥0</m:t>
                        </m:r>
                      </m:sub>
                    </m:sSub>
                  </m:oMath>
                </a14:m>
                <a:r>
                  <a:rPr lang="en-US" dirty="0" smtClean="0"/>
                  <a:t> is negligible if for every positive polynomial p there is an integer N&gt;0 such that for all n &gt; N we have</a:t>
                </a:r>
              </a:p>
              <a:p>
                <a:pPr marL="0" indent="0">
                  <a:buNone/>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ea typeface="Cambria Math" panose="02040503050406030204" pitchFamily="18" charset="0"/>
                        </a:rPr>
                        <m:t>𝑓</m:t>
                      </m:r>
                      <m:r>
                        <a:rPr lang="en-US" b="0" i="1" smtClean="0">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𝑛</m:t>
                      </m:r>
                      <m:r>
                        <a:rPr lang="en-US" b="0" i="1" smtClean="0">
                          <a:latin typeface="Cambria Math" panose="02040503050406030204" pitchFamily="18" charset="0"/>
                          <a:ea typeface="Cambria Math" panose="02040503050406030204" pitchFamily="18" charset="0"/>
                        </a:rPr>
                        <m:t>)&lt;</m:t>
                      </m:r>
                      <m:f>
                        <m:fPr>
                          <m:ctrlPr>
                            <a:rPr lang="en-US" i="1" smtClean="0">
                              <a:latin typeface="Cambria Math" panose="02040503050406030204" pitchFamily="18" charset="0"/>
                              <a:ea typeface="Cambria Math" panose="02040503050406030204" pitchFamily="18" charset="0"/>
                            </a:rPr>
                          </m:ctrlPr>
                        </m:fPr>
                        <m:num>
                          <m:r>
                            <a:rPr lang="en-US" b="0" i="1" smtClean="0">
                              <a:latin typeface="Cambria Math" panose="02040503050406030204" pitchFamily="18" charset="0"/>
                              <a:ea typeface="Cambria Math" panose="02040503050406030204" pitchFamily="18" charset="0"/>
                            </a:rPr>
                            <m:t>1</m:t>
                          </m:r>
                        </m:num>
                        <m:den>
                          <m:r>
                            <a:rPr lang="en-US" i="1">
                              <a:latin typeface="Cambria Math" panose="02040503050406030204" pitchFamily="18" charset="0"/>
                              <a:ea typeface="Cambria Math" panose="02040503050406030204" pitchFamily="18" charset="0"/>
                            </a:rPr>
                            <m:t>𝑝</m:t>
                          </m:r>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𝑛</m:t>
                          </m:r>
                          <m:r>
                            <a:rPr lang="en-US" i="1">
                              <a:latin typeface="Cambria Math" panose="02040503050406030204" pitchFamily="18" charset="0"/>
                              <a:ea typeface="Cambria Math" panose="02040503050406030204" pitchFamily="18" charset="0"/>
                            </a:rPr>
                            <m:t>)</m:t>
                          </m:r>
                          <m:r>
                            <m:rPr>
                              <m:nor/>
                            </m:rPr>
                            <a:rPr lang="en-US" dirty="0"/>
                            <m:t> </m:t>
                          </m:r>
                        </m:den>
                      </m:f>
                    </m:oMath>
                  </m:oMathPara>
                </a14:m>
                <a:endParaRPr lang="en-US" dirty="0" smtClean="0"/>
              </a:p>
              <a:p>
                <a:pPr marL="0" indent="0">
                  <a:buNone/>
                </a:pPr>
                <a:endParaRPr lang="en-US" dirty="0"/>
              </a:p>
              <a:p>
                <a:pPr marL="0" indent="0">
                  <a:buNone/>
                </a:pPr>
                <a:r>
                  <a:rPr lang="en-US" dirty="0" smtClean="0"/>
                  <a:t>Which functions below are negligible?</a:t>
                </a:r>
              </a:p>
              <a:p>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𝑓</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𝑛</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2</m:t>
                        </m:r>
                      </m:e>
                      <m:sup>
                        <m:r>
                          <a:rPr lang="en-US" i="1">
                            <a:latin typeface="Cambria Math" panose="02040503050406030204" pitchFamily="18" charset="0"/>
                          </a:rPr>
                          <m:t>−</m:t>
                        </m:r>
                        <m:r>
                          <a:rPr lang="en-US" b="0" i="1" smtClean="0">
                            <a:latin typeface="Cambria Math" panose="02040503050406030204" pitchFamily="18" charset="0"/>
                          </a:rPr>
                          <m:t>𝑛</m:t>
                        </m:r>
                      </m:sup>
                    </m:sSup>
                  </m:oMath>
                </a14:m>
                <a:endParaRPr lang="en-US" i="1" dirty="0" smtClean="0">
                  <a:latin typeface="Cambria Math" panose="02040503050406030204" pitchFamily="18" charset="0"/>
                  <a:ea typeface="Cambria Math" panose="02040503050406030204" pitchFamily="18" charset="0"/>
                </a:endParaRPr>
              </a:p>
              <a:p>
                <a14:m>
                  <m:oMath xmlns:m="http://schemas.openxmlformats.org/officeDocument/2006/math">
                    <m:r>
                      <a:rPr lang="en-US" i="1">
                        <a:latin typeface="Cambria Math" panose="02040503050406030204" pitchFamily="18" charset="0"/>
                        <a:ea typeface="Cambria Math" panose="02040503050406030204" pitchFamily="18" charset="0"/>
                      </a:rPr>
                      <m:t>𝑓</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𝑛</m:t>
                        </m:r>
                      </m:e>
                    </m:d>
                    <m:r>
                      <a:rPr lang="en-US" i="1">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𝑛</m:t>
                        </m:r>
                      </m:e>
                      <m:sup>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ea typeface="Cambria Math" panose="02040503050406030204" pitchFamily="18" charset="0"/>
                          </a:rPr>
                          <m:t>5</m:t>
                        </m:r>
                      </m:sup>
                    </m:sSup>
                  </m:oMath>
                </a14:m>
                <a:endParaRPr lang="en-US" i="1" dirty="0" smtClean="0">
                  <a:latin typeface="Cambria Math" panose="02040503050406030204" pitchFamily="18" charset="0"/>
                  <a:ea typeface="Cambria Math" panose="02040503050406030204" pitchFamily="18" charset="0"/>
                </a:endParaRPr>
              </a:p>
              <a:p>
                <a14:m>
                  <m:oMath xmlns:m="http://schemas.openxmlformats.org/officeDocument/2006/math">
                    <m:r>
                      <a:rPr lang="en-US" i="1">
                        <a:latin typeface="Cambria Math" panose="02040503050406030204" pitchFamily="18" charset="0"/>
                        <a:ea typeface="Cambria Math" panose="02040503050406030204" pitchFamily="18" charset="0"/>
                      </a:rPr>
                      <m:t>𝑓</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𝑛</m:t>
                        </m:r>
                      </m:e>
                    </m:d>
                    <m:r>
                      <a:rPr lang="en-US" b="0" i="1" smtClean="0">
                        <a:latin typeface="Cambria Math" panose="02040503050406030204" pitchFamily="18" charset="0"/>
                        <a:ea typeface="Cambria Math" panose="02040503050406030204" pitchFamily="18" charset="0"/>
                      </a:rPr>
                      <m:t>=</m:t>
                    </m:r>
                    <m:sSup>
                      <m:sSupPr>
                        <m:ctrlPr>
                          <a:rPr lang="en-US" i="1">
                            <a:latin typeface="Cambria Math" panose="02040503050406030204" pitchFamily="18" charset="0"/>
                            <a:ea typeface="Cambria Math" panose="02040503050406030204" pitchFamily="18" charset="0"/>
                          </a:rPr>
                        </m:ctrlPr>
                      </m:sSupPr>
                      <m:e>
                        <m:sSup>
                          <m:sSupPr>
                            <m:ctrlPr>
                              <a:rPr lang="en-US" b="0"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2</m:t>
                            </m:r>
                          </m:e>
                          <m:sup>
                            <m:r>
                              <a:rPr lang="en-US" i="1">
                                <a:latin typeface="Cambria Math" panose="02040503050406030204" pitchFamily="18" charset="0"/>
                                <a:ea typeface="Cambria Math" panose="02040503050406030204" pitchFamily="18" charset="0"/>
                              </a:rPr>
                              <m:t>−1000</m:t>
                            </m:r>
                          </m:sup>
                        </m:sSup>
                        <m:r>
                          <a:rPr lang="en-US" i="1">
                            <a:latin typeface="Cambria Math" panose="02040503050406030204" pitchFamily="18" charset="0"/>
                            <a:ea typeface="Cambria Math" panose="02040503050406030204" pitchFamily="18" charset="0"/>
                          </a:rPr>
                          <m:t>1000</m:t>
                        </m:r>
                        <m:r>
                          <a:rPr lang="en-US" i="1">
                            <a:latin typeface="Cambria Math" panose="02040503050406030204" pitchFamily="18" charset="0"/>
                            <a:ea typeface="Cambria Math" panose="02040503050406030204" pitchFamily="18" charset="0"/>
                          </a:rPr>
                          <m:t>𝑛</m:t>
                        </m:r>
                      </m:e>
                      <m:sup>
                        <m:r>
                          <a:rPr lang="en-US" i="1">
                            <a:latin typeface="Cambria Math" panose="02040503050406030204" pitchFamily="18" charset="0"/>
                            <a:ea typeface="Cambria Math" panose="02040503050406030204" pitchFamily="18" charset="0"/>
                          </a:rPr>
                          <m:t>1000</m:t>
                        </m:r>
                      </m:sup>
                    </m:sSup>
                  </m:oMath>
                </a14:m>
                <a:endParaRPr lang="en-US" i="1" dirty="0" smtClean="0">
                  <a:latin typeface="Cambria Math" panose="02040503050406030204" pitchFamily="18" charset="0"/>
                </a:endParaRPr>
              </a:p>
              <a:p>
                <a14:m>
                  <m:oMath xmlns:m="http://schemas.openxmlformats.org/officeDocument/2006/math">
                    <m:sSup>
                      <m:sSupPr>
                        <m:ctrlPr>
                          <a:rPr lang="en-US" i="1" smtClean="0">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𝑓</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𝑛</m:t>
                            </m:r>
                          </m:e>
                        </m:d>
                        <m:r>
                          <a:rPr lang="en-US" i="1">
                            <a:latin typeface="Cambria Math" panose="02040503050406030204" pitchFamily="18" charset="0"/>
                            <a:ea typeface="Cambria Math" panose="02040503050406030204" pitchFamily="18" charset="0"/>
                          </a:rPr>
                          <m:t>=</m:t>
                        </m:r>
                        <m:sSup>
                          <m:sSupPr>
                            <m:ctrlPr>
                              <a:rPr lang="en-US" i="1" smtClean="0">
                                <a:latin typeface="Cambria Math" panose="02040503050406030204" pitchFamily="18" charset="0"/>
                                <a:ea typeface="Cambria Math" panose="02040503050406030204" pitchFamily="18" charset="0"/>
                              </a:rPr>
                            </m:ctrlPr>
                          </m:sSupPr>
                          <m:e>
                            <m:r>
                              <a:rPr lang="en-US" b="0" i="1" smtClean="0">
                                <a:latin typeface="Cambria Math" panose="02040503050406030204" pitchFamily="18" charset="0"/>
                                <a:ea typeface="Cambria Math" panose="02040503050406030204" pitchFamily="18" charset="0"/>
                              </a:rPr>
                              <m:t>2</m:t>
                            </m:r>
                          </m:e>
                          <m:sup>
                            <m:r>
                              <a:rPr lang="en-US" b="0" i="1" smtClean="0">
                                <a:latin typeface="Cambria Math" panose="02040503050406030204" pitchFamily="18" charset="0"/>
                                <a:ea typeface="Cambria Math" panose="02040503050406030204" pitchFamily="18" charset="0"/>
                              </a:rPr>
                              <m:t>100</m:t>
                            </m:r>
                          </m:sup>
                        </m:sSup>
                        <m:r>
                          <a:rPr lang="en-US" b="0" i="1" smtClean="0">
                            <a:latin typeface="Cambria Math" panose="02040503050406030204" pitchFamily="18" charset="0"/>
                          </a:rPr>
                          <m:t>2</m:t>
                        </m:r>
                      </m:e>
                      <m:sup>
                        <m:r>
                          <a:rPr lang="en-US" b="0" i="1" smtClean="0">
                            <a:latin typeface="Cambria Math" panose="02040503050406030204" pitchFamily="18" charset="0"/>
                          </a:rPr>
                          <m:t>−</m:t>
                        </m:r>
                        <m:rad>
                          <m:radPr>
                            <m:degHide m:val="on"/>
                            <m:ctrlPr>
                              <a:rPr lang="en-US" i="1" smtClean="0">
                                <a:latin typeface="Cambria Math" panose="02040503050406030204" pitchFamily="18" charset="0"/>
                              </a:rPr>
                            </m:ctrlPr>
                          </m:radPr>
                          <m:deg/>
                          <m:e>
                            <m:r>
                              <a:rPr lang="en-US" b="0" i="1" smtClean="0">
                                <a:latin typeface="Cambria Math" panose="02040503050406030204" pitchFamily="18" charset="0"/>
                              </a:rPr>
                              <m:t>𝑛</m:t>
                            </m:r>
                          </m:e>
                        </m:rad>
                      </m:sup>
                    </m:sSup>
                  </m:oMath>
                </a14:m>
                <a:endParaRPr lang="en-US" dirty="0" smtClean="0"/>
              </a:p>
              <a:p>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𝑓</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𝑛</m:t>
                            </m:r>
                          </m:e>
                        </m:d>
                        <m:r>
                          <a:rPr lang="en-US" i="1">
                            <a:latin typeface="Cambria Math" panose="02040503050406030204" pitchFamily="18" charset="0"/>
                            <a:ea typeface="Cambria Math" panose="02040503050406030204" pitchFamily="18" charset="0"/>
                          </a:rPr>
                          <m:t>=</m:t>
                        </m:r>
                        <m:r>
                          <a:rPr lang="en-US" i="1">
                            <a:latin typeface="Cambria Math" panose="02040503050406030204" pitchFamily="18" charset="0"/>
                          </a:rPr>
                          <m:t>2</m:t>
                        </m:r>
                      </m:e>
                      <m:sup>
                        <m:r>
                          <a:rPr lang="en-US" i="1">
                            <a:latin typeface="Cambria Math" panose="02040503050406030204" pitchFamily="18" charset="0"/>
                          </a:rPr>
                          <m:t>−</m:t>
                        </m:r>
                        <m:func>
                          <m:funcPr>
                            <m:ctrlPr>
                              <a:rPr lang="en-US" i="1" smtClean="0">
                                <a:latin typeface="Cambria Math" panose="02040503050406030204" pitchFamily="18" charset="0"/>
                              </a:rPr>
                            </m:ctrlPr>
                          </m:funcPr>
                          <m:fName>
                            <m:r>
                              <m:rPr>
                                <m:sty m:val="p"/>
                              </m:rPr>
                              <a:rPr lang="en-US" i="0" smtClean="0">
                                <a:latin typeface="Cambria Math" panose="02040503050406030204" pitchFamily="18" charset="0"/>
                              </a:rPr>
                              <m:t>log</m:t>
                            </m:r>
                          </m:fName>
                          <m:e>
                            <m:r>
                              <a:rPr lang="en-US" b="0" i="1" smtClean="0">
                                <a:latin typeface="Cambria Math" panose="02040503050406030204" pitchFamily="18" charset="0"/>
                              </a:rPr>
                              <m:t>𝑛</m:t>
                            </m:r>
                          </m:e>
                        </m:func>
                      </m:sup>
                    </m:sSup>
                  </m:oMath>
                </a14:m>
                <a:endParaRPr lang="en-US" dirty="0" smtClean="0"/>
              </a:p>
              <a:p>
                <a14:m>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ea typeface="Cambria Math" panose="02040503050406030204" pitchFamily="18" charset="0"/>
                          </a:rPr>
                          <m:t>𝑓</m:t>
                        </m:r>
                        <m:d>
                          <m:dPr>
                            <m:ctrlPr>
                              <a:rPr lang="en-US" i="1">
                                <a:latin typeface="Cambria Math" panose="02040503050406030204" pitchFamily="18" charset="0"/>
                                <a:ea typeface="Cambria Math" panose="02040503050406030204" pitchFamily="18" charset="0"/>
                              </a:rPr>
                            </m:ctrlPr>
                          </m:dPr>
                          <m:e>
                            <m:r>
                              <a:rPr lang="en-US" i="1">
                                <a:latin typeface="Cambria Math" panose="02040503050406030204" pitchFamily="18" charset="0"/>
                                <a:ea typeface="Cambria Math" panose="02040503050406030204" pitchFamily="18" charset="0"/>
                              </a:rPr>
                              <m:t>𝑛</m:t>
                            </m:r>
                          </m:e>
                        </m:d>
                        <m:r>
                          <a:rPr lang="en-US" i="1">
                            <a:latin typeface="Cambria Math" panose="02040503050406030204" pitchFamily="18" charset="0"/>
                            <a:ea typeface="Cambria Math" panose="02040503050406030204" pitchFamily="18" charset="0"/>
                          </a:rPr>
                          <m:t>=</m:t>
                        </m:r>
                        <m:r>
                          <a:rPr lang="en-US" b="0" i="1" smtClean="0">
                            <a:latin typeface="Cambria Math" panose="02040503050406030204" pitchFamily="18" charset="0"/>
                          </a:rPr>
                          <m:t>𝑛</m:t>
                        </m:r>
                      </m:e>
                      <m:sup>
                        <m:r>
                          <a:rPr lang="en-US" i="1">
                            <a:latin typeface="Cambria Math" panose="02040503050406030204" pitchFamily="18" charset="0"/>
                          </a:rPr>
                          <m:t>−</m:t>
                        </m:r>
                        <m:func>
                          <m:funcPr>
                            <m:ctrlPr>
                              <a:rPr lang="en-US" i="1">
                                <a:latin typeface="Cambria Math" panose="02040503050406030204" pitchFamily="18" charset="0"/>
                              </a:rPr>
                            </m:ctrlPr>
                          </m:funcPr>
                          <m:fName>
                            <m:r>
                              <m:rPr>
                                <m:sty m:val="p"/>
                              </m:rPr>
                              <a:rPr lang="en-US">
                                <a:latin typeface="Cambria Math" panose="02040503050406030204" pitchFamily="18" charset="0"/>
                              </a:rPr>
                              <m:t>log</m:t>
                            </m:r>
                          </m:fName>
                          <m:e>
                            <m:r>
                              <a:rPr lang="en-US" i="1">
                                <a:latin typeface="Cambria Math" panose="02040503050406030204" pitchFamily="18" charset="0"/>
                              </a:rPr>
                              <m:t>𝑛</m:t>
                            </m:r>
                          </m:e>
                        </m:func>
                      </m:sup>
                    </m:sSup>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a:blip r:embed="rId2"/>
                <a:stretch>
                  <a:fillRect l="-638" t="-2521" r="-754"/>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6" name="Picture 5"/>
          <p:cNvPicPr>
            <a:picLocks noChangeAspect="1"/>
          </p:cNvPicPr>
          <p:nvPr/>
        </p:nvPicPr>
        <p:blipFill rotWithShape="1">
          <a:blip r:embed="rId3"/>
          <a:srcRect l="60833" t="42568" r="21452" b="26015"/>
          <a:stretch/>
        </p:blipFill>
        <p:spPr>
          <a:xfrm>
            <a:off x="5370785" y="3124419"/>
            <a:ext cx="6479629" cy="3231931"/>
          </a:xfrm>
          <a:prstGeom prst="rect">
            <a:avLst/>
          </a:prstGeom>
        </p:spPr>
      </p:pic>
    </p:spTree>
    <p:extLst>
      <p:ext uri="{BB962C8B-B14F-4D97-AF65-F5344CB8AC3E}">
        <p14:creationId xmlns:p14="http://schemas.microsoft.com/office/powerpoint/2010/main" val="158919903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Asymptotic Approach to Security</a:t>
            </a:r>
            <a:endParaRPr lang="en-US" dirty="0"/>
          </a:p>
        </p:txBody>
      </p:sp>
      <p:sp>
        <p:nvSpPr>
          <p:cNvPr id="3" name="Content Placeholder 2"/>
          <p:cNvSpPr>
            <a:spLocks noGrp="1"/>
          </p:cNvSpPr>
          <p:nvPr>
            <p:ph idx="1"/>
          </p:nvPr>
        </p:nvSpPr>
        <p:spPr/>
        <p:txBody>
          <a:bodyPr/>
          <a:lstStyle/>
          <a:p>
            <a:pPr marL="0" indent="0">
              <a:buNone/>
            </a:pPr>
            <a:r>
              <a:rPr lang="en-US" b="1" dirty="0" smtClean="0"/>
              <a:t>Definition</a:t>
            </a:r>
            <a:r>
              <a:rPr lang="en-US" dirty="0" smtClean="0"/>
              <a:t>: An (randomized) algorithm A runs in polynomial time if there exists a polynomial </a:t>
            </a:r>
            <a:r>
              <a:rPr lang="en-US" dirty="0"/>
              <a:t>p</a:t>
            </a:r>
            <a:r>
              <a:rPr lang="en-US" dirty="0" smtClean="0"/>
              <a:t>(.) such that for every n-bit input x, A(x) terminates in at most p(n) steps in expectation.</a:t>
            </a:r>
          </a:p>
          <a:p>
            <a:pPr marL="0" indent="0">
              <a:buNone/>
            </a:pPr>
            <a:endParaRPr lang="en-US" dirty="0"/>
          </a:p>
          <a:p>
            <a:pPr marL="0" indent="0">
              <a:buNone/>
            </a:pPr>
            <a:r>
              <a:rPr lang="en-US" b="1" dirty="0" smtClean="0"/>
              <a:t>Intuition: </a:t>
            </a:r>
            <a:r>
              <a:rPr lang="en-US" dirty="0" smtClean="0"/>
              <a:t>If an algorithm A does not run in polynomial time then, for sufficiently large n, it will quickly become impractical for any attacker to run the algorithm A. </a:t>
            </a:r>
          </a:p>
          <a:p>
            <a:endParaRPr lang="en-US" dirty="0" smtClean="0"/>
          </a:p>
          <a:p>
            <a:pPr marL="0" indent="0">
              <a:buNone/>
            </a:pPr>
            <a:endParaRPr lang="en-US" dirty="0" smtClean="0"/>
          </a:p>
          <a:p>
            <a:pPr marL="0" indent="0">
              <a:buNone/>
            </a:pPr>
            <a:endParaRPr lang="en-US" dirty="0" smtClean="0"/>
          </a:p>
          <a:p>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039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Asymptotic Approach to Security</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8200" y="1825624"/>
                <a:ext cx="10515600" cy="4651375"/>
              </a:xfrm>
            </p:spPr>
            <p:txBody>
              <a:bodyPr>
                <a:normAutofit lnSpcReduction="10000"/>
              </a:bodyPr>
              <a:lstStyle/>
              <a:p>
                <a:pPr marL="0" indent="0" algn="ctr">
                  <a:buNone/>
                </a:pPr>
                <a:r>
                  <a:rPr lang="en-US" sz="3900" dirty="0" smtClean="0">
                    <a:solidFill>
                      <a:srgbClr val="00B0F0"/>
                    </a:solidFill>
                  </a:rPr>
                  <a:t>A scheme is secure if every </a:t>
                </a:r>
                <a:r>
                  <a:rPr lang="en-US" sz="3900" i="1" dirty="0" smtClean="0">
                    <a:solidFill>
                      <a:srgbClr val="00B0F0"/>
                    </a:solidFill>
                  </a:rPr>
                  <a:t>probabilistic polynomial time </a:t>
                </a:r>
                <a:r>
                  <a:rPr lang="en-US" sz="3900" dirty="0" smtClean="0">
                    <a:solidFill>
                      <a:srgbClr val="00B0F0"/>
                    </a:solidFill>
                  </a:rPr>
                  <a:t>(</a:t>
                </a:r>
                <a:r>
                  <a:rPr lang="en-US" sz="3900" dirty="0" err="1" smtClean="0">
                    <a:solidFill>
                      <a:srgbClr val="00B0F0"/>
                    </a:solidFill>
                  </a:rPr>
                  <a:t>ppt</a:t>
                </a:r>
                <a:r>
                  <a:rPr lang="en-US" sz="3900" dirty="0" smtClean="0">
                    <a:solidFill>
                      <a:srgbClr val="00B0F0"/>
                    </a:solidFill>
                  </a:rPr>
                  <a:t>) adversary “succeeds” with </a:t>
                </a:r>
                <a:r>
                  <a:rPr lang="en-US" sz="3900" i="1" dirty="0" smtClean="0">
                    <a:solidFill>
                      <a:srgbClr val="00B0F0"/>
                    </a:solidFill>
                  </a:rPr>
                  <a:t>negligible</a:t>
                </a:r>
                <a:r>
                  <a:rPr lang="en-US" sz="3900" dirty="0" smtClean="0">
                    <a:solidFill>
                      <a:srgbClr val="00B0F0"/>
                    </a:solidFill>
                  </a:rPr>
                  <a:t> probability. </a:t>
                </a:r>
              </a:p>
              <a:p>
                <a:pPr marL="0" indent="0">
                  <a:buNone/>
                </a:pPr>
                <a:endParaRPr lang="en-US" dirty="0" smtClean="0"/>
              </a:p>
              <a:p>
                <a:r>
                  <a:rPr lang="en-US" sz="3300" b="1" dirty="0" smtClean="0"/>
                  <a:t>General Attack 1: </a:t>
                </a:r>
                <a:r>
                  <a:rPr lang="en-US" sz="3300" dirty="0" smtClean="0"/>
                  <a:t>Test all possible secret keys </a:t>
                </a:r>
                <a14:m>
                  <m:oMath xmlns:m="http://schemas.openxmlformats.org/officeDocument/2006/math">
                    <m:r>
                      <m:rPr>
                        <m:sty m:val="p"/>
                      </m:rPr>
                      <a:rPr lang="en-US" sz="3600">
                        <a:latin typeface="Cambria Math" panose="02040503050406030204" pitchFamily="18" charset="0"/>
                        <a:ea typeface="Cambria Math" panose="02040503050406030204" pitchFamily="18" charset="0"/>
                      </a:rPr>
                      <m:t>k</m:t>
                    </m:r>
                    <m:r>
                      <a:rPr lang="en-US" sz="3600" b="0" i="0" smtClean="0">
                        <a:latin typeface="Cambria Math" panose="02040503050406030204" pitchFamily="18" charset="0"/>
                        <a:ea typeface="Cambria Math" panose="02040503050406030204" pitchFamily="18" charset="0"/>
                      </a:rPr>
                      <m:t>′</m:t>
                    </m:r>
                    <m:r>
                      <a:rPr lang="el-GR" sz="3600" i="1">
                        <a:latin typeface="Cambria Math" panose="02040503050406030204" pitchFamily="18" charset="0"/>
                        <a:ea typeface="Cambria Math" panose="02040503050406030204" pitchFamily="18" charset="0"/>
                      </a:rPr>
                      <m:t>∈</m:t>
                    </m:r>
                    <m:r>
                      <a:rPr lang="el-GR" sz="3600" i="1">
                        <a:latin typeface="Cambria Math" panose="02040503050406030204" pitchFamily="18" charset="0"/>
                        <a:ea typeface="Cambria Math" panose="02040503050406030204" pitchFamily="18" charset="0"/>
                      </a:rPr>
                      <m:t>𝒦</m:t>
                    </m:r>
                  </m:oMath>
                </a14:m>
                <a:r>
                  <a:rPr lang="en-US" sz="3600" dirty="0"/>
                  <a:t> </a:t>
                </a:r>
                <a:endParaRPr lang="en-US" sz="3600" dirty="0" smtClean="0"/>
              </a:p>
              <a:p>
                <a:pPr lvl="1"/>
                <a:r>
                  <a:rPr lang="en-US" sz="2900" dirty="0" smtClean="0"/>
                  <a:t>Doesn’t run in polynomial time, since </a:t>
                </a:r>
                <a14:m>
                  <m:oMath xmlns:m="http://schemas.openxmlformats.org/officeDocument/2006/math">
                    <m:d>
                      <m:dPr>
                        <m:begChr m:val="|"/>
                        <m:endChr m:val="|"/>
                        <m:ctrlPr>
                          <a:rPr lang="el-GR" sz="3200" i="1" smtClean="0">
                            <a:latin typeface="Cambria Math" panose="02040503050406030204" pitchFamily="18" charset="0"/>
                            <a:ea typeface="Cambria Math" panose="02040503050406030204" pitchFamily="18" charset="0"/>
                          </a:rPr>
                        </m:ctrlPr>
                      </m:dPr>
                      <m:e>
                        <m:r>
                          <a:rPr lang="el-GR" sz="3200" i="1">
                            <a:latin typeface="Cambria Math" panose="02040503050406030204" pitchFamily="18" charset="0"/>
                            <a:ea typeface="Cambria Math" panose="02040503050406030204" pitchFamily="18" charset="0"/>
                          </a:rPr>
                          <m:t>𝒦</m:t>
                        </m:r>
                      </m:e>
                    </m:d>
                    <m:r>
                      <a:rPr lang="en-US" sz="3200" b="0" i="1" smtClean="0">
                        <a:latin typeface="Cambria Math" panose="02040503050406030204" pitchFamily="18" charset="0"/>
                        <a:ea typeface="Cambria Math" panose="02040503050406030204" pitchFamily="18" charset="0"/>
                      </a:rPr>
                      <m:t>=</m:t>
                    </m:r>
                    <m:sSup>
                      <m:sSupPr>
                        <m:ctrlPr>
                          <a:rPr lang="en-US" sz="3200" b="0" i="1" smtClean="0">
                            <a:latin typeface="Cambria Math" panose="02040503050406030204" pitchFamily="18" charset="0"/>
                            <a:ea typeface="Cambria Math" panose="02040503050406030204" pitchFamily="18" charset="0"/>
                          </a:rPr>
                        </m:ctrlPr>
                      </m:sSupPr>
                      <m:e>
                        <m:r>
                          <a:rPr lang="en-US" sz="3200" b="0" i="1" smtClean="0">
                            <a:latin typeface="Cambria Math" panose="02040503050406030204" pitchFamily="18" charset="0"/>
                            <a:ea typeface="Cambria Math" panose="02040503050406030204" pitchFamily="18" charset="0"/>
                          </a:rPr>
                          <m:t>2</m:t>
                        </m:r>
                      </m:e>
                      <m:sup>
                        <m:r>
                          <a:rPr lang="en-US" sz="3200" b="0" i="1" smtClean="0">
                            <a:latin typeface="Cambria Math" panose="02040503050406030204" pitchFamily="18" charset="0"/>
                            <a:ea typeface="Cambria Math" panose="02040503050406030204" pitchFamily="18" charset="0"/>
                          </a:rPr>
                          <m:t>𝑛</m:t>
                        </m:r>
                      </m:sup>
                    </m:sSup>
                  </m:oMath>
                </a14:m>
                <a:endParaRPr lang="en-US" sz="2900" dirty="0" smtClean="0"/>
              </a:p>
              <a:p>
                <a:r>
                  <a:rPr lang="en-US" sz="3300" b="1" dirty="0"/>
                  <a:t>General Attack </a:t>
                </a:r>
                <a:r>
                  <a:rPr lang="en-US" sz="3300" b="1" dirty="0" smtClean="0"/>
                  <a:t>2: </a:t>
                </a:r>
                <a:r>
                  <a:rPr lang="en-US" sz="3300" dirty="0" smtClean="0"/>
                  <a:t>Select random </a:t>
                </a:r>
                <a:r>
                  <a:rPr lang="en-US" sz="3200" dirty="0" smtClean="0"/>
                  <a:t>key </a:t>
                </a:r>
                <a14:m>
                  <m:oMath xmlns:m="http://schemas.openxmlformats.org/officeDocument/2006/math">
                    <m:sSup>
                      <m:sSupPr>
                        <m:ctrlPr>
                          <a:rPr lang="en-US" sz="3200" b="0" i="1" smtClean="0">
                            <a:latin typeface="Cambria Math" panose="02040503050406030204" pitchFamily="18" charset="0"/>
                            <a:ea typeface="Cambria Math" panose="02040503050406030204" pitchFamily="18" charset="0"/>
                          </a:rPr>
                        </m:ctrlPr>
                      </m:sSupPr>
                      <m:e>
                        <m:r>
                          <m:rPr>
                            <m:sty m:val="p"/>
                          </m:rPr>
                          <a:rPr lang="en-US" sz="3200">
                            <a:latin typeface="Cambria Math" panose="02040503050406030204" pitchFamily="18" charset="0"/>
                            <a:ea typeface="Cambria Math" panose="02040503050406030204" pitchFamily="18" charset="0"/>
                          </a:rPr>
                          <m:t>k</m:t>
                        </m:r>
                      </m:e>
                      <m:sup>
                        <m:r>
                          <a:rPr lang="en-US" sz="3200" b="0" i="0" smtClean="0">
                            <a:latin typeface="Cambria Math" panose="02040503050406030204" pitchFamily="18" charset="0"/>
                            <a:ea typeface="Cambria Math" panose="02040503050406030204" pitchFamily="18" charset="0"/>
                          </a:rPr>
                          <m:t>′</m:t>
                        </m:r>
                      </m:sup>
                    </m:sSup>
                    <m:r>
                      <a:rPr lang="el-GR" sz="3200" i="1">
                        <a:latin typeface="Cambria Math" panose="02040503050406030204" pitchFamily="18" charset="0"/>
                        <a:ea typeface="Cambria Math" panose="02040503050406030204" pitchFamily="18" charset="0"/>
                      </a:rPr>
                      <m:t>∈</m:t>
                    </m:r>
                    <m:r>
                      <a:rPr lang="el-GR" sz="3200" i="1">
                        <a:latin typeface="Cambria Math" panose="02040503050406030204" pitchFamily="18" charset="0"/>
                        <a:ea typeface="Cambria Math" panose="02040503050406030204" pitchFamily="18" charset="0"/>
                      </a:rPr>
                      <m:t>𝒦</m:t>
                    </m:r>
                    <m:r>
                      <a:rPr lang="en-US" sz="3200" b="0" i="0" smtClean="0">
                        <a:latin typeface="Cambria Math" panose="02040503050406030204" pitchFamily="18" charset="0"/>
                        <a:ea typeface="Cambria Math" panose="02040503050406030204" pitchFamily="18" charset="0"/>
                      </a:rPr>
                      <m:t>, </m:t>
                    </m:r>
                  </m:oMath>
                </a14:m>
                <a:r>
                  <a:rPr lang="en-US" sz="3200" dirty="0" smtClean="0"/>
                  <a:t>check if it is correct (otherwise output </a:t>
                </a:r>
                <a14:m>
                  <m:oMath xmlns:m="http://schemas.openxmlformats.org/officeDocument/2006/math">
                    <m:r>
                      <a:rPr lang="en-US" sz="3200" b="1" i="1" smtClean="0">
                        <a:solidFill>
                          <a:schemeClr val="tx1"/>
                        </a:solidFill>
                        <a:latin typeface="Cambria Math" panose="02040503050406030204" pitchFamily="18" charset="0"/>
                        <a:ea typeface="Cambria Math" panose="02040503050406030204" pitchFamily="18" charset="0"/>
                      </a:rPr>
                      <m:t>⊥</m:t>
                    </m:r>
                    <m:r>
                      <a:rPr lang="en-US" sz="3200" b="1" i="1">
                        <a:solidFill>
                          <a:srgbClr val="FF0000"/>
                        </a:solidFill>
                        <a:latin typeface="Cambria Math" panose="02040503050406030204" pitchFamily="18" charset="0"/>
                        <a:ea typeface="Cambria Math" panose="02040503050406030204" pitchFamily="18" charset="0"/>
                      </a:rPr>
                      <m:t> </m:t>
                    </m:r>
                  </m:oMath>
                </a14:m>
                <a:r>
                  <a:rPr lang="en-US" sz="3200" dirty="0" smtClean="0"/>
                  <a:t>for “fail”). </a:t>
                </a:r>
                <a:endParaRPr lang="en-US" sz="3200" dirty="0"/>
              </a:p>
              <a:p>
                <a:pPr lvl="1"/>
                <a:r>
                  <a:rPr lang="en-US" sz="2900" dirty="0" smtClean="0"/>
                  <a:t>Only successful with negligible probability </a:t>
                </a:r>
                <a14:m>
                  <m:oMath xmlns:m="http://schemas.openxmlformats.org/officeDocument/2006/math">
                    <m:sSup>
                      <m:sSupPr>
                        <m:ctrlPr>
                          <a:rPr lang="en-US" i="1">
                            <a:latin typeface="Cambria Math" panose="02040503050406030204" pitchFamily="18" charset="0"/>
                            <a:ea typeface="Cambria Math" panose="02040503050406030204" pitchFamily="18" charset="0"/>
                          </a:rPr>
                        </m:ctrlPr>
                      </m:sSupPr>
                      <m:e>
                        <m:r>
                          <a:rPr lang="en-US" i="1">
                            <a:latin typeface="Cambria Math" panose="02040503050406030204" pitchFamily="18" charset="0"/>
                            <a:ea typeface="Cambria Math" panose="02040503050406030204" pitchFamily="18" charset="0"/>
                          </a:rPr>
                          <m:t>2</m:t>
                        </m:r>
                      </m:e>
                      <m:sup>
                        <m:r>
                          <a:rPr lang="en-US" b="0" i="1" smtClean="0">
                            <a:latin typeface="Cambria Math" panose="02040503050406030204" pitchFamily="18" charset="0"/>
                            <a:ea typeface="Cambria Math" panose="02040503050406030204" pitchFamily="18" charset="0"/>
                          </a:rPr>
                          <m:t>−</m:t>
                        </m:r>
                        <m:r>
                          <a:rPr lang="en-US" i="1">
                            <a:latin typeface="Cambria Math" panose="02040503050406030204" pitchFamily="18" charset="0"/>
                            <a:ea typeface="Cambria Math" panose="02040503050406030204" pitchFamily="18" charset="0"/>
                          </a:rPr>
                          <m:t>𝑛</m:t>
                        </m:r>
                      </m:sup>
                    </m:sSup>
                  </m:oMath>
                </a14:m>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8200" y="1825624"/>
                <a:ext cx="10515600" cy="4651375"/>
              </a:xfrm>
              <a:blipFill>
                <a:blip r:embed="rId2"/>
                <a:stretch>
                  <a:fillRect l="-1971" t="-4325" r="-2841"/>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6331727"/>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Advantages of Asymptotic Approach</a:t>
            </a:r>
            <a:endParaRPr lang="en-US" dirty="0"/>
          </a:p>
        </p:txBody>
      </p:sp>
      <p:sp>
        <p:nvSpPr>
          <p:cNvPr id="3" name="Content Placeholder 2"/>
          <p:cNvSpPr>
            <a:spLocks noGrp="1"/>
          </p:cNvSpPr>
          <p:nvPr>
            <p:ph idx="1"/>
          </p:nvPr>
        </p:nvSpPr>
        <p:spPr/>
        <p:txBody>
          <a:bodyPr>
            <a:normAutofit fontScale="92500" lnSpcReduction="10000"/>
          </a:bodyPr>
          <a:lstStyle/>
          <a:p>
            <a:r>
              <a:rPr lang="en-US" b="1" dirty="0" smtClean="0"/>
              <a:t>Closure</a:t>
            </a:r>
          </a:p>
          <a:p>
            <a:pPr lvl="1"/>
            <a:r>
              <a:rPr lang="en-US" dirty="0"/>
              <a:t>If subroutine B runs in polynomial time and algorithm A makes </a:t>
            </a:r>
            <a:r>
              <a:rPr lang="en-US" dirty="0" smtClean="0"/>
              <a:t>poly(n</a:t>
            </a:r>
            <a:r>
              <a:rPr lang="en-US" dirty="0"/>
              <a:t>) queries </a:t>
            </a:r>
            <a:r>
              <a:rPr lang="en-US" dirty="0" smtClean="0"/>
              <a:t>to the subroutine </a:t>
            </a:r>
            <a:r>
              <a:rPr lang="en-US" dirty="0"/>
              <a:t>B then A also runs in polynomial time.</a:t>
            </a:r>
          </a:p>
          <a:p>
            <a:pPr lvl="1"/>
            <a:r>
              <a:rPr lang="en-US" dirty="0" smtClean="0"/>
              <a:t>If </a:t>
            </a:r>
            <a:r>
              <a:rPr lang="en-US" dirty="0"/>
              <a:t>f and g are negligible functions then h(n) = f(n)+g(n) is a negligible function</a:t>
            </a:r>
          </a:p>
          <a:p>
            <a:pPr lvl="1"/>
            <a:r>
              <a:rPr lang="en-US" dirty="0"/>
              <a:t>If </a:t>
            </a:r>
            <a:r>
              <a:rPr lang="en-US" dirty="0" smtClean="0"/>
              <a:t>p(.) </a:t>
            </a:r>
            <a:r>
              <a:rPr lang="en-US" dirty="0"/>
              <a:t>is a positive polynomial, and </a:t>
            </a:r>
            <a:r>
              <a:rPr lang="en-US" dirty="0" smtClean="0"/>
              <a:t>f(.) </a:t>
            </a:r>
            <a:r>
              <a:rPr lang="en-US" dirty="0"/>
              <a:t>is a negligible function then the function g(n)=f(n)p(n) is also negligible</a:t>
            </a:r>
            <a:r>
              <a:rPr lang="en-US" dirty="0" smtClean="0"/>
              <a:t>.</a:t>
            </a:r>
          </a:p>
          <a:p>
            <a:r>
              <a:rPr lang="en-US" b="1" dirty="0"/>
              <a:t>Church-Turing Thesis</a:t>
            </a:r>
            <a:r>
              <a:rPr lang="en-US" dirty="0"/>
              <a:t>: </a:t>
            </a:r>
            <a:r>
              <a:rPr lang="en-US" dirty="0" smtClean="0"/>
              <a:t>“reasonable</a:t>
            </a:r>
            <a:r>
              <a:rPr lang="en-US" dirty="0"/>
              <a:t>” model of computations </a:t>
            </a:r>
            <a:r>
              <a:rPr lang="en-US" dirty="0" smtClean="0"/>
              <a:t>are all </a:t>
            </a:r>
            <a:r>
              <a:rPr lang="en-US" dirty="0" err="1"/>
              <a:t>polynomially</a:t>
            </a:r>
            <a:r>
              <a:rPr lang="en-US" dirty="0"/>
              <a:t> equivalent. </a:t>
            </a:r>
          </a:p>
          <a:p>
            <a:r>
              <a:rPr lang="en-US" b="1" dirty="0" smtClean="0"/>
              <a:t>Implication</a:t>
            </a:r>
            <a:r>
              <a:rPr lang="en-US" dirty="0" smtClean="0"/>
              <a:t>: No need to worry about different models of computation (circuits, random access machines, etc…)</a:t>
            </a:r>
          </a:p>
          <a:p>
            <a:r>
              <a:rPr lang="en-US" b="1" dirty="0" smtClean="0"/>
              <a:t>Disadvantage: </a:t>
            </a:r>
            <a:r>
              <a:rPr lang="en-US" dirty="0" smtClean="0"/>
              <a:t>Limited guidance on how big to make security parameter n in practice.</a:t>
            </a:r>
            <a:endParaRPr lang="en-US" dirty="0"/>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04D3F7-B83F-4105-B753-146AD0E5364B}"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09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9094</TotalTime>
  <Words>11843</Words>
  <Application>Microsoft Office PowerPoint</Application>
  <PresentationFormat>Widescreen</PresentationFormat>
  <Paragraphs>1206</Paragraphs>
  <Slides>114</Slides>
  <Notes>35</Notes>
  <HiddenSlides>9</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114</vt:i4>
      </vt:variant>
    </vt:vector>
  </HeadingPairs>
  <TitlesOfParts>
    <vt:vector size="121" baseType="lpstr">
      <vt:lpstr>Arial</vt:lpstr>
      <vt:lpstr>Calibri</vt:lpstr>
      <vt:lpstr>Calibri Light</vt:lpstr>
      <vt:lpstr>Cambria Math</vt:lpstr>
      <vt:lpstr>Symbol</vt:lpstr>
      <vt:lpstr>Wingdings</vt:lpstr>
      <vt:lpstr>Office Theme</vt:lpstr>
      <vt:lpstr>Advanced Cryptography CS 655</vt:lpstr>
      <vt:lpstr>Topic 0: Course Overview</vt:lpstr>
      <vt:lpstr>Course Resources</vt:lpstr>
      <vt:lpstr>Technology</vt:lpstr>
      <vt:lpstr>Grades</vt:lpstr>
      <vt:lpstr>Expected Background</vt:lpstr>
      <vt:lpstr>Course Topics (Tentative)</vt:lpstr>
      <vt:lpstr>Homeworks (20%)</vt:lpstr>
      <vt:lpstr>Course Presentation (10%)</vt:lpstr>
      <vt:lpstr>Course Project (30%)</vt:lpstr>
      <vt:lpstr>Topic 1: Review</vt:lpstr>
      <vt:lpstr>What is Cryptography?</vt:lpstr>
      <vt:lpstr>What is Cryptography?</vt:lpstr>
      <vt:lpstr>What is Cryptography?</vt:lpstr>
      <vt:lpstr>What Does It Mean to “Secure Information” </vt:lpstr>
      <vt:lpstr>What Does It Mean to “Secure Information” </vt:lpstr>
      <vt:lpstr>Two Attacker Models</vt:lpstr>
      <vt:lpstr>Steganography vs Cryptography</vt:lpstr>
      <vt:lpstr>Steganography vs Cryptography</vt:lpstr>
      <vt:lpstr>Symmetric Key Encryption</vt:lpstr>
      <vt:lpstr>Encryption: Basic Terminology</vt:lpstr>
      <vt:lpstr>Private Key Encryption Syntax</vt:lpstr>
      <vt:lpstr>Example: Shift Cipher</vt:lpstr>
      <vt:lpstr>Shift Cipher</vt:lpstr>
      <vt:lpstr>Example: Shift Cipher (Multiple Characters)</vt:lpstr>
      <vt:lpstr>Recap:</vt:lpstr>
      <vt:lpstr>Review: Symmetric Key Encryption</vt:lpstr>
      <vt:lpstr>Review: Encryption: Basic Terminology</vt:lpstr>
      <vt:lpstr>Review: Private Key Encryption Syntax</vt:lpstr>
      <vt:lpstr>Topic 2: Historical Ciphers (&amp; How to Break Them)</vt:lpstr>
      <vt:lpstr>Cryptography History</vt:lpstr>
      <vt:lpstr>Who Uses Cryptography</vt:lpstr>
      <vt:lpstr>Caesar Cipher</vt:lpstr>
      <vt:lpstr>Caesar Cipher (Example)</vt:lpstr>
      <vt:lpstr>Caesar Cipher (Example)</vt:lpstr>
      <vt:lpstr>Modern Application: Avoid Spoilers (ROT13)</vt:lpstr>
      <vt:lpstr>Modern Application: Avoid Spoilers (ROT13)</vt:lpstr>
      <vt:lpstr>Shift Cipher: Brute Force Attack</vt:lpstr>
      <vt:lpstr>Shift Cipher: Brute Force Attack</vt:lpstr>
      <vt:lpstr>Sufficient Key Space Principle</vt:lpstr>
      <vt:lpstr>Sufficient Key Space Principle</vt:lpstr>
      <vt:lpstr>Substitution Cipher</vt:lpstr>
      <vt:lpstr>Substitution Cipher</vt:lpstr>
      <vt:lpstr>PowerPoint Presentation</vt:lpstr>
      <vt:lpstr>Frequency Analysis</vt:lpstr>
      <vt:lpstr>Vigenère Cipher</vt:lpstr>
      <vt:lpstr>Vigenère Cipher</vt:lpstr>
      <vt:lpstr>Conclusions</vt:lpstr>
      <vt:lpstr>Homework 1 Released</vt:lpstr>
      <vt:lpstr>Topic 3: Perfect Secrecy + One-Time-Pads</vt:lpstr>
      <vt:lpstr>Principles of Modern Cryptography</vt:lpstr>
      <vt:lpstr>Principles of Modern Cryptography</vt:lpstr>
      <vt:lpstr>Principles of Modern Cryptography</vt:lpstr>
      <vt:lpstr>Perfect Secrecy Intuition</vt:lpstr>
      <vt:lpstr>Private Key Encryption Syntax</vt:lpstr>
      <vt:lpstr>An Example</vt:lpstr>
      <vt:lpstr>Perfect Secrecy</vt:lpstr>
      <vt:lpstr>Perfect Secrecy</vt:lpstr>
      <vt:lpstr>Proof (Def 1  Def 2): </vt:lpstr>
      <vt:lpstr>Proof (Def 1  Def 2): </vt:lpstr>
      <vt:lpstr>Proof (Def 1  Def 2): </vt:lpstr>
      <vt:lpstr>Proof (Def 1  Def 2): </vt:lpstr>
      <vt:lpstr>Proof (Def 1  Def 2): </vt:lpstr>
      <vt:lpstr>Proof (Def 2  Def 1): </vt:lpstr>
      <vt:lpstr>Proof (Def 2  Def 1): </vt:lpstr>
      <vt:lpstr>Proof (Def 2  Def 1): </vt:lpstr>
      <vt:lpstr>Another Equivalent Definition (Game)</vt:lpstr>
      <vt:lpstr>Another Equivalent Definition (Game)</vt:lpstr>
      <vt:lpstr>Another Equivalent Definition (Game)</vt:lpstr>
      <vt:lpstr>One Time Pad [Vernam 1917]</vt:lpstr>
      <vt:lpstr>One Time Pad [Vernam 1917]</vt:lpstr>
      <vt:lpstr>One Time Pad </vt:lpstr>
      <vt:lpstr>One Time Pad </vt:lpstr>
      <vt:lpstr>Perfect Secrecy Limitations</vt:lpstr>
      <vt:lpstr>One Time Pad Limitations</vt:lpstr>
      <vt:lpstr>VENONA project</vt:lpstr>
      <vt:lpstr>Shannon’s Theorem</vt:lpstr>
      <vt:lpstr> An Important Remark on Randomness</vt:lpstr>
      <vt:lpstr>In Practice</vt:lpstr>
      <vt:lpstr>In Practice</vt:lpstr>
      <vt:lpstr>Caveat: Don’t do this!</vt:lpstr>
      <vt:lpstr>Perfect Secrecy </vt:lpstr>
      <vt:lpstr>Perfect Secrecy </vt:lpstr>
      <vt:lpstr>Perfect Secrecy </vt:lpstr>
      <vt:lpstr>Week 1: Topic 4: Computational Security</vt:lpstr>
      <vt:lpstr>Recap</vt:lpstr>
      <vt:lpstr>What if we want to send a longer message?</vt:lpstr>
      <vt:lpstr>What if we want to send many messages?</vt:lpstr>
      <vt:lpstr>Can we save their relationship?</vt:lpstr>
      <vt:lpstr>Perfect Secrecy vs Computational Security</vt:lpstr>
      <vt:lpstr>Current Goal</vt:lpstr>
      <vt:lpstr>Concrete Security</vt:lpstr>
      <vt:lpstr>Asymptotic Approach to Security</vt:lpstr>
      <vt:lpstr>Asymptotic Approach to Security</vt:lpstr>
      <vt:lpstr>Asymptotic Approach to Security</vt:lpstr>
      <vt:lpstr>Asymptotic Approach to Security</vt:lpstr>
      <vt:lpstr>Asymptotic Approach to Security</vt:lpstr>
      <vt:lpstr>Asymptotic Approach to Security</vt:lpstr>
      <vt:lpstr>Advantages of Asymptotic Approach</vt:lpstr>
      <vt:lpstr>Note: Asymptotic vs Concrete Security </vt:lpstr>
      <vt:lpstr>Private Key Encryption Syntax (Revisited)</vt:lpstr>
      <vt:lpstr>Private Key Encryption Syntax (Revisited)</vt:lpstr>
      <vt:lpstr>Adversarial Indistinguishability Experiment</vt:lpstr>
      <vt:lpstr>Adversarial Indistinguishability Experiment</vt:lpstr>
      <vt:lpstr>EAV-Secure</vt:lpstr>
      <vt:lpstr>EAV-Secure (Equivalent)</vt:lpstr>
      <vt:lpstr>(t(n),ε(n))-EAV-Secure (Concrete Version)</vt:lpstr>
      <vt:lpstr>Aside: Message and Ciphertext Length</vt:lpstr>
      <vt:lpstr>Implications of Indistinguishability</vt:lpstr>
      <vt:lpstr>Semantic Security</vt:lpstr>
      <vt:lpstr>Semantic Security</vt:lpstr>
      <vt:lpstr>Semantic Security</vt:lpstr>
      <vt:lpstr>Another Interpretation of Semantic Security</vt:lpstr>
      <vt:lpstr>Coming Up in Week 2…</vt:lpstr>
    </vt:vector>
  </TitlesOfParts>
  <Company>SERVERS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Cryptography CS 555</dc:title>
  <dc:creator>Blocki, Jeremiah M</dc:creator>
  <cp:lastModifiedBy>Blocki, Jeremiah M</cp:lastModifiedBy>
  <cp:revision>94</cp:revision>
  <dcterms:created xsi:type="dcterms:W3CDTF">2016-12-31T20:38:01Z</dcterms:created>
  <dcterms:modified xsi:type="dcterms:W3CDTF">2023-01-10T17:49:45Z</dcterms:modified>
</cp:coreProperties>
</file>