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21" r:id="rId3"/>
    <p:sldId id="394" r:id="rId4"/>
    <p:sldId id="432" r:id="rId5"/>
    <p:sldId id="433" r:id="rId6"/>
    <p:sldId id="434" r:id="rId7"/>
    <p:sldId id="435" r:id="rId8"/>
    <p:sldId id="436" r:id="rId9"/>
    <p:sldId id="437" r:id="rId10"/>
    <p:sldId id="430" r:id="rId11"/>
    <p:sldId id="438" r:id="rId12"/>
    <p:sldId id="440" r:id="rId13"/>
    <p:sldId id="441" r:id="rId14"/>
    <p:sldId id="439" r:id="rId15"/>
    <p:sldId id="423" r:id="rId16"/>
    <p:sldId id="442" r:id="rId17"/>
    <p:sldId id="443" r:id="rId18"/>
    <p:sldId id="444" r:id="rId19"/>
    <p:sldId id="445" r:id="rId20"/>
    <p:sldId id="446" r:id="rId21"/>
    <p:sldId id="447" r:id="rId22"/>
    <p:sldId id="449" r:id="rId23"/>
    <p:sldId id="450" r:id="rId24"/>
    <p:sldId id="451" r:id="rId25"/>
    <p:sldId id="448" r:id="rId26"/>
    <p:sldId id="3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4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12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HTTP is stateless. Cookies can be stored on</a:t>
            </a:r>
            <a:r>
              <a:rPr lang="en-US" baseline="0" dirty="0" smtClean="0"/>
              <a:t> the client, but can the server trust the client not to modify the cookie?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5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4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6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9: Message Authentication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r>
                  <a:rPr lang="en-US" dirty="0" smtClean="0"/>
                  <a:t>Invariant?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r>
                  <a:rPr lang="en-US" dirty="0" smtClean="0"/>
                  <a:t>Invariant?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39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90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900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vs Fixed Length 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4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versus</a:t>
                </a: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MACs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Canonical Verification Algorithm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Mac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      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fName>
                        <m:e/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“All real-world MACs use canonical verification” – page 115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MAC Authentication Game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10347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10347" cy="515719"/>
              </a:xfrm>
              <a:prstGeom prst="rect">
                <a:avLst/>
              </a:prstGeom>
              <a:blipFill>
                <a:blip r:embed="rId8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07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33893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2657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1.85185E-6 L 0.11185 0.006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4" grpId="0"/>
      <p:bldP spid="24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definition too strong?</a:t>
            </a:r>
          </a:p>
          <a:p>
            <a:pPr lvl="1"/>
            <a:r>
              <a:rPr lang="en-US" dirty="0" smtClean="0"/>
              <a:t>Attacker wins if he can forge any message</a:t>
            </a:r>
          </a:p>
          <a:p>
            <a:pPr lvl="1"/>
            <a:r>
              <a:rPr lang="en-US" dirty="0" smtClean="0"/>
              <a:t>Does not necessarily attacker can forge a “meaningful message”</a:t>
            </a:r>
          </a:p>
          <a:p>
            <a:pPr lvl="1"/>
            <a:r>
              <a:rPr lang="en-US" dirty="0"/>
              <a:t>“Meaningful Message” is context dependent</a:t>
            </a:r>
          </a:p>
          <a:p>
            <a:pPr lvl="1"/>
            <a:r>
              <a:rPr lang="en-US" dirty="0" smtClean="0"/>
              <a:t>Conservative Approach: Prove Security against more powerful attacker</a:t>
            </a:r>
          </a:p>
          <a:p>
            <a:pPr lvl="1"/>
            <a:r>
              <a:rPr lang="en-US" dirty="0" smtClean="0"/>
              <a:t>Conservative security definition can be applied broadly</a:t>
            </a:r>
          </a:p>
          <a:p>
            <a:r>
              <a:rPr lang="en-US" dirty="0" smtClean="0"/>
              <a:t>Replay Attacks?</a:t>
            </a:r>
          </a:p>
          <a:p>
            <a:pPr lvl="1"/>
            <a:r>
              <a:rPr lang="en-US" b="1" dirty="0"/>
              <a:t>t</a:t>
            </a:r>
            <a:r>
              <a:rPr lang="en-US" b="1" dirty="0" smtClean="0"/>
              <a:t>=</a:t>
            </a:r>
            <a:r>
              <a:rPr lang="en-US" b="1" dirty="0" err="1" smtClean="0"/>
              <a:t>Mac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(“Pay Bob $1,000 from Alice’s bank account”)</a:t>
            </a:r>
            <a:endParaRPr lang="en-US" b="1" dirty="0"/>
          </a:p>
          <a:p>
            <a:pPr lvl="1"/>
            <a:r>
              <a:rPr lang="en-US" dirty="0" smtClean="0"/>
              <a:t>Alice cannot modify message to say $10,000, but…</a:t>
            </a:r>
          </a:p>
          <a:p>
            <a:pPr lvl="1"/>
            <a:r>
              <a:rPr lang="en-US" dirty="0" smtClean="0"/>
              <a:t>She may try to replay it 10 times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MACs alone do not protect against replay </a:t>
            </a:r>
            <a:r>
              <a:rPr lang="en-US" sz="3600" dirty="0" smtClean="0"/>
              <a:t>attacks (they are stateless)</a:t>
            </a:r>
          </a:p>
          <a:p>
            <a:endParaRPr lang="en-US" sz="3600" dirty="0"/>
          </a:p>
          <a:p>
            <a:r>
              <a:rPr lang="en-US" sz="3600" dirty="0" smtClean="0"/>
              <a:t>Common Defenses:</a:t>
            </a:r>
          </a:p>
          <a:p>
            <a:pPr lvl="1"/>
            <a:r>
              <a:rPr lang="en-US" sz="3200" dirty="0"/>
              <a:t>Include Sequence </a:t>
            </a:r>
            <a:r>
              <a:rPr lang="en-US" sz="3200" dirty="0" smtClean="0"/>
              <a:t>Numbers in Messages (requires synchronized state) </a:t>
            </a:r>
          </a:p>
          <a:p>
            <a:pPr lvl="2"/>
            <a:r>
              <a:rPr lang="en-US" sz="2800" dirty="0" smtClean="0"/>
              <a:t>Can be tricky over a </a:t>
            </a:r>
            <a:r>
              <a:rPr lang="en-US" sz="2800" dirty="0" err="1" smtClean="0"/>
              <a:t>lossy</a:t>
            </a:r>
            <a:r>
              <a:rPr lang="en-US" sz="2800" dirty="0" smtClean="0"/>
              <a:t> channel</a:t>
            </a:r>
            <a:endParaRPr lang="en-US" sz="2800" dirty="0"/>
          </a:p>
          <a:p>
            <a:pPr lvl="1"/>
            <a:r>
              <a:rPr lang="en-US" sz="3200" dirty="0" smtClean="0"/>
              <a:t>Timestamp Messages</a:t>
            </a:r>
          </a:p>
          <a:p>
            <a:pPr lvl="2"/>
            <a:r>
              <a:rPr lang="en-US" sz="2800" dirty="0" smtClean="0"/>
              <a:t>Double check timestamp before taking action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game ensures attacker cannot generate a valid tag for a new message. </a:t>
            </a:r>
          </a:p>
          <a:p>
            <a:r>
              <a:rPr lang="en-US" dirty="0" smtClean="0"/>
              <a:t>However, attacker may be able to generate a second valid tag t’ for a message m after observing (</a:t>
            </a:r>
            <a:r>
              <a:rPr lang="en-US" dirty="0" err="1" smtClean="0"/>
              <a:t>m,t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Strong MAC: attacker cannot generate second valid tag, even for a known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Strong MAC Authentication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0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Homework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on </a:t>
            </a:r>
            <a:r>
              <a:rPr lang="en-US" b="1" dirty="0" smtClean="0"/>
              <a:t>Friday</a:t>
            </a:r>
            <a:r>
              <a:rPr lang="en-US" dirty="0" smtClean="0"/>
              <a:t> at the </a:t>
            </a:r>
            <a:r>
              <a:rPr lang="en-US" b="1" dirty="0" smtClean="0"/>
              <a:t>beginning</a:t>
            </a:r>
            <a:r>
              <a:rPr lang="en-US" dirty="0" smtClean="0"/>
              <a:t> of class</a:t>
            </a:r>
          </a:p>
          <a:p>
            <a:endParaRPr lang="en-US" dirty="0"/>
          </a:p>
          <a:p>
            <a:r>
              <a:rPr lang="en-US" dirty="0" smtClean="0"/>
              <a:t>Please </a:t>
            </a:r>
            <a:r>
              <a:rPr lang="en-US" smtClean="0"/>
              <a:t>typeset your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vs Regular 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4.4: 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be a secure MAC that uses canonical verification.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a strong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“All real-world MACs use canonical verification” – page </a:t>
                </a:r>
                <a:r>
                  <a:rPr lang="en-US" dirty="0" smtClean="0"/>
                  <a:t>115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Should attacker have access to </a:t>
                </a:r>
                <a:r>
                  <a:rPr lang="en-US" b="1" dirty="0" err="1" smtClean="0"/>
                  <a:t>Vrfy</a:t>
                </a:r>
                <a:r>
                  <a:rPr lang="en-US" b="1" baseline="-25000" dirty="0" err="1" smtClean="0"/>
                  <a:t>K</a:t>
                </a:r>
                <a:r>
                  <a:rPr lang="en-US" b="1" dirty="0" smtClean="0"/>
                  <a:t>(.) oracle in games?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(e.g., CPA vs CCA security for encryption)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Irrelevant if the MAC uses canonical verification!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4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 (Side Channel)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Naïve Canonical Verification Algorithm</a:t>
            </a:r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return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1 0 1 0 1 0 1 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1292" y="4437985"/>
            <a:ext cx="393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8 steps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 (Side Channel)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Naïve Canonical Verification Algorithm</a:t>
            </a:r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return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</a:t>
            </a:r>
            <a:r>
              <a:rPr lang="en-US" sz="3200" dirty="0" smtClean="0"/>
              <a:t>0 1 0 1 0 1 0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095946" y="3708906"/>
            <a:ext cx="377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1 step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3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MACs used to verify code updates for Xbox 360</a:t>
            </a:r>
          </a:p>
          <a:p>
            <a:endParaRPr lang="en-US" dirty="0"/>
          </a:p>
          <a:p>
            <a:r>
              <a:rPr lang="en-US" dirty="0" smtClean="0"/>
              <a:t>Implementation allowed different rejection times (side-channel)</a:t>
            </a:r>
          </a:p>
          <a:p>
            <a:endParaRPr lang="en-US" dirty="0"/>
          </a:p>
          <a:p>
            <a:r>
              <a:rPr lang="en-US" dirty="0" smtClean="0"/>
              <a:t>Attacks exploited vulnerability to load pirated games onto hardware</a:t>
            </a:r>
          </a:p>
          <a:p>
            <a:endParaRPr lang="en-US" dirty="0"/>
          </a:p>
          <a:p>
            <a:r>
              <a:rPr lang="en-US" b="1" dirty="0" smtClean="0"/>
              <a:t>Moral</a:t>
            </a:r>
            <a:r>
              <a:rPr lang="en-US" dirty="0" smtClean="0"/>
              <a:t>: Ensure verification is time-independent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</a:t>
            </a:r>
            <a:r>
              <a:rPr lang="en-US" dirty="0"/>
              <a:t>Canonical Verification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B=1</a:t>
            </a:r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</a:t>
            </a:r>
            <a:r>
              <a:rPr lang="en-US" dirty="0" smtClean="0"/>
              <a:t>B=0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else </a:t>
            </a:r>
            <a:r>
              <a:rPr lang="en-US" dirty="0" smtClean="0"/>
              <a:t>(dummy op)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</a:t>
            </a:r>
            <a:r>
              <a:rPr lang="en-US" sz="3200" dirty="0" smtClean="0"/>
              <a:t>0 1 0 1 0 1 0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852106" y="3708906"/>
            <a:ext cx="393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8 steps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Side-Channel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Cryptographic Definition</a:t>
            </a:r>
          </a:p>
          <a:p>
            <a:pPr lvl="1"/>
            <a:r>
              <a:rPr lang="en-US" dirty="0" smtClean="0"/>
              <a:t>Attacker only observes outputs of oracles (</a:t>
            </a:r>
            <a:r>
              <a:rPr lang="en-US" dirty="0" err="1" smtClean="0"/>
              <a:t>Enc</a:t>
            </a:r>
            <a:r>
              <a:rPr lang="en-US" dirty="0" smtClean="0"/>
              <a:t>, Dec, Mac) and nothing else</a:t>
            </a:r>
          </a:p>
          <a:p>
            <a:r>
              <a:rPr lang="en-US" dirty="0" smtClean="0"/>
              <a:t>When attacker gains additional information like timing (not captured by model) we call it a side channel attack.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Other Examples</a:t>
            </a:r>
            <a:endParaRPr lang="en-US" b="1" dirty="0"/>
          </a:p>
          <a:p>
            <a:r>
              <a:rPr lang="en-US" dirty="0" smtClean="0"/>
              <a:t>Differential Power Analysis</a:t>
            </a:r>
          </a:p>
          <a:p>
            <a:r>
              <a:rPr lang="en-US" dirty="0" smtClean="0"/>
              <a:t>Cache Timing Attack</a:t>
            </a:r>
          </a:p>
          <a:p>
            <a:r>
              <a:rPr lang="en-US" dirty="0" smtClean="0"/>
              <a:t>Power Monitoring</a:t>
            </a:r>
          </a:p>
          <a:p>
            <a:r>
              <a:rPr lang="en-US" dirty="0" smtClean="0"/>
              <a:t>Acoustic Cryptanalysis</a:t>
            </a:r>
          </a:p>
          <a:p>
            <a:r>
              <a:rPr lang="en-US" dirty="0" smtClean="0"/>
              <a:t>…many others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</a:t>
            </a:r>
            <a:r>
              <a:rPr lang="en-US" smtClean="0"/>
              <a:t>Lindell 4.3</a:t>
            </a:r>
            <a:endParaRPr lang="en-US" dirty="0" smtClean="0"/>
          </a:p>
          <a:p>
            <a:r>
              <a:rPr lang="en-US" dirty="0" smtClean="0"/>
              <a:t>Message Authentication Codes (MACs) Part 2</a:t>
            </a:r>
          </a:p>
          <a:p>
            <a:pPr lvl="1"/>
            <a:r>
              <a:rPr lang="en-US" dirty="0" smtClean="0"/>
              <a:t>Constructing Secure MACs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CPA-Security vs. CCA-Security</a:t>
            </a:r>
          </a:p>
          <a:p>
            <a:r>
              <a:rPr lang="en-US" dirty="0" smtClean="0"/>
              <a:t>PRFs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Today’s Goals:</a:t>
            </a:r>
          </a:p>
          <a:p>
            <a:r>
              <a:rPr lang="en-US" dirty="0" smtClean="0"/>
              <a:t>Introduce Message Authentication Codes (MACs)</a:t>
            </a:r>
          </a:p>
          <a:p>
            <a:pPr lvl="1"/>
            <a:r>
              <a:rPr lang="en-US" dirty="0" smtClean="0"/>
              <a:t>Key tool in Construction of CCA-Secure Encryption Schemes</a:t>
            </a:r>
          </a:p>
          <a:p>
            <a:r>
              <a:rPr lang="en-US" strike="sngStrike" dirty="0" smtClean="0"/>
              <a:t>Build Secure MACs</a:t>
            </a:r>
            <a:endParaRPr lang="en-US" strike="sngStrik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Image result for eavesdropp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64" y="2821815"/>
            <a:ext cx="1947820" cy="153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avesdro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92" y="2659389"/>
            <a:ext cx="1855475" cy="18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eavesdropp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44" y="2821815"/>
            <a:ext cx="3142654" cy="167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460375" y="63231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love you Alice… - Bob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need to break up -Bob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CPA-Secure Encryption: Focus on Secrecy </a:t>
            </a:r>
          </a:p>
          <a:p>
            <a:pPr lvl="1"/>
            <a:r>
              <a:rPr lang="en-US" sz="3200" dirty="0" smtClean="0"/>
              <a:t>But does not promise integrity</a:t>
            </a:r>
          </a:p>
          <a:p>
            <a:endParaRPr lang="en-US" sz="3600" dirty="0"/>
          </a:p>
          <a:p>
            <a:r>
              <a:rPr lang="en-US" sz="3600" dirty="0" smtClean="0"/>
              <a:t>Message Authentication Codes: Focus on Integrity</a:t>
            </a:r>
          </a:p>
          <a:p>
            <a:pPr lvl="1"/>
            <a:r>
              <a:rPr lang="en-US" sz="3200" dirty="0" smtClean="0"/>
              <a:t>But does not promise secrecy</a:t>
            </a:r>
          </a:p>
          <a:p>
            <a:endParaRPr lang="en-US" sz="3600" dirty="0"/>
          </a:p>
          <a:p>
            <a:r>
              <a:rPr lang="en-US" sz="3600" dirty="0" smtClean="0"/>
              <a:t>CCA-Secure Encryption: Requires Integrity and Secrecy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</a:p>
          <a:p>
            <a:pPr lvl="1"/>
            <a:r>
              <a:rPr lang="en-US" dirty="0" smtClean="0"/>
              <a:t>And the received message matches the original 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Pay robot devil $50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Pay robot devil $5,000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Correcting Codes?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Tool to detect/correct a </a:t>
            </a:r>
            <a:r>
              <a:rPr lang="en-US" i="1" dirty="0" smtClean="0"/>
              <a:t>small</a:t>
            </a:r>
            <a:r>
              <a:rPr lang="en-US" dirty="0" smtClean="0"/>
              <a:t> number of random errors in transmission</a:t>
            </a:r>
          </a:p>
          <a:p>
            <a:endParaRPr lang="en-US" dirty="0"/>
          </a:p>
          <a:p>
            <a:r>
              <a:rPr lang="en-US" b="1" dirty="0" smtClean="0"/>
              <a:t>Examples: </a:t>
            </a:r>
            <a:r>
              <a:rPr lang="en-US" dirty="0" smtClean="0"/>
              <a:t>Parity </a:t>
            </a:r>
            <a:r>
              <a:rPr lang="en-US" dirty="0"/>
              <a:t>Check</a:t>
            </a:r>
            <a:r>
              <a:rPr lang="en-US" dirty="0" smtClean="0"/>
              <a:t>, Reed-Solomon Codes, LDPC, Hamming Codes 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Provides no protection against a malicious adversary who can introduce an arbitrary number of errors</a:t>
            </a:r>
          </a:p>
          <a:p>
            <a:endParaRPr lang="en-US" dirty="0"/>
          </a:p>
          <a:p>
            <a:r>
              <a:rPr lang="en-US" dirty="0" smtClean="0"/>
              <a:t>Still useful when implementing crypto in the real world (Why?)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</a:t>
            </a:r>
            <a:r>
              <a:rPr lang="en-US" dirty="0" err="1" smtClean="0"/>
              <a:t>Ciphertexts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Enc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k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m</m:t>
                      </m:r>
                      <m:r>
                        <m:rPr>
                          <m:nor/>
                        </m:rPr>
                        <a:rPr lang="en-US" dirty="0" smtClean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attacker knows original message he can forge c’ to decrypt to any message he wants.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Even if attacker doesn’t know message he may find it advantageous to flip certain bits (e.g., decimal places)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16512</TotalTime>
  <Words>956</Words>
  <Application>Microsoft Office PowerPoint</Application>
  <PresentationFormat>Widescreen</PresentationFormat>
  <Paragraphs>267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Cryptography CS 555</vt:lpstr>
      <vt:lpstr>Reminder: Homework 1</vt:lpstr>
      <vt:lpstr>Recap</vt:lpstr>
      <vt:lpstr>What Does It Mean to “Secure Information” </vt:lpstr>
      <vt:lpstr>What Does It Mean to “Secure Information” </vt:lpstr>
      <vt:lpstr>Message Authentication Codes</vt:lpstr>
      <vt:lpstr>What Does It Mean to “Secure Information” </vt:lpstr>
      <vt:lpstr>Error Correcting Codes?</vt:lpstr>
      <vt:lpstr>Modifying Ciphertexts</vt:lpstr>
      <vt:lpstr>Message Authentication Code Syntax</vt:lpstr>
      <vt:lpstr>Message Authentication Code Syntax</vt:lpstr>
      <vt:lpstr>Message Authentication Code Syntax</vt:lpstr>
      <vt:lpstr>General vs Fixed Length MAC</vt:lpstr>
      <vt:lpstr>Deterministic MACs</vt:lpstr>
      <vt:lpstr>MAC Authentication Game  (Macforge_(A,Π) (n)) </vt:lpstr>
      <vt:lpstr>Discussion</vt:lpstr>
      <vt:lpstr>Replay Attacks</vt:lpstr>
      <vt:lpstr>Strong MACs</vt:lpstr>
      <vt:lpstr>Strong MAC Authentication (Macsforge_(A,Π) (n)) </vt:lpstr>
      <vt:lpstr>Strong MAC vs Regular MAC</vt:lpstr>
      <vt:lpstr>Timing Attacks (Side Channel)</vt:lpstr>
      <vt:lpstr>Timing Attacks (Side Channel)</vt:lpstr>
      <vt:lpstr>Timing Attack</vt:lpstr>
      <vt:lpstr>Improved Canonical Verification Algorithm</vt:lpstr>
      <vt:lpstr>Side-Channel Attacks</vt:lpstr>
      <vt:lpstr>Next Class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297</cp:revision>
  <dcterms:created xsi:type="dcterms:W3CDTF">2016-12-31T20:38:01Z</dcterms:created>
  <dcterms:modified xsi:type="dcterms:W3CDTF">2017-01-30T18:12:09Z</dcterms:modified>
</cp:coreProperties>
</file>