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421" r:id="rId3"/>
    <p:sldId id="394" r:id="rId4"/>
    <p:sldId id="430" r:id="rId5"/>
    <p:sldId id="423" r:id="rId6"/>
    <p:sldId id="424" r:id="rId7"/>
    <p:sldId id="425" r:id="rId8"/>
    <p:sldId id="426" r:id="rId9"/>
    <p:sldId id="427" r:id="rId10"/>
    <p:sldId id="431" r:id="rId11"/>
    <p:sldId id="428" r:id="rId12"/>
    <p:sldId id="429" r:id="rId13"/>
    <p:sldId id="422" r:id="rId14"/>
    <p:sldId id="404" r:id="rId15"/>
    <p:sldId id="405" r:id="rId16"/>
    <p:sldId id="407" r:id="rId17"/>
    <p:sldId id="387" r:id="rId18"/>
    <p:sldId id="406" r:id="rId19"/>
    <p:sldId id="408" r:id="rId20"/>
    <p:sldId id="409" r:id="rId21"/>
    <p:sldId id="410" r:id="rId22"/>
    <p:sldId id="412" r:id="rId23"/>
    <p:sldId id="413" r:id="rId24"/>
    <p:sldId id="411" r:id="rId25"/>
    <p:sldId id="3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4" autoAdjust="0"/>
    <p:restoredTop sz="81323" autoAdjust="0"/>
  </p:normalViewPr>
  <p:slideViewPr>
    <p:cSldViewPr snapToGrid="0">
      <p:cViewPr varScale="1">
        <p:scale>
          <a:sx n="63" d="100"/>
          <a:sy n="63" d="100"/>
        </p:scale>
        <p:origin x="12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4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5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8: Modes of Encryption, The Penguin and CCA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M=“hello…please keep this message secret”+0x030303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m:rPr>
                            <m:nor/>
                          </m:rPr>
                          <a:rPr lang="en-US" dirty="0"/>
                          <m:t>0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0000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….</m:t>
                        </m:r>
                        <m:r>
                          <m:rPr>
                            <m:nor/>
                          </m:rPr>
                          <a:rPr lang="en-US" dirty="0"/>
                          <m:t>30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000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Ask to decrypt C’</a:t>
                </a:r>
              </a:p>
              <a:p>
                <a:r>
                  <a:rPr lang="en-US" dirty="0" smtClean="0"/>
                  <a:t>If we added &lt; 3 bits of padding C’ can be decrypted.</a:t>
                </a:r>
              </a:p>
              <a:p>
                <a:r>
                  <a:rPr lang="en-US" dirty="0" smtClean="0"/>
                  <a:t>Otherwise, we will get a decryption error.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Once we know we have three bits of padding we can set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m:rPr>
                              <m:nor/>
                            </m:rPr>
                            <a:rPr lang="en-US" dirty="0"/>
                            <m:t>0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dirty="0"/>
                            <m:t>0000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….</m:t>
                          </m:r>
                          <m:r>
                            <m:rPr>
                              <m:nor/>
                            </m:rPr>
                            <a:rPr lang="en-US" dirty="0"/>
                            <m:t>30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3</m:t>
                          </m:r>
                          <m:r>
                            <m:rPr>
                              <m:nor/>
                            </m:rPr>
                            <a:rPr lang="en-US" dirty="0"/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m:rPr>
                              <m:nor/>
                            </m:rPr>
                            <a:rPr lang="en-US" dirty="0"/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x</m:t>
                          </m:r>
                          <m:r>
                            <m:rPr>
                              <m:nor/>
                            </m:rPr>
                            <a:rPr lang="en-US" dirty="0"/>
                            <m:t>0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𝐠𝐠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dirty="0"/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4</m:t>
                          </m:r>
                          <m:r>
                            <m:rPr>
                              <m:nor/>
                            </m:rPr>
                            <a:rPr lang="en-US" dirty="0"/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4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C’’ decrypts then we can infer the last byte “t” from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𝐠𝐠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04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4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Gold Standard</a:t>
            </a:r>
            <a:r>
              <a:rPr lang="en-US" dirty="0" smtClean="0"/>
              <a:t>: CCA-Security is strictly stronger than CPA-Security</a:t>
            </a:r>
          </a:p>
          <a:p>
            <a:r>
              <a:rPr lang="en-US" dirty="0" smtClean="0"/>
              <a:t>If a scheme has indistinguishable encryptions under one chosen-ciphertext attack then it has indistinguishable multiple encryptions under chosen-ciphertext attacks. </a:t>
            </a:r>
          </a:p>
          <a:p>
            <a:r>
              <a:rPr lang="en-US" dirty="0" smtClean="0"/>
              <a:t>None of the encryption schemes we have considered so far are CCA-Secure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r>
              <a:rPr lang="en-US" dirty="0" smtClean="0"/>
              <a:t>CCA-Security implies non-malleability (message integrity)</a:t>
            </a:r>
          </a:p>
          <a:p>
            <a:pPr lvl="1"/>
            <a:r>
              <a:rPr lang="en-US" dirty="0" smtClean="0"/>
              <a:t>An attacker who modifies a ciphertext c produces c’ which is either</a:t>
            </a:r>
          </a:p>
          <a:p>
            <a:pPr lvl="2"/>
            <a:r>
              <a:rPr lang="en-US" dirty="0" smtClean="0"/>
              <a:t>Invalid, or</a:t>
            </a:r>
          </a:p>
          <a:p>
            <a:pPr lvl="2"/>
            <a:r>
              <a:rPr lang="en-US" dirty="0" smtClean="0"/>
              <a:t>Decryptions to unrelated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Image result for gold 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288" y="1646238"/>
            <a:ext cx="1565712" cy="156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86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CPA-Security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build a CCA-Secure Encryption scheme later in the course</a:t>
            </a:r>
          </a:p>
          <a:p>
            <a:endParaRPr lang="en-US" dirty="0"/>
          </a:p>
          <a:p>
            <a:pPr lvl="1"/>
            <a:r>
              <a:rPr lang="en-US" dirty="0" smtClean="0"/>
              <a:t>We will need to introduce additional tools (Message Authentication Codes)</a:t>
            </a:r>
          </a:p>
          <a:p>
            <a:endParaRPr lang="en-US" dirty="0"/>
          </a:p>
          <a:p>
            <a:r>
              <a:rPr lang="en-US" dirty="0" smtClean="0"/>
              <a:t>Remaining Lecture: Modes of Operation for Stream-Ciphers and Block-Ciphers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Enc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Dec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Drawbacks:</a:t>
                </a:r>
              </a:p>
              <a:p>
                <a:r>
                  <a:rPr lang="en-US" dirty="0" smtClean="0"/>
                  <a:t>Encryption is for fixed length messages only</a:t>
                </a:r>
              </a:p>
              <a:p>
                <a:r>
                  <a:rPr lang="en-US" dirty="0" smtClean="0"/>
                  <a:t>Length of ciphertext is twice as long as message</a:t>
                </a:r>
              </a:p>
              <a:p>
                <a:r>
                  <a:rPr lang="en-US" dirty="0" smtClean="0"/>
                  <a:t>Attacker can still tamper with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 to flip bits of plaintext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  <p:sp>
        <p:nvSpPr>
          <p:cNvPr id="5" name="Left Brace 4"/>
          <p:cNvSpPr/>
          <p:nvPr/>
        </p:nvSpPr>
        <p:spPr>
          <a:xfrm flipH="1">
            <a:off x="8112672" y="3962402"/>
            <a:ext cx="995855" cy="1303282"/>
          </a:xfrm>
          <a:prstGeom prst="leftBrace">
            <a:avLst>
              <a:gd name="adj1" fmla="val 8333"/>
              <a:gd name="adj2" fmla="val 456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68961" y="4349814"/>
            <a:ext cx="301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Stream Ciphers/Block Ciphers</a:t>
            </a:r>
            <a:endParaRPr lang="en-US" b="1" dirty="0"/>
          </a:p>
        </p:txBody>
      </p:sp>
      <p:sp>
        <p:nvSpPr>
          <p:cNvPr id="7" name="Left Brace 6"/>
          <p:cNvSpPr/>
          <p:nvPr/>
        </p:nvSpPr>
        <p:spPr>
          <a:xfrm rot="5400000" flipH="1">
            <a:off x="5318181" y="1637149"/>
            <a:ext cx="630730" cy="8807672"/>
          </a:xfrm>
          <a:prstGeom prst="leftBrace">
            <a:avLst>
              <a:gd name="adj1" fmla="val 0"/>
              <a:gd name="adj2" fmla="val 456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16920" y="6328715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CCA Security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63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Ciphers Modes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What if we don’t know the length of the message to be encrypted a priori?</a:t>
                </a:r>
              </a:p>
              <a:p>
                <a:pPr lvl="1"/>
                <a:r>
                  <a:rPr lang="en-US" dirty="0" smtClean="0"/>
                  <a:t>Stream Cipher: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 outputs n pseudorandom bits as follows</a:t>
                </a:r>
              </a:p>
              <a:p>
                <a:pPr lvl="1"/>
                <a:r>
                  <a:rPr lang="en-US" b="1" dirty="0" smtClean="0"/>
                  <a:t>Initial State</a:t>
                </a:r>
                <a:r>
                  <a:rPr lang="en-US" dirty="0" smtClean="0"/>
                  <a:t>: st</a:t>
                </a:r>
                <a:r>
                  <a:rPr lang="en-US" i="1" baseline="-25000" dirty="0" smtClean="0"/>
                  <a:t>0</a:t>
                </a:r>
                <a:r>
                  <a:rPr lang="en-US" dirty="0" smtClean="0"/>
                  <a:t> = </a:t>
                </a:r>
                <a:r>
                  <a:rPr lang="en-US" b="1" dirty="0" smtClean="0"/>
                  <a:t>Initialize</a:t>
                </a:r>
                <a:r>
                  <a:rPr lang="en-US" dirty="0" smtClean="0"/>
                  <a:t>(s)                       </a:t>
                </a:r>
                <a:endParaRPr lang="en-US" b="1" dirty="0" smtClean="0"/>
              </a:p>
              <a:p>
                <a:pPr lvl="1"/>
                <a:r>
                  <a:rPr lang="en-US" b="1" dirty="0" smtClean="0"/>
                  <a:t>Repeat</a:t>
                </a:r>
              </a:p>
              <a:p>
                <a:pPr lvl="2"/>
                <a:r>
                  <a:rPr lang="en-US" dirty="0" smtClean="0"/>
                  <a:t>(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,st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)=</a:t>
                </a:r>
                <a:r>
                  <a:rPr lang="en-US" dirty="0" err="1" smtClean="0"/>
                  <a:t>GetBits</a:t>
                </a:r>
                <a:r>
                  <a:rPr lang="en-US" dirty="0" smtClean="0"/>
                  <a:t>(st</a:t>
                </a:r>
                <a:r>
                  <a:rPr lang="en-US" baseline="-25000" dirty="0" smtClean="0"/>
                  <a:t>i-1</a:t>
                </a:r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Output 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endParaRPr lang="en-US" baseline="-25000" dirty="0"/>
              </a:p>
              <a:p>
                <a:r>
                  <a:rPr lang="en-US" b="1" dirty="0" smtClean="0"/>
                  <a:t>Synchronized Mode</a:t>
                </a:r>
              </a:p>
              <a:p>
                <a:pPr lvl="1"/>
                <a:r>
                  <a:rPr lang="en-US" dirty="0" smtClean="0"/>
                  <a:t>Message sequence:  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,…</a:t>
                </a:r>
              </a:p>
              <a:p>
                <a:pPr lvl="1"/>
                <a:r>
                  <a:rPr lang="en-US" dirty="0" smtClean="0"/>
                  <a:t>Ciphertext sequence: c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= m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baseline="-25000" dirty="0" smtClean="0"/>
                  <a:t>           </a:t>
                </a:r>
                <a:r>
                  <a:rPr lang="en-US" dirty="0" smtClean="0"/>
                  <a:t>(</a:t>
                </a:r>
                <a:r>
                  <a:rPr lang="en-US" dirty="0"/>
                  <a:t>same </a:t>
                </a:r>
                <a:r>
                  <a:rPr lang="en-US" dirty="0" smtClean="0"/>
                  <a:t>length as ciphertext!)</a:t>
                </a:r>
              </a:p>
              <a:p>
                <a:pPr lvl="1"/>
                <a:r>
                  <a:rPr lang="en-US" dirty="0" smtClean="0"/>
                  <a:t>“CPA-like” security </a:t>
                </a:r>
                <a:r>
                  <a:rPr lang="en-US" dirty="0"/>
                  <a:t>follows from cipher security (must stop after n-bits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Deterministic encryption, what gives???</a:t>
                </a:r>
                <a:endParaRPr lang="en-US" dirty="0"/>
              </a:p>
              <a:p>
                <a:pPr lvl="1"/>
                <a:r>
                  <a:rPr lang="en-US" dirty="0" smtClean="0"/>
                  <a:t>Requires both parties to maintain state (not good for sporadic communication)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5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Ciphers Modes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What if we don’t want to keep state?</a:t>
                </a:r>
              </a:p>
              <a:p>
                <a:r>
                  <a:rPr lang="en-US" b="1" dirty="0" smtClean="0"/>
                  <a:t>Unsynchronized Mode</a:t>
                </a:r>
              </a:p>
              <a:p>
                <a:pPr lvl="1"/>
                <a:r>
                  <a:rPr lang="en-US" dirty="0" smtClean="0"/>
                  <a:t>Message sequence:  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,…</a:t>
                </a:r>
              </a:p>
              <a:p>
                <a:pPr lvl="1"/>
                <a:r>
                  <a:rPr lang="en-US" dirty="0" smtClean="0"/>
                  <a:t>Ciphertext sequence: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IV</m:t>
                        </m:r>
                        <m:r>
                          <m:rPr>
                            <m:nor/>
                          </m:rPr>
                          <a:rPr lang="en-US" dirty="0"/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𝐼𝑉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baseline="-25000" dirty="0"/>
              </a:p>
              <a:p>
                <a:pPr lvl="1"/>
                <a:r>
                  <a:rPr lang="en-US" dirty="0" smtClean="0"/>
                  <a:t>CPA-Secure if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(IV)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𝐼𝑉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is a (weak) PRF.</a:t>
                </a:r>
              </a:p>
              <a:p>
                <a:pPr lvl="1"/>
                <a:r>
                  <a:rPr lang="en-US" dirty="0" smtClean="0"/>
                  <a:t>No shared state, but longer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….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Encryption: Drawbacks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Enc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Ciphertext is twice as long as the message |c|=2|m|</a:t>
                </a:r>
              </a:p>
              <a:p>
                <a:endParaRPr lang="en-US" dirty="0"/>
              </a:p>
              <a:p>
                <a:r>
                  <a:rPr lang="en-US" dirty="0" smtClean="0"/>
                  <a:t>Is this always necessary?</a:t>
                </a:r>
              </a:p>
              <a:p>
                <a:endParaRPr lang="en-US" dirty="0"/>
              </a:p>
              <a:p>
                <a:r>
                  <a:rPr lang="en-US" dirty="0" smtClean="0"/>
                  <a:t>What if we know we are going to transmit several messages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8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 smtClean="0"/>
                  <a:t>, which is invertible and </a:t>
                </a:r>
                <a:r>
                  <a:rPr lang="en-US" sz="3600" dirty="0"/>
                  <a:t>“looks random” without the secret key </a:t>
                </a:r>
                <a:r>
                  <a:rPr lang="en-US" sz="3600" dirty="0" smtClean="0"/>
                  <a:t>k.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Similar to a PRF, but </a:t>
                </a:r>
                <a:endParaRPr lang="en-US" dirty="0"/>
              </a:p>
              <a:p>
                <a:r>
                  <a:rPr lang="en-US" dirty="0" smtClean="0"/>
                  <a:t>Computing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 </a:t>
                </a:r>
                <a:r>
                  <a:rPr lang="en-US" i="1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efficient (polynomial-time)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Definition </a:t>
                </a:r>
                <a:r>
                  <a:rPr lang="en-US" b="1" dirty="0" smtClean="0"/>
                  <a:t>3.28</a:t>
                </a:r>
                <a:r>
                  <a:rPr lang="en-US" dirty="0" smtClean="0"/>
                  <a:t>: </a:t>
                </a:r>
                <a:r>
                  <a:rPr lang="en-US" dirty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b="1" dirty="0" smtClean="0"/>
                  <a:t>strong pseudorandom permutation</a:t>
                </a:r>
                <a:r>
                  <a:rPr lang="en-US" dirty="0" smtClean="0"/>
                  <a:t> </a:t>
                </a:r>
                <a:r>
                  <a:rPr lang="en-US" dirty="0"/>
                  <a:t>if for all PPT distinguishers D there is a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s.t.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4443467"/>
            <a:ext cx="10515600" cy="1912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3.28:</a:t>
                </a:r>
                <a:r>
                  <a:rPr lang="en-US" dirty="0" smtClean="0"/>
                  <a:t> </a:t>
                </a:r>
                <a:r>
                  <a:rPr lang="en-US" dirty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b="1" dirty="0" smtClean="0"/>
                  <a:t>strong pseudorandom permutation</a:t>
                </a:r>
                <a:r>
                  <a:rPr lang="en-US" dirty="0" smtClean="0"/>
                  <a:t> </a:t>
                </a:r>
                <a:r>
                  <a:rPr lang="en-US" dirty="0"/>
                  <a:t>if for all PPT distinguishers D there is a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s.t.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Notes: </a:t>
                </a:r>
              </a:p>
              <a:p>
                <a:r>
                  <a:rPr lang="en-US" dirty="0"/>
                  <a:t>the first probability is taken over the uniform choice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as well as the randomness of D. </a:t>
                </a:r>
              </a:p>
              <a:p>
                <a:r>
                  <a:rPr lang="en-US" dirty="0"/>
                  <a:t>the second probability is taken over uniform choice of 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Perm</a:t>
                </a:r>
                <a:r>
                  <a:rPr lang="en-US" b="1" baseline="-25000" dirty="0" smtClean="0"/>
                  <a:t>n</a:t>
                </a:r>
                <a:r>
                  <a:rPr lang="en-US" dirty="0" smtClean="0"/>
                  <a:t>as </a:t>
                </a:r>
                <a:r>
                  <a:rPr lang="en-US" dirty="0"/>
                  <a:t>well as the randomness of D. </a:t>
                </a:r>
              </a:p>
              <a:p>
                <a:r>
                  <a:rPr lang="en-US" dirty="0"/>
                  <a:t>D is </a:t>
                </a:r>
                <a:r>
                  <a:rPr lang="en-US" i="1" dirty="0" smtClean="0"/>
                  <a:t>never</a:t>
                </a:r>
                <a:r>
                  <a:rPr lang="en-US" dirty="0" smtClean="0"/>
                  <a:t> </a:t>
                </a:r>
                <a:r>
                  <a:rPr lang="en-US" dirty="0"/>
                  <a:t>given the secret </a:t>
                </a:r>
                <a:r>
                  <a:rPr lang="en-US" dirty="0" smtClean="0"/>
                  <a:t>k</a:t>
                </a:r>
              </a:p>
              <a:p>
                <a:r>
                  <a:rPr lang="en-US" dirty="0" smtClean="0"/>
                  <a:t>However, D is given oracle access to keyed permutation and inverse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31779" y="2674883"/>
            <a:ext cx="1345324" cy="472966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98020" y="2674883"/>
            <a:ext cx="1345324" cy="472966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1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Code Book (ECB) Mode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6254" y="1930729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Uses strong PRP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k</a:t>
                </a:r>
                <a:r>
                  <a:rPr lang="en-US" dirty="0"/>
                  <a:t>(x)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endParaRPr lang="en-US" baseline="-25000" dirty="0" smtClean="0"/>
              </a:p>
              <a:p>
                <a:pPr lvl="1"/>
                <a:r>
                  <a:rPr lang="en-US" b="1" dirty="0" smtClean="0"/>
                  <a:t>Input</a:t>
                </a:r>
                <a:r>
                  <a:rPr lang="en-US" dirty="0" smtClean="0"/>
                  <a:t>: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,…,m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-25000" dirty="0" smtClean="0"/>
              </a:p>
              <a:p>
                <a:pPr lvl="1"/>
                <a:r>
                  <a:rPr lang="en-US" b="1" dirty="0" smtClean="0"/>
                  <a:t>Output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F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k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m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nor/>
                          </m:rPr>
                          <a:rPr lang="en-US" dirty="0"/>
                          <m:t>F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k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m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How to decrypt?</a:t>
                </a:r>
              </a:p>
              <a:p>
                <a:r>
                  <a:rPr lang="en-US" dirty="0" smtClean="0"/>
                  <a:t>Is this secure?</a:t>
                </a:r>
              </a:p>
              <a:p>
                <a:r>
                  <a:rPr lang="en-US" b="1" dirty="0" smtClean="0"/>
                  <a:t>Hint</a:t>
                </a:r>
                <a:r>
                  <a:rPr lang="en-US" dirty="0" smtClean="0"/>
                  <a:t>: Encryption is deterministic.</a:t>
                </a:r>
              </a:p>
              <a:p>
                <a:pPr lvl="1"/>
                <a:r>
                  <a:rPr lang="en-US" b="1" dirty="0" smtClean="0"/>
                  <a:t>Implication</a:t>
                </a:r>
                <a:r>
                  <a:rPr lang="en-US" dirty="0" smtClean="0"/>
                  <a:t>: Not CPA-Secure</a:t>
                </a:r>
              </a:p>
              <a:p>
                <a:pPr lvl="1"/>
                <a:r>
                  <a:rPr lang="en-US" dirty="0" smtClean="0"/>
                  <a:t>But, it gets even worse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254" y="1930729"/>
                <a:ext cx="10515600" cy="4351338"/>
              </a:xfrm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p:pic>
        <p:nvPicPr>
          <p:cNvPr id="2050" name="Picture 2" descr="Image result for pengu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7857" y="4020195"/>
            <a:ext cx="1832743" cy="215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Homework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on </a:t>
            </a:r>
            <a:r>
              <a:rPr lang="en-US" b="1" dirty="0" smtClean="0"/>
              <a:t>Friday</a:t>
            </a:r>
            <a:r>
              <a:rPr lang="en-US" dirty="0" smtClean="0"/>
              <a:t> at the </a:t>
            </a:r>
            <a:r>
              <a:rPr lang="en-US" b="1" dirty="0" smtClean="0"/>
              <a:t>beginning</a:t>
            </a:r>
            <a:r>
              <a:rPr lang="en-US" dirty="0" smtClean="0"/>
              <a:t> of class</a:t>
            </a:r>
          </a:p>
          <a:p>
            <a:endParaRPr lang="en-US" dirty="0"/>
          </a:p>
          <a:p>
            <a:r>
              <a:rPr lang="en-US" dirty="0" smtClean="0"/>
              <a:t>Please </a:t>
            </a:r>
            <a:r>
              <a:rPr lang="en-US" smtClean="0"/>
              <a:t>typeset </a:t>
            </a:r>
            <a:r>
              <a:rPr lang="en-US" smtClean="0"/>
              <a:t>your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ECB Mode (A Failed Approach)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  <p:pic>
        <p:nvPicPr>
          <p:cNvPr id="3074" name="Picture 2" descr="Image result for ecb mode encry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9" y="1825625"/>
            <a:ext cx="10244347" cy="433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1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The Penguin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If you can still see the penguin after “encrypting” the image something is very </a:t>
            </a:r>
            <a:r>
              <a:rPr lang="en-US" sz="4800" dirty="0" err="1" smtClean="0"/>
              <a:t>very</a:t>
            </a:r>
            <a:r>
              <a:rPr lang="en-US" sz="4800" dirty="0" smtClean="0"/>
              <a:t> wrong with the encryption scheme.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2" descr="Image result for pengu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9848" y="3773639"/>
            <a:ext cx="2346434" cy="27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Cipher Block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CBC-Mode (below) is CPA-secure if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 is a PRP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p:pic>
        <p:nvPicPr>
          <p:cNvPr id="4098" name="Picture 2" descr="Image result for cipher block chaining m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1056"/>
            <a:ext cx="6464950" cy="390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87310" y="4855780"/>
            <a:ext cx="777766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65076" y="5516371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54717" y="2452605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3404035"/>
            <a:ext cx="3738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IV</a:t>
            </a:r>
            <a:endParaRPr lang="en-US" baseline="-25000" dirty="0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1025110" y="3773367"/>
            <a:ext cx="15414" cy="184966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3614" y="5623034"/>
            <a:ext cx="3738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IV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642538" y="2967869"/>
            <a:ext cx="40221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Reduces bandwidth!</a:t>
            </a:r>
          </a:p>
          <a:p>
            <a:endParaRPr lang="en-US" sz="3600" dirty="0" smtClean="0"/>
          </a:p>
          <a:p>
            <a:r>
              <a:rPr lang="en-US" sz="3600" dirty="0" smtClean="0"/>
              <a:t>Message:   3n bits</a:t>
            </a:r>
            <a:endParaRPr lang="en-US" sz="3600" dirty="0"/>
          </a:p>
          <a:p>
            <a:r>
              <a:rPr lang="en-US" sz="3600" dirty="0" smtClean="0"/>
              <a:t>Ciphertext: 4n bits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933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Chained CBC-Mode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7406" y="4999530"/>
                <a:ext cx="11451021" cy="4351338"/>
              </a:xfrm>
            </p:spPr>
            <p:txBody>
              <a:bodyPr/>
              <a:lstStyle/>
              <a:p>
                <a:r>
                  <a:rPr lang="en-US" dirty="0" smtClean="0"/>
                  <a:t>First glance: seems similar to CBC-Mode and reduces bandwidth</a:t>
                </a:r>
              </a:p>
              <a:p>
                <a:r>
                  <a:rPr lang="en-US" dirty="0" smtClean="0"/>
                  <a:t>Vulnerable to CPA-Attack!   (Set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IV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and c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=c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’)</a:t>
                </a:r>
              </a:p>
              <a:p>
                <a:r>
                  <a:rPr lang="en-US" b="1" dirty="0" smtClean="0"/>
                  <a:t>Moral</a:t>
                </a:r>
                <a:r>
                  <a:rPr lang="en-US" dirty="0" smtClean="0"/>
                  <a:t>: Be careful when tweaking encryption scheme!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7406" y="4999530"/>
                <a:ext cx="11451021" cy="4351338"/>
              </a:xfrm>
              <a:blipFill>
                <a:blip r:embed="rId2"/>
                <a:stretch>
                  <a:fillRect l="-9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  <p:pic>
        <p:nvPicPr>
          <p:cNvPr id="6146" name="Picture 2" descr="Image result for chained cbc m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8597"/>
            <a:ext cx="4984165" cy="301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1889" y="3899339"/>
            <a:ext cx="777766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33285" y="4393243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60124" y="2116274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Image result for chained cbc m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51" y="2084526"/>
            <a:ext cx="4566745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3285" y="2116274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10600" y="4261111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91903" y="2246285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89668" y="3899339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9626" y="2791111"/>
            <a:ext cx="360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962799" y="4421444"/>
            <a:ext cx="360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80691" y="4454754"/>
            <a:ext cx="865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8070333" y="4444163"/>
            <a:ext cx="865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5978569" y="2093409"/>
            <a:ext cx="4475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996461" y="2126719"/>
            <a:ext cx="865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8086103" y="2116128"/>
            <a:ext cx="865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05649" y="2668311"/>
            <a:ext cx="3738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IV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705649" y="4454754"/>
            <a:ext cx="3738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IV</a:t>
            </a:r>
            <a:endParaRPr lang="en-US" baseline="-25000" dirty="0"/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>
            <a:off x="892559" y="3037643"/>
            <a:ext cx="0" cy="143367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72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89462"/>
            <a:ext cx="10515600" cy="15875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Input: m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r>
              <a:rPr lang="en-US" dirty="0" smtClean="0"/>
              <a:t>Output: c = (</a:t>
            </a:r>
            <a:r>
              <a:rPr lang="en-US" dirty="0" err="1" smtClean="0"/>
              <a:t>ctr</a:t>
            </a:r>
            <a:r>
              <a:rPr lang="en-US" dirty="0" smtClean="0"/>
              <a:t>, c</a:t>
            </a:r>
            <a:r>
              <a:rPr lang="en-US" baseline="-25000" dirty="0" smtClean="0"/>
              <a:t>1</a:t>
            </a:r>
            <a:r>
              <a:rPr lang="en-US" dirty="0" smtClean="0"/>
              <a:t>,c</a:t>
            </a:r>
            <a:r>
              <a:rPr lang="en-US" baseline="-25000" dirty="0" smtClean="0"/>
              <a:t>2</a:t>
            </a:r>
            <a:r>
              <a:rPr lang="en-US" dirty="0" smtClean="0"/>
              <a:t>,…,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dirty="0" smtClean="0"/>
              <a:t>) where </a:t>
            </a:r>
            <a:r>
              <a:rPr lang="en-US" dirty="0" err="1" smtClean="0"/>
              <a:t>ctr</a:t>
            </a:r>
            <a:r>
              <a:rPr lang="en-US" dirty="0" smtClean="0"/>
              <a:t> is chosen uniformly at random</a:t>
            </a:r>
          </a:p>
          <a:p>
            <a:r>
              <a:rPr lang="en-US" b="1" dirty="0" smtClean="0"/>
              <a:t>Theorem</a:t>
            </a:r>
            <a:r>
              <a:rPr lang="en-US" dirty="0" smtClean="0"/>
              <a:t>: If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 is PRF then counter mode is CPA-Secure</a:t>
            </a:r>
          </a:p>
          <a:p>
            <a:r>
              <a:rPr lang="en-US" b="1" dirty="0" smtClean="0"/>
              <a:t>Advantages</a:t>
            </a:r>
            <a:r>
              <a:rPr lang="en-US" dirty="0" smtClean="0"/>
              <a:t>: Parallelizable encryption/decryption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p:pic>
        <p:nvPicPr>
          <p:cNvPr id="7172" name="Picture 4" descr="Image result for counter mode encry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66" y="1206881"/>
            <a:ext cx="6103354" cy="338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7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Lindell 4.1-4.2</a:t>
            </a:r>
          </a:p>
          <a:p>
            <a:r>
              <a:rPr lang="en-US" dirty="0" smtClean="0"/>
              <a:t>Message Authentication Codes (MACs) Part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Pseudorandom Functions</a:t>
            </a:r>
          </a:p>
          <a:p>
            <a:r>
              <a:rPr lang="en-US" dirty="0" smtClean="0"/>
              <a:t>CPA-Security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Today’s Goals:</a:t>
            </a:r>
          </a:p>
          <a:p>
            <a:r>
              <a:rPr lang="en-US" dirty="0" smtClean="0"/>
              <a:t>Evaluate several modes of operation for stream-ciphers + block-ciphers </a:t>
            </a:r>
          </a:p>
          <a:p>
            <a:r>
              <a:rPr lang="en-US" dirty="0" smtClean="0"/>
              <a:t>Introduce</a:t>
            </a:r>
            <a:r>
              <a:rPr lang="en-US" b="1" dirty="0" smtClean="0"/>
              <a:t> </a:t>
            </a:r>
            <a:r>
              <a:rPr lang="en-US" dirty="0" smtClean="0"/>
              <a:t>Chosen </a:t>
            </a:r>
            <a:r>
              <a:rPr lang="en-US" dirty="0"/>
              <a:t>Ciphertext </a:t>
            </a:r>
            <a:r>
              <a:rPr lang="en-US" dirty="0" smtClean="0"/>
              <a:t>Attacks/CCA-Security</a:t>
            </a:r>
          </a:p>
          <a:p>
            <a:r>
              <a:rPr lang="en-US" strike="sngStrike" dirty="0" smtClean="0"/>
              <a:t>Construct encryption scheme with CCA-Security</a:t>
            </a:r>
            <a:endParaRPr lang="en-US" strike="sngStrik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Ciphertext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Sometimes an attacker has ability to obtain (partial) decryptions of </a:t>
            </a:r>
            <a:r>
              <a:rPr lang="en-US" dirty="0" err="1" smtClean="0"/>
              <a:t>ciphertexts</a:t>
            </a:r>
            <a:r>
              <a:rPr lang="en-US" dirty="0" smtClean="0"/>
              <a:t> of its choice.</a:t>
            </a:r>
          </a:p>
          <a:p>
            <a:r>
              <a:rPr lang="en-US" dirty="0" smtClean="0"/>
              <a:t>CPA-Security does not model this ability.</a:t>
            </a:r>
          </a:p>
          <a:p>
            <a:pPr marL="0" indent="0">
              <a:buNone/>
            </a:pPr>
            <a:r>
              <a:rPr lang="en-US" b="1" dirty="0" smtClean="0"/>
              <a:t>Examples: </a:t>
            </a:r>
          </a:p>
          <a:p>
            <a:r>
              <a:rPr lang="en-US" dirty="0" smtClean="0"/>
              <a:t>An attacker may learn that a ciphertext corresponds to an ill-formed plaintext based on the reaction (e.g., server replies with “invalid message”).</a:t>
            </a:r>
          </a:p>
          <a:p>
            <a:r>
              <a:rPr lang="en-US" dirty="0" smtClean="0"/>
              <a:t>Monitor enemy behavior after receiving and encrypted message.</a:t>
            </a:r>
          </a:p>
          <a:p>
            <a:r>
              <a:rPr lang="en-US" b="1" dirty="0" smtClean="0"/>
              <a:t>Authentication Protocol: </a:t>
            </a:r>
            <a:r>
              <a:rPr lang="en-US" dirty="0" smtClean="0"/>
              <a:t>Send 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(r) to recipient who authenticates by responding with 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CCA-Security (Ind-CCA2)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2194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9338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 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661065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612179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395234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472926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4360243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495244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412231" y="4900441"/>
            <a:ext cx="1967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Dec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4558082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5312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527276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45715" y="56230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422391" y="5571001"/>
            <a:ext cx="155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“No Way!”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2492227" y="5228642"/>
            <a:ext cx="771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4</a:t>
            </a:r>
            <a:r>
              <a:rPr lang="en-US" sz="2400" dirty="0"/>
              <a:t> </a:t>
            </a:r>
            <a:r>
              <a:rPr lang="en-US" sz="2400" dirty="0" smtClean="0"/>
              <a:t>=c</a:t>
            </a:r>
            <a:endParaRPr lang="en-US" sz="2400" baseline="-250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409277" y="598314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96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 smtClean="0"/>
              <a:t>-1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3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-1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-1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-2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Dec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(c</a:t>
            </a:r>
            <a:r>
              <a:rPr lang="en-US" sz="2400" b="1" baseline="-25000" dirty="0" smtClean="0"/>
              <a:t>-2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-2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19" name="Oval Callout 18"/>
          <p:cNvSpPr/>
          <p:nvPr/>
        </p:nvSpPr>
        <p:spPr>
          <a:xfrm>
            <a:off x="4969597" y="365125"/>
            <a:ext cx="4762982" cy="927647"/>
          </a:xfrm>
          <a:prstGeom prst="wedgeEllipseCallout">
            <a:avLst>
              <a:gd name="adj1" fmla="val -96963"/>
              <a:gd name="adj2" fmla="val 2845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could set m</a:t>
            </a:r>
            <a:r>
              <a:rPr lang="en-US" baseline="-25000" dirty="0" smtClean="0"/>
              <a:t>0</a:t>
            </a:r>
            <a:r>
              <a:rPr lang="en-US" dirty="0" smtClean="0"/>
              <a:t> = m</a:t>
            </a:r>
            <a:r>
              <a:rPr lang="en-US" baseline="-25000" dirty="0" smtClean="0"/>
              <a:t>-1</a:t>
            </a:r>
            <a:r>
              <a:rPr lang="en-US" dirty="0" smtClean="0"/>
              <a:t> or m</a:t>
            </a:r>
            <a:r>
              <a:rPr lang="en-US" baseline="-25000" dirty="0" smtClean="0"/>
              <a:t>1</a:t>
            </a:r>
            <a:r>
              <a:rPr lang="en-US" dirty="0" smtClean="0"/>
              <a:t> = m</a:t>
            </a:r>
            <a:r>
              <a:rPr lang="en-US" baseline="-25000" dirty="0" smtClean="0"/>
              <a:t>-2</a:t>
            </a:r>
            <a:endParaRPr lang="en-US" baseline="-25000" dirty="0"/>
          </a:p>
        </p:txBody>
      </p:sp>
      <p:sp>
        <p:nvSpPr>
          <p:cNvPr id="45" name="Oval Callout 44"/>
          <p:cNvSpPr/>
          <p:nvPr/>
        </p:nvSpPr>
        <p:spPr>
          <a:xfrm>
            <a:off x="6973778" y="3358288"/>
            <a:ext cx="4762982" cy="927647"/>
          </a:xfrm>
          <a:prstGeom prst="wedgeEllipseCallout">
            <a:avLst>
              <a:gd name="adj1" fmla="val -130946"/>
              <a:gd name="adj2" fmla="val 163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However, we could still flip 1 bit of c and ask challenger to decrypt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44907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33894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33893 0.005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3894 0.005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33893 0.0053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3633 -0.0064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4" grpId="0"/>
      <p:bldP spid="24" grpId="1"/>
      <p:bldP spid="28" grpId="0"/>
      <p:bldP spid="31" grpId="0"/>
      <p:bldP spid="32" grpId="0"/>
      <p:bldP spid="32" grpId="1"/>
      <p:bldP spid="14" grpId="0"/>
      <p:bldP spid="26" grpId="0"/>
      <p:bldP spid="30" grpId="0"/>
      <p:bldP spid="30" grpId="1"/>
      <p:bldP spid="36" grpId="0"/>
      <p:bldP spid="36" grpId="1"/>
      <p:bldP spid="39" grpId="0"/>
      <p:bldP spid="41" grpId="0"/>
      <p:bldP spid="42" grpId="0"/>
      <p:bldP spid="42" grpId="1"/>
      <p:bldP spid="44" grpId="0"/>
      <p:bldP spid="19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CCA-Security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𝑐𝑐𝑎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Challenger generates a secret key k and a bit b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Adversary (A) is given oracle access to </a:t>
                </a:r>
                <a:r>
                  <a:rPr lang="en-US" dirty="0"/>
                  <a:t>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 and </a:t>
                </a:r>
                <a:r>
                  <a:rPr lang="en-US" dirty="0" smtClean="0"/>
                  <a:t>Dec</a:t>
                </a:r>
                <a:r>
                  <a:rPr lang="en-US" baseline="-25000" dirty="0" smtClean="0"/>
                  <a:t>k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Adversary outputs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Challenger sends the adversary c=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b</a:t>
                </a:r>
                <a:r>
                  <a:rPr lang="en-US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Adversary </a:t>
                </a:r>
                <a:r>
                  <a:rPr lang="en-US" dirty="0" smtClean="0"/>
                  <a:t>maintains oracle </a:t>
                </a:r>
                <a:r>
                  <a:rPr lang="en-US" dirty="0"/>
                  <a:t>access to 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 and </a:t>
                </a:r>
                <a:r>
                  <a:rPr lang="en-US" dirty="0" smtClean="0"/>
                  <a:t>Dec</a:t>
                </a:r>
                <a:r>
                  <a:rPr lang="en-US" baseline="-25000" dirty="0" smtClean="0"/>
                  <a:t>k</a:t>
                </a:r>
                <a:r>
                  <a:rPr lang="en-US" dirty="0"/>
                  <a:t> ,however </a:t>
                </a:r>
                <a:r>
                  <a:rPr lang="en-US" dirty="0" smtClean="0"/>
                  <a:t>the adversary is not allowed to query Dec</a:t>
                </a:r>
                <a:r>
                  <a:rPr lang="en-US" baseline="-25000" dirty="0" smtClean="0"/>
                  <a:t>k</a:t>
                </a:r>
                <a:r>
                  <a:rPr lang="en-US" dirty="0"/>
                  <a:t>(c</a:t>
                </a:r>
                <a:r>
                  <a:rPr lang="en-US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Eventually, Adversary outputs b’.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𝑃𝑟𝑖𝑣𝐾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𝑐𝑐𝑎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otherwise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0.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CCA-Security: </a:t>
                </a:r>
                <a:r>
                  <a:rPr lang="en-US" dirty="0" smtClean="0"/>
                  <a:t>For all PPT A exists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 s.t.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𝑐𝑐𝑎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3.33: </a:t>
                </a:r>
                <a:r>
                  <a:rPr lang="en-US" dirty="0" smtClean="0"/>
                  <a:t>An encryption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is CCA-secure if for all PPT A there is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 such that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𝑐𝑐𝑎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CPA-Security doesn’t imply CCA-Security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Enc</m:t>
                      </m:r>
                      <m:r>
                        <m:rPr>
                          <m:nor/>
                        </m:rPr>
                        <a:rPr lang="en-US" baseline="-25000" dirty="0" smtClean="0"/>
                        <m:t>k</m:t>
                      </m:r>
                      <m:r>
                        <m:rPr>
                          <m:nor/>
                        </m:rPr>
                        <a:rPr lang="en-US" dirty="0" smtClean="0"/>
                        <m:t>(</m:t>
                      </m:r>
                      <m:r>
                        <m:rPr>
                          <m:nor/>
                        </m:rPr>
                        <a:rPr lang="en-US" dirty="0" smtClean="0"/>
                        <m:t>m</m:t>
                      </m:r>
                      <m:r>
                        <m:rPr>
                          <m:nor/>
                        </m:rPr>
                        <a:rPr lang="en-US" dirty="0" smtClean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Attacker: Selects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= 0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and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1</a:t>
                </a:r>
                <a:r>
                  <a:rPr lang="en-US" baseline="30000" dirty="0" smtClean="0"/>
                  <a:t>n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Attacker Receives: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baseline="30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where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dirty="0"/>
                  <a:t>Attacker </a:t>
                </a:r>
                <a:r>
                  <a:rPr lang="en-US" dirty="0" smtClean="0"/>
                  <a:t>Queries: Dec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(c’) for </a:t>
                </a:r>
                <a:endPara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dirty="0"/>
                  <a:t>Attacker Receives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baseline="30000" dirty="0" smtClean="0"/>
                  <a:t> </a:t>
                </a:r>
                <a:r>
                  <a:rPr lang="en-US" dirty="0"/>
                  <a:t>(if b=0) 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(if </a:t>
                </a:r>
                <a:r>
                  <a:rPr lang="en-US" dirty="0" smtClean="0"/>
                  <a:t>b=1) 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Example Shows: </a:t>
                </a:r>
                <a:r>
                  <a:rPr lang="en-US" dirty="0" smtClean="0"/>
                  <a:t>CCA-Security doesn’t imply </a:t>
                </a:r>
                <a:r>
                  <a:rPr lang="en-US" b="1" dirty="0" smtClean="0"/>
                  <a:t>CCA1</a:t>
                </a:r>
                <a:r>
                  <a:rPr lang="en-US" dirty="0" smtClean="0"/>
                  <a:t> Security (Why?)</a:t>
                </a:r>
                <a:endParaRPr lang="en-US" baseline="30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in the Wild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Padding Oracle Attack</a:t>
            </a:r>
          </a:p>
          <a:p>
            <a:r>
              <a:rPr lang="en-US" dirty="0" smtClean="0"/>
              <a:t>Length of plaintext message must be multiple of block length</a:t>
            </a:r>
          </a:p>
          <a:p>
            <a:r>
              <a:rPr lang="en-US" dirty="0" smtClean="0"/>
              <a:t>Popular fix PKCS #5 padding </a:t>
            </a:r>
          </a:p>
          <a:p>
            <a:pPr lvl="1"/>
            <a:r>
              <a:rPr lang="en-US" dirty="0" smtClean="0"/>
              <a:t>4 bytes of padding (0x04040404)</a:t>
            </a:r>
          </a:p>
          <a:p>
            <a:pPr lvl="1"/>
            <a:r>
              <a:rPr lang="en-US" dirty="0" smtClean="0"/>
              <a:t>3 bytes of padding (0x030303)</a:t>
            </a:r>
          </a:p>
          <a:p>
            <a:r>
              <a:rPr lang="en-US" dirty="0" smtClean="0"/>
              <a:t>“Bad Padding Error”</a:t>
            </a:r>
          </a:p>
          <a:p>
            <a:pPr lvl="1"/>
            <a:r>
              <a:rPr lang="en-US" dirty="0" smtClean="0"/>
              <a:t>Adversary submits ciphertext(s) and waits to if this error is produced</a:t>
            </a:r>
          </a:p>
          <a:p>
            <a:pPr lvl="1"/>
            <a:r>
              <a:rPr lang="en-US" dirty="0" smtClean="0"/>
              <a:t>Attacker can repeatedly modify ciphertext to reveal original plaintext piece by piece!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7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16316</TotalTime>
  <Words>770</Words>
  <Application>Microsoft Office PowerPoint</Application>
  <PresentationFormat>Widescreen</PresentationFormat>
  <Paragraphs>224</Paragraphs>
  <Slides>25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Wingdings</vt:lpstr>
      <vt:lpstr>Office Theme</vt:lpstr>
      <vt:lpstr>Cryptography CS 555</vt:lpstr>
      <vt:lpstr>Reminder: Homework 1</vt:lpstr>
      <vt:lpstr>Recap</vt:lpstr>
      <vt:lpstr>Chosen Ciphertext Attacks</vt:lpstr>
      <vt:lpstr>CCA-Security (Ind-CCA2) </vt:lpstr>
      <vt:lpstr>CCA-Security (〖PrivK〗_(A,Π)^cca (n))</vt:lpstr>
      <vt:lpstr>CCA-Security</vt:lpstr>
      <vt:lpstr>CPA-Security doesn’t imply CCA-Security</vt:lpstr>
      <vt:lpstr>Attacks in the Wild</vt:lpstr>
      <vt:lpstr>Example</vt:lpstr>
      <vt:lpstr>CCA-Security</vt:lpstr>
      <vt:lpstr>Back to CPA-Security</vt:lpstr>
      <vt:lpstr>CPA-Secure Encryption</vt:lpstr>
      <vt:lpstr>Stream Ciphers Modes</vt:lpstr>
      <vt:lpstr>Stream Ciphers Modes</vt:lpstr>
      <vt:lpstr>CPA-Secure Encryption: Drawbacks</vt:lpstr>
      <vt:lpstr>Pseudorandom Permutation</vt:lpstr>
      <vt:lpstr>Pseudorandom Permutation</vt:lpstr>
      <vt:lpstr>Electronic Code Book (ECB) Mode</vt:lpstr>
      <vt:lpstr>ECB Mode (A Failed Approach)</vt:lpstr>
      <vt:lpstr>The Penguin Principle</vt:lpstr>
      <vt:lpstr>Cipher Block Chaining</vt:lpstr>
      <vt:lpstr>Chained CBC-Mode</vt:lpstr>
      <vt:lpstr>Counter Mode</vt:lpstr>
      <vt:lpstr>Next Class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253</cp:revision>
  <dcterms:created xsi:type="dcterms:W3CDTF">2016-12-31T20:38:01Z</dcterms:created>
  <dcterms:modified xsi:type="dcterms:W3CDTF">2017-01-27T21:43:41Z</dcterms:modified>
</cp:coreProperties>
</file>