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65" r:id="rId3"/>
    <p:sldId id="394" r:id="rId4"/>
    <p:sldId id="404" r:id="rId5"/>
    <p:sldId id="388" r:id="rId6"/>
    <p:sldId id="389" r:id="rId7"/>
    <p:sldId id="391" r:id="rId8"/>
    <p:sldId id="392" r:id="rId9"/>
    <p:sldId id="390" r:id="rId10"/>
    <p:sldId id="393" r:id="rId11"/>
    <p:sldId id="405" r:id="rId12"/>
    <p:sldId id="396" r:id="rId13"/>
    <p:sldId id="407" r:id="rId14"/>
    <p:sldId id="399" r:id="rId15"/>
    <p:sldId id="397" r:id="rId16"/>
    <p:sldId id="398" r:id="rId17"/>
    <p:sldId id="400" r:id="rId18"/>
    <p:sldId id="401" r:id="rId19"/>
    <p:sldId id="402" r:id="rId20"/>
    <p:sldId id="395" r:id="rId21"/>
    <p:sldId id="403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pring-2017-cs-55500-wng@lists.purdue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7: Pseudorandom Functions and CPA-Security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pseudorandom function </a:t>
                </a:r>
                <a:r>
                  <a:rPr lang="en-US" dirty="0" smtClean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Notes: </a:t>
                </a:r>
              </a:p>
              <a:p>
                <a:r>
                  <a:rPr lang="en-US" dirty="0" smtClean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well as the randomness of D. </a:t>
                </a:r>
              </a:p>
              <a:p>
                <a:r>
                  <a:rPr lang="en-US" dirty="0" smtClean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Func</a:t>
                </a:r>
                <a:r>
                  <a:rPr lang="en-US" b="1" baseline="-25000" dirty="0" smtClean="0"/>
                  <a:t>n</a:t>
                </a:r>
                <a:r>
                  <a:rPr lang="en-US" dirty="0"/>
                  <a:t>as well as the randomness of D. </a:t>
                </a:r>
              </a:p>
              <a:p>
                <a:r>
                  <a:rPr lang="en-US" dirty="0" smtClean="0"/>
                  <a:t>D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given the secret k in the first probability (otherwise easy to distinguish…how?)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PRF-Security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726873" y="4439704"/>
            <a:ext cx="3486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/>
              <a:t>K = Gen(.)</a:t>
            </a:r>
          </a:p>
          <a:p>
            <a:r>
              <a:rPr lang="en-US" sz="2800" b="1" dirty="0" smtClean="0"/>
              <a:t>Truly random </a:t>
            </a:r>
            <a:r>
              <a:rPr lang="en-US" sz="2800" b="1" dirty="0" err="1" smtClean="0"/>
              <a:t>func</a:t>
            </a:r>
            <a:r>
              <a:rPr lang="en-US" sz="2800" b="1" dirty="0" smtClean="0"/>
              <a:t> R</a:t>
            </a:r>
          </a:p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 = F</a:t>
            </a:r>
            <a:r>
              <a:rPr lang="en-US" sz="2800" b="1" baseline="-25000" dirty="0" smtClean="0"/>
              <a:t>K</a:t>
            </a:r>
            <a:r>
              <a:rPr lang="en-US" sz="2800" b="1" dirty="0" smtClean="0"/>
              <a:t>(m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)    if b=1</a:t>
            </a:r>
          </a:p>
          <a:p>
            <a:r>
              <a:rPr lang="en-US" sz="2800" b="1" dirty="0" smtClean="0"/>
              <a:t>       R(m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)    </a:t>
            </a:r>
            <a:r>
              <a:rPr lang="en-US" sz="2800" b="1" dirty="0" err="1" smtClean="0"/>
              <a:t>o.w</a:t>
            </a:r>
            <a:endParaRPr lang="en-US" sz="2800" b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512" y="931990"/>
            <a:ext cx="1228181" cy="12619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29392" y="188628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30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Gen: on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pick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Enc</a:t>
                </a:r>
                <a:r>
                  <a:rPr lang="en-US" dirty="0" smtClean="0"/>
                  <a:t>: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         for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Dec</a:t>
                </a:r>
                <a:r>
                  <a:rPr lang="en-US" dirty="0"/>
                  <a:t>: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F is a pseudorandom function, then (</a:t>
                </a:r>
                <a:r>
                  <a:rPr lang="en-US" dirty="0" err="1" smtClean="0"/>
                  <a:t>Gen,Enc,Dec</a:t>
                </a:r>
                <a:r>
                  <a:rPr lang="en-US" dirty="0" smtClean="0"/>
                  <a:t>) is a CPA-secure encryption scheme for messages of length 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7560" y="3307080"/>
            <a:ext cx="3794760" cy="166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to begin proof?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47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9783331" y="4449782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76992" y="2602563"/>
                <a:ext cx="21945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92" y="2602563"/>
                <a:ext cx="2194512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92572" y="3154352"/>
                <a:ext cx="2127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72" y="3154352"/>
                <a:ext cx="2127184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000" b="0" dirty="0" smtClean="0">
                    <a:ea typeface="Cambria Math" panose="02040503050406030204" pitchFamily="18" charset="0"/>
                  </a:rPr>
                  <a:t>Assumption: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4000" b="0" dirty="0" smtClean="0">
                    <a:ea typeface="Cambria Math" panose="02040503050406030204" pitchFamily="18" charset="0"/>
                  </a:rPr>
                  <a:t>PPT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negligible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  <a:blipFill>
                <a:blip r:embed="rId8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𝑚𝑏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f then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D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Suppose that O = f </a:t>
                </a:r>
                <a:r>
                  <a:rPr lang="en-US" dirty="0" smtClean="0"/>
                  <a:t>then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denotes the encryption scheme in which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is replaced by truly random f.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blipFill>
                <a:blip r:embed="rId3"/>
                <a:stretch>
                  <a:fillRect l="-109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9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then  by PRF security, for some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Implies: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blipFill>
                <a:blip r:embed="rId4"/>
                <a:stretch>
                  <a:fillRect l="-957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6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 smtClean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Conclusion</a:t>
                </a:r>
                <a:r>
                  <a:rPr lang="en-US" dirty="0" smtClean="0"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ea typeface="Cambria Math" panose="02040503050406030204" pitchFamily="18" charset="0"/>
                  </a:rPr>
                  <a:t>For any attacker A making at most q(n) queries we </a:t>
                </a:r>
                <a:r>
                  <a:rPr lang="en-US" dirty="0" smtClean="0">
                    <a:ea typeface="Cambria Math" panose="02040503050406030204" pitchFamily="18" charset="0"/>
                  </a:rPr>
                  <a:t>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negligible.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denote the challenge messages and let r* denote the random string used to produce the challenge ciphertext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 denote the random strings used to produce the other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r*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q</a:t>
                </a:r>
                <a:r>
                  <a:rPr lang="en-US" dirty="0"/>
                  <a:t> </a:t>
                </a:r>
                <a:r>
                  <a:rPr lang="en-US" dirty="0" smtClean="0"/>
                  <a:t>then then c leaks no information about b (information theoretically).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6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If r*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q</a:t>
                </a:r>
                <a:r>
                  <a:rPr lang="en-US" dirty="0"/>
                  <a:t> </a:t>
                </a:r>
                <a:r>
                  <a:rPr lang="en-US" dirty="0" smtClean="0"/>
                  <a:t>then then c leaks no information about b (information theoretically).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r>
                                <m:rPr>
                                  <m:nor/>
                                </m:rPr>
                                <a:rPr lang="en-US" dirty="0" err="1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 err="1"/>
                                <m:t>q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/>
                            <m:t>∗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rq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i="1" baseline="-25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ea typeface="Cambria Math" panose="02040503050406030204" pitchFamily="18" charset="0"/>
                  </a:rPr>
                  <a:t>any attacker A making at most q(n) 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26400" y="4582160"/>
            <a:ext cx="1168400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986345" y="2911366"/>
            <a:ext cx="599089" cy="1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86345" y="254203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in class on Friday, February 3</a:t>
            </a:r>
            <a:r>
              <a:rPr lang="en-US" baseline="30000" dirty="0" smtClean="0"/>
              <a:t>rd</a:t>
            </a:r>
            <a:r>
              <a:rPr lang="en-US" dirty="0" smtClean="0"/>
              <a:t> (2 weeks)</a:t>
            </a:r>
          </a:p>
          <a:p>
            <a:endParaRPr lang="en-US" dirty="0"/>
          </a:p>
          <a:p>
            <a:r>
              <a:rPr lang="en-US" dirty="0" smtClean="0"/>
              <a:t>Solutions should be typeset (preferably in Latex)</a:t>
            </a:r>
          </a:p>
          <a:p>
            <a:endParaRPr lang="en-US" dirty="0"/>
          </a:p>
          <a:p>
            <a:r>
              <a:rPr lang="en-US" dirty="0" smtClean="0"/>
              <a:t>You may collaborate with classmates, but you must write up your own solution and you </a:t>
            </a:r>
            <a:r>
              <a:rPr lang="en-US" i="1" dirty="0" smtClean="0"/>
              <a:t>must understand</a:t>
            </a:r>
            <a:r>
              <a:rPr lang="en-US" b="1" dirty="0" smtClean="0"/>
              <a:t> </a:t>
            </a:r>
            <a:r>
              <a:rPr lang="en-US" dirty="0" smtClean="0"/>
              <a:t>this solution</a:t>
            </a:r>
          </a:p>
          <a:p>
            <a:endParaRPr lang="en-US" dirty="0"/>
          </a:p>
          <a:p>
            <a:r>
              <a:rPr lang="en-US" dirty="0" smtClean="0"/>
              <a:t>One question covers PRFs which we will cover early next week.</a:t>
            </a:r>
          </a:p>
          <a:p>
            <a:endParaRPr lang="en-US" dirty="0"/>
          </a:p>
          <a:p>
            <a:r>
              <a:rPr lang="en-US" dirty="0" smtClean="0"/>
              <a:t>Clarification questions: </a:t>
            </a:r>
            <a:r>
              <a:rPr lang="en-US" dirty="0" smtClean="0">
                <a:hlinkClick r:id="rId2"/>
              </a:rPr>
              <a:t>spring-2017-cs-55500-wng@lists.purdue.edu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PRFs or PRGs more Powerful?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Easy to construct a secure PRG from a PRF</a:t>
                </a:r>
              </a:p>
              <a:p>
                <a:pPr marL="0" indent="0" algn="ctr">
                  <a:buNone/>
                </a:pPr>
                <a:r>
                  <a:rPr lang="en-US" sz="4000" dirty="0" smtClean="0"/>
                  <a:t>G(s) = 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(1)|…|F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dirty="0" smtClean="0"/>
                  <a:t>)</a:t>
                </a:r>
              </a:p>
              <a:p>
                <a:endParaRPr lang="en-US" sz="4000" dirty="0" smtClean="0"/>
              </a:p>
              <a:p>
                <a:r>
                  <a:rPr lang="en-US" sz="4000" dirty="0" smtClean="0"/>
                  <a:t>Construct a PRF from a PRG?</a:t>
                </a:r>
              </a:p>
              <a:p>
                <a:pPr lvl="1"/>
                <a:r>
                  <a:rPr lang="en-US" sz="3600" dirty="0" smtClean="0"/>
                  <a:t>Tricky, but possible… (Katz and Lindell Section 7.5)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PRF from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Define: G(s)=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(s)|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/>
                  <a:t>PRF: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Recursive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where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1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0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(H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</a:t>
                </a:r>
                <a:r>
                  <a:rPr lang="en-US" dirty="0"/>
                  <a:t>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</a:t>
                </a:r>
                <a:r>
                  <a:rPr lang="en-US" dirty="0"/>
                  <a:t>H</a:t>
                </a:r>
                <a:r>
                  <a:rPr lang="en-US" baseline="-25000" dirty="0"/>
                  <a:t>k</a:t>
                </a:r>
                <a:r>
                  <a:rPr lang="en-US" dirty="0"/>
                  <a:t>(x)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07118" y="4887310"/>
            <a:ext cx="504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Theorem:</a:t>
            </a:r>
            <a:r>
              <a:rPr lang="en-US" sz="2400" dirty="0" smtClean="0"/>
              <a:t> If G is a PRG </a:t>
            </a:r>
            <a:r>
              <a:rPr lang="en-US" sz="2800" dirty="0" smtClean="0"/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a PRF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07117" y="4807333"/>
            <a:ext cx="5223641" cy="683173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3.6.2-3.6.7</a:t>
            </a:r>
          </a:p>
          <a:p>
            <a:r>
              <a:rPr lang="en-US" dirty="0" smtClean="0"/>
              <a:t>Modes of Operation</a:t>
            </a:r>
          </a:p>
          <a:p>
            <a:pPr lvl="1"/>
            <a:r>
              <a:rPr lang="en-US" dirty="0" smtClean="0"/>
              <a:t>Stream-Cipher/Block-Cipher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68" y="3484124"/>
            <a:ext cx="56959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Pseudorandom Generators G(s)</a:t>
            </a:r>
          </a:p>
          <a:p>
            <a:r>
              <a:rPr lang="en-US" dirty="0" smtClean="0"/>
              <a:t>Chosen Plaintext Attacks/CPA-Security</a:t>
            </a:r>
          </a:p>
          <a:p>
            <a:r>
              <a:rPr lang="en-US" strike="sngStrike" dirty="0"/>
              <a:t>Build CPA-secure encryption scheme</a:t>
            </a:r>
          </a:p>
          <a:p>
            <a:endParaRPr lang="en-US" dirty="0"/>
          </a:p>
          <a:p>
            <a:r>
              <a:rPr lang="en-US" b="1" dirty="0" smtClean="0"/>
              <a:t>Today’s Goal: </a:t>
            </a:r>
            <a:r>
              <a:rPr lang="en-US" dirty="0" smtClean="0"/>
              <a:t>Construct encryption scheme with CPA-security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CPA-Security for single encryptions implies CPA-Security for multiple encryptions.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6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 (PRF)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𝑘𝑒𝑦</m:t>
                            </m:r>
                          </m:sub>
                        </m:sSub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, which “looks random” without the secret key k.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secret key 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input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=n (unless otherwise specified)</a:t>
                </a:r>
              </a:p>
              <a:p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</a:t>
                </a:r>
                <a:r>
                  <a:rPr lang="en-US" dirty="0" smtClean="0"/>
                  <a:t>) is efficient (polynomial-time)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vs. PRG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Pseudorandom Generator G is not a keyed function</a:t>
            </a:r>
          </a:p>
          <a:p>
            <a:endParaRPr lang="en-US" sz="3600" dirty="0"/>
          </a:p>
          <a:p>
            <a:r>
              <a:rPr lang="en-US" sz="3600" dirty="0" smtClean="0"/>
              <a:t>PRG Security Model: Attacker </a:t>
            </a:r>
            <a:r>
              <a:rPr lang="en-US" sz="3600" dirty="0" smtClean="0"/>
              <a:t>sees only output </a:t>
            </a:r>
            <a:r>
              <a:rPr lang="en-US" sz="3600" dirty="0" smtClean="0"/>
              <a:t>G(r)</a:t>
            </a:r>
          </a:p>
          <a:p>
            <a:pPr lvl="1"/>
            <a:r>
              <a:rPr lang="en-US" sz="3200" dirty="0" smtClean="0"/>
              <a:t>Attacker </a:t>
            </a:r>
            <a:r>
              <a:rPr lang="en-US" sz="3200" dirty="0" smtClean="0"/>
              <a:t>who sees r can easily distinguish G(r) from random</a:t>
            </a:r>
            <a:endParaRPr lang="en-US" sz="3200" dirty="0"/>
          </a:p>
          <a:p>
            <a:r>
              <a:rPr lang="en-US" sz="3600" dirty="0" smtClean="0"/>
              <a:t>PRF Security Model: </a:t>
            </a:r>
            <a:r>
              <a:rPr lang="en-US" sz="3200" dirty="0" smtClean="0"/>
              <a:t>Attacker sees </a:t>
            </a:r>
            <a:r>
              <a:rPr lang="en-US" sz="3200" dirty="0" smtClean="0"/>
              <a:t>both </a:t>
            </a:r>
            <a:r>
              <a:rPr lang="en-US" sz="3200" dirty="0" smtClean="0"/>
              <a:t>inputs and outputs 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,F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))</a:t>
            </a:r>
          </a:p>
          <a:p>
            <a:pPr lvl="1"/>
            <a:r>
              <a:rPr lang="en-US" sz="2800" dirty="0" smtClean="0"/>
              <a:t>In fact, attacker can select inputs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lvl="1"/>
            <a:r>
              <a:rPr lang="en-US" sz="2800" dirty="0" smtClean="0"/>
              <a:t>Attacker Goal: distinguish F from a truly random function</a:t>
            </a:r>
            <a:endParaRPr lang="en-US" sz="2800" baseline="-25000" dirty="0" smtClean="0"/>
          </a:p>
          <a:p>
            <a:pPr marL="457200" lvl="1" indent="0">
              <a:buNone/>
            </a:pPr>
            <a:endParaRPr lang="en-US" sz="2800" i="1" baseline="-25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big is the set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Consider the lookup table.</a:t>
                </a:r>
              </a:p>
              <a:p>
                <a:pPr lvl="1"/>
                <a:r>
                  <a:rPr lang="en-US" dirty="0" smtClean="0"/>
                  <a:t>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entries in lookup table</a:t>
                </a:r>
              </a:p>
              <a:p>
                <a:pPr lvl="1"/>
                <a:r>
                  <a:rPr lang="en-US" dirty="0" smtClean="0"/>
                  <a:t>n bits per entry</a:t>
                </a:r>
              </a:p>
              <a:p>
                <a:pPr lvl="1"/>
                <a:r>
                  <a:rPr lang="en-US" dirty="0" smtClean="0"/>
                  <a:t>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bits to encode 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endParaRPr lang="en-US" b="1" baseline="-25000" dirty="0" smtClean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 dirty="0"/>
                          <m:t>Func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 (by comparison only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n-bit keys)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view entries in lookup table as populated in advance (uniformly)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bits to encode 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Func</a:t>
                </a:r>
                <a:r>
                  <a:rPr lang="en-US" b="1" baseline="-25000" dirty="0" smtClean="0"/>
                  <a:t>n</a:t>
                </a:r>
                <a:endParaRPr lang="en-US" dirty="0" smtClean="0"/>
              </a:p>
              <a:p>
                <a:r>
                  <a:rPr lang="en-US" dirty="0" smtClean="0"/>
                  <a:t>Alternatively, can view entries as populated uniformly “on-the-fly”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2n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q(n) bits after q(n) queries</a:t>
                </a:r>
              </a:p>
              <a:p>
                <a:pPr lvl="2"/>
                <a:r>
                  <a:rPr lang="en-US" dirty="0" smtClean="0"/>
                  <a:t>To store past responses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825625"/>
            <a:ext cx="11176000" cy="4351338"/>
          </a:xfrm>
        </p:spPr>
        <p:txBody>
          <a:bodyPr/>
          <a:lstStyle/>
          <a:p>
            <a:r>
              <a:rPr lang="en-US" sz="3600" dirty="0" smtClean="0"/>
              <a:t>We use </a:t>
            </a:r>
            <a:r>
              <a:rPr lang="en-US" sz="3600" dirty="0" err="1" smtClean="0"/>
              <a:t>A</a:t>
            </a:r>
            <a:r>
              <a:rPr lang="en-US" sz="3600" baseline="30000" dirty="0" err="1" smtClean="0"/>
              <a:t>f</a:t>
            </a:r>
            <a:r>
              <a:rPr lang="en-US" sz="3600" baseline="30000" dirty="0" smtClean="0"/>
              <a:t>(.)</a:t>
            </a:r>
            <a:r>
              <a:rPr lang="en-US" sz="3600" dirty="0"/>
              <a:t> </a:t>
            </a:r>
            <a:r>
              <a:rPr lang="en-US" sz="3600" dirty="0" smtClean="0"/>
              <a:t>to denote an algorithm A with oracle access to a function f. </a:t>
            </a:r>
          </a:p>
          <a:p>
            <a:r>
              <a:rPr lang="en-US" sz="3600" dirty="0" smtClean="0"/>
              <a:t>A may adaptively query f(.) on multiple different inputs </a:t>
            </a:r>
            <a:r>
              <a:rPr lang="en-US" sz="3600" dirty="0" smtClean="0"/>
              <a:t>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,… and A receives the answers f(x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),f(x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),…</a:t>
            </a:r>
          </a:p>
          <a:p>
            <a:r>
              <a:rPr lang="en-US" sz="3600" dirty="0" smtClean="0"/>
              <a:t>However, A can only use f(.) as a </a:t>
            </a:r>
            <a:r>
              <a:rPr lang="en-US" sz="3600" dirty="0" err="1" smtClean="0"/>
              <a:t>blackbox</a:t>
            </a:r>
            <a:r>
              <a:rPr lang="en-US" sz="3600" dirty="0" smtClean="0"/>
              <a:t> (no peaking at the source code in the box)</a:t>
            </a:r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14567</TotalTime>
  <Words>717</Words>
  <Application>Microsoft Office PowerPoint</Application>
  <PresentationFormat>Widescreen</PresentationFormat>
  <Paragraphs>246</Paragraphs>
  <Slides>22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Office Theme</vt:lpstr>
      <vt:lpstr>Cryptography CS 555</vt:lpstr>
      <vt:lpstr>Homework 1 Released</vt:lpstr>
      <vt:lpstr>Recap</vt:lpstr>
      <vt:lpstr>CPA-Security (Single Message)</vt:lpstr>
      <vt:lpstr>Pseudorandom Function (PRF)</vt:lpstr>
      <vt:lpstr>PRF vs. PRG</vt:lpstr>
      <vt:lpstr>Truly Random Function</vt:lpstr>
      <vt:lpstr>Truly Random Function</vt:lpstr>
      <vt:lpstr>Oracle Notation</vt:lpstr>
      <vt:lpstr>PRF Security</vt:lpstr>
      <vt:lpstr>PRF-Security as a Game</vt:lpstr>
      <vt:lpstr>CPA-Secure Encryption</vt:lpstr>
      <vt:lpstr>Breaking CPA-Security (Single Message)</vt:lpstr>
      <vt:lpstr>Security Reduction</vt:lpstr>
      <vt:lpstr>Security Reduction</vt:lpstr>
      <vt:lpstr>Security Reduction</vt:lpstr>
      <vt:lpstr>Finishing Up</vt:lpstr>
      <vt:lpstr>Finishing Up</vt:lpstr>
      <vt:lpstr>Conclusion</vt:lpstr>
      <vt:lpstr>Are PRFs or PRGs more Powerful?</vt:lpstr>
      <vt:lpstr>Construct PRF from PRG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203</cp:revision>
  <dcterms:created xsi:type="dcterms:W3CDTF">2016-12-31T20:38:01Z</dcterms:created>
  <dcterms:modified xsi:type="dcterms:W3CDTF">2017-01-25T16:07:00Z</dcterms:modified>
</cp:coreProperties>
</file>