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65" r:id="rId3"/>
    <p:sldId id="306" r:id="rId4"/>
    <p:sldId id="368" r:id="rId5"/>
    <p:sldId id="369" r:id="rId6"/>
    <p:sldId id="370" r:id="rId7"/>
    <p:sldId id="371" r:id="rId8"/>
    <p:sldId id="372" r:id="rId9"/>
    <p:sldId id="373" r:id="rId10"/>
    <p:sldId id="374" r:id="rId11"/>
    <p:sldId id="375" r:id="rId12"/>
    <p:sldId id="376" r:id="rId13"/>
    <p:sldId id="377" r:id="rId14"/>
    <p:sldId id="378" r:id="rId15"/>
    <p:sldId id="383" r:id="rId16"/>
    <p:sldId id="382" r:id="rId17"/>
    <p:sldId id="385" r:id="rId18"/>
    <p:sldId id="384" r:id="rId19"/>
    <p:sldId id="381" r:id="rId20"/>
    <p:sldId id="379" r:id="rId21"/>
    <p:sldId id="386" r:id="rId22"/>
    <p:sldId id="387" r:id="rId23"/>
    <p:sldId id="3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4" autoAdjust="0"/>
    <p:restoredTop sz="81323" autoAdjust="0"/>
  </p:normalViewPr>
  <p:slideViewPr>
    <p:cSldViewPr snapToGrid="0">
      <p:cViewPr varScale="1">
        <p:scale>
          <a:sx n="63" d="100"/>
          <a:sy n="63" d="100"/>
        </p:scale>
        <p:origin x="1236"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a:t>
            </a:fld>
            <a:endParaRPr lang="en-US"/>
          </a:p>
        </p:txBody>
      </p:sp>
    </p:spTree>
    <p:extLst>
      <p:ext uri="{BB962C8B-B14F-4D97-AF65-F5344CB8AC3E}">
        <p14:creationId xmlns:p14="http://schemas.microsoft.com/office/powerpoint/2010/main" val="213294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18</a:t>
            </a:fld>
            <a:endParaRPr lang="en-US"/>
          </a:p>
        </p:txBody>
      </p:sp>
    </p:spTree>
    <p:extLst>
      <p:ext uri="{BB962C8B-B14F-4D97-AF65-F5344CB8AC3E}">
        <p14:creationId xmlns:p14="http://schemas.microsoft.com/office/powerpoint/2010/main" val="20654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19</a:t>
            </a:fld>
            <a:endParaRPr lang="en-US"/>
          </a:p>
        </p:txBody>
      </p:sp>
    </p:spTree>
    <p:extLst>
      <p:ext uri="{BB962C8B-B14F-4D97-AF65-F5344CB8AC3E}">
        <p14:creationId xmlns:p14="http://schemas.microsoft.com/office/powerpoint/2010/main" val="166721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a:t>
            </a:fld>
            <a:endParaRPr lang="en-US"/>
          </a:p>
        </p:txBody>
      </p:sp>
    </p:spTree>
    <p:extLst>
      <p:ext uri="{BB962C8B-B14F-4D97-AF65-F5344CB8AC3E}">
        <p14:creationId xmlns:p14="http://schemas.microsoft.com/office/powerpoint/2010/main" val="215371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8</a:t>
            </a:fld>
            <a:endParaRPr lang="en-US"/>
          </a:p>
        </p:txBody>
      </p:sp>
    </p:spTree>
    <p:extLst>
      <p:ext uri="{BB962C8B-B14F-4D97-AF65-F5344CB8AC3E}">
        <p14:creationId xmlns:p14="http://schemas.microsoft.com/office/powerpoint/2010/main" val="171386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11</a:t>
            </a:fld>
            <a:endParaRPr lang="en-US"/>
          </a:p>
        </p:txBody>
      </p:sp>
    </p:spTree>
    <p:extLst>
      <p:ext uri="{BB962C8B-B14F-4D97-AF65-F5344CB8AC3E}">
        <p14:creationId xmlns:p14="http://schemas.microsoft.com/office/powerpoint/2010/main" val="326689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12</a:t>
            </a:fld>
            <a:endParaRPr lang="en-US"/>
          </a:p>
        </p:txBody>
      </p:sp>
    </p:spTree>
    <p:extLst>
      <p:ext uri="{BB962C8B-B14F-4D97-AF65-F5344CB8AC3E}">
        <p14:creationId xmlns:p14="http://schemas.microsoft.com/office/powerpoint/2010/main" val="427335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13</a:t>
            </a:fld>
            <a:endParaRPr lang="en-US"/>
          </a:p>
        </p:txBody>
      </p:sp>
    </p:spTree>
    <p:extLst>
      <p:ext uri="{BB962C8B-B14F-4D97-AF65-F5344CB8AC3E}">
        <p14:creationId xmlns:p14="http://schemas.microsoft.com/office/powerpoint/2010/main" val="61566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CE35DAA-499F-4673-978B-A6190921FD97}" type="slidenum">
              <a:rPr lang="en-US" smtClean="0"/>
              <a:t>14</a:t>
            </a:fld>
            <a:endParaRPr lang="en-US"/>
          </a:p>
        </p:txBody>
      </p:sp>
    </p:spTree>
    <p:extLst>
      <p:ext uri="{BB962C8B-B14F-4D97-AF65-F5344CB8AC3E}">
        <p14:creationId xmlns:p14="http://schemas.microsoft.com/office/powerpoint/2010/main" val="244397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16</a:t>
            </a:fld>
            <a:endParaRPr lang="en-US"/>
          </a:p>
        </p:txBody>
      </p:sp>
    </p:spTree>
    <p:extLst>
      <p:ext uri="{BB962C8B-B14F-4D97-AF65-F5344CB8AC3E}">
        <p14:creationId xmlns:p14="http://schemas.microsoft.com/office/powerpoint/2010/main" val="209187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17</a:t>
            </a:fld>
            <a:endParaRPr lang="en-US"/>
          </a:p>
        </p:txBody>
      </p:sp>
    </p:spTree>
    <p:extLst>
      <p:ext uri="{BB962C8B-B14F-4D97-AF65-F5344CB8AC3E}">
        <p14:creationId xmlns:p14="http://schemas.microsoft.com/office/powerpoint/2010/main" val="297440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pring-2017-cs-55500-wng@lists.purdu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p:txBody>
          <a:bodyPr/>
          <a:lstStyle/>
          <a:p>
            <a:r>
              <a:rPr lang="en-US" dirty="0" smtClean="0"/>
              <a:t>Topic 6: </a:t>
            </a:r>
            <a:r>
              <a:rPr lang="en-US" dirty="0" smtClean="0"/>
              <a:t>CPA-Security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133677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Cheat?</a:t>
            </a:r>
          </a:p>
        </p:txBody>
      </p:sp>
      <p:sp>
        <p:nvSpPr>
          <p:cNvPr id="3" name="Content Placeholder 2"/>
          <p:cNvSpPr>
            <a:spLocks noGrp="1"/>
          </p:cNvSpPr>
          <p:nvPr>
            <p:ph idx="1"/>
          </p:nvPr>
        </p:nvSpPr>
        <p:spPr/>
        <p:txBody>
          <a:bodyPr/>
          <a:lstStyle/>
          <a:p>
            <a:pPr marL="0" indent="0">
              <a:buNone/>
            </a:pPr>
            <a:r>
              <a:rPr lang="en-US" b="1" dirty="0" smtClean="0"/>
              <a:t>Option 1: </a:t>
            </a:r>
            <a:r>
              <a:rPr lang="en-US" dirty="0" smtClean="0"/>
              <a:t>Weaken the security definition so that attacker cannot request two encryptions of the same message.</a:t>
            </a:r>
          </a:p>
          <a:p>
            <a:r>
              <a:rPr lang="en-US" dirty="0" smtClean="0"/>
              <a:t>Undesirable! </a:t>
            </a:r>
          </a:p>
          <a:p>
            <a:r>
              <a:rPr lang="en-US" b="1" dirty="0" smtClean="0"/>
              <a:t>Example: </a:t>
            </a:r>
            <a:r>
              <a:rPr lang="en-US" dirty="0" smtClean="0"/>
              <a:t>Dataset in which many people have the last name “Smith”</a:t>
            </a:r>
            <a:endParaRPr lang="en-US" dirty="0"/>
          </a:p>
          <a:p>
            <a:r>
              <a:rPr lang="en-US" dirty="0"/>
              <a:t>We will actually want to strengthen the definition later…</a:t>
            </a:r>
          </a:p>
          <a:p>
            <a:pPr marL="0" indent="0">
              <a:buNone/>
            </a:pPr>
            <a:endParaRPr lang="en-US" b="1" dirty="0" smtClean="0"/>
          </a:p>
          <a:p>
            <a:pPr marL="0" indent="0">
              <a:buNone/>
            </a:pPr>
            <a:r>
              <a:rPr lang="en-US" b="1" dirty="0" smtClean="0"/>
              <a:t>Option 2: </a:t>
            </a:r>
            <a:r>
              <a:rPr lang="en-US" dirty="0" smtClean="0"/>
              <a:t>Consider randomized </a:t>
            </a:r>
            <a:r>
              <a:rPr lang="en-US" dirty="0"/>
              <a:t>e</a:t>
            </a:r>
            <a:r>
              <a:rPr lang="en-US" dirty="0" smtClean="0"/>
              <a:t>ncryption algorithms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pic>
        <p:nvPicPr>
          <p:cNvPr id="1026" name="Picture 2" descr="Image result for impos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07" y="5342037"/>
            <a:ext cx="3693334" cy="137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69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a:bodyPr>
          <a:lstStyle/>
          <a:p>
            <a:r>
              <a:rPr lang="en-US" dirty="0" smtClean="0"/>
              <a:t>Model ability of adversary to control or influence what the honest parties encrypt.</a:t>
            </a:r>
          </a:p>
          <a:p>
            <a:endParaRPr lang="en-US" dirty="0"/>
          </a:p>
          <a:p>
            <a:r>
              <a:rPr lang="en-US" dirty="0" smtClean="0"/>
              <a:t>During World War 2 the British </a:t>
            </a:r>
            <a:r>
              <a:rPr lang="en-US" dirty="0"/>
              <a:t>placed mines at specific locations, knowing that the Germans, upon finding the mines, would encrypt the location and send them back to headquarters. The encrypted messages helped cryptanalysts at Bletchley Park to break the German encryption scheme.</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2767361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Model ability of adversary to control or influence what the honest parties encrypt.</a:t>
            </a:r>
          </a:p>
          <a:p>
            <a:endParaRPr lang="en-US" dirty="0"/>
          </a:p>
          <a:p>
            <a:r>
              <a:rPr lang="en-US" dirty="0" smtClean="0"/>
              <a:t>Battle of Midway (WWII). US Navy cryptanalysts intercept and encrypted message which they are able to partially decode (May 1942).</a:t>
            </a:r>
          </a:p>
          <a:p>
            <a:pPr lvl="1"/>
            <a:r>
              <a:rPr lang="en-US" sz="2800" dirty="0" smtClean="0"/>
              <a:t>The message stated that the Japanese were planning an attack on AF?</a:t>
            </a:r>
          </a:p>
          <a:p>
            <a:pPr lvl="1"/>
            <a:r>
              <a:rPr lang="en-US" sz="2800" dirty="0" smtClean="0"/>
              <a:t>Cryptanalysts could not decode ciphertext fragment AF.</a:t>
            </a:r>
          </a:p>
          <a:p>
            <a:pPr lvl="1"/>
            <a:r>
              <a:rPr lang="en-US" sz="2800" dirty="0" smtClean="0"/>
              <a:t>Best Guess: AF = “Midway Island.”</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36187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Tree>
    <p:extLst>
      <p:ext uri="{BB962C8B-B14F-4D97-AF65-F5344CB8AC3E}">
        <p14:creationId xmlns:p14="http://schemas.microsoft.com/office/powerpoint/2010/main" val="30603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
        <p:nvSpPr>
          <p:cNvPr id="5" name="Rectangle 4"/>
          <p:cNvSpPr/>
          <p:nvPr/>
        </p:nvSpPr>
        <p:spPr>
          <a:xfrm>
            <a:off x="2468880" y="5679440"/>
            <a:ext cx="5110480" cy="67691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10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Message Security and CPA-Attacks</a:t>
            </a:r>
            <a:endParaRPr lang="en-US" dirty="0"/>
          </a:p>
        </p:txBody>
      </p:sp>
      <p:sp>
        <p:nvSpPr>
          <p:cNvPr id="3" name="Content Placeholder 2"/>
          <p:cNvSpPr>
            <a:spLocks noGrp="1"/>
          </p:cNvSpPr>
          <p:nvPr>
            <p:ph idx="1"/>
          </p:nvPr>
        </p:nvSpPr>
        <p:spPr/>
        <p:txBody>
          <a:bodyPr/>
          <a:lstStyle/>
          <a:p>
            <a:r>
              <a:rPr lang="en-US" dirty="0"/>
              <a:t>Multiple Message Security </a:t>
            </a:r>
            <a:r>
              <a:rPr lang="en-US" dirty="0" smtClean="0"/>
              <a:t> </a:t>
            </a:r>
          </a:p>
          <a:p>
            <a:pPr lvl="1"/>
            <a:r>
              <a:rPr lang="en-US" dirty="0" smtClean="0"/>
              <a:t>Attacker must select all messages at the same time.</a:t>
            </a:r>
          </a:p>
          <a:p>
            <a:pPr lvl="1"/>
            <a:r>
              <a:rPr lang="en-US" dirty="0" smtClean="0"/>
              <a:t>Significant Limitation!</a:t>
            </a:r>
            <a:endParaRPr lang="en-US" dirty="0"/>
          </a:p>
          <a:p>
            <a:r>
              <a:rPr lang="en-US" dirty="0" smtClean="0"/>
              <a:t>In the WWII attacks cryptanalysts selected the message adaptively </a:t>
            </a:r>
          </a:p>
          <a:p>
            <a:pPr lvl="1"/>
            <a:r>
              <a:rPr lang="en-US" dirty="0" smtClean="0"/>
              <a:t>Selected message(s) to encrypt </a:t>
            </a:r>
            <a:r>
              <a:rPr lang="en-US" i="1" dirty="0" smtClean="0"/>
              <a:t>after </a:t>
            </a:r>
            <a:r>
              <a:rPr lang="en-US" dirty="0" smtClean="0"/>
              <a:t>observing target ciphertext</a:t>
            </a:r>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1268097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04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ular Callout 37"/>
              <p:cNvSpPr/>
              <p:nvPr/>
            </p:nvSpPr>
            <p:spPr>
              <a:xfrm>
                <a:off x="325121" y="1660338"/>
                <a:ext cx="11456976" cy="4856076"/>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rPr>
                      <m:t>𝑐</m:t>
                    </m:r>
                    <m:r>
                      <a:rPr lang="en-US" sz="2400" i="1" smtClean="0">
                        <a:solidFill>
                          <a:schemeClr val="tx1"/>
                        </a:solidFill>
                        <a:latin typeface="Cambria Math" panose="02040503050406030204" pitchFamily="18" charset="0"/>
                      </a:rPr>
                      <m:t>𝑎𝑙𝑙</m:t>
                    </m:r>
                    <m:r>
                      <a:rPr lang="en-US" sz="2400" b="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𝑡h𝑒</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𝑒𝑥𝑝𝑒𝑟𝑖𝑚𝑒𝑛𝑡</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𝑃𝑟𝑖𝑣𝐾𝑐𝑝𝑎</m:t>
                    </m:r>
                  </m:oMath>
                </a14:m>
                <a:r>
                  <a:rPr lang="en-US" sz="2400" baseline="30000" dirty="0" smtClean="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oMath>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smtClean="0">
                            <a:solidFill>
                              <a:schemeClr val="tx1"/>
                            </a:solidFill>
                            <a:latin typeface="Cambria Math" panose="02040503050406030204" pitchFamily="18" charset="0"/>
                            <a:ea typeface="Cambria Math" panose="02040503050406030204" pitchFamily="18" charset="0"/>
                          </a:rPr>
                          <m:t>Π</m:t>
                        </m:r>
                        <m:r>
                          <a:rPr lang="en-US" altLang="en-US" sz="2400" i="1" dirty="0" smtClean="0">
                            <a:solidFill>
                              <a:schemeClr val="tx1"/>
                            </a:solidFill>
                            <a:latin typeface="Cambria Math" panose="02040503050406030204" pitchFamily="18" charset="0"/>
                            <a:sym typeface="Symbol" panose="05050102010706020507" pitchFamily="18" charset="2"/>
                          </a:rPr>
                          <m:t> </m:t>
                        </m:r>
                      </m:sub>
                      <m:sup>
                        <m:r>
                          <a:rPr lang="en-US" sz="2400" i="1" baseline="30000">
                            <a:solidFill>
                              <a:schemeClr val="tx1"/>
                            </a:solidFill>
                            <a:latin typeface="Cambria Math" panose="02040503050406030204" pitchFamily="18" charset="0"/>
                          </a:rPr>
                          <m:t>𝑐𝑝𝑎</m:t>
                        </m:r>
                      </m:sup>
                    </m:sSubSup>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𝑖𝑓</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𝑏</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   </m:t>
                    </m:r>
                  </m:oMath>
                </a14:m>
                <a:r>
                  <a:rPr lang="en-US" sz="2400" baseline="30000" dirty="0" smtClean="0">
                    <a:solidFill>
                      <a:schemeClr val="tx1"/>
                    </a:solidFill>
                  </a:rPr>
                  <a:t>         </a:t>
                </a: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baseline="30000">
                              <a:solidFill>
                                <a:schemeClr val="tx1"/>
                              </a:solidFill>
                              <a:latin typeface="Cambria Math" panose="02040503050406030204" pitchFamily="18" charset="0"/>
                            </a:rPr>
                            <m:t>𝑐𝑝𝑎</m:t>
                          </m:r>
                        </m:sup>
                      </m:sSubSup>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𝑜𝑡h𝑒𝑟𝑤𝑖𝑠𝑒</m:t>
                      </m:r>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𝑢𝑛𝑑𝑒𝑟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𝑐h𝑜𝑠𝑒𝑛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𝑝𝑙𝑎𝑖𝑛𝑡𝑒𝑥𝑡</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𝑎𝑡𝑡𝑎𝑐𝑘</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𝑎𝑑𝑣𝑒𝑟𝑠𝑎𝑟𝑖𝑒𝑠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a14:m>
                <a:r>
                  <a:rPr lang="en-US" sz="2400" dirty="0" smtClean="0">
                    <a:solidFill>
                      <a:schemeClr val="tx1"/>
                    </a:solidFill>
                    <a:ea typeface="Cambria Math" panose="02040503050406030204" pitchFamily="18" charset="0"/>
                  </a:rPr>
                  <a:t>n</a:t>
                </a:r>
                <a:r>
                  <a:rPr lang="en-US" sz="2400" b="0" dirty="0" smtClean="0">
                    <a:solidFill>
                      <a:schemeClr val="tx1"/>
                    </a:solidFill>
                    <a:ea typeface="Cambria Math" panose="02040503050406030204" pitchFamily="18" charset="0"/>
                  </a:rPr>
                  <a:t>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oMath>
                </a14:m>
                <a:r>
                  <a:rPr lang="en-US" sz="2400" b="0" dirty="0" smtClean="0">
                    <a:solidFill>
                      <a:schemeClr val="tx1"/>
                    </a:solidFill>
                    <a:ea typeface="Cambria Math" panose="02040503050406030204" pitchFamily="18" charset="0"/>
                  </a:rPr>
                  <a:t> such that </a:t>
                </a:r>
              </a:p>
              <a:p>
                <a:pPr algn="ct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baseline="30000">
                            <a:solidFill>
                              <a:schemeClr val="tx1"/>
                            </a:solidFill>
                            <a:latin typeface="Cambria Math" panose="02040503050406030204" pitchFamily="18" charset="0"/>
                          </a:rPr>
                          <m:t>𝑐𝑝𝑎</m:t>
                        </m:r>
                      </m:sup>
                    </m:sSubSup>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325121" y="1660338"/>
                <a:ext cx="11456976" cy="4856076"/>
              </a:xfrm>
              <a:prstGeom prst="wedgeRectCallout">
                <a:avLst>
                  <a:gd name="adj1" fmla="val 29996"/>
                  <a:gd name="adj2" fmla="val -62916"/>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491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63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5E-6 3.7037E-7 L 0.32657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2.5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95833E-6 1.85185E-6 L 0.27955 0.00023 " pathEditMode="relative" rAng="0" ptsTypes="AA">
                                      <p:cBhvr>
                                        <p:cTn id="34" dur="2000" fill="hold"/>
                                        <p:tgtEl>
                                          <p:spTgt spid="32"/>
                                        </p:tgtEl>
                                        <p:attrNameLst>
                                          <p:attrName>ppt_x</p:attrName>
                                          <p:attrName>ppt_y</p:attrName>
                                        </p:attrNameLst>
                                      </p:cBhvr>
                                      <p:rCtr x="1397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92500" lnSpcReduction="10000"/>
              </a:bodyPr>
              <a:lstStyle/>
              <a:p>
                <a:pPr marL="0" indent="0">
                  <a:buNone/>
                </a:pPr>
                <a:r>
                  <a:rPr lang="en-US" b="1" dirty="0" smtClean="0"/>
                  <a:t>Theorem</a:t>
                </a:r>
                <a:r>
                  <a:rPr lang="en-US" dirty="0" smtClean="0"/>
                  <a:t>: An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is CPA-Secure for single encryptions is also CPA-secure for multiple encryptions.</a:t>
                </a:r>
              </a:p>
              <a:p>
                <a:pPr marL="0" indent="0">
                  <a:buNone/>
                </a:pPr>
                <a:endParaRPr lang="en-US" dirty="0"/>
              </a:p>
              <a:p>
                <a:r>
                  <a:rPr lang="en-US" dirty="0" smtClean="0"/>
                  <a:t>We will simply say CPA-security for simplicity</a:t>
                </a:r>
              </a:p>
              <a:p>
                <a:endParaRPr lang="en-US" dirty="0"/>
              </a:p>
              <a:p>
                <a:r>
                  <a:rPr lang="en-US" dirty="0" smtClean="0"/>
                  <a:t>To show CPA-Security it suffices to show CPA-security for single encryptions.</a:t>
                </a:r>
              </a:p>
              <a:p>
                <a:endParaRPr lang="en-US" dirty="0"/>
              </a:p>
              <a:p>
                <a:r>
                  <a:rPr lang="en-US" dirty="0" smtClean="0"/>
                  <a:t>To reason about security of a protocol using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we can use game with multiple encryptions.</a:t>
                </a:r>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3"/>
                <a:stretch>
                  <a:fillRect l="-1043" t="-2801"/>
                </a:stretch>
              </a:blipFill>
            </p:spPr>
            <p:txBody>
              <a:bodyPr/>
              <a:lstStyle/>
              <a:p>
                <a:r>
                  <a:rPr lang="en-US">
                    <a:noFill/>
                  </a:rPr>
                  <a:t> </a:t>
                </a:r>
              </a:p>
            </p:txBody>
          </p:sp>
        </mc:Fallback>
      </mc:AlternateContent>
    </p:spTree>
    <p:extLst>
      <p:ext uri="{BB962C8B-B14F-4D97-AF65-F5344CB8AC3E}">
        <p14:creationId xmlns:p14="http://schemas.microsoft.com/office/powerpoint/2010/main" val="411228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Released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Due in class on Friday, February 3</a:t>
            </a:r>
            <a:r>
              <a:rPr lang="en-US" baseline="30000" dirty="0" smtClean="0"/>
              <a:t>rd</a:t>
            </a:r>
            <a:r>
              <a:rPr lang="en-US" dirty="0" smtClean="0"/>
              <a:t> (2 weeks)</a:t>
            </a:r>
          </a:p>
          <a:p>
            <a:endParaRPr lang="en-US" dirty="0"/>
          </a:p>
          <a:p>
            <a:r>
              <a:rPr lang="en-US" dirty="0" smtClean="0"/>
              <a:t>Solutions should be typeset (preferably in Latex)</a:t>
            </a:r>
          </a:p>
          <a:p>
            <a:endParaRPr lang="en-US" dirty="0"/>
          </a:p>
          <a:p>
            <a:r>
              <a:rPr lang="en-US" dirty="0" smtClean="0"/>
              <a:t>You may collaborate with classmates, but you must write up your own solution and you </a:t>
            </a:r>
            <a:r>
              <a:rPr lang="en-US" i="1" dirty="0" smtClean="0"/>
              <a:t>must understand</a:t>
            </a:r>
            <a:r>
              <a:rPr lang="en-US" b="1" dirty="0" smtClean="0"/>
              <a:t> </a:t>
            </a:r>
            <a:r>
              <a:rPr lang="en-US" dirty="0" smtClean="0"/>
              <a:t>this solution</a:t>
            </a:r>
          </a:p>
          <a:p>
            <a:endParaRPr lang="en-US" dirty="0"/>
          </a:p>
          <a:p>
            <a:r>
              <a:rPr lang="en-US" dirty="0" smtClean="0"/>
              <a:t>One question covers PRFs which we will cover early next week.</a:t>
            </a:r>
          </a:p>
          <a:p>
            <a:endParaRPr lang="en-US" dirty="0"/>
          </a:p>
          <a:p>
            <a:r>
              <a:rPr lang="en-US" dirty="0" smtClean="0"/>
              <a:t>Clarification questions: </a:t>
            </a:r>
            <a:r>
              <a:rPr lang="en-US" dirty="0" smtClean="0">
                <a:hlinkClick r:id="rId2"/>
              </a:rPr>
              <a:t>spring-2017-cs-55500-wng@lists.purdue.edu </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404370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3" name="Content Placeholder 2"/>
          <p:cNvSpPr>
            <a:spLocks noGrp="1"/>
          </p:cNvSpPr>
          <p:nvPr>
            <p:ph idx="1"/>
          </p:nvPr>
        </p:nvSpPr>
        <p:spPr/>
        <p:txBody>
          <a:bodyPr/>
          <a:lstStyle/>
          <a:p>
            <a:r>
              <a:rPr lang="en-US" dirty="0" smtClean="0"/>
              <a:t>CPA-security vs Multiple Message Encryption</a:t>
            </a:r>
          </a:p>
          <a:p>
            <a:pPr lvl="1"/>
            <a:r>
              <a:rPr lang="en-US" dirty="0" smtClean="0"/>
              <a:t>CPA-security is stronger guarantee</a:t>
            </a:r>
          </a:p>
          <a:p>
            <a:pPr lvl="1"/>
            <a:r>
              <a:rPr lang="en-US" dirty="0" smtClean="0"/>
              <a:t>Attacker can select messages adaptively</a:t>
            </a:r>
            <a:endParaRPr lang="en-US" dirty="0"/>
          </a:p>
          <a:p>
            <a:r>
              <a:rPr lang="en-US" dirty="0" smtClean="0"/>
              <a:t>CPA-security minimal security notion for a modern cryptosystem</a:t>
            </a:r>
          </a:p>
          <a:p>
            <a:endParaRPr lang="en-US" dirty="0" smtClean="0"/>
          </a:p>
          <a:p>
            <a:r>
              <a:rPr lang="en-US" dirty="0" smtClean="0"/>
              <a:t>Limitations of CPA-Security: Does not model and adversary who</a:t>
            </a:r>
          </a:p>
          <a:p>
            <a:pPr lvl="1"/>
            <a:r>
              <a:rPr lang="en-US" dirty="0" smtClean="0"/>
              <a:t>Attempts to modify messages</a:t>
            </a:r>
          </a:p>
          <a:p>
            <a:pPr lvl="1"/>
            <a:r>
              <a:rPr lang="en-US" dirty="0" smtClean="0"/>
              <a:t>Can get honest party to (partially) decrypt some messages</a:t>
            </a:r>
          </a:p>
        </p:txBody>
      </p:sp>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1750968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 and Message Length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Observation</a:t>
                </a:r>
                <a:r>
                  <a:rPr lang="en-US" dirty="0" smtClean="0"/>
                  <a:t>: Given a CPA-secure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supports messages of a single bit (</a:t>
                </a:r>
                <a14:m>
                  <m:oMath xmlns:m="http://schemas.openxmlformats.org/officeDocument/2006/math">
                    <m:r>
                      <a:rPr lang="en-US" i="1">
                        <a:latin typeface="Cambria Math" panose="02040503050406030204" pitchFamily="18" charset="0"/>
                        <a:ea typeface="Cambria Math" panose="02040503050406030204" pitchFamily="18" charset="0"/>
                      </a:rPr>
                      <m:t>ℳ</m:t>
                    </m:r>
                    <m:r>
                      <a:rPr lang="en-US">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oMath>
                </a14:m>
                <a:r>
                  <a:rPr lang="en-US" dirty="0" smtClean="0"/>
                  <a:t>)  it is easy to build a CPA-secure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𝐸𝑛𝑐</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𝐷𝑒𝑐</m:t>
                        </m:r>
                        <m:r>
                          <a:rPr lang="en-US" b="0" i="1" smtClean="0">
                            <a:latin typeface="Cambria Math" panose="02040503050406030204" pitchFamily="18" charset="0"/>
                          </a:rPr>
                          <m:t>′</m:t>
                        </m:r>
                      </m:e>
                    </m:d>
                  </m:oMath>
                </a14:m>
                <a:r>
                  <a:rPr lang="en-US" dirty="0" smtClean="0"/>
                  <a:t> that supports messages m = m</a:t>
                </a:r>
                <a:r>
                  <a:rPr lang="en-US" baseline="-25000" dirty="0" smtClean="0"/>
                  <a:t>1</a:t>
                </a:r>
                <a:r>
                  <a:rPr lang="en-US" dirty="0" smtClean="0"/>
                  <a:t>,…,</a:t>
                </a:r>
                <a:r>
                  <a:rPr lang="en-US" dirty="0" err="1" smtClean="0"/>
                  <a:t>m</a:t>
                </a:r>
                <a:r>
                  <a:rPr lang="en-US" baseline="-25000" dirty="0" err="1" smtClean="0"/>
                  <a:t>n</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r>
                      <a:rPr lang="en-US" i="1" baseline="30000">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 </a:t>
                </a:r>
                <a:r>
                  <a:rPr lang="en-US" dirty="0" smtClean="0"/>
                  <a:t>of length n.</a:t>
                </a: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m:rPr>
                              <m:sty m:val="p"/>
                            </m:rPr>
                            <a:rPr lang="en-US" b="0" i="0" smtClean="0">
                              <a:latin typeface="Cambria Math" panose="02040503050406030204" pitchFamily="18" charset="0"/>
                            </a:rPr>
                            <m:t>Enc</m:t>
                          </m:r>
                        </m:e>
                        <m:sub>
                          <m:r>
                            <m:rPr>
                              <m:sty m:val="p"/>
                            </m:rPr>
                            <a:rPr lang="en-US" b="0" i="0" smtClean="0">
                              <a:latin typeface="Cambria Math" panose="02040503050406030204" pitchFamily="18" charset="0"/>
                            </a:rPr>
                            <m:t>k</m:t>
                          </m:r>
                        </m:sub>
                        <m:sup>
                          <m:r>
                            <a:rPr lang="en-US" b="0" i="0"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r>
                            <a:rPr lang="en-US">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𝑚</m:t>
                          </m:r>
                          <m:r>
                            <a:rPr lang="en-US" b="0" i="1" baseline="-25000" smtClean="0">
                              <a:latin typeface="Cambria Math" panose="02040503050406030204" pitchFamily="18" charset="0"/>
                            </a:rPr>
                            <m:t>1</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r>
                            <a:rPr lang="en-US">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𝑚</m:t>
                          </m:r>
                          <m:r>
                            <a:rPr lang="en-US" b="0" i="1" baseline="-25000" smtClean="0">
                              <a:latin typeface="Cambria Math" panose="02040503050406030204" pitchFamily="18" charset="0"/>
                            </a:rPr>
                            <m:t>𝑛</m:t>
                          </m:r>
                        </m:e>
                      </m:d>
                    </m:oMath>
                  </m:oMathPara>
                </a14:m>
                <a:endParaRPr lang="en-US" dirty="0" smtClean="0"/>
              </a:p>
              <a:p>
                <a:pPr marL="0" indent="0">
                  <a:buNone/>
                </a:pPr>
                <a:endParaRPr lang="en-US" dirty="0"/>
              </a:p>
              <a:p>
                <a:pPr marL="0" indent="0">
                  <a:buNone/>
                </a:pPr>
                <a:r>
                  <a:rPr lang="en-US" b="1" dirty="0" smtClean="0"/>
                  <a:t>Exercise</a:t>
                </a:r>
                <a:r>
                  <a:rPr lang="en-US" dirty="0" smtClean="0"/>
                  <a:t>: How would you prove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CPA-secure?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8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1785482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p:sp>
        <p:nvSpPr>
          <p:cNvPr id="3" name="Content Placeholder 2"/>
          <p:cNvSpPr>
            <a:spLocks noGrp="1"/>
          </p:cNvSpPr>
          <p:nvPr>
            <p:ph idx="1"/>
          </p:nvPr>
        </p:nvSpPr>
        <p:spPr/>
        <p:txBody>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a:t>
            </a:r>
            <a:r>
              <a:rPr lang="en-US" smtClean="0"/>
              <a:t>Construct a PPT </a:t>
            </a:r>
            <a:r>
              <a:rPr lang="en-US" dirty="0" smtClean="0"/>
              <a:t>distinguisher D which breaks </a:t>
            </a:r>
            <a:r>
              <a:rPr lang="en-US" smtClean="0"/>
              <a:t>PRF security.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8681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Read Katz and Lindell 3.5-3.6.1</a:t>
            </a:r>
          </a:p>
          <a:p>
            <a:r>
              <a:rPr lang="en-US" dirty="0" smtClean="0"/>
              <a:t>Constructing CPA-Security with Pseudorandom Functions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1137956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a:bodyPr>
          <a:lstStyle/>
          <a:p>
            <a:r>
              <a:rPr lang="en-US" sz="4000" dirty="0" smtClean="0"/>
              <a:t>Sematic Security/Indistinguishable Encryptions against eavesdropping attacker with one ciphertext</a:t>
            </a:r>
          </a:p>
          <a:p>
            <a:r>
              <a:rPr lang="en-US" sz="4000" dirty="0" smtClean="0"/>
              <a:t>Pseudorandom Number </a:t>
            </a:r>
            <a:r>
              <a:rPr lang="en-US" sz="4000" dirty="0" smtClean="0"/>
              <a:t>Generators</a:t>
            </a:r>
          </a:p>
          <a:p>
            <a:endParaRPr lang="en-US" sz="4000" dirty="0"/>
          </a:p>
          <a:p>
            <a:r>
              <a:rPr lang="en-US" sz="4000" b="1" dirty="0" smtClean="0"/>
              <a:t>Today’s Goal</a:t>
            </a:r>
            <a:r>
              <a:rPr lang="en-US" sz="4000" dirty="0" smtClean="0"/>
              <a:t>: Multiple Message Security and CPA-Security.</a:t>
            </a:r>
          </a:p>
          <a:p>
            <a:r>
              <a:rPr lang="en-US" sz="4000" strike="sngStrike" dirty="0" smtClean="0"/>
              <a:t>Build CPA-secure encryption scheme</a:t>
            </a:r>
            <a:endParaRPr lang="en-US" sz="4000" strike="sngStrike" dirty="0" smtClean="0"/>
          </a:p>
          <a:p>
            <a:endParaRPr lang="en-US" dirty="0"/>
          </a:p>
          <a:p>
            <a:pPr marL="0" lvl="2" indent="0">
              <a:spcBef>
                <a:spcPts val="1000"/>
              </a:spcBef>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7326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Multiple Message Eavesdropping Experiment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0301" y="185653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3481466" cy="461665"/>
          </a:xfrm>
          <a:prstGeom prst="rect">
            <a:avLst/>
          </a:prstGeom>
        </p:spPr>
        <p:txBody>
          <a:bodyPr wrap="none">
            <a:spAutoFit/>
          </a:bodyPr>
          <a:lstStyle/>
          <a:p>
            <a:r>
              <a:rPr lang="en-US" sz="2400" dirty="0"/>
              <a:t>(</a:t>
            </a:r>
            <a:r>
              <a:rPr lang="en-US" sz="2400" dirty="0" smtClean="0"/>
              <a:t>m</a:t>
            </a:r>
            <a:r>
              <a:rPr lang="en-US" sz="2400" baseline="-25000" dirty="0" smtClean="0"/>
              <a:t>0,1</a:t>
            </a:r>
            <a:r>
              <a:rPr lang="en-US" sz="2400" dirty="0"/>
              <a:t>,…,</a:t>
            </a:r>
            <a:r>
              <a:rPr lang="en-US" sz="2400" dirty="0" smtClean="0"/>
              <a:t>m</a:t>
            </a:r>
            <a:r>
              <a:rPr lang="en-US" sz="2400" baseline="-25000" dirty="0" smtClean="0"/>
              <a:t>0,t</a:t>
            </a:r>
            <a:r>
              <a:rPr lang="en-US" sz="2400" dirty="0"/>
              <a:t>)</a:t>
            </a:r>
            <a:r>
              <a:rPr lang="en-US" sz="2400" dirty="0" smtClean="0"/>
              <a:t>, (</a:t>
            </a:r>
            <a:r>
              <a:rPr lang="en-US" sz="2400" dirty="0"/>
              <a:t>m</a:t>
            </a:r>
            <a:r>
              <a:rPr lang="en-US" sz="2400" baseline="-25000" dirty="0"/>
              <a:t>1,1</a:t>
            </a:r>
            <a:r>
              <a:rPr lang="en-US" sz="2400" dirty="0" smtClean="0"/>
              <a:t>,…,m</a:t>
            </a:r>
            <a:r>
              <a:rPr lang="en-US" sz="2400" baseline="-25000" dirty="0" smtClean="0"/>
              <a:t>1,t</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85375" y="2238693"/>
            <a:ext cx="1188146"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a:t>
            </a:r>
            <a:r>
              <a:rPr lang="en-US" sz="2400" b="1" dirty="0" err="1" smtClean="0"/>
              <a:t>c</a:t>
            </a:r>
            <a:r>
              <a:rPr lang="en-US" sz="2400" b="1" baseline="-25000" dirty="0" err="1" smtClean="0"/>
              <a:t>t</a:t>
            </a:r>
            <a:r>
              <a:rPr lang="en-US" sz="2400" b="1" dirty="0" smtClean="0"/>
              <a:t>)</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44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1358 -0.00047 " pathEditMode="relative" rAng="0" ptsTypes="AA">
                                      <p:cBhvr>
                                        <p:cTn id="10" dur="2000" fill="hold"/>
                                        <p:tgtEl>
                                          <p:spTgt spid="9"/>
                                        </p:tgtEl>
                                        <p:attrNameLst>
                                          <p:attrName>ppt_x</p:attrName>
                                          <p:attrName>ppt_y</p:attrName>
                                        </p:attrNameLst>
                                      </p:cBhvr>
                                      <p:rCtr x="6784"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Multiple Message Eavesdropping Experiment</a:t>
            </a:r>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668142" cy="4090222"/>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𝑡h𝑒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𝑠𝑐h𝑒𝑚𝑒</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rPr>
                      <m:t>𝑐</m:t>
                    </m:r>
                    <m:r>
                      <a:rPr lang="en-US" sz="2400" i="1" smtClean="0">
                        <a:solidFill>
                          <a:schemeClr val="tx1"/>
                        </a:solidFill>
                        <a:latin typeface="Cambria Math" panose="02040503050406030204" pitchFamily="18" charset="0"/>
                      </a:rPr>
                      <m:t>𝑎𝑙𝑙</m:t>
                    </m:r>
                    <m:r>
                      <a:rPr lang="en-US" sz="2400" b="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𝑡h𝑒</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𝑒𝑥𝑝𝑒𝑟𝑖𝑚𝑒𝑛𝑡</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𝑃𝑟𝑖𝑣𝐾𝑚𝑢𝑙𝑡</m:t>
                    </m:r>
                  </m:oMath>
                </a14:m>
                <a:r>
                  <a:rPr lang="en-US" sz="2400" baseline="30000" dirty="0" smtClean="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oMath>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smtClean="0">
                            <a:solidFill>
                              <a:schemeClr val="tx1"/>
                            </a:solidFill>
                            <a:latin typeface="Cambria Math" panose="02040503050406030204" pitchFamily="18" charset="0"/>
                            <a:ea typeface="Cambria Math" panose="02040503050406030204" pitchFamily="18" charset="0"/>
                          </a:rPr>
                          <m:t>Π</m:t>
                        </m:r>
                        <m:r>
                          <a:rPr lang="en-US" altLang="en-US" sz="2400" i="1" dirty="0" smtClean="0">
                            <a:solidFill>
                              <a:schemeClr val="tx1"/>
                            </a:solidFill>
                            <a:latin typeface="Cambria Math" panose="02040503050406030204" pitchFamily="18" charset="0"/>
                            <a:sym typeface="Symbol" panose="05050102010706020507" pitchFamily="18" charset="2"/>
                          </a:rPr>
                          <m:t> </m:t>
                        </m:r>
                      </m:sub>
                      <m:sup>
                        <m:r>
                          <a:rPr lang="en-US" sz="2400" b="0" i="1" smtClean="0">
                            <a:solidFill>
                              <a:schemeClr val="tx1"/>
                            </a:solidFill>
                            <a:latin typeface="Cambria Math" panose="02040503050406030204" pitchFamily="18" charset="0"/>
                          </a:rPr>
                          <m:t>𝑚𝑢𝑙𝑡</m:t>
                        </m:r>
                      </m:sup>
                    </m:sSubSup>
                    <m:r>
                      <a:rPr lang="en-US" sz="2400" i="1">
                        <a:solidFill>
                          <a:schemeClr val="tx1"/>
                        </a:solidFill>
                        <a:latin typeface="Cambria Math" panose="02040503050406030204" pitchFamily="18" charset="0"/>
                      </a:rPr>
                      <m:t>=1</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𝑖𝑓</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𝑏</m:t>
                        </m:r>
                      </m:e>
                      <m:sup>
                        <m:r>
                          <a:rPr lang="en-US" sz="2400" b="0" i="1" smtClean="0">
                            <a:solidFill>
                              <a:schemeClr val="tx1"/>
                            </a:solidFill>
                            <a:latin typeface="Cambria Math" panose="02040503050406030204" pitchFamily="18" charset="0"/>
                          </a:rPr>
                          <m:t>′</m:t>
                        </m:r>
                      </m:sup>
                    </m:sSup>
                    <m:r>
                      <a:rPr lang="en-US" sz="2400" b="0" i="1" smtClean="0">
                        <a:solidFill>
                          <a:schemeClr val="tx1"/>
                        </a:solidFill>
                        <a:latin typeface="Cambria Math" panose="02040503050406030204" pitchFamily="18" charset="0"/>
                      </a:rPr>
                      <m:t>   </m:t>
                    </m:r>
                  </m:oMath>
                </a14:m>
                <a:r>
                  <a:rPr lang="en-US" sz="2400" baseline="30000" dirty="0" smtClean="0">
                    <a:solidFill>
                      <a:schemeClr val="tx1"/>
                    </a:solidFill>
                  </a:rPr>
                  <a:t>         </a:t>
                </a: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b="0" i="1" smtClean="0">
                              <a:solidFill>
                                <a:schemeClr val="tx1"/>
                              </a:solidFill>
                              <a:latin typeface="Cambria Math" panose="02040503050406030204" pitchFamily="18" charset="0"/>
                            </a:rPr>
                            <m:t>𝑚𝑢𝑙𝑡</m:t>
                          </m:r>
                        </m:sup>
                      </m:sSubSup>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𝑜𝑡h𝑒𝑟𝑤𝑖𝑠𝑒</m:t>
                      </m:r>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𝑖𝑛𝑑𝑖𝑠𝑡𝑖𝑛𝑔𝑢𝑖𝑠h𝑎𝑏𝑙𝑒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𝑚𝑢𝑙𝑡𝑖𝑝𝑙𝑒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𝑡h𝑒𝑟𝑒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oMath>
                </a14:m>
                <a:r>
                  <a:rPr lang="en-US" sz="2400" b="0" dirty="0" smtClean="0">
                    <a:solidFill>
                      <a:schemeClr val="tx1"/>
                    </a:solidFill>
                    <a:ea typeface="Cambria Math" panose="02040503050406030204" pitchFamily="18" charset="0"/>
                  </a:rPr>
                  <a:t> such that </a:t>
                </a: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b="0" i="1" smtClean="0">
                            <a:solidFill>
                              <a:schemeClr val="tx1"/>
                            </a:solidFill>
                            <a:latin typeface="Cambria Math" panose="02040503050406030204" pitchFamily="18" charset="0"/>
                          </a:rPr>
                          <m:t>𝑚𝑢𝑙𝑡</m:t>
                        </m:r>
                      </m:sup>
                    </m:sSubSup>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668142" cy="4090222"/>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001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Observation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If</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l-GR" i="1" smtClean="0">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 </m:t>
                    </m:r>
                  </m:oMath>
                </a14:m>
                <a:r>
                  <a:rPr lang="en-US" dirty="0" smtClean="0"/>
                  <a:t>has </a:t>
                </a:r>
                <a:r>
                  <a:rPr lang="en-US" b="1" i="1" dirty="0" smtClean="0"/>
                  <a:t>indistinguishable multiple encryptions </a:t>
                </a:r>
                <a:r>
                  <a:rPr lang="en-US" dirty="0" smtClean="0"/>
                  <a:t>in the presence of an eavesdropper </a:t>
                </a:r>
              </a:p>
              <a:p>
                <a:pPr marL="0" indent="0">
                  <a:buNone/>
                </a:pPr>
                <a:r>
                  <a:rPr lang="en-US" b="1" dirty="0" smtClean="0"/>
                  <a:t>then </a:t>
                </a:r>
              </a:p>
              <a:p>
                <a:pPr marL="0" indent="0">
                  <a:buNone/>
                </a:pP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also has </a:t>
                </a:r>
                <a:r>
                  <a:rPr lang="en-US" b="1" dirty="0" smtClean="0"/>
                  <a:t>indistinguishable encryptions</a:t>
                </a:r>
                <a:r>
                  <a:rPr lang="en-US" dirty="0" smtClean="0"/>
                  <a:t> in the presence of an eavesdropper. </a:t>
                </a:r>
              </a:p>
              <a:p>
                <a:pPr marL="0" indent="0">
                  <a:buNone/>
                </a:pPr>
                <a:endParaRPr lang="en-US" dirty="0"/>
              </a:p>
              <a:p>
                <a:r>
                  <a:rPr lang="en-US" dirty="0" smtClean="0"/>
                  <a:t>In fact </a:t>
                </a:r>
                <a:r>
                  <a:rPr lang="en-US" b="1" i="1" dirty="0"/>
                  <a:t>indistinguishable multiple encryptions </a:t>
                </a:r>
                <a:r>
                  <a:rPr lang="en-US" i="1" dirty="0" smtClean="0"/>
                  <a:t>is a strictly stronger security notion.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34694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Recall</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a:t>has </a:t>
                </a:r>
                <a:r>
                  <a:rPr lang="en-US" b="1" dirty="0"/>
                  <a:t>indistinguishable encryptions</a:t>
                </a:r>
                <a:r>
                  <a:rPr lang="en-US" dirty="0"/>
                  <a:t> in the presence of an eavesdropper.</a:t>
                </a:r>
                <a:r>
                  <a:rPr lang="en-US" dirty="0" smtClean="0"/>
                  <a:t> </a:t>
                </a:r>
              </a:p>
              <a:p>
                <a:pPr marL="0" indent="0">
                  <a:buNone/>
                </a:pPr>
                <a:endParaRPr lang="en-US" dirty="0"/>
              </a:p>
              <a:p>
                <a:pPr marL="0" indent="0">
                  <a:buNone/>
                </a:pPr>
                <a:r>
                  <a:rPr lang="en-US" b="1" dirty="0" smtClean="0"/>
                  <a:t>Claim</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smtClean="0"/>
                  <a:t>does </a:t>
                </a:r>
                <a:r>
                  <a:rPr lang="en-US" b="1" dirty="0" smtClean="0"/>
                  <a:t>not</a:t>
                </a:r>
                <a:r>
                  <a:rPr lang="en-US" dirty="0" smtClean="0"/>
                  <a:t> have </a:t>
                </a:r>
                <a:r>
                  <a:rPr lang="en-US" b="1" dirty="0" smtClean="0"/>
                  <a:t>indistinguishable multiple </a:t>
                </a:r>
                <a:r>
                  <a:rPr lang="en-US" b="1" dirty="0"/>
                  <a:t>encryptions</a:t>
                </a:r>
                <a:r>
                  <a:rPr lang="en-US" dirty="0"/>
                  <a:t> in the presence of an eavesdropper.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r="-4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346471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3187091" cy="461665"/>
          </a:xfrm>
          <a:prstGeom prst="rect">
            <a:avLst/>
          </a:prstGeom>
        </p:spPr>
        <p:txBody>
          <a:bodyPr wrap="none">
            <a:spAutoFit/>
          </a:bodyPr>
          <a:lstStyle/>
          <a:p>
            <a:r>
              <a:rPr lang="en-US" sz="2400" dirty="0" smtClean="0"/>
              <a:t>(0</a:t>
            </a:r>
            <a:r>
              <a:rPr lang="en-US" sz="2400" baseline="30000" dirty="0">
                <a:latin typeface="Cambria Math" panose="02040503050406030204" pitchFamily="18" charset="0"/>
                <a:ea typeface="Cambria Math" panose="02040503050406030204" pitchFamily="18" charset="0"/>
              </a:rPr>
              <a:t>ℓ(𝑛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smtClean="0"/>
              <a:t>), (</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a:t>
            </a:r>
            <a:r>
              <a:rPr lang="en-US" sz="2400" dirty="0" smtClean="0"/>
              <a:t>1</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 Gen(.)</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3829011" y="2215140"/>
                <a:ext cx="3490827"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0" i="0" baseline="-25000" dirty="0" smtClean="0"/>
                        <m:t>1</m:t>
                      </m:r>
                      <m:r>
                        <m:rPr>
                          <m:nor/>
                        </m:rPr>
                        <a:rPr lang="en-US" sz="2400" dirty="0"/>
                        <m:t>,</m:t>
                      </m:r>
                      <m:r>
                        <m:rPr>
                          <m:nor/>
                        </m:rPr>
                        <a:rPr lang="en-US" sz="2400" dirty="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,2</m:t>
                      </m:r>
                      <m:r>
                        <a:rPr lang="en-US" sz="2400" b="0" i="0" smtClean="0">
                          <a:latin typeface="Cambria Math" panose="02040503050406030204" pitchFamily="18" charset="0"/>
                          <a:ea typeface="Cambria Math" panose="02040503050406030204" pitchFamily="18" charset="0"/>
                        </a:rPr>
                        <m:t>)</m:t>
                      </m:r>
                    </m:oMath>
                  </m:oMathPara>
                </a14:m>
                <a:endParaRPr lang="en-US" sz="2400" dirty="0"/>
              </a:p>
              <a:p>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3829011" y="2215140"/>
                <a:ext cx="3490827" cy="830997"/>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p:sp>
        <p:nvSpPr>
          <p:cNvPr id="23" name="TextBox 22"/>
          <p:cNvSpPr txBox="1"/>
          <p:nvPr/>
        </p:nvSpPr>
        <p:spPr>
          <a:xfrm>
            <a:off x="2417541" y="3532887"/>
            <a:ext cx="3547061" cy="1200329"/>
          </a:xfrm>
          <a:prstGeom prst="rect">
            <a:avLst/>
          </a:prstGeom>
          <a:noFill/>
        </p:spPr>
        <p:txBody>
          <a:bodyPr wrap="none" rtlCol="0">
            <a:spAutoFit/>
          </a:bodyPr>
          <a:lstStyle/>
          <a:p>
            <a:r>
              <a:rPr lang="en-US" sz="3600" dirty="0"/>
              <a:t>b</a:t>
            </a:r>
            <a:r>
              <a:rPr lang="en-US" sz="3600" dirty="0" smtClean="0"/>
              <a:t>’ = 1     if c</a:t>
            </a:r>
            <a:r>
              <a:rPr lang="en-US" sz="3600" baseline="-25000" dirty="0" smtClean="0"/>
              <a:t>1</a:t>
            </a:r>
            <a:r>
              <a:rPr lang="en-US" sz="3600" dirty="0" smtClean="0"/>
              <a:t>=c</a:t>
            </a:r>
            <a:r>
              <a:rPr lang="en-US" sz="3600" baseline="-25000" dirty="0" smtClean="0"/>
              <a:t>2</a:t>
            </a:r>
          </a:p>
          <a:p>
            <a:r>
              <a:rPr lang="en-US" sz="3600" dirty="0"/>
              <a:t> </a:t>
            </a:r>
            <a:r>
              <a:rPr lang="en-US" sz="3600" dirty="0" smtClean="0"/>
              <a:t>     0      otherwise</a:t>
            </a:r>
            <a:endParaRPr lang="en-US" sz="3600" dirty="0"/>
          </a:p>
        </p:txBody>
      </p:sp>
      <mc:AlternateContent xmlns:mc="http://schemas.openxmlformats.org/markup-compatibility/2006" xmlns:a14="http://schemas.microsoft.com/office/drawing/2010/main">
        <mc:Choice Requires="a14">
          <p:sp>
            <p:nvSpPr>
              <p:cNvPr id="24" name="TextBox 23"/>
              <p:cNvSpPr txBox="1"/>
              <p:nvPr/>
            </p:nvSpPr>
            <p:spPr>
              <a:xfrm>
                <a:off x="407576" y="5217591"/>
                <a:ext cx="7746544" cy="1200329"/>
              </a:xfrm>
              <a:prstGeom prst="rect">
                <a:avLst/>
              </a:prstGeom>
              <a:noFill/>
            </p:spPr>
            <p:txBody>
              <a:bodyPr wrap="none" rtlCol="0">
                <a:spAutoFit/>
              </a:bodyPr>
              <a:lstStyle/>
              <a:p>
                <a:r>
                  <a:rPr lang="en-US" sz="3600" dirty="0" smtClean="0"/>
                  <a:t>Analysis: If b=1 then </a:t>
                </a:r>
                <a:r>
                  <a:rPr lang="en-US" sz="3600" dirty="0"/>
                  <a:t>c</a:t>
                </a:r>
                <a:r>
                  <a:rPr lang="en-US" sz="3600" baseline="-25000" dirty="0"/>
                  <a:t>1</a:t>
                </a:r>
                <a:r>
                  <a:rPr lang="en-US" sz="3600" dirty="0" smtClean="0"/>
                  <a:t>=</a:t>
                </a:r>
                <a:r>
                  <a:rPr lang="en-US" sz="3600" dirty="0">
                    <a:ea typeface="Cambria Math" panose="02040503050406030204" pitchFamily="18" charset="0"/>
                  </a:rPr>
                  <a:t>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oMath>
                </a14:m>
                <a:r>
                  <a:rPr lang="en-US" sz="3600" dirty="0"/>
                  <a:t> 0</a:t>
                </a:r>
                <a:r>
                  <a:rPr lang="en-US" sz="3600" baseline="30000" dirty="0">
                    <a:latin typeface="Cambria Math" panose="02040503050406030204" pitchFamily="18" charset="0"/>
                    <a:ea typeface="Cambria Math" panose="02040503050406030204" pitchFamily="18" charset="0"/>
                  </a:rPr>
                  <a:t>ℓ(𝑛</a:t>
                </a:r>
                <a:r>
                  <a:rPr lang="en-US" sz="3600" baseline="30000" dirty="0" smtClean="0">
                    <a:latin typeface="Cambria Math" panose="02040503050406030204" pitchFamily="18" charset="0"/>
                    <a:ea typeface="Cambria Math" panose="02040503050406030204" pitchFamily="18" charset="0"/>
                  </a:rPr>
                  <a:t>)</a:t>
                </a:r>
                <a:r>
                  <a:rPr lang="en-US" sz="3600" dirty="0" smtClean="0"/>
                  <a:t> =c</a:t>
                </a:r>
                <a:r>
                  <a:rPr lang="en-US" sz="3600" baseline="-25000" dirty="0" smtClean="0"/>
                  <a:t>2</a:t>
                </a:r>
                <a:endParaRPr lang="en-US" sz="3600" baseline="-25000" dirty="0"/>
              </a:p>
              <a:p>
                <a:r>
                  <a:rPr lang="en-US" sz="3600" dirty="0" smtClean="0"/>
                  <a:t> </a:t>
                </a:r>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7576" y="5217591"/>
                <a:ext cx="7746544" cy="1200329"/>
              </a:xfrm>
              <a:prstGeom prst="rect">
                <a:avLst/>
              </a:prstGeom>
              <a:blipFill>
                <a:blip r:embed="rId7"/>
                <a:stretch>
                  <a:fillRect l="-2439" t="-8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7576" y="5878812"/>
                <a:ext cx="10325775" cy="1200329"/>
              </a:xfrm>
              <a:prstGeom prst="rect">
                <a:avLst/>
              </a:prstGeom>
              <a:noFill/>
            </p:spPr>
            <p:txBody>
              <a:bodyPr wrap="none" rtlCol="0">
                <a:spAutoFit/>
              </a:bodyPr>
              <a:lstStyle/>
              <a:p>
                <a:r>
                  <a:rPr lang="en-US" sz="3600" dirty="0" smtClean="0"/>
                  <a:t>Analysis: If b=0 then </a:t>
                </a:r>
                <a:r>
                  <a:rPr lang="en-US" sz="3600" dirty="0"/>
                  <a:t>c</a:t>
                </a:r>
                <a:r>
                  <a:rPr lang="en-US" sz="3600" baseline="-25000" dirty="0"/>
                  <a:t>1</a:t>
                </a:r>
                <a:r>
                  <a:rPr lang="en-US" sz="3600" dirty="0" smtClean="0"/>
                  <a:t>=</a:t>
                </a:r>
                <a:r>
                  <a:rPr lang="en-US" sz="3600" dirty="0">
                    <a:ea typeface="Cambria Math" panose="02040503050406030204" pitchFamily="18" charset="0"/>
                  </a:rPr>
                  <a:t>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oMath>
                </a14:m>
                <a:r>
                  <a:rPr lang="en-US" sz="3600" dirty="0"/>
                  <a:t> </a:t>
                </a:r>
                <a:r>
                  <a:rPr lang="en-US" sz="3600" dirty="0" smtClean="0"/>
                  <a:t>1</a:t>
                </a:r>
                <a:r>
                  <a:rPr lang="en-US" sz="3600" baseline="30000" dirty="0" smtClean="0">
                    <a:latin typeface="Cambria Math" panose="02040503050406030204" pitchFamily="18" charset="0"/>
                    <a:ea typeface="Cambria Math" panose="02040503050406030204" pitchFamily="18" charset="0"/>
                  </a:rPr>
                  <a:t>ℓ</a:t>
                </a:r>
                <a:r>
                  <a:rPr lang="en-US" sz="3600" baseline="30000" dirty="0">
                    <a:latin typeface="Cambria Math" panose="02040503050406030204" pitchFamily="18" charset="0"/>
                    <a:ea typeface="Cambria Math" panose="02040503050406030204" pitchFamily="18" charset="0"/>
                  </a:rPr>
                  <a:t>(𝑛)</a:t>
                </a:r>
                <a:r>
                  <a:rPr lang="en-US" sz="3600" dirty="0"/>
                  <a:t> </a:t>
                </a:r>
                <a:r>
                  <a:rPr lang="en-US" sz="3600" dirty="0" smtClean="0"/>
                  <a:t>=c</a:t>
                </a:r>
                <a:r>
                  <a:rPr lang="en-US" sz="3600" baseline="-25000" dirty="0" smtClean="0"/>
                  <a:t>2</a:t>
                </a:r>
                <a:endParaRPr lang="en-US" sz="3600" baseline="-25000" dirty="0"/>
              </a:p>
              <a:p>
                <a:r>
                  <a:rPr lang="en-US" sz="3600" dirty="0" smtClean="0"/>
                  <a:t> </a:t>
                </a:r>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07576" y="5878812"/>
                <a:ext cx="10325775" cy="1200329"/>
              </a:xfrm>
              <a:prstGeom prst="rect">
                <a:avLst/>
              </a:prstGeom>
              <a:blipFill>
                <a:blip r:embed="rId8"/>
                <a:stretch>
                  <a:fillRect l="-1830" t="-7614"/>
                </a:stretch>
              </a:blipFill>
            </p:spPr>
            <p:txBody>
              <a:bodyPr/>
              <a:lstStyle/>
              <a:p>
                <a:r>
                  <a:rPr lang="en-US">
                    <a:noFill/>
                  </a:rPr>
                  <a:t> </a:t>
                </a:r>
              </a:p>
            </p:txBody>
          </p:sp>
        </mc:Fallback>
      </mc:AlternateContent>
    </p:spTree>
    <p:extLst>
      <p:ext uri="{BB962C8B-B14F-4D97-AF65-F5344CB8AC3E}">
        <p14:creationId xmlns:p14="http://schemas.microsoft.com/office/powerpoint/2010/main" val="55926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91667E-6 3.33333E-6 L 0.15547 -0.00023 " pathEditMode="relative" rAng="0" ptsTypes="AA">
                                      <p:cBhvr>
                                        <p:cTn id="10" dur="2000" fill="hold"/>
                                        <p:tgtEl>
                                          <p:spTgt spid="9"/>
                                        </p:tgtEl>
                                        <p:attrNameLst>
                                          <p:attrName>ppt_x</p:attrName>
                                          <p:attrName>ppt_y</p:attrName>
                                        </p:attrNameLst>
                                      </p:cBhvr>
                                      <p:rCtr x="7773"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Cheat?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0520" y="1825625"/>
                <a:ext cx="11536680" cy="4351338"/>
              </a:xfrm>
            </p:spPr>
            <p:txBody>
              <a:bodyPr>
                <a:noAutofit/>
              </a:bodyPr>
              <a:lstStyle/>
              <a:p>
                <a:r>
                  <a:rPr lang="en-US" sz="3400" dirty="0"/>
                  <a:t>Attack </a:t>
                </a:r>
                <a:r>
                  <a:rPr lang="en-US" sz="3400" dirty="0" smtClean="0"/>
                  <a:t>specifically exploited </a:t>
                </a:r>
                <a:r>
                  <a:rPr lang="en-US" sz="3400" dirty="0"/>
                  <a:t>the fact that we can ask to see multiple encryptions of the same message…</a:t>
                </a:r>
              </a:p>
              <a:p>
                <a:r>
                  <a:rPr lang="en-US" sz="3400" dirty="0" smtClean="0"/>
                  <a:t>The above argument might appear to show that no encryption scheme provides secure </a:t>
                </a:r>
                <a:r>
                  <a:rPr lang="en-US" sz="3400" b="1" dirty="0" smtClean="0"/>
                  <a:t>indistinguishable </a:t>
                </a:r>
                <a:r>
                  <a:rPr lang="en-US" sz="3400" b="1" dirty="0"/>
                  <a:t>multiple encryptions</a:t>
                </a:r>
                <a:r>
                  <a:rPr lang="en-US" sz="3400" dirty="0"/>
                  <a:t> in the presence of an eavesdropper. </a:t>
                </a:r>
                <a:endParaRPr lang="en-US" sz="3400" dirty="0" smtClean="0"/>
              </a:p>
              <a:p>
                <a:pPr marL="0" indent="0">
                  <a:buNone/>
                </a:pPr>
                <a:endParaRPr lang="en-US" sz="3400" b="1" dirty="0" smtClean="0"/>
              </a:p>
              <a:p>
                <a:pPr marL="0" indent="0">
                  <a:buNone/>
                </a:pPr>
                <a:r>
                  <a:rPr lang="en-US" sz="3400" b="1" dirty="0" smtClean="0"/>
                  <a:t>Theorem</a:t>
                </a:r>
                <a:r>
                  <a:rPr lang="en-US" sz="3400" dirty="0" smtClean="0"/>
                  <a:t>: If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is (stateless) encryption scheme and </a:t>
                </a:r>
                <a:r>
                  <a:rPr lang="en-US" sz="3400" dirty="0" err="1" smtClean="0"/>
                  <a:t>Enc</a:t>
                </a:r>
                <a:r>
                  <a:rPr lang="en-US" sz="3400" dirty="0" smtClean="0"/>
                  <a:t> is deterministic then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does </a:t>
                </a:r>
                <a:r>
                  <a:rPr lang="en-US" sz="3400" b="1" dirty="0" smtClean="0"/>
                  <a:t>not provide</a:t>
                </a:r>
                <a:r>
                  <a:rPr lang="en-US" sz="3400" dirty="0" smtClean="0"/>
                  <a:t> secure </a:t>
                </a:r>
                <a:r>
                  <a:rPr lang="en-US" sz="3400" b="1" dirty="0"/>
                  <a:t>indistinguishable multiple encryptions</a:t>
                </a:r>
                <a:r>
                  <a:rPr lang="en-US" sz="3400" dirty="0"/>
                  <a:t> </a:t>
                </a:r>
                <a:endParaRPr lang="en-US" sz="3400" dirty="0" smtClean="0"/>
              </a:p>
              <a:p>
                <a:pPr marL="0" indent="0">
                  <a:buNone/>
                </a:pP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0520" y="1825625"/>
                <a:ext cx="11536680" cy="4351338"/>
              </a:xfrm>
              <a:blipFill>
                <a:blip r:embed="rId2"/>
                <a:stretch>
                  <a:fillRect l="-1480" t="-3081" r="-423" b="-123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272187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13315</TotalTime>
  <Words>1108</Words>
  <Application>Microsoft Office PowerPoint</Application>
  <PresentationFormat>Widescreen</PresentationFormat>
  <Paragraphs>249</Paragraphs>
  <Slides>23</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Symbol</vt:lpstr>
      <vt:lpstr>Office Theme</vt:lpstr>
      <vt:lpstr>Cryptography CS 555</vt:lpstr>
      <vt:lpstr>Homework 1 Released</vt:lpstr>
      <vt:lpstr>Recap</vt:lpstr>
      <vt:lpstr>Multiple Message Eavesdropping Experiment</vt:lpstr>
      <vt:lpstr>Multiple Message Eavesdropping Experiment</vt:lpstr>
      <vt:lpstr>A Simple Observation</vt:lpstr>
      <vt:lpstr>Example</vt:lpstr>
      <vt:lpstr>Multiple Message Eavesdropping</vt:lpstr>
      <vt:lpstr>Did We Cheat?</vt:lpstr>
      <vt:lpstr>Did We Cheat?</vt:lpstr>
      <vt:lpstr>Chosen-Plaintext Attacks</vt:lpstr>
      <vt:lpstr>Chosen-Plaintext Attacks</vt:lpstr>
      <vt:lpstr>Battle of Midway (WWII).</vt:lpstr>
      <vt:lpstr>Battle of Midway (WWII).</vt:lpstr>
      <vt:lpstr>Multiple Message Security and CPA-Attacks</vt:lpstr>
      <vt:lpstr>CPA-Security (Single Message)</vt:lpstr>
      <vt:lpstr>CPA-Security (Single Message)</vt:lpstr>
      <vt:lpstr>CPA-Security (Multiple Messages)</vt:lpstr>
      <vt:lpstr>CPA-Security</vt:lpstr>
      <vt:lpstr>CPA-Security</vt:lpstr>
      <vt:lpstr>CPA-Security and Message Length</vt:lpstr>
      <vt:lpstr>Security Reduction</vt:lpstr>
      <vt:lpstr>Next Class</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171</cp:revision>
  <dcterms:created xsi:type="dcterms:W3CDTF">2016-12-31T20:38:01Z</dcterms:created>
  <dcterms:modified xsi:type="dcterms:W3CDTF">2017-01-19T20:54:09Z</dcterms:modified>
</cp:coreProperties>
</file>