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65" r:id="rId3"/>
    <p:sldId id="306" r:id="rId4"/>
    <p:sldId id="335" r:id="rId5"/>
    <p:sldId id="310" r:id="rId6"/>
    <p:sldId id="352" r:id="rId7"/>
    <p:sldId id="354" r:id="rId8"/>
    <p:sldId id="353" r:id="rId9"/>
    <p:sldId id="355" r:id="rId10"/>
    <p:sldId id="356" r:id="rId11"/>
    <p:sldId id="359" r:id="rId12"/>
    <p:sldId id="360" r:id="rId13"/>
    <p:sldId id="361" r:id="rId14"/>
    <p:sldId id="362" r:id="rId15"/>
    <p:sldId id="363" r:id="rId16"/>
    <p:sldId id="367" r:id="rId17"/>
    <p:sldId id="366" r:id="rId18"/>
    <p:sldId id="368" r:id="rId19"/>
    <p:sldId id="3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ring-2017-cs-55500-wng@lists.purdu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5: </a:t>
            </a:r>
            <a:r>
              <a:rPr lang="en-US" dirty="0" smtClean="0"/>
              <a:t>Constructing Secure Encryption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One-Time-Pads +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3.18: </a:t>
                </a:r>
                <a:r>
                  <a:rPr lang="en-US" dirty="0" smtClean="0"/>
                  <a:t>If G is a pseudorandom generator then the above encryption scheme has indistinguishable encryptions in the presence of an eavesdropper.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by Reduction: </a:t>
                </a:r>
                <a:r>
                  <a:rPr lang="en-US" dirty="0" smtClean="0"/>
                  <a:t>Start with and attacker A that breaks security of encryption scheme and transform A into distinguisher D that breaks PRG security of G.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900" dirty="0" smtClean="0"/>
                  <a:t>Why is this sufficient? </a:t>
                </a:r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74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Semantic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3395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18092" y="2035610"/>
            <a:ext cx="2436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Random seed 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446394" y="2168740"/>
                <a:ext cx="28462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94" y="2168740"/>
                <a:ext cx="28462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209" y="5086826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5939"/>
                  <a:gd name="adj2" fmla="val 1165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5939"/>
                  <a:gd name="adj2" fmla="val 11657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658218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(possibly still small)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658218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2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’’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=0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Hint: What encryption scheme is used?</a:t>
                </a:r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’’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=1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Image result for de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28" y="1816654"/>
            <a:ext cx="2411278" cy="25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335" y="2480875"/>
            <a:ext cx="1403222" cy="91662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08647" y="2740738"/>
            <a:ext cx="2412187" cy="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13815" y="2211604"/>
            <a:ext cx="1664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646238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PRG Attacker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920" y="2117207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 Attacker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36" y="2102593"/>
            <a:ext cx="1455120" cy="971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81871" y="1936405"/>
                <a:ext cx="2299540" cy="313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If b=1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</a:t>
                </a:r>
              </a:p>
              <a:p>
                <a:r>
                  <a:rPr lang="en-US" sz="2800" b="1" dirty="0" smtClean="0"/>
                  <a:t>  </a:t>
                </a:r>
                <a:r>
                  <a:rPr lang="en-US" sz="2800" dirty="0" smtClean="0"/>
                  <a:t>R = G(r)</a:t>
                </a:r>
              </a:p>
              <a:p>
                <a:r>
                  <a:rPr lang="en-US" sz="2800" b="1" dirty="0" smtClean="0"/>
                  <a:t>Else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871" y="1936405"/>
                <a:ext cx="2299540" cy="3137590"/>
              </a:xfrm>
              <a:prstGeom prst="rect">
                <a:avLst/>
              </a:prstGeom>
              <a:blipFill>
                <a:blip r:embed="rId6"/>
                <a:stretch>
                  <a:fillRect l="-5291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6824452" y="2457810"/>
            <a:ext cx="1197938" cy="1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67206" y="200349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123696" y="3203225"/>
            <a:ext cx="2732784" cy="1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2050251" y="2711212"/>
                <a:ext cx="2428485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sz="2800" baseline="-250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251" y="2711212"/>
                <a:ext cx="2428485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213174" y="2774531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Random b’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762094" y="3628329"/>
            <a:ext cx="3480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49518" y="3166664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b’’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583680" y="3099413"/>
            <a:ext cx="2103120" cy="528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20579" y="313303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643200" y="4804132"/>
            <a:ext cx="3338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 = 1     if b=b’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0    otherwise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9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3" grpId="0"/>
      <p:bldP spid="31" grpId="0"/>
      <p:bldP spid="32" grpId="0"/>
      <p:bldP spid="35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1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4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4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4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4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1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41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4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1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a:rPr lang="en-US" sz="4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4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4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100" i="1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4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1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41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1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1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’’</m:t>
                              </m:r>
                              <m:r>
                                <a:rPr lang="en-US" sz="41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4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=1</m:t>
                                  </m:r>
                                </m:e>
                              </m:d>
                            </m:e>
                          </m:d>
                          <m:r>
                            <a:rPr lang="en-US" sz="4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1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’’</m:t>
                              </m:r>
                              <m:r>
                                <a:rPr lang="en-US" sz="41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4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=0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4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10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’’</m:t>
                              </m:r>
                              <m:r>
                                <a:rPr lang="en-US" sz="41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4100" dirty="0"/>
                                <m:t>’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4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100" dirty="0"/>
                                    <m:t>=1</m:t>
                                  </m:r>
                                </m:e>
                              </m:d>
                            </m:e>
                          </m:d>
                          <m:r>
                            <a:rPr lang="en-US" sz="4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4100" dirty="0"/>
                            <m:t>½</m:t>
                          </m:r>
                        </m:e>
                      </m:d>
                    </m:oMath>
                  </m:oMathPara>
                </a14:m>
                <a:endParaRPr lang="en-US" sz="4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4100" dirty="0"/>
                        <m:t>½  </m:t>
                      </m:r>
                      <m:r>
                        <m:rPr>
                          <m:nor/>
                        </m:rPr>
                        <a:rPr lang="en-US" sz="4100" b="0" i="0" dirty="0" smtClean="0"/>
                        <m:t>+</m:t>
                      </m:r>
                      <m:r>
                        <m:rPr>
                          <m:nor/>
                        </m:rPr>
                        <a:rPr lang="en-US" sz="4100" dirty="0"/>
                        <m:t> </m:t>
                      </m:r>
                      <m:r>
                        <m:rPr>
                          <m:nor/>
                        </m:rPr>
                        <a:rPr lang="en-US" sz="4100" dirty="0"/>
                        <m:t>f</m:t>
                      </m:r>
                      <m:r>
                        <m:rPr>
                          <m:nor/>
                        </m:rPr>
                        <a:rPr lang="en-US" sz="4100" dirty="0"/>
                        <m:t>(</m:t>
                      </m:r>
                      <m:r>
                        <m:rPr>
                          <m:nor/>
                        </m:rPr>
                        <a:rPr lang="en-US" sz="4100" dirty="0"/>
                        <m:t>n</m:t>
                      </m:r>
                      <m:r>
                        <m:rPr>
                          <m:nor/>
                        </m:rPr>
                        <a:rPr lang="en-US" sz="4100" dirty="0"/>
                        <m:t>) </m:t>
                      </m:r>
                      <m:r>
                        <a:rPr lang="en-US" sz="4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100" dirty="0"/>
                        <m:t>½</m:t>
                      </m:r>
                      <m:r>
                        <a:rPr lang="en-US" sz="4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4100" dirty="0"/>
                        <m:t>f</m:t>
                      </m:r>
                      <m:r>
                        <m:rPr>
                          <m:nor/>
                        </m:rPr>
                        <a:rPr lang="en-US" sz="4100" dirty="0"/>
                        <m:t>(</m:t>
                      </m:r>
                      <m:r>
                        <m:rPr>
                          <m:nor/>
                        </m:rPr>
                        <a:rPr lang="en-US" sz="4100" dirty="0"/>
                        <m:t>n</m:t>
                      </m:r>
                      <m:r>
                        <m:rPr>
                          <m:nor/>
                        </m:rPr>
                        <a:rPr lang="en-US" sz="4100" dirty="0"/>
                        <m:t>)      </m:t>
                      </m:r>
                      <m:r>
                        <m:rPr>
                          <m:nor/>
                        </m:rPr>
                        <a:rPr lang="en-US" sz="4100" b="0" i="0" dirty="0" smtClean="0"/>
                        <m:t>                         </m:t>
                      </m:r>
                    </m:oMath>
                  </m:oMathPara>
                </a14:m>
                <a:endParaRPr lang="en-US" sz="41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3400" b="1" dirty="0" smtClean="0"/>
                  <a:t>Recall</a:t>
                </a:r>
                <a:r>
                  <a:rPr lang="en-US" sz="3400" b="1" dirty="0" smtClean="0"/>
                  <a:t>:</a:t>
                </a:r>
                <a:r>
                  <a:rPr lang="en-US" sz="3400" dirty="0" smtClean="0"/>
                  <a:t> f(n) was (non-negligible) advantage of encryption attacker.</a:t>
                </a:r>
                <a:endParaRPr lang="en-US" sz="3400" dirty="0"/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marL="0" indent="0">
                  <a:buNone/>
                </a:pPr>
                <a:r>
                  <a:rPr lang="en-US" sz="3400" b="1" dirty="0" smtClean="0"/>
                  <a:t>Implication</a:t>
                </a:r>
                <a:r>
                  <a:rPr lang="en-US" sz="3400" dirty="0" smtClean="0"/>
                  <a:t>: PRG G is also insecure (contrary to assumption). </a:t>
                </a:r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b="1" dirty="0" smtClean="0"/>
                  <a:t>QED</a:t>
                </a:r>
                <a:endParaRPr lang="en-US" sz="3400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Notation: </a:t>
                </a:r>
                <a:r>
                  <a:rPr lang="en-US" dirty="0" smtClean="0"/>
                  <a:t>Given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let 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 denote the substring formed by concatenating bits at the positions in S.</a:t>
                </a:r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x=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01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{1,4,5}        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=110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Select random subsets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of size |S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|=5 and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 vs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PRG pseudorandom bits output all at once</a:t>
                </a:r>
              </a:p>
              <a:p>
                <a:endParaRPr lang="en-US" dirty="0"/>
              </a:p>
              <a:p>
                <a:r>
                  <a:rPr lang="en-US" dirty="0" smtClean="0"/>
                  <a:t>Stream Cipher</a:t>
                </a:r>
              </a:p>
              <a:p>
                <a:pPr lvl="1"/>
                <a:r>
                  <a:rPr lang="en-US" dirty="0" smtClean="0"/>
                  <a:t>Pseudorandom bits can be output as a stream</a:t>
                </a:r>
              </a:p>
              <a:p>
                <a:pPr lvl="1"/>
                <a:r>
                  <a:rPr lang="en-US" dirty="0" smtClean="0"/>
                  <a:t>RC4, RC5 (Ron’s Code)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st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:=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:  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            (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err="1" smtClean="0"/>
                  <a:t>,st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):=</a:t>
                </a:r>
                <a:r>
                  <a:rPr lang="en-US" sz="2800" dirty="0" err="1" smtClean="0"/>
                  <a:t>GetBits</a:t>
                </a:r>
                <a:r>
                  <a:rPr lang="en-US" sz="2800" dirty="0" smtClean="0"/>
                  <a:t>(st</a:t>
                </a:r>
                <a:r>
                  <a:rPr lang="en-US" sz="2800" baseline="-25000" dirty="0" smtClean="0"/>
                  <a:t>i-1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Output</a:t>
                </a:r>
                <a:r>
                  <a:rPr lang="en-US" dirty="0" smtClean="0"/>
                  <a:t>: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,…,y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2012/Topic 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16F488-4742-4B3F-8465-C16BAF701369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RC4 Stream Cipher</a:t>
            </a:r>
            <a:endParaRPr lang="en-AU" alt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3914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400" dirty="0"/>
              <a:t>A proprietary cipher owned by RSA, designed by Ron Rivest in 1987. </a:t>
            </a:r>
          </a:p>
          <a:p>
            <a:pPr eaLnBrk="1" hangingPunct="1"/>
            <a:r>
              <a:rPr lang="en-AU" altLang="en-US" sz="2400" dirty="0"/>
              <a:t>Became public in 1994.</a:t>
            </a:r>
          </a:p>
          <a:p>
            <a:pPr eaLnBrk="1" hangingPunct="1"/>
            <a:r>
              <a:rPr lang="en-AU" altLang="en-US" sz="2400" dirty="0"/>
              <a:t>Simple and effective design. </a:t>
            </a:r>
          </a:p>
          <a:p>
            <a:pPr eaLnBrk="1" hangingPunct="1"/>
            <a:r>
              <a:rPr lang="en-AU" altLang="en-US" sz="2400" dirty="0"/>
              <a:t>Variable key size (typical 40 to 256 bits), </a:t>
            </a:r>
          </a:p>
          <a:p>
            <a:pPr eaLnBrk="1" hangingPunct="1"/>
            <a:r>
              <a:rPr lang="en-AU" altLang="en-US" sz="2400" dirty="0"/>
              <a:t>Output unbounded number of bytes. </a:t>
            </a:r>
          </a:p>
          <a:p>
            <a:pPr eaLnBrk="1" hangingPunct="1"/>
            <a:r>
              <a:rPr lang="en-AU" altLang="en-US" sz="2400" dirty="0"/>
              <a:t>Widely used (web SSL/TLS, wireless WEP). </a:t>
            </a:r>
          </a:p>
          <a:p>
            <a:pPr eaLnBrk="1" hangingPunct="1"/>
            <a:r>
              <a:rPr lang="en-AU" altLang="en-US" sz="2400" dirty="0"/>
              <a:t>Extensively studied, not a completely secure PRNG, when used correctly, </a:t>
            </a:r>
            <a:r>
              <a:rPr lang="en-AU" altLang="en-US" sz="2400" strike="sngStrike" dirty="0"/>
              <a:t>no known attacks </a:t>
            </a:r>
            <a:r>
              <a:rPr lang="en-AU" altLang="en-US" sz="2400" strike="sngStrike" dirty="0" smtClean="0"/>
              <a:t>exist</a:t>
            </a:r>
          </a:p>
          <a:p>
            <a:pPr eaLnBrk="1" hangingPunct="1"/>
            <a:r>
              <a:rPr lang="en-AU" altLang="en-US" sz="2400" b="1" dirty="0" smtClean="0"/>
              <a:t>Newer Versions</a:t>
            </a:r>
            <a:r>
              <a:rPr lang="en-AU" altLang="en-US" sz="2400" dirty="0" smtClean="0"/>
              <a:t>: RC5 and RC6</a:t>
            </a:r>
          </a:p>
          <a:p>
            <a:pPr eaLnBrk="1" hangingPunct="1"/>
            <a:r>
              <a:rPr lang="en-AU" altLang="en-US" sz="2400" b="1" dirty="0" err="1" smtClean="0"/>
              <a:t>Rijndael</a:t>
            </a:r>
            <a:r>
              <a:rPr lang="en-AU" altLang="en-US" sz="2400" dirty="0" smtClean="0"/>
              <a:t> selected by NIST as AES in 2000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28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2012/Topic 5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RC4 Cipher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The cipher internal state consists of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 256-byte array S, which contains a permutation of 0 to 255</a:t>
            </a:r>
          </a:p>
          <a:p>
            <a:pPr lvl="2">
              <a:lnSpc>
                <a:spcPct val="90000"/>
              </a:lnSpc>
            </a:pPr>
            <a:r>
              <a:rPr lang="en-AU" altLang="en-US" smtClean="0"/>
              <a:t>total number of possible states is 256! </a:t>
            </a:r>
            <a:r>
              <a:rPr lang="en-AU" altLang="en-US" smtClean="0">
                <a:sym typeface="Symbol" panose="05050102010706020507" pitchFamily="18" charset="2"/>
              </a:rPr>
              <a:t></a:t>
            </a:r>
            <a:r>
              <a:rPr lang="en-AU" altLang="en-US" smtClean="0"/>
              <a:t> 2</a:t>
            </a:r>
            <a:r>
              <a:rPr lang="en-AU" altLang="en-US" baseline="30000" smtClean="0"/>
              <a:t>1700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two indexes: i, j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>
                <a:solidFill>
                  <a:srgbClr val="CC0099"/>
                </a:solidFill>
                <a:latin typeface="Courier" pitchFamily="49" charset="0"/>
              </a:rPr>
              <a:t>i = j = 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>
                <a:solidFill>
                  <a:srgbClr val="CC0099"/>
                </a:solidFill>
                <a:latin typeface="Courier" pitchFamily="49" charset="0"/>
              </a:rPr>
              <a:t>Loop</a:t>
            </a:r>
            <a:endParaRPr lang="en-AU" altLang="en-US" sz="2200" b="1" baseline="-25000">
              <a:solidFill>
                <a:srgbClr val="CC0099"/>
              </a:solidFill>
              <a:latin typeface="Courier" pitchFamily="49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smtClean="0">
                <a:solidFill>
                  <a:srgbClr val="CC0099"/>
                </a:solidFill>
                <a:latin typeface="Courier" pitchFamily="49" charset="0"/>
              </a:rPr>
              <a:t>i = (i + 1)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smtClean="0">
                <a:solidFill>
                  <a:srgbClr val="CC0099"/>
                </a:solidFill>
                <a:latin typeface="Courier" pitchFamily="49" charset="0"/>
              </a:rPr>
              <a:t>j = (j + S[i])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smtClean="0">
                <a:solidFill>
                  <a:srgbClr val="CC0099"/>
                </a:solidFill>
                <a:latin typeface="Courier" pitchFamily="49" charset="0"/>
              </a:rPr>
              <a:t>swap(S[i], S[j])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smtClean="0">
                <a:solidFill>
                  <a:srgbClr val="CC0099"/>
                </a:solidFill>
                <a:latin typeface="Courier" pitchFamily="49" charset="0"/>
              </a:rPr>
              <a:t>output (S[i] + S[j]) (mod 256)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>
                <a:solidFill>
                  <a:srgbClr val="CC0099"/>
                </a:solidFill>
                <a:latin typeface="Courier" pitchFamily="49" charset="0"/>
              </a:rPr>
              <a:t>End Loop</a:t>
            </a:r>
            <a:endParaRPr lang="en-US" altLang="en-US" sz="2200" b="1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Security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Assumes adversary observes just one </a:t>
                </a:r>
                <a:r>
                  <a:rPr lang="en-US" dirty="0" err="1" smtClean="0"/>
                  <a:t>ciphertext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What if adversary observes two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/>
              </a:p>
              <a:p>
                <a:pPr marL="342900" lvl="1" indent="-342900">
                  <a:spcBef>
                    <a:spcPts val="1000"/>
                  </a:spcBef>
                </a:pPr>
                <a:r>
                  <a:rPr lang="en-US" dirty="0" smtClean="0"/>
                  <a:t>How could the adversary (Joe) attempt to modify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(m) below?</a:t>
                </a:r>
                <a:endParaRPr lang="en-US" dirty="0" smtClean="0"/>
              </a:p>
              <a:p>
                <a:pPr marL="0" lvl="1" indent="0" algn="ctr">
                  <a:spcBef>
                    <a:spcPts val="100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m = “Pay Joe the following amount (USD): 000000101”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Next Class (Friday) </a:t>
            </a:r>
          </a:p>
          <a:p>
            <a:pPr lvl="1"/>
            <a:r>
              <a:rPr lang="en-US" dirty="0" smtClean="0"/>
              <a:t>Read: Katz and Lindell 3.4</a:t>
            </a:r>
          </a:p>
          <a:p>
            <a:pPr lvl="1"/>
            <a:r>
              <a:rPr lang="en-US" dirty="0" smtClean="0"/>
              <a:t>Security for Multiple Encryptions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in class on Friday, February 3</a:t>
            </a:r>
            <a:r>
              <a:rPr lang="en-US" baseline="30000" dirty="0" smtClean="0"/>
              <a:t>rd</a:t>
            </a:r>
            <a:r>
              <a:rPr lang="en-US" dirty="0" smtClean="0"/>
              <a:t> (2 weeks)</a:t>
            </a:r>
          </a:p>
          <a:p>
            <a:endParaRPr lang="en-US" dirty="0"/>
          </a:p>
          <a:p>
            <a:r>
              <a:rPr lang="en-US" dirty="0" smtClean="0"/>
              <a:t>Solutions should be typeset (preferably in Latex)</a:t>
            </a:r>
          </a:p>
          <a:p>
            <a:endParaRPr lang="en-US" dirty="0"/>
          </a:p>
          <a:p>
            <a:r>
              <a:rPr lang="en-US" dirty="0" smtClean="0"/>
              <a:t>You may collaborate with classmates, but you must write up your own solution and you </a:t>
            </a:r>
            <a:r>
              <a:rPr lang="en-US" i="1" dirty="0" smtClean="0"/>
              <a:t>must understand</a:t>
            </a:r>
            <a:r>
              <a:rPr lang="en-US" b="1" dirty="0" smtClean="0"/>
              <a:t> </a:t>
            </a:r>
            <a:r>
              <a:rPr lang="en-US" dirty="0" smtClean="0"/>
              <a:t>this solution</a:t>
            </a:r>
          </a:p>
          <a:p>
            <a:endParaRPr lang="en-US" dirty="0"/>
          </a:p>
          <a:p>
            <a:r>
              <a:rPr lang="en-US" dirty="0" smtClean="0"/>
              <a:t>One question covers PRFs which we will cover early next week.</a:t>
            </a:r>
          </a:p>
          <a:p>
            <a:endParaRPr lang="en-US" dirty="0"/>
          </a:p>
          <a:p>
            <a:r>
              <a:rPr lang="en-US" dirty="0" smtClean="0"/>
              <a:t>Clarification questions: </a:t>
            </a:r>
            <a:r>
              <a:rPr lang="en-US" dirty="0" smtClean="0">
                <a:hlinkClick r:id="rId2"/>
              </a:rPr>
              <a:t>spring-2017-cs-55500-wng@lists.purdue.edu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Sematic Security/Indistinguishable Encryptions</a:t>
            </a:r>
          </a:p>
          <a:p>
            <a:r>
              <a:rPr lang="en-US" sz="4000" dirty="0" smtClean="0"/>
              <a:t>Concrete vs Asymptotic Security</a:t>
            </a:r>
          </a:p>
          <a:p>
            <a:pPr lvl="1"/>
            <a:r>
              <a:rPr lang="en-US" sz="3600" dirty="0" smtClean="0"/>
              <a:t>Negligible Functions</a:t>
            </a:r>
          </a:p>
          <a:p>
            <a:pPr lvl="1"/>
            <a:r>
              <a:rPr lang="en-US" sz="3600" dirty="0" smtClean="0"/>
              <a:t>Probabilistic Polynomial Time Algorithm</a:t>
            </a:r>
          </a:p>
          <a:p>
            <a:endParaRPr lang="en-US" dirty="0"/>
          </a:p>
          <a:p>
            <a:pPr marL="0" lvl="2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703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Define computational security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i="1" strike="sngStrike" dirty="0"/>
              <a:t>If you don’t understand what you want to achieve, how can you possibly know when (or if) you have achieved 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Show how to build a symmetric encryption scheme with semantic security.</a:t>
            </a:r>
          </a:p>
          <a:p>
            <a:endParaRPr lang="en-US" dirty="0"/>
          </a:p>
          <a:p>
            <a:r>
              <a:rPr lang="en-US" strike="sngStrike" dirty="0" smtClean="0"/>
              <a:t>Define computational security against an attacker who sees multiple </a:t>
            </a:r>
            <a:r>
              <a:rPr lang="en-US" strike="sngStrike" dirty="0" err="1" smtClean="0"/>
              <a:t>ciphertexts</a:t>
            </a:r>
            <a:r>
              <a:rPr lang="en-US" strike="sngStrike" dirty="0" smtClean="0"/>
              <a:t> or attempts to modify the </a:t>
            </a:r>
            <a:r>
              <a:rPr lang="en-US" strike="sngStrike" dirty="0" err="1" smtClean="0"/>
              <a:t>ciphertexts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571500">
              <a:spcBef>
                <a:spcPts val="1000"/>
              </a:spcBef>
            </a:pPr>
            <a:r>
              <a:rPr lang="en-US" sz="4000" dirty="0" smtClean="0"/>
              <a:t>Pseudorandom Generators</a:t>
            </a:r>
          </a:p>
          <a:p>
            <a:pPr marL="571500" lvl="1" indent="-571500">
              <a:spcBef>
                <a:spcPts val="1000"/>
              </a:spcBef>
            </a:pPr>
            <a:r>
              <a:rPr lang="en-US" sz="4000" dirty="0" smtClean="0"/>
              <a:t>Stream Ciphers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building 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3332"/>
            <a:ext cx="4402442" cy="37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Generator 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690688"/>
                <a:ext cx="12009120" cy="5030787"/>
              </a:xfrm>
            </p:spPr>
            <p:txBody>
              <a:bodyPr>
                <a:normAutofit/>
              </a:bodyPr>
              <a:lstStyle/>
              <a:p>
                <a:r>
                  <a:rPr lang="en-US" sz="3100" b="1" dirty="0" smtClean="0"/>
                  <a:t>Input:</a:t>
                </a:r>
                <a:r>
                  <a:rPr lang="en-US" sz="3100" dirty="0" smtClean="0"/>
                  <a:t> </a:t>
                </a:r>
                <a:r>
                  <a:rPr lang="en-US" sz="3100" i="1" dirty="0" smtClean="0"/>
                  <a:t>Short</a:t>
                </a:r>
                <a:r>
                  <a:rPr lang="en-US" sz="3100" dirty="0" smtClean="0"/>
                  <a:t> random seed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100" dirty="0" smtClean="0"/>
              </a:p>
              <a:p>
                <a:r>
                  <a:rPr lang="en-US" sz="3100" b="1" dirty="0" smtClean="0"/>
                  <a:t>Output:</a:t>
                </a:r>
                <a:r>
                  <a:rPr lang="en-US" sz="3100" dirty="0" smtClean="0"/>
                  <a:t> Longer “pseudorandom” string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1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1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/>
                  <a:t> is called expansion factor</a:t>
                </a:r>
              </a:p>
              <a:p>
                <a:endParaRPr lang="en-US" sz="3200" b="1" dirty="0" smtClean="0"/>
              </a:p>
              <a:p>
                <a:endParaRPr lang="en-US" sz="3200" b="1" dirty="0"/>
              </a:p>
              <a:p>
                <a:r>
                  <a:rPr lang="en-US" sz="3100" b="1" dirty="0" smtClean="0"/>
                  <a:t>PRG Security</a:t>
                </a:r>
                <a:r>
                  <a:rPr lang="en-US" sz="3100" dirty="0" smtClean="0"/>
                  <a:t>: For all PPT attacker </a:t>
                </a:r>
                <a:r>
                  <a:rPr lang="en-US" sz="3100" dirty="0"/>
                  <a:t>A there is a negligible function </a:t>
                </a:r>
                <a:r>
                  <a:rPr lang="en-US" sz="3100" dirty="0" err="1"/>
                  <a:t>negl</a:t>
                </a:r>
                <a:r>
                  <a:rPr lang="en-US" sz="3100" dirty="0"/>
                  <a:t> s.t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690688"/>
                <a:ext cx="12009120" cy="5030787"/>
              </a:xfrm>
              <a:blipFill>
                <a:blip r:embed="rId2"/>
                <a:stretch>
                  <a:fillRect l="-1117" t="-2421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4008" y="43628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If b=1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</a:t>
                </a:r>
              </a:p>
              <a:p>
                <a:r>
                  <a:rPr lang="en-US" sz="2800" b="1" dirty="0" smtClean="0"/>
                  <a:t>  </a:t>
                </a:r>
                <a:r>
                  <a:rPr lang="en-US" sz="2800" dirty="0" smtClean="0"/>
                  <a:t>R = G(r)</a:t>
                </a:r>
              </a:p>
              <a:p>
                <a:r>
                  <a:rPr lang="en-US" sz="2800" b="1" dirty="0" smtClean="0"/>
                  <a:t>Else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blipFill>
                <a:blip r:embed="rId8"/>
                <a:stretch>
                  <a:fillRect l="-530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142818" y="1934746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22" y="28277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58355" y="148504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9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182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3.33333E-6 L 0.32539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18" grpId="0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Bad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4400" dirty="0" smtClean="0"/>
                  <a:t>G(s) = s|1.</a:t>
                </a:r>
              </a:p>
              <a:p>
                <a:r>
                  <a:rPr lang="en-US" dirty="0" smtClean="0"/>
                  <a:t>What is the expansion factor?</a:t>
                </a:r>
              </a:p>
              <a:p>
                <a:pPr lvl="1"/>
                <a:r>
                  <a:rPr lang="en-US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=n+1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Task: Construct a distinguisher D which breaks PRG security for G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One Answer:  D(x|1)=1 and D(x|0)=0 for all x.</a:t>
                </a:r>
              </a:p>
              <a:p>
                <a:pPr lvl="1"/>
                <a:r>
                  <a:rPr lang="en-US" dirty="0" smtClean="0"/>
                  <a:t>Analysis: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[D(G(s)) = 1] = ?</a:t>
                </a:r>
              </a:p>
              <a:p>
                <a:pPr lvl="1"/>
                <a:r>
                  <a:rPr lang="en-US" dirty="0"/>
                  <a:t>Analysis: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[D(R) </a:t>
                </a:r>
                <a:r>
                  <a:rPr lang="en-US" dirty="0"/>
                  <a:t>= 1] = </a:t>
                </a:r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One-Time-Pads +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Encryption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Secret key is the seed (K=s)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Dec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b="1" dirty="0" smtClean="0"/>
                  <a:t>Advantage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Computational Security vs Information Theoretic (Perfect) Security</a:t>
                </a:r>
              </a:p>
              <a:p>
                <a:pPr lvl="1"/>
                <a:r>
                  <a:rPr lang="en-US" b="1" dirty="0" smtClean="0"/>
                  <a:t>Disadvantage</a:t>
                </a:r>
                <a:r>
                  <a:rPr lang="en-US" dirty="0" smtClean="0"/>
                  <a:t>: Still can </a:t>
                </a:r>
                <a:r>
                  <a:rPr lang="en-US" dirty="0"/>
                  <a:t>only send one </a:t>
                </a:r>
                <a:r>
                  <a:rPr lang="en-US" dirty="0" smtClean="0"/>
                  <a:t>message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3.18: </a:t>
                </a:r>
                <a:r>
                  <a:rPr lang="en-US" dirty="0" smtClean="0"/>
                  <a:t>If G is a pseudorandom generator then the above encryption scheme has indistinguishable encryptions in the presence of an eavesdropper.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14471</TotalTime>
  <Words>758</Words>
  <Application>Microsoft Office PowerPoint</Application>
  <PresentationFormat>Widescreen</PresentationFormat>
  <Paragraphs>211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</vt:lpstr>
      <vt:lpstr>Symbol</vt:lpstr>
      <vt:lpstr>Office Theme</vt:lpstr>
      <vt:lpstr>Cryptography CS 555</vt:lpstr>
      <vt:lpstr>Homework 1 Released</vt:lpstr>
      <vt:lpstr>Recap</vt:lpstr>
      <vt:lpstr>Today’s Goal</vt:lpstr>
      <vt:lpstr>Building Blocks</vt:lpstr>
      <vt:lpstr>Pseudorandom Generator G</vt:lpstr>
      <vt:lpstr>PRG Security as a Game</vt:lpstr>
      <vt:lpstr>A Bad PRG</vt:lpstr>
      <vt:lpstr>One-Time-Pads + PRGs</vt:lpstr>
      <vt:lpstr>One-Time-Pads + PRGs</vt:lpstr>
      <vt:lpstr>Breaking Semantic Security</vt:lpstr>
      <vt:lpstr>The Reduction</vt:lpstr>
      <vt:lpstr>Analysis</vt:lpstr>
      <vt:lpstr>Candidate PRG</vt:lpstr>
      <vt:lpstr>Stream Cipher vs PRG</vt:lpstr>
      <vt:lpstr>The RC4 Stream Cipher</vt:lpstr>
      <vt:lpstr>The RC4 Cipher</vt:lpstr>
      <vt:lpstr>Limitations of Current Security Definition</vt:lpstr>
      <vt:lpstr>Coming Up…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150</cp:revision>
  <dcterms:created xsi:type="dcterms:W3CDTF">2016-12-31T20:38:01Z</dcterms:created>
  <dcterms:modified xsi:type="dcterms:W3CDTF">2017-01-20T15:57:59Z</dcterms:modified>
</cp:coreProperties>
</file>