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1.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406" r:id="rId2"/>
    <p:sldId id="407" r:id="rId3"/>
    <p:sldId id="379" r:id="rId4"/>
    <p:sldId id="421" r:id="rId5"/>
    <p:sldId id="423" r:id="rId6"/>
    <p:sldId id="425" r:id="rId7"/>
    <p:sldId id="426" r:id="rId8"/>
    <p:sldId id="428" r:id="rId9"/>
    <p:sldId id="429" r:id="rId10"/>
    <p:sldId id="430" r:id="rId11"/>
    <p:sldId id="432" r:id="rId12"/>
    <p:sldId id="427" r:id="rId13"/>
    <p:sldId id="431" r:id="rId14"/>
    <p:sldId id="433" r:id="rId15"/>
    <p:sldId id="408" r:id="rId16"/>
    <p:sldId id="409" r:id="rId17"/>
    <p:sldId id="410" r:id="rId18"/>
    <p:sldId id="411" r:id="rId19"/>
    <p:sldId id="412" r:id="rId20"/>
    <p:sldId id="413" r:id="rId21"/>
    <p:sldId id="414" r:id="rId22"/>
    <p:sldId id="415" r:id="rId23"/>
    <p:sldId id="416" r:id="rId24"/>
    <p:sldId id="417" r:id="rId25"/>
    <p:sldId id="418" r:id="rId26"/>
    <p:sldId id="419" r:id="rId27"/>
    <p:sldId id="357" r:id="rId28"/>
    <p:sldId id="394" r:id="rId29"/>
    <p:sldId id="395" r:id="rId30"/>
    <p:sldId id="396" r:id="rId31"/>
    <p:sldId id="397" r:id="rId32"/>
    <p:sldId id="398" r:id="rId33"/>
    <p:sldId id="399" r:id="rId34"/>
    <p:sldId id="400" r:id="rId35"/>
    <p:sldId id="401" r:id="rId36"/>
    <p:sldId id="402" r:id="rId37"/>
    <p:sldId id="403" r:id="rId38"/>
    <p:sldId id="404" r:id="rId39"/>
    <p:sldId id="405" r:id="rId40"/>
  </p:sldIdLst>
  <p:sldSz cx="12192000" cy="6858000"/>
  <p:notesSz cx="6858000" cy="9144000"/>
  <p:embeddedFontLst>
    <p:embeddedFont>
      <p:font typeface="宋体" panose="02010600030101010101" pitchFamily="2" charset="-122"/>
      <p:regular r:id="rId42"/>
    </p:embeddedFont>
    <p:embeddedFont>
      <p:font typeface="Calibri Light" panose="020F0302020204030204" pitchFamily="34" charset="0"/>
      <p:regular r:id="rId43"/>
      <p:italic r:id="rId44"/>
    </p:embeddedFont>
    <p:embeddedFont>
      <p:font typeface="Calibri" panose="020F0502020204030204" pitchFamily="34" charset="0"/>
      <p:regular r:id="rId45"/>
      <p:bold r:id="rId46"/>
      <p:italic r:id="rId47"/>
      <p:boldItalic r:id="rId48"/>
    </p:embeddedFont>
    <p:embeddedFont>
      <p:font typeface="Verdana" panose="020B0604030504040204" pitchFamily="34" charset="0"/>
      <p:regular r:id="rId49"/>
      <p:bold r:id="rId50"/>
      <p:italic r:id="rId51"/>
      <p:boldItalic r:id="rId52"/>
    </p:embeddedFont>
    <p:embeddedFont>
      <p:font typeface="Cambria Math" panose="02040503050406030204" pitchFamily="18"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7B8277-68E6-4725-ADBF-F2E99B037A1D}">
          <p14:sldIdLst>
            <p14:sldId id="406"/>
            <p14:sldId id="407"/>
            <p14:sldId id="379"/>
            <p14:sldId id="421"/>
            <p14:sldId id="423"/>
            <p14:sldId id="425"/>
            <p14:sldId id="426"/>
            <p14:sldId id="428"/>
            <p14:sldId id="429"/>
            <p14:sldId id="430"/>
            <p14:sldId id="432"/>
            <p14:sldId id="427"/>
            <p14:sldId id="431"/>
            <p14:sldId id="433"/>
            <p14:sldId id="408"/>
            <p14:sldId id="409"/>
            <p14:sldId id="410"/>
            <p14:sldId id="411"/>
            <p14:sldId id="412"/>
            <p14:sldId id="413"/>
            <p14:sldId id="414"/>
            <p14:sldId id="415"/>
            <p14:sldId id="416"/>
            <p14:sldId id="417"/>
            <p14:sldId id="418"/>
            <p14:sldId id="419"/>
          </p14:sldIdLst>
        </p14:section>
        <p14:section name="Untitled Section" id="{C173F62E-1EB1-445F-99F7-C19B4EB5F401}">
          <p14:sldIdLst>
            <p14:sldId id="357"/>
          </p14:sldIdLst>
        </p14:section>
        <p14:section name="Untitled Section" id="{6FA61631-D44D-4005-9C18-0C368E6C8DA1}">
          <p14:sldIdLst/>
        </p14:section>
        <p14:section name="Untitled Section" id="{27AA3864-2245-41FE-B14B-8E32929F5548}">
          <p14:sldIdLst>
            <p14:sldId id="394"/>
            <p14:sldId id="395"/>
            <p14:sldId id="396"/>
            <p14:sldId id="397"/>
            <p14:sldId id="398"/>
            <p14:sldId id="399"/>
            <p14:sldId id="400"/>
            <p14:sldId id="401"/>
            <p14:sldId id="402"/>
            <p14:sldId id="403"/>
            <p14:sldId id="404"/>
            <p14:sldId id="40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669" autoAdjust="0"/>
  </p:normalViewPr>
  <p:slideViewPr>
    <p:cSldViewPr snapToGrid="0">
      <p:cViewPr varScale="1">
        <p:scale>
          <a:sx n="73" d="100"/>
          <a:sy n="73" d="100"/>
        </p:scale>
        <p:origin x="1242" y="72"/>
      </p:cViewPr>
      <p:guideLst>
        <p:guide orient="horz" pos="2160"/>
        <p:guide pos="3840"/>
      </p:guideLst>
    </p:cSldViewPr>
  </p:slideViewPr>
  <p:outlineViewPr>
    <p:cViewPr>
      <p:scale>
        <a:sx n="33" d="100"/>
        <a:sy n="33" d="100"/>
      </p:scale>
      <p:origin x="0" y="289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DF46F-8000-42B8-B59B-DAC7A154C9BF}" type="datetimeFigureOut">
              <a:rPr lang="en-US" smtClean="0"/>
              <a:t>4/21/2017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1E05A-F77A-4D73-8247-AAB3E0C8518D}" type="slidenum">
              <a:rPr lang="en-US" smtClean="0"/>
              <a:t>‹#›</a:t>
            </a:fld>
            <a:endParaRPr lang="en-US"/>
          </a:p>
        </p:txBody>
      </p:sp>
    </p:spTree>
    <p:extLst>
      <p:ext uri="{BB962C8B-B14F-4D97-AF65-F5344CB8AC3E}">
        <p14:creationId xmlns:p14="http://schemas.microsoft.com/office/powerpoint/2010/main" val="425824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Bonneau,%20J..QT.&amp;newsearch=true"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ieeexplore.ieee.org/search/searchresult.jsp?searchWithin=p_Authors:.QT.Stajano,%20F..QT.&amp;newsearch=true" TargetMode="External"/><Relationship Id="rId5" Type="http://schemas.openxmlformats.org/officeDocument/2006/relationships/hyperlink" Target="http://ieeexplore.ieee.org/search/searchresult.jsp?searchWithin=p_Authors:.QT.van%20Oorschot,%20P.C..QT.&amp;newsearch=true" TargetMode="External"/><Relationship Id="rId4" Type="http://schemas.openxmlformats.org/officeDocument/2006/relationships/hyperlink" Target="http://ieeexplore.ieee.org/search/searchresult.jsp?searchWithin=p_Authors:.QT.Herley,%20C..QT.&amp;newsearch=tru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Bonneau,%20J..QT.&amp;newsearch=true"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ieeexplore.ieee.org/search/searchresult.jsp?searchWithin=p_Authors:.QT.Stajano,%20F..QT.&amp;newsearch=true" TargetMode="External"/><Relationship Id="rId5" Type="http://schemas.openxmlformats.org/officeDocument/2006/relationships/hyperlink" Target="http://ieeexplore.ieee.org/search/searchresult.jsp?searchWithin=p_Authors:.QT.van%20Oorschot,%20P.C..QT.&amp;newsearch=true" TargetMode="External"/><Relationship Id="rId4" Type="http://schemas.openxmlformats.org/officeDocument/2006/relationships/hyperlink" Target="http://ieeexplore.ieee.org/search/searchresult.jsp?searchWithin=p_Authors:.QT.Herley,%20C..QT.&amp;newsearch=tru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Bonneau,%20J..QT.&amp;newsearch=true"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ieeexplore.ieee.org/search/searchresult.jsp?searchWithin=p_Authors:.QT.Stajano,%20F..QT.&amp;newsearch=true" TargetMode="External"/><Relationship Id="rId5" Type="http://schemas.openxmlformats.org/officeDocument/2006/relationships/hyperlink" Target="http://ieeexplore.ieee.org/search/searchresult.jsp?searchWithin=p_Authors:.QT.van%20Oorschot,%20P.C..QT.&amp;newsearch=true" TargetMode="External"/><Relationship Id="rId4" Type="http://schemas.openxmlformats.org/officeDocument/2006/relationships/hyperlink" Target="http://ieeexplore.ieee.org/search/searchresult.jsp?searchWithin=p_Authors:.QT.Herley,%20C..QT.&amp;newsearch=tru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Bonneau,%20J..QT.&amp;newsearch=true"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ieeexplore.ieee.org/search/searchresult.jsp?searchWithin=p_Authors:.QT.Stajano,%20F..QT.&amp;newsearch=true" TargetMode="External"/><Relationship Id="rId5" Type="http://schemas.openxmlformats.org/officeDocument/2006/relationships/hyperlink" Target="http://ieeexplore.ieee.org/search/searchresult.jsp?searchWithin=p_Authors:.QT.van%20Oorschot,%20P.C..QT.&amp;newsearch=true" TargetMode="External"/><Relationship Id="rId4" Type="http://schemas.openxmlformats.org/officeDocument/2006/relationships/hyperlink" Target="http://ieeexplore.ieee.org/search/searchresult.jsp?searchWithin=p_Authors:.QT.Herley,%20C..QT.&amp;newsearch=true"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link.springer.com/chapter/10.1007/978-3-540-74835-9_24"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cholar.google.com/citations?user=Z3jkhWIAAAAJ&amp;hl=en&amp;oi=sra" TargetMode="External"/><Relationship Id="rId5" Type="http://schemas.openxmlformats.org/officeDocument/2006/relationships/hyperlink" Target="http://scholar.google.com/citations?user=CMRzTi8AAAAJ&amp;hl=en&amp;oi=sra" TargetMode="External"/><Relationship Id="rId4" Type="http://schemas.openxmlformats.org/officeDocument/2006/relationships/hyperlink" Target="http://scholar.google.com/citations?user=wg8yZz8AAAAJ&amp;hl=en&amp;oi=sra"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link.springer.com/chapter/10.1007/978-3-540-74835-9_24"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cholar.google.com/citations?user=Z3jkhWIAAAAJ&amp;hl=en&amp;oi=sra" TargetMode="External"/><Relationship Id="rId5" Type="http://schemas.openxmlformats.org/officeDocument/2006/relationships/hyperlink" Target="http://scholar.google.com/citations?user=CMRzTi8AAAAJ&amp;hl=en&amp;oi=sra" TargetMode="External"/><Relationship Id="rId4" Type="http://schemas.openxmlformats.org/officeDocument/2006/relationships/hyperlink" Target="http://scholar.google.com/citations?user=wg8yZz8AAAAJ&amp;hl=en&amp;oi=sra"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crypto.stanford.edu/~dabo/" TargetMode="External"/><Relationship Id="rId3" Type="http://schemas.openxmlformats.org/officeDocument/2006/relationships/hyperlink" Target="http://www.scs.carleton.ca/~paulv/papers/usenix06.pdf" TargetMode="External"/><Relationship Id="rId7" Type="http://schemas.openxmlformats.org/officeDocument/2006/relationships/hyperlink" Target="http://www.collinjackson.com/"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ww.blakeross.com/" TargetMode="External"/><Relationship Id="rId5" Type="http://schemas.openxmlformats.org/officeDocument/2006/relationships/hyperlink" Target="http://scholar.google.com/citations?user=Z3jkhWIAAAAJ&amp;hl=en&amp;oi=sra" TargetMode="External"/><Relationship Id="rId4" Type="http://schemas.openxmlformats.org/officeDocument/2006/relationships/hyperlink" Target="http://scholar.google.com/citations?user=CMRzTi8AAAAJ&amp;hl=en&amp;oi=sra" TargetMode="External"/><Relationship Id="rId9" Type="http://schemas.openxmlformats.org/officeDocument/2006/relationships/hyperlink" Target="http://theory.stanford.edu/people/jcm/home.html"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crypto.stanford.edu/~dabo/" TargetMode="External"/><Relationship Id="rId3" Type="http://schemas.openxmlformats.org/officeDocument/2006/relationships/hyperlink" Target="http://www.scs.carleton.ca/~paulv/papers/usenix06.pdf" TargetMode="External"/><Relationship Id="rId7" Type="http://schemas.openxmlformats.org/officeDocument/2006/relationships/hyperlink" Target="http://www.collinjackson.com/"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www.blakeross.com/" TargetMode="External"/><Relationship Id="rId5" Type="http://schemas.openxmlformats.org/officeDocument/2006/relationships/hyperlink" Target="http://scholar.google.com/citations?user=Z3jkhWIAAAAJ&amp;hl=en&amp;oi=sra" TargetMode="External"/><Relationship Id="rId4" Type="http://schemas.openxmlformats.org/officeDocument/2006/relationships/hyperlink" Target="http://scholar.google.com/citations?user=CMRzTi8AAAAJ&amp;hl=en&amp;oi=sra" TargetMode="External"/><Relationship Id="rId9" Type="http://schemas.openxmlformats.org/officeDocument/2006/relationships/hyperlink" Target="http://theory.stanford.edu/people/jcm/home.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3</a:t>
            </a:fld>
            <a:endParaRPr lang="en-US"/>
          </a:p>
        </p:txBody>
      </p:sp>
    </p:spTree>
    <p:extLst>
      <p:ext uri="{BB962C8B-B14F-4D97-AF65-F5344CB8AC3E}">
        <p14:creationId xmlns:p14="http://schemas.microsoft.com/office/powerpoint/2010/main" val="210264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13</a:t>
            </a:fld>
            <a:endParaRPr lang="en-US"/>
          </a:p>
        </p:txBody>
      </p:sp>
    </p:spTree>
    <p:extLst>
      <p:ext uri="{BB962C8B-B14F-4D97-AF65-F5344CB8AC3E}">
        <p14:creationId xmlns:p14="http://schemas.microsoft.com/office/powerpoint/2010/main" val="2102645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14</a:t>
            </a:fld>
            <a:endParaRPr lang="en-US"/>
          </a:p>
        </p:txBody>
      </p:sp>
    </p:spTree>
    <p:extLst>
      <p:ext uri="{BB962C8B-B14F-4D97-AF65-F5344CB8AC3E}">
        <p14:creationId xmlns:p14="http://schemas.microsoft.com/office/powerpoint/2010/main" val="2102645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Another line of research has sought to eliminate text passwords. One might ask whether or not password research will be relevant in the future. Bonneau, et al. considered each of these alternatives to text passwords in 2012 and concluded that there was no silver bullet to replace text passwords. While every proposed replacement has desirable properties, every replacement scheme they evaluated also had its disadvantages. For example, biometrics signals like fingerprints cannot be changed if they are compromised.</a:t>
            </a:r>
          </a:p>
          <a:p>
            <a:pPr eaLnBrk="1" hangingPunct="1">
              <a:spcBef>
                <a:spcPct val="0"/>
              </a:spcBef>
            </a:pPr>
            <a:endParaRPr lang="en-US" smtClean="0">
              <a:ea typeface="宋体" pitchFamily="2" charset="-122"/>
            </a:endParaRP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rPr>
              <a:t>Quest to Replace Passwords</a:t>
            </a:r>
          </a:p>
          <a:p>
            <a:pPr eaLnBrk="1" hangingPunct="1">
              <a:spcBef>
                <a:spcPct val="0"/>
              </a:spcBef>
            </a:pPr>
            <a:r>
              <a:rPr lang="en-US" smtClean="0">
                <a:ea typeface="宋体" pitchFamily="2" charset="-122"/>
                <a:hlinkClick r:id="rId3"/>
              </a:rPr>
              <a:t>Bonneau, J.</a:t>
            </a:r>
            <a:r>
              <a:rPr lang="en-US" smtClean="0">
                <a:ea typeface="宋体" pitchFamily="2" charset="-122"/>
              </a:rPr>
              <a:t> ; Univ. of Cambridge, Cambridge, UK ; </a:t>
            </a:r>
            <a:r>
              <a:rPr lang="en-US" smtClean="0">
                <a:ea typeface="宋体" pitchFamily="2" charset="-122"/>
                <a:hlinkClick r:id="rId4"/>
              </a:rPr>
              <a:t>Herley, C.</a:t>
            </a:r>
            <a:r>
              <a:rPr lang="en-US" smtClean="0">
                <a:ea typeface="宋体" pitchFamily="2" charset="-122"/>
              </a:rPr>
              <a:t> ; </a:t>
            </a:r>
            <a:r>
              <a:rPr lang="en-US" smtClean="0">
                <a:ea typeface="宋体" pitchFamily="2" charset="-122"/>
                <a:hlinkClick r:id="rId5"/>
              </a:rPr>
              <a:t>van Oorschot, P.C.</a:t>
            </a:r>
            <a:r>
              <a:rPr lang="en-US" smtClean="0">
                <a:ea typeface="宋体" pitchFamily="2" charset="-122"/>
              </a:rPr>
              <a:t> ; </a:t>
            </a:r>
            <a:r>
              <a:rPr lang="en-US" smtClean="0">
                <a:ea typeface="宋体" pitchFamily="2" charset="-122"/>
                <a:hlinkClick r:id="rId6"/>
              </a:rPr>
              <a:t>Stajano, F.</a:t>
            </a:r>
            <a:endParaRPr lang="en-US" smtClean="0">
              <a:ea typeface="宋体" pitchFamily="2" charset="-122"/>
            </a:endParaRPr>
          </a:p>
          <a:p>
            <a:pPr eaLnBrk="1" hangingPunct="1">
              <a:spcBef>
                <a:spcPct val="0"/>
              </a:spcBef>
            </a:pPr>
            <a:endParaRPr lang="en-US" smtClean="0">
              <a:ea typeface="宋体" pitchFamily="2" charset="-122"/>
            </a:endParaRP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64B5D8B5-A317-42B7-8B69-3B5E79E74090}" type="slidenum">
              <a:rPr lang="en-US" smtClean="0">
                <a:solidFill>
                  <a:srgbClr val="000000"/>
                </a:solidFill>
              </a:rPr>
              <a:pPr/>
              <a:t>29</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Another line of research has sought to eliminate text passwords. One might ask whether or not password research will be relevant in the future. Bonneau, et al. considered each of these alternatives to text passwords in 2012 and concluded that there was no silver bullet to replace text passwords. While every proposed replacement has desirable properties, every replacement scheme they evaluated also had its disadvantages. For example, biometrics signals like fingerprints cannot be changed if they are compromised.</a:t>
            </a:r>
          </a:p>
          <a:p>
            <a:pPr eaLnBrk="1" hangingPunct="1">
              <a:spcBef>
                <a:spcPct val="0"/>
              </a:spcBef>
            </a:pPr>
            <a:endParaRPr lang="en-US" smtClean="0">
              <a:ea typeface="宋体" pitchFamily="2" charset="-122"/>
            </a:endParaRP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rPr>
              <a:t>Quest to Replace Passwords</a:t>
            </a:r>
          </a:p>
          <a:p>
            <a:pPr eaLnBrk="1" hangingPunct="1">
              <a:spcBef>
                <a:spcPct val="0"/>
              </a:spcBef>
            </a:pPr>
            <a:r>
              <a:rPr lang="en-US" smtClean="0">
                <a:ea typeface="宋体" pitchFamily="2" charset="-122"/>
                <a:hlinkClick r:id="rId3"/>
              </a:rPr>
              <a:t>Bonneau, J.</a:t>
            </a:r>
            <a:r>
              <a:rPr lang="en-US" smtClean="0">
                <a:ea typeface="宋体" pitchFamily="2" charset="-122"/>
              </a:rPr>
              <a:t> ; Univ. of Cambridge, Cambridge, UK ; </a:t>
            </a:r>
            <a:r>
              <a:rPr lang="en-US" smtClean="0">
                <a:ea typeface="宋体" pitchFamily="2" charset="-122"/>
                <a:hlinkClick r:id="rId4"/>
              </a:rPr>
              <a:t>Herley, C.</a:t>
            </a:r>
            <a:r>
              <a:rPr lang="en-US" smtClean="0">
                <a:ea typeface="宋体" pitchFamily="2" charset="-122"/>
              </a:rPr>
              <a:t> ; </a:t>
            </a:r>
            <a:r>
              <a:rPr lang="en-US" smtClean="0">
                <a:ea typeface="宋体" pitchFamily="2" charset="-122"/>
                <a:hlinkClick r:id="rId5"/>
              </a:rPr>
              <a:t>van Oorschot, P.C.</a:t>
            </a:r>
            <a:r>
              <a:rPr lang="en-US" smtClean="0">
                <a:ea typeface="宋体" pitchFamily="2" charset="-122"/>
              </a:rPr>
              <a:t> ; </a:t>
            </a:r>
            <a:r>
              <a:rPr lang="en-US" smtClean="0">
                <a:ea typeface="宋体" pitchFamily="2" charset="-122"/>
                <a:hlinkClick r:id="rId6"/>
              </a:rPr>
              <a:t>Stajano, F.</a:t>
            </a:r>
            <a:endParaRPr lang="en-US" smtClean="0">
              <a:ea typeface="宋体" pitchFamily="2" charset="-122"/>
            </a:endParaRPr>
          </a:p>
          <a:p>
            <a:pPr eaLnBrk="1" hangingPunct="1">
              <a:spcBef>
                <a:spcPct val="0"/>
              </a:spcBef>
            </a:pPr>
            <a:endParaRPr lang="en-US" smtClean="0">
              <a:ea typeface="宋体" pitchFamily="2" charset="-122"/>
            </a:endParaRP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6E96ACF2-039A-4D4A-A8A7-AF1EAEC67A6D}" type="slidenum">
              <a:rPr lang="en-US" smtClean="0">
                <a:solidFill>
                  <a:srgbClr val="000000"/>
                </a:solidFill>
              </a:rPr>
              <a:pPr/>
              <a:t>30</a:t>
            </a:fld>
            <a:endParaRPr 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Another line of research has sought to eliminate text passwords. One might ask whether or not password research will be relevant in the future. Bonneau, et al. considered each of these alternatives to text passwords in 2012 and concluded that there was no silver bullet to replace text passwords. While every proposed replacement has desirable properties, every replacement scheme they evaluated also had its disadvantages. For example, biometrics signals like fingerprints cannot be changed if they are compromised.</a:t>
            </a:r>
          </a:p>
          <a:p>
            <a:pPr eaLnBrk="1" hangingPunct="1">
              <a:spcBef>
                <a:spcPct val="0"/>
              </a:spcBef>
            </a:pPr>
            <a:endParaRPr lang="en-US" smtClean="0">
              <a:ea typeface="宋体" pitchFamily="2" charset="-122"/>
            </a:endParaRP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rPr>
              <a:t>Quest to Replace Passwords</a:t>
            </a:r>
          </a:p>
          <a:p>
            <a:pPr eaLnBrk="1" hangingPunct="1">
              <a:spcBef>
                <a:spcPct val="0"/>
              </a:spcBef>
            </a:pPr>
            <a:r>
              <a:rPr lang="en-US" smtClean="0">
                <a:ea typeface="宋体" pitchFamily="2" charset="-122"/>
                <a:hlinkClick r:id="rId3"/>
              </a:rPr>
              <a:t>Bonneau, J.</a:t>
            </a:r>
            <a:r>
              <a:rPr lang="en-US" smtClean="0">
                <a:ea typeface="宋体" pitchFamily="2" charset="-122"/>
              </a:rPr>
              <a:t> ; Univ. of Cambridge, Cambridge, UK ; </a:t>
            </a:r>
            <a:r>
              <a:rPr lang="en-US" smtClean="0">
                <a:ea typeface="宋体" pitchFamily="2" charset="-122"/>
                <a:hlinkClick r:id="rId4"/>
              </a:rPr>
              <a:t>Herley, C.</a:t>
            </a:r>
            <a:r>
              <a:rPr lang="en-US" smtClean="0">
                <a:ea typeface="宋体" pitchFamily="2" charset="-122"/>
              </a:rPr>
              <a:t> ; </a:t>
            </a:r>
            <a:r>
              <a:rPr lang="en-US" smtClean="0">
                <a:ea typeface="宋体" pitchFamily="2" charset="-122"/>
                <a:hlinkClick r:id="rId5"/>
              </a:rPr>
              <a:t>van Oorschot, P.C.</a:t>
            </a:r>
            <a:r>
              <a:rPr lang="en-US" smtClean="0">
                <a:ea typeface="宋体" pitchFamily="2" charset="-122"/>
              </a:rPr>
              <a:t> ; </a:t>
            </a:r>
            <a:r>
              <a:rPr lang="en-US" smtClean="0">
                <a:ea typeface="宋体" pitchFamily="2" charset="-122"/>
                <a:hlinkClick r:id="rId6"/>
              </a:rPr>
              <a:t>Stajano, F.</a:t>
            </a:r>
            <a:endParaRPr lang="en-US" smtClean="0">
              <a:ea typeface="宋体" pitchFamily="2" charset="-122"/>
            </a:endParaRPr>
          </a:p>
          <a:p>
            <a:pPr eaLnBrk="1" hangingPunct="1">
              <a:spcBef>
                <a:spcPct val="0"/>
              </a:spcBef>
            </a:pPr>
            <a:endParaRPr lang="en-US" smtClean="0">
              <a:ea typeface="宋体" pitchFamily="2" charset="-122"/>
            </a:endParaRP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F3EFC4C3-025B-402F-8273-953762DDEC3E}" type="slidenum">
              <a:rPr lang="en-US" smtClean="0">
                <a:solidFill>
                  <a:srgbClr val="000000"/>
                </a:solidFill>
              </a:rPr>
              <a:pPr/>
              <a:t>31</a:t>
            </a:fld>
            <a:endParaRPr 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Another line of research has sought to eliminate text passwords. One might ask whether or not password research will be relevant in the future. Bonneau, et al. considered each of these alternatives to text passwords in 2012 and concluded that there was no silver bullet to replace text passwords. While every proposed replacement has desirable properties, every replacement scheme they evaluated also had its disadvantages. For example, biometrics signals like fingerprints cannot be changed if they are compromised.</a:t>
            </a:r>
          </a:p>
          <a:p>
            <a:pPr eaLnBrk="1" hangingPunct="1">
              <a:spcBef>
                <a:spcPct val="0"/>
              </a:spcBef>
            </a:pPr>
            <a:endParaRPr lang="en-US" smtClean="0">
              <a:ea typeface="宋体" pitchFamily="2" charset="-122"/>
            </a:endParaRP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rPr>
              <a:t>Quest to Replace Passwords</a:t>
            </a:r>
          </a:p>
          <a:p>
            <a:pPr eaLnBrk="1" hangingPunct="1">
              <a:spcBef>
                <a:spcPct val="0"/>
              </a:spcBef>
            </a:pPr>
            <a:r>
              <a:rPr lang="en-US" smtClean="0">
                <a:ea typeface="宋体" pitchFamily="2" charset="-122"/>
                <a:hlinkClick r:id="rId3"/>
              </a:rPr>
              <a:t>Bonneau, J.</a:t>
            </a:r>
            <a:r>
              <a:rPr lang="en-US" smtClean="0">
                <a:ea typeface="宋体" pitchFamily="2" charset="-122"/>
              </a:rPr>
              <a:t> ; Univ. of Cambridge, Cambridge, UK ; </a:t>
            </a:r>
            <a:r>
              <a:rPr lang="en-US" smtClean="0">
                <a:ea typeface="宋体" pitchFamily="2" charset="-122"/>
                <a:hlinkClick r:id="rId4"/>
              </a:rPr>
              <a:t>Herley, C.</a:t>
            </a:r>
            <a:r>
              <a:rPr lang="en-US" smtClean="0">
                <a:ea typeface="宋体" pitchFamily="2" charset="-122"/>
              </a:rPr>
              <a:t> ; </a:t>
            </a:r>
            <a:r>
              <a:rPr lang="en-US" smtClean="0">
                <a:ea typeface="宋体" pitchFamily="2" charset="-122"/>
                <a:hlinkClick r:id="rId5"/>
              </a:rPr>
              <a:t>van Oorschot, P.C.</a:t>
            </a:r>
            <a:r>
              <a:rPr lang="en-US" smtClean="0">
                <a:ea typeface="宋体" pitchFamily="2" charset="-122"/>
              </a:rPr>
              <a:t> ; </a:t>
            </a:r>
            <a:r>
              <a:rPr lang="en-US" smtClean="0">
                <a:ea typeface="宋体" pitchFamily="2" charset="-122"/>
                <a:hlinkClick r:id="rId6"/>
              </a:rPr>
              <a:t>Stajano, F.</a:t>
            </a:r>
            <a:endParaRPr lang="en-US" smtClean="0">
              <a:ea typeface="宋体" pitchFamily="2" charset="-122"/>
            </a:endParaRPr>
          </a:p>
          <a:p>
            <a:pPr eaLnBrk="1" hangingPunct="1">
              <a:spcBef>
                <a:spcPct val="0"/>
              </a:spcBef>
            </a:pPr>
            <a:endParaRPr lang="en-US" smtClean="0">
              <a:ea typeface="宋体" pitchFamily="2" charset="-122"/>
            </a:endParaRPr>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16A0F9D6-344A-45CE-AC2D-CA14971507E7}" type="slidenum">
              <a:rPr lang="en-US" smtClean="0">
                <a:solidFill>
                  <a:srgbClr val="000000"/>
                </a:solidFill>
              </a:rPr>
              <a:pPr/>
              <a:t>32</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Graphical passwords have been an active area of research over the past 2 decades. Graphical password schemes aim to make passwords easier to remember by taking advantage of the natural human capacity for visual memory and cued recall. We will seek to exploit visual and associative memory with Person-Action-Object stories. The key difference is that we are focused on strategies for creating and remembering multiple passwords. </a:t>
            </a:r>
          </a:p>
          <a:p>
            <a:pPr eaLnBrk="1" hangingPunct="1">
              <a:spcBef>
                <a:spcPct val="0"/>
              </a:spcBef>
            </a:pPr>
            <a:endParaRPr lang="en-US" smtClean="0">
              <a:ea typeface="宋体" pitchFamily="2" charset="-122"/>
            </a:endParaRPr>
          </a:p>
          <a:p>
            <a:pPr eaLnBrk="1" hangingPunct="1">
              <a:spcBef>
                <a:spcPct val="0"/>
              </a:spcBef>
            </a:pPr>
            <a:endParaRPr lang="nl-NL" smtClean="0">
              <a:ea typeface="宋体" pitchFamily="2" charset="-122"/>
            </a:endParaRPr>
          </a:p>
          <a:p>
            <a:pPr eaLnBrk="1" hangingPunct="1">
              <a:spcBef>
                <a:spcPct val="0"/>
              </a:spcBef>
            </a:pPr>
            <a:r>
              <a:rPr lang="en-US" smtClean="0">
                <a:ea typeface="宋体" pitchFamily="2" charset="-122"/>
                <a:hlinkClick r:id="rId3"/>
              </a:rPr>
              <a:t>Graphical password authentication using </a:t>
            </a:r>
            <a:r>
              <a:rPr lang="en-US" b="1" smtClean="0">
                <a:ea typeface="宋体" pitchFamily="2" charset="-122"/>
                <a:hlinkClick r:id="rId3"/>
              </a:rPr>
              <a:t>cued click points</a:t>
            </a:r>
            <a:endParaRPr lang="en-US" smtClean="0">
              <a:ea typeface="宋体" pitchFamily="2" charset="-122"/>
            </a:endParaRPr>
          </a:p>
          <a:p>
            <a:pPr eaLnBrk="1" hangingPunct="1">
              <a:spcBef>
                <a:spcPct val="0"/>
              </a:spcBef>
            </a:pPr>
            <a:r>
              <a:rPr lang="en-US" u="sng" smtClean="0">
                <a:ea typeface="宋体" pitchFamily="2" charset="-122"/>
                <a:hlinkClick r:id="rId4"/>
              </a:rPr>
              <a:t>S Chiasson</a:t>
            </a:r>
            <a:r>
              <a:rPr lang="en-US" smtClean="0">
                <a:ea typeface="宋体" pitchFamily="2" charset="-122"/>
              </a:rPr>
              <a:t>, </a:t>
            </a:r>
            <a:r>
              <a:rPr lang="en-US" u="sng" smtClean="0">
                <a:ea typeface="宋体" pitchFamily="2" charset="-122"/>
                <a:hlinkClick r:id="rId5"/>
              </a:rPr>
              <a:t>PC van Oorschot</a:t>
            </a:r>
            <a:r>
              <a:rPr lang="en-US" smtClean="0">
                <a:ea typeface="宋体" pitchFamily="2" charset="-122"/>
              </a:rPr>
              <a:t>, </a:t>
            </a:r>
            <a:r>
              <a:rPr lang="en-US" u="sng" smtClean="0">
                <a:ea typeface="宋体" pitchFamily="2" charset="-122"/>
                <a:hlinkClick r:id="rId6"/>
              </a:rPr>
              <a:t>R Biddle</a:t>
            </a:r>
            <a:r>
              <a:rPr lang="en-US" smtClean="0">
                <a:ea typeface="宋体" pitchFamily="2" charset="-122"/>
              </a:rPr>
              <a:t> - Computer Security–ESORICS</a:t>
            </a:r>
          </a:p>
          <a:p>
            <a:pPr eaLnBrk="1" hangingPunct="1">
              <a:spcBef>
                <a:spcPct val="0"/>
              </a:spcBef>
            </a:pPr>
            <a:endParaRPr lang="en-US" smtClean="0">
              <a:ea typeface="宋体" pitchFamily="2" charset="-122"/>
            </a:endParaRP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FEE65B79-36A3-4362-8297-597C68F7F326}" type="slidenum">
              <a:rPr lang="en-US" smtClean="0">
                <a:solidFill>
                  <a:srgbClr val="000000"/>
                </a:solidFill>
              </a:rPr>
              <a:pPr/>
              <a:t>33</a:t>
            </a:fld>
            <a:endParaRPr 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Graphical passwords have been an active area of research over the past 2 decades. Graphical password schemes aim to make passwords easier to remember by taking advantage of the natural human capacity for visual memory and cued recall. We will seek to exploit visual and associative memory with Person-Action-Object stories. The key difference is that we are focused on strategies for creating and remembering multiple passwords. </a:t>
            </a:r>
          </a:p>
          <a:p>
            <a:pPr eaLnBrk="1" hangingPunct="1">
              <a:spcBef>
                <a:spcPct val="0"/>
              </a:spcBef>
            </a:pPr>
            <a:endParaRPr lang="en-US" smtClean="0">
              <a:ea typeface="宋体" pitchFamily="2" charset="-122"/>
            </a:endParaRPr>
          </a:p>
          <a:p>
            <a:pPr eaLnBrk="1" hangingPunct="1">
              <a:spcBef>
                <a:spcPct val="0"/>
              </a:spcBef>
            </a:pPr>
            <a:endParaRPr lang="nl-NL" smtClean="0">
              <a:ea typeface="宋体" pitchFamily="2" charset="-122"/>
            </a:endParaRPr>
          </a:p>
          <a:p>
            <a:pPr eaLnBrk="1" hangingPunct="1">
              <a:spcBef>
                <a:spcPct val="0"/>
              </a:spcBef>
            </a:pPr>
            <a:r>
              <a:rPr lang="en-US" smtClean="0">
                <a:ea typeface="宋体" pitchFamily="2" charset="-122"/>
                <a:hlinkClick r:id="rId3"/>
              </a:rPr>
              <a:t>Graphical password authentication using </a:t>
            </a:r>
            <a:r>
              <a:rPr lang="en-US" b="1" smtClean="0">
                <a:ea typeface="宋体" pitchFamily="2" charset="-122"/>
                <a:hlinkClick r:id="rId3"/>
              </a:rPr>
              <a:t>cued click points</a:t>
            </a:r>
            <a:endParaRPr lang="en-US" smtClean="0">
              <a:ea typeface="宋体" pitchFamily="2" charset="-122"/>
            </a:endParaRPr>
          </a:p>
          <a:p>
            <a:pPr eaLnBrk="1" hangingPunct="1">
              <a:spcBef>
                <a:spcPct val="0"/>
              </a:spcBef>
            </a:pPr>
            <a:r>
              <a:rPr lang="en-US" u="sng" smtClean="0">
                <a:ea typeface="宋体" pitchFamily="2" charset="-122"/>
                <a:hlinkClick r:id="rId4"/>
              </a:rPr>
              <a:t>S Chiasson</a:t>
            </a:r>
            <a:r>
              <a:rPr lang="en-US" smtClean="0">
                <a:ea typeface="宋体" pitchFamily="2" charset="-122"/>
              </a:rPr>
              <a:t>, </a:t>
            </a:r>
            <a:r>
              <a:rPr lang="en-US" u="sng" smtClean="0">
                <a:ea typeface="宋体" pitchFamily="2" charset="-122"/>
                <a:hlinkClick r:id="rId5"/>
              </a:rPr>
              <a:t>PC van Oorschot</a:t>
            </a:r>
            <a:r>
              <a:rPr lang="en-US" smtClean="0">
                <a:ea typeface="宋体" pitchFamily="2" charset="-122"/>
              </a:rPr>
              <a:t>, </a:t>
            </a:r>
            <a:r>
              <a:rPr lang="en-US" u="sng" smtClean="0">
                <a:ea typeface="宋体" pitchFamily="2" charset="-122"/>
                <a:hlinkClick r:id="rId6"/>
              </a:rPr>
              <a:t>R Biddle</a:t>
            </a:r>
            <a:r>
              <a:rPr lang="en-US" smtClean="0">
                <a:ea typeface="宋体" pitchFamily="2" charset="-122"/>
              </a:rPr>
              <a:t> - Computer Security–ESORICS</a:t>
            </a:r>
          </a:p>
          <a:p>
            <a:pPr eaLnBrk="1" hangingPunct="1">
              <a:spcBef>
                <a:spcPct val="0"/>
              </a:spcBef>
            </a:pPr>
            <a:endParaRPr lang="en-US" smtClean="0">
              <a:ea typeface="宋体" pitchFamily="2" charset="-122"/>
            </a:endParaRP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72CF2FA9-D005-4949-A6F0-AB9FC4361588}" type="slidenum">
              <a:rPr lang="en-US" smtClean="0">
                <a:solidFill>
                  <a:srgbClr val="000000"/>
                </a:solidFill>
              </a:rPr>
              <a:pPr/>
              <a:t>34</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LastPass</a:t>
            </a:r>
          </a:p>
          <a:p>
            <a:pPr eaLnBrk="1" hangingPunct="1">
              <a:spcBef>
                <a:spcPct val="0"/>
              </a:spcBef>
            </a:pPr>
            <a:r>
              <a:rPr lang="en-US" smtClean="0">
                <a:ea typeface="宋体" pitchFamily="2" charset="-122"/>
              </a:rPr>
              <a:t>KeePass</a:t>
            </a:r>
          </a:p>
          <a:p>
            <a:pPr eaLnBrk="1" hangingPunct="1">
              <a:spcBef>
                <a:spcPct val="0"/>
              </a:spcBef>
            </a:pPr>
            <a:r>
              <a:rPr lang="en-US" smtClean="0">
                <a:ea typeface="宋体" pitchFamily="2" charset="-122"/>
              </a:rPr>
              <a:t>1Password</a:t>
            </a: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hlinkClick r:id="rId3"/>
              </a:rPr>
              <a:t/>
            </a:r>
            <a:br>
              <a:rPr lang="en-US" smtClean="0">
                <a:ea typeface="宋体" pitchFamily="2" charset="-122"/>
                <a:hlinkClick r:id="rId3"/>
              </a:rPr>
            </a:br>
            <a:r>
              <a:rPr lang="en-US" smtClean="0">
                <a:ea typeface="宋体" pitchFamily="2" charset="-122"/>
                <a:hlinkClick r:id="rId3"/>
              </a:rPr>
              <a:t>A Usability Study and Critique of Two Password Managers ∗</a:t>
            </a:r>
            <a:endParaRPr lang="en-US" smtClean="0">
              <a:ea typeface="宋体" pitchFamily="2" charset="-122"/>
            </a:endParaRPr>
          </a:p>
          <a:p>
            <a:pPr eaLnBrk="1" hangingPunct="1">
              <a:spcBef>
                <a:spcPct val="0"/>
              </a:spcBef>
            </a:pPr>
            <a:r>
              <a:rPr lang="en-US" smtClean="0">
                <a:ea typeface="宋体" pitchFamily="2" charset="-122"/>
              </a:rPr>
              <a:t>by S Chiasson, </a:t>
            </a:r>
            <a:r>
              <a:rPr lang="nl-NL" u="sng" smtClean="0">
                <a:ea typeface="宋体" pitchFamily="2" charset="-122"/>
                <a:hlinkClick r:id="rId4"/>
              </a:rPr>
              <a:t>PC van Oorschot</a:t>
            </a:r>
            <a:r>
              <a:rPr lang="nl-NL" smtClean="0">
                <a:ea typeface="宋体" pitchFamily="2" charset="-122"/>
              </a:rPr>
              <a:t>, </a:t>
            </a:r>
            <a:r>
              <a:rPr lang="nl-NL" u="sng" smtClean="0">
                <a:ea typeface="宋体" pitchFamily="2" charset="-122"/>
                <a:hlinkClick r:id="rId5"/>
              </a:rPr>
              <a:t>R Biddle</a:t>
            </a:r>
            <a:r>
              <a:rPr lang="nl-NL" smtClean="0">
                <a:ea typeface="宋体" pitchFamily="2" charset="-122"/>
              </a:rPr>
              <a:t> </a:t>
            </a: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rPr>
              <a:t>PwdHash</a:t>
            </a:r>
          </a:p>
          <a:p>
            <a:pPr eaLnBrk="1" hangingPunct="1">
              <a:spcBef>
                <a:spcPct val="0"/>
              </a:spcBef>
            </a:pPr>
            <a:r>
              <a:rPr lang="en-US" smtClean="0">
                <a:ea typeface="宋体" pitchFamily="2" charset="-122"/>
                <a:hlinkClick r:id="rId6"/>
              </a:rPr>
              <a:t>Blake Ross</a:t>
            </a:r>
            <a:r>
              <a:rPr lang="en-US" smtClean="0">
                <a:ea typeface="宋体" pitchFamily="2" charset="-122"/>
              </a:rPr>
              <a:t>, </a:t>
            </a:r>
            <a:r>
              <a:rPr lang="en-US" smtClean="0">
                <a:ea typeface="宋体" pitchFamily="2" charset="-122"/>
                <a:hlinkClick r:id="rId7"/>
              </a:rPr>
              <a:t>Collin Jackson</a:t>
            </a:r>
            <a:r>
              <a:rPr lang="en-US" smtClean="0">
                <a:ea typeface="宋体" pitchFamily="2" charset="-122"/>
              </a:rPr>
              <a:t>, Nicholas Miyake, </a:t>
            </a:r>
            <a:r>
              <a:rPr lang="en-US" smtClean="0">
                <a:ea typeface="宋体" pitchFamily="2" charset="-122"/>
                <a:hlinkClick r:id="rId8"/>
              </a:rPr>
              <a:t>Dan Boneh</a:t>
            </a:r>
            <a:r>
              <a:rPr lang="en-US" smtClean="0">
                <a:ea typeface="宋体" pitchFamily="2" charset="-122"/>
              </a:rPr>
              <a:t> and </a:t>
            </a:r>
            <a:r>
              <a:rPr lang="en-US" smtClean="0">
                <a:ea typeface="宋体" pitchFamily="2" charset="-122"/>
                <a:hlinkClick r:id="rId9"/>
              </a:rPr>
              <a:t>John C. Mitchell</a:t>
            </a:r>
            <a:endParaRPr lang="en-US" smtClean="0">
              <a:ea typeface="宋体" pitchFamily="2" charset="-122"/>
            </a:endParaRPr>
          </a:p>
          <a:p>
            <a:pPr eaLnBrk="1" hangingPunct="1">
              <a:spcBef>
                <a:spcPct val="0"/>
              </a:spcBef>
            </a:pPr>
            <a:endParaRPr lang="en-US" smtClean="0">
              <a:ea typeface="宋体" pitchFamily="2" charset="-122"/>
            </a:endParaRPr>
          </a:p>
          <a:p>
            <a:pPr eaLnBrk="1" hangingPunct="1">
              <a:spcBef>
                <a:spcPct val="0"/>
              </a:spcBef>
            </a:pPr>
            <a:endParaRPr lang="en-US" smtClean="0">
              <a:ea typeface="宋体" pitchFamily="2" charset="-122"/>
            </a:endParaRP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5925D61C-9299-46E5-9C6A-52C8B368A163}" type="slidenum">
              <a:rPr lang="en-US" smtClean="0">
                <a:solidFill>
                  <a:srgbClr val="000000"/>
                </a:solidFill>
              </a:rPr>
              <a:pPr/>
              <a:t>37</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LastPass</a:t>
            </a:r>
          </a:p>
          <a:p>
            <a:pPr eaLnBrk="1" hangingPunct="1">
              <a:spcBef>
                <a:spcPct val="0"/>
              </a:spcBef>
            </a:pPr>
            <a:r>
              <a:rPr lang="en-US" smtClean="0">
                <a:ea typeface="宋体" pitchFamily="2" charset="-122"/>
              </a:rPr>
              <a:t>KeePass</a:t>
            </a:r>
          </a:p>
          <a:p>
            <a:pPr eaLnBrk="1" hangingPunct="1">
              <a:spcBef>
                <a:spcPct val="0"/>
              </a:spcBef>
            </a:pPr>
            <a:r>
              <a:rPr lang="en-US" smtClean="0">
                <a:ea typeface="宋体" pitchFamily="2" charset="-122"/>
              </a:rPr>
              <a:t>1Password</a:t>
            </a: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hlinkClick r:id="rId3"/>
              </a:rPr>
              <a:t/>
            </a:r>
            <a:br>
              <a:rPr lang="en-US" smtClean="0">
                <a:ea typeface="宋体" pitchFamily="2" charset="-122"/>
                <a:hlinkClick r:id="rId3"/>
              </a:rPr>
            </a:br>
            <a:r>
              <a:rPr lang="en-US" smtClean="0">
                <a:ea typeface="宋体" pitchFamily="2" charset="-122"/>
                <a:hlinkClick r:id="rId3"/>
              </a:rPr>
              <a:t>A Usability Study and Critique of Two Password Managers ∗</a:t>
            </a:r>
            <a:endParaRPr lang="en-US" smtClean="0">
              <a:ea typeface="宋体" pitchFamily="2" charset="-122"/>
            </a:endParaRPr>
          </a:p>
          <a:p>
            <a:pPr eaLnBrk="1" hangingPunct="1">
              <a:spcBef>
                <a:spcPct val="0"/>
              </a:spcBef>
            </a:pPr>
            <a:r>
              <a:rPr lang="en-US" smtClean="0">
                <a:ea typeface="宋体" pitchFamily="2" charset="-122"/>
              </a:rPr>
              <a:t>by S Chiasson, </a:t>
            </a:r>
            <a:r>
              <a:rPr lang="nl-NL" u="sng" smtClean="0">
                <a:ea typeface="宋体" pitchFamily="2" charset="-122"/>
                <a:hlinkClick r:id="rId4"/>
              </a:rPr>
              <a:t>PC van Oorschot</a:t>
            </a:r>
            <a:r>
              <a:rPr lang="nl-NL" smtClean="0">
                <a:ea typeface="宋体" pitchFamily="2" charset="-122"/>
              </a:rPr>
              <a:t>, </a:t>
            </a:r>
            <a:r>
              <a:rPr lang="nl-NL" u="sng" smtClean="0">
                <a:ea typeface="宋体" pitchFamily="2" charset="-122"/>
                <a:hlinkClick r:id="rId5"/>
              </a:rPr>
              <a:t>R Biddle</a:t>
            </a:r>
            <a:r>
              <a:rPr lang="nl-NL" smtClean="0">
                <a:ea typeface="宋体" pitchFamily="2" charset="-122"/>
              </a:rPr>
              <a:t> </a:t>
            </a: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rPr>
              <a:t>PwdHash</a:t>
            </a:r>
          </a:p>
          <a:p>
            <a:pPr eaLnBrk="1" hangingPunct="1">
              <a:spcBef>
                <a:spcPct val="0"/>
              </a:spcBef>
            </a:pPr>
            <a:r>
              <a:rPr lang="en-US" smtClean="0">
                <a:ea typeface="宋体" pitchFamily="2" charset="-122"/>
                <a:hlinkClick r:id="rId6"/>
              </a:rPr>
              <a:t>Blake Ross</a:t>
            </a:r>
            <a:r>
              <a:rPr lang="en-US" smtClean="0">
                <a:ea typeface="宋体" pitchFamily="2" charset="-122"/>
              </a:rPr>
              <a:t>, </a:t>
            </a:r>
            <a:r>
              <a:rPr lang="en-US" smtClean="0">
                <a:ea typeface="宋体" pitchFamily="2" charset="-122"/>
                <a:hlinkClick r:id="rId7"/>
              </a:rPr>
              <a:t>Collin Jackson</a:t>
            </a:r>
            <a:r>
              <a:rPr lang="en-US" smtClean="0">
                <a:ea typeface="宋体" pitchFamily="2" charset="-122"/>
              </a:rPr>
              <a:t>, Nicholas Miyake, </a:t>
            </a:r>
            <a:r>
              <a:rPr lang="en-US" smtClean="0">
                <a:ea typeface="宋体" pitchFamily="2" charset="-122"/>
                <a:hlinkClick r:id="rId8"/>
              </a:rPr>
              <a:t>Dan Boneh</a:t>
            </a:r>
            <a:r>
              <a:rPr lang="en-US" smtClean="0">
                <a:ea typeface="宋体" pitchFamily="2" charset="-122"/>
              </a:rPr>
              <a:t> and </a:t>
            </a:r>
            <a:r>
              <a:rPr lang="en-US" smtClean="0">
                <a:ea typeface="宋体" pitchFamily="2" charset="-122"/>
                <a:hlinkClick r:id="rId9"/>
              </a:rPr>
              <a:t>John C. Mitchell</a:t>
            </a:r>
            <a:endParaRPr lang="en-US" smtClean="0">
              <a:ea typeface="宋体" pitchFamily="2" charset="-122"/>
            </a:endParaRPr>
          </a:p>
          <a:p>
            <a:pPr eaLnBrk="1" hangingPunct="1">
              <a:spcBef>
                <a:spcPct val="0"/>
              </a:spcBef>
            </a:pPr>
            <a:endParaRPr lang="en-US" smtClean="0">
              <a:ea typeface="宋体" pitchFamily="2" charset="-122"/>
            </a:endParaRPr>
          </a:p>
          <a:p>
            <a:pPr eaLnBrk="1" hangingPunct="1">
              <a:spcBef>
                <a:spcPct val="0"/>
              </a:spcBef>
            </a:pPr>
            <a:endParaRPr lang="en-US" smtClean="0">
              <a:ea typeface="宋体" pitchFamily="2" charset="-122"/>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BD2D5A0A-D75A-4396-91FE-D272DAB63A71}" type="slidenum">
              <a:rPr lang="en-US" smtClean="0">
                <a:solidFill>
                  <a:srgbClr val="000000"/>
                </a:solidFill>
              </a:rPr>
              <a:pPr/>
              <a:t>38</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4</a:t>
            </a:fld>
            <a:endParaRPr lang="en-US"/>
          </a:p>
        </p:txBody>
      </p:sp>
    </p:spTree>
    <p:extLst>
      <p:ext uri="{BB962C8B-B14F-4D97-AF65-F5344CB8AC3E}">
        <p14:creationId xmlns:p14="http://schemas.microsoft.com/office/powerpoint/2010/main" val="2102645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5</a:t>
            </a:fld>
            <a:endParaRPr lang="en-US"/>
          </a:p>
        </p:txBody>
      </p:sp>
    </p:spTree>
    <p:extLst>
      <p:ext uri="{BB962C8B-B14F-4D97-AF65-F5344CB8AC3E}">
        <p14:creationId xmlns:p14="http://schemas.microsoft.com/office/powerpoint/2010/main" val="2102645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6</a:t>
            </a:fld>
            <a:endParaRPr lang="en-US"/>
          </a:p>
        </p:txBody>
      </p:sp>
    </p:spTree>
    <p:extLst>
      <p:ext uri="{BB962C8B-B14F-4D97-AF65-F5344CB8AC3E}">
        <p14:creationId xmlns:p14="http://schemas.microsoft.com/office/powerpoint/2010/main" val="2102645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7</a:t>
            </a:fld>
            <a:endParaRPr lang="en-US"/>
          </a:p>
        </p:txBody>
      </p:sp>
    </p:spTree>
    <p:extLst>
      <p:ext uri="{BB962C8B-B14F-4D97-AF65-F5344CB8AC3E}">
        <p14:creationId xmlns:p14="http://schemas.microsoft.com/office/powerpoint/2010/main" val="2102645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8</a:t>
            </a:fld>
            <a:endParaRPr lang="en-US"/>
          </a:p>
        </p:txBody>
      </p:sp>
    </p:spTree>
    <p:extLst>
      <p:ext uri="{BB962C8B-B14F-4D97-AF65-F5344CB8AC3E}">
        <p14:creationId xmlns:p14="http://schemas.microsoft.com/office/powerpoint/2010/main" val="2102645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9</a:t>
            </a:fld>
            <a:endParaRPr lang="en-US"/>
          </a:p>
        </p:txBody>
      </p:sp>
    </p:spTree>
    <p:extLst>
      <p:ext uri="{BB962C8B-B14F-4D97-AF65-F5344CB8AC3E}">
        <p14:creationId xmlns:p14="http://schemas.microsoft.com/office/powerpoint/2010/main" val="2102645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10</a:t>
            </a:fld>
            <a:endParaRPr lang="en-US"/>
          </a:p>
        </p:txBody>
      </p:sp>
    </p:spTree>
    <p:extLst>
      <p:ext uri="{BB962C8B-B14F-4D97-AF65-F5344CB8AC3E}">
        <p14:creationId xmlns:p14="http://schemas.microsoft.com/office/powerpoint/2010/main" val="2102645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12</a:t>
            </a:fld>
            <a:endParaRPr lang="en-US"/>
          </a:p>
        </p:txBody>
      </p:sp>
    </p:spTree>
    <p:extLst>
      <p:ext uri="{BB962C8B-B14F-4D97-AF65-F5344CB8AC3E}">
        <p14:creationId xmlns:p14="http://schemas.microsoft.com/office/powerpoint/2010/main" val="210264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2110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146479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192310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27325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15425-F418-469B-80F5-E85B894B04D5}"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7478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115425-F418-469B-80F5-E85B894B04D5}"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425731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15425-F418-469B-80F5-E85B894B04D5}" type="datetimeFigureOut">
              <a:rPr lang="en-US" smtClean="0"/>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090590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15425-F418-469B-80F5-E85B894B04D5}" type="datetimeFigureOut">
              <a:rPr lang="en-US" smtClean="0"/>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68562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15425-F418-469B-80F5-E85B894B04D5}" type="datetimeFigureOut">
              <a:rPr lang="en-US" smtClean="0"/>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44637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06764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40155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15425-F418-469B-80F5-E85B894B04D5}" type="datetimeFigureOut">
              <a:rPr lang="en-US" smtClean="0"/>
              <a:t>4/21/2017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5909B-960A-4B8A-985F-7A2A41D5ACC6}" type="slidenum">
              <a:rPr lang="en-US" smtClean="0"/>
              <a:t>‹#›</a:t>
            </a:fld>
            <a:endParaRPr lang="en-US"/>
          </a:p>
        </p:txBody>
      </p:sp>
    </p:spTree>
    <p:extLst>
      <p:ext uri="{BB962C8B-B14F-4D97-AF65-F5344CB8AC3E}">
        <p14:creationId xmlns:p14="http://schemas.microsoft.com/office/powerpoint/2010/main" val="293326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hyperlink" Target="http://www.ringroadbug.com/"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plaintextoffenders.com/" TargetMode="External"/><Relationship Id="rId5" Type="http://schemas.openxmlformats.org/officeDocument/2006/relationships/image" Target="../media/image2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2.wmf"/><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0.jpe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1.jpeg"/><Relationship Id="rId7"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2.jpeg"/><Relationship Id="rId9"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6.jpeg"/><Relationship Id="rId9"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jpeg"/></Relationships>
</file>

<file path=ppt/slides/_rels/slide38.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png"/><Relationship Id="rId7" Type="http://schemas.openxmlformats.org/officeDocument/2006/relationships/image" Target="../media/image67.jpeg"/><Relationship Id="rId12" Type="http://schemas.openxmlformats.org/officeDocument/2006/relationships/image" Target="../media/image7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pn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slides/_rels/slide39.xml.rels><?xml version="1.0" encoding="UTF-8" standalone="yes"?>
<Relationships xmlns="http://schemas.openxmlformats.org/package/2006/relationships"><Relationship Id="rId8" Type="http://schemas.openxmlformats.org/officeDocument/2006/relationships/hyperlink" Target="https://eprint.iacr.org/2016/115" TargetMode="External"/><Relationship Id="rId3" Type="http://schemas.openxmlformats.org/officeDocument/2006/relationships/hyperlink" Target="https://eprint.iacr.org/2016/875" TargetMode="External"/><Relationship Id="rId7" Type="http://schemas.openxmlformats.org/officeDocument/2006/relationships/hyperlink" Target="https://www.iacr.org/conferences/crypto2016/" TargetMode="External"/><Relationship Id="rId2" Type="http://schemas.openxmlformats.org/officeDocument/2006/relationships/hyperlink" Target="https://eurocrypt2017.di.ens.fr/" TargetMode="External"/><Relationship Id="rId1" Type="http://schemas.openxmlformats.org/officeDocument/2006/relationships/slideLayout" Target="../slideLayouts/slideLayout2.xml"/><Relationship Id="rId6" Type="http://schemas.openxmlformats.org/officeDocument/2006/relationships/hyperlink" Target="https://eprint.iacr.org/2016/759" TargetMode="External"/><Relationship Id="rId5" Type="http://schemas.openxmlformats.org/officeDocument/2006/relationships/hyperlink" Target="http://www.ieee-security.org/TC/EuroSP2017/" TargetMode="External"/><Relationship Id="rId4" Type="http://schemas.openxmlformats.org/officeDocument/2006/relationships/hyperlink" Target="https://arxiv.org/abs/1609.04449v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Business</a:t>
            </a:r>
            <a:endParaRPr lang="en-US" dirty="0"/>
          </a:p>
        </p:txBody>
      </p:sp>
      <p:sp>
        <p:nvSpPr>
          <p:cNvPr id="3" name="Content Placeholder 2"/>
          <p:cNvSpPr>
            <a:spLocks noGrp="1"/>
          </p:cNvSpPr>
          <p:nvPr>
            <p:ph idx="1"/>
          </p:nvPr>
        </p:nvSpPr>
        <p:spPr>
          <a:xfrm>
            <a:off x="838200" y="1825625"/>
            <a:ext cx="10988040" cy="4351338"/>
          </a:xfrm>
        </p:spPr>
        <p:txBody>
          <a:bodyPr>
            <a:normAutofit lnSpcReduction="10000"/>
          </a:bodyPr>
          <a:lstStyle/>
          <a:p>
            <a:r>
              <a:rPr lang="en-US" dirty="0" smtClean="0"/>
              <a:t>Homework due </a:t>
            </a:r>
            <a:r>
              <a:rPr lang="en-US" dirty="0"/>
              <a:t>t</a:t>
            </a:r>
            <a:r>
              <a:rPr lang="en-US" dirty="0" smtClean="0"/>
              <a:t>oday</a:t>
            </a:r>
          </a:p>
          <a:p>
            <a:r>
              <a:rPr lang="en-US" dirty="0"/>
              <a:t>Final Exam Review on Monday, April </a:t>
            </a:r>
            <a:r>
              <a:rPr lang="en-US" dirty="0" smtClean="0"/>
              <a:t>24</a:t>
            </a:r>
            <a:r>
              <a:rPr lang="en-US" baseline="30000" dirty="0" smtClean="0"/>
              <a:t>th</a:t>
            </a:r>
          </a:p>
          <a:p>
            <a:pPr lvl="1"/>
            <a:r>
              <a:rPr lang="en-US" dirty="0"/>
              <a:t>Practice Final Exam </a:t>
            </a:r>
            <a:r>
              <a:rPr lang="en-US" dirty="0" smtClean="0"/>
              <a:t>Solutions Released Monday</a:t>
            </a:r>
            <a:endParaRPr lang="en-US" dirty="0"/>
          </a:p>
          <a:p>
            <a:r>
              <a:rPr lang="en-US" dirty="0"/>
              <a:t>Final Exam on Monday, May 1</a:t>
            </a:r>
            <a:r>
              <a:rPr lang="en-US" baseline="30000" dirty="0"/>
              <a:t>st</a:t>
            </a:r>
            <a:r>
              <a:rPr lang="en-US" dirty="0"/>
              <a:t> (in this classroom)</a:t>
            </a:r>
          </a:p>
          <a:p>
            <a:pPr lvl="1"/>
            <a:r>
              <a:rPr lang="en-US" dirty="0" err="1"/>
              <a:t>Adib</a:t>
            </a:r>
            <a:r>
              <a:rPr lang="en-US" dirty="0"/>
              <a:t> will proctor</a:t>
            </a:r>
          </a:p>
          <a:p>
            <a:r>
              <a:rPr lang="en-US" dirty="0" smtClean="0"/>
              <a:t>I am traveling April 25-May 3</a:t>
            </a:r>
            <a:r>
              <a:rPr lang="en-US" baseline="30000" dirty="0" smtClean="0"/>
              <a:t>rd</a:t>
            </a:r>
            <a:endParaRPr lang="en-US" dirty="0" smtClean="0"/>
          </a:p>
          <a:p>
            <a:pPr lvl="1"/>
            <a:r>
              <a:rPr lang="en-US" dirty="0" smtClean="0"/>
              <a:t>Will still be available by e-mail to answer questions</a:t>
            </a:r>
          </a:p>
          <a:p>
            <a:r>
              <a:rPr lang="en-US" dirty="0" smtClean="0"/>
              <a:t>Guest Lectures on April 26 and 28 </a:t>
            </a:r>
          </a:p>
          <a:p>
            <a:pPr lvl="1"/>
            <a:r>
              <a:rPr lang="en-US" dirty="0" smtClean="0"/>
              <a:t>Secret Sharing --- Prof. Kate (April 26)</a:t>
            </a:r>
          </a:p>
          <a:p>
            <a:pPr lvl="1"/>
            <a:r>
              <a:rPr lang="en-US" dirty="0" smtClean="0"/>
              <a:t>TBD --- Prof. Spafford (April 28)</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spTree>
    <p:extLst>
      <p:ext uri="{BB962C8B-B14F-4D97-AF65-F5344CB8AC3E}">
        <p14:creationId xmlns:p14="http://schemas.microsoft.com/office/powerpoint/2010/main" val="941562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send the password?</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10</a:t>
            </a:fld>
            <a:endParaRPr lang="en-US" dirty="0"/>
          </a:p>
        </p:txBody>
      </p:sp>
      <p:pic>
        <p:nvPicPr>
          <p:cNvPr id="5" name="Picture 1"/>
          <p:cNvPicPr>
            <a:picLocks noChangeAspect="1" noChangeArrowheads="1"/>
          </p:cNvPicPr>
          <p:nvPr/>
        </p:nvPicPr>
        <p:blipFill>
          <a:blip r:embed="rId3" cstate="print"/>
          <a:srcRect/>
          <a:stretch>
            <a:fillRect/>
          </a:stretch>
        </p:blipFill>
        <p:spPr bwMode="auto">
          <a:xfrm>
            <a:off x="9982499" y="1518919"/>
            <a:ext cx="1234141" cy="1852371"/>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92480" y="1762760"/>
            <a:ext cx="990600" cy="1524000"/>
          </a:xfrm>
          <a:prstGeom prst="rect">
            <a:avLst/>
          </a:prstGeom>
          <a:noFill/>
          <a:ln w="9525">
            <a:noFill/>
            <a:miter lim="800000"/>
            <a:headEnd/>
            <a:tailEnd/>
          </a:ln>
        </p:spPr>
      </p:pic>
      <p:cxnSp>
        <p:nvCxnSpPr>
          <p:cNvPr id="7" name="Straight Arrow Connector 6"/>
          <p:cNvCxnSpPr/>
          <p:nvPr/>
        </p:nvCxnSpPr>
        <p:spPr>
          <a:xfrm>
            <a:off x="1890059" y="2097794"/>
            <a:ext cx="809244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1976119" y="1618456"/>
                <a:ext cx="2826415" cy="461665"/>
              </a:xfrm>
              <a:prstGeom prst="rect">
                <a:avLst/>
              </a:prstGeom>
              <a:noFill/>
            </p:spPr>
            <p:txBody>
              <a:bodyPr wrap="none" rtlCol="0">
                <a:spAutoFit/>
              </a:bodyPr>
              <a:lstStyle/>
              <a:p>
                <a:r>
                  <a:rPr lang="en-US" sz="2400" dirty="0" err="1" smtClean="0"/>
                  <a:t>jblocki,c</a:t>
                </a:r>
                <a:r>
                  <a:rPr lang="en-US" sz="2400" dirty="0" smtClean="0"/>
                  <a:t>,</a:t>
                </a:r>
                <a14:m>
                  <m:oMath xmlns:m="http://schemas.openxmlformats.org/officeDocument/2006/math">
                    <m:r>
                      <m:rPr>
                        <m:nor/>
                      </m:rPr>
                      <a:rPr lang="en-US" sz="2400" b="1" dirty="0"/>
                      <m:t>Enc</m:t>
                    </m:r>
                    <m:r>
                      <m:rPr>
                        <m:nor/>
                      </m:rPr>
                      <a:rPr lang="en-US" sz="2400" b="1" baseline="-25000" dirty="0"/>
                      <m:t>K</m:t>
                    </m:r>
                    <m:r>
                      <m:rPr>
                        <m:nor/>
                      </m:rPr>
                      <a:rPr lang="en-US" sz="2400" dirty="0"/>
                      <m:t>(</m:t>
                    </m:r>
                    <m:r>
                      <m:rPr>
                        <m:nor/>
                      </m:rPr>
                      <a:rPr lang="en-US" sz="2400" dirty="0"/>
                      <m:t>jblocki</m:t>
                    </m:r>
                  </m:oMath>
                </a14:m>
                <a:r>
                  <a:rPr lang="en-US" sz="2400" dirty="0" smtClean="0"/>
                  <a:t>)</a:t>
                </a:r>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976119" y="1618456"/>
                <a:ext cx="2826415" cy="461665"/>
              </a:xfrm>
              <a:prstGeom prst="rect">
                <a:avLst/>
              </a:prstGeom>
              <a:blipFill rotWithShape="1">
                <a:blip r:embed="rId5"/>
                <a:stretch>
                  <a:fillRect l="-3233" t="-10526" r="-1940" b="-28947"/>
                </a:stretch>
              </a:blipFill>
            </p:spPr>
            <p:txBody>
              <a:bodyPr/>
              <a:lstStyle/>
              <a:p>
                <a:r>
                  <a:rPr lang="en-US">
                    <a:noFill/>
                  </a:rPr>
                  <a:t> </a:t>
                </a:r>
              </a:p>
            </p:txBody>
          </p:sp>
        </mc:Fallback>
      </mc:AlternateContent>
      <p:sp>
        <p:nvSpPr>
          <p:cNvPr id="11" name="Content Placeholder 10"/>
          <p:cNvSpPr>
            <a:spLocks noGrp="1"/>
          </p:cNvSpPr>
          <p:nvPr>
            <p:ph idx="1"/>
          </p:nvPr>
        </p:nvSpPr>
        <p:spPr>
          <a:xfrm>
            <a:off x="792480" y="5290185"/>
            <a:ext cx="10515600" cy="4351338"/>
          </a:xfrm>
        </p:spPr>
        <p:txBody>
          <a:bodyPr/>
          <a:lstStyle/>
          <a:p>
            <a:pPr marL="0" indent="0">
              <a:buNone/>
            </a:pPr>
            <a:endParaRPr lang="en-US" dirty="0" smtClean="0"/>
          </a:p>
          <a:p>
            <a:endParaRPr lang="en-US" dirty="0"/>
          </a:p>
        </p:txBody>
      </p:sp>
      <p:cxnSp>
        <p:nvCxnSpPr>
          <p:cNvPr id="15" name="Straight Arrow Connector 14"/>
          <p:cNvCxnSpPr>
            <a:endCxn id="6" idx="3"/>
          </p:cNvCxnSpPr>
          <p:nvPr/>
        </p:nvCxnSpPr>
        <p:spPr>
          <a:xfrm flipH="1">
            <a:off x="1783080" y="2524760"/>
            <a:ext cx="824484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8317195" y="2063095"/>
                <a:ext cx="1034257" cy="461665"/>
              </a:xfrm>
              <a:prstGeom prst="rect">
                <a:avLst/>
              </a:prstGeom>
              <a:noFill/>
            </p:spPr>
            <p:txBody>
              <a:bodyPr wrap="none" rtlCol="0">
                <a:spAutoFit/>
              </a:bodyPr>
              <a:lstStyle/>
              <a:p>
                <a14:m>
                  <m:oMath xmlns:m="http://schemas.openxmlformats.org/officeDocument/2006/math">
                    <m:r>
                      <m:rPr>
                        <m:nor/>
                      </m:rPr>
                      <a:rPr lang="en-US" sz="2400" b="1" dirty="0"/>
                      <m:t>Enc</m:t>
                    </m:r>
                    <m:r>
                      <m:rPr>
                        <m:nor/>
                      </m:rPr>
                      <a:rPr lang="en-US" sz="2400" b="1" baseline="-25000" dirty="0"/>
                      <m:t>K</m:t>
                    </m:r>
                    <m:r>
                      <m:rPr>
                        <m:nor/>
                      </m:rPr>
                      <a:rPr lang="en-US" sz="2400" dirty="0" smtClean="0"/>
                      <m:t>(</m:t>
                    </m:r>
                  </m:oMath>
                </a14:m>
                <a:r>
                  <a:rPr lang="en-US" sz="2400" dirty="0" smtClean="0"/>
                  <a:t>r)</a:t>
                </a:r>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8317195" y="2063095"/>
                <a:ext cx="1034257" cy="461665"/>
              </a:xfrm>
              <a:prstGeom prst="rect">
                <a:avLst/>
              </a:prstGeom>
              <a:blipFill rotWithShape="1">
                <a:blip r:embed="rId6"/>
                <a:stretch>
                  <a:fillRect l="-588" t="-10526" r="-7647" b="-28947"/>
                </a:stretch>
              </a:blipFill>
            </p:spPr>
            <p:txBody>
              <a:bodyPr/>
              <a:lstStyle/>
              <a:p>
                <a:r>
                  <a:rPr lang="en-US">
                    <a:noFill/>
                  </a:rPr>
                  <a:t> </a:t>
                </a:r>
              </a:p>
            </p:txBody>
          </p:sp>
        </mc:Fallback>
      </mc:AlternateContent>
      <p:cxnSp>
        <p:nvCxnSpPr>
          <p:cNvPr id="21" name="Straight Arrow Connector 20"/>
          <p:cNvCxnSpPr/>
          <p:nvPr/>
        </p:nvCxnSpPr>
        <p:spPr>
          <a:xfrm>
            <a:off x="1859280" y="3103634"/>
            <a:ext cx="809244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p:cNvSpPr/>
              <p:nvPr/>
            </p:nvSpPr>
            <p:spPr>
              <a:xfrm>
                <a:off x="1899350" y="2516184"/>
                <a:ext cx="382713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b="1" dirty="0"/>
                        <m:t>Enc</m:t>
                      </m:r>
                      <m:r>
                        <m:rPr>
                          <m:nor/>
                        </m:rPr>
                        <a:rPr lang="en-US" sz="2400" b="1" baseline="-25000" dirty="0"/>
                        <m:t>K</m:t>
                      </m:r>
                      <m:r>
                        <m:rPr>
                          <m:nor/>
                        </m:rPr>
                        <a:rPr lang="en-US" sz="2400" dirty="0"/>
                        <m:t>(</m:t>
                      </m:r>
                      <m:r>
                        <m:rPr>
                          <m:nor/>
                        </m:rPr>
                        <a:rPr lang="en-US" sz="2400" b="0" i="0" dirty="0" smtClean="0"/>
                        <m:t>jblocki</m:t>
                      </m:r>
                      <m:r>
                        <a:rPr lang="en-US" sz="2400" b="0" i="1" dirty="0" smtClean="0">
                          <a:latin typeface="Cambria Math"/>
                          <a:ea typeface="Cambria Math"/>
                        </a:rPr>
                        <m:t>∥</m:t>
                      </m:r>
                      <m:r>
                        <m:rPr>
                          <m:nor/>
                        </m:rPr>
                        <a:rPr lang="en-US" sz="2400" dirty="0"/>
                        <m:t>password</m:t>
                      </m:r>
                      <m:r>
                        <a:rPr lang="en-US" sz="2400" i="1" dirty="0">
                          <a:latin typeface="Cambria Math"/>
                          <a:ea typeface="Cambria Math"/>
                        </a:rPr>
                        <m:t>∥</m:t>
                      </m:r>
                      <m:r>
                        <m:rPr>
                          <m:nor/>
                        </m:rPr>
                        <a:rPr lang="en-US" sz="2400" b="0" i="0" dirty="0" smtClean="0">
                          <a:latin typeface="Cambria Math"/>
                          <a:ea typeface="Cambria Math"/>
                        </a:rPr>
                        <m:t>r</m:t>
                      </m:r>
                      <m:r>
                        <m:rPr>
                          <m:nor/>
                        </m:rPr>
                        <a:rPr lang="en-US" sz="2400" dirty="0"/>
                        <m:t>)</m:t>
                      </m:r>
                      <m:r>
                        <m:rPr>
                          <m:nor/>
                        </m:rPr>
                        <a:rPr lang="en-US" sz="2400" b="0" i="0" dirty="0" smtClean="0"/>
                        <m:t> </m:t>
                      </m:r>
                    </m:oMath>
                  </m:oMathPara>
                </a14:m>
                <a:endParaRPr lang="en-US" sz="2400" dirty="0"/>
              </a:p>
            </p:txBody>
          </p:sp>
        </mc:Choice>
        <mc:Fallback xmlns="">
          <p:sp>
            <p:nvSpPr>
              <p:cNvPr id="22" name="Rectangle 21"/>
              <p:cNvSpPr>
                <a:spLocks noRot="1" noChangeAspect="1" noMove="1" noResize="1" noEditPoints="1" noAdjustHandles="1" noChangeArrowheads="1" noChangeShapeType="1" noTextEdit="1"/>
              </p:cNvSpPr>
              <p:nvPr/>
            </p:nvSpPr>
            <p:spPr>
              <a:xfrm>
                <a:off x="1899350" y="2516184"/>
                <a:ext cx="3827138" cy="461665"/>
              </a:xfrm>
              <a:prstGeom prst="rect">
                <a:avLst/>
              </a:prstGeom>
              <a:blipFill rotWithShape="1">
                <a:blip r:embed="rId7"/>
                <a:stretch>
                  <a:fillRect b="-14667"/>
                </a:stretch>
              </a:blipFill>
            </p:spPr>
            <p:txBody>
              <a:bodyPr/>
              <a:lstStyle/>
              <a:p>
                <a:r>
                  <a:rPr lang="en-US">
                    <a:noFill/>
                  </a:rPr>
                  <a:t> </a:t>
                </a:r>
              </a:p>
            </p:txBody>
          </p:sp>
        </mc:Fallback>
      </mc:AlternateContent>
      <p:pic>
        <p:nvPicPr>
          <p:cNvPr id="24" name="Picture 4" descr="Image result for devi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63376" y="2643184"/>
            <a:ext cx="1432046" cy="239610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Cloud Callout 24"/>
              <p:cNvSpPr/>
              <p:nvPr/>
            </p:nvSpPr>
            <p:spPr>
              <a:xfrm>
                <a:off x="792480" y="3841236"/>
                <a:ext cx="10261600" cy="3156578"/>
              </a:xfrm>
              <a:prstGeom prst="cloudCallout">
                <a:avLst>
                  <a:gd name="adj1" fmla="val -423"/>
                  <a:gd name="adj2" fmla="val -591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d>
                      <m:dPr>
                        <m:begChr m:val="|"/>
                        <m:endChr m:val="|"/>
                        <m:ctrlPr>
                          <a:rPr lang="en-US" sz="3600" b="1" i="1" dirty="0" smtClean="0">
                            <a:latin typeface="Cambria Math" panose="02040503050406030204" pitchFamily="18" charset="0"/>
                          </a:rPr>
                        </m:ctrlPr>
                      </m:dPr>
                      <m:e>
                        <m:r>
                          <m:rPr>
                            <m:nor/>
                          </m:rPr>
                          <a:rPr lang="en-US" sz="3600" b="1" dirty="0"/>
                          <m:t>Enc</m:t>
                        </m:r>
                        <m:r>
                          <m:rPr>
                            <m:nor/>
                          </m:rPr>
                          <a:rPr lang="en-US" sz="3600" b="1" baseline="-25000" dirty="0"/>
                          <m:t>K</m:t>
                        </m:r>
                        <m:r>
                          <m:rPr>
                            <m:nor/>
                          </m:rPr>
                          <a:rPr lang="en-US" sz="3600" dirty="0"/>
                          <m:t>(</m:t>
                        </m:r>
                        <m:r>
                          <m:rPr>
                            <m:nor/>
                          </m:rPr>
                          <a:rPr lang="en-US" sz="3600" dirty="0"/>
                          <m:t>jblocki</m:t>
                        </m:r>
                        <m:r>
                          <a:rPr lang="en-US" sz="3600" i="1" dirty="0">
                            <a:latin typeface="Cambria Math"/>
                            <a:ea typeface="Cambria Math"/>
                          </a:rPr>
                          <m:t>∥</m:t>
                        </m:r>
                        <m:r>
                          <m:rPr>
                            <m:nor/>
                          </m:rPr>
                          <a:rPr lang="en-US" sz="3600" dirty="0"/>
                          <m:t>password</m:t>
                        </m:r>
                        <m:r>
                          <a:rPr lang="en-US" sz="3600" i="1" dirty="0">
                            <a:latin typeface="Cambria Math"/>
                            <a:ea typeface="Cambria Math"/>
                          </a:rPr>
                          <m:t>∥</m:t>
                        </m:r>
                        <m:r>
                          <m:rPr>
                            <m:nor/>
                          </m:rPr>
                          <a:rPr lang="en-US" sz="3600" dirty="0">
                            <a:latin typeface="Cambria Math"/>
                            <a:ea typeface="Cambria Math"/>
                          </a:rPr>
                          <m:t>r</m:t>
                        </m:r>
                        <m:r>
                          <m:rPr>
                            <m:nor/>
                          </m:rPr>
                          <a:rPr lang="en-US" sz="3600" dirty="0"/>
                          <m:t>)</m:t>
                        </m:r>
                      </m:e>
                    </m:d>
                  </m:oMath>
                </a14:m>
                <a:r>
                  <a:rPr lang="en-US" sz="3600" dirty="0" smtClean="0"/>
                  <a:t> might reveal length of password See </a:t>
                </a:r>
                <a:r>
                  <a:rPr lang="en-US" sz="3600" dirty="0" smtClean="0">
                    <a:hlinkClick r:id="rId9"/>
                  </a:rPr>
                  <a:t>http</a:t>
                </a:r>
                <a:r>
                  <a:rPr lang="en-US" sz="3600" dirty="0">
                    <a:hlinkClick r:id="rId9"/>
                  </a:rPr>
                  <a:t>://www.ringroadbug.com</a:t>
                </a:r>
                <a:r>
                  <a:rPr lang="en-US" sz="3600" dirty="0" smtClean="0">
                    <a:hlinkClick r:id="rId9"/>
                  </a:rPr>
                  <a:t>/</a:t>
                </a:r>
                <a:r>
                  <a:rPr lang="en-US" sz="3600" dirty="0" smtClean="0"/>
                  <a:t> </a:t>
                </a:r>
                <a:endParaRPr lang="en-US" sz="3600" dirty="0"/>
              </a:p>
              <a:p>
                <a:pPr algn="ctr"/>
                <a:endParaRPr lang="en-US" sz="3600" dirty="0"/>
              </a:p>
            </p:txBody>
          </p:sp>
        </mc:Choice>
        <mc:Fallback xmlns="">
          <p:sp>
            <p:nvSpPr>
              <p:cNvPr id="25" name="Cloud Callout 24"/>
              <p:cNvSpPr>
                <a:spLocks noRot="1" noChangeAspect="1" noMove="1" noResize="1" noEditPoints="1" noAdjustHandles="1" noChangeArrowheads="1" noChangeShapeType="1" noTextEdit="1"/>
              </p:cNvSpPr>
              <p:nvPr/>
            </p:nvSpPr>
            <p:spPr>
              <a:xfrm>
                <a:off x="792480" y="3841236"/>
                <a:ext cx="10261600" cy="3156578"/>
              </a:xfrm>
              <a:prstGeom prst="cloudCallout">
                <a:avLst>
                  <a:gd name="adj1" fmla="val -423"/>
                  <a:gd name="adj2" fmla="val -59191"/>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89320" y="3375546"/>
                <a:ext cx="2373598"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𝑐</m:t>
                          </m:r>
                          <m:r>
                            <a:rPr lang="en-US" b="0" i="1" smtClean="0">
                              <a:latin typeface="Cambria Math"/>
                            </a:rPr>
                            <m:t>,</m:t>
                          </m:r>
                          <m:r>
                            <a:rPr lang="en-US" b="0" i="1" smtClean="0">
                              <a:latin typeface="Cambria Math"/>
                            </a:rPr>
                            <m:t>𝑘</m:t>
                          </m:r>
                        </m:e>
                      </m:d>
                      <m:r>
                        <a:rPr lang="en-US" b="0" i="1" smtClean="0">
                          <a:latin typeface="Cambria Math"/>
                        </a:rPr>
                        <m:t>=</m:t>
                      </m:r>
                      <m:sSub>
                        <m:sSubPr>
                          <m:ctrlPr>
                            <a:rPr lang="en-US" b="0" i="1" smtClean="0">
                              <a:latin typeface="Cambria Math" panose="02040503050406030204" pitchFamily="18" charset="0"/>
                            </a:rPr>
                          </m:ctrlPr>
                        </m:sSubPr>
                        <m:e>
                          <m:r>
                            <m:rPr>
                              <m:sty m:val="p"/>
                            </m:rPr>
                            <a:rPr lang="en-US" b="0" i="0" smtClean="0">
                              <a:latin typeface="Cambria Math"/>
                            </a:rPr>
                            <m:t>Encaps</m:t>
                          </m:r>
                        </m:e>
                        <m:sub>
                          <m:r>
                            <a:rPr lang="en-US" b="0" i="1" smtClean="0">
                              <a:latin typeface="Cambria Math"/>
                            </a:rPr>
                            <m:t>𝑝𝑘</m:t>
                          </m:r>
                        </m:sub>
                      </m:sSub>
                      <m:d>
                        <m:dPr>
                          <m:ctrlPr>
                            <a:rPr lang="en-US" b="0" i="1" smtClean="0">
                              <a:latin typeface="Cambria Math" panose="02040503050406030204" pitchFamily="18" charset="0"/>
                            </a:rPr>
                          </m:ctrlPr>
                        </m:dPr>
                        <m:e>
                          <m:r>
                            <a:rPr lang="en-US" b="0" i="1" smtClean="0">
                              <a:latin typeface="Cambria Math"/>
                            </a:rPr>
                            <m:t>𝑅</m:t>
                          </m:r>
                        </m:e>
                      </m:d>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789320" y="3375546"/>
                <a:ext cx="2373598" cy="390748"/>
              </a:xfrm>
              <a:prstGeom prst="rect">
                <a:avLst/>
              </a:prstGeom>
              <a:blipFill rotWithShape="1">
                <a:blip r:embed="rId11"/>
                <a:stretch>
                  <a:fillRect b="-7813"/>
                </a:stretch>
              </a:blipFill>
            </p:spPr>
            <p:txBody>
              <a:bodyPr/>
              <a:lstStyle/>
              <a:p>
                <a:r>
                  <a:rPr lang="en-US">
                    <a:noFill/>
                  </a:rPr>
                  <a:t> </a:t>
                </a:r>
              </a:p>
            </p:txBody>
          </p:sp>
        </mc:Fallback>
      </mc:AlternateContent>
    </p:spTree>
    <p:extLst>
      <p:ext uri="{BB962C8B-B14F-4D97-AF65-F5344CB8AC3E}">
        <p14:creationId xmlns:p14="http://schemas.microsoft.com/office/powerpoint/2010/main" val="31157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107D062-7B78-4673-B89D-2359FA285A5D}" type="slidenum">
              <a:rPr lang="en-US" smtClean="0"/>
              <a:pPr/>
              <a:t>11</a:t>
            </a:fld>
            <a:endParaRPr lang="en-US"/>
          </a:p>
        </p:txBody>
      </p:sp>
    </p:spTree>
    <p:controls>
      <mc:AlternateContent xmlns:mc="http://schemas.openxmlformats.org/markup-compatibility/2006">
        <mc:Choice xmlns:v="urn:schemas-microsoft-com:vml" Requires="v">
          <p:control spid="2052" name="ShockwaveFlash1" r:id="rId2" imgW="9142560" imgH="6856560"/>
        </mc:Choice>
        <mc:Fallback>
          <p:control name="ShockwaveFlash1" r:id="rId2" imgW="9142560" imgH="6856560">
            <p:pic>
              <p:nvPicPr>
                <p:cNvPr id="5" name="ShockwaveFlash1"/>
                <p:cNvPicPr preferRelativeResize="0">
                  <a:picLocks noChangeArrowheads="1" noChangeShapeType="1"/>
                </p:cNvPicPr>
                <p:nvPr/>
              </p:nvPicPr>
              <p:blipFill>
                <a:blip r:embed="rId4"/>
                <a:srcRect/>
                <a:stretch>
                  <a:fillRect/>
                </a:stretch>
              </p:blipFill>
              <p:spPr bwMode="auto">
                <a:xfrm>
                  <a:off x="406400" y="0"/>
                  <a:ext cx="12192000" cy="6858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599515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send the password?</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12</a:t>
            </a:fld>
            <a:endParaRPr lang="en-US" dirty="0"/>
          </a:p>
        </p:txBody>
      </p:sp>
      <p:pic>
        <p:nvPicPr>
          <p:cNvPr id="5" name="Picture 1"/>
          <p:cNvPicPr>
            <a:picLocks noChangeAspect="1" noChangeArrowheads="1"/>
          </p:cNvPicPr>
          <p:nvPr/>
        </p:nvPicPr>
        <p:blipFill>
          <a:blip r:embed="rId3" cstate="print"/>
          <a:srcRect/>
          <a:stretch>
            <a:fillRect/>
          </a:stretch>
        </p:blipFill>
        <p:spPr bwMode="auto">
          <a:xfrm>
            <a:off x="9982499" y="1518919"/>
            <a:ext cx="2209501" cy="3316327"/>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48590" y="1762760"/>
            <a:ext cx="1634490" cy="2514600"/>
          </a:xfrm>
          <a:prstGeom prst="rect">
            <a:avLst/>
          </a:prstGeom>
          <a:noFill/>
          <a:ln w="9525">
            <a:noFill/>
            <a:miter lim="800000"/>
            <a:headEnd/>
            <a:tailEnd/>
          </a:ln>
        </p:spPr>
      </p:pic>
      <p:cxnSp>
        <p:nvCxnSpPr>
          <p:cNvPr id="7" name="Straight Arrow Connector 6"/>
          <p:cNvCxnSpPr/>
          <p:nvPr/>
        </p:nvCxnSpPr>
        <p:spPr>
          <a:xfrm>
            <a:off x="1890059" y="2097794"/>
            <a:ext cx="8092440" cy="0"/>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18279" y="1547334"/>
            <a:ext cx="2021387" cy="830997"/>
          </a:xfrm>
          <a:prstGeom prst="rect">
            <a:avLst/>
          </a:prstGeom>
          <a:noFill/>
        </p:spPr>
        <p:txBody>
          <a:bodyPr wrap="none" rtlCol="0">
            <a:spAutoFit/>
          </a:bodyPr>
          <a:lstStyle/>
          <a:p>
            <a:r>
              <a:rPr lang="en-US" sz="2400" dirty="0" smtClean="0"/>
              <a:t>TLS handshake</a:t>
            </a:r>
            <a:endParaRPr lang="en-US" sz="2400" dirty="0"/>
          </a:p>
          <a:p>
            <a:r>
              <a:rPr lang="en-US" sz="2400" dirty="0" smtClean="0"/>
              <a:t> </a:t>
            </a:r>
            <a:endParaRPr lang="en-US" sz="2400" dirty="0"/>
          </a:p>
        </p:txBody>
      </p:sp>
      <p:sp>
        <p:nvSpPr>
          <p:cNvPr id="16" name="Rectangle 15"/>
          <p:cNvSpPr/>
          <p:nvPr/>
        </p:nvSpPr>
        <p:spPr>
          <a:xfrm>
            <a:off x="2781819" y="2980040"/>
            <a:ext cx="6515694" cy="2677656"/>
          </a:xfrm>
          <a:prstGeom prst="rect">
            <a:avLst/>
          </a:prstGeom>
        </p:spPr>
        <p:txBody>
          <a:bodyPr wrap="none">
            <a:spAutoFit/>
          </a:bodyPr>
          <a:lstStyle/>
          <a:p>
            <a:pPr marL="514350" indent="-514350">
              <a:buAutoNum type="arabicPeriod"/>
            </a:pPr>
            <a:r>
              <a:rPr lang="en-US" sz="2800" dirty="0" smtClean="0"/>
              <a:t>Exchange Symmetric Key(s)</a:t>
            </a:r>
          </a:p>
          <a:p>
            <a:pPr marL="514350" indent="-514350">
              <a:buAutoNum type="arabicPeriod"/>
            </a:pPr>
            <a:r>
              <a:rPr lang="en-US" sz="2800" dirty="0" smtClean="0"/>
              <a:t>Send encrypted passwords</a:t>
            </a:r>
          </a:p>
          <a:p>
            <a:pPr marL="914400" lvl="1" indent="-457200">
              <a:buFont typeface="Arial" panose="020B0604020202020204" pitchFamily="34" charset="0"/>
              <a:buChar char="•"/>
            </a:pPr>
            <a:r>
              <a:rPr lang="en-US" sz="2800" dirty="0" smtClean="0"/>
              <a:t>Encrypt then MAC</a:t>
            </a:r>
            <a:endParaRPr lang="en-US" sz="2800" dirty="0" smtClean="0"/>
          </a:p>
          <a:p>
            <a:pPr marL="914400" lvl="1" indent="-457200">
              <a:buFont typeface="Arial" panose="020B0604020202020204" pitchFamily="34" charset="0"/>
              <a:buChar char="•"/>
            </a:pPr>
            <a:r>
              <a:rPr lang="en-US" sz="2800" dirty="0" smtClean="0"/>
              <a:t>CCA-Secure Encryption</a:t>
            </a:r>
          </a:p>
          <a:p>
            <a:pPr marL="914400" lvl="1" indent="-457200">
              <a:buFont typeface="Arial" panose="020B0604020202020204" pitchFamily="34" charset="0"/>
              <a:buChar char="•"/>
            </a:pPr>
            <a:r>
              <a:rPr lang="en-US" sz="2800" dirty="0" smtClean="0"/>
              <a:t>Authenticated </a:t>
            </a:r>
            <a:r>
              <a:rPr lang="en-US" sz="2800" dirty="0" smtClean="0"/>
              <a:t>Encryption (AES-GCM)</a:t>
            </a:r>
          </a:p>
          <a:p>
            <a:r>
              <a:rPr lang="en-US" sz="2800" dirty="0" smtClean="0"/>
              <a:t>(still need to worry about padding!)</a:t>
            </a:r>
            <a:endParaRPr lang="en-US" sz="2800" dirty="0"/>
          </a:p>
        </p:txBody>
      </p:sp>
      <p:cxnSp>
        <p:nvCxnSpPr>
          <p:cNvPr id="17" name="Straight Arrow Connector 16"/>
          <p:cNvCxnSpPr/>
          <p:nvPr/>
        </p:nvCxnSpPr>
        <p:spPr>
          <a:xfrm>
            <a:off x="1890059" y="2820228"/>
            <a:ext cx="809244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1939420" y="2232778"/>
                <a:ext cx="33868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b="1" dirty="0"/>
                        <m:t>Enc</m:t>
                      </m:r>
                      <m:r>
                        <m:rPr>
                          <m:nor/>
                        </m:rPr>
                        <a:rPr lang="en-US" sz="2400" b="1" baseline="-25000" dirty="0"/>
                        <m:t>K</m:t>
                      </m:r>
                      <m:r>
                        <m:rPr>
                          <m:nor/>
                        </m:rPr>
                        <a:rPr lang="en-US" sz="2400" dirty="0"/>
                        <m:t>(</m:t>
                      </m:r>
                      <m:r>
                        <m:rPr>
                          <m:nor/>
                        </m:rPr>
                        <a:rPr lang="en-US" sz="2400" b="0" i="0" dirty="0" smtClean="0"/>
                        <m:t>jblocki</m:t>
                      </m:r>
                      <m:r>
                        <a:rPr lang="en-US" sz="2400" b="0" i="1" dirty="0" smtClean="0">
                          <a:latin typeface="Cambria Math"/>
                          <a:ea typeface="Cambria Math"/>
                        </a:rPr>
                        <m:t>∥</m:t>
                      </m:r>
                      <m:r>
                        <m:rPr>
                          <m:nor/>
                        </m:rPr>
                        <a:rPr lang="en-US" sz="2400" dirty="0"/>
                        <m:t>password</m:t>
                      </m:r>
                      <m:r>
                        <m:rPr>
                          <m:nor/>
                        </m:rPr>
                        <a:rPr lang="en-US" sz="2400" dirty="0"/>
                        <m:t>) </m:t>
                      </m:r>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1939420" y="2232778"/>
                <a:ext cx="3386889" cy="461665"/>
              </a:xfrm>
              <a:prstGeom prst="rect">
                <a:avLst/>
              </a:prstGeom>
              <a:blipFill rotWithShape="1">
                <a:blip r:embed="rId5"/>
                <a:stretch>
                  <a:fillRect b="-13158"/>
                </a:stretch>
              </a:blipFill>
            </p:spPr>
            <p:txBody>
              <a:bodyPr/>
              <a:lstStyle/>
              <a:p>
                <a:r>
                  <a:rPr lang="en-US">
                    <a:noFill/>
                  </a:rPr>
                  <a:t> </a:t>
                </a:r>
              </a:p>
            </p:txBody>
          </p:sp>
        </mc:Fallback>
      </mc:AlternateContent>
    </p:spTree>
    <p:extLst>
      <p:ext uri="{BB962C8B-B14F-4D97-AF65-F5344CB8AC3E}">
        <p14:creationId xmlns:p14="http://schemas.microsoft.com/office/powerpoint/2010/main" val="244134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send the password?</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13</a:t>
            </a:fld>
            <a:endParaRPr lang="en-US" dirty="0"/>
          </a:p>
        </p:txBody>
      </p:sp>
      <p:pic>
        <p:nvPicPr>
          <p:cNvPr id="5" name="Picture 1"/>
          <p:cNvPicPr>
            <a:picLocks noChangeAspect="1" noChangeArrowheads="1"/>
          </p:cNvPicPr>
          <p:nvPr/>
        </p:nvPicPr>
        <p:blipFill>
          <a:blip r:embed="rId3" cstate="print"/>
          <a:srcRect/>
          <a:stretch>
            <a:fillRect/>
          </a:stretch>
        </p:blipFill>
        <p:spPr bwMode="auto">
          <a:xfrm>
            <a:off x="9982499" y="1518919"/>
            <a:ext cx="2209501" cy="3316327"/>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48590" y="1762760"/>
            <a:ext cx="1634490" cy="2514600"/>
          </a:xfrm>
          <a:prstGeom prst="rect">
            <a:avLst/>
          </a:prstGeom>
          <a:noFill/>
          <a:ln w="9525">
            <a:noFill/>
            <a:miter lim="800000"/>
            <a:headEnd/>
            <a:tailEnd/>
          </a:ln>
        </p:spPr>
      </p:pic>
      <p:cxnSp>
        <p:nvCxnSpPr>
          <p:cNvPr id="7" name="Straight Arrow Connector 6"/>
          <p:cNvCxnSpPr/>
          <p:nvPr/>
        </p:nvCxnSpPr>
        <p:spPr>
          <a:xfrm>
            <a:off x="1890059" y="2097794"/>
            <a:ext cx="8092440" cy="0"/>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18279" y="1547334"/>
            <a:ext cx="2021387" cy="830997"/>
          </a:xfrm>
          <a:prstGeom prst="rect">
            <a:avLst/>
          </a:prstGeom>
          <a:noFill/>
        </p:spPr>
        <p:txBody>
          <a:bodyPr wrap="none" rtlCol="0">
            <a:spAutoFit/>
          </a:bodyPr>
          <a:lstStyle/>
          <a:p>
            <a:r>
              <a:rPr lang="en-US" sz="2400" dirty="0" smtClean="0"/>
              <a:t>TLS handshake</a:t>
            </a:r>
            <a:endParaRPr lang="en-US" sz="2400" dirty="0"/>
          </a:p>
          <a:p>
            <a:r>
              <a:rPr lang="en-US" sz="2400" dirty="0" smtClean="0"/>
              <a:t> </a:t>
            </a:r>
            <a:endParaRPr lang="en-US" sz="2400" dirty="0"/>
          </a:p>
        </p:txBody>
      </p:sp>
      <p:cxnSp>
        <p:nvCxnSpPr>
          <p:cNvPr id="17" name="Straight Arrow Connector 16"/>
          <p:cNvCxnSpPr/>
          <p:nvPr/>
        </p:nvCxnSpPr>
        <p:spPr>
          <a:xfrm>
            <a:off x="1890059" y="2820228"/>
            <a:ext cx="809244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1939420" y="2232778"/>
                <a:ext cx="414030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b="1" dirty="0"/>
                        <m:t>Enc</m:t>
                      </m:r>
                      <m:r>
                        <m:rPr>
                          <m:nor/>
                        </m:rPr>
                        <a:rPr lang="en-US" sz="2400" b="1" baseline="-25000" dirty="0"/>
                        <m:t>K</m:t>
                      </m:r>
                      <m:r>
                        <m:rPr>
                          <m:nor/>
                        </m:rPr>
                        <a:rPr lang="en-US" sz="2400" dirty="0"/>
                        <m:t>(</m:t>
                      </m:r>
                      <m:r>
                        <m:rPr>
                          <m:nor/>
                        </m:rPr>
                        <a:rPr lang="en-US" sz="2400" b="0" i="0" dirty="0" smtClean="0"/>
                        <m:t>jblocki</m:t>
                      </m:r>
                      <m:r>
                        <a:rPr lang="en-US" sz="2400" b="0" i="1" dirty="0" smtClean="0">
                          <a:latin typeface="Cambria Math"/>
                          <a:ea typeface="Cambria Math"/>
                        </a:rPr>
                        <m:t>∥</m:t>
                      </m:r>
                      <m:r>
                        <m:rPr>
                          <m:nor/>
                        </m:rPr>
                        <a:rPr lang="en-US" sz="2400" b="0" i="0" dirty="0" smtClean="0">
                          <a:latin typeface="Cambria Math"/>
                          <a:ea typeface="Cambria Math"/>
                        </a:rPr>
                        <m:t>Pad</m:t>
                      </m:r>
                      <m:r>
                        <m:rPr>
                          <m:nor/>
                        </m:rPr>
                        <a:rPr lang="en-US" sz="2400" b="0" i="0" dirty="0" smtClean="0">
                          <a:latin typeface="Cambria Math"/>
                          <a:ea typeface="Cambria Math"/>
                        </a:rPr>
                        <m:t>(</m:t>
                      </m:r>
                      <m:r>
                        <m:rPr>
                          <m:nor/>
                        </m:rPr>
                        <a:rPr lang="en-US" sz="2400" dirty="0"/>
                        <m:t>password</m:t>
                      </m:r>
                      <m:r>
                        <m:rPr>
                          <m:nor/>
                        </m:rPr>
                        <a:rPr lang="en-US" sz="2400" b="0" i="0" dirty="0" smtClean="0">
                          <a:latin typeface="Cambria Math"/>
                          <a:ea typeface="Cambria Math"/>
                        </a:rPr>
                        <m:t>)</m:t>
                      </m:r>
                      <m:r>
                        <m:rPr>
                          <m:nor/>
                        </m:rPr>
                        <a:rPr lang="en-US" sz="2400" dirty="0"/>
                        <m:t>)</m:t>
                      </m:r>
                      <m:r>
                        <m:rPr>
                          <m:nor/>
                        </m:rPr>
                        <a:rPr lang="en-US" sz="2400" b="0" i="0" dirty="0" smtClean="0"/>
                        <m:t> </m:t>
                      </m:r>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1939420" y="2232778"/>
                <a:ext cx="4140301" cy="461665"/>
              </a:xfrm>
              <a:prstGeom prst="rect">
                <a:avLst/>
              </a:prstGeom>
              <a:blipFill rotWithShape="1">
                <a:blip r:embed="rId5"/>
                <a:stretch>
                  <a:fillRect b="-171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965835" y="4497954"/>
                <a:ext cx="10430228" cy="1573829"/>
              </a:xfrm>
              <a:prstGeom prst="rect">
                <a:avLst/>
              </a:prstGeom>
            </p:spPr>
            <p:txBody>
              <a:bodyPr wrap="none">
                <a:spAutoFit/>
              </a:bodyPr>
              <a:lstStyle/>
              <a:p>
                <a14:m>
                  <m:oMath xmlns:m="http://schemas.openxmlformats.org/officeDocument/2006/math">
                    <m:r>
                      <m:rPr>
                        <m:nor/>
                      </m:rPr>
                      <a:rPr lang="en-US" sz="2400" dirty="0" smtClean="0">
                        <a:latin typeface="Cambria Math"/>
                        <a:ea typeface="Cambria Math"/>
                      </a:rPr>
                      <m:t>Pad</m:t>
                    </m:r>
                    <m:r>
                      <m:rPr>
                        <m:nor/>
                      </m:rPr>
                      <a:rPr lang="en-US" sz="2400" dirty="0" smtClean="0">
                        <a:latin typeface="Cambria Math"/>
                        <a:ea typeface="Cambria Math"/>
                      </a:rPr>
                      <m:t>(</m:t>
                    </m:r>
                    <m:r>
                      <m:rPr>
                        <m:nor/>
                      </m:rPr>
                      <a:rPr lang="en-US" sz="2400" dirty="0" smtClean="0"/>
                      <m:t>password</m:t>
                    </m:r>
                    <m:r>
                      <m:rPr>
                        <m:nor/>
                      </m:rPr>
                      <a:rPr lang="en-US" sz="2400" dirty="0" smtClean="0">
                        <a:latin typeface="Cambria Math"/>
                        <a:ea typeface="Cambria Math"/>
                      </a:rPr>
                      <m:t>)</m:t>
                    </m:r>
                  </m:oMath>
                </a14:m>
                <a:r>
                  <a:rPr lang="en-US" sz="2400" dirty="0" smtClean="0">
                    <a:ea typeface="Cambria Math"/>
                  </a:rPr>
                  <a:t> </a:t>
                </a:r>
              </a:p>
              <a:p>
                <a:pPr marL="342900" indent="-342900">
                  <a:buFont typeface="+mj-lt"/>
                  <a:buAutoNum type="arabicPeriod"/>
                </a:pPr>
                <a14:m>
                  <m:oMath xmlns:m="http://schemas.openxmlformats.org/officeDocument/2006/math">
                    <m:r>
                      <a:rPr lang="en-US" sz="2400" i="1" smtClean="0">
                        <a:latin typeface="Cambria Math"/>
                        <a:ea typeface="Cambria Math"/>
                      </a:rPr>
                      <m:t>ℓ</m:t>
                    </m:r>
                    <m:r>
                      <a:rPr lang="en-US" sz="2400" b="0" i="1" smtClean="0">
                        <a:latin typeface="Cambria Math"/>
                        <a:ea typeface="Cambria Math"/>
                      </a:rPr>
                      <m:t>←</m:t>
                    </m:r>
                    <m:r>
                      <a:rPr lang="en-US" sz="2400" b="0" i="1" smtClean="0">
                        <a:latin typeface="Cambria Math"/>
                        <a:ea typeface="Cambria Math"/>
                      </a:rPr>
                      <m:t>𝐿𝑒𝑛𝑔𝑡h</m:t>
                    </m:r>
                    <m:d>
                      <m:dPr>
                        <m:ctrlPr>
                          <a:rPr lang="en-US" sz="2400" b="0" i="1" smtClean="0">
                            <a:latin typeface="Cambria Math" panose="02040503050406030204" pitchFamily="18" charset="0"/>
                            <a:ea typeface="Cambria Math"/>
                          </a:rPr>
                        </m:ctrlPr>
                      </m:dPr>
                      <m:e>
                        <m:r>
                          <a:rPr lang="en-US" sz="2400" b="0" i="1" smtClean="0">
                            <a:latin typeface="Cambria Math"/>
                            <a:ea typeface="Cambria Math"/>
                          </a:rPr>
                          <m:t>𝑝𝑎𝑠𝑠𝑤𝑜𝑟𝑑</m:t>
                        </m:r>
                      </m:e>
                    </m:d>
                  </m:oMath>
                </a14:m>
                <a:endParaRPr lang="en-US" sz="2400" b="0" dirty="0" smtClean="0">
                  <a:ea typeface="Cambria Math"/>
                </a:endParaRPr>
              </a:p>
              <a:p>
                <a:pPr marL="342900" indent="-342900">
                  <a:buFont typeface="+mj-lt"/>
                  <a:buAutoNum type="arabicPeriod"/>
                </a:pPr>
                <a:r>
                  <a:rPr lang="en-US" sz="2400" dirty="0" smtClean="0">
                    <a:ea typeface="Cambria Math"/>
                  </a:rPr>
                  <a:t>Find </a:t>
                </a:r>
                <a:r>
                  <a:rPr lang="en-US" sz="2400" dirty="0" err="1" smtClean="0">
                    <a:ea typeface="Cambria Math"/>
                  </a:rPr>
                  <a:t>k,r</a:t>
                </a:r>
                <a:r>
                  <a:rPr lang="en-US" sz="2400" dirty="0" smtClean="0">
                    <a:ea typeface="Cambria Math"/>
                  </a:rPr>
                  <a:t> s.t </a:t>
                </a:r>
                <a14:m>
                  <m:oMath xmlns:m="http://schemas.openxmlformats.org/officeDocument/2006/math">
                    <m:r>
                      <a:rPr lang="en-US" sz="2400" i="1">
                        <a:latin typeface="Cambria Math"/>
                        <a:ea typeface="Cambria Math"/>
                      </a:rPr>
                      <m:t>ℓ=</m:t>
                    </m:r>
                    <m:r>
                      <a:rPr lang="en-US" sz="2400" b="0" i="1" smtClean="0">
                        <a:latin typeface="Cambria Math"/>
                        <a:ea typeface="Cambria Math"/>
                      </a:rPr>
                      <m:t>50</m:t>
                    </m:r>
                    <m:r>
                      <a:rPr lang="en-US" sz="2400" b="0" i="1" smtClean="0">
                        <a:latin typeface="Cambria Math"/>
                        <a:ea typeface="Cambria Math"/>
                      </a:rPr>
                      <m:t>𝑘</m:t>
                    </m:r>
                    <m:r>
                      <a:rPr lang="en-US" sz="2400" b="0" i="1" smtClean="0">
                        <a:latin typeface="Cambria Math"/>
                        <a:ea typeface="Cambria Math"/>
                      </a:rPr>
                      <m:t>+</m:t>
                    </m:r>
                    <m:r>
                      <a:rPr lang="en-US" sz="2400" b="0" i="1" smtClean="0">
                        <a:latin typeface="Cambria Math"/>
                        <a:ea typeface="Cambria Math"/>
                      </a:rPr>
                      <m:t>𝑟</m:t>
                    </m:r>
                  </m:oMath>
                </a14:m>
                <a:endParaRPr lang="en-US" sz="2400" dirty="0" smtClean="0"/>
              </a:p>
              <a:p>
                <a:pPr marL="342900" indent="-342900">
                  <a:buFont typeface="+mj-lt"/>
                  <a:buAutoNum type="arabicPeriod"/>
                </a:pPr>
                <a:r>
                  <a:rPr lang="en-US" sz="2400" dirty="0" smtClean="0"/>
                  <a:t>Return </a:t>
                </a:r>
                <a14:m>
                  <m:oMath xmlns:m="http://schemas.openxmlformats.org/officeDocument/2006/math">
                    <m:r>
                      <a:rPr lang="en-US" sz="2400" i="1">
                        <a:latin typeface="Cambria Math"/>
                        <a:ea typeface="Cambria Math"/>
                      </a:rPr>
                      <m:t>𝑝𝑎𝑠𝑠𝑤𝑜𝑟𝑑</m:t>
                    </m:r>
                    <m:r>
                      <a:rPr lang="en-US" sz="2400" i="1" smtClean="0">
                        <a:latin typeface="Cambria Math"/>
                        <a:ea typeface="Cambria Math"/>
                      </a:rPr>
                      <m:t>∥</m:t>
                    </m:r>
                    <m:sSup>
                      <m:sSupPr>
                        <m:ctrlPr>
                          <a:rPr lang="en-US" sz="2400" i="1" smtClean="0">
                            <a:latin typeface="Cambria Math" panose="02040503050406030204" pitchFamily="18" charset="0"/>
                            <a:ea typeface="Cambria Math"/>
                          </a:rPr>
                        </m:ctrlPr>
                      </m:sSupPr>
                      <m:e>
                        <m:r>
                          <a:rPr lang="en-US" sz="2400" b="0" i="1" smtClean="0">
                            <a:latin typeface="Cambria Math"/>
                            <a:ea typeface="Cambria Math"/>
                          </a:rPr>
                          <m:t>𝑥</m:t>
                        </m:r>
                      </m:e>
                      <m:sup>
                        <m:r>
                          <a:rPr lang="en-US" sz="2400" b="0" i="1" smtClean="0">
                            <a:latin typeface="Cambria Math"/>
                            <a:ea typeface="Cambria Math"/>
                          </a:rPr>
                          <m:t>50−</m:t>
                        </m:r>
                        <m:r>
                          <a:rPr lang="en-US" sz="2400" b="0" i="1" smtClean="0">
                            <a:latin typeface="Cambria Math"/>
                            <a:ea typeface="Cambria Math"/>
                          </a:rPr>
                          <m:t>𝑟</m:t>
                        </m:r>
                      </m:sup>
                    </m:sSup>
                  </m:oMath>
                </a14:m>
                <a:r>
                  <a:rPr lang="en-US" sz="2400" dirty="0" smtClean="0"/>
                  <a:t>  (e.g., x is special character disallowed in passwords)</a:t>
                </a:r>
                <a:endParaRPr lang="en-US" sz="2400" dirty="0"/>
              </a:p>
            </p:txBody>
          </p:sp>
        </mc:Choice>
        <mc:Fallback>
          <p:sp>
            <p:nvSpPr>
              <p:cNvPr id="4" name="Rectangle 3"/>
              <p:cNvSpPr>
                <a:spLocks noRot="1" noChangeAspect="1" noMove="1" noResize="1" noEditPoints="1" noAdjustHandles="1" noChangeArrowheads="1" noChangeShapeType="1" noTextEdit="1"/>
              </p:cNvSpPr>
              <p:nvPr/>
            </p:nvSpPr>
            <p:spPr>
              <a:xfrm>
                <a:off x="965835" y="4497954"/>
                <a:ext cx="10430228" cy="1573829"/>
              </a:xfrm>
              <a:prstGeom prst="rect">
                <a:avLst/>
              </a:prstGeom>
              <a:blipFill>
                <a:blip r:embed="rId6"/>
                <a:stretch>
                  <a:fillRect l="-935" b="-8140"/>
                </a:stretch>
              </a:blipFill>
            </p:spPr>
            <p:txBody>
              <a:bodyPr/>
              <a:lstStyle/>
              <a:p>
                <a:r>
                  <a:rPr lang="en-US">
                    <a:noFill/>
                  </a:rPr>
                  <a:t> </a:t>
                </a:r>
              </a:p>
            </p:txBody>
          </p:sp>
        </mc:Fallback>
      </mc:AlternateContent>
    </p:spTree>
    <p:extLst>
      <p:ext uri="{BB962C8B-B14F-4D97-AF65-F5344CB8AC3E}">
        <p14:creationId xmlns:p14="http://schemas.microsoft.com/office/powerpoint/2010/main" val="3501429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send the password?</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14</a:t>
            </a:fld>
            <a:endParaRPr lang="en-US" dirty="0"/>
          </a:p>
        </p:txBody>
      </p:sp>
      <p:pic>
        <p:nvPicPr>
          <p:cNvPr id="5" name="Picture 1"/>
          <p:cNvPicPr>
            <a:picLocks noChangeAspect="1" noChangeArrowheads="1"/>
          </p:cNvPicPr>
          <p:nvPr/>
        </p:nvPicPr>
        <p:blipFill>
          <a:blip r:embed="rId3" cstate="print"/>
          <a:srcRect/>
          <a:stretch>
            <a:fillRect/>
          </a:stretch>
        </p:blipFill>
        <p:spPr bwMode="auto">
          <a:xfrm>
            <a:off x="9982499" y="1518919"/>
            <a:ext cx="2209501" cy="3316327"/>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48590" y="1762760"/>
            <a:ext cx="1634490" cy="2514600"/>
          </a:xfrm>
          <a:prstGeom prst="rect">
            <a:avLst/>
          </a:prstGeom>
          <a:noFill/>
          <a:ln w="9525">
            <a:noFill/>
            <a:miter lim="800000"/>
            <a:headEnd/>
            <a:tailEnd/>
          </a:ln>
        </p:spPr>
      </p:pic>
      <p:cxnSp>
        <p:nvCxnSpPr>
          <p:cNvPr id="7" name="Straight Arrow Connector 6"/>
          <p:cNvCxnSpPr/>
          <p:nvPr/>
        </p:nvCxnSpPr>
        <p:spPr>
          <a:xfrm>
            <a:off x="1890059" y="2097794"/>
            <a:ext cx="8092440" cy="0"/>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18279" y="1547334"/>
            <a:ext cx="2021387" cy="830997"/>
          </a:xfrm>
          <a:prstGeom prst="rect">
            <a:avLst/>
          </a:prstGeom>
          <a:noFill/>
        </p:spPr>
        <p:txBody>
          <a:bodyPr wrap="none" rtlCol="0">
            <a:spAutoFit/>
          </a:bodyPr>
          <a:lstStyle/>
          <a:p>
            <a:r>
              <a:rPr lang="en-US" sz="2400" dirty="0" smtClean="0"/>
              <a:t>TLS handshake</a:t>
            </a:r>
            <a:endParaRPr lang="en-US" sz="2400" dirty="0"/>
          </a:p>
          <a:p>
            <a:r>
              <a:rPr lang="en-US" sz="2400" dirty="0" smtClean="0"/>
              <a:t> </a:t>
            </a:r>
            <a:endParaRPr lang="en-US" sz="2400" dirty="0"/>
          </a:p>
        </p:txBody>
      </p:sp>
      <p:sp>
        <p:nvSpPr>
          <p:cNvPr id="16" name="Rectangle 15"/>
          <p:cNvSpPr/>
          <p:nvPr/>
        </p:nvSpPr>
        <p:spPr>
          <a:xfrm>
            <a:off x="3487323" y="3020060"/>
            <a:ext cx="5592365" cy="954107"/>
          </a:xfrm>
          <a:prstGeom prst="rect">
            <a:avLst/>
          </a:prstGeom>
        </p:spPr>
        <p:txBody>
          <a:bodyPr wrap="none">
            <a:spAutoFit/>
          </a:bodyPr>
          <a:lstStyle/>
          <a:p>
            <a:r>
              <a:rPr lang="en-US" sz="2800" dirty="0" smtClean="0"/>
              <a:t>Authenticated Encryption (AES-GCM)</a:t>
            </a:r>
          </a:p>
          <a:p>
            <a:endParaRPr lang="en-US" sz="2800" dirty="0"/>
          </a:p>
        </p:txBody>
      </p:sp>
      <p:cxnSp>
        <p:nvCxnSpPr>
          <p:cNvPr id="17" name="Straight Arrow Connector 16"/>
          <p:cNvCxnSpPr/>
          <p:nvPr/>
        </p:nvCxnSpPr>
        <p:spPr>
          <a:xfrm>
            <a:off x="1890059" y="2820228"/>
            <a:ext cx="809244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1890059" y="2232778"/>
                <a:ext cx="537563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b="1" dirty="0"/>
                        <m:t>Enc</m:t>
                      </m:r>
                      <m:r>
                        <m:rPr>
                          <m:nor/>
                        </m:rPr>
                        <a:rPr lang="en-US" sz="2400" b="1" baseline="-25000" dirty="0"/>
                        <m:t>K</m:t>
                      </m:r>
                      <m:r>
                        <m:rPr>
                          <m:nor/>
                        </m:rPr>
                        <a:rPr lang="en-US" sz="2400" dirty="0"/>
                        <m:t>(</m:t>
                      </m:r>
                      <m:r>
                        <m:rPr>
                          <m:nor/>
                        </m:rPr>
                        <a:rPr lang="en-US" sz="2400" b="0" i="0" dirty="0" smtClean="0"/>
                        <m:t>jblocki</m:t>
                      </m:r>
                      <m:r>
                        <a:rPr lang="en-US" sz="2400" b="0" i="1" dirty="0" smtClean="0">
                          <a:latin typeface="Cambria Math"/>
                          <a:ea typeface="Cambria Math"/>
                        </a:rPr>
                        <m:t>∥</m:t>
                      </m:r>
                      <m:r>
                        <m:rPr>
                          <m:nor/>
                        </m:rPr>
                        <a:rPr lang="en-US" sz="2400" b="0" i="0" dirty="0" smtClean="0">
                          <a:latin typeface="Cambria Math"/>
                          <a:ea typeface="Cambria Math"/>
                        </a:rPr>
                        <m:t>h</m:t>
                      </m:r>
                      <m:r>
                        <m:rPr>
                          <m:nor/>
                        </m:rPr>
                        <a:rPr lang="en-US" sz="2400" b="0" i="0" dirty="0" smtClean="0">
                          <a:latin typeface="Cambria Math"/>
                          <a:ea typeface="Cambria Math"/>
                        </a:rPr>
                        <m:t>=</m:t>
                      </m:r>
                      <m:r>
                        <m:rPr>
                          <m:nor/>
                        </m:rPr>
                        <a:rPr lang="en-US" sz="2400" b="0" i="0" dirty="0" smtClean="0">
                          <a:latin typeface="Cambria Math"/>
                          <a:ea typeface="Cambria Math"/>
                        </a:rPr>
                        <m:t>H</m:t>
                      </m:r>
                      <m:r>
                        <m:rPr>
                          <m:nor/>
                        </m:rPr>
                        <a:rPr lang="en-US" sz="2400" b="0" i="0" dirty="0" smtClean="0">
                          <a:latin typeface="Cambria Math"/>
                          <a:ea typeface="Cambria Math"/>
                        </a:rPr>
                        <m:t>(</m:t>
                      </m:r>
                      <m:r>
                        <m:rPr>
                          <m:nor/>
                        </m:rPr>
                        <a:rPr lang="en-US" sz="2400" dirty="0"/>
                        <m:t>jblocki</m:t>
                      </m:r>
                      <m:r>
                        <a:rPr lang="en-US" sz="2400" i="1" dirty="0">
                          <a:latin typeface="Cambria Math"/>
                          <a:ea typeface="Cambria Math"/>
                        </a:rPr>
                        <m:t>∥</m:t>
                      </m:r>
                      <m:r>
                        <m:rPr>
                          <m:nor/>
                        </m:rPr>
                        <a:rPr lang="en-US" sz="2400" dirty="0"/>
                        <m:t>password</m:t>
                      </m:r>
                      <m:r>
                        <m:rPr>
                          <m:nor/>
                        </m:rPr>
                        <a:rPr lang="en-US" sz="2400" b="0" i="0" dirty="0" smtClean="0">
                          <a:latin typeface="Cambria Math"/>
                          <a:ea typeface="Cambria Math"/>
                        </a:rPr>
                        <m:t>)</m:t>
                      </m:r>
                      <m:r>
                        <m:rPr>
                          <m:nor/>
                        </m:rPr>
                        <a:rPr lang="en-US" sz="2400" dirty="0"/>
                        <m:t>)</m:t>
                      </m:r>
                      <m:r>
                        <m:rPr>
                          <m:nor/>
                        </m:rPr>
                        <a:rPr lang="en-US" sz="2400" b="0" i="0" dirty="0" smtClean="0"/>
                        <m:t> </m:t>
                      </m:r>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1890059" y="2232778"/>
                <a:ext cx="5375639" cy="461665"/>
              </a:xfrm>
              <a:prstGeom prst="rect">
                <a:avLst/>
              </a:prstGeom>
              <a:blipFill rotWithShape="1">
                <a:blip r:embed="rId5"/>
                <a:stretch>
                  <a:fillRect b="-17105"/>
                </a:stretch>
              </a:blipFill>
            </p:spPr>
            <p:txBody>
              <a:bodyPr/>
              <a:lstStyle/>
              <a:p>
                <a:r>
                  <a:rPr lang="en-US">
                    <a:noFill/>
                  </a:rPr>
                  <a:t> </a:t>
                </a:r>
              </a:p>
            </p:txBody>
          </p:sp>
        </mc:Fallback>
      </mc:AlternateContent>
      <p:graphicFrame>
        <p:nvGraphicFramePr>
          <p:cNvPr id="12" name="Content Placeholder 8"/>
          <p:cNvGraphicFramePr>
            <a:graphicFrameLocks noGrp="1"/>
          </p:cNvGraphicFramePr>
          <p:nvPr>
            <p:ph sz="quarter" idx="1"/>
            <p:extLst>
              <p:ext uri="{D42A27DB-BD31-4B8C-83A1-F6EECF244321}">
                <p14:modId xmlns:p14="http://schemas.microsoft.com/office/powerpoint/2010/main" val="2851208011"/>
              </p:ext>
            </p:extLst>
          </p:nvPr>
        </p:nvGraphicFramePr>
        <p:xfrm>
          <a:off x="7315059" y="4683760"/>
          <a:ext cx="1219200" cy="163726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tblGrid>
              <a:tr h="457200">
                <a:tc>
                  <a:txBody>
                    <a:bodyPr/>
                    <a:lstStyle/>
                    <a:p>
                      <a:r>
                        <a:rPr lang="en-US" dirty="0" smtClean="0"/>
                        <a:t>Username</a:t>
                      </a:r>
                      <a:endParaRPr lang="en-US" dirty="0"/>
                    </a:p>
                  </a:txBody>
                  <a:tcPr/>
                </a:tc>
                <a:extLst>
                  <a:ext uri="{0D108BD9-81ED-4DB2-BD59-A6C34878D82A}">
                    <a16:rowId xmlns:a16="http://schemas.microsoft.com/office/drawing/2014/main" val="10000"/>
                  </a:ext>
                </a:extLst>
              </a:tr>
              <a:tr h="1180066">
                <a:tc>
                  <a:txBody>
                    <a:bodyPr/>
                    <a:lstStyle/>
                    <a:p>
                      <a:r>
                        <a:rPr lang="en-US" dirty="0" err="1" smtClean="0"/>
                        <a:t>jblocki</a:t>
                      </a:r>
                      <a:endParaRPr lang="en-US" dirty="0"/>
                    </a:p>
                  </a:txBody>
                  <a:tcPr/>
                </a:tc>
                <a:extLst>
                  <a:ext uri="{0D108BD9-81ED-4DB2-BD59-A6C34878D82A}">
                    <a16:rowId xmlns:a16="http://schemas.microsoft.com/office/drawing/2014/main" val="10001"/>
                  </a:ext>
                </a:extLst>
              </a:tr>
            </a:tbl>
          </a:graphicData>
        </a:graphic>
      </p:graphicFrame>
      <p:sp>
        <p:nvSpPr>
          <p:cNvPr id="13" name="TextBox 12"/>
          <p:cNvSpPr txBox="1"/>
          <p:nvPr/>
        </p:nvSpPr>
        <p:spPr>
          <a:xfrm>
            <a:off x="2783157" y="5500171"/>
            <a:ext cx="4419600" cy="1261884"/>
          </a:xfrm>
          <a:prstGeom prst="rect">
            <a:avLst/>
          </a:prstGeom>
          <a:noFill/>
        </p:spPr>
        <p:txBody>
          <a:bodyPr wrap="square" rtlCol="0">
            <a:spAutoFit/>
          </a:bodyPr>
          <a:lstStyle/>
          <a:p>
            <a:r>
              <a:rPr lang="en-US" sz="2000" dirty="0" smtClean="0"/>
              <a:t>MHF(h,</a:t>
            </a:r>
            <a:r>
              <a:rPr lang="en-US" sz="2000" dirty="0" smtClean="0">
                <a:solidFill>
                  <a:srgbClr val="FFC000"/>
                </a:solidFill>
              </a:rPr>
              <a:t>89d978034a3f6</a:t>
            </a:r>
            <a:r>
              <a:rPr lang="en-US" sz="2000" dirty="0"/>
              <a:t>)=</a:t>
            </a:r>
            <a:r>
              <a:rPr lang="en-US" sz="2000" dirty="0">
                <a:solidFill>
                  <a:srgbClr val="00B050"/>
                </a:solidFill>
              </a:rPr>
              <a:t>85e23cfe0021f584e3db87aa72630a9a2345c062</a:t>
            </a:r>
          </a:p>
          <a:p>
            <a:r>
              <a:rPr lang="en-US" sz="3600" dirty="0"/>
              <a:t> </a:t>
            </a:r>
          </a:p>
        </p:txBody>
      </p:sp>
      <p:graphicFrame>
        <p:nvGraphicFramePr>
          <p:cNvPr id="14" name="Table 13"/>
          <p:cNvGraphicFramePr>
            <a:graphicFrameLocks noGrp="1"/>
          </p:cNvGraphicFramePr>
          <p:nvPr>
            <p:extLst>
              <p:ext uri="{D42A27DB-BD31-4B8C-83A1-F6EECF244321}">
                <p14:modId xmlns:p14="http://schemas.microsoft.com/office/powerpoint/2010/main" val="2089032388"/>
              </p:ext>
            </p:extLst>
          </p:nvPr>
        </p:nvGraphicFramePr>
        <p:xfrm>
          <a:off x="10210659" y="4683760"/>
          <a:ext cx="1524000" cy="16459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tblGrid>
              <a:tr h="457200">
                <a:tc>
                  <a:txBody>
                    <a:bodyPr/>
                    <a:lstStyle/>
                    <a:p>
                      <a:r>
                        <a:rPr lang="en-US" dirty="0" smtClean="0"/>
                        <a:t>Hash</a:t>
                      </a:r>
                      <a:endParaRPr lang="en-US" dirty="0"/>
                    </a:p>
                  </a:txBody>
                  <a:tcPr/>
                </a:tc>
                <a:extLst>
                  <a:ext uri="{0D108BD9-81ED-4DB2-BD59-A6C34878D82A}">
                    <a16:rowId xmlns:a16="http://schemas.microsoft.com/office/drawing/2014/main" val="10000"/>
                  </a:ext>
                </a:extLst>
              </a:tr>
              <a:tr h="1180066">
                <a:tc>
                  <a:txBody>
                    <a:bodyPr/>
                    <a:lstStyle/>
                    <a:p>
                      <a:r>
                        <a:rPr lang="en-US" sz="1800" dirty="0" smtClean="0">
                          <a:solidFill>
                            <a:srgbClr val="00B050"/>
                          </a:solidFill>
                        </a:rPr>
                        <a:t>85e23cfe0021f584e3db87aa72630a9a2345c062</a:t>
                      </a:r>
                    </a:p>
                  </a:txBody>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609603412"/>
              </p:ext>
            </p:extLst>
          </p:nvPr>
        </p:nvGraphicFramePr>
        <p:xfrm>
          <a:off x="8538718" y="4683760"/>
          <a:ext cx="1676400" cy="1637266"/>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tblGrid>
              <a:tr h="457200">
                <a:tc>
                  <a:txBody>
                    <a:bodyPr/>
                    <a:lstStyle/>
                    <a:p>
                      <a:r>
                        <a:rPr lang="en-US" dirty="0" smtClean="0"/>
                        <a:t>Salt</a:t>
                      </a:r>
                      <a:endParaRPr lang="en-US" dirty="0"/>
                    </a:p>
                  </a:txBody>
                  <a:tcPr/>
                </a:tc>
                <a:extLst>
                  <a:ext uri="{0D108BD9-81ED-4DB2-BD59-A6C34878D82A}">
                    <a16:rowId xmlns:a16="http://schemas.microsoft.com/office/drawing/2014/main" val="10000"/>
                  </a:ext>
                </a:extLst>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C000"/>
                          </a:solidFill>
                        </a:rPr>
                        <a:t>89d978034a3f6</a:t>
                      </a:r>
                    </a:p>
                    <a:p>
                      <a:endParaRPr lang="en-US" dirty="0">
                        <a:solidFill>
                          <a:srgbClr val="00B050"/>
                        </a:solidFill>
                      </a:endParaRPr>
                    </a:p>
                  </a:txBody>
                  <a:tcPr/>
                </a:tc>
                <a:extLst>
                  <a:ext uri="{0D108BD9-81ED-4DB2-BD59-A6C34878D82A}">
                    <a16:rowId xmlns:a16="http://schemas.microsoft.com/office/drawing/2014/main" val="10001"/>
                  </a:ext>
                </a:extLst>
              </a:tr>
            </a:tbl>
          </a:graphicData>
        </a:graphic>
      </p:graphicFrame>
      <p:sp>
        <p:nvSpPr>
          <p:cNvPr id="18" name="Cloud Callout 17"/>
          <p:cNvSpPr/>
          <p:nvPr/>
        </p:nvSpPr>
        <p:spPr>
          <a:xfrm>
            <a:off x="1563956" y="3444362"/>
            <a:ext cx="10221644" cy="1578289"/>
          </a:xfrm>
          <a:prstGeom prst="cloudCallout">
            <a:avLst>
              <a:gd name="adj1" fmla="val -4719"/>
              <a:gd name="adj2" fmla="val -9974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Advantage if server doesn’t salt or hash passwords</a:t>
            </a:r>
          </a:p>
          <a:p>
            <a:pPr algn="ctr"/>
            <a:r>
              <a:rPr lang="en-US" sz="2400" dirty="0" smtClean="0"/>
              <a:t>See </a:t>
            </a:r>
            <a:r>
              <a:rPr lang="en-US" sz="2400" dirty="0" smtClean="0">
                <a:hlinkClick r:id="rId6"/>
              </a:rPr>
              <a:t>http</a:t>
            </a:r>
            <a:r>
              <a:rPr lang="en-US" sz="2400" dirty="0">
                <a:hlinkClick r:id="rId6"/>
              </a:rPr>
              <a:t>://plaintextoffenders.com</a:t>
            </a:r>
            <a:r>
              <a:rPr lang="en-US" sz="2400" dirty="0" smtClean="0">
                <a:hlinkClick r:id="rId6"/>
              </a:rPr>
              <a:t>/</a:t>
            </a:r>
            <a:r>
              <a:rPr lang="en-US" sz="2400" dirty="0" smtClean="0"/>
              <a:t> </a:t>
            </a:r>
            <a:endParaRPr lang="en-US" sz="3600" dirty="0"/>
          </a:p>
        </p:txBody>
      </p:sp>
    </p:spTree>
    <p:extLst>
      <p:ext uri="{BB962C8B-B14F-4D97-AF65-F5344CB8AC3E}">
        <p14:creationId xmlns:p14="http://schemas.microsoft.com/office/powerpoint/2010/main" val="331378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660" y="152400"/>
            <a:ext cx="5989525" cy="707886"/>
          </a:xfrm>
          <a:prstGeom prst="rect">
            <a:avLst/>
          </a:prstGeom>
          <a:noFill/>
        </p:spPr>
        <p:txBody>
          <a:bodyPr wrap="none" rtlCol="0">
            <a:spAutoFit/>
          </a:bodyPr>
          <a:lstStyle/>
          <a:p>
            <a:r>
              <a:rPr lang="en-US" sz="4000" b="1" dirty="0" smtClean="0"/>
              <a:t>Password checking systems</a:t>
            </a:r>
            <a:endParaRPr lang="en-US" sz="4000" b="1" dirty="0"/>
          </a:p>
        </p:txBody>
      </p:sp>
      <p:pic>
        <p:nvPicPr>
          <p:cNvPr id="5" name="Picture 2" descr="C:\Program Files\Microsoft Office\MEDIA\CAGCAT10\j0292020.wmf"/>
          <p:cNvPicPr>
            <a:picLocks noChangeAspect="1" noChangeArrowheads="1"/>
          </p:cNvPicPr>
          <p:nvPr/>
        </p:nvPicPr>
        <p:blipFill>
          <a:blip r:embed="rId2"/>
          <a:srcRect/>
          <a:stretch>
            <a:fillRect/>
          </a:stretch>
        </p:blipFill>
        <p:spPr bwMode="auto">
          <a:xfrm>
            <a:off x="779191" y="1110424"/>
            <a:ext cx="1281179" cy="911901"/>
          </a:xfrm>
          <a:prstGeom prst="rect">
            <a:avLst/>
          </a:prstGeom>
          <a:noFill/>
        </p:spPr>
      </p:pic>
      <p:pic>
        <p:nvPicPr>
          <p:cNvPr id="6" name="Picture 3" descr="C:\Documents and Settings\rist\Local Settings\Temporary Internet Files\Content.IE5\CNYX6FYV\MCj04352420000[1].png"/>
          <p:cNvPicPr>
            <a:picLocks noChangeAspect="1" noChangeArrowheads="1"/>
          </p:cNvPicPr>
          <p:nvPr/>
        </p:nvPicPr>
        <p:blipFill>
          <a:blip r:embed="rId3"/>
          <a:srcRect/>
          <a:stretch>
            <a:fillRect/>
          </a:stretch>
        </p:blipFill>
        <p:spPr bwMode="auto">
          <a:xfrm>
            <a:off x="5791200" y="990600"/>
            <a:ext cx="924303" cy="1371600"/>
          </a:xfrm>
          <a:prstGeom prst="rect">
            <a:avLst/>
          </a:prstGeom>
          <a:noFill/>
        </p:spPr>
      </p:pic>
      <p:cxnSp>
        <p:nvCxnSpPr>
          <p:cNvPr id="8" name="Straight Arrow Connector 7"/>
          <p:cNvCxnSpPr/>
          <p:nvPr/>
        </p:nvCxnSpPr>
        <p:spPr>
          <a:xfrm flipH="1">
            <a:off x="2844801" y="1595735"/>
            <a:ext cx="2756055" cy="0"/>
          </a:xfrm>
          <a:prstGeom prst="straightConnector1">
            <a:avLst/>
          </a:prstGeom>
          <a:ln>
            <a:headEnd type="arrow"/>
            <a:tailEnd type="none"/>
          </a:ln>
        </p:spPr>
        <p:style>
          <a:lnRef idx="3">
            <a:schemeClr val="accent3"/>
          </a:lnRef>
          <a:fillRef idx="0">
            <a:schemeClr val="accent3"/>
          </a:fillRef>
          <a:effectRef idx="2">
            <a:schemeClr val="accent3"/>
          </a:effectRef>
          <a:fontRef idx="minor">
            <a:schemeClr val="tx1"/>
          </a:fontRef>
        </p:style>
      </p:cxnSp>
      <p:sp>
        <p:nvSpPr>
          <p:cNvPr id="9" name="TextBox 8"/>
          <p:cNvSpPr txBox="1"/>
          <p:nvPr/>
        </p:nvSpPr>
        <p:spPr>
          <a:xfrm>
            <a:off x="3048001" y="1143000"/>
            <a:ext cx="1854931" cy="400110"/>
          </a:xfrm>
          <a:prstGeom prst="rect">
            <a:avLst/>
          </a:prstGeom>
          <a:noFill/>
        </p:spPr>
        <p:txBody>
          <a:bodyPr wrap="none" rtlCol="0">
            <a:spAutoFit/>
          </a:bodyPr>
          <a:lstStyle/>
          <a:p>
            <a:r>
              <a:rPr lang="en-US" sz="2000" dirty="0" smtClean="0"/>
              <a:t>tom, password1</a:t>
            </a:r>
            <a:endParaRPr lang="en-US" sz="2000" dirty="0"/>
          </a:p>
        </p:txBody>
      </p:sp>
      <p:graphicFrame>
        <p:nvGraphicFramePr>
          <p:cNvPr id="31" name="Table 30"/>
          <p:cNvGraphicFramePr>
            <a:graphicFrameLocks noGrp="1"/>
          </p:cNvGraphicFramePr>
          <p:nvPr>
            <p:extLst/>
          </p:nvPr>
        </p:nvGraphicFramePr>
        <p:xfrm>
          <a:off x="7172869" y="1066800"/>
          <a:ext cx="2783931" cy="1112520"/>
        </p:xfrm>
        <a:graphic>
          <a:graphicData uri="http://schemas.openxmlformats.org/drawingml/2006/table">
            <a:tbl>
              <a:tblPr firstRow="1" bandRow="1">
                <a:tableStyleId>{5940675A-B579-460E-94D1-54222C63F5DA}</a:tableStyleId>
              </a:tblPr>
              <a:tblGrid>
                <a:gridCol w="1040179">
                  <a:extLst>
                    <a:ext uri="{9D8B030D-6E8A-4147-A177-3AD203B41FA5}">
                      <a16:colId xmlns:a16="http://schemas.microsoft.com/office/drawing/2014/main" val="20000"/>
                    </a:ext>
                  </a:extLst>
                </a:gridCol>
                <a:gridCol w="1743752">
                  <a:extLst>
                    <a:ext uri="{9D8B030D-6E8A-4147-A177-3AD203B41FA5}">
                      <a16:colId xmlns:a16="http://schemas.microsoft.com/office/drawing/2014/main" val="20001"/>
                    </a:ext>
                  </a:extLst>
                </a:gridCol>
              </a:tblGrid>
              <a:tr h="370840">
                <a:tc>
                  <a:txBody>
                    <a:bodyPr/>
                    <a:lstStyle/>
                    <a:p>
                      <a:r>
                        <a:rPr lang="en-US" dirty="0" smtClean="0"/>
                        <a:t>tom</a:t>
                      </a:r>
                      <a:endParaRPr lang="en-US" dirty="0"/>
                    </a:p>
                  </a:txBody>
                  <a:tcPr marL="121920" marR="121920"/>
                </a:tc>
                <a:tc>
                  <a:txBody>
                    <a:bodyPr/>
                    <a:lstStyle/>
                    <a:p>
                      <a:r>
                        <a:rPr lang="en-US" dirty="0" smtClean="0"/>
                        <a:t>password1</a:t>
                      </a:r>
                      <a:endParaRPr lang="en-US" dirty="0"/>
                    </a:p>
                  </a:txBody>
                  <a:tcPr marL="121920" marR="121920"/>
                </a:tc>
                <a:extLst>
                  <a:ext uri="{0D108BD9-81ED-4DB2-BD59-A6C34878D82A}">
                    <a16:rowId xmlns:a16="http://schemas.microsoft.com/office/drawing/2014/main" val="10000"/>
                  </a:ext>
                </a:extLst>
              </a:tr>
              <a:tr h="370840">
                <a:tc>
                  <a:txBody>
                    <a:bodyPr/>
                    <a:lstStyle/>
                    <a:p>
                      <a:r>
                        <a:rPr lang="en-US" dirty="0" err="1" smtClean="0"/>
                        <a:t>alice</a:t>
                      </a:r>
                      <a:endParaRPr lang="en-US" dirty="0"/>
                    </a:p>
                  </a:txBody>
                  <a:tcPr marL="121920" marR="121920"/>
                </a:tc>
                <a:tc>
                  <a:txBody>
                    <a:bodyPr/>
                    <a:lstStyle/>
                    <a:p>
                      <a:r>
                        <a:rPr lang="en-US" dirty="0" smtClean="0"/>
                        <a:t>123456</a:t>
                      </a:r>
                      <a:endParaRPr lang="en-US" dirty="0"/>
                    </a:p>
                  </a:txBody>
                  <a:tcPr marL="121920" marR="121920"/>
                </a:tc>
                <a:extLst>
                  <a:ext uri="{0D108BD9-81ED-4DB2-BD59-A6C34878D82A}">
                    <a16:rowId xmlns:a16="http://schemas.microsoft.com/office/drawing/2014/main" val="10001"/>
                  </a:ext>
                </a:extLst>
              </a:tr>
              <a:tr h="370840">
                <a:tc>
                  <a:txBody>
                    <a:bodyPr/>
                    <a:lstStyle/>
                    <a:p>
                      <a:r>
                        <a:rPr lang="en-US" dirty="0" smtClean="0"/>
                        <a:t>bob</a:t>
                      </a:r>
                      <a:endParaRPr lang="en-US" dirty="0"/>
                    </a:p>
                  </a:txBody>
                  <a:tcPr marL="121920" marR="121920"/>
                </a:tc>
                <a:tc>
                  <a:txBody>
                    <a:bodyPr/>
                    <a:lstStyle/>
                    <a:p>
                      <a:r>
                        <a:rPr lang="en-US" dirty="0" err="1" smtClean="0"/>
                        <a:t>p@ssword</a:t>
                      </a:r>
                      <a:r>
                        <a:rPr lang="en-US" dirty="0" smtClean="0"/>
                        <a:t>!</a:t>
                      </a:r>
                      <a:endParaRPr lang="en-US" dirty="0"/>
                    </a:p>
                  </a:txBody>
                  <a:tcPr marL="121920" marR="121920"/>
                </a:tc>
                <a:extLst>
                  <a:ext uri="{0D108BD9-81ED-4DB2-BD59-A6C34878D82A}">
                    <a16:rowId xmlns:a16="http://schemas.microsoft.com/office/drawing/2014/main" val="10002"/>
                  </a:ext>
                </a:extLst>
              </a:tr>
            </a:tbl>
          </a:graphicData>
        </a:graphic>
      </p:graphicFrame>
      <p:sp>
        <p:nvSpPr>
          <p:cNvPr id="3" name="TextBox 2"/>
          <p:cNvSpPr txBox="1"/>
          <p:nvPr/>
        </p:nvSpPr>
        <p:spPr>
          <a:xfrm>
            <a:off x="5780717" y="1944470"/>
            <a:ext cx="769634" cy="646331"/>
          </a:xfrm>
          <a:prstGeom prst="rect">
            <a:avLst/>
          </a:prstGeom>
          <a:noFill/>
        </p:spPr>
        <p:txBody>
          <a:bodyPr wrap="none" rtlCol="0">
            <a:spAutoFit/>
          </a:bodyPr>
          <a:lstStyle/>
          <a:p>
            <a:r>
              <a:rPr lang="en-US" dirty="0" smtClean="0"/>
              <a:t>Login </a:t>
            </a:r>
          </a:p>
          <a:p>
            <a:r>
              <a:rPr lang="en-US" dirty="0" smtClean="0"/>
              <a:t>server</a:t>
            </a:r>
            <a:endParaRPr lang="en-US" dirty="0"/>
          </a:p>
        </p:txBody>
      </p:sp>
      <p:sp>
        <p:nvSpPr>
          <p:cNvPr id="14" name="TextBox 13"/>
          <p:cNvSpPr txBox="1"/>
          <p:nvPr/>
        </p:nvSpPr>
        <p:spPr>
          <a:xfrm>
            <a:off x="701698" y="3048001"/>
            <a:ext cx="7142148" cy="830997"/>
          </a:xfrm>
          <a:prstGeom prst="rect">
            <a:avLst/>
          </a:prstGeom>
          <a:noFill/>
        </p:spPr>
        <p:txBody>
          <a:bodyPr wrap="none" rtlCol="0">
            <a:spAutoFit/>
          </a:bodyPr>
          <a:lstStyle/>
          <a:p>
            <a:r>
              <a:rPr lang="en-US" sz="2400" dirty="0" smtClean="0"/>
              <a:t>Websites should </a:t>
            </a:r>
            <a:r>
              <a:rPr lang="en-US" sz="2400" b="1" i="1" dirty="0" smtClean="0"/>
              <a:t>never</a:t>
            </a:r>
            <a:r>
              <a:rPr lang="en-US" sz="2400" dirty="0" smtClean="0"/>
              <a:t> store passwords directly, </a:t>
            </a:r>
          </a:p>
          <a:p>
            <a:r>
              <a:rPr lang="en-US" sz="2400" dirty="0" smtClean="0"/>
              <a:t>they should be (at least) hashed with a salt (also stored)</a:t>
            </a:r>
            <a:endParaRPr lang="en-US" sz="2400" dirty="0"/>
          </a:p>
        </p:txBody>
      </p:sp>
      <p:cxnSp>
        <p:nvCxnSpPr>
          <p:cNvPr id="15" name="Straight Connector 14"/>
          <p:cNvCxnSpPr/>
          <p:nvPr/>
        </p:nvCxnSpPr>
        <p:spPr>
          <a:xfrm rot="10800000">
            <a:off x="2054248" y="5331058"/>
            <a:ext cx="711200" cy="1588"/>
          </a:xfrm>
          <a:prstGeom prst="line">
            <a:avLst/>
          </a:prstGeom>
          <a:ln/>
        </p:spPr>
        <p:style>
          <a:lnRef idx="3">
            <a:schemeClr val="dk1"/>
          </a:lnRef>
          <a:fillRef idx="0">
            <a:schemeClr val="dk1"/>
          </a:fillRef>
          <a:effectRef idx="2">
            <a:schemeClr val="dk1"/>
          </a:effectRef>
          <a:fontRef idx="minor">
            <a:schemeClr val="tx1"/>
          </a:fontRef>
        </p:style>
      </p:cxnSp>
      <p:sp>
        <p:nvSpPr>
          <p:cNvPr id="16" name="Trapezoid 15"/>
          <p:cNvSpPr/>
          <p:nvPr/>
        </p:nvSpPr>
        <p:spPr>
          <a:xfrm rot="5400000">
            <a:off x="2458211" y="4977895"/>
            <a:ext cx="836676" cy="628604"/>
          </a:xfrm>
          <a:prstGeom prst="trapezoid">
            <a:avLst>
              <a:gd name="adj" fmla="val 5117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TextBox 16"/>
          <p:cNvSpPr txBox="1"/>
          <p:nvPr/>
        </p:nvSpPr>
        <p:spPr>
          <a:xfrm>
            <a:off x="2538990" y="4992469"/>
            <a:ext cx="409086" cy="523220"/>
          </a:xfrm>
          <a:prstGeom prst="rect">
            <a:avLst/>
          </a:prstGeom>
          <a:noFill/>
        </p:spPr>
        <p:txBody>
          <a:bodyPr wrap="none" rtlCol="0">
            <a:spAutoFit/>
          </a:bodyPr>
          <a:lstStyle/>
          <a:p>
            <a:r>
              <a:rPr lang="en-US" sz="2800" dirty="0" smtClean="0">
                <a:cs typeface="Times New Roman" pitchFamily="18" charset="0"/>
              </a:rPr>
              <a:t>H</a:t>
            </a:r>
            <a:endParaRPr lang="en-US" sz="2800" dirty="0">
              <a:cs typeface="Times New Roman" pitchFamily="18" charset="0"/>
            </a:endParaRPr>
          </a:p>
        </p:txBody>
      </p:sp>
      <p:cxnSp>
        <p:nvCxnSpPr>
          <p:cNvPr id="18" name="Straight Connector 17"/>
          <p:cNvCxnSpPr/>
          <p:nvPr/>
        </p:nvCxnSpPr>
        <p:spPr>
          <a:xfrm rot="10800000">
            <a:off x="3190852" y="5332647"/>
            <a:ext cx="711200" cy="1588"/>
          </a:xfrm>
          <a:prstGeom prst="line">
            <a:avLst/>
          </a:prstGeom>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rot="10800000">
            <a:off x="3883048" y="5331058"/>
            <a:ext cx="711200" cy="1588"/>
          </a:xfrm>
          <a:prstGeom prst="line">
            <a:avLst/>
          </a:prstGeom>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rot="10800000">
            <a:off x="5203848" y="5331058"/>
            <a:ext cx="711200" cy="1588"/>
          </a:xfrm>
          <a:prstGeom prst="line">
            <a:avLst/>
          </a:prstGeom>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rot="10800000">
            <a:off x="5813448" y="5331058"/>
            <a:ext cx="711200" cy="1588"/>
          </a:xfrm>
          <a:prstGeom prst="line">
            <a:avLst/>
          </a:prstGeom>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4594247" y="4950058"/>
            <a:ext cx="468398" cy="584775"/>
          </a:xfrm>
          <a:prstGeom prst="rect">
            <a:avLst/>
          </a:prstGeom>
          <a:noFill/>
        </p:spPr>
        <p:txBody>
          <a:bodyPr wrap="none" rtlCol="0">
            <a:spAutoFit/>
          </a:bodyPr>
          <a:lstStyle/>
          <a:p>
            <a:r>
              <a:rPr lang="en-US" sz="3200" dirty="0" smtClean="0"/>
              <a:t>…</a:t>
            </a:r>
            <a:endParaRPr lang="en-US" sz="3200" dirty="0"/>
          </a:p>
        </p:txBody>
      </p:sp>
      <p:sp>
        <p:nvSpPr>
          <p:cNvPr id="23" name="TextBox 22"/>
          <p:cNvSpPr txBox="1"/>
          <p:nvPr/>
        </p:nvSpPr>
        <p:spPr>
          <a:xfrm>
            <a:off x="203201" y="5100936"/>
            <a:ext cx="1287660" cy="461665"/>
          </a:xfrm>
          <a:prstGeom prst="rect">
            <a:avLst/>
          </a:prstGeom>
          <a:noFill/>
        </p:spPr>
        <p:txBody>
          <a:bodyPr wrap="none" rtlCol="0">
            <a:spAutoFit/>
          </a:bodyPr>
          <a:lstStyle/>
          <a:p>
            <a:r>
              <a:rPr lang="en-US" sz="2400" dirty="0" smtClean="0"/>
              <a:t>pw||salt</a:t>
            </a:r>
            <a:endParaRPr lang="en-US" sz="2400" dirty="0"/>
          </a:p>
        </p:txBody>
      </p:sp>
      <p:sp>
        <p:nvSpPr>
          <p:cNvPr id="24" name="Trapezoid 23"/>
          <p:cNvSpPr/>
          <p:nvPr/>
        </p:nvSpPr>
        <p:spPr>
          <a:xfrm rot="5400000">
            <a:off x="3556806" y="4977895"/>
            <a:ext cx="836676" cy="628604"/>
          </a:xfrm>
          <a:prstGeom prst="trapezoid">
            <a:avLst>
              <a:gd name="adj" fmla="val 5117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TextBox 24"/>
          <p:cNvSpPr txBox="1"/>
          <p:nvPr/>
        </p:nvSpPr>
        <p:spPr>
          <a:xfrm>
            <a:off x="3637585" y="4992469"/>
            <a:ext cx="409086" cy="523220"/>
          </a:xfrm>
          <a:prstGeom prst="rect">
            <a:avLst/>
          </a:prstGeom>
          <a:noFill/>
        </p:spPr>
        <p:txBody>
          <a:bodyPr wrap="none" rtlCol="0">
            <a:spAutoFit/>
          </a:bodyPr>
          <a:lstStyle/>
          <a:p>
            <a:r>
              <a:rPr lang="en-US" sz="2800" dirty="0" smtClean="0">
                <a:cs typeface="Times New Roman" pitchFamily="18" charset="0"/>
              </a:rPr>
              <a:t>H</a:t>
            </a:r>
            <a:endParaRPr lang="en-US" sz="2800" dirty="0">
              <a:cs typeface="Times New Roman" pitchFamily="18" charset="0"/>
            </a:endParaRPr>
          </a:p>
        </p:txBody>
      </p:sp>
      <p:sp>
        <p:nvSpPr>
          <p:cNvPr id="26" name="Trapezoid 25"/>
          <p:cNvSpPr/>
          <p:nvPr/>
        </p:nvSpPr>
        <p:spPr>
          <a:xfrm rot="5400000">
            <a:off x="5487206" y="4977895"/>
            <a:ext cx="836676" cy="628604"/>
          </a:xfrm>
          <a:prstGeom prst="trapezoid">
            <a:avLst>
              <a:gd name="adj" fmla="val 5117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TextBox 26"/>
          <p:cNvSpPr txBox="1"/>
          <p:nvPr/>
        </p:nvSpPr>
        <p:spPr>
          <a:xfrm>
            <a:off x="5567985" y="4992469"/>
            <a:ext cx="409086" cy="523220"/>
          </a:xfrm>
          <a:prstGeom prst="rect">
            <a:avLst/>
          </a:prstGeom>
          <a:noFill/>
        </p:spPr>
        <p:txBody>
          <a:bodyPr wrap="none" rtlCol="0">
            <a:spAutoFit/>
          </a:bodyPr>
          <a:lstStyle/>
          <a:p>
            <a:r>
              <a:rPr lang="en-US" sz="2800" dirty="0" smtClean="0">
                <a:cs typeface="Times New Roman" pitchFamily="18" charset="0"/>
              </a:rPr>
              <a:t>H</a:t>
            </a:r>
            <a:endParaRPr lang="en-US" sz="2800" dirty="0">
              <a:cs typeface="Times New Roman" pitchFamily="18" charset="0"/>
            </a:endParaRPr>
          </a:p>
        </p:txBody>
      </p:sp>
      <p:sp>
        <p:nvSpPr>
          <p:cNvPr id="28" name="Right Brace 27"/>
          <p:cNvSpPr/>
          <p:nvPr/>
        </p:nvSpPr>
        <p:spPr>
          <a:xfrm rot="16200000">
            <a:off x="4186429" y="2621038"/>
            <a:ext cx="415072" cy="4242969"/>
          </a:xfrm>
          <a:prstGeom prst="rightBrace">
            <a:avLst>
              <a:gd name="adj1" fmla="val 6987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3702914" y="4111859"/>
            <a:ext cx="1144865" cy="461665"/>
          </a:xfrm>
          <a:prstGeom prst="rect">
            <a:avLst/>
          </a:prstGeom>
          <a:noFill/>
        </p:spPr>
        <p:txBody>
          <a:bodyPr wrap="none" rtlCol="0">
            <a:spAutoFit/>
          </a:bodyPr>
          <a:lstStyle/>
          <a:p>
            <a:r>
              <a:rPr lang="en-US" sz="2400" dirty="0" smtClean="0"/>
              <a:t>c times </a:t>
            </a:r>
            <a:endParaRPr lang="en-US" sz="2400" dirty="0"/>
          </a:p>
        </p:txBody>
      </p:sp>
      <p:sp>
        <p:nvSpPr>
          <p:cNvPr id="30" name="TextBox 29"/>
          <p:cNvSpPr txBox="1"/>
          <p:nvPr/>
        </p:nvSpPr>
        <p:spPr>
          <a:xfrm>
            <a:off x="6876342" y="3957936"/>
            <a:ext cx="3971408" cy="830997"/>
          </a:xfrm>
          <a:prstGeom prst="rect">
            <a:avLst/>
          </a:prstGeom>
          <a:noFill/>
        </p:spPr>
        <p:txBody>
          <a:bodyPr wrap="none" rtlCol="0">
            <a:spAutoFit/>
          </a:bodyPr>
          <a:lstStyle/>
          <a:p>
            <a:r>
              <a:rPr lang="en-US" sz="2400" dirty="0" smtClean="0"/>
              <a:t>Cryptographic hash function H</a:t>
            </a:r>
          </a:p>
          <a:p>
            <a:r>
              <a:rPr lang="en-US" sz="2400" dirty="0" smtClean="0"/>
              <a:t>(H = SHA-256, SHA-512, etc.)</a:t>
            </a:r>
            <a:endParaRPr lang="en-US" sz="2400" dirty="0"/>
          </a:p>
        </p:txBody>
      </p:sp>
      <p:sp>
        <p:nvSpPr>
          <p:cNvPr id="37" name="TextBox 36"/>
          <p:cNvSpPr txBox="1"/>
          <p:nvPr/>
        </p:nvSpPr>
        <p:spPr>
          <a:xfrm>
            <a:off x="6807201" y="4893575"/>
            <a:ext cx="3874779" cy="461665"/>
          </a:xfrm>
          <a:prstGeom prst="rect">
            <a:avLst/>
          </a:prstGeom>
          <a:noFill/>
        </p:spPr>
        <p:txBody>
          <a:bodyPr wrap="none" rtlCol="0">
            <a:spAutoFit/>
          </a:bodyPr>
          <a:lstStyle/>
          <a:p>
            <a:r>
              <a:rPr lang="en-US" sz="2400" dirty="0" smtClean="0"/>
              <a:t>Common choice is  c = 10,000</a:t>
            </a:r>
            <a:endParaRPr lang="en-US" sz="2400" dirty="0"/>
          </a:p>
        </p:txBody>
      </p:sp>
      <p:sp>
        <p:nvSpPr>
          <p:cNvPr id="38" name="TextBox 37"/>
          <p:cNvSpPr txBox="1"/>
          <p:nvPr/>
        </p:nvSpPr>
        <p:spPr>
          <a:xfrm>
            <a:off x="6807201" y="5477471"/>
            <a:ext cx="2961516" cy="461665"/>
          </a:xfrm>
          <a:prstGeom prst="rect">
            <a:avLst/>
          </a:prstGeom>
          <a:noFill/>
        </p:spPr>
        <p:txBody>
          <a:bodyPr wrap="none" rtlCol="0">
            <a:spAutoFit/>
          </a:bodyPr>
          <a:lstStyle/>
          <a:p>
            <a:r>
              <a:rPr lang="en-US" sz="2400" dirty="0" smtClean="0"/>
              <a:t>Better:  </a:t>
            </a:r>
            <a:r>
              <a:rPr lang="en-US" sz="2400" dirty="0" err="1" smtClean="0"/>
              <a:t>scrypt</a:t>
            </a:r>
            <a:r>
              <a:rPr lang="en-US" sz="2400" dirty="0" smtClean="0"/>
              <a:t>, argon2</a:t>
            </a:r>
            <a:endParaRPr lang="en-US" sz="2400" dirty="0"/>
          </a:p>
        </p:txBody>
      </p:sp>
      <p:graphicFrame>
        <p:nvGraphicFramePr>
          <p:cNvPr id="39" name="Table 38"/>
          <p:cNvGraphicFramePr>
            <a:graphicFrameLocks noGrp="1"/>
          </p:cNvGraphicFramePr>
          <p:nvPr>
            <p:extLst/>
          </p:nvPr>
        </p:nvGraphicFramePr>
        <p:xfrm>
          <a:off x="7176410" y="1066800"/>
          <a:ext cx="4812391" cy="1112520"/>
        </p:xfrm>
        <a:graphic>
          <a:graphicData uri="http://schemas.openxmlformats.org/drawingml/2006/table">
            <a:tbl>
              <a:tblPr firstRow="1" bandRow="1">
                <a:tableStyleId>{5940675A-B579-460E-94D1-54222C63F5DA}</a:tableStyleId>
              </a:tblPr>
              <a:tblGrid>
                <a:gridCol w="1053191">
                  <a:extLst>
                    <a:ext uri="{9D8B030D-6E8A-4147-A177-3AD203B41FA5}">
                      <a16:colId xmlns:a16="http://schemas.microsoft.com/office/drawing/2014/main" val="20000"/>
                    </a:ext>
                  </a:extLst>
                </a:gridCol>
                <a:gridCol w="3759200">
                  <a:extLst>
                    <a:ext uri="{9D8B030D-6E8A-4147-A177-3AD203B41FA5}">
                      <a16:colId xmlns:a16="http://schemas.microsoft.com/office/drawing/2014/main" val="20001"/>
                    </a:ext>
                  </a:extLst>
                </a:gridCol>
              </a:tblGrid>
              <a:tr h="370840">
                <a:tc>
                  <a:txBody>
                    <a:bodyPr/>
                    <a:lstStyle/>
                    <a:p>
                      <a:r>
                        <a:rPr lang="en-US" dirty="0" smtClean="0"/>
                        <a:t>tom</a:t>
                      </a:r>
                      <a:endParaRPr lang="en-US" dirty="0"/>
                    </a:p>
                  </a:txBody>
                  <a:tcPr marL="121920" marR="121920">
                    <a:solidFill>
                      <a:srgbClr val="FFFFFF"/>
                    </a:solidFill>
                  </a:tcPr>
                </a:tc>
                <a:tc>
                  <a:txBody>
                    <a:bodyPr/>
                    <a:lstStyle/>
                    <a:p>
                      <a:r>
                        <a:rPr lang="en-US" dirty="0" smtClean="0"/>
                        <a:t>salt</a:t>
                      </a:r>
                      <a:r>
                        <a:rPr lang="en-US" baseline="-25000" dirty="0" smtClean="0"/>
                        <a:t>1</a:t>
                      </a:r>
                      <a:r>
                        <a:rPr lang="en-US" dirty="0" smtClean="0"/>
                        <a:t> , </a:t>
                      </a:r>
                      <a:r>
                        <a:rPr lang="en-US" dirty="0" err="1" smtClean="0"/>
                        <a:t>H</a:t>
                      </a:r>
                      <a:r>
                        <a:rPr lang="en-US" baseline="30000" dirty="0" err="1" smtClean="0"/>
                        <a:t>c</a:t>
                      </a:r>
                      <a:r>
                        <a:rPr lang="en-US" baseline="0" dirty="0" smtClean="0"/>
                        <a:t>(password1,salt</a:t>
                      </a:r>
                      <a:r>
                        <a:rPr lang="en-US" baseline="-25000" dirty="0" smtClean="0"/>
                        <a:t>1</a:t>
                      </a:r>
                      <a:r>
                        <a:rPr lang="en-US" baseline="0" dirty="0" smtClean="0"/>
                        <a:t>)</a:t>
                      </a:r>
                      <a:endParaRPr lang="en-US" dirty="0"/>
                    </a:p>
                  </a:txBody>
                  <a:tcPr marL="121920" marR="121920">
                    <a:solidFill>
                      <a:srgbClr val="FFFFFF"/>
                    </a:solidFill>
                  </a:tcPr>
                </a:tc>
                <a:extLst>
                  <a:ext uri="{0D108BD9-81ED-4DB2-BD59-A6C34878D82A}">
                    <a16:rowId xmlns:a16="http://schemas.microsoft.com/office/drawing/2014/main" val="10000"/>
                  </a:ext>
                </a:extLst>
              </a:tr>
              <a:tr h="370840">
                <a:tc>
                  <a:txBody>
                    <a:bodyPr/>
                    <a:lstStyle/>
                    <a:p>
                      <a:r>
                        <a:rPr lang="en-US" dirty="0" err="1" smtClean="0"/>
                        <a:t>alice</a:t>
                      </a:r>
                      <a:endParaRPr lang="en-US" dirty="0"/>
                    </a:p>
                  </a:txBody>
                  <a:tcPr marL="121920" marR="121920">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salt</a:t>
                      </a:r>
                      <a:r>
                        <a:rPr lang="en-US" baseline="-25000" dirty="0" smtClean="0"/>
                        <a:t>2</a:t>
                      </a:r>
                      <a:r>
                        <a:rPr lang="en-US" dirty="0" smtClean="0"/>
                        <a:t> , </a:t>
                      </a:r>
                      <a:r>
                        <a:rPr lang="en-US" dirty="0" err="1" smtClean="0"/>
                        <a:t>H</a:t>
                      </a:r>
                      <a:r>
                        <a:rPr lang="en-US" baseline="30000" dirty="0" err="1" smtClean="0"/>
                        <a:t>c</a:t>
                      </a:r>
                      <a:r>
                        <a:rPr lang="en-US" baseline="0" dirty="0" smtClean="0"/>
                        <a:t>(123456,salt</a:t>
                      </a:r>
                      <a:r>
                        <a:rPr lang="en-US" baseline="-25000" dirty="0" smtClean="0"/>
                        <a:t>2</a:t>
                      </a:r>
                      <a:r>
                        <a:rPr lang="en-US" baseline="0" dirty="0" smtClean="0"/>
                        <a:t>)</a:t>
                      </a:r>
                      <a:endParaRPr lang="en-US" dirty="0" smtClean="0"/>
                    </a:p>
                  </a:txBody>
                  <a:tcPr marL="121920" marR="121920">
                    <a:solidFill>
                      <a:srgbClr val="FFFFFF"/>
                    </a:solidFill>
                  </a:tcPr>
                </a:tc>
                <a:extLst>
                  <a:ext uri="{0D108BD9-81ED-4DB2-BD59-A6C34878D82A}">
                    <a16:rowId xmlns:a16="http://schemas.microsoft.com/office/drawing/2014/main" val="10001"/>
                  </a:ext>
                </a:extLst>
              </a:tr>
              <a:tr h="370840">
                <a:tc>
                  <a:txBody>
                    <a:bodyPr/>
                    <a:lstStyle/>
                    <a:p>
                      <a:r>
                        <a:rPr lang="en-US" dirty="0" smtClean="0"/>
                        <a:t>bob</a:t>
                      </a:r>
                      <a:endParaRPr lang="en-US" dirty="0"/>
                    </a:p>
                  </a:txBody>
                  <a:tcPr marL="121920" marR="121920">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salt</a:t>
                      </a:r>
                      <a:r>
                        <a:rPr lang="en-US" baseline="-25000" dirty="0" smtClean="0"/>
                        <a:t>3</a:t>
                      </a:r>
                      <a:r>
                        <a:rPr lang="en-US" dirty="0" smtClean="0"/>
                        <a:t> , </a:t>
                      </a:r>
                      <a:r>
                        <a:rPr lang="en-US" dirty="0" err="1" smtClean="0"/>
                        <a:t>H</a:t>
                      </a:r>
                      <a:r>
                        <a:rPr lang="en-US" baseline="30000" dirty="0" err="1" smtClean="0"/>
                        <a:t>c</a:t>
                      </a:r>
                      <a:r>
                        <a:rPr lang="en-US" baseline="0" dirty="0" smtClean="0"/>
                        <a:t>(</a:t>
                      </a:r>
                      <a:r>
                        <a:rPr lang="en-US" dirty="0" smtClean="0"/>
                        <a:t>p@ssword!</a:t>
                      </a:r>
                      <a:r>
                        <a:rPr lang="en-US" baseline="0" dirty="0" smtClean="0"/>
                        <a:t>,salt</a:t>
                      </a:r>
                      <a:r>
                        <a:rPr lang="en-US" baseline="-25000" dirty="0" smtClean="0"/>
                        <a:t>3</a:t>
                      </a:r>
                      <a:r>
                        <a:rPr lang="en-US" baseline="0" dirty="0" smtClean="0"/>
                        <a:t>)</a:t>
                      </a:r>
                      <a:endParaRPr lang="en-US" dirty="0" smtClean="0"/>
                    </a:p>
                  </a:txBody>
                  <a:tcPr marL="121920" marR="121920">
                    <a:solidFill>
                      <a:srgbClr val="FFFFFF"/>
                    </a:solidFill>
                  </a:tcPr>
                </a:tc>
                <a:extLst>
                  <a:ext uri="{0D108BD9-81ED-4DB2-BD59-A6C34878D82A}">
                    <a16:rowId xmlns:a16="http://schemas.microsoft.com/office/drawing/2014/main" val="10002"/>
                  </a:ext>
                </a:extLst>
              </a:tr>
            </a:tbl>
          </a:graphicData>
        </a:graphic>
      </p:graphicFrame>
      <p:pic>
        <p:nvPicPr>
          <p:cNvPr id="40" name="Picture 5" descr="C:\Documents and Settings\rist\Local Settings\Temporary Internet Files\Content.IE5\RRKU6J6Q\MCj03491210000[1].wmf"/>
          <p:cNvPicPr>
            <a:picLocks noChangeAspect="1" noChangeArrowheads="1"/>
          </p:cNvPicPr>
          <p:nvPr/>
        </p:nvPicPr>
        <p:blipFill>
          <a:blip r:embed="rId4"/>
          <a:srcRect/>
          <a:stretch>
            <a:fillRect/>
          </a:stretch>
        </p:blipFill>
        <p:spPr bwMode="auto">
          <a:xfrm>
            <a:off x="6457380" y="1877528"/>
            <a:ext cx="1422400" cy="969344"/>
          </a:xfrm>
          <a:prstGeom prst="rect">
            <a:avLst/>
          </a:prstGeom>
          <a:noFill/>
        </p:spPr>
      </p:pic>
      <p:sp>
        <p:nvSpPr>
          <p:cNvPr id="2" name="TextBox 1"/>
          <p:cNvSpPr txBox="1"/>
          <p:nvPr/>
        </p:nvSpPr>
        <p:spPr>
          <a:xfrm>
            <a:off x="812800" y="6019801"/>
            <a:ext cx="6669005" cy="646331"/>
          </a:xfrm>
          <a:prstGeom prst="rect">
            <a:avLst/>
          </a:prstGeom>
          <a:noFill/>
        </p:spPr>
        <p:txBody>
          <a:bodyPr wrap="none" rtlCol="0">
            <a:spAutoFit/>
          </a:bodyPr>
          <a:lstStyle/>
          <a:p>
            <a:r>
              <a:rPr lang="en-US" dirty="0" smtClean="0"/>
              <a:t>UNIX password hashing scheme, PKCS #5</a:t>
            </a:r>
          </a:p>
          <a:p>
            <a:r>
              <a:rPr lang="en-US" dirty="0" smtClean="0"/>
              <a:t>Formal analyses:  [Wagner, Goldberg 2000] [</a:t>
            </a:r>
            <a:r>
              <a:rPr lang="en-US" dirty="0" err="1" smtClean="0"/>
              <a:t>Bellare</a:t>
            </a:r>
            <a:r>
              <a:rPr lang="en-US" dirty="0" smtClean="0"/>
              <a:t>, R., </a:t>
            </a:r>
            <a:r>
              <a:rPr lang="en-US" dirty="0" err="1" smtClean="0"/>
              <a:t>Tessaro</a:t>
            </a:r>
            <a:r>
              <a:rPr lang="en-US" dirty="0" smtClean="0"/>
              <a:t> 2012]</a:t>
            </a:r>
            <a:endParaRPr lang="en-US" dirty="0"/>
          </a:p>
        </p:txBody>
      </p:sp>
    </p:spTree>
    <p:extLst>
      <p:ext uri="{BB962C8B-B14F-4D97-AF65-F5344CB8AC3E}">
        <p14:creationId xmlns:p14="http://schemas.microsoft.com/office/powerpoint/2010/main" val="281103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2" grpId="0"/>
      <p:bldP spid="23" grpId="0"/>
      <p:bldP spid="24" grpId="0" animBg="1"/>
      <p:bldP spid="25" grpId="0"/>
      <p:bldP spid="26" grpId="0" animBg="1"/>
      <p:bldP spid="27" grpId="0"/>
      <p:bldP spid="28" grpId="0" animBg="1"/>
      <p:bldP spid="29" grpId="0"/>
      <p:bldP spid="30" grpId="0"/>
      <p:bldP spid="37" grpId="0"/>
      <p:bldP spid="38"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644" b="24815"/>
          <a:stretch/>
        </p:blipFill>
        <p:spPr>
          <a:xfrm>
            <a:off x="2480734" y="304801"/>
            <a:ext cx="7230533" cy="2208173"/>
          </a:xfrm>
          <a:prstGeom prst="rect">
            <a:avLst/>
          </a:prstGeom>
          <a:ln>
            <a:solidFill>
              <a:srgbClr val="660066"/>
            </a:solidFill>
          </a:ln>
        </p:spPr>
      </p:pic>
      <p:sp>
        <p:nvSpPr>
          <p:cNvPr id="5" name="TextBox 4"/>
          <p:cNvSpPr txBox="1"/>
          <p:nvPr/>
        </p:nvSpPr>
        <p:spPr>
          <a:xfrm>
            <a:off x="389467" y="2819400"/>
            <a:ext cx="10380133" cy="1569660"/>
          </a:xfrm>
          <a:prstGeom prst="rect">
            <a:avLst/>
          </a:prstGeom>
          <a:noFill/>
        </p:spPr>
        <p:txBody>
          <a:bodyPr wrap="square" rtlCol="0">
            <a:spAutoFit/>
          </a:bodyPr>
          <a:lstStyle/>
          <a:p>
            <a:r>
              <a:rPr lang="en-US" sz="2400" u="sng" dirty="0" err="1" smtClean="0"/>
              <a:t>AshleyMadison</a:t>
            </a:r>
            <a:r>
              <a:rPr lang="en-US" sz="2400" u="sng" dirty="0" smtClean="0"/>
              <a:t> hack: 36 million user hashes</a:t>
            </a:r>
          </a:p>
          <a:p>
            <a:r>
              <a:rPr lang="en-US" sz="2400" dirty="0"/>
              <a:t>	</a:t>
            </a:r>
            <a:r>
              <a:rPr lang="en-US" sz="2400" dirty="0" smtClean="0"/>
              <a:t>Salts + Passwords hashed using </a:t>
            </a:r>
            <a:r>
              <a:rPr lang="en-US" sz="2400" dirty="0" err="1" smtClean="0"/>
              <a:t>bcrypt</a:t>
            </a:r>
            <a:r>
              <a:rPr lang="en-US" sz="2400" dirty="0" smtClean="0"/>
              <a:t> with c = 2</a:t>
            </a:r>
            <a:r>
              <a:rPr lang="en-US" sz="2400" baseline="30000" dirty="0" smtClean="0"/>
              <a:t>12 </a:t>
            </a:r>
            <a:r>
              <a:rPr lang="en-US" sz="2400" dirty="0" smtClean="0"/>
              <a:t>= 4096</a:t>
            </a:r>
          </a:p>
          <a:p>
            <a:r>
              <a:rPr lang="en-US" sz="2400" dirty="0"/>
              <a:t>	</a:t>
            </a:r>
            <a:r>
              <a:rPr lang="en-US" sz="2400" dirty="0" smtClean="0"/>
              <a:t>4,007 cracked directly with trivial approach</a:t>
            </a:r>
          </a:p>
          <a:p>
            <a:endParaRPr lang="en-US" sz="2400" dirty="0"/>
          </a:p>
        </p:txBody>
      </p:sp>
      <p:sp>
        <p:nvSpPr>
          <p:cNvPr id="9" name="Rounded Rectangle 8"/>
          <p:cNvSpPr/>
          <p:nvPr/>
        </p:nvSpPr>
        <p:spPr>
          <a:xfrm>
            <a:off x="3759200" y="4519374"/>
            <a:ext cx="243840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Password cracker</a:t>
            </a:r>
            <a:endParaRPr lang="en-US" sz="2400" dirty="0"/>
          </a:p>
        </p:txBody>
      </p:sp>
      <p:sp>
        <p:nvSpPr>
          <p:cNvPr id="10" name="Rectangle 9"/>
          <p:cNvSpPr/>
          <p:nvPr/>
        </p:nvSpPr>
        <p:spPr>
          <a:xfrm>
            <a:off x="304800" y="4419601"/>
            <a:ext cx="2946400" cy="2031325"/>
          </a:xfrm>
          <a:prstGeom prst="rect">
            <a:avLst/>
          </a:prstGeom>
        </p:spPr>
        <p:txBody>
          <a:bodyPr wrap="square">
            <a:spAutoFit/>
          </a:bodyPr>
          <a:lstStyle/>
          <a:p>
            <a:r>
              <a:rPr lang="en-US" dirty="0"/>
              <a:t>290729 123456</a:t>
            </a:r>
          </a:p>
          <a:p>
            <a:r>
              <a:rPr lang="en-US" dirty="0"/>
              <a:t>  79076 12345</a:t>
            </a:r>
          </a:p>
          <a:p>
            <a:r>
              <a:rPr lang="en-US" dirty="0"/>
              <a:t>  76789 123456789</a:t>
            </a:r>
          </a:p>
          <a:p>
            <a:r>
              <a:rPr lang="en-US" dirty="0"/>
              <a:t>  59462 password</a:t>
            </a:r>
          </a:p>
          <a:p>
            <a:r>
              <a:rPr lang="en-US" dirty="0"/>
              <a:t>  49952 </a:t>
            </a:r>
            <a:r>
              <a:rPr lang="en-US" dirty="0" err="1"/>
              <a:t>iloveyou</a:t>
            </a:r>
            <a:endParaRPr lang="en-US" dirty="0"/>
          </a:p>
          <a:p>
            <a:r>
              <a:rPr lang="en-US" dirty="0"/>
              <a:t>  33291 </a:t>
            </a:r>
            <a:r>
              <a:rPr lang="en-US" dirty="0" smtClean="0"/>
              <a:t>princess </a:t>
            </a:r>
          </a:p>
          <a:p>
            <a:r>
              <a:rPr lang="en-US" dirty="0" smtClean="0"/>
              <a:t>           …</a:t>
            </a:r>
            <a:endParaRPr lang="en-US" dirty="0"/>
          </a:p>
        </p:txBody>
      </p:sp>
      <p:sp>
        <p:nvSpPr>
          <p:cNvPr id="11" name="Right Arrow 10"/>
          <p:cNvSpPr/>
          <p:nvPr/>
        </p:nvSpPr>
        <p:spPr>
          <a:xfrm>
            <a:off x="6502400" y="4900374"/>
            <a:ext cx="1219200" cy="609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932236" y="4863643"/>
            <a:ext cx="2881558" cy="923330"/>
          </a:xfrm>
          <a:prstGeom prst="rect">
            <a:avLst/>
          </a:prstGeom>
          <a:noFill/>
        </p:spPr>
        <p:txBody>
          <a:bodyPr wrap="none" rtlCol="0">
            <a:spAutoFit/>
          </a:bodyPr>
          <a:lstStyle/>
          <a:p>
            <a:r>
              <a:rPr lang="en-US" dirty="0" smtClean="0"/>
              <a:t>List of possible passwords in </a:t>
            </a:r>
          </a:p>
          <a:p>
            <a:r>
              <a:rPr lang="en-US" dirty="0" smtClean="0"/>
              <a:t>order of their likelihood</a:t>
            </a:r>
          </a:p>
          <a:p>
            <a:r>
              <a:rPr lang="en-US" dirty="0" err="1" smtClean="0"/>
              <a:t>Recompute</a:t>
            </a:r>
            <a:r>
              <a:rPr lang="en-US" dirty="0" smtClean="0"/>
              <a:t> hash and check</a:t>
            </a:r>
            <a:endParaRPr lang="en-US" dirty="0"/>
          </a:p>
        </p:txBody>
      </p:sp>
      <p:sp>
        <p:nvSpPr>
          <p:cNvPr id="13" name="Left Brace 12"/>
          <p:cNvSpPr/>
          <p:nvPr/>
        </p:nvSpPr>
        <p:spPr>
          <a:xfrm rot="10800000">
            <a:off x="2540000" y="4519374"/>
            <a:ext cx="1016000" cy="1828800"/>
          </a:xfrm>
          <a:prstGeom prst="leftBrace">
            <a:avLst>
              <a:gd name="adj1" fmla="val 41367"/>
              <a:gd name="adj2" fmla="val 6283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3962401" y="6178636"/>
            <a:ext cx="5204758" cy="369332"/>
          </a:xfrm>
          <a:prstGeom prst="rect">
            <a:avLst/>
          </a:prstGeom>
          <a:noFill/>
        </p:spPr>
        <p:txBody>
          <a:bodyPr wrap="none" rtlCol="0">
            <a:spAutoFit/>
          </a:bodyPr>
          <a:lstStyle/>
          <a:p>
            <a:r>
              <a:rPr lang="en-US" dirty="0" smtClean="0"/>
              <a:t>Examples:  </a:t>
            </a:r>
            <a:r>
              <a:rPr lang="en-US" dirty="0" err="1" smtClean="0"/>
              <a:t>Hashcat</a:t>
            </a:r>
            <a:r>
              <a:rPr lang="en-US" dirty="0" smtClean="0"/>
              <a:t>, </a:t>
            </a:r>
            <a:r>
              <a:rPr lang="en-US" dirty="0" err="1" smtClean="0"/>
              <a:t>Johntheripper</a:t>
            </a:r>
            <a:r>
              <a:rPr lang="en-US" dirty="0" smtClean="0"/>
              <a:t>, academic projects</a:t>
            </a:r>
            <a:endParaRPr lang="en-US" dirty="0"/>
          </a:p>
        </p:txBody>
      </p:sp>
    </p:spTree>
    <p:extLst>
      <p:ext uri="{BB962C8B-B14F-4D97-AF65-F5344CB8AC3E}">
        <p14:creationId xmlns:p14="http://schemas.microsoft.com/office/powerpoint/2010/main" val="106303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644" b="24815"/>
          <a:stretch/>
        </p:blipFill>
        <p:spPr>
          <a:xfrm>
            <a:off x="2480734" y="304801"/>
            <a:ext cx="7230533" cy="2208173"/>
          </a:xfrm>
          <a:prstGeom prst="rect">
            <a:avLst/>
          </a:prstGeom>
          <a:ln>
            <a:solidFill>
              <a:srgbClr val="660066"/>
            </a:solidFill>
          </a:ln>
        </p:spPr>
      </p:pic>
      <p:sp>
        <p:nvSpPr>
          <p:cNvPr id="5" name="TextBox 4"/>
          <p:cNvSpPr txBox="1"/>
          <p:nvPr/>
        </p:nvSpPr>
        <p:spPr>
          <a:xfrm>
            <a:off x="389467" y="2819400"/>
            <a:ext cx="10380133" cy="2677656"/>
          </a:xfrm>
          <a:prstGeom prst="rect">
            <a:avLst/>
          </a:prstGeom>
          <a:noFill/>
        </p:spPr>
        <p:txBody>
          <a:bodyPr wrap="square" rtlCol="0">
            <a:spAutoFit/>
          </a:bodyPr>
          <a:lstStyle/>
          <a:p>
            <a:r>
              <a:rPr lang="en-US" sz="2400" u="sng" dirty="0" err="1" smtClean="0"/>
              <a:t>AshleyMadison</a:t>
            </a:r>
            <a:r>
              <a:rPr lang="en-US" sz="2400" u="sng" dirty="0" smtClean="0"/>
              <a:t> hack: 36 million user hashes</a:t>
            </a:r>
          </a:p>
          <a:p>
            <a:r>
              <a:rPr lang="en-US" sz="2400" dirty="0"/>
              <a:t>	</a:t>
            </a:r>
            <a:r>
              <a:rPr lang="en-US" sz="2400" dirty="0" smtClean="0"/>
              <a:t>Salts + Passwords hashed using </a:t>
            </a:r>
            <a:r>
              <a:rPr lang="en-US" sz="2400" dirty="0" err="1" smtClean="0"/>
              <a:t>bcrypt</a:t>
            </a:r>
            <a:r>
              <a:rPr lang="en-US" sz="2400" dirty="0" smtClean="0"/>
              <a:t> with c = 2</a:t>
            </a:r>
            <a:r>
              <a:rPr lang="en-US" sz="2400" baseline="30000" dirty="0" smtClean="0"/>
              <a:t>12 </a:t>
            </a:r>
            <a:r>
              <a:rPr lang="en-US" sz="2400" dirty="0" smtClean="0"/>
              <a:t>= 4096</a:t>
            </a:r>
          </a:p>
          <a:p>
            <a:r>
              <a:rPr lang="en-US" sz="2400" dirty="0"/>
              <a:t>	</a:t>
            </a:r>
            <a:r>
              <a:rPr lang="en-US" sz="2400" dirty="0" smtClean="0"/>
              <a:t>4,007 cracked directly with trivial approach</a:t>
            </a:r>
          </a:p>
          <a:p>
            <a:endParaRPr lang="en-US" sz="2400" dirty="0"/>
          </a:p>
          <a:p>
            <a:r>
              <a:rPr lang="en-US" sz="2400" dirty="0" smtClean="0"/>
              <a:t>	</a:t>
            </a:r>
            <a:r>
              <a:rPr lang="en-US" sz="2400" dirty="0" err="1" smtClean="0"/>
              <a:t>CynoSure</a:t>
            </a:r>
            <a:r>
              <a:rPr lang="en-US" sz="2400" dirty="0" smtClean="0"/>
              <a:t> analysis:  </a:t>
            </a:r>
            <a:r>
              <a:rPr lang="en-US" sz="2400" b="1" dirty="0" smtClean="0"/>
              <a:t>11 million </a:t>
            </a:r>
            <a:r>
              <a:rPr lang="en-US" sz="2400" dirty="0" smtClean="0"/>
              <a:t>hashes cracked</a:t>
            </a:r>
          </a:p>
          <a:p>
            <a:r>
              <a:rPr lang="en-US" sz="2400" dirty="0"/>
              <a:t>	</a:t>
            </a:r>
            <a:r>
              <a:rPr lang="en-US" sz="2400" dirty="0" smtClean="0"/>
              <a:t>	&gt;630,000 people used usernames as passwords</a:t>
            </a:r>
          </a:p>
          <a:p>
            <a:r>
              <a:rPr lang="en-US" sz="2400" dirty="0" smtClean="0"/>
              <a:t>	</a:t>
            </a:r>
            <a:r>
              <a:rPr lang="en-US" sz="2400" dirty="0"/>
              <a:t>	</a:t>
            </a:r>
            <a:r>
              <a:rPr lang="en-US" sz="2400" dirty="0" smtClean="0"/>
              <a:t>MD5 hashes left lying around accidentally</a:t>
            </a:r>
            <a:r>
              <a:rPr lang="en-US" sz="2400" dirty="0"/>
              <a:t>	</a:t>
            </a:r>
            <a:endParaRPr lang="en-US" sz="2400" dirty="0" smtClean="0"/>
          </a:p>
        </p:txBody>
      </p:sp>
      <p:sp>
        <p:nvSpPr>
          <p:cNvPr id="8" name="TextBox 7"/>
          <p:cNvSpPr txBox="1"/>
          <p:nvPr/>
        </p:nvSpPr>
        <p:spPr>
          <a:xfrm>
            <a:off x="406401" y="6248400"/>
            <a:ext cx="8703088" cy="369332"/>
          </a:xfrm>
          <a:prstGeom prst="rect">
            <a:avLst/>
          </a:prstGeom>
          <a:noFill/>
        </p:spPr>
        <p:txBody>
          <a:bodyPr wrap="none" rtlCol="0">
            <a:spAutoFit/>
          </a:bodyPr>
          <a:lstStyle/>
          <a:p>
            <a:r>
              <a:rPr lang="en-US" dirty="0"/>
              <a:t>http://</a:t>
            </a:r>
            <a:r>
              <a:rPr lang="en-US" dirty="0" err="1"/>
              <a:t>cynosureprime.blogspot.com</a:t>
            </a:r>
            <a:r>
              <a:rPr lang="en-US" dirty="0"/>
              <a:t>/2015/09/</a:t>
            </a:r>
            <a:r>
              <a:rPr lang="en-US" dirty="0" err="1"/>
              <a:t>csp</a:t>
            </a:r>
            <a:r>
              <a:rPr lang="en-US" dirty="0"/>
              <a:t>-our-take-on-cracked-am-</a:t>
            </a:r>
            <a:r>
              <a:rPr lang="en-US" dirty="0" err="1"/>
              <a:t>passwords.html</a:t>
            </a:r>
            <a:endParaRPr lang="en-US" dirty="0"/>
          </a:p>
        </p:txBody>
      </p:sp>
    </p:spTree>
    <p:extLst>
      <p:ext uri="{BB962C8B-B14F-4D97-AF65-F5344CB8AC3E}">
        <p14:creationId xmlns:p14="http://schemas.microsoft.com/office/powerpoint/2010/main" val="2979159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voyeuristic tour of passwords</a:t>
            </a:r>
            <a:endParaRPr lang="en-US" b="1" dirty="0"/>
          </a:p>
        </p:txBody>
      </p:sp>
      <p:sp>
        <p:nvSpPr>
          <p:cNvPr id="4" name="Rectangle 3"/>
          <p:cNvSpPr/>
          <p:nvPr/>
        </p:nvSpPr>
        <p:spPr>
          <a:xfrm>
            <a:off x="812800" y="1828800"/>
            <a:ext cx="6096000" cy="1569660"/>
          </a:xfrm>
          <a:prstGeom prst="rect">
            <a:avLst/>
          </a:prstGeom>
        </p:spPr>
        <p:txBody>
          <a:bodyPr>
            <a:spAutoFit/>
          </a:bodyPr>
          <a:lstStyle/>
          <a:p>
            <a:r>
              <a:rPr lang="en-US" sz="2400" dirty="0" err="1"/>
              <a:t>mypasswordispassword</a:t>
            </a:r>
            <a:endParaRPr lang="en-US" sz="2400" dirty="0"/>
          </a:p>
          <a:p>
            <a:r>
              <a:rPr lang="en-US" sz="2400" dirty="0" err="1"/>
              <a:t>superhardpassword</a:t>
            </a:r>
            <a:endParaRPr lang="en-US" sz="2400" dirty="0"/>
          </a:p>
          <a:p>
            <a:r>
              <a:rPr lang="en-US" sz="2400" dirty="0" err="1"/>
              <a:t>thebestpasswordever</a:t>
            </a:r>
            <a:endParaRPr lang="en-US" sz="2400" dirty="0"/>
          </a:p>
          <a:p>
            <a:r>
              <a:rPr lang="en-US" sz="2400" dirty="0" err="1"/>
              <a:t>thisisagoodpassword</a:t>
            </a:r>
            <a:endParaRPr lang="en-US" sz="2400" dirty="0"/>
          </a:p>
        </p:txBody>
      </p:sp>
      <p:sp>
        <p:nvSpPr>
          <p:cNvPr id="5" name="TextBox 4"/>
          <p:cNvSpPr txBox="1"/>
          <p:nvPr/>
        </p:nvSpPr>
        <p:spPr>
          <a:xfrm>
            <a:off x="3149600" y="3962400"/>
            <a:ext cx="3793987" cy="1569660"/>
          </a:xfrm>
          <a:prstGeom prst="rect">
            <a:avLst/>
          </a:prstGeom>
          <a:noFill/>
        </p:spPr>
        <p:txBody>
          <a:bodyPr wrap="none" rtlCol="0">
            <a:spAutoFit/>
          </a:bodyPr>
          <a:lstStyle/>
          <a:p>
            <a:r>
              <a:rPr lang="en-US" sz="2400" dirty="0" err="1"/>
              <a:t>likeimreallygoingtocheat</a:t>
            </a:r>
            <a:endParaRPr lang="en-US" sz="2400" dirty="0"/>
          </a:p>
          <a:p>
            <a:r>
              <a:rPr lang="en-US" sz="2400" dirty="0" err="1"/>
              <a:t>justcheckingitout</a:t>
            </a:r>
            <a:endParaRPr lang="en-US" sz="2400" dirty="0"/>
          </a:p>
          <a:p>
            <a:r>
              <a:rPr lang="en-US" sz="2400" dirty="0" err="1"/>
              <a:t>justtryingthisout</a:t>
            </a:r>
            <a:endParaRPr lang="en-US" sz="2400" dirty="0"/>
          </a:p>
          <a:p>
            <a:r>
              <a:rPr lang="en-US" sz="2400" dirty="0" err="1"/>
              <a:t>goodguydoingthewrongthing</a:t>
            </a:r>
            <a:endParaRPr lang="en-US" sz="2400" dirty="0"/>
          </a:p>
        </p:txBody>
      </p:sp>
      <p:sp>
        <p:nvSpPr>
          <p:cNvPr id="6" name="TextBox 5"/>
          <p:cNvSpPr txBox="1"/>
          <p:nvPr/>
        </p:nvSpPr>
        <p:spPr>
          <a:xfrm>
            <a:off x="6147483" y="1846411"/>
            <a:ext cx="2986843" cy="1569660"/>
          </a:xfrm>
          <a:prstGeom prst="rect">
            <a:avLst/>
          </a:prstGeom>
          <a:noFill/>
        </p:spPr>
        <p:txBody>
          <a:bodyPr wrap="none" rtlCol="0">
            <a:spAutoFit/>
          </a:bodyPr>
          <a:lstStyle/>
          <a:p>
            <a:r>
              <a:rPr lang="en-US" sz="2400" dirty="0" err="1"/>
              <a:t>ishouldnotbedoingthis</a:t>
            </a:r>
            <a:endParaRPr lang="en-US" sz="2400" dirty="0"/>
          </a:p>
          <a:p>
            <a:r>
              <a:rPr lang="en-US" sz="2400" dirty="0" err="1"/>
              <a:t>ithinkilovemywife</a:t>
            </a:r>
            <a:endParaRPr lang="en-US" sz="2400" dirty="0"/>
          </a:p>
          <a:p>
            <a:r>
              <a:rPr lang="en-US" sz="2400" dirty="0" err="1"/>
              <a:t>thisiswrong</a:t>
            </a:r>
            <a:endParaRPr lang="en-US" sz="2400" dirty="0"/>
          </a:p>
          <a:p>
            <a:r>
              <a:rPr lang="en-US" sz="2400" dirty="0" err="1"/>
              <a:t>whatthehellamidoing</a:t>
            </a:r>
            <a:endParaRPr lang="en-US" sz="2400" dirty="0"/>
          </a:p>
        </p:txBody>
      </p:sp>
      <p:sp>
        <p:nvSpPr>
          <p:cNvPr id="7" name="TextBox 6"/>
          <p:cNvSpPr txBox="1"/>
          <p:nvPr/>
        </p:nvSpPr>
        <p:spPr>
          <a:xfrm>
            <a:off x="406401" y="6248400"/>
            <a:ext cx="8703088" cy="369332"/>
          </a:xfrm>
          <a:prstGeom prst="rect">
            <a:avLst/>
          </a:prstGeom>
          <a:noFill/>
        </p:spPr>
        <p:txBody>
          <a:bodyPr wrap="none" rtlCol="0">
            <a:spAutoFit/>
          </a:bodyPr>
          <a:lstStyle/>
          <a:p>
            <a:r>
              <a:rPr lang="en-US" dirty="0"/>
              <a:t>http://</a:t>
            </a:r>
            <a:r>
              <a:rPr lang="en-US" dirty="0" err="1"/>
              <a:t>cynosureprime.blogspot.com</a:t>
            </a:r>
            <a:r>
              <a:rPr lang="en-US" dirty="0"/>
              <a:t>/2015/09/</a:t>
            </a:r>
            <a:r>
              <a:rPr lang="en-US" dirty="0" err="1"/>
              <a:t>csp</a:t>
            </a:r>
            <a:r>
              <a:rPr lang="en-US" dirty="0"/>
              <a:t>-our-take-on-cracked-am-</a:t>
            </a:r>
            <a:r>
              <a:rPr lang="en-US" dirty="0" err="1"/>
              <a:t>passwords.html</a:t>
            </a:r>
            <a:endParaRPr lang="en-US" dirty="0"/>
          </a:p>
        </p:txBody>
      </p:sp>
    </p:spTree>
    <p:extLst>
      <p:ext uri="{BB962C8B-B14F-4D97-AF65-F5344CB8AC3E}">
        <p14:creationId xmlns:p14="http://schemas.microsoft.com/office/powerpoint/2010/main" val="41674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AshleyMadison</a:t>
            </a:r>
            <a:r>
              <a:rPr lang="en-US" b="1" dirty="0" smtClean="0"/>
              <a:t> in good company</a:t>
            </a:r>
            <a:endParaRPr lang="en-US" b="1" dirty="0"/>
          </a:p>
        </p:txBody>
      </p:sp>
      <p:pic>
        <p:nvPicPr>
          <p:cNvPr id="4" name="Picture 3"/>
          <p:cNvPicPr>
            <a:picLocks noChangeAspect="1"/>
          </p:cNvPicPr>
          <p:nvPr/>
        </p:nvPicPr>
        <p:blipFill rotWithShape="1">
          <a:blip r:embed="rId2"/>
          <a:srcRect l="38286" t="32262" r="38192" b="57039"/>
          <a:stretch/>
        </p:blipFill>
        <p:spPr>
          <a:xfrm>
            <a:off x="941763" y="3048001"/>
            <a:ext cx="2867808" cy="732283"/>
          </a:xfrm>
          <a:prstGeom prst="rect">
            <a:avLst/>
          </a:prstGeom>
        </p:spPr>
      </p:pic>
      <p:sp>
        <p:nvSpPr>
          <p:cNvPr id="5" name="TextBox 4"/>
          <p:cNvSpPr txBox="1"/>
          <p:nvPr/>
        </p:nvSpPr>
        <p:spPr>
          <a:xfrm>
            <a:off x="5486400" y="3048000"/>
            <a:ext cx="3660426" cy="707886"/>
          </a:xfrm>
          <a:prstGeom prst="rect">
            <a:avLst/>
          </a:prstGeom>
          <a:noFill/>
        </p:spPr>
        <p:txBody>
          <a:bodyPr wrap="none" rtlCol="0">
            <a:spAutoFit/>
          </a:bodyPr>
          <a:lstStyle/>
          <a:p>
            <a:r>
              <a:rPr lang="en-US" sz="2000" dirty="0" smtClean="0"/>
              <a:t>6.5 million leaked  (2012)</a:t>
            </a:r>
          </a:p>
          <a:p>
            <a:r>
              <a:rPr lang="en-US" sz="2000" dirty="0" smtClean="0"/>
              <a:t>5.85 million recovered in 2 weeks</a:t>
            </a:r>
            <a:endParaRPr lang="en-US" sz="2000" dirty="0"/>
          </a:p>
        </p:txBody>
      </p:sp>
      <p:pic>
        <p:nvPicPr>
          <p:cNvPr id="6" name="Picture 5"/>
          <p:cNvPicPr>
            <a:picLocks noChangeAspect="1"/>
          </p:cNvPicPr>
          <p:nvPr/>
        </p:nvPicPr>
        <p:blipFill>
          <a:blip r:embed="rId3"/>
          <a:stretch>
            <a:fillRect/>
          </a:stretch>
        </p:blipFill>
        <p:spPr>
          <a:xfrm>
            <a:off x="941763" y="1752600"/>
            <a:ext cx="3517840" cy="749300"/>
          </a:xfrm>
          <a:prstGeom prst="rect">
            <a:avLst/>
          </a:prstGeom>
        </p:spPr>
      </p:pic>
      <p:sp>
        <p:nvSpPr>
          <p:cNvPr id="7" name="TextBox 6"/>
          <p:cNvSpPr txBox="1"/>
          <p:nvPr/>
        </p:nvSpPr>
        <p:spPr>
          <a:xfrm>
            <a:off x="5486401" y="1747750"/>
            <a:ext cx="3724096" cy="707886"/>
          </a:xfrm>
          <a:prstGeom prst="rect">
            <a:avLst/>
          </a:prstGeom>
          <a:noFill/>
        </p:spPr>
        <p:txBody>
          <a:bodyPr wrap="none" rtlCol="0">
            <a:spAutoFit/>
          </a:bodyPr>
          <a:lstStyle/>
          <a:p>
            <a:r>
              <a:rPr lang="en-US" sz="2000" dirty="0" smtClean="0"/>
              <a:t>32.6 million leaked  (2012)</a:t>
            </a:r>
          </a:p>
          <a:p>
            <a:r>
              <a:rPr lang="en-US" sz="2000" dirty="0" smtClean="0"/>
              <a:t>32.6 million recovered (plaintext!)</a:t>
            </a:r>
            <a:endParaRPr lang="en-US" sz="2000" dirty="0"/>
          </a:p>
        </p:txBody>
      </p:sp>
      <p:sp>
        <p:nvSpPr>
          <p:cNvPr id="8" name="Rectangle 7"/>
          <p:cNvSpPr/>
          <p:nvPr/>
        </p:nvSpPr>
        <p:spPr>
          <a:xfrm>
            <a:off x="5523426" y="4431269"/>
            <a:ext cx="2272353" cy="646331"/>
          </a:xfrm>
          <a:prstGeom prst="rect">
            <a:avLst/>
          </a:prstGeom>
        </p:spPr>
        <p:txBody>
          <a:bodyPr wrap="none">
            <a:spAutoFit/>
          </a:bodyPr>
          <a:lstStyle/>
          <a:p>
            <a:r>
              <a:rPr lang="en-US" dirty="0" smtClean="0"/>
              <a:t>442,832 leaked (2012)</a:t>
            </a:r>
          </a:p>
          <a:p>
            <a:r>
              <a:rPr lang="en-US" dirty="0" smtClean="0"/>
              <a:t>442,832 recovered</a:t>
            </a:r>
            <a:endParaRPr lang="en-US" dirty="0"/>
          </a:p>
        </p:txBody>
      </p:sp>
      <p:pic>
        <p:nvPicPr>
          <p:cNvPr id="9" name="Picture 8"/>
          <p:cNvPicPr>
            <a:picLocks noChangeAspect="1"/>
          </p:cNvPicPr>
          <p:nvPr/>
        </p:nvPicPr>
        <p:blipFill>
          <a:blip r:embed="rId4"/>
          <a:stretch>
            <a:fillRect/>
          </a:stretch>
        </p:blipFill>
        <p:spPr>
          <a:xfrm>
            <a:off x="870805" y="4572000"/>
            <a:ext cx="3556000" cy="506730"/>
          </a:xfrm>
          <a:prstGeom prst="rect">
            <a:avLst/>
          </a:prstGeom>
        </p:spPr>
      </p:pic>
      <p:pic>
        <p:nvPicPr>
          <p:cNvPr id="10" name="Picture 9"/>
          <p:cNvPicPr>
            <a:picLocks noChangeAspect="1"/>
          </p:cNvPicPr>
          <p:nvPr/>
        </p:nvPicPr>
        <p:blipFill>
          <a:blip r:embed="rId5"/>
          <a:stretch>
            <a:fillRect/>
          </a:stretch>
        </p:blipFill>
        <p:spPr>
          <a:xfrm>
            <a:off x="1016000" y="5562600"/>
            <a:ext cx="3149600" cy="708660"/>
          </a:xfrm>
          <a:prstGeom prst="rect">
            <a:avLst/>
          </a:prstGeom>
        </p:spPr>
      </p:pic>
      <p:sp>
        <p:nvSpPr>
          <p:cNvPr id="11" name="Rectangle 10"/>
          <p:cNvSpPr/>
          <p:nvPr/>
        </p:nvSpPr>
        <p:spPr>
          <a:xfrm>
            <a:off x="5532433" y="5638801"/>
            <a:ext cx="3326295" cy="646331"/>
          </a:xfrm>
          <a:prstGeom prst="rect">
            <a:avLst/>
          </a:prstGeom>
        </p:spPr>
        <p:txBody>
          <a:bodyPr wrap="none">
            <a:spAutoFit/>
          </a:bodyPr>
          <a:lstStyle/>
          <a:p>
            <a:r>
              <a:rPr lang="en-US" dirty="0" smtClean="0"/>
              <a:t>36 million accounts leaked (2013)</a:t>
            </a:r>
          </a:p>
          <a:p>
            <a:r>
              <a:rPr lang="en-US" dirty="0" smtClean="0"/>
              <a:t>Encrypted, but with ECB mode</a:t>
            </a:r>
            <a:endParaRPr lang="en-US" dirty="0"/>
          </a:p>
        </p:txBody>
      </p:sp>
      <p:sp>
        <p:nvSpPr>
          <p:cNvPr id="12" name="TextBox 11"/>
          <p:cNvSpPr txBox="1"/>
          <p:nvPr/>
        </p:nvSpPr>
        <p:spPr>
          <a:xfrm rot="5400000">
            <a:off x="2469047" y="6279280"/>
            <a:ext cx="433132" cy="523220"/>
          </a:xfrm>
          <a:prstGeom prst="rect">
            <a:avLst/>
          </a:prstGeom>
          <a:noFill/>
        </p:spPr>
        <p:txBody>
          <a:bodyPr wrap="none" rtlCol="0">
            <a:spAutoFit/>
          </a:bodyPr>
          <a:lstStyle/>
          <a:p>
            <a:r>
              <a:rPr lang="en-US" sz="2800" dirty="0" smtClean="0"/>
              <a:t>…</a:t>
            </a:r>
            <a:endParaRPr lang="en-US" sz="2800" dirty="0"/>
          </a:p>
        </p:txBody>
      </p:sp>
      <p:sp>
        <p:nvSpPr>
          <p:cNvPr id="13" name="TextBox 12"/>
          <p:cNvSpPr txBox="1"/>
          <p:nvPr/>
        </p:nvSpPr>
        <p:spPr>
          <a:xfrm rot="5400000">
            <a:off x="2469047" y="1269850"/>
            <a:ext cx="433132" cy="523220"/>
          </a:xfrm>
          <a:prstGeom prst="rect">
            <a:avLst/>
          </a:prstGeom>
          <a:noFill/>
        </p:spPr>
        <p:txBody>
          <a:bodyPr wrap="none" rtlCol="0">
            <a:spAutoFit/>
          </a:bodyPr>
          <a:lstStyle/>
          <a:p>
            <a:r>
              <a:rPr lang="en-US" sz="2800" dirty="0" smtClean="0"/>
              <a:t>…</a:t>
            </a:r>
            <a:endParaRPr lang="en-US" sz="2800" dirty="0"/>
          </a:p>
        </p:txBody>
      </p:sp>
      <p:pic>
        <p:nvPicPr>
          <p:cNvPr id="3074" name="Picture 2" descr="Image result for ECB mode encryp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6826" y="4700055"/>
            <a:ext cx="1866900"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975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p:txBody>
          <a:bodyPr/>
          <a:lstStyle/>
          <a:p>
            <a:r>
              <a:rPr lang="en-US" dirty="0" smtClean="0"/>
              <a:t>Topic 40: Password Hashing and Authentication</a:t>
            </a:r>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
        <p:nvSpPr>
          <p:cNvPr id="5" name="Rectangle 4"/>
          <p:cNvSpPr/>
          <p:nvPr/>
        </p:nvSpPr>
        <p:spPr>
          <a:xfrm>
            <a:off x="264160" y="5737275"/>
            <a:ext cx="8605520" cy="369332"/>
          </a:xfrm>
          <a:prstGeom prst="rect">
            <a:avLst/>
          </a:prstGeom>
        </p:spPr>
        <p:txBody>
          <a:bodyPr wrap="square">
            <a:spAutoFit/>
          </a:bodyPr>
          <a:lstStyle/>
          <a:p>
            <a:r>
              <a:rPr lang="en-US" dirty="0"/>
              <a:t>Slide Credit: Slides about </a:t>
            </a:r>
            <a:r>
              <a:rPr lang="en-US" dirty="0" err="1"/>
              <a:t>Pythia</a:t>
            </a:r>
            <a:r>
              <a:rPr lang="en-US" dirty="0"/>
              <a:t> PRF Service from Tom </a:t>
            </a:r>
            <a:r>
              <a:rPr lang="en-US" dirty="0" err="1"/>
              <a:t>Ristenpart</a:t>
            </a:r>
            <a:endParaRPr lang="en-US" dirty="0"/>
          </a:p>
        </p:txBody>
      </p:sp>
    </p:spTree>
    <p:extLst>
      <p:ext uri="{BB962C8B-B14F-4D97-AF65-F5344CB8AC3E}">
        <p14:creationId xmlns:p14="http://schemas.microsoft.com/office/powerpoint/2010/main" val="1973942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55483" y="1474229"/>
            <a:ext cx="9722117" cy="954107"/>
          </a:xfrm>
          <a:prstGeom prst="rect">
            <a:avLst/>
          </a:prstGeom>
          <a:noFill/>
        </p:spPr>
        <p:txBody>
          <a:bodyPr wrap="square" rtlCol="0">
            <a:spAutoFit/>
          </a:bodyPr>
          <a:lstStyle/>
          <a:p>
            <a:r>
              <a:rPr lang="en-US" sz="2800" dirty="0" smtClean="0"/>
              <a:t>(1) Password protections often implemented 	  </a:t>
            </a:r>
          </a:p>
          <a:p>
            <a:r>
              <a:rPr lang="en-US" sz="2800" dirty="0"/>
              <a:t> </a:t>
            </a:r>
            <a:r>
              <a:rPr lang="en-US" sz="2800" dirty="0" smtClean="0"/>
              <a:t> 	incorrectly in practice</a:t>
            </a:r>
            <a:endParaRPr lang="en-US" sz="2800" dirty="0"/>
          </a:p>
        </p:txBody>
      </p:sp>
      <p:sp>
        <p:nvSpPr>
          <p:cNvPr id="27" name="TextBox 26"/>
          <p:cNvSpPr txBox="1"/>
          <p:nvPr/>
        </p:nvSpPr>
        <p:spPr>
          <a:xfrm>
            <a:off x="1524000" y="3617894"/>
            <a:ext cx="9722117" cy="954107"/>
          </a:xfrm>
          <a:prstGeom prst="rect">
            <a:avLst/>
          </a:prstGeom>
          <a:noFill/>
        </p:spPr>
        <p:txBody>
          <a:bodyPr wrap="square" rtlCol="0">
            <a:spAutoFit/>
          </a:bodyPr>
          <a:lstStyle/>
          <a:p>
            <a:r>
              <a:rPr lang="en-US" sz="2800" dirty="0" smtClean="0"/>
              <a:t>(2) Even in best case, hashing slows down but </a:t>
            </a:r>
            <a:r>
              <a:rPr lang="en-US" sz="2800" dirty="0" smtClean="0"/>
              <a:t>does </a:t>
            </a:r>
            <a:r>
              <a:rPr lang="en-US" sz="2800" dirty="0" smtClean="0"/>
              <a:t>not prevent password recovery</a:t>
            </a:r>
            <a:endParaRPr lang="en-US" sz="2800" dirty="0"/>
          </a:p>
        </p:txBody>
      </p:sp>
    </p:spTree>
    <p:extLst>
      <p:ext uri="{BB962C8B-B14F-4D97-AF65-F5344CB8AC3E}">
        <p14:creationId xmlns:p14="http://schemas.microsoft.com/office/powerpoint/2010/main" val="506821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8061" y="2073056"/>
            <a:ext cx="6614696" cy="3108543"/>
          </a:xfrm>
          <a:prstGeom prst="rect">
            <a:avLst/>
          </a:prstGeom>
          <a:noFill/>
        </p:spPr>
        <p:txBody>
          <a:bodyPr wrap="none" rtlCol="0">
            <a:spAutoFit/>
          </a:bodyPr>
          <a:lstStyle/>
          <a:p>
            <a:r>
              <a:rPr lang="en-US" sz="2800" dirty="0"/>
              <a:t>$cur  = ‘password’</a:t>
            </a:r>
          </a:p>
          <a:p>
            <a:r>
              <a:rPr lang="is-IS" sz="2800" dirty="0"/>
              <a:t>$cur  = md5($cur)</a:t>
            </a:r>
          </a:p>
          <a:p>
            <a:r>
              <a:rPr lang="en-US" sz="2800" dirty="0"/>
              <a:t>$salt = </a:t>
            </a:r>
            <a:r>
              <a:rPr lang="en-US" sz="2800" dirty="0" err="1"/>
              <a:t>randbytes</a:t>
            </a:r>
            <a:r>
              <a:rPr lang="en-US" sz="2800" dirty="0"/>
              <a:t>(20)</a:t>
            </a:r>
          </a:p>
          <a:p>
            <a:r>
              <a:rPr lang="en-US" sz="2800" dirty="0"/>
              <a:t>$cur  = hmac_sha1($cur, $salt)</a:t>
            </a:r>
          </a:p>
          <a:p>
            <a:r>
              <a:rPr lang="en-US" sz="2800" dirty="0"/>
              <a:t>$cur  = remote_hmac_sha256($cur, $secret)</a:t>
            </a:r>
          </a:p>
          <a:p>
            <a:r>
              <a:rPr lang="en-US" sz="2800" dirty="0"/>
              <a:t>$cur  = </a:t>
            </a:r>
            <a:r>
              <a:rPr lang="en-US" sz="2800" dirty="0" err="1"/>
              <a:t>scrypt</a:t>
            </a:r>
            <a:r>
              <a:rPr lang="en-US" sz="2800" dirty="0"/>
              <a:t>($cur, $salt)</a:t>
            </a:r>
          </a:p>
          <a:p>
            <a:r>
              <a:rPr lang="en-US" sz="2800" dirty="0"/>
              <a:t>$cur  = hmac_sha256($cur, $salt)</a:t>
            </a:r>
          </a:p>
        </p:txBody>
      </p:sp>
      <p:pic>
        <p:nvPicPr>
          <p:cNvPr id="5" name="Picture 4"/>
          <p:cNvPicPr>
            <a:picLocks noChangeAspect="1"/>
          </p:cNvPicPr>
          <p:nvPr/>
        </p:nvPicPr>
        <p:blipFill>
          <a:blip r:embed="rId2"/>
          <a:stretch>
            <a:fillRect/>
          </a:stretch>
        </p:blipFill>
        <p:spPr>
          <a:xfrm>
            <a:off x="9956800" y="1295400"/>
            <a:ext cx="1862667" cy="1168400"/>
          </a:xfrm>
          <a:prstGeom prst="rect">
            <a:avLst/>
          </a:prstGeom>
        </p:spPr>
      </p:pic>
      <p:sp>
        <p:nvSpPr>
          <p:cNvPr id="6" name="Title 1"/>
          <p:cNvSpPr>
            <a:spLocks noGrp="1"/>
          </p:cNvSpPr>
          <p:nvPr>
            <p:ph type="title"/>
          </p:nvPr>
        </p:nvSpPr>
        <p:spPr>
          <a:xfrm>
            <a:off x="609600" y="274638"/>
            <a:ext cx="10972800" cy="1143000"/>
          </a:xfrm>
        </p:spPr>
        <p:txBody>
          <a:bodyPr>
            <a:normAutofit/>
          </a:bodyPr>
          <a:lstStyle/>
          <a:p>
            <a:r>
              <a:rPr lang="en-US" b="1" dirty="0" smtClean="0"/>
              <a:t>Facebook password onion</a:t>
            </a:r>
            <a:endParaRPr lang="en-US" b="1" dirty="0"/>
          </a:p>
        </p:txBody>
      </p:sp>
    </p:spTree>
    <p:extLst>
      <p:ext uri="{BB962C8B-B14F-4D97-AF65-F5344CB8AC3E}">
        <p14:creationId xmlns:p14="http://schemas.microsoft.com/office/powerpoint/2010/main" val="500840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Documents and Settings\rist\Local Settings\Temporary Internet Files\Content.IE5\CNYX6FYV\MCj04352420000[1].png"/>
          <p:cNvPicPr>
            <a:picLocks noChangeAspect="1" noChangeArrowheads="1"/>
          </p:cNvPicPr>
          <p:nvPr/>
        </p:nvPicPr>
        <p:blipFill>
          <a:blip r:embed="rId2"/>
          <a:srcRect/>
          <a:stretch>
            <a:fillRect/>
          </a:stretch>
        </p:blipFill>
        <p:spPr bwMode="auto">
          <a:xfrm>
            <a:off x="4267201" y="1143000"/>
            <a:ext cx="924303" cy="1371600"/>
          </a:xfrm>
          <a:prstGeom prst="rect">
            <a:avLst/>
          </a:prstGeom>
          <a:noFill/>
        </p:spPr>
      </p:pic>
      <p:sp>
        <p:nvSpPr>
          <p:cNvPr id="11" name="TextBox 10"/>
          <p:cNvSpPr txBox="1"/>
          <p:nvPr/>
        </p:nvSpPr>
        <p:spPr>
          <a:xfrm>
            <a:off x="3454401" y="2297668"/>
            <a:ext cx="2742289" cy="400110"/>
          </a:xfrm>
          <a:prstGeom prst="rect">
            <a:avLst/>
          </a:prstGeom>
          <a:noFill/>
        </p:spPr>
        <p:txBody>
          <a:bodyPr wrap="none" rtlCol="0">
            <a:spAutoFit/>
          </a:bodyPr>
          <a:lstStyle/>
          <a:p>
            <a:r>
              <a:rPr lang="en-US" sz="2000" dirty="0" smtClean="0"/>
              <a:t>h = </a:t>
            </a:r>
            <a:r>
              <a:rPr lang="en-US" sz="2000" dirty="0" err="1" smtClean="0"/>
              <a:t>H</a:t>
            </a:r>
            <a:r>
              <a:rPr lang="en-US" sz="2000" baseline="30000" dirty="0" err="1" smtClean="0"/>
              <a:t>c</a:t>
            </a:r>
            <a:r>
              <a:rPr lang="en-US" sz="2000" dirty="0" smtClean="0"/>
              <a:t>(password1|| salt)</a:t>
            </a:r>
            <a:endParaRPr lang="en-US" sz="2000" dirty="0"/>
          </a:p>
        </p:txBody>
      </p:sp>
      <p:pic>
        <p:nvPicPr>
          <p:cNvPr id="3" name="Picture 2"/>
          <p:cNvPicPr>
            <a:picLocks noChangeAspect="1"/>
          </p:cNvPicPr>
          <p:nvPr/>
        </p:nvPicPr>
        <p:blipFill>
          <a:blip r:embed="rId3"/>
          <a:stretch>
            <a:fillRect/>
          </a:stretch>
        </p:blipFill>
        <p:spPr>
          <a:xfrm>
            <a:off x="8305800" y="1175299"/>
            <a:ext cx="1100667" cy="825500"/>
          </a:xfrm>
          <a:prstGeom prst="rect">
            <a:avLst/>
          </a:prstGeom>
        </p:spPr>
      </p:pic>
      <p:sp>
        <p:nvSpPr>
          <p:cNvPr id="7" name="TextBox 6"/>
          <p:cNvSpPr txBox="1"/>
          <p:nvPr/>
        </p:nvSpPr>
        <p:spPr>
          <a:xfrm>
            <a:off x="8204201" y="1972270"/>
            <a:ext cx="1104790" cy="923330"/>
          </a:xfrm>
          <a:prstGeom prst="rect">
            <a:avLst/>
          </a:prstGeom>
          <a:noFill/>
        </p:spPr>
        <p:txBody>
          <a:bodyPr wrap="none" rtlCol="0">
            <a:spAutoFit/>
          </a:bodyPr>
          <a:lstStyle/>
          <a:p>
            <a:r>
              <a:rPr lang="en-US" dirty="0" smtClean="0"/>
              <a:t>Back-end </a:t>
            </a:r>
          </a:p>
          <a:p>
            <a:r>
              <a:rPr lang="en-US" dirty="0" smtClean="0"/>
              <a:t>crypto </a:t>
            </a:r>
          </a:p>
          <a:p>
            <a:r>
              <a:rPr lang="en-US" dirty="0" smtClean="0"/>
              <a:t>service</a:t>
            </a:r>
            <a:endParaRPr lang="en-US" dirty="0"/>
          </a:p>
        </p:txBody>
      </p:sp>
      <p:pic>
        <p:nvPicPr>
          <p:cNvPr id="17" name="Picture 2" descr="C:\Documents and Settings\rist\Local Settings\Temporary Internet Files\Content.IE5\QB8JK7EN\MCj04339030000[1].png"/>
          <p:cNvPicPr>
            <a:picLocks noChangeAspect="1" noChangeArrowheads="1"/>
          </p:cNvPicPr>
          <p:nvPr/>
        </p:nvPicPr>
        <p:blipFill>
          <a:blip r:embed="rId4" cstate="print"/>
          <a:srcRect/>
          <a:stretch>
            <a:fillRect/>
          </a:stretch>
        </p:blipFill>
        <p:spPr bwMode="auto">
          <a:xfrm>
            <a:off x="9321800" y="1590535"/>
            <a:ext cx="635000" cy="476250"/>
          </a:xfrm>
          <a:prstGeom prst="rect">
            <a:avLst/>
          </a:prstGeom>
          <a:noFill/>
        </p:spPr>
      </p:pic>
      <p:cxnSp>
        <p:nvCxnSpPr>
          <p:cNvPr id="18" name="Straight Arrow Connector 17"/>
          <p:cNvCxnSpPr/>
          <p:nvPr/>
        </p:nvCxnSpPr>
        <p:spPr>
          <a:xfrm flipH="1">
            <a:off x="5486400" y="1567967"/>
            <a:ext cx="2438400" cy="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5486400" y="1828800"/>
            <a:ext cx="2438400" cy="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6105711" y="1143000"/>
            <a:ext cx="306494" cy="369332"/>
          </a:xfrm>
          <a:prstGeom prst="rect">
            <a:avLst/>
          </a:prstGeom>
          <a:noFill/>
        </p:spPr>
        <p:txBody>
          <a:bodyPr wrap="none" rtlCol="0">
            <a:spAutoFit/>
          </a:bodyPr>
          <a:lstStyle/>
          <a:p>
            <a:r>
              <a:rPr lang="en-US" dirty="0" smtClean="0"/>
              <a:t>h</a:t>
            </a:r>
            <a:endParaRPr lang="en-US" dirty="0"/>
          </a:p>
        </p:txBody>
      </p:sp>
      <p:sp>
        <p:nvSpPr>
          <p:cNvPr id="15" name="TextBox 14"/>
          <p:cNvSpPr txBox="1"/>
          <p:nvPr/>
        </p:nvSpPr>
        <p:spPr>
          <a:xfrm>
            <a:off x="5921737" y="1828800"/>
            <a:ext cx="1566391" cy="369332"/>
          </a:xfrm>
          <a:prstGeom prst="rect">
            <a:avLst/>
          </a:prstGeom>
          <a:noFill/>
        </p:spPr>
        <p:txBody>
          <a:bodyPr wrap="none" rtlCol="0">
            <a:spAutoFit/>
          </a:bodyPr>
          <a:lstStyle/>
          <a:p>
            <a:r>
              <a:rPr lang="en-US" dirty="0"/>
              <a:t>f</a:t>
            </a:r>
            <a:r>
              <a:rPr lang="en-US" dirty="0" smtClean="0"/>
              <a:t> = HMAC(K, h)</a:t>
            </a:r>
            <a:endParaRPr lang="en-US" dirty="0"/>
          </a:p>
        </p:txBody>
      </p:sp>
      <p:sp>
        <p:nvSpPr>
          <p:cNvPr id="10" name="TextBox 9"/>
          <p:cNvSpPr txBox="1"/>
          <p:nvPr/>
        </p:nvSpPr>
        <p:spPr>
          <a:xfrm>
            <a:off x="9753601" y="1676400"/>
            <a:ext cx="304892" cy="369332"/>
          </a:xfrm>
          <a:prstGeom prst="rect">
            <a:avLst/>
          </a:prstGeom>
          <a:noFill/>
        </p:spPr>
        <p:txBody>
          <a:bodyPr wrap="none" rtlCol="0">
            <a:spAutoFit/>
          </a:bodyPr>
          <a:lstStyle/>
          <a:p>
            <a:r>
              <a:rPr lang="en-US" dirty="0" smtClean="0"/>
              <a:t>K</a:t>
            </a:r>
            <a:endParaRPr lang="en-US" dirty="0"/>
          </a:p>
        </p:txBody>
      </p:sp>
      <p:sp>
        <p:nvSpPr>
          <p:cNvPr id="21" name="TextBox 20"/>
          <p:cNvSpPr txBox="1"/>
          <p:nvPr/>
        </p:nvSpPr>
        <p:spPr>
          <a:xfrm>
            <a:off x="3454400" y="2647890"/>
            <a:ext cx="1364989" cy="400110"/>
          </a:xfrm>
          <a:prstGeom prst="rect">
            <a:avLst/>
          </a:prstGeom>
          <a:noFill/>
        </p:spPr>
        <p:txBody>
          <a:bodyPr wrap="none" rtlCol="0">
            <a:spAutoFit/>
          </a:bodyPr>
          <a:lstStyle/>
          <a:p>
            <a:r>
              <a:rPr lang="en-US" sz="2000" dirty="0" smtClean="0"/>
              <a:t>Store salt, f</a:t>
            </a:r>
            <a:endParaRPr lang="en-US" sz="2000" dirty="0"/>
          </a:p>
        </p:txBody>
      </p:sp>
      <p:pic>
        <p:nvPicPr>
          <p:cNvPr id="38" name="Picture 3" descr="C:\Documents and Settings\rist\Local Settings\Temporary Internet Files\Content.IE5\CNYX6FYV\MCj04352420000[1].png"/>
          <p:cNvPicPr>
            <a:picLocks noChangeAspect="1" noChangeArrowheads="1"/>
          </p:cNvPicPr>
          <p:nvPr/>
        </p:nvPicPr>
        <p:blipFill>
          <a:blip r:embed="rId2"/>
          <a:srcRect/>
          <a:stretch>
            <a:fillRect/>
          </a:stretch>
        </p:blipFill>
        <p:spPr bwMode="auto">
          <a:xfrm>
            <a:off x="4267201" y="3992947"/>
            <a:ext cx="924303" cy="1371600"/>
          </a:xfrm>
          <a:prstGeom prst="rect">
            <a:avLst/>
          </a:prstGeom>
          <a:noFill/>
        </p:spPr>
      </p:pic>
      <p:pic>
        <p:nvPicPr>
          <p:cNvPr id="42" name="Picture 41"/>
          <p:cNvPicPr>
            <a:picLocks noChangeAspect="1"/>
          </p:cNvPicPr>
          <p:nvPr/>
        </p:nvPicPr>
        <p:blipFill>
          <a:blip r:embed="rId3"/>
          <a:stretch>
            <a:fillRect/>
          </a:stretch>
        </p:blipFill>
        <p:spPr>
          <a:xfrm>
            <a:off x="8305800" y="4025246"/>
            <a:ext cx="1100667" cy="825500"/>
          </a:xfrm>
          <a:prstGeom prst="rect">
            <a:avLst/>
          </a:prstGeom>
        </p:spPr>
      </p:pic>
      <p:sp>
        <p:nvSpPr>
          <p:cNvPr id="43" name="TextBox 42"/>
          <p:cNvSpPr txBox="1"/>
          <p:nvPr/>
        </p:nvSpPr>
        <p:spPr>
          <a:xfrm>
            <a:off x="8204201" y="4822217"/>
            <a:ext cx="1104790" cy="923330"/>
          </a:xfrm>
          <a:prstGeom prst="rect">
            <a:avLst/>
          </a:prstGeom>
          <a:noFill/>
        </p:spPr>
        <p:txBody>
          <a:bodyPr wrap="none" rtlCol="0">
            <a:spAutoFit/>
          </a:bodyPr>
          <a:lstStyle/>
          <a:p>
            <a:r>
              <a:rPr lang="en-US" dirty="0" smtClean="0"/>
              <a:t>Back-end </a:t>
            </a:r>
          </a:p>
          <a:p>
            <a:r>
              <a:rPr lang="en-US" dirty="0" smtClean="0"/>
              <a:t>crypto </a:t>
            </a:r>
          </a:p>
          <a:p>
            <a:r>
              <a:rPr lang="en-US" dirty="0" smtClean="0"/>
              <a:t>service</a:t>
            </a:r>
            <a:endParaRPr lang="en-US" dirty="0"/>
          </a:p>
        </p:txBody>
      </p:sp>
      <p:pic>
        <p:nvPicPr>
          <p:cNvPr id="44" name="Picture 2" descr="C:\Documents and Settings\rist\Local Settings\Temporary Internet Files\Content.IE5\QB8JK7EN\MCj04339030000[1].png"/>
          <p:cNvPicPr>
            <a:picLocks noChangeAspect="1" noChangeArrowheads="1"/>
          </p:cNvPicPr>
          <p:nvPr/>
        </p:nvPicPr>
        <p:blipFill>
          <a:blip r:embed="rId4" cstate="print"/>
          <a:srcRect/>
          <a:stretch>
            <a:fillRect/>
          </a:stretch>
        </p:blipFill>
        <p:spPr bwMode="auto">
          <a:xfrm>
            <a:off x="9321800" y="4440482"/>
            <a:ext cx="635000" cy="476250"/>
          </a:xfrm>
          <a:prstGeom prst="rect">
            <a:avLst/>
          </a:prstGeom>
          <a:noFill/>
        </p:spPr>
      </p:pic>
      <p:cxnSp>
        <p:nvCxnSpPr>
          <p:cNvPr id="45" name="Straight Arrow Connector 44"/>
          <p:cNvCxnSpPr/>
          <p:nvPr/>
        </p:nvCxnSpPr>
        <p:spPr>
          <a:xfrm flipH="1">
            <a:off x="5486400" y="4341714"/>
            <a:ext cx="2438400" cy="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a:off x="5486400" y="4526347"/>
            <a:ext cx="2438400" cy="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47" name="TextBox 46"/>
          <p:cNvSpPr txBox="1"/>
          <p:nvPr/>
        </p:nvSpPr>
        <p:spPr>
          <a:xfrm>
            <a:off x="5283200" y="3840547"/>
            <a:ext cx="2247218" cy="369332"/>
          </a:xfrm>
          <a:prstGeom prst="rect">
            <a:avLst/>
          </a:prstGeom>
          <a:noFill/>
        </p:spPr>
        <p:txBody>
          <a:bodyPr wrap="none" rtlCol="0">
            <a:spAutoFit/>
          </a:bodyPr>
          <a:lstStyle/>
          <a:p>
            <a:r>
              <a:rPr lang="en-US" dirty="0" smtClean="0"/>
              <a:t>f’ = </a:t>
            </a:r>
            <a:r>
              <a:rPr lang="en-US" dirty="0" err="1" smtClean="0"/>
              <a:t>H</a:t>
            </a:r>
            <a:r>
              <a:rPr lang="en-US" baseline="30000" dirty="0" err="1" smtClean="0"/>
              <a:t>c</a:t>
            </a:r>
            <a:r>
              <a:rPr lang="en-US" dirty="0" smtClean="0"/>
              <a:t>(123456 || salt)</a:t>
            </a:r>
            <a:endParaRPr lang="en-US" dirty="0"/>
          </a:p>
        </p:txBody>
      </p:sp>
      <p:sp>
        <p:nvSpPr>
          <p:cNvPr id="48" name="TextBox 47"/>
          <p:cNvSpPr txBox="1"/>
          <p:nvPr/>
        </p:nvSpPr>
        <p:spPr>
          <a:xfrm>
            <a:off x="5791201" y="4526347"/>
            <a:ext cx="1694118" cy="369332"/>
          </a:xfrm>
          <a:prstGeom prst="rect">
            <a:avLst/>
          </a:prstGeom>
          <a:noFill/>
        </p:spPr>
        <p:txBody>
          <a:bodyPr wrap="none" rtlCol="0">
            <a:spAutoFit/>
          </a:bodyPr>
          <a:lstStyle/>
          <a:p>
            <a:r>
              <a:rPr lang="en-US" dirty="0"/>
              <a:t>f</a:t>
            </a:r>
            <a:r>
              <a:rPr lang="en-US" dirty="0" smtClean="0"/>
              <a:t>’ = HMAC(K, h’)</a:t>
            </a:r>
            <a:endParaRPr lang="en-US" dirty="0"/>
          </a:p>
        </p:txBody>
      </p:sp>
      <p:sp>
        <p:nvSpPr>
          <p:cNvPr id="49" name="TextBox 48"/>
          <p:cNvSpPr txBox="1"/>
          <p:nvPr/>
        </p:nvSpPr>
        <p:spPr>
          <a:xfrm>
            <a:off x="9753601" y="4526347"/>
            <a:ext cx="304892" cy="369332"/>
          </a:xfrm>
          <a:prstGeom prst="rect">
            <a:avLst/>
          </a:prstGeom>
          <a:noFill/>
        </p:spPr>
        <p:txBody>
          <a:bodyPr wrap="none" rtlCol="0">
            <a:spAutoFit/>
          </a:bodyPr>
          <a:lstStyle/>
          <a:p>
            <a:r>
              <a:rPr lang="en-US" dirty="0" smtClean="0"/>
              <a:t>K</a:t>
            </a:r>
            <a:endParaRPr lang="en-US" dirty="0"/>
          </a:p>
        </p:txBody>
      </p:sp>
      <p:pic>
        <p:nvPicPr>
          <p:cNvPr id="51" name="Picture 5" descr="C:\Documents and Settings\rist\Local Settings\Temporary Internet Files\Content.IE5\RRKU6J6Q\MCj03491210000[1].wmf"/>
          <p:cNvPicPr>
            <a:picLocks noChangeAspect="1" noChangeArrowheads="1"/>
          </p:cNvPicPr>
          <p:nvPr/>
        </p:nvPicPr>
        <p:blipFill>
          <a:blip r:embed="rId5"/>
          <a:srcRect/>
          <a:stretch>
            <a:fillRect/>
          </a:stretch>
        </p:blipFill>
        <p:spPr bwMode="auto">
          <a:xfrm>
            <a:off x="3150246" y="3352800"/>
            <a:ext cx="1680633" cy="1145326"/>
          </a:xfrm>
          <a:prstGeom prst="rect">
            <a:avLst/>
          </a:prstGeom>
          <a:noFill/>
        </p:spPr>
      </p:pic>
      <p:sp>
        <p:nvSpPr>
          <p:cNvPr id="13" name="TextBox 12"/>
          <p:cNvSpPr txBox="1"/>
          <p:nvPr/>
        </p:nvSpPr>
        <p:spPr>
          <a:xfrm>
            <a:off x="2913533" y="4507468"/>
            <a:ext cx="724365" cy="369332"/>
          </a:xfrm>
          <a:prstGeom prst="rect">
            <a:avLst/>
          </a:prstGeom>
          <a:noFill/>
        </p:spPr>
        <p:txBody>
          <a:bodyPr wrap="none" rtlCol="0">
            <a:spAutoFit/>
          </a:bodyPr>
          <a:lstStyle/>
          <a:p>
            <a:r>
              <a:rPr lang="en-US" dirty="0"/>
              <a:t>f</a:t>
            </a:r>
            <a:r>
              <a:rPr lang="en-US" dirty="0" smtClean="0"/>
              <a:t> = f’?</a:t>
            </a:r>
            <a:endParaRPr lang="en-US" dirty="0"/>
          </a:p>
        </p:txBody>
      </p:sp>
      <p:cxnSp>
        <p:nvCxnSpPr>
          <p:cNvPr id="52" name="Straight Arrow Connector 51"/>
          <p:cNvCxnSpPr/>
          <p:nvPr/>
        </p:nvCxnSpPr>
        <p:spPr>
          <a:xfrm flipH="1">
            <a:off x="5458168" y="5420182"/>
            <a:ext cx="2438400" cy="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54" name="TextBox 53"/>
          <p:cNvSpPr txBox="1"/>
          <p:nvPr/>
        </p:nvSpPr>
        <p:spPr>
          <a:xfrm>
            <a:off x="5254969" y="4919015"/>
            <a:ext cx="2002471" cy="369332"/>
          </a:xfrm>
          <a:prstGeom prst="rect">
            <a:avLst/>
          </a:prstGeom>
          <a:noFill/>
        </p:spPr>
        <p:txBody>
          <a:bodyPr wrap="none" rtlCol="0">
            <a:spAutoFit/>
          </a:bodyPr>
          <a:lstStyle/>
          <a:p>
            <a:r>
              <a:rPr lang="en-US" dirty="0" err="1" smtClean="0"/>
              <a:t>H</a:t>
            </a:r>
            <a:r>
              <a:rPr lang="en-US" baseline="30000" dirty="0" err="1" smtClean="0"/>
              <a:t>c</a:t>
            </a:r>
            <a:r>
              <a:rPr lang="en-US" dirty="0" smtClean="0"/>
              <a:t>(1234567 || salt)</a:t>
            </a:r>
            <a:endParaRPr lang="en-US" dirty="0"/>
          </a:p>
        </p:txBody>
      </p:sp>
      <p:cxnSp>
        <p:nvCxnSpPr>
          <p:cNvPr id="56" name="Straight Arrow Connector 55"/>
          <p:cNvCxnSpPr/>
          <p:nvPr/>
        </p:nvCxnSpPr>
        <p:spPr>
          <a:xfrm flipH="1">
            <a:off x="5486400" y="6096000"/>
            <a:ext cx="2438400" cy="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57" name="TextBox 56"/>
          <p:cNvSpPr txBox="1"/>
          <p:nvPr/>
        </p:nvSpPr>
        <p:spPr>
          <a:xfrm>
            <a:off x="5283200" y="5671033"/>
            <a:ext cx="1768433" cy="369332"/>
          </a:xfrm>
          <a:prstGeom prst="rect">
            <a:avLst/>
          </a:prstGeom>
          <a:noFill/>
        </p:spPr>
        <p:txBody>
          <a:bodyPr wrap="none" rtlCol="0">
            <a:spAutoFit/>
          </a:bodyPr>
          <a:lstStyle/>
          <a:p>
            <a:r>
              <a:rPr lang="en-US" dirty="0" err="1" smtClean="0"/>
              <a:t>H</a:t>
            </a:r>
            <a:r>
              <a:rPr lang="en-US" baseline="30000" dirty="0" err="1" smtClean="0"/>
              <a:t>c</a:t>
            </a:r>
            <a:r>
              <a:rPr lang="en-US" dirty="0" smtClean="0"/>
              <a:t>(12345 || salt)</a:t>
            </a:r>
            <a:endParaRPr lang="en-US" dirty="0"/>
          </a:p>
        </p:txBody>
      </p:sp>
      <p:cxnSp>
        <p:nvCxnSpPr>
          <p:cNvPr id="58" name="Straight Arrow Connector 57"/>
          <p:cNvCxnSpPr/>
          <p:nvPr/>
        </p:nvCxnSpPr>
        <p:spPr>
          <a:xfrm>
            <a:off x="5384800" y="5562600"/>
            <a:ext cx="2438400" cy="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cxnSp>
        <p:nvCxnSpPr>
          <p:cNvPr id="59" name="Straight Arrow Connector 58"/>
          <p:cNvCxnSpPr/>
          <p:nvPr/>
        </p:nvCxnSpPr>
        <p:spPr>
          <a:xfrm>
            <a:off x="5384800" y="6248400"/>
            <a:ext cx="2438400" cy="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rot="5400000">
            <a:off x="6645882" y="6250044"/>
            <a:ext cx="433132" cy="523220"/>
          </a:xfrm>
          <a:prstGeom prst="rect">
            <a:avLst/>
          </a:prstGeom>
          <a:noFill/>
        </p:spPr>
        <p:txBody>
          <a:bodyPr wrap="none" rtlCol="0">
            <a:spAutoFit/>
          </a:bodyPr>
          <a:lstStyle/>
          <a:p>
            <a:r>
              <a:rPr lang="en-US" sz="2800" dirty="0" smtClean="0"/>
              <a:t>…</a:t>
            </a:r>
            <a:endParaRPr lang="en-US" sz="2800" dirty="0"/>
          </a:p>
        </p:txBody>
      </p:sp>
      <p:sp>
        <p:nvSpPr>
          <p:cNvPr id="16" name="TextBox 15"/>
          <p:cNvSpPr txBox="1"/>
          <p:nvPr/>
        </p:nvSpPr>
        <p:spPr>
          <a:xfrm>
            <a:off x="304801" y="5029200"/>
            <a:ext cx="3342005" cy="156966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dirty="0" smtClean="0"/>
              <a:t>Must still perform online </a:t>
            </a:r>
          </a:p>
          <a:p>
            <a:r>
              <a:rPr lang="en-US" sz="2400" dirty="0" smtClean="0"/>
              <a:t>brute-force attack</a:t>
            </a:r>
          </a:p>
          <a:p>
            <a:endParaRPr lang="en-US" sz="2400" dirty="0"/>
          </a:p>
          <a:p>
            <a:r>
              <a:rPr lang="en-US" sz="2400" dirty="0" smtClean="0"/>
              <a:t>Exfiltration doesn’t help</a:t>
            </a:r>
            <a:endParaRPr lang="en-US" sz="2400" dirty="0"/>
          </a:p>
        </p:txBody>
      </p:sp>
      <p:sp>
        <p:nvSpPr>
          <p:cNvPr id="61" name="Rounded Rectangular Callout 60"/>
          <p:cNvSpPr/>
          <p:nvPr/>
        </p:nvSpPr>
        <p:spPr>
          <a:xfrm>
            <a:off x="6299201" y="2971800"/>
            <a:ext cx="5447788" cy="762000"/>
          </a:xfrm>
          <a:prstGeom prst="wedgeRoundRectCallout">
            <a:avLst>
              <a:gd name="adj1" fmla="val -35511"/>
              <a:gd name="adj2" fmla="val -155935"/>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HMAC is pseudorandom function (PRF).</a:t>
            </a:r>
          </a:p>
        </p:txBody>
      </p:sp>
      <p:sp>
        <p:nvSpPr>
          <p:cNvPr id="63" name="TextBox 62"/>
          <p:cNvSpPr txBox="1"/>
          <p:nvPr/>
        </p:nvSpPr>
        <p:spPr>
          <a:xfrm>
            <a:off x="219661" y="152400"/>
            <a:ext cx="8155951" cy="707886"/>
          </a:xfrm>
          <a:prstGeom prst="rect">
            <a:avLst/>
          </a:prstGeom>
          <a:noFill/>
        </p:spPr>
        <p:txBody>
          <a:bodyPr wrap="none" rtlCol="0">
            <a:spAutoFit/>
          </a:bodyPr>
          <a:lstStyle/>
          <a:p>
            <a:r>
              <a:rPr lang="en-US" sz="4000" b="1" dirty="0" smtClean="0"/>
              <a:t>Strengthening password hash storage</a:t>
            </a:r>
            <a:endParaRPr lang="en-US" sz="4000" b="1" dirty="0"/>
          </a:p>
        </p:txBody>
      </p:sp>
      <p:pic>
        <p:nvPicPr>
          <p:cNvPr id="37" name="Picture 2" descr="C:\Program Files\Microsoft Office\MEDIA\CAGCAT10\j0292020.wmf"/>
          <p:cNvPicPr>
            <a:picLocks noChangeAspect="1" noChangeArrowheads="1"/>
          </p:cNvPicPr>
          <p:nvPr/>
        </p:nvPicPr>
        <p:blipFill>
          <a:blip r:embed="rId6"/>
          <a:srcRect/>
          <a:stretch>
            <a:fillRect/>
          </a:stretch>
        </p:blipFill>
        <p:spPr bwMode="auto">
          <a:xfrm>
            <a:off x="406400" y="1066801"/>
            <a:ext cx="1281179" cy="911901"/>
          </a:xfrm>
          <a:prstGeom prst="rect">
            <a:avLst/>
          </a:prstGeom>
          <a:noFill/>
        </p:spPr>
      </p:pic>
      <p:cxnSp>
        <p:nvCxnSpPr>
          <p:cNvPr id="39" name="Straight Arrow Connector 38"/>
          <p:cNvCxnSpPr/>
          <p:nvPr/>
        </p:nvCxnSpPr>
        <p:spPr>
          <a:xfrm flipH="1">
            <a:off x="1893693" y="1600200"/>
            <a:ext cx="2147263" cy="0"/>
          </a:xfrm>
          <a:prstGeom prst="straightConnector1">
            <a:avLst/>
          </a:prstGeom>
          <a:ln>
            <a:headEnd type="arrow"/>
            <a:tailEnd type="none"/>
          </a:ln>
        </p:spPr>
        <p:style>
          <a:lnRef idx="3">
            <a:schemeClr val="accent3"/>
          </a:lnRef>
          <a:fillRef idx="0">
            <a:schemeClr val="accent3"/>
          </a:fillRef>
          <a:effectRef idx="2">
            <a:schemeClr val="accent3"/>
          </a:effectRef>
          <a:fontRef idx="minor">
            <a:schemeClr val="tx1"/>
          </a:fontRef>
        </p:style>
      </p:cxnSp>
      <p:sp>
        <p:nvSpPr>
          <p:cNvPr id="41" name="TextBox 40"/>
          <p:cNvSpPr txBox="1"/>
          <p:nvPr/>
        </p:nvSpPr>
        <p:spPr>
          <a:xfrm>
            <a:off x="1727201" y="1143000"/>
            <a:ext cx="1854931" cy="400110"/>
          </a:xfrm>
          <a:prstGeom prst="rect">
            <a:avLst/>
          </a:prstGeom>
          <a:noFill/>
        </p:spPr>
        <p:txBody>
          <a:bodyPr wrap="none" rtlCol="0">
            <a:spAutoFit/>
          </a:bodyPr>
          <a:lstStyle/>
          <a:p>
            <a:r>
              <a:rPr lang="en-US" sz="2000" dirty="0" smtClean="0"/>
              <a:t>tom, password1</a:t>
            </a:r>
            <a:endParaRPr lang="en-US" sz="2000" dirty="0"/>
          </a:p>
        </p:txBody>
      </p:sp>
    </p:spTree>
    <p:extLst>
      <p:ext uri="{BB962C8B-B14F-4D97-AF65-F5344CB8AC3E}">
        <p14:creationId xmlns:p14="http://schemas.microsoft.com/office/powerpoint/2010/main" val="60553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7" grpId="0"/>
      <p:bldP spid="48" grpId="0"/>
      <p:bldP spid="49" grpId="0"/>
      <p:bldP spid="13" grpId="0"/>
      <p:bldP spid="54" grpId="0"/>
      <p:bldP spid="57" grpId="0"/>
      <p:bldP spid="14" grpId="0"/>
      <p:bldP spid="16" grpId="0" animBg="1"/>
      <p:bldP spid="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661" y="152400"/>
            <a:ext cx="8155951" cy="707886"/>
          </a:xfrm>
          <a:prstGeom prst="rect">
            <a:avLst/>
          </a:prstGeom>
          <a:noFill/>
        </p:spPr>
        <p:txBody>
          <a:bodyPr wrap="none" rtlCol="0">
            <a:spAutoFit/>
          </a:bodyPr>
          <a:lstStyle/>
          <a:p>
            <a:r>
              <a:rPr lang="en-US" sz="4000" b="1" dirty="0" smtClean="0"/>
              <a:t>Strengthening password hash storage</a:t>
            </a:r>
            <a:endParaRPr lang="en-US" sz="4000" b="1" dirty="0"/>
          </a:p>
        </p:txBody>
      </p:sp>
      <p:sp>
        <p:nvSpPr>
          <p:cNvPr id="16" name="TextBox 15"/>
          <p:cNvSpPr txBox="1"/>
          <p:nvPr/>
        </p:nvSpPr>
        <p:spPr>
          <a:xfrm>
            <a:off x="559302" y="3124200"/>
            <a:ext cx="7758919" cy="523220"/>
          </a:xfrm>
          <a:prstGeom prst="rect">
            <a:avLst/>
          </a:prstGeom>
          <a:noFill/>
        </p:spPr>
        <p:txBody>
          <a:bodyPr wrap="none" rtlCol="0">
            <a:spAutoFit/>
          </a:bodyPr>
          <a:lstStyle/>
          <a:p>
            <a:r>
              <a:rPr lang="en-US" sz="2800" b="1" dirty="0" smtClean="0"/>
              <a:t>Critical limitation:  can’t rotate K to a new secret K’</a:t>
            </a:r>
          </a:p>
        </p:txBody>
      </p:sp>
      <p:pic>
        <p:nvPicPr>
          <p:cNvPr id="15" name="Picture 3" descr="C:\Documents and Settings\rist\Local Settings\Temporary Internet Files\Content.IE5\CNYX6FYV\MCj04352420000[1].png"/>
          <p:cNvPicPr>
            <a:picLocks noChangeAspect="1" noChangeArrowheads="1"/>
          </p:cNvPicPr>
          <p:nvPr/>
        </p:nvPicPr>
        <p:blipFill>
          <a:blip r:embed="rId2"/>
          <a:srcRect/>
          <a:stretch>
            <a:fillRect/>
          </a:stretch>
        </p:blipFill>
        <p:spPr bwMode="auto">
          <a:xfrm>
            <a:off x="4267201" y="1143000"/>
            <a:ext cx="924303" cy="1371600"/>
          </a:xfrm>
          <a:prstGeom prst="rect">
            <a:avLst/>
          </a:prstGeom>
          <a:noFill/>
        </p:spPr>
      </p:pic>
      <p:sp>
        <p:nvSpPr>
          <p:cNvPr id="19" name="TextBox 18"/>
          <p:cNvSpPr txBox="1"/>
          <p:nvPr/>
        </p:nvSpPr>
        <p:spPr>
          <a:xfrm>
            <a:off x="3454401" y="2297668"/>
            <a:ext cx="2742289" cy="400110"/>
          </a:xfrm>
          <a:prstGeom prst="rect">
            <a:avLst/>
          </a:prstGeom>
          <a:noFill/>
        </p:spPr>
        <p:txBody>
          <a:bodyPr wrap="none" rtlCol="0">
            <a:spAutoFit/>
          </a:bodyPr>
          <a:lstStyle/>
          <a:p>
            <a:r>
              <a:rPr lang="en-US" sz="2000" dirty="0" smtClean="0"/>
              <a:t>h = </a:t>
            </a:r>
            <a:r>
              <a:rPr lang="en-US" sz="2000" dirty="0" err="1" smtClean="0"/>
              <a:t>H</a:t>
            </a:r>
            <a:r>
              <a:rPr lang="en-US" sz="2000" baseline="30000" dirty="0" err="1" smtClean="0"/>
              <a:t>c</a:t>
            </a:r>
            <a:r>
              <a:rPr lang="en-US" sz="2000" dirty="0" smtClean="0"/>
              <a:t>(password1|| salt)</a:t>
            </a:r>
            <a:endParaRPr lang="en-US" sz="2000" dirty="0"/>
          </a:p>
        </p:txBody>
      </p:sp>
      <p:pic>
        <p:nvPicPr>
          <p:cNvPr id="21" name="Picture 20"/>
          <p:cNvPicPr>
            <a:picLocks noChangeAspect="1"/>
          </p:cNvPicPr>
          <p:nvPr/>
        </p:nvPicPr>
        <p:blipFill>
          <a:blip r:embed="rId3"/>
          <a:stretch>
            <a:fillRect/>
          </a:stretch>
        </p:blipFill>
        <p:spPr>
          <a:xfrm>
            <a:off x="8305800" y="1175299"/>
            <a:ext cx="1100667" cy="825500"/>
          </a:xfrm>
          <a:prstGeom prst="rect">
            <a:avLst/>
          </a:prstGeom>
        </p:spPr>
      </p:pic>
      <p:sp>
        <p:nvSpPr>
          <p:cNvPr id="22" name="TextBox 21"/>
          <p:cNvSpPr txBox="1"/>
          <p:nvPr/>
        </p:nvSpPr>
        <p:spPr>
          <a:xfrm>
            <a:off x="8204201" y="1972270"/>
            <a:ext cx="1104790" cy="923330"/>
          </a:xfrm>
          <a:prstGeom prst="rect">
            <a:avLst/>
          </a:prstGeom>
          <a:noFill/>
        </p:spPr>
        <p:txBody>
          <a:bodyPr wrap="none" rtlCol="0">
            <a:spAutoFit/>
          </a:bodyPr>
          <a:lstStyle/>
          <a:p>
            <a:r>
              <a:rPr lang="en-US" dirty="0" smtClean="0"/>
              <a:t>Back-end </a:t>
            </a:r>
          </a:p>
          <a:p>
            <a:r>
              <a:rPr lang="en-US" dirty="0" smtClean="0"/>
              <a:t>crypto </a:t>
            </a:r>
          </a:p>
          <a:p>
            <a:r>
              <a:rPr lang="en-US" dirty="0" smtClean="0"/>
              <a:t>service</a:t>
            </a:r>
            <a:endParaRPr lang="en-US" dirty="0"/>
          </a:p>
        </p:txBody>
      </p:sp>
      <p:pic>
        <p:nvPicPr>
          <p:cNvPr id="24" name="Picture 2" descr="C:\Documents and Settings\rist\Local Settings\Temporary Internet Files\Content.IE5\QB8JK7EN\MCj04339030000[1].png"/>
          <p:cNvPicPr>
            <a:picLocks noChangeAspect="1" noChangeArrowheads="1"/>
          </p:cNvPicPr>
          <p:nvPr/>
        </p:nvPicPr>
        <p:blipFill>
          <a:blip r:embed="rId4" cstate="print"/>
          <a:srcRect/>
          <a:stretch>
            <a:fillRect/>
          </a:stretch>
        </p:blipFill>
        <p:spPr bwMode="auto">
          <a:xfrm>
            <a:off x="9321800" y="1590535"/>
            <a:ext cx="635000" cy="476250"/>
          </a:xfrm>
          <a:prstGeom prst="rect">
            <a:avLst/>
          </a:prstGeom>
          <a:noFill/>
        </p:spPr>
      </p:pic>
      <p:cxnSp>
        <p:nvCxnSpPr>
          <p:cNvPr id="25" name="Straight Arrow Connector 24"/>
          <p:cNvCxnSpPr/>
          <p:nvPr/>
        </p:nvCxnSpPr>
        <p:spPr>
          <a:xfrm flipH="1">
            <a:off x="5486400" y="1567967"/>
            <a:ext cx="2438400" cy="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5486400" y="1828800"/>
            <a:ext cx="2438400" cy="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6105711" y="1143000"/>
            <a:ext cx="306494" cy="369332"/>
          </a:xfrm>
          <a:prstGeom prst="rect">
            <a:avLst/>
          </a:prstGeom>
          <a:noFill/>
        </p:spPr>
        <p:txBody>
          <a:bodyPr wrap="none" rtlCol="0">
            <a:spAutoFit/>
          </a:bodyPr>
          <a:lstStyle/>
          <a:p>
            <a:r>
              <a:rPr lang="en-US" dirty="0" smtClean="0"/>
              <a:t>h</a:t>
            </a:r>
            <a:endParaRPr lang="en-US" dirty="0"/>
          </a:p>
        </p:txBody>
      </p:sp>
      <p:sp>
        <p:nvSpPr>
          <p:cNvPr id="28" name="TextBox 27"/>
          <p:cNvSpPr txBox="1"/>
          <p:nvPr/>
        </p:nvSpPr>
        <p:spPr>
          <a:xfrm>
            <a:off x="5921737" y="1828800"/>
            <a:ext cx="1566391" cy="369332"/>
          </a:xfrm>
          <a:prstGeom prst="rect">
            <a:avLst/>
          </a:prstGeom>
          <a:noFill/>
        </p:spPr>
        <p:txBody>
          <a:bodyPr wrap="none" rtlCol="0">
            <a:spAutoFit/>
          </a:bodyPr>
          <a:lstStyle/>
          <a:p>
            <a:r>
              <a:rPr lang="en-US" dirty="0"/>
              <a:t>f</a:t>
            </a:r>
            <a:r>
              <a:rPr lang="en-US" dirty="0" smtClean="0"/>
              <a:t> = HMAC(K, h)</a:t>
            </a:r>
            <a:endParaRPr lang="en-US" dirty="0"/>
          </a:p>
        </p:txBody>
      </p:sp>
      <p:sp>
        <p:nvSpPr>
          <p:cNvPr id="29" name="TextBox 28"/>
          <p:cNvSpPr txBox="1"/>
          <p:nvPr/>
        </p:nvSpPr>
        <p:spPr>
          <a:xfrm>
            <a:off x="9753601" y="1676400"/>
            <a:ext cx="304892" cy="369332"/>
          </a:xfrm>
          <a:prstGeom prst="rect">
            <a:avLst/>
          </a:prstGeom>
          <a:noFill/>
        </p:spPr>
        <p:txBody>
          <a:bodyPr wrap="none" rtlCol="0">
            <a:spAutoFit/>
          </a:bodyPr>
          <a:lstStyle/>
          <a:p>
            <a:r>
              <a:rPr lang="en-US" dirty="0" smtClean="0"/>
              <a:t>K</a:t>
            </a:r>
            <a:endParaRPr lang="en-US" dirty="0"/>
          </a:p>
        </p:txBody>
      </p:sp>
      <p:sp>
        <p:nvSpPr>
          <p:cNvPr id="30" name="TextBox 29"/>
          <p:cNvSpPr txBox="1"/>
          <p:nvPr/>
        </p:nvSpPr>
        <p:spPr>
          <a:xfrm>
            <a:off x="3454400" y="2647890"/>
            <a:ext cx="1364989" cy="400110"/>
          </a:xfrm>
          <a:prstGeom prst="rect">
            <a:avLst/>
          </a:prstGeom>
          <a:noFill/>
        </p:spPr>
        <p:txBody>
          <a:bodyPr wrap="none" rtlCol="0">
            <a:spAutoFit/>
          </a:bodyPr>
          <a:lstStyle/>
          <a:p>
            <a:r>
              <a:rPr lang="en-US" sz="2000" dirty="0" smtClean="0"/>
              <a:t>Store salt, f</a:t>
            </a:r>
            <a:endParaRPr lang="en-US" sz="2000" dirty="0"/>
          </a:p>
        </p:txBody>
      </p:sp>
      <p:pic>
        <p:nvPicPr>
          <p:cNvPr id="31" name="Picture 2" descr="C:\Program Files\Microsoft Office\MEDIA\CAGCAT10\j0292020.wmf"/>
          <p:cNvPicPr>
            <a:picLocks noChangeAspect="1" noChangeArrowheads="1"/>
          </p:cNvPicPr>
          <p:nvPr/>
        </p:nvPicPr>
        <p:blipFill>
          <a:blip r:embed="rId5"/>
          <a:srcRect/>
          <a:stretch>
            <a:fillRect/>
          </a:stretch>
        </p:blipFill>
        <p:spPr bwMode="auto">
          <a:xfrm>
            <a:off x="406400" y="1066801"/>
            <a:ext cx="1281179" cy="911901"/>
          </a:xfrm>
          <a:prstGeom prst="rect">
            <a:avLst/>
          </a:prstGeom>
          <a:noFill/>
        </p:spPr>
      </p:pic>
      <p:cxnSp>
        <p:nvCxnSpPr>
          <p:cNvPr id="32" name="Straight Arrow Connector 31"/>
          <p:cNvCxnSpPr/>
          <p:nvPr/>
        </p:nvCxnSpPr>
        <p:spPr>
          <a:xfrm flipH="1">
            <a:off x="1893693" y="1600200"/>
            <a:ext cx="2147263" cy="0"/>
          </a:xfrm>
          <a:prstGeom prst="straightConnector1">
            <a:avLst/>
          </a:prstGeom>
          <a:ln>
            <a:headEnd type="arrow"/>
            <a:tailEnd type="none"/>
          </a:ln>
        </p:spPr>
        <p:style>
          <a:lnRef idx="3">
            <a:schemeClr val="accent3"/>
          </a:lnRef>
          <a:fillRef idx="0">
            <a:schemeClr val="accent3"/>
          </a:fillRef>
          <a:effectRef idx="2">
            <a:schemeClr val="accent3"/>
          </a:effectRef>
          <a:fontRef idx="minor">
            <a:schemeClr val="tx1"/>
          </a:fontRef>
        </p:style>
      </p:cxnSp>
      <p:sp>
        <p:nvSpPr>
          <p:cNvPr id="33" name="TextBox 32"/>
          <p:cNvSpPr txBox="1"/>
          <p:nvPr/>
        </p:nvSpPr>
        <p:spPr>
          <a:xfrm>
            <a:off x="1727201" y="1143000"/>
            <a:ext cx="1854931" cy="400110"/>
          </a:xfrm>
          <a:prstGeom prst="rect">
            <a:avLst/>
          </a:prstGeom>
          <a:noFill/>
        </p:spPr>
        <p:txBody>
          <a:bodyPr wrap="none" rtlCol="0">
            <a:spAutoFit/>
          </a:bodyPr>
          <a:lstStyle/>
          <a:p>
            <a:r>
              <a:rPr lang="en-US" sz="2000" dirty="0" smtClean="0"/>
              <a:t>tom, password1</a:t>
            </a:r>
            <a:endParaRPr lang="en-US" sz="2000" dirty="0"/>
          </a:p>
        </p:txBody>
      </p:sp>
      <p:sp>
        <p:nvSpPr>
          <p:cNvPr id="37" name="TextBox 36"/>
          <p:cNvSpPr txBox="1"/>
          <p:nvPr/>
        </p:nvSpPr>
        <p:spPr>
          <a:xfrm>
            <a:off x="609600" y="3581400"/>
            <a:ext cx="8454366" cy="3416320"/>
          </a:xfrm>
          <a:prstGeom prst="rect">
            <a:avLst/>
          </a:prstGeom>
          <a:noFill/>
        </p:spPr>
        <p:txBody>
          <a:bodyPr wrap="none" rtlCol="0">
            <a:spAutoFit/>
          </a:bodyPr>
          <a:lstStyle/>
          <a:p>
            <a:pPr marL="342900" indent="-342900">
              <a:buFont typeface="Arial"/>
              <a:buChar char="•"/>
            </a:pPr>
            <a:r>
              <a:rPr lang="en-US" sz="2400" dirty="0" smtClean="0"/>
              <a:t>Idea 1: Version database and update as users log in</a:t>
            </a:r>
          </a:p>
          <a:p>
            <a:pPr marL="800100" lvl="1" indent="-342900">
              <a:buFont typeface="Wingdings" charset="2"/>
              <a:buChar char="§"/>
            </a:pPr>
            <a:r>
              <a:rPr lang="en-US" sz="2400" i="1" dirty="0" smtClean="0"/>
              <a:t>But doesn’t update old hashes</a:t>
            </a:r>
          </a:p>
          <a:p>
            <a:pPr marL="342900" indent="-342900">
              <a:buFont typeface="Arial"/>
              <a:buChar char="•"/>
            </a:pPr>
            <a:endParaRPr lang="en-US" sz="2400" dirty="0" smtClean="0"/>
          </a:p>
          <a:p>
            <a:pPr marL="342900" indent="-342900">
              <a:buFont typeface="Arial"/>
              <a:buChar char="•"/>
            </a:pPr>
            <a:r>
              <a:rPr lang="en-US" sz="2400" dirty="0" smtClean="0"/>
              <a:t>Idea 2: Invalidate old hashes</a:t>
            </a:r>
          </a:p>
          <a:p>
            <a:pPr marL="800100" lvl="1" indent="-342900">
              <a:buFont typeface="Wingdings" charset="2"/>
              <a:buChar char="§"/>
            </a:pPr>
            <a:r>
              <a:rPr lang="en-US" sz="2400" i="1" dirty="0" smtClean="0"/>
              <a:t>But requires password reset</a:t>
            </a:r>
          </a:p>
          <a:p>
            <a:pPr marL="342900" indent="-342900">
              <a:buFont typeface="Arial"/>
              <a:buChar char="•"/>
            </a:pPr>
            <a:endParaRPr lang="en-US" sz="2400" dirty="0" smtClean="0"/>
          </a:p>
          <a:p>
            <a:pPr marL="342900" indent="-342900">
              <a:buFont typeface="Arial"/>
              <a:buChar char="•"/>
            </a:pPr>
            <a:r>
              <a:rPr lang="en-US" sz="2400" dirty="0" smtClean="0"/>
              <a:t>Idea 3: Use secret-key encryption instead of PRF</a:t>
            </a:r>
          </a:p>
          <a:p>
            <a:pPr marL="800100" lvl="1" indent="-342900">
              <a:buFont typeface="Wingdings" charset="2"/>
              <a:buChar char="§"/>
            </a:pPr>
            <a:r>
              <a:rPr lang="en-US" sz="2400" i="1" dirty="0" smtClean="0"/>
              <a:t>But requires sending keys to web server (or high bandwidth)</a:t>
            </a:r>
            <a:endParaRPr lang="en-US" sz="2400" i="1" dirty="0"/>
          </a:p>
          <a:p>
            <a:pPr marL="342900" indent="-342900">
              <a:buFont typeface="Wingdings" charset="2"/>
              <a:buChar char="§"/>
            </a:pPr>
            <a:endParaRPr lang="en-US" sz="2400" dirty="0" smtClean="0"/>
          </a:p>
        </p:txBody>
      </p:sp>
    </p:spTree>
    <p:extLst>
      <p:ext uri="{BB962C8B-B14F-4D97-AF65-F5344CB8AC3E}">
        <p14:creationId xmlns:p14="http://schemas.microsoft.com/office/powerpoint/2010/main" val="110851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843" y="152400"/>
            <a:ext cx="4999638" cy="707886"/>
          </a:xfrm>
          <a:prstGeom prst="rect">
            <a:avLst/>
          </a:prstGeom>
          <a:noFill/>
        </p:spPr>
        <p:txBody>
          <a:bodyPr wrap="none" rtlCol="0">
            <a:spAutoFit/>
          </a:bodyPr>
          <a:lstStyle/>
          <a:p>
            <a:r>
              <a:rPr lang="en-US" sz="4000" b="1" dirty="0" smtClean="0"/>
              <a:t>The </a:t>
            </a:r>
            <a:r>
              <a:rPr lang="en-US" sz="4000" b="1" dirty="0" err="1" smtClean="0"/>
              <a:t>Pythia</a:t>
            </a:r>
            <a:r>
              <a:rPr lang="en-US" sz="4000" b="1" dirty="0" smtClean="0"/>
              <a:t> PRF Service</a:t>
            </a:r>
            <a:endParaRPr lang="en-US" sz="4000" b="1" dirty="0"/>
          </a:p>
        </p:txBody>
      </p:sp>
      <p:pic>
        <p:nvPicPr>
          <p:cNvPr id="6" name="Picture 3" descr="C:\Documents and Settings\rist\Local Settings\Temporary Internet Files\Content.IE5\CNYX6FYV\MCj04352420000[1].png"/>
          <p:cNvPicPr>
            <a:picLocks noChangeAspect="1" noChangeArrowheads="1"/>
          </p:cNvPicPr>
          <p:nvPr/>
        </p:nvPicPr>
        <p:blipFill>
          <a:blip r:embed="rId2"/>
          <a:srcRect/>
          <a:stretch>
            <a:fillRect/>
          </a:stretch>
        </p:blipFill>
        <p:spPr bwMode="auto">
          <a:xfrm>
            <a:off x="4267201" y="1143000"/>
            <a:ext cx="924303" cy="1371600"/>
          </a:xfrm>
          <a:prstGeom prst="rect">
            <a:avLst/>
          </a:prstGeom>
          <a:noFill/>
        </p:spPr>
      </p:pic>
      <p:sp>
        <p:nvSpPr>
          <p:cNvPr id="11" name="TextBox 10"/>
          <p:cNvSpPr txBox="1"/>
          <p:nvPr/>
        </p:nvSpPr>
        <p:spPr>
          <a:xfrm>
            <a:off x="2641601" y="2297669"/>
            <a:ext cx="2742289" cy="1323439"/>
          </a:xfrm>
          <a:prstGeom prst="rect">
            <a:avLst/>
          </a:prstGeom>
          <a:noFill/>
        </p:spPr>
        <p:txBody>
          <a:bodyPr wrap="none" rtlCol="0">
            <a:spAutoFit/>
          </a:bodyPr>
          <a:lstStyle/>
          <a:p>
            <a:r>
              <a:rPr lang="en-US" sz="2000" dirty="0" smtClean="0"/>
              <a:t>h = </a:t>
            </a:r>
            <a:r>
              <a:rPr lang="en-US" sz="2000" dirty="0" err="1" smtClean="0"/>
              <a:t>H</a:t>
            </a:r>
            <a:r>
              <a:rPr lang="en-US" sz="2000" baseline="30000" dirty="0" err="1" smtClean="0"/>
              <a:t>c</a:t>
            </a:r>
            <a:r>
              <a:rPr lang="en-US" sz="2000" dirty="0" smtClean="0"/>
              <a:t>(password1|| salt)</a:t>
            </a:r>
          </a:p>
          <a:p>
            <a:r>
              <a:rPr lang="en-US" sz="2000" dirty="0" smtClean="0"/>
              <a:t>Blind h, pick user ID</a:t>
            </a:r>
          </a:p>
          <a:p>
            <a:r>
              <a:rPr lang="en-US" sz="2000" dirty="0" err="1" smtClean="0"/>
              <a:t>Unblind</a:t>
            </a:r>
            <a:r>
              <a:rPr lang="en-US" sz="2000" dirty="0" smtClean="0"/>
              <a:t> PRF output f</a:t>
            </a:r>
          </a:p>
          <a:p>
            <a:r>
              <a:rPr lang="en-US" sz="2000" dirty="0" smtClean="0"/>
              <a:t>Store user ID, salt, f</a:t>
            </a:r>
            <a:endParaRPr lang="en-US" sz="2000" dirty="0"/>
          </a:p>
        </p:txBody>
      </p:sp>
      <p:pic>
        <p:nvPicPr>
          <p:cNvPr id="3" name="Picture 2"/>
          <p:cNvPicPr>
            <a:picLocks noChangeAspect="1"/>
          </p:cNvPicPr>
          <p:nvPr/>
        </p:nvPicPr>
        <p:blipFill>
          <a:blip r:embed="rId3"/>
          <a:stretch>
            <a:fillRect/>
          </a:stretch>
        </p:blipFill>
        <p:spPr>
          <a:xfrm>
            <a:off x="8305800" y="1175299"/>
            <a:ext cx="1100667" cy="825500"/>
          </a:xfrm>
          <a:prstGeom prst="rect">
            <a:avLst/>
          </a:prstGeom>
        </p:spPr>
      </p:pic>
      <p:sp>
        <p:nvSpPr>
          <p:cNvPr id="7" name="TextBox 6"/>
          <p:cNvSpPr txBox="1"/>
          <p:nvPr/>
        </p:nvSpPr>
        <p:spPr>
          <a:xfrm>
            <a:off x="8204201" y="1972270"/>
            <a:ext cx="1104790" cy="923330"/>
          </a:xfrm>
          <a:prstGeom prst="rect">
            <a:avLst/>
          </a:prstGeom>
          <a:noFill/>
        </p:spPr>
        <p:txBody>
          <a:bodyPr wrap="none" rtlCol="0">
            <a:spAutoFit/>
          </a:bodyPr>
          <a:lstStyle/>
          <a:p>
            <a:r>
              <a:rPr lang="en-US" dirty="0" smtClean="0"/>
              <a:t>Back-end </a:t>
            </a:r>
          </a:p>
          <a:p>
            <a:r>
              <a:rPr lang="en-US" dirty="0" smtClean="0"/>
              <a:t>crypto </a:t>
            </a:r>
          </a:p>
          <a:p>
            <a:r>
              <a:rPr lang="en-US" dirty="0" smtClean="0"/>
              <a:t>service</a:t>
            </a:r>
            <a:endParaRPr lang="en-US" dirty="0"/>
          </a:p>
        </p:txBody>
      </p:sp>
      <p:pic>
        <p:nvPicPr>
          <p:cNvPr id="17" name="Picture 2" descr="C:\Documents and Settings\rist\Local Settings\Temporary Internet Files\Content.IE5\QB8JK7EN\MCj04339030000[1].png"/>
          <p:cNvPicPr>
            <a:picLocks noChangeAspect="1" noChangeArrowheads="1"/>
          </p:cNvPicPr>
          <p:nvPr/>
        </p:nvPicPr>
        <p:blipFill>
          <a:blip r:embed="rId4" cstate="print"/>
          <a:srcRect/>
          <a:stretch>
            <a:fillRect/>
          </a:stretch>
        </p:blipFill>
        <p:spPr bwMode="auto">
          <a:xfrm>
            <a:off x="9321800" y="1590535"/>
            <a:ext cx="635000" cy="476250"/>
          </a:xfrm>
          <a:prstGeom prst="rect">
            <a:avLst/>
          </a:prstGeom>
          <a:noFill/>
        </p:spPr>
      </p:pic>
      <p:cxnSp>
        <p:nvCxnSpPr>
          <p:cNvPr id="18" name="Straight Arrow Connector 17"/>
          <p:cNvCxnSpPr/>
          <p:nvPr/>
        </p:nvCxnSpPr>
        <p:spPr>
          <a:xfrm flipH="1">
            <a:off x="5486400" y="1567967"/>
            <a:ext cx="2438400" cy="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5486400" y="1828800"/>
            <a:ext cx="2438400" cy="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5384801" y="1143000"/>
            <a:ext cx="1813317" cy="369332"/>
          </a:xfrm>
          <a:prstGeom prst="rect">
            <a:avLst/>
          </a:prstGeom>
          <a:noFill/>
        </p:spPr>
        <p:txBody>
          <a:bodyPr wrap="none" rtlCol="0">
            <a:spAutoFit/>
          </a:bodyPr>
          <a:lstStyle/>
          <a:p>
            <a:r>
              <a:rPr lang="en-US" dirty="0"/>
              <a:t>u</a:t>
            </a:r>
            <a:r>
              <a:rPr lang="en-US" dirty="0" smtClean="0"/>
              <a:t>ser id, blinded h</a:t>
            </a:r>
            <a:endParaRPr lang="en-US" dirty="0"/>
          </a:p>
        </p:txBody>
      </p:sp>
      <p:sp>
        <p:nvSpPr>
          <p:cNvPr id="15" name="TextBox 14"/>
          <p:cNvSpPr txBox="1"/>
          <p:nvPr/>
        </p:nvSpPr>
        <p:spPr>
          <a:xfrm>
            <a:off x="5299877" y="1828800"/>
            <a:ext cx="2116285" cy="369332"/>
          </a:xfrm>
          <a:prstGeom prst="rect">
            <a:avLst/>
          </a:prstGeom>
          <a:noFill/>
        </p:spPr>
        <p:txBody>
          <a:bodyPr wrap="none" rtlCol="0">
            <a:spAutoFit/>
          </a:bodyPr>
          <a:lstStyle/>
          <a:p>
            <a:r>
              <a:rPr lang="en-US" dirty="0" smtClean="0"/>
              <a:t>Blinded PRF output f</a:t>
            </a:r>
            <a:endParaRPr lang="en-US" dirty="0"/>
          </a:p>
        </p:txBody>
      </p:sp>
      <p:sp>
        <p:nvSpPr>
          <p:cNvPr id="10" name="TextBox 9"/>
          <p:cNvSpPr txBox="1"/>
          <p:nvPr/>
        </p:nvSpPr>
        <p:spPr>
          <a:xfrm>
            <a:off x="9753601" y="1676400"/>
            <a:ext cx="304892" cy="369332"/>
          </a:xfrm>
          <a:prstGeom prst="rect">
            <a:avLst/>
          </a:prstGeom>
          <a:noFill/>
        </p:spPr>
        <p:txBody>
          <a:bodyPr wrap="none" rtlCol="0">
            <a:spAutoFit/>
          </a:bodyPr>
          <a:lstStyle/>
          <a:p>
            <a:r>
              <a:rPr lang="en-US" dirty="0" smtClean="0"/>
              <a:t>K</a:t>
            </a:r>
            <a:endParaRPr lang="en-US" dirty="0"/>
          </a:p>
        </p:txBody>
      </p:sp>
      <p:pic>
        <p:nvPicPr>
          <p:cNvPr id="31" name="Picture 2" descr="C:\Program Files\Microsoft Office\MEDIA\CAGCAT10\j0292020.wmf"/>
          <p:cNvPicPr>
            <a:picLocks noChangeAspect="1" noChangeArrowheads="1"/>
          </p:cNvPicPr>
          <p:nvPr/>
        </p:nvPicPr>
        <p:blipFill>
          <a:blip r:embed="rId5"/>
          <a:srcRect/>
          <a:stretch>
            <a:fillRect/>
          </a:stretch>
        </p:blipFill>
        <p:spPr bwMode="auto">
          <a:xfrm>
            <a:off x="406400" y="1066801"/>
            <a:ext cx="1281179" cy="911901"/>
          </a:xfrm>
          <a:prstGeom prst="rect">
            <a:avLst/>
          </a:prstGeom>
          <a:noFill/>
        </p:spPr>
      </p:pic>
      <p:cxnSp>
        <p:nvCxnSpPr>
          <p:cNvPr id="32" name="Straight Arrow Connector 31"/>
          <p:cNvCxnSpPr/>
          <p:nvPr/>
        </p:nvCxnSpPr>
        <p:spPr>
          <a:xfrm flipH="1">
            <a:off x="1893693" y="1600200"/>
            <a:ext cx="2147263" cy="0"/>
          </a:xfrm>
          <a:prstGeom prst="straightConnector1">
            <a:avLst/>
          </a:prstGeom>
          <a:ln>
            <a:headEnd type="arrow"/>
            <a:tailEnd type="none"/>
          </a:ln>
        </p:spPr>
        <p:style>
          <a:lnRef idx="3">
            <a:schemeClr val="accent3"/>
          </a:lnRef>
          <a:fillRef idx="0">
            <a:schemeClr val="accent3"/>
          </a:fillRef>
          <a:effectRef idx="2">
            <a:schemeClr val="accent3"/>
          </a:effectRef>
          <a:fontRef idx="minor">
            <a:schemeClr val="tx1"/>
          </a:fontRef>
        </p:style>
      </p:cxnSp>
      <p:sp>
        <p:nvSpPr>
          <p:cNvPr id="33" name="TextBox 32"/>
          <p:cNvSpPr txBox="1"/>
          <p:nvPr/>
        </p:nvSpPr>
        <p:spPr>
          <a:xfrm>
            <a:off x="1727201" y="1143000"/>
            <a:ext cx="1854931" cy="400110"/>
          </a:xfrm>
          <a:prstGeom prst="rect">
            <a:avLst/>
          </a:prstGeom>
          <a:noFill/>
        </p:spPr>
        <p:txBody>
          <a:bodyPr wrap="none" rtlCol="0">
            <a:spAutoFit/>
          </a:bodyPr>
          <a:lstStyle/>
          <a:p>
            <a:r>
              <a:rPr lang="en-US" sz="2000" dirty="0" smtClean="0"/>
              <a:t>tom, password1</a:t>
            </a:r>
            <a:endParaRPr lang="en-US" sz="2000" dirty="0"/>
          </a:p>
        </p:txBody>
      </p:sp>
      <p:pic>
        <p:nvPicPr>
          <p:cNvPr id="35" name="Picture 3" descr="C:\Documents and Settings\rist\Local Settings\Temporary Internet Files\Content.IE5\CNYX6FYV\MCj04352420000[1].png"/>
          <p:cNvPicPr>
            <a:picLocks noChangeAspect="1" noChangeArrowheads="1"/>
          </p:cNvPicPr>
          <p:nvPr/>
        </p:nvPicPr>
        <p:blipFill>
          <a:blip r:embed="rId2"/>
          <a:srcRect/>
          <a:stretch>
            <a:fillRect/>
          </a:stretch>
        </p:blipFill>
        <p:spPr bwMode="auto">
          <a:xfrm>
            <a:off x="4267201" y="4267200"/>
            <a:ext cx="924303" cy="1371600"/>
          </a:xfrm>
          <a:prstGeom prst="rect">
            <a:avLst/>
          </a:prstGeom>
          <a:noFill/>
        </p:spPr>
      </p:pic>
      <p:sp>
        <p:nvSpPr>
          <p:cNvPr id="36" name="TextBox 35"/>
          <p:cNvSpPr txBox="1"/>
          <p:nvPr/>
        </p:nvSpPr>
        <p:spPr>
          <a:xfrm>
            <a:off x="508000" y="4572000"/>
            <a:ext cx="3759200" cy="707886"/>
          </a:xfrm>
          <a:prstGeom prst="rect">
            <a:avLst/>
          </a:prstGeom>
          <a:noFill/>
        </p:spPr>
        <p:txBody>
          <a:bodyPr wrap="square" rtlCol="0">
            <a:spAutoFit/>
          </a:bodyPr>
          <a:lstStyle/>
          <a:p>
            <a:r>
              <a:rPr lang="en-US" sz="2000" dirty="0" smtClean="0"/>
              <a:t>Combine token and f </a:t>
            </a:r>
          </a:p>
          <a:p>
            <a:r>
              <a:rPr lang="en-US" sz="2000" dirty="0" smtClean="0"/>
              <a:t>to generate f’ = F(</a:t>
            </a:r>
            <a:r>
              <a:rPr lang="en-US" sz="2000" dirty="0" err="1" smtClean="0"/>
              <a:t>K’,h</a:t>
            </a:r>
            <a:r>
              <a:rPr lang="en-US" sz="2000" dirty="0" smtClean="0"/>
              <a:t>)</a:t>
            </a:r>
            <a:endParaRPr lang="en-US" sz="2000" dirty="0"/>
          </a:p>
        </p:txBody>
      </p:sp>
      <p:pic>
        <p:nvPicPr>
          <p:cNvPr id="37" name="Picture 36"/>
          <p:cNvPicPr>
            <a:picLocks noChangeAspect="1"/>
          </p:cNvPicPr>
          <p:nvPr/>
        </p:nvPicPr>
        <p:blipFill>
          <a:blip r:embed="rId3"/>
          <a:stretch>
            <a:fillRect/>
          </a:stretch>
        </p:blipFill>
        <p:spPr>
          <a:xfrm>
            <a:off x="8305800" y="4299499"/>
            <a:ext cx="1100667" cy="825500"/>
          </a:xfrm>
          <a:prstGeom prst="rect">
            <a:avLst/>
          </a:prstGeom>
        </p:spPr>
      </p:pic>
      <p:sp>
        <p:nvSpPr>
          <p:cNvPr id="38" name="TextBox 37"/>
          <p:cNvSpPr txBox="1"/>
          <p:nvPr/>
        </p:nvSpPr>
        <p:spPr>
          <a:xfrm>
            <a:off x="8204201" y="5096470"/>
            <a:ext cx="1104790" cy="923330"/>
          </a:xfrm>
          <a:prstGeom prst="rect">
            <a:avLst/>
          </a:prstGeom>
          <a:noFill/>
        </p:spPr>
        <p:txBody>
          <a:bodyPr wrap="none" rtlCol="0">
            <a:spAutoFit/>
          </a:bodyPr>
          <a:lstStyle/>
          <a:p>
            <a:r>
              <a:rPr lang="en-US" dirty="0" smtClean="0"/>
              <a:t>Back-end </a:t>
            </a:r>
          </a:p>
          <a:p>
            <a:r>
              <a:rPr lang="en-US" dirty="0" smtClean="0"/>
              <a:t>crypto </a:t>
            </a:r>
          </a:p>
          <a:p>
            <a:r>
              <a:rPr lang="en-US" dirty="0" smtClean="0"/>
              <a:t>service</a:t>
            </a:r>
            <a:endParaRPr lang="en-US" dirty="0"/>
          </a:p>
        </p:txBody>
      </p:sp>
      <p:pic>
        <p:nvPicPr>
          <p:cNvPr id="40" name="Picture 2" descr="C:\Documents and Settings\rist\Local Settings\Temporary Internet Files\Content.IE5\QB8JK7EN\MCj04339030000[1].png"/>
          <p:cNvPicPr>
            <a:picLocks noChangeAspect="1" noChangeArrowheads="1"/>
          </p:cNvPicPr>
          <p:nvPr/>
        </p:nvPicPr>
        <p:blipFill>
          <a:blip r:embed="rId4" cstate="print"/>
          <a:srcRect/>
          <a:stretch>
            <a:fillRect/>
          </a:stretch>
        </p:blipFill>
        <p:spPr bwMode="auto">
          <a:xfrm>
            <a:off x="9321800" y="4714735"/>
            <a:ext cx="635000" cy="476250"/>
          </a:xfrm>
          <a:prstGeom prst="rect">
            <a:avLst/>
          </a:prstGeom>
          <a:noFill/>
        </p:spPr>
      </p:pic>
      <p:cxnSp>
        <p:nvCxnSpPr>
          <p:cNvPr id="41" name="Straight Arrow Connector 40"/>
          <p:cNvCxnSpPr/>
          <p:nvPr/>
        </p:nvCxnSpPr>
        <p:spPr>
          <a:xfrm>
            <a:off x="5486400" y="4953000"/>
            <a:ext cx="2438400" cy="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5791201" y="4953000"/>
            <a:ext cx="1357359" cy="369332"/>
          </a:xfrm>
          <a:prstGeom prst="rect">
            <a:avLst/>
          </a:prstGeom>
          <a:noFill/>
        </p:spPr>
        <p:txBody>
          <a:bodyPr wrap="none" rtlCol="0">
            <a:spAutoFit/>
          </a:bodyPr>
          <a:lstStyle/>
          <a:p>
            <a:r>
              <a:rPr lang="en-US" dirty="0" smtClean="0"/>
              <a:t>Token(K-&gt;K’)</a:t>
            </a:r>
          </a:p>
        </p:txBody>
      </p:sp>
      <p:sp>
        <p:nvSpPr>
          <p:cNvPr id="43" name="TextBox 42"/>
          <p:cNvSpPr txBox="1"/>
          <p:nvPr/>
        </p:nvSpPr>
        <p:spPr>
          <a:xfrm>
            <a:off x="9753601" y="4800600"/>
            <a:ext cx="304892" cy="369332"/>
          </a:xfrm>
          <a:prstGeom prst="rect">
            <a:avLst/>
          </a:prstGeom>
          <a:noFill/>
        </p:spPr>
        <p:txBody>
          <a:bodyPr wrap="none" rtlCol="0">
            <a:spAutoFit/>
          </a:bodyPr>
          <a:lstStyle/>
          <a:p>
            <a:r>
              <a:rPr lang="en-US" dirty="0" smtClean="0"/>
              <a:t>K</a:t>
            </a:r>
            <a:endParaRPr lang="en-US" dirty="0"/>
          </a:p>
        </p:txBody>
      </p:sp>
      <p:pic>
        <p:nvPicPr>
          <p:cNvPr id="44" name="Picture 2" descr="C:\Documents and Settings\rist\Local Settings\Temporary Internet Files\Content.IE5\QB8JK7EN\MCj04339030000[1].png"/>
          <p:cNvPicPr>
            <a:picLocks noChangeAspect="1" noChangeArrowheads="1"/>
          </p:cNvPicPr>
          <p:nvPr/>
        </p:nvPicPr>
        <p:blipFill>
          <a:blip r:embed="rId4" cstate="print"/>
          <a:srcRect/>
          <a:stretch>
            <a:fillRect/>
          </a:stretch>
        </p:blipFill>
        <p:spPr bwMode="auto">
          <a:xfrm>
            <a:off x="9347200" y="5391150"/>
            <a:ext cx="635000" cy="476250"/>
          </a:xfrm>
          <a:prstGeom prst="rect">
            <a:avLst/>
          </a:prstGeom>
          <a:noFill/>
        </p:spPr>
      </p:pic>
      <p:sp>
        <p:nvSpPr>
          <p:cNvPr id="45" name="TextBox 44"/>
          <p:cNvSpPr txBox="1"/>
          <p:nvPr/>
        </p:nvSpPr>
        <p:spPr>
          <a:xfrm>
            <a:off x="9779000" y="5477015"/>
            <a:ext cx="362600" cy="369332"/>
          </a:xfrm>
          <a:prstGeom prst="rect">
            <a:avLst/>
          </a:prstGeom>
          <a:noFill/>
        </p:spPr>
        <p:txBody>
          <a:bodyPr wrap="none" rtlCol="0">
            <a:spAutoFit/>
          </a:bodyPr>
          <a:lstStyle/>
          <a:p>
            <a:r>
              <a:rPr lang="en-US" dirty="0" smtClean="0"/>
              <a:t>K’</a:t>
            </a:r>
            <a:endParaRPr lang="en-US" dirty="0"/>
          </a:p>
        </p:txBody>
      </p:sp>
      <p:sp>
        <p:nvSpPr>
          <p:cNvPr id="46" name="TextBox 45"/>
          <p:cNvSpPr txBox="1"/>
          <p:nvPr/>
        </p:nvSpPr>
        <p:spPr>
          <a:xfrm>
            <a:off x="508000" y="5464314"/>
            <a:ext cx="3759200" cy="707886"/>
          </a:xfrm>
          <a:prstGeom prst="rect">
            <a:avLst/>
          </a:prstGeom>
          <a:noFill/>
        </p:spPr>
        <p:txBody>
          <a:bodyPr wrap="square" rtlCol="0">
            <a:spAutoFit/>
          </a:bodyPr>
          <a:lstStyle/>
          <a:p>
            <a:r>
              <a:rPr lang="en-US" sz="2000" dirty="0" smtClean="0"/>
              <a:t>Server learns nothing about K or K’</a:t>
            </a:r>
            <a:endParaRPr lang="en-US" sz="2000" dirty="0"/>
          </a:p>
        </p:txBody>
      </p:sp>
      <p:cxnSp>
        <p:nvCxnSpPr>
          <p:cNvPr id="47" name="Straight Connector 46"/>
          <p:cNvCxnSpPr/>
          <p:nvPr/>
        </p:nvCxnSpPr>
        <p:spPr>
          <a:xfrm flipH="1" flipV="1">
            <a:off x="9448485" y="4781550"/>
            <a:ext cx="1016315" cy="476250"/>
          </a:xfrm>
          <a:prstGeom prst="line">
            <a:avLst/>
          </a:prstGeom>
        </p:spPr>
        <p:style>
          <a:lnRef idx="3">
            <a:schemeClr val="accent2"/>
          </a:lnRef>
          <a:fillRef idx="0">
            <a:schemeClr val="accent2"/>
          </a:fillRef>
          <a:effectRef idx="2">
            <a:schemeClr val="accent2"/>
          </a:effectRef>
          <a:fontRef idx="minor">
            <a:schemeClr val="tx1"/>
          </a:fontRef>
        </p:style>
      </p:cxnSp>
      <p:cxnSp>
        <p:nvCxnSpPr>
          <p:cNvPr id="48" name="Straight Connector 47"/>
          <p:cNvCxnSpPr/>
          <p:nvPr/>
        </p:nvCxnSpPr>
        <p:spPr>
          <a:xfrm flipH="1">
            <a:off x="9537072" y="4867415"/>
            <a:ext cx="622475" cy="304800"/>
          </a:xfrm>
          <a:prstGeom prst="line">
            <a:avLst/>
          </a:prstGeom>
        </p:spPr>
        <p:style>
          <a:lnRef idx="3">
            <a:schemeClr val="accent2"/>
          </a:lnRef>
          <a:fillRef idx="0">
            <a:schemeClr val="accent2"/>
          </a:fillRef>
          <a:effectRef idx="2">
            <a:schemeClr val="accent2"/>
          </a:effectRef>
          <a:fontRef idx="minor">
            <a:schemeClr val="tx1"/>
          </a:fontRef>
        </p:style>
      </p:cxnSp>
      <p:sp>
        <p:nvSpPr>
          <p:cNvPr id="49" name="Rounded Rectangular Callout 48"/>
          <p:cNvSpPr/>
          <p:nvPr/>
        </p:nvSpPr>
        <p:spPr>
          <a:xfrm>
            <a:off x="873595" y="3733800"/>
            <a:ext cx="4876800" cy="762000"/>
          </a:xfrm>
          <a:prstGeom prst="wedgeRoundRectCallout">
            <a:avLst>
              <a:gd name="adj1" fmla="val 40671"/>
              <a:gd name="adj2" fmla="val -7779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smtClean="0"/>
              <a:t>Cryptographically erases  f:</a:t>
            </a:r>
          </a:p>
          <a:p>
            <a:pPr algn="ctr"/>
            <a:r>
              <a:rPr lang="en-US" sz="2000" dirty="0" smtClean="0"/>
              <a:t>Useless to attacker in the future</a:t>
            </a:r>
            <a:endParaRPr lang="en-US" sz="2000" dirty="0"/>
          </a:p>
        </p:txBody>
      </p:sp>
      <p:pic>
        <p:nvPicPr>
          <p:cNvPr id="51" name="Picture 5" descr="C:\Documents and Settings\rist\Local Settings\Temporary Internet Files\Content.IE5\RRKU6J6Q\MCj03491210000[1].wmf"/>
          <p:cNvPicPr>
            <a:picLocks noChangeAspect="1" noChangeArrowheads="1"/>
          </p:cNvPicPr>
          <p:nvPr/>
        </p:nvPicPr>
        <p:blipFill>
          <a:blip r:embed="rId6"/>
          <a:srcRect/>
          <a:stretch>
            <a:fillRect/>
          </a:stretch>
        </p:blipFill>
        <p:spPr bwMode="auto">
          <a:xfrm>
            <a:off x="3840708" y="1418007"/>
            <a:ext cx="1304697" cy="889131"/>
          </a:xfrm>
          <a:prstGeom prst="rect">
            <a:avLst/>
          </a:prstGeom>
          <a:noFill/>
        </p:spPr>
      </p:pic>
      <p:sp>
        <p:nvSpPr>
          <p:cNvPr id="52" name="Rounded Rectangular Callout 51"/>
          <p:cNvSpPr/>
          <p:nvPr/>
        </p:nvSpPr>
        <p:spPr>
          <a:xfrm>
            <a:off x="7276739" y="152400"/>
            <a:ext cx="4610461" cy="914400"/>
          </a:xfrm>
          <a:prstGeom prst="wedgeRoundRectCallout">
            <a:avLst>
              <a:gd name="adj1" fmla="val -57743"/>
              <a:gd name="adj2" fmla="val 52091"/>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t>Blinding means </a:t>
            </a:r>
            <a:r>
              <a:rPr lang="en-US" sz="2000" dirty="0" smtClean="0"/>
              <a:t>service learns </a:t>
            </a:r>
            <a:r>
              <a:rPr lang="en-US" sz="2000" i="1" dirty="0"/>
              <a:t>nothing</a:t>
            </a:r>
            <a:r>
              <a:rPr lang="en-US" sz="2000" dirty="0"/>
              <a:t> about </a:t>
            </a:r>
            <a:r>
              <a:rPr lang="en-US" sz="2000" dirty="0" smtClean="0"/>
              <a:t>passwords</a:t>
            </a:r>
            <a:endParaRPr lang="en-US" sz="2000" dirty="0"/>
          </a:p>
        </p:txBody>
      </p:sp>
      <p:sp>
        <p:nvSpPr>
          <p:cNvPr id="54" name="Rounded Rectangular Callout 53"/>
          <p:cNvSpPr/>
          <p:nvPr/>
        </p:nvSpPr>
        <p:spPr>
          <a:xfrm>
            <a:off x="6096000" y="2819401"/>
            <a:ext cx="5791201" cy="990599"/>
          </a:xfrm>
          <a:prstGeom prst="wedgeRoundRectCallout">
            <a:avLst>
              <a:gd name="adj1" fmla="val -59345"/>
              <a:gd name="adj2" fmla="val -5114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000" dirty="0"/>
              <a:t>User ID reveals fine-grained query </a:t>
            </a:r>
            <a:r>
              <a:rPr lang="en-US" sz="2000" dirty="0" smtClean="0"/>
              <a:t>patterns to service. </a:t>
            </a:r>
          </a:p>
          <a:p>
            <a:r>
              <a:rPr lang="en-US" sz="2000" dirty="0" smtClean="0"/>
              <a:t>Compromise </a:t>
            </a:r>
            <a:r>
              <a:rPr lang="en-US" sz="2000" dirty="0"/>
              <a:t>detection &amp; rate limiting</a:t>
            </a:r>
          </a:p>
        </p:txBody>
      </p:sp>
    </p:spTree>
    <p:extLst>
      <p:ext uri="{BB962C8B-B14F-4D97-AF65-F5344CB8AC3E}">
        <p14:creationId xmlns:p14="http://schemas.microsoft.com/office/powerpoint/2010/main" val="222138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36" grpId="0"/>
      <p:bldP spid="38" grpId="0"/>
      <p:bldP spid="42" grpId="0"/>
      <p:bldP spid="43" grpId="0"/>
      <p:bldP spid="45" grpId="0"/>
      <p:bldP spid="46" grpId="0"/>
      <p:bldP spid="49" grpId="0" animBg="1"/>
      <p:bldP spid="52"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843" y="152400"/>
            <a:ext cx="7663445" cy="707886"/>
          </a:xfrm>
          <a:prstGeom prst="rect">
            <a:avLst/>
          </a:prstGeom>
          <a:noFill/>
        </p:spPr>
        <p:txBody>
          <a:bodyPr wrap="none" rtlCol="0">
            <a:spAutoFit/>
          </a:bodyPr>
          <a:lstStyle/>
          <a:p>
            <a:r>
              <a:rPr lang="en-US" sz="4000" b="1" dirty="0" smtClean="0"/>
              <a:t>New crypto: partially-oblivious PRF</a:t>
            </a:r>
            <a:endParaRPr lang="en-US" sz="4000" b="1" dirty="0"/>
          </a:p>
        </p:txBody>
      </p:sp>
      <p:pic>
        <p:nvPicPr>
          <p:cNvPr id="6" name="Picture 3" descr="C:\Documents and Settings\rist\Local Settings\Temporary Internet Files\Content.IE5\CNYX6FYV\MCj04352420000[1].png"/>
          <p:cNvPicPr>
            <a:picLocks noChangeAspect="1" noChangeArrowheads="1"/>
          </p:cNvPicPr>
          <p:nvPr/>
        </p:nvPicPr>
        <p:blipFill>
          <a:blip r:embed="rId2"/>
          <a:srcRect/>
          <a:stretch>
            <a:fillRect/>
          </a:stretch>
        </p:blipFill>
        <p:spPr bwMode="auto">
          <a:xfrm>
            <a:off x="4267201" y="1905000"/>
            <a:ext cx="924303" cy="1371600"/>
          </a:xfrm>
          <a:prstGeom prst="rect">
            <a:avLst/>
          </a:prstGeom>
          <a:noFill/>
        </p:spPr>
      </p:pic>
      <p:sp>
        <p:nvSpPr>
          <p:cNvPr id="11" name="TextBox 10"/>
          <p:cNvSpPr txBox="1"/>
          <p:nvPr/>
        </p:nvSpPr>
        <p:spPr>
          <a:xfrm>
            <a:off x="2641601" y="3059669"/>
            <a:ext cx="2742289" cy="1323439"/>
          </a:xfrm>
          <a:prstGeom prst="rect">
            <a:avLst/>
          </a:prstGeom>
          <a:noFill/>
        </p:spPr>
        <p:txBody>
          <a:bodyPr wrap="none" rtlCol="0">
            <a:spAutoFit/>
          </a:bodyPr>
          <a:lstStyle/>
          <a:p>
            <a:r>
              <a:rPr lang="en-US" sz="2000" dirty="0" smtClean="0"/>
              <a:t>h = </a:t>
            </a:r>
            <a:r>
              <a:rPr lang="en-US" sz="2000" dirty="0" err="1" smtClean="0"/>
              <a:t>H</a:t>
            </a:r>
            <a:r>
              <a:rPr lang="en-US" sz="2000" baseline="30000" dirty="0" err="1" smtClean="0"/>
              <a:t>c</a:t>
            </a:r>
            <a:r>
              <a:rPr lang="en-US" sz="2000" dirty="0" smtClean="0"/>
              <a:t>(password1|| salt)</a:t>
            </a:r>
          </a:p>
          <a:p>
            <a:r>
              <a:rPr lang="en-US" sz="2000" dirty="0" smtClean="0"/>
              <a:t>Choose random r</a:t>
            </a:r>
          </a:p>
          <a:p>
            <a:r>
              <a:rPr lang="en-US" sz="2000" dirty="0" smtClean="0"/>
              <a:t>f = y</a:t>
            </a:r>
            <a:r>
              <a:rPr lang="en-US" sz="2000" baseline="30000" dirty="0" smtClean="0"/>
              <a:t>1/r</a:t>
            </a:r>
            <a:endParaRPr lang="en-US" sz="2000" dirty="0" smtClean="0"/>
          </a:p>
          <a:p>
            <a:r>
              <a:rPr lang="en-US" sz="2000" dirty="0" smtClean="0"/>
              <a:t>Store user ID, salt, f</a:t>
            </a:r>
            <a:endParaRPr lang="en-US" sz="2000" dirty="0"/>
          </a:p>
        </p:txBody>
      </p:sp>
      <p:pic>
        <p:nvPicPr>
          <p:cNvPr id="3" name="Picture 2"/>
          <p:cNvPicPr>
            <a:picLocks noChangeAspect="1"/>
          </p:cNvPicPr>
          <p:nvPr/>
        </p:nvPicPr>
        <p:blipFill>
          <a:blip r:embed="rId3"/>
          <a:stretch>
            <a:fillRect/>
          </a:stretch>
        </p:blipFill>
        <p:spPr>
          <a:xfrm>
            <a:off x="8305800" y="1937299"/>
            <a:ext cx="1100667" cy="825500"/>
          </a:xfrm>
          <a:prstGeom prst="rect">
            <a:avLst/>
          </a:prstGeom>
        </p:spPr>
      </p:pic>
      <p:pic>
        <p:nvPicPr>
          <p:cNvPr id="17" name="Picture 2" descr="C:\Documents and Settings\rist\Local Settings\Temporary Internet Files\Content.IE5\QB8JK7EN\MCj04339030000[1].png"/>
          <p:cNvPicPr>
            <a:picLocks noChangeAspect="1" noChangeArrowheads="1"/>
          </p:cNvPicPr>
          <p:nvPr/>
        </p:nvPicPr>
        <p:blipFill>
          <a:blip r:embed="rId4" cstate="print"/>
          <a:srcRect/>
          <a:stretch>
            <a:fillRect/>
          </a:stretch>
        </p:blipFill>
        <p:spPr bwMode="auto">
          <a:xfrm>
            <a:off x="9321800" y="1600200"/>
            <a:ext cx="635000" cy="476250"/>
          </a:xfrm>
          <a:prstGeom prst="rect">
            <a:avLst/>
          </a:prstGeom>
          <a:noFill/>
        </p:spPr>
      </p:pic>
      <p:cxnSp>
        <p:nvCxnSpPr>
          <p:cNvPr id="18" name="Straight Arrow Connector 17"/>
          <p:cNvCxnSpPr/>
          <p:nvPr/>
        </p:nvCxnSpPr>
        <p:spPr>
          <a:xfrm flipH="1">
            <a:off x="5486400" y="2329967"/>
            <a:ext cx="2438400" cy="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5486400" y="2590800"/>
            <a:ext cx="2438400" cy="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5708931" y="1905000"/>
            <a:ext cx="1205779" cy="400110"/>
          </a:xfrm>
          <a:prstGeom prst="rect">
            <a:avLst/>
          </a:prstGeom>
          <a:noFill/>
        </p:spPr>
        <p:txBody>
          <a:bodyPr wrap="none" rtlCol="0">
            <a:spAutoFit/>
          </a:bodyPr>
          <a:lstStyle/>
          <a:p>
            <a:r>
              <a:rPr lang="en-US" sz="2000" dirty="0"/>
              <a:t>u</a:t>
            </a:r>
            <a:r>
              <a:rPr lang="en-US" sz="2000" dirty="0" smtClean="0"/>
              <a:t>ser id, </a:t>
            </a:r>
            <a:r>
              <a:rPr lang="en-US" sz="2000" dirty="0" err="1" smtClean="0"/>
              <a:t>h</a:t>
            </a:r>
            <a:r>
              <a:rPr lang="en-US" sz="2000" baseline="30000" dirty="0" err="1" smtClean="0"/>
              <a:t>r</a:t>
            </a:r>
            <a:endParaRPr lang="en-US" sz="2000" dirty="0"/>
          </a:p>
        </p:txBody>
      </p:sp>
      <p:sp>
        <p:nvSpPr>
          <p:cNvPr id="15" name="TextBox 14"/>
          <p:cNvSpPr txBox="1"/>
          <p:nvPr/>
        </p:nvSpPr>
        <p:spPr>
          <a:xfrm>
            <a:off x="6400800" y="2590800"/>
            <a:ext cx="300082" cy="400110"/>
          </a:xfrm>
          <a:prstGeom prst="rect">
            <a:avLst/>
          </a:prstGeom>
          <a:noFill/>
        </p:spPr>
        <p:txBody>
          <a:bodyPr wrap="none" rtlCol="0">
            <a:spAutoFit/>
          </a:bodyPr>
          <a:lstStyle/>
          <a:p>
            <a:r>
              <a:rPr lang="en-US" sz="2000" dirty="0" smtClean="0"/>
              <a:t>y</a:t>
            </a:r>
            <a:endParaRPr lang="en-US" sz="2000" dirty="0"/>
          </a:p>
        </p:txBody>
      </p:sp>
      <p:sp>
        <p:nvSpPr>
          <p:cNvPr id="10" name="TextBox 9"/>
          <p:cNvSpPr txBox="1"/>
          <p:nvPr/>
        </p:nvSpPr>
        <p:spPr>
          <a:xfrm>
            <a:off x="9753601" y="1686065"/>
            <a:ext cx="304892" cy="369332"/>
          </a:xfrm>
          <a:prstGeom prst="rect">
            <a:avLst/>
          </a:prstGeom>
          <a:noFill/>
        </p:spPr>
        <p:txBody>
          <a:bodyPr wrap="none" rtlCol="0">
            <a:spAutoFit/>
          </a:bodyPr>
          <a:lstStyle/>
          <a:p>
            <a:r>
              <a:rPr lang="en-US" dirty="0" smtClean="0"/>
              <a:t>K</a:t>
            </a:r>
            <a:endParaRPr lang="en-US" dirty="0"/>
          </a:p>
        </p:txBody>
      </p:sp>
      <p:pic>
        <p:nvPicPr>
          <p:cNvPr id="31" name="Picture 2" descr="C:\Program Files\Microsoft Office\MEDIA\CAGCAT10\j0292020.wmf"/>
          <p:cNvPicPr>
            <a:picLocks noChangeAspect="1" noChangeArrowheads="1"/>
          </p:cNvPicPr>
          <p:nvPr/>
        </p:nvPicPr>
        <p:blipFill>
          <a:blip r:embed="rId5"/>
          <a:srcRect/>
          <a:stretch>
            <a:fillRect/>
          </a:stretch>
        </p:blipFill>
        <p:spPr bwMode="auto">
          <a:xfrm>
            <a:off x="406400" y="1828801"/>
            <a:ext cx="1281179" cy="911901"/>
          </a:xfrm>
          <a:prstGeom prst="rect">
            <a:avLst/>
          </a:prstGeom>
          <a:noFill/>
        </p:spPr>
      </p:pic>
      <p:cxnSp>
        <p:nvCxnSpPr>
          <p:cNvPr id="32" name="Straight Arrow Connector 31"/>
          <p:cNvCxnSpPr/>
          <p:nvPr/>
        </p:nvCxnSpPr>
        <p:spPr>
          <a:xfrm flipH="1">
            <a:off x="1893693" y="2362200"/>
            <a:ext cx="2147263" cy="0"/>
          </a:xfrm>
          <a:prstGeom prst="straightConnector1">
            <a:avLst/>
          </a:prstGeom>
          <a:ln>
            <a:headEnd type="arrow"/>
            <a:tailEnd type="none"/>
          </a:ln>
        </p:spPr>
        <p:style>
          <a:lnRef idx="3">
            <a:schemeClr val="accent3"/>
          </a:lnRef>
          <a:fillRef idx="0">
            <a:schemeClr val="accent3"/>
          </a:fillRef>
          <a:effectRef idx="2">
            <a:schemeClr val="accent3"/>
          </a:effectRef>
          <a:fontRef idx="minor">
            <a:schemeClr val="tx1"/>
          </a:fontRef>
        </p:style>
      </p:cxnSp>
      <p:sp>
        <p:nvSpPr>
          <p:cNvPr id="33" name="TextBox 32"/>
          <p:cNvSpPr txBox="1"/>
          <p:nvPr/>
        </p:nvSpPr>
        <p:spPr>
          <a:xfrm>
            <a:off x="1727201" y="1905000"/>
            <a:ext cx="1854931" cy="400110"/>
          </a:xfrm>
          <a:prstGeom prst="rect">
            <a:avLst/>
          </a:prstGeom>
          <a:noFill/>
        </p:spPr>
        <p:txBody>
          <a:bodyPr wrap="none" rtlCol="0">
            <a:spAutoFit/>
          </a:bodyPr>
          <a:lstStyle/>
          <a:p>
            <a:r>
              <a:rPr lang="en-US" sz="2000" dirty="0" smtClean="0"/>
              <a:t>tom, password1</a:t>
            </a:r>
            <a:endParaRPr lang="en-US" sz="2000" dirty="0"/>
          </a:p>
        </p:txBody>
      </p:sp>
      <p:sp>
        <p:nvSpPr>
          <p:cNvPr id="5" name="TextBox 4"/>
          <p:cNvSpPr txBox="1"/>
          <p:nvPr/>
        </p:nvSpPr>
        <p:spPr>
          <a:xfrm>
            <a:off x="406401" y="990600"/>
            <a:ext cx="8198848" cy="400110"/>
          </a:xfrm>
          <a:prstGeom prst="rect">
            <a:avLst/>
          </a:prstGeom>
          <a:noFill/>
        </p:spPr>
        <p:txBody>
          <a:bodyPr wrap="none" rtlCol="0">
            <a:spAutoFit/>
          </a:bodyPr>
          <a:lstStyle/>
          <a:p>
            <a:r>
              <a:rPr lang="en-US" sz="2000" dirty="0" smtClean="0"/>
              <a:t>Groups G</a:t>
            </a:r>
            <a:r>
              <a:rPr lang="en-US" sz="2000" baseline="-25000" dirty="0" smtClean="0"/>
              <a:t>1</a:t>
            </a:r>
            <a:r>
              <a:rPr lang="en-US" sz="2000" dirty="0" smtClean="0"/>
              <a:t> , G</a:t>
            </a:r>
            <a:r>
              <a:rPr lang="en-US" sz="2000" baseline="-25000" dirty="0" smtClean="0"/>
              <a:t>2</a:t>
            </a:r>
            <a:r>
              <a:rPr lang="en-US" sz="2000" dirty="0" smtClean="0"/>
              <a:t> , G</a:t>
            </a:r>
            <a:r>
              <a:rPr lang="en-US" sz="2000" baseline="-25000" dirty="0" smtClean="0"/>
              <a:t>T</a:t>
            </a:r>
            <a:r>
              <a:rPr lang="en-US" sz="2000" dirty="0" smtClean="0"/>
              <a:t> w/   bilinear pairing e : G</a:t>
            </a:r>
            <a:r>
              <a:rPr lang="en-US" sz="2000" baseline="-25000" dirty="0" smtClean="0"/>
              <a:t>1</a:t>
            </a:r>
            <a:r>
              <a:rPr lang="en-US" sz="2000" dirty="0" smtClean="0"/>
              <a:t> x G</a:t>
            </a:r>
            <a:r>
              <a:rPr lang="en-US" sz="2000" baseline="-25000" dirty="0" smtClean="0"/>
              <a:t>2</a:t>
            </a:r>
            <a:r>
              <a:rPr lang="en-US" sz="2000" dirty="0" smtClean="0"/>
              <a:t> -&gt; G</a:t>
            </a:r>
            <a:r>
              <a:rPr lang="en-US" sz="2000" baseline="-25000" dirty="0" smtClean="0"/>
              <a:t>T</a:t>
            </a:r>
            <a:r>
              <a:rPr lang="en-US" sz="2000" dirty="0" smtClean="0"/>
              <a:t>       </a:t>
            </a:r>
            <a:r>
              <a:rPr lang="en-US" sz="2000" dirty="0"/>
              <a:t>e(</a:t>
            </a:r>
            <a:r>
              <a:rPr lang="en-US" sz="2000" dirty="0" err="1"/>
              <a:t>a</a:t>
            </a:r>
            <a:r>
              <a:rPr lang="en-US" sz="2000" baseline="30000" dirty="0" err="1"/>
              <a:t>x</a:t>
            </a:r>
            <a:r>
              <a:rPr lang="en-US" sz="2000" dirty="0" err="1"/>
              <a:t>,b</a:t>
            </a:r>
            <a:r>
              <a:rPr lang="en-US" sz="2000" baseline="30000" dirty="0" err="1"/>
              <a:t>y</a:t>
            </a:r>
            <a:r>
              <a:rPr lang="en-US" sz="2000" dirty="0"/>
              <a:t>) = </a:t>
            </a:r>
            <a:r>
              <a:rPr lang="en-US" sz="2000" dirty="0" smtClean="0"/>
              <a:t>e(</a:t>
            </a:r>
            <a:r>
              <a:rPr lang="en-US" sz="2000" dirty="0" err="1" smtClean="0"/>
              <a:t>a,b</a:t>
            </a:r>
            <a:r>
              <a:rPr lang="en-US" sz="2000" dirty="0" smtClean="0"/>
              <a:t>)</a:t>
            </a:r>
            <a:r>
              <a:rPr lang="en-US" sz="2000" baseline="30000" dirty="0" err="1" smtClean="0"/>
              <a:t>xy</a:t>
            </a:r>
            <a:endParaRPr lang="en-US" sz="2000" dirty="0"/>
          </a:p>
        </p:txBody>
      </p:sp>
      <p:sp>
        <p:nvSpPr>
          <p:cNvPr id="8" name="TextBox 7"/>
          <p:cNvSpPr txBox="1"/>
          <p:nvPr/>
        </p:nvSpPr>
        <p:spPr>
          <a:xfrm>
            <a:off x="8940801" y="2743200"/>
            <a:ext cx="1537600" cy="707886"/>
          </a:xfrm>
          <a:prstGeom prst="rect">
            <a:avLst/>
          </a:prstGeom>
          <a:noFill/>
        </p:spPr>
        <p:txBody>
          <a:bodyPr wrap="none" rtlCol="0">
            <a:spAutoFit/>
          </a:bodyPr>
          <a:lstStyle/>
          <a:p>
            <a:r>
              <a:rPr lang="en-US" sz="2000" dirty="0"/>
              <a:t>t</a:t>
            </a:r>
            <a:r>
              <a:rPr lang="en-US" sz="2000" dirty="0" smtClean="0"/>
              <a:t> = H(user id)</a:t>
            </a:r>
          </a:p>
          <a:p>
            <a:r>
              <a:rPr lang="en-US" sz="2000" dirty="0" smtClean="0"/>
              <a:t>y = e(</a:t>
            </a:r>
            <a:r>
              <a:rPr lang="en-US" sz="2000" dirty="0" err="1" smtClean="0"/>
              <a:t>t</a:t>
            </a:r>
            <a:r>
              <a:rPr lang="en-US" sz="2000" baseline="30000" dirty="0" err="1" smtClean="0"/>
              <a:t>K</a:t>
            </a:r>
            <a:r>
              <a:rPr lang="en-US" sz="2000" dirty="0" err="1" smtClean="0"/>
              <a:t>,h</a:t>
            </a:r>
            <a:r>
              <a:rPr lang="en-US" sz="2000" baseline="30000" dirty="0" err="1" smtClean="0"/>
              <a:t>r</a:t>
            </a:r>
            <a:r>
              <a:rPr lang="en-US" sz="2000" dirty="0" smtClean="0"/>
              <a:t>)</a:t>
            </a:r>
            <a:endParaRPr lang="en-US" sz="2000" dirty="0"/>
          </a:p>
        </p:txBody>
      </p:sp>
      <p:sp>
        <p:nvSpPr>
          <p:cNvPr id="9" name="TextBox 8"/>
          <p:cNvSpPr txBox="1"/>
          <p:nvPr/>
        </p:nvSpPr>
        <p:spPr>
          <a:xfrm>
            <a:off x="2658649" y="4491336"/>
            <a:ext cx="5149167" cy="461665"/>
          </a:xfrm>
          <a:prstGeom prst="rect">
            <a:avLst/>
          </a:prstGeom>
          <a:noFill/>
        </p:spPr>
        <p:txBody>
          <a:bodyPr wrap="none" rtlCol="0">
            <a:spAutoFit/>
          </a:bodyPr>
          <a:lstStyle/>
          <a:p>
            <a:r>
              <a:rPr lang="en-US" sz="2400" dirty="0" smtClean="0"/>
              <a:t>f   =   e(</a:t>
            </a:r>
            <a:r>
              <a:rPr lang="en-US" sz="2400" dirty="0" err="1" smtClean="0"/>
              <a:t>t</a:t>
            </a:r>
            <a:r>
              <a:rPr lang="en-US" sz="2400" baseline="30000" dirty="0" err="1" smtClean="0"/>
              <a:t>K</a:t>
            </a:r>
            <a:r>
              <a:rPr lang="en-US" sz="2400" dirty="0" err="1" smtClean="0"/>
              <a:t>,h</a:t>
            </a:r>
            <a:r>
              <a:rPr lang="en-US" sz="2400" baseline="30000" dirty="0" err="1" smtClean="0"/>
              <a:t>r</a:t>
            </a:r>
            <a:r>
              <a:rPr lang="en-US" sz="2400" dirty="0" smtClean="0"/>
              <a:t>)</a:t>
            </a:r>
            <a:r>
              <a:rPr lang="en-US" sz="2400" baseline="30000" dirty="0" smtClean="0"/>
              <a:t>1/r</a:t>
            </a:r>
            <a:r>
              <a:rPr lang="en-US" sz="2400" dirty="0" smtClean="0"/>
              <a:t>   =   e(</a:t>
            </a:r>
            <a:r>
              <a:rPr lang="en-US" sz="2400" dirty="0" err="1" smtClean="0"/>
              <a:t>t,h</a:t>
            </a:r>
            <a:r>
              <a:rPr lang="en-US" sz="2400" dirty="0" smtClean="0"/>
              <a:t>)</a:t>
            </a:r>
            <a:r>
              <a:rPr lang="en-US" sz="2400" baseline="30000" dirty="0" smtClean="0"/>
              <a:t>Kr*1/r    </a:t>
            </a:r>
            <a:r>
              <a:rPr lang="en-US" sz="2400" dirty="0" smtClean="0"/>
              <a:t>=    e(</a:t>
            </a:r>
            <a:r>
              <a:rPr lang="en-US" sz="2400" dirty="0" err="1" smtClean="0"/>
              <a:t>t,h</a:t>
            </a:r>
            <a:r>
              <a:rPr lang="en-US" sz="2400" dirty="0" smtClean="0"/>
              <a:t>)</a:t>
            </a:r>
            <a:r>
              <a:rPr lang="en-US" sz="2400" baseline="30000" dirty="0" smtClean="0"/>
              <a:t>K</a:t>
            </a:r>
            <a:endParaRPr lang="en-US" sz="2400" dirty="0"/>
          </a:p>
        </p:txBody>
      </p:sp>
      <p:sp>
        <p:nvSpPr>
          <p:cNvPr id="12" name="TextBox 11"/>
          <p:cNvSpPr txBox="1"/>
          <p:nvPr/>
        </p:nvSpPr>
        <p:spPr>
          <a:xfrm>
            <a:off x="686444" y="5029200"/>
            <a:ext cx="7800853" cy="1569660"/>
          </a:xfrm>
          <a:prstGeom prst="rect">
            <a:avLst/>
          </a:prstGeom>
          <a:noFill/>
        </p:spPr>
        <p:txBody>
          <a:bodyPr wrap="none" rtlCol="0">
            <a:spAutoFit/>
          </a:bodyPr>
          <a:lstStyle/>
          <a:p>
            <a:pPr marL="342900" indent="-342900">
              <a:buFont typeface="Arial"/>
              <a:buChar char="•"/>
            </a:pPr>
            <a:r>
              <a:rPr lang="en-US" sz="2400" dirty="0" smtClean="0"/>
              <a:t>Pairing cryptographically binds user id with password hash</a:t>
            </a:r>
          </a:p>
          <a:p>
            <a:pPr marL="342900" indent="-342900">
              <a:buFont typeface="Arial"/>
              <a:buChar char="•"/>
            </a:pPr>
            <a:r>
              <a:rPr lang="en-US" sz="2400" dirty="0" smtClean="0"/>
              <a:t>Can add verifiability (proof that PRF properly applied)</a:t>
            </a:r>
          </a:p>
          <a:p>
            <a:pPr marL="342900" indent="-342900">
              <a:buFont typeface="Arial"/>
              <a:buChar char="•"/>
            </a:pPr>
            <a:r>
              <a:rPr lang="en-US" sz="2400" dirty="0" smtClean="0"/>
              <a:t>Key rotation straightforward:     Token(K -&gt; K’)  =  K</a:t>
            </a:r>
            <a:r>
              <a:rPr lang="en-US" sz="2400" baseline="30000" dirty="0" smtClean="0"/>
              <a:t>’ </a:t>
            </a:r>
            <a:r>
              <a:rPr lang="en-US" sz="2400" dirty="0" smtClean="0"/>
              <a:t>/</a:t>
            </a:r>
            <a:r>
              <a:rPr lang="en-US" sz="2400" baseline="30000" dirty="0" smtClean="0"/>
              <a:t> </a:t>
            </a:r>
            <a:r>
              <a:rPr lang="en-US" sz="2400" dirty="0" smtClean="0"/>
              <a:t>K</a:t>
            </a:r>
          </a:p>
          <a:p>
            <a:pPr marL="342900" indent="-342900">
              <a:buFont typeface="Arial"/>
              <a:buChar char="•"/>
            </a:pPr>
            <a:r>
              <a:rPr lang="en-US" sz="2400" dirty="0" smtClean="0"/>
              <a:t>Interesting formal security analysis (see paper)</a:t>
            </a:r>
            <a:endParaRPr lang="en-US" sz="2400" dirty="0"/>
          </a:p>
        </p:txBody>
      </p:sp>
    </p:spTree>
    <p:extLst>
      <p:ext uri="{BB962C8B-B14F-4D97-AF65-F5344CB8AC3E}">
        <p14:creationId xmlns:p14="http://schemas.microsoft.com/office/powerpoint/2010/main" val="24771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8" grpId="0"/>
      <p:bldP spid="9"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843" y="152400"/>
            <a:ext cx="4999638" cy="707886"/>
          </a:xfrm>
          <a:prstGeom prst="rect">
            <a:avLst/>
          </a:prstGeom>
          <a:noFill/>
        </p:spPr>
        <p:txBody>
          <a:bodyPr wrap="none" rtlCol="0">
            <a:spAutoFit/>
          </a:bodyPr>
          <a:lstStyle/>
          <a:p>
            <a:r>
              <a:rPr lang="en-US" sz="4000" b="1" dirty="0" smtClean="0"/>
              <a:t>The </a:t>
            </a:r>
            <a:r>
              <a:rPr lang="en-US" sz="4000" b="1" dirty="0" err="1" smtClean="0"/>
              <a:t>Pythia</a:t>
            </a:r>
            <a:r>
              <a:rPr lang="en-US" sz="4000" b="1" dirty="0" smtClean="0"/>
              <a:t> PRF Service</a:t>
            </a:r>
            <a:endParaRPr lang="en-US" sz="4000" b="1" dirty="0"/>
          </a:p>
        </p:txBody>
      </p:sp>
      <p:sp>
        <p:nvSpPr>
          <p:cNvPr id="34" name="TextBox 33"/>
          <p:cNvSpPr txBox="1"/>
          <p:nvPr/>
        </p:nvSpPr>
        <p:spPr>
          <a:xfrm>
            <a:off x="726737" y="1295400"/>
            <a:ext cx="10957264" cy="3046988"/>
          </a:xfrm>
          <a:prstGeom prst="rect">
            <a:avLst/>
          </a:prstGeom>
          <a:noFill/>
        </p:spPr>
        <p:txBody>
          <a:bodyPr wrap="square" rtlCol="0">
            <a:spAutoFit/>
          </a:bodyPr>
          <a:lstStyle/>
          <a:p>
            <a:pPr marL="342900" indent="-342900">
              <a:buFont typeface="Wingdings" charset="2"/>
              <a:buChar char="§"/>
            </a:pPr>
            <a:r>
              <a:rPr lang="en-US" sz="2400" dirty="0" smtClean="0"/>
              <a:t>Queries are fast despite pairings</a:t>
            </a:r>
          </a:p>
          <a:p>
            <a:pPr marL="800100" lvl="1" indent="-342900">
              <a:buFont typeface="Arial"/>
              <a:buChar char="•"/>
            </a:pPr>
            <a:r>
              <a:rPr lang="en-US" sz="2400" dirty="0" smtClean="0"/>
              <a:t>PRF query:   11.8 </a:t>
            </a:r>
            <a:r>
              <a:rPr lang="en-US" sz="2400" dirty="0" err="1" smtClean="0"/>
              <a:t>ms</a:t>
            </a:r>
            <a:r>
              <a:rPr lang="en-US" sz="2400" dirty="0" smtClean="0"/>
              <a:t>  (LAN)       96 </a:t>
            </a:r>
            <a:r>
              <a:rPr lang="en-US" sz="2400" dirty="0" err="1" smtClean="0"/>
              <a:t>ms</a:t>
            </a:r>
            <a:r>
              <a:rPr lang="en-US" sz="2400" dirty="0" smtClean="0"/>
              <a:t>  (WAN)</a:t>
            </a:r>
          </a:p>
          <a:p>
            <a:pPr marL="342900" indent="-342900">
              <a:buFont typeface="Wingdings" charset="2"/>
              <a:buChar char="§"/>
            </a:pPr>
            <a:r>
              <a:rPr lang="en-US" sz="2400" dirty="0" smtClean="0"/>
              <a:t>Parallelizable password onions </a:t>
            </a:r>
          </a:p>
          <a:p>
            <a:pPr marL="800100" lvl="1" indent="-342900">
              <a:buFont typeface="Arial"/>
              <a:buChar char="•"/>
            </a:pPr>
            <a:r>
              <a:rPr lang="en-US" sz="2400" dirty="0" err="1" smtClean="0"/>
              <a:t>H</a:t>
            </a:r>
            <a:r>
              <a:rPr lang="en-US" sz="2400" baseline="30000" dirty="0" err="1" smtClean="0"/>
              <a:t>c</a:t>
            </a:r>
            <a:r>
              <a:rPr lang="en-US" sz="2400" dirty="0" smtClean="0"/>
              <a:t>  and PRF query made in parallel (hides latency)</a:t>
            </a:r>
          </a:p>
          <a:p>
            <a:pPr marL="342900" indent="-342900">
              <a:buFont typeface="Wingdings" charset="2"/>
              <a:buChar char="§"/>
            </a:pPr>
            <a:r>
              <a:rPr lang="en-US" sz="2400" dirty="0" smtClean="0"/>
              <a:t>Multi-tenant (theoretically: scales to 100 million servers)</a:t>
            </a:r>
          </a:p>
          <a:p>
            <a:pPr marL="342900" indent="-342900">
              <a:buFont typeface="Wingdings" charset="2"/>
              <a:buChar char="§"/>
            </a:pPr>
            <a:r>
              <a:rPr lang="en-US" sz="2400" dirty="0" smtClean="0"/>
              <a:t>Easy to deploy</a:t>
            </a:r>
          </a:p>
          <a:p>
            <a:pPr marL="800100" lvl="1" indent="-342900">
              <a:buFont typeface="Arial"/>
              <a:buChar char="•"/>
            </a:pPr>
            <a:r>
              <a:rPr lang="en-US" sz="2400" dirty="0" smtClean="0"/>
              <a:t>Open-source reference implementation at</a:t>
            </a:r>
          </a:p>
          <a:p>
            <a:pPr lvl="2"/>
            <a:r>
              <a:rPr lang="en-US" sz="2400" dirty="0" smtClean="0"/>
              <a:t>     http</a:t>
            </a:r>
            <a:r>
              <a:rPr lang="en-US" sz="2400" dirty="0"/>
              <a:t>://</a:t>
            </a:r>
            <a:r>
              <a:rPr lang="en-US" sz="2400" dirty="0" err="1"/>
              <a:t>pages.cs.wisc.edu</a:t>
            </a:r>
            <a:r>
              <a:rPr lang="en-US" sz="2400" dirty="0"/>
              <a:t>/~ace/</a:t>
            </a:r>
            <a:r>
              <a:rPr lang="en-US" sz="2400" dirty="0" err="1"/>
              <a:t>pythia.html</a:t>
            </a:r>
            <a:endParaRPr lang="en-US" sz="2400" dirty="0"/>
          </a:p>
        </p:txBody>
      </p:sp>
      <p:pic>
        <p:nvPicPr>
          <p:cNvPr id="8" name="Picture 7"/>
          <p:cNvPicPr>
            <a:picLocks noChangeAspect="1"/>
          </p:cNvPicPr>
          <p:nvPr/>
        </p:nvPicPr>
        <p:blipFill>
          <a:blip r:embed="rId2"/>
          <a:stretch>
            <a:fillRect/>
          </a:stretch>
        </p:blipFill>
        <p:spPr>
          <a:xfrm>
            <a:off x="4358436" y="4800600"/>
            <a:ext cx="2344737" cy="1600200"/>
          </a:xfrm>
          <a:prstGeom prst="rect">
            <a:avLst/>
          </a:prstGeom>
        </p:spPr>
      </p:pic>
      <p:pic>
        <p:nvPicPr>
          <p:cNvPr id="9" name="Picture 8"/>
          <p:cNvPicPr>
            <a:picLocks noChangeAspect="1"/>
          </p:cNvPicPr>
          <p:nvPr/>
        </p:nvPicPr>
        <p:blipFill rotWithShape="1">
          <a:blip r:embed="rId3"/>
          <a:srcRect l="15405" t="6768" r="10522" b="8769"/>
          <a:stretch/>
        </p:blipFill>
        <p:spPr>
          <a:xfrm>
            <a:off x="1529172" y="4821896"/>
            <a:ext cx="1881779" cy="1609289"/>
          </a:xfrm>
          <a:prstGeom prst="rect">
            <a:avLst/>
          </a:prstGeom>
        </p:spPr>
      </p:pic>
      <p:pic>
        <p:nvPicPr>
          <p:cNvPr id="12" name="Picture 11"/>
          <p:cNvPicPr>
            <a:picLocks noChangeAspect="1"/>
          </p:cNvPicPr>
          <p:nvPr/>
        </p:nvPicPr>
        <p:blipFill>
          <a:blip r:embed="rId4"/>
          <a:stretch>
            <a:fillRect/>
          </a:stretch>
        </p:blipFill>
        <p:spPr>
          <a:xfrm>
            <a:off x="7101635" y="5847324"/>
            <a:ext cx="3464765" cy="705877"/>
          </a:xfrm>
          <a:prstGeom prst="rect">
            <a:avLst/>
          </a:prstGeom>
        </p:spPr>
      </p:pic>
      <p:pic>
        <p:nvPicPr>
          <p:cNvPr id="13" name="Picture 12"/>
          <p:cNvPicPr>
            <a:picLocks noChangeAspect="1"/>
          </p:cNvPicPr>
          <p:nvPr/>
        </p:nvPicPr>
        <p:blipFill>
          <a:blip/>
          <a:stretch>
            <a:fillRect/>
          </a:stretch>
        </p:blipFill>
        <p:spPr>
          <a:xfrm>
            <a:off x="7406435" y="4826000"/>
            <a:ext cx="2653299" cy="787400"/>
          </a:xfrm>
          <a:prstGeom prst="rect">
            <a:avLst/>
          </a:prstGeom>
        </p:spPr>
      </p:pic>
    </p:spTree>
    <p:extLst>
      <p:ext uri="{BB962C8B-B14F-4D97-AF65-F5344CB8AC3E}">
        <p14:creationId xmlns:p14="http://schemas.microsoft.com/office/powerpoint/2010/main" val="1753081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a:t>
            </a:r>
            <a:endParaRPr lang="en-US" dirty="0"/>
          </a:p>
        </p:txBody>
      </p:sp>
      <p:sp>
        <p:nvSpPr>
          <p:cNvPr id="3" name="Content Placeholder 2"/>
          <p:cNvSpPr>
            <a:spLocks noGrp="1"/>
          </p:cNvSpPr>
          <p:nvPr>
            <p:ph idx="1"/>
          </p:nvPr>
        </p:nvSpPr>
        <p:spPr/>
        <p:txBody>
          <a:bodyPr/>
          <a:lstStyle/>
          <a:p>
            <a:r>
              <a:rPr lang="en-US" dirty="0" smtClean="0"/>
              <a:t>Review for Final Exam</a:t>
            </a:r>
          </a:p>
          <a:p>
            <a:r>
              <a:rPr lang="en-US" b="1" dirty="0" smtClean="0"/>
              <a:t>Recommendation: </a:t>
            </a:r>
            <a:r>
              <a:rPr lang="en-US" dirty="0" smtClean="0"/>
              <a:t>Try to complete the practice final exam over the weekend</a:t>
            </a:r>
            <a:endParaRPr lang="en-US" dirty="0"/>
          </a:p>
        </p:txBody>
      </p:sp>
    </p:spTree>
    <p:extLst>
      <p:ext uri="{BB962C8B-B14F-4D97-AF65-F5344CB8AC3E}">
        <p14:creationId xmlns:p14="http://schemas.microsoft.com/office/powerpoint/2010/main" val="895091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18" y="69851"/>
            <a:ext cx="10358967" cy="677863"/>
          </a:xfrm>
        </p:spPr>
        <p:txBody>
          <a:bodyPr>
            <a:normAutofit fontScale="90000"/>
          </a:bodyPr>
          <a:lstStyle/>
          <a:p>
            <a:pPr>
              <a:defRPr/>
            </a:pPr>
            <a:r>
              <a:rPr lang="en-US" dirty="0" smtClean="0"/>
              <a:t>Passwords </a:t>
            </a:r>
            <a:r>
              <a:rPr lang="en-US" dirty="0" err="1" smtClean="0"/>
              <a:t>vs</a:t>
            </a:r>
            <a:r>
              <a:rPr lang="en-US" dirty="0" smtClean="0"/>
              <a:t> time: </a:t>
            </a:r>
            <a:r>
              <a:rPr lang="en-US" sz="3100" dirty="0" smtClean="0"/>
              <a:t>Look how far we’ve come</a:t>
            </a:r>
            <a:endParaRPr lang="en-US" sz="3100" dirty="0"/>
          </a:p>
        </p:txBody>
      </p:sp>
      <p:graphicFrame>
        <p:nvGraphicFramePr>
          <p:cNvPr id="58371" name="Chart 3"/>
          <p:cNvGraphicFramePr>
            <a:graphicFrameLocks/>
          </p:cNvGraphicFramePr>
          <p:nvPr/>
        </p:nvGraphicFramePr>
        <p:xfrm>
          <a:off x="237067" y="1930400"/>
          <a:ext cx="11717867" cy="4445000"/>
        </p:xfrm>
        <a:graphic>
          <a:graphicData uri="http://schemas.openxmlformats.org/presentationml/2006/ole">
            <mc:AlternateContent xmlns:mc="http://schemas.openxmlformats.org/markup-compatibility/2006">
              <mc:Choice xmlns:v="urn:schemas-microsoft-com:vml" Requires="v">
                <p:oleObj spid="_x0000_s1040" r:id="rId3" imgW="8791194" imgH="4444369" progId="Excel.Chart.8">
                  <p:embed/>
                </p:oleObj>
              </mc:Choice>
              <mc:Fallback>
                <p:oleObj r:id="rId3" imgW="8791194" imgH="4444369"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67" y="1930400"/>
                        <a:ext cx="11717867" cy="444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a:spLocks noChangeArrowheads="1"/>
          </p:cNvSpPr>
          <p:nvPr/>
        </p:nvSpPr>
        <p:spPr bwMode="auto">
          <a:xfrm>
            <a:off x="3352801" y="6324600"/>
            <a:ext cx="1747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a:t>Netscape IPO</a:t>
            </a:r>
          </a:p>
        </p:txBody>
      </p:sp>
      <p:sp>
        <p:nvSpPr>
          <p:cNvPr id="6" name="TextBox 5"/>
          <p:cNvSpPr txBox="1">
            <a:spLocks noChangeArrowheads="1"/>
          </p:cNvSpPr>
          <p:nvPr/>
        </p:nvSpPr>
        <p:spPr bwMode="auto">
          <a:xfrm>
            <a:off x="6197600" y="6324600"/>
            <a:ext cx="1777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a:t>Dotcom crash</a:t>
            </a:r>
          </a:p>
        </p:txBody>
      </p:sp>
      <p:cxnSp>
        <p:nvCxnSpPr>
          <p:cNvPr id="8" name="Straight Arrow Connector 7"/>
          <p:cNvCxnSpPr/>
          <p:nvPr/>
        </p:nvCxnSpPr>
        <p:spPr>
          <a:xfrm rot="5400000" flipH="1" flipV="1">
            <a:off x="3860801" y="6095472"/>
            <a:ext cx="609600" cy="423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6198659" y="6094942"/>
            <a:ext cx="609600" cy="211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8376" name="TextBox 9"/>
          <p:cNvSpPr txBox="1">
            <a:spLocks noChangeArrowheads="1"/>
          </p:cNvSpPr>
          <p:nvPr/>
        </p:nvSpPr>
        <p:spPr bwMode="auto">
          <a:xfrm>
            <a:off x="1016001" y="1447800"/>
            <a:ext cx="3312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a:t>Source: Cormac’s estimate</a:t>
            </a:r>
          </a:p>
        </p:txBody>
      </p:sp>
      <p:sp>
        <p:nvSpPr>
          <p:cNvPr id="11" name="Rounded Rectangular Callout 10"/>
          <p:cNvSpPr/>
          <p:nvPr/>
        </p:nvSpPr>
        <p:spPr>
          <a:xfrm>
            <a:off x="6096001" y="3505200"/>
            <a:ext cx="1900767" cy="687388"/>
          </a:xfrm>
          <a:prstGeom prst="wedgeRoundRectCallout">
            <a:avLst>
              <a:gd name="adj1" fmla="val 61718"/>
              <a:gd name="adj2" fmla="val 11812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400" b="1" dirty="0" smtClean="0">
                <a:solidFill>
                  <a:schemeClr val="tx1"/>
                </a:solidFill>
              </a:rPr>
              <a:t>“The password is dead</a:t>
            </a:r>
            <a:r>
              <a:rPr lang="en-US" sz="1400" dirty="0" smtClean="0">
                <a:solidFill>
                  <a:schemeClr val="tx1"/>
                </a:solidFill>
              </a:rPr>
              <a:t>”</a:t>
            </a:r>
            <a:endParaRPr lang="en-US" sz="1400" dirty="0">
              <a:solidFill>
                <a:schemeClr val="tx1"/>
              </a:solidFill>
            </a:endParaRPr>
          </a:p>
        </p:txBody>
      </p:sp>
      <p:pic>
        <p:nvPicPr>
          <p:cNvPr id="2050" name="Picture 2" descr="Image result for bill gat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9835" y="3848894"/>
            <a:ext cx="1226560" cy="171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601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ea typeface="宋体" pitchFamily="2" charset="-122"/>
              </a:rPr>
              <a:t>Biometrics</a:t>
            </a:r>
          </a:p>
        </p:txBody>
      </p:sp>
      <p:sp>
        <p:nvSpPr>
          <p:cNvPr id="67587" name="Content Placeholder 2"/>
          <p:cNvSpPr>
            <a:spLocks noGrp="1"/>
          </p:cNvSpPr>
          <p:nvPr>
            <p:ph idx="1"/>
          </p:nvPr>
        </p:nvSpPr>
        <p:spPr>
          <a:xfrm>
            <a:off x="609600" y="1603375"/>
            <a:ext cx="10972800" cy="4525963"/>
          </a:xfrm>
        </p:spPr>
        <p:txBody>
          <a:bodyPr/>
          <a:lstStyle/>
          <a:p>
            <a:pPr marL="0" indent="0" eaLnBrk="1" hangingPunct="1">
              <a:buFont typeface="Arial" charset="0"/>
              <a:buNone/>
            </a:pPr>
            <a:endParaRPr lang="en-US" smtClean="0">
              <a:ea typeface="宋体" pitchFamily="2" charset="-122"/>
            </a:endParaRPr>
          </a:p>
        </p:txBody>
      </p:sp>
      <p:pic>
        <p:nvPicPr>
          <p:cNvPr id="67588" name="Picture 2" descr="http://media.defenceindustrydaily.com/images/MISC_Fingerprint_Biometric_DSU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33" y="2381251"/>
            <a:ext cx="29464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4" descr="http://cdn.static-economist.com/sites/default/files/20101002_STP5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0951" y="2565400"/>
            <a:ext cx="3642783"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6"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5" name="AutoShape 8"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410633" y="79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6" name="AutoShape 10"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613833" y="1603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9" name="AutoShape 12"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817033" y="3127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6759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067D0BBC-945C-4189-90FF-1B0D99D1BDF9}" type="slidenum">
              <a:rPr lang="en-US" smtClean="0">
                <a:solidFill>
                  <a:srgbClr val="898989"/>
                </a:solidFill>
              </a:rPr>
              <a:pPr/>
              <a:t>29</a:t>
            </a:fld>
            <a:endParaRPr lang="en-US" smtClean="0">
              <a:solidFill>
                <a:srgbClr val="898989"/>
              </a:solidFill>
            </a:endParaRPr>
          </a:p>
        </p:txBody>
      </p:sp>
      <p:pic>
        <p:nvPicPr>
          <p:cNvPr id="67595" name="Picture 2" descr="Image result for my voice is my passwo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1" y="5124451"/>
            <a:ext cx="52197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Picture 4" descr="Image result for face recogni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8751" y="2381250"/>
            <a:ext cx="3810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2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Storage</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3</a:t>
            </a:fld>
            <a:endParaRPr lang="en-US" dirty="0"/>
          </a:p>
        </p:txBody>
      </p:sp>
      <p:graphicFrame>
        <p:nvGraphicFramePr>
          <p:cNvPr id="9" name="Content Placeholder 8"/>
          <p:cNvGraphicFramePr>
            <a:graphicFrameLocks noGrp="1"/>
          </p:cNvGraphicFramePr>
          <p:nvPr>
            <p:ph sz="quarter" idx="1"/>
            <p:extLst/>
          </p:nvPr>
        </p:nvGraphicFramePr>
        <p:xfrm>
          <a:off x="6096000" y="2895600"/>
          <a:ext cx="1219200" cy="163726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tblGrid>
              <a:tr h="457200">
                <a:tc>
                  <a:txBody>
                    <a:bodyPr/>
                    <a:lstStyle/>
                    <a:p>
                      <a:r>
                        <a:rPr lang="en-US" dirty="0" smtClean="0"/>
                        <a:t>Username</a:t>
                      </a:r>
                      <a:endParaRPr lang="en-US" dirty="0"/>
                    </a:p>
                  </a:txBody>
                  <a:tcPr/>
                </a:tc>
                <a:extLst>
                  <a:ext uri="{0D108BD9-81ED-4DB2-BD59-A6C34878D82A}">
                    <a16:rowId xmlns:a16="http://schemas.microsoft.com/office/drawing/2014/main" val="10000"/>
                  </a:ext>
                </a:extLst>
              </a:tr>
              <a:tr h="1180066">
                <a:tc>
                  <a:txBody>
                    <a:bodyPr/>
                    <a:lstStyle/>
                    <a:p>
                      <a:r>
                        <a:rPr lang="en-US" dirty="0" err="1" smtClean="0"/>
                        <a:t>jblocki</a:t>
                      </a:r>
                      <a:endParaRPr lang="en-US" dirty="0"/>
                    </a:p>
                  </a:txBody>
                  <a:tcPr/>
                </a:tc>
                <a:extLst>
                  <a:ext uri="{0D108BD9-81ED-4DB2-BD59-A6C34878D82A}">
                    <a16:rowId xmlns:a16="http://schemas.microsoft.com/office/drawing/2014/main" val="10001"/>
                  </a:ext>
                </a:extLst>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7086600" y="1828800"/>
            <a:ext cx="507682" cy="762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286000" y="2133600"/>
            <a:ext cx="990600" cy="1524000"/>
          </a:xfrm>
          <a:prstGeom prst="rect">
            <a:avLst/>
          </a:prstGeom>
          <a:noFill/>
          <a:ln w="9525">
            <a:noFill/>
            <a:miter lim="800000"/>
            <a:headEnd/>
            <a:tailEnd/>
          </a:ln>
        </p:spPr>
      </p:pic>
      <p:cxnSp>
        <p:nvCxnSpPr>
          <p:cNvPr id="7" name="Straight Arrow Connector 6"/>
          <p:cNvCxnSpPr>
            <a:endCxn id="5" idx="1"/>
          </p:cNvCxnSpPr>
          <p:nvPr/>
        </p:nvCxnSpPr>
        <p:spPr>
          <a:xfrm flipV="1">
            <a:off x="3276600" y="2209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7772400" y="1828800"/>
            <a:ext cx="810912" cy="68580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9144000" y="1524000"/>
            <a:ext cx="1219200" cy="1120140"/>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2286000" y="3581401"/>
            <a:ext cx="990600" cy="165147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3581401" y="5181600"/>
            <a:ext cx="1170709" cy="990600"/>
          </a:xfrm>
          <a:prstGeom prst="rect">
            <a:avLst/>
          </a:prstGeom>
          <a:noFill/>
          <a:ln w="9525">
            <a:noFill/>
            <a:miter lim="800000"/>
            <a:headEnd/>
            <a:tailEnd/>
          </a:ln>
        </p:spPr>
      </p:pic>
      <p:sp>
        <p:nvSpPr>
          <p:cNvPr id="18" name="TextBox 17"/>
          <p:cNvSpPr txBox="1"/>
          <p:nvPr/>
        </p:nvSpPr>
        <p:spPr>
          <a:xfrm>
            <a:off x="4572000" y="5334001"/>
            <a:ext cx="389850" cy="584775"/>
          </a:xfrm>
          <a:prstGeom prst="rect">
            <a:avLst/>
          </a:prstGeom>
          <a:noFill/>
        </p:spPr>
        <p:txBody>
          <a:bodyPr wrap="none" rtlCol="0">
            <a:spAutoFit/>
          </a:bodyPr>
          <a:lstStyle/>
          <a:p>
            <a:r>
              <a:rPr lang="en-US" sz="3200" dirty="0"/>
              <a:t>+</a:t>
            </a:r>
          </a:p>
        </p:txBody>
      </p:sp>
      <p:cxnSp>
        <p:nvCxnSpPr>
          <p:cNvPr id="22" name="Straight Arrow Connector 21"/>
          <p:cNvCxnSpPr/>
          <p:nvPr/>
        </p:nvCxnSpPr>
        <p:spPr>
          <a:xfrm>
            <a:off x="2971800" y="4800600"/>
            <a:ext cx="8382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276600" y="3352800"/>
            <a:ext cx="2667000" cy="914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38600" y="1981200"/>
            <a:ext cx="1603324" cy="369332"/>
          </a:xfrm>
          <a:prstGeom prst="rect">
            <a:avLst/>
          </a:prstGeom>
          <a:noFill/>
        </p:spPr>
        <p:txBody>
          <a:bodyPr wrap="none" rtlCol="0">
            <a:spAutoFit/>
          </a:bodyPr>
          <a:lstStyle/>
          <a:p>
            <a:r>
              <a:rPr lang="en-US" dirty="0" err="1"/>
              <a:t>jblocki</a:t>
            </a:r>
            <a:r>
              <a:rPr lang="en-US" dirty="0"/>
              <a:t>, 123456</a:t>
            </a:r>
          </a:p>
        </p:txBody>
      </p:sp>
      <p:sp>
        <p:nvSpPr>
          <p:cNvPr id="24" name="TextBox 23"/>
          <p:cNvSpPr txBox="1"/>
          <p:nvPr/>
        </p:nvSpPr>
        <p:spPr>
          <a:xfrm>
            <a:off x="6096000" y="4656891"/>
            <a:ext cx="4419600" cy="1261884"/>
          </a:xfrm>
          <a:prstGeom prst="rect">
            <a:avLst/>
          </a:prstGeom>
          <a:noFill/>
        </p:spPr>
        <p:txBody>
          <a:bodyPr wrap="square" rtlCol="0">
            <a:spAutoFit/>
          </a:bodyPr>
          <a:lstStyle/>
          <a:p>
            <a:r>
              <a:rPr lang="en-US" sz="2000" dirty="0"/>
              <a:t>SHA1(123456</a:t>
            </a:r>
            <a:r>
              <a:rPr lang="en-US" sz="2000" dirty="0">
                <a:solidFill>
                  <a:srgbClr val="FFC000"/>
                </a:solidFill>
              </a:rPr>
              <a:t>89d978034a3f6</a:t>
            </a:r>
            <a:r>
              <a:rPr lang="en-US" sz="2000" dirty="0"/>
              <a:t>)=</a:t>
            </a:r>
            <a:r>
              <a:rPr lang="en-US" sz="2000" dirty="0">
                <a:solidFill>
                  <a:srgbClr val="00B050"/>
                </a:solidFill>
              </a:rPr>
              <a:t>85e23cfe0021f584e3db87aa72630a9a2345c062</a:t>
            </a:r>
          </a:p>
          <a:p>
            <a:r>
              <a:rPr lang="en-US" sz="3600" dirty="0"/>
              <a:t> </a:t>
            </a:r>
          </a:p>
        </p:txBody>
      </p:sp>
      <p:graphicFrame>
        <p:nvGraphicFramePr>
          <p:cNvPr id="8" name="Table 7"/>
          <p:cNvGraphicFramePr>
            <a:graphicFrameLocks noGrp="1"/>
          </p:cNvGraphicFramePr>
          <p:nvPr>
            <p:extLst/>
          </p:nvPr>
        </p:nvGraphicFramePr>
        <p:xfrm>
          <a:off x="8991600" y="2895600"/>
          <a:ext cx="1524000" cy="16459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tblGrid>
              <a:tr h="457200">
                <a:tc>
                  <a:txBody>
                    <a:bodyPr/>
                    <a:lstStyle/>
                    <a:p>
                      <a:r>
                        <a:rPr lang="en-US" dirty="0" smtClean="0"/>
                        <a:t>Hash</a:t>
                      </a:r>
                      <a:endParaRPr lang="en-US" dirty="0"/>
                    </a:p>
                  </a:txBody>
                  <a:tcPr/>
                </a:tc>
                <a:extLst>
                  <a:ext uri="{0D108BD9-81ED-4DB2-BD59-A6C34878D82A}">
                    <a16:rowId xmlns:a16="http://schemas.microsoft.com/office/drawing/2014/main" val="10000"/>
                  </a:ext>
                </a:extLst>
              </a:tr>
              <a:tr h="1180066">
                <a:tc>
                  <a:txBody>
                    <a:bodyPr/>
                    <a:lstStyle/>
                    <a:p>
                      <a:r>
                        <a:rPr lang="en-US" sz="1800" dirty="0" smtClean="0">
                          <a:solidFill>
                            <a:srgbClr val="00B050"/>
                          </a:solidFill>
                        </a:rPr>
                        <a:t>85e23cfe0021f584e3db87aa72630a9a2345c062</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7319659" y="2895600"/>
          <a:ext cx="1676400" cy="1637266"/>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tblGrid>
              <a:tr h="457200">
                <a:tc>
                  <a:txBody>
                    <a:bodyPr/>
                    <a:lstStyle/>
                    <a:p>
                      <a:r>
                        <a:rPr lang="en-US" dirty="0" smtClean="0"/>
                        <a:t>Salt</a:t>
                      </a:r>
                      <a:endParaRPr lang="en-US" dirty="0"/>
                    </a:p>
                  </a:txBody>
                  <a:tcPr/>
                </a:tc>
                <a:extLst>
                  <a:ext uri="{0D108BD9-81ED-4DB2-BD59-A6C34878D82A}">
                    <a16:rowId xmlns:a16="http://schemas.microsoft.com/office/drawing/2014/main" val="10000"/>
                  </a:ext>
                </a:extLst>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C000"/>
                          </a:solidFill>
                        </a:rPr>
                        <a:t>89d978034a3f6</a:t>
                      </a:r>
                    </a:p>
                    <a:p>
                      <a:endParaRPr lang="en-US" dirty="0">
                        <a:solidFill>
                          <a:srgbClr val="00B050"/>
                        </a:solidFill>
                      </a:endParaRPr>
                    </a:p>
                  </a:txBody>
                  <a:tcPr/>
                </a:tc>
                <a:extLst>
                  <a:ext uri="{0D108BD9-81ED-4DB2-BD59-A6C34878D82A}">
                    <a16:rowId xmlns:a16="http://schemas.microsoft.com/office/drawing/2014/main" val="10001"/>
                  </a:ext>
                </a:extLst>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5886" y="5181600"/>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01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ea typeface="宋体" pitchFamily="2" charset="-122"/>
              </a:rPr>
              <a:t>Biometrics</a:t>
            </a:r>
          </a:p>
        </p:txBody>
      </p:sp>
      <p:sp>
        <p:nvSpPr>
          <p:cNvPr id="68611" name="Content Placeholder 2"/>
          <p:cNvSpPr>
            <a:spLocks noGrp="1"/>
          </p:cNvSpPr>
          <p:nvPr>
            <p:ph idx="1"/>
          </p:nvPr>
        </p:nvSpPr>
        <p:spPr>
          <a:xfrm>
            <a:off x="609600" y="1603375"/>
            <a:ext cx="10972800" cy="4525963"/>
          </a:xfrm>
        </p:spPr>
        <p:txBody>
          <a:bodyPr/>
          <a:lstStyle/>
          <a:p>
            <a:pPr eaLnBrk="1" hangingPunct="1"/>
            <a:r>
              <a:rPr lang="en-US" smtClean="0">
                <a:ea typeface="宋体" pitchFamily="2" charset="-122"/>
              </a:rPr>
              <a:t>Alternatives to Passwords</a:t>
            </a:r>
          </a:p>
        </p:txBody>
      </p:sp>
      <p:pic>
        <p:nvPicPr>
          <p:cNvPr id="68612" name="Picture 2" descr="http://media.defenceindustrydaily.com/images/MISC_Fingerprint_Biometric_DSU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438401"/>
            <a:ext cx="29464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4" descr="http://cdn.static-economist.com/sites/default/files/20101002_STP5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1" y="2400300"/>
            <a:ext cx="27072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6"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5" name="AutoShape 8"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410633" y="79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6" name="AutoShape 10"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613833" y="1603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9" name="AutoShape 12"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817033" y="3127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68618" name="Picture 16" descr="http://openid.net/wordpress-content/uploads/2014/09/openid-r-logo-900x36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4013200"/>
            <a:ext cx="3642784"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18" descr="http://www.tokenguard.com/images/tokens/SID70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7985" y="2400300"/>
            <a:ext cx="2916767"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08000" y="1219200"/>
            <a:ext cx="111760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8621" name="Title 1"/>
          <p:cNvSpPr txBox="1">
            <a:spLocks/>
          </p:cNvSpPr>
          <p:nvPr/>
        </p:nvSpPr>
        <p:spPr bwMode="auto">
          <a:xfrm>
            <a:off x="613833" y="1230313"/>
            <a:ext cx="1084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sz="3400" b="1">
                <a:solidFill>
                  <a:srgbClr val="000000"/>
                </a:solidFill>
                <a:latin typeface="Calibri" pitchFamily="34" charset="0"/>
              </a:rPr>
              <a:t>Challenges: </a:t>
            </a:r>
            <a:r>
              <a:rPr lang="en-US" sz="3400">
                <a:solidFill>
                  <a:srgbClr val="000000"/>
                </a:solidFill>
                <a:latin typeface="Calibri" pitchFamily="34" charset="0"/>
              </a:rPr>
              <a:t>Revoke? Secrecy? </a:t>
            </a:r>
          </a:p>
        </p:txBody>
      </p:sp>
      <p:sp>
        <p:nvSpPr>
          <p:cNvPr id="6862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C79F4EF3-1F34-4621-878B-7B3A23F54468}" type="slidenum">
              <a:rPr lang="en-US" smtClean="0">
                <a:solidFill>
                  <a:srgbClr val="898989"/>
                </a:solidFill>
              </a:rPr>
              <a:pPr/>
              <a:t>30</a:t>
            </a:fld>
            <a:endParaRPr lang="en-US" smtClean="0">
              <a:solidFill>
                <a:srgbClr val="898989"/>
              </a:solidFill>
            </a:endParaRPr>
          </a:p>
        </p:txBody>
      </p:sp>
      <p:pic>
        <p:nvPicPr>
          <p:cNvPr id="68623" name="Picture 2" descr="Image result for fake fingerpri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3433" y="2227264"/>
            <a:ext cx="4572000"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4" name="Picture 4" descr="Image result for fingerprint on cu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9051" y="4448176"/>
            <a:ext cx="2561167"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5" name="Picture 18" descr="Image result for fingerprint on iphone scre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8384" y="1949451"/>
            <a:ext cx="3589867"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309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ea typeface="宋体" pitchFamily="2" charset="-122"/>
              </a:rPr>
              <a:t>Hardware Tokens</a:t>
            </a:r>
          </a:p>
        </p:txBody>
      </p:sp>
      <p:sp>
        <p:nvSpPr>
          <p:cNvPr id="69635" name="Content Placeholder 2"/>
          <p:cNvSpPr>
            <a:spLocks noGrp="1"/>
          </p:cNvSpPr>
          <p:nvPr>
            <p:ph idx="1"/>
          </p:nvPr>
        </p:nvSpPr>
        <p:spPr>
          <a:xfrm>
            <a:off x="613833" y="1706563"/>
            <a:ext cx="10972800" cy="4525962"/>
          </a:xfrm>
        </p:spPr>
        <p:txBody>
          <a:bodyPr/>
          <a:lstStyle/>
          <a:p>
            <a:pPr marL="0" indent="0" eaLnBrk="1" hangingPunct="1">
              <a:buFont typeface="Arial" charset="0"/>
              <a:buNone/>
            </a:pPr>
            <a:endParaRPr lang="en-US" smtClean="0">
              <a:ea typeface="宋体" pitchFamily="2" charset="-122"/>
            </a:endParaRPr>
          </a:p>
        </p:txBody>
      </p:sp>
      <p:sp>
        <p:nvSpPr>
          <p:cNvPr id="4" name="AutoShape 6"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5" name="AutoShape 8"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410633" y="79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6" name="AutoShape 10"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613833" y="1603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9" name="AutoShape 12"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817033" y="3127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69640" name="Picture 18" descr="http://www.tokenguard.com/images/tokens/SID7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085" y="1989139"/>
            <a:ext cx="291676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6F1380C8-75BF-431F-B39C-B585FD6B1026}" type="slidenum">
              <a:rPr lang="en-US" smtClean="0">
                <a:solidFill>
                  <a:srgbClr val="898989"/>
                </a:solidFill>
              </a:rPr>
              <a:pPr/>
              <a:t>31</a:t>
            </a:fld>
            <a:endParaRPr lang="en-US" smtClean="0">
              <a:solidFill>
                <a:srgbClr val="898989"/>
              </a:solidFill>
            </a:endParaRPr>
          </a:p>
        </p:txBody>
      </p:sp>
      <p:pic>
        <p:nvPicPr>
          <p:cNvPr id="69642" name="Picture 2" descr="Image result for smart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51" y="1628775"/>
            <a:ext cx="36576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3" name="Picture 4" descr="Image result for hardware tok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300" y="1989139"/>
            <a:ext cx="3073400"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4" name="Picture 6" descr="Image result for hardware tok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2884" y="3197226"/>
            <a:ext cx="574886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Picture 8" descr="Image result for hardware tok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017" y="4025901"/>
            <a:ext cx="4191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964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ea typeface="宋体" pitchFamily="2" charset="-122"/>
              </a:rPr>
              <a:t>Hardware Tokens</a:t>
            </a:r>
          </a:p>
        </p:txBody>
      </p:sp>
      <p:sp>
        <p:nvSpPr>
          <p:cNvPr id="70659" name="Content Placeholder 2"/>
          <p:cNvSpPr>
            <a:spLocks noGrp="1"/>
          </p:cNvSpPr>
          <p:nvPr>
            <p:ph idx="1"/>
          </p:nvPr>
        </p:nvSpPr>
        <p:spPr>
          <a:xfrm>
            <a:off x="609600" y="1603375"/>
            <a:ext cx="10972800" cy="4525963"/>
          </a:xfrm>
        </p:spPr>
        <p:txBody>
          <a:bodyPr/>
          <a:lstStyle/>
          <a:p>
            <a:pPr eaLnBrk="1" hangingPunct="1"/>
            <a:r>
              <a:rPr lang="en-US" smtClean="0">
                <a:ea typeface="宋体" pitchFamily="2" charset="-122"/>
              </a:rPr>
              <a:t>Alternatives to Passwords</a:t>
            </a:r>
          </a:p>
        </p:txBody>
      </p:sp>
      <p:pic>
        <p:nvPicPr>
          <p:cNvPr id="70660" name="Picture 2" descr="http://media.defenceindustrydaily.com/images/MISC_Fingerprint_Biometric_DSU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438401"/>
            <a:ext cx="29464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4" descr="http://cdn.static-economist.com/sites/default/files/20101002_STP5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1" y="2400300"/>
            <a:ext cx="27072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6"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5" name="AutoShape 8"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410633" y="79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6" name="AutoShape 10"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613833" y="1603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9" name="AutoShape 12"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817033" y="3127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70666" name="Picture 16" descr="http://openid.net/wordpress-content/uploads/2014/09/openid-r-logo-900x36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4013200"/>
            <a:ext cx="3642784"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7" name="Picture 18" descr="http://www.tokenguard.com/images/tokens/SID70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7985" y="2400300"/>
            <a:ext cx="2916767"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08000" y="1219200"/>
            <a:ext cx="111760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0669" name="Title 1"/>
          <p:cNvSpPr txBox="1">
            <a:spLocks/>
          </p:cNvSpPr>
          <p:nvPr/>
        </p:nvSpPr>
        <p:spPr bwMode="auto">
          <a:xfrm>
            <a:off x="613833" y="1230313"/>
            <a:ext cx="1084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sz="3400" b="1" dirty="0">
                <a:solidFill>
                  <a:srgbClr val="000000"/>
                </a:solidFill>
                <a:latin typeface="Calibri" pitchFamily="34" charset="0"/>
              </a:rPr>
              <a:t>Challenge: </a:t>
            </a:r>
            <a:r>
              <a:rPr lang="en-US" sz="3400" dirty="0" smtClean="0">
                <a:solidFill>
                  <a:srgbClr val="000000"/>
                </a:solidFill>
                <a:latin typeface="Calibri" pitchFamily="34" charset="0"/>
              </a:rPr>
              <a:t>$$$ + </a:t>
            </a:r>
            <a:r>
              <a:rPr lang="en-US" sz="3400" dirty="0">
                <a:solidFill>
                  <a:srgbClr val="000000"/>
                </a:solidFill>
                <a:latin typeface="Calibri" pitchFamily="34" charset="0"/>
              </a:rPr>
              <a:t>m</a:t>
            </a:r>
            <a:r>
              <a:rPr lang="en-US" sz="3400" dirty="0" smtClean="0">
                <a:solidFill>
                  <a:srgbClr val="000000"/>
                </a:solidFill>
                <a:latin typeface="Calibri" pitchFamily="34" charset="0"/>
              </a:rPr>
              <a:t>ore </a:t>
            </a:r>
            <a:r>
              <a:rPr lang="en-US" sz="3400" dirty="0">
                <a:solidFill>
                  <a:srgbClr val="000000"/>
                </a:solidFill>
                <a:latin typeface="Calibri" pitchFamily="34" charset="0"/>
              </a:rPr>
              <a:t>stuff to carry </a:t>
            </a:r>
            <a:r>
              <a:rPr lang="en-US" sz="3400" dirty="0" smtClean="0">
                <a:solidFill>
                  <a:srgbClr val="000000"/>
                </a:solidFill>
                <a:latin typeface="Calibri" pitchFamily="34" charset="0"/>
              </a:rPr>
              <a:t>around</a:t>
            </a:r>
            <a:endParaRPr lang="en-US" sz="3400" dirty="0">
              <a:solidFill>
                <a:srgbClr val="000000"/>
              </a:solidFill>
              <a:latin typeface="Calibri" pitchFamily="34" charset="0"/>
            </a:endParaRPr>
          </a:p>
        </p:txBody>
      </p:sp>
      <p:sp>
        <p:nvSpPr>
          <p:cNvPr id="7067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3BE9090B-A6DA-4A1C-ABEE-5917BE4AE57C}" type="slidenum">
              <a:rPr lang="en-US" smtClean="0">
                <a:solidFill>
                  <a:srgbClr val="898989"/>
                </a:solidFill>
              </a:rPr>
              <a:pPr/>
              <a:t>32</a:t>
            </a:fld>
            <a:endParaRPr lang="en-US" smtClean="0">
              <a:solidFill>
                <a:srgbClr val="898989"/>
              </a:solidFill>
            </a:endParaRPr>
          </a:p>
        </p:txBody>
      </p:sp>
      <p:pic>
        <p:nvPicPr>
          <p:cNvPr id="70671" name="Picture 2" descr="Image result for too many key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9451" y="2255838"/>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150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ea typeface="宋体" pitchFamily="2" charset="-122"/>
              </a:rPr>
              <a:t>Graphical Passwords</a:t>
            </a:r>
          </a:p>
        </p:txBody>
      </p:sp>
      <p:sp>
        <p:nvSpPr>
          <p:cNvPr id="61443" name="Content Placeholder 2"/>
          <p:cNvSpPr>
            <a:spLocks noGrp="1"/>
          </p:cNvSpPr>
          <p:nvPr>
            <p:ph idx="1"/>
          </p:nvPr>
        </p:nvSpPr>
        <p:spPr/>
        <p:txBody>
          <a:bodyPr/>
          <a:lstStyle/>
          <a:p>
            <a:pPr eaLnBrk="1" hangingPunct="1"/>
            <a:r>
              <a:rPr lang="en-US" smtClean="0">
                <a:ea typeface="宋体" pitchFamily="2" charset="-122"/>
              </a:rPr>
              <a:t>Examples:</a:t>
            </a:r>
          </a:p>
          <a:p>
            <a:pPr lvl="1" eaLnBrk="1" hangingPunct="1"/>
            <a:r>
              <a:rPr lang="en-US" smtClean="0">
                <a:ea typeface="宋体" pitchFamily="2" charset="-122"/>
              </a:rPr>
              <a:t>Passfaces, Cued Click Points, Windows 8</a:t>
            </a:r>
          </a:p>
        </p:txBody>
      </p:sp>
      <p:pic>
        <p:nvPicPr>
          <p:cNvPr id="61444" name="Picture 2" descr="http://static.usenix.org/event/sec04/tech/full_papers/davis/davis_html/img1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2884488"/>
            <a:ext cx="3073400"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6" descr="http://people.cs.uct.ac.za/~dmhlanga/ClickPoi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400" y="2851150"/>
            <a:ext cx="6714067"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7112000" y="5159514"/>
            <a:ext cx="538930" cy="707886"/>
          </a:xfrm>
          <a:prstGeom prst="rect">
            <a:avLst/>
          </a:prstGeom>
          <a:noFill/>
          <a:scene3d>
            <a:camera prst="orthographicFront">
              <a:rot lat="0" lon="0" rev="5400000"/>
            </a:camera>
            <a:lightRig rig="threePt" dir="t"/>
          </a:scene3d>
        </p:spPr>
        <p:txBody>
          <a:bodyPr wrap="none">
            <a:spAutoFit/>
          </a:bodyPr>
          <a:lstStyle/>
          <a:p>
            <a:pPr fontAlgn="auto">
              <a:spcBef>
                <a:spcPts val="0"/>
              </a:spcBef>
              <a:spcAft>
                <a:spcPts val="0"/>
              </a:spcAft>
              <a:defRPr/>
            </a:pPr>
            <a:r>
              <a:rPr lang="en-US" sz="4000" dirty="0">
                <a:solidFill>
                  <a:prstClr val="black"/>
                </a:solidFill>
                <a:latin typeface="Calibri"/>
                <a:ea typeface="+mn-ea"/>
                <a:cs typeface="+mn-cs"/>
              </a:rPr>
              <a:t>…</a:t>
            </a:r>
          </a:p>
        </p:txBody>
      </p:sp>
      <p:sp>
        <p:nvSpPr>
          <p:cNvPr id="6144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60E017CC-5305-4C3F-BE94-1647E2AB3AD3}" type="slidenum">
              <a:rPr lang="en-US" smtClean="0">
                <a:solidFill>
                  <a:srgbClr val="898989"/>
                </a:solidFill>
              </a:rPr>
              <a:pPr/>
              <a:t>33</a:t>
            </a:fld>
            <a:endParaRPr lang="en-US" smtClean="0">
              <a:solidFill>
                <a:srgbClr val="898989"/>
              </a:solidFill>
            </a:endParaRPr>
          </a:p>
        </p:txBody>
      </p:sp>
    </p:spTree>
    <p:extLst>
      <p:ext uri="{BB962C8B-B14F-4D97-AF65-F5344CB8AC3E}">
        <p14:creationId xmlns:p14="http://schemas.microsoft.com/office/powerpoint/2010/main" val="2457151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ea typeface="宋体" pitchFamily="2" charset="-122"/>
              </a:rPr>
              <a:t>Graphical Passwords</a:t>
            </a:r>
          </a:p>
        </p:txBody>
      </p:sp>
      <p:sp>
        <p:nvSpPr>
          <p:cNvPr id="62467" name="Content Placeholder 2"/>
          <p:cNvSpPr>
            <a:spLocks noGrp="1"/>
          </p:cNvSpPr>
          <p:nvPr>
            <p:ph idx="1"/>
          </p:nvPr>
        </p:nvSpPr>
        <p:spPr/>
        <p:txBody>
          <a:bodyPr/>
          <a:lstStyle/>
          <a:p>
            <a:pPr eaLnBrk="1" hangingPunct="1"/>
            <a:r>
              <a:rPr lang="en-US" smtClean="0">
                <a:ea typeface="宋体" pitchFamily="2" charset="-122"/>
              </a:rPr>
              <a:t>Graphical Passwords</a:t>
            </a:r>
          </a:p>
          <a:p>
            <a:pPr lvl="1" eaLnBrk="1" hangingPunct="1"/>
            <a:r>
              <a:rPr lang="en-US" smtClean="0">
                <a:ea typeface="宋体" pitchFamily="2" charset="-122"/>
              </a:rPr>
              <a:t>Passfaces, Cued Click Points, Windows 8</a:t>
            </a:r>
          </a:p>
        </p:txBody>
      </p:sp>
      <p:pic>
        <p:nvPicPr>
          <p:cNvPr id="62468" name="Picture 2" descr="http://static.usenix.org/event/sec04/tech/full_papers/davis/davis_html/img1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2884488"/>
            <a:ext cx="3073400"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6" descr="http://people.cs.uct.ac.za/~dmhlanga/ClickPoi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400" y="2851150"/>
            <a:ext cx="6714067"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08000" y="1219200"/>
            <a:ext cx="111760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568575"/>
            <a:ext cx="67733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482975"/>
            <a:ext cx="67733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397375"/>
            <a:ext cx="67733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873375"/>
            <a:ext cx="132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a:endCxn id="7" idx="1"/>
          </p:cNvCxnSpPr>
          <p:nvPr/>
        </p:nvCxnSpPr>
        <p:spPr>
          <a:xfrm flipV="1">
            <a:off x="2235200" y="2949575"/>
            <a:ext cx="508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3"/>
          </p:cNvCxnSpPr>
          <p:nvPr/>
        </p:nvCxnSpPr>
        <p:spPr>
          <a:xfrm>
            <a:off x="2235200" y="3635375"/>
            <a:ext cx="50800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35200" y="4016375"/>
            <a:ext cx="50800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1200" y="3254376"/>
            <a:ext cx="2999317"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6000" y="4473575"/>
            <a:ext cx="3048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7600" y="2568575"/>
            <a:ext cx="203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7112000" y="5159514"/>
            <a:ext cx="538930" cy="707886"/>
          </a:xfrm>
          <a:prstGeom prst="rect">
            <a:avLst/>
          </a:prstGeom>
          <a:noFill/>
          <a:scene3d>
            <a:camera prst="orthographicFront">
              <a:rot lat="0" lon="0" rev="5400000"/>
            </a:camera>
            <a:lightRig rig="threePt" dir="t"/>
          </a:scene3d>
        </p:spPr>
        <p:txBody>
          <a:bodyPr wrap="none">
            <a:spAutoFit/>
          </a:bodyPr>
          <a:lstStyle/>
          <a:p>
            <a:pPr fontAlgn="auto">
              <a:spcBef>
                <a:spcPts val="0"/>
              </a:spcBef>
              <a:spcAft>
                <a:spcPts val="0"/>
              </a:spcAft>
              <a:defRPr/>
            </a:pPr>
            <a:r>
              <a:rPr lang="en-US" sz="4000" dirty="0">
                <a:solidFill>
                  <a:prstClr val="black"/>
                </a:solidFill>
                <a:latin typeface="Calibri"/>
                <a:ea typeface="+mn-ea"/>
                <a:cs typeface="+mn-cs"/>
              </a:rPr>
              <a:t>…</a:t>
            </a:r>
          </a:p>
        </p:txBody>
      </p:sp>
      <p:sp>
        <p:nvSpPr>
          <p:cNvPr id="18" name="Title 1"/>
          <p:cNvSpPr txBox="1">
            <a:spLocks/>
          </p:cNvSpPr>
          <p:nvPr/>
        </p:nvSpPr>
        <p:spPr bwMode="auto">
          <a:xfrm>
            <a:off x="711200" y="1295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sz="4400" b="1">
                <a:solidFill>
                  <a:srgbClr val="000000"/>
                </a:solidFill>
                <a:latin typeface="Calibri" pitchFamily="34" charset="0"/>
              </a:rPr>
              <a:t>Challenge: </a:t>
            </a:r>
            <a:r>
              <a:rPr lang="en-US" sz="4400">
                <a:solidFill>
                  <a:srgbClr val="000000"/>
                </a:solidFill>
                <a:latin typeface="Calibri" pitchFamily="34" charset="0"/>
              </a:rPr>
              <a:t>Multiple Passwords</a:t>
            </a:r>
          </a:p>
        </p:txBody>
      </p:sp>
      <p:sp>
        <p:nvSpPr>
          <p:cNvPr id="6248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FBED769E-331F-47E9-A137-CD3FE4C23E5C}" type="slidenum">
              <a:rPr lang="en-US" smtClean="0">
                <a:solidFill>
                  <a:srgbClr val="898989"/>
                </a:solidFill>
              </a:rPr>
              <a:pPr/>
              <a:t>34</a:t>
            </a:fld>
            <a:endParaRPr lang="en-US" smtClean="0">
              <a:solidFill>
                <a:srgbClr val="898989"/>
              </a:solidFill>
            </a:endParaRPr>
          </a:p>
        </p:txBody>
      </p:sp>
    </p:spTree>
    <p:extLst>
      <p:ext uri="{BB962C8B-B14F-4D97-AF65-F5344CB8AC3E}">
        <p14:creationId xmlns:p14="http://schemas.microsoft.com/office/powerpoint/2010/main" val="2961624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ea typeface="宋体" pitchFamily="2" charset="-122"/>
              </a:rPr>
              <a:t>Graphical Passwords: Hotspots</a:t>
            </a:r>
          </a:p>
        </p:txBody>
      </p:sp>
      <p:sp>
        <p:nvSpPr>
          <p:cNvPr id="63491" name="Content Placeholder 2"/>
          <p:cNvSpPr>
            <a:spLocks noGrp="1"/>
          </p:cNvSpPr>
          <p:nvPr>
            <p:ph idx="1"/>
          </p:nvPr>
        </p:nvSpPr>
        <p:spPr/>
        <p:txBody>
          <a:bodyPr/>
          <a:lstStyle/>
          <a:p>
            <a:pPr eaLnBrk="1" hangingPunct="1"/>
            <a:endParaRPr lang="en-US" smtClean="0">
              <a:ea typeface="宋体" pitchFamily="2" charset="-122"/>
            </a:endParaRPr>
          </a:p>
        </p:txBody>
      </p:sp>
      <p:pic>
        <p:nvPicPr>
          <p:cNvPr id="63492" name="Picture 2"/>
          <p:cNvPicPr>
            <a:picLocks noChangeAspect="1" noChangeArrowheads="1"/>
          </p:cNvPicPr>
          <p:nvPr/>
        </p:nvPicPr>
        <p:blipFill>
          <a:blip r:embed="rId2">
            <a:extLst>
              <a:ext uri="{28A0092B-C50C-407E-A947-70E740481C1C}">
                <a14:useLocalDpi xmlns:a14="http://schemas.microsoft.com/office/drawing/2010/main" val="0"/>
              </a:ext>
            </a:extLst>
          </a:blip>
          <a:srcRect r="50000"/>
          <a:stretch>
            <a:fillRect/>
          </a:stretch>
        </p:blipFill>
        <p:spPr bwMode="auto">
          <a:xfrm>
            <a:off x="5903385" y="1773239"/>
            <a:ext cx="5465233"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18" y="2219325"/>
            <a:ext cx="5822949"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076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ea typeface="宋体" pitchFamily="2" charset="-122"/>
              </a:rPr>
              <a:t>Graphical Passwords: Hotspots</a:t>
            </a:r>
          </a:p>
        </p:txBody>
      </p:sp>
      <p:sp>
        <p:nvSpPr>
          <p:cNvPr id="64515" name="Content Placeholder 2"/>
          <p:cNvSpPr>
            <a:spLocks noGrp="1"/>
          </p:cNvSpPr>
          <p:nvPr>
            <p:ph idx="1"/>
          </p:nvPr>
        </p:nvSpPr>
        <p:spPr/>
        <p:txBody>
          <a:bodyPr/>
          <a:lstStyle/>
          <a:p>
            <a:pPr eaLnBrk="1" hangingPunct="1"/>
            <a:endParaRPr lang="en-US" smtClean="0">
              <a:ea typeface="宋体" pitchFamily="2" charset="-122"/>
            </a:endParaRPr>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617" y="1727201"/>
            <a:ext cx="84836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261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ea typeface="宋体" pitchFamily="2" charset="-122"/>
              </a:rPr>
              <a:t>Password Managers</a:t>
            </a:r>
          </a:p>
        </p:txBody>
      </p:sp>
      <p:sp>
        <p:nvSpPr>
          <p:cNvPr id="65539" name="Content Placeholder 2"/>
          <p:cNvSpPr>
            <a:spLocks noGrp="1"/>
          </p:cNvSpPr>
          <p:nvPr>
            <p:ph idx="1"/>
          </p:nvPr>
        </p:nvSpPr>
        <p:spPr/>
        <p:txBody>
          <a:bodyPr/>
          <a:lstStyle/>
          <a:p>
            <a:pPr eaLnBrk="1" hangingPunct="1"/>
            <a:r>
              <a:rPr lang="en-US" smtClean="0">
                <a:ea typeface="宋体" pitchFamily="2" charset="-122"/>
              </a:rPr>
              <a:t>Password Management Software</a:t>
            </a:r>
          </a:p>
        </p:txBody>
      </p:sp>
      <p:pic>
        <p:nvPicPr>
          <p:cNvPr id="65540" name="Picture 2" descr="http://lastpass.com/images/blog_logo.png?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362200"/>
            <a:ext cx="640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6" descr="https://encrypted-tbn1.gstatic.com/images?q=tbn:ANd9GcSO8DoDoA9-9mpRVcUsNc6C8cgTGYMS8jiFodbfr3-fQosDn4H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3810000"/>
            <a:ext cx="39878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data:image/png;base64,iVBORw0KGgoAAAANSUhEUgAAAMgAAAD8CAMAAAAFbRsXAAABpFBMVEXz8/P////b4eAAAAAAAP8AeAD29vaNmqD8+fz49vjy8vLR19bL0dRdZmqZnp16fHy6v77EyciBhIShpqVTmFOoxahlaGi2trabpqwuii7L2ssAfgC80bzFxcX4+PP9/fJAQUDn5+eRkpLOzvbk5PStrfisrKydnfmQkJBycnJaWlpkZPyVlfqGhvrExPdMTEyWRpbp6fQ3N/5TU1MnJyc0NDR4ePu1tfjw5uY7Ozt9ffvJr8kbG//wu7vU1PXy6uosLP7Sv9KmpvnxyMi8vPcTFRQfHx8rKyvnp6fy2trd3fVZWf1KSv3dc3OQkPronZ1BAABGRv1VVf3ZY2Pd0d3MtcypdanWJyfnu7vbUVGsFxfkjY26lbrAoMBvb/zffn49Pf7KODhwAACgAABWAAAsAABrEBDQMzNpe4TYZGSuPDzeampmoWaxhbGOOo6ka6R2AHaCsIJYOViaVppUIiLWjIxaGBg4AADQp6eeKiq/FxeyKiqNDg6UAADVmZmvRkbgWFjJAACALy+WW1uXR0e8W1vEcXEaAACyenpiAADQAACyNDTrfJfdAAAb4UlEQVR4nO2dj2PaRp7oNRp2djviIQx30r27J8EQRwWShjrECa6tEEexLblLlQanhtKE4KbLdv26vbu97t56+8Pdu3ZfX//p+35HAuMkTuwECM7yjSOEZkYzH833Oz80Xwnlt788x/LbtDoQ5ZfkHEvS0bQjEHZuhSRT6QXtCEQ5p8JJMpMyY5KJgcAF43UQziZ2oQCkVMymJwrClMDzXB/E87wanwwLgPwvPTU5EMZrnt9p9/u99m6/3e/19zteMAmWSYPUgrC5u9vo+K7banl+2GnvHjbcCaBMGCTwm/2m6wa10K0HfugGgec22u2GVxtvPhMGqfn7vX0vCPzdbn+35TV6/n7f9Wpep9nrBnycOU0UhIFWfe4GbthvfN/utYPGV+1O2Gv0QhdQ2l1vvCQTBKn5u6HnNru7fq/RhdaqFdS8wG32eqEPn72GN76slEmCBH4/9Frdn9u+X+M1aH2xAfbAUrqN5kGr5jXHWyeTAmHIUQt2dw87rOaG3dBtha4Xdjt+UPMPvv+25nmHY7WTSYHU3XYYhI2WX6+5HR+7jvr3PnTvAXwLgkbweafm9bre+BRgQiB1r9nwfLfdDup+GHDO663v7v7VZbAH9eOxb5tuWHN73drYSCYEEnTaXngADIHv1qD0yg973zze+42rwD4PoD9xIULQ7Y1PuSYE4u+6bqfVBg4Pi86Vdqe595eDrvyCJLVwt+EF7cbYOsaJgLCg2/T8g8N6zXejoivffk3v/uWbT3+sy6+10Ks1m/v1sO2Oq0omAsLdfqjUOp26G3Nw9vFn3zz+uv2fX9XjOukEHf+wFRw2gjHpwCRAGFpIt+fVvU4tBlEOfv5573f/8U0jUKLvbsg7bbfW6bXGkCHKJEB40Ov67YbPw1bMwYODP9M/drp7f/rai0jqnaAVdr3WblgfQ47KhEC8g9Dt7nrBUYX8+KfHe/RPbb/1XYfFVeLX+t93gsP9MbXAkwCpd3pe46DDW/6Aw91rtr+++/HdvU8HRgItV73bCnnYH5ORTAKk1t33/hOGVZ2BqXOvE/w3fdzxv/2vvTBSLV4PvU6/XwOQ8bRbkwAJPm94YTusdYMBiML/0vsj/W+X1FvDY67rff+94vbd8RjJRED2fbd7GHh+fQji97/722ePH/8cN1oxCDRu7m44uzXitbsB6cJYd2Dr9W//66+/+c3dg0+//l39CMSvtQ/d1oyDtBrNFphz3Bt+/tPep82/0Lt/2vvUZwOQlhvs9v1Wb5ZB+mGnAd12CKP2AGw5fNyttX6ilB58/NlPDbSYqEZA+VwAmWEbOQzdDszWYduFqVTY/qvvf3z37t/o3qcH7YOOjwZfY54f9Nu+2/dnF6TWaPj9/re1ZhjUed1rNDzm//T/9v+299PBXui32/uNxuf7MFfEUbDbH9Odocn0I4eBAhaC03QvCGped//P0EXSH3747HETDrhuzd3vN4Pm7v/nnVnuEOthzwt3of3twEQdBBrjvR/dNv3B/9n3XL/T+arTCTshb3X2653DGQaBsVbHC2qgOdBteF6t4+/3G2Gf/hB2u74bdDGw7vpg9AHM28c0tZrIML7W3IcuRIGBoRJ2+/1u77B7cNijP3e9brvf2wfLgblwnUHr5ffGZOuTmVjV/LavBL4P0yffb0DD1Wm0wh79br/R7TSbh40Gr0PNhGDt3ca4bqRMZqrr9sKg9Zs/utDEhp3ObqfR9vc/ph8fBodtmHQFzcDt1L+62+ZuuzOuSftkbj7Uv9r13J8/drnvQ/Nb97u8cbBHHx+0w3C/0Tn0vTCoQQPgwXh/LPkpkwLhMEqpeS3Ga35YY4wE4Y+fQc9+9zuf12os8EIPJyk16A3HdmNrQreDatDS1sCYazW3G4Y//xW6dZS/3f3z563AxY4SSLxmMxhPdsrEQDjef6gr/q4Pxf3zXXokn33ThkHWIY5SOr2x3Qya4N14r73v1Zp+u+HV3e7He48jjL1PDzuBB+1xm8u73DN/7xfvbbW7XtBo77b9Ws3zm81er3e433ED7vV6bb8edA7Cca6/TW59hLs/ND3eOmg3Qz+A8Xy9BkBeK/B227vQtYf9zlhX3ya4YlX39tEc/M8bbtv70e10ut3uYb8X7Ddg4NgZM8dEF0O51+03XNSrXa/f/Z3f6/Y6/UbAa0F42G+NeV13oqu63PMP2x23FsBwPvwBxidfwUS97nX2e43WGO08ymui6+y81ur0e5+HoEtBIDeBD+PGpu/Vx+0xMHEXjrrnw4i33Wg0uvC/2d7tg4mMOROUSYMo6MUBc3dAaLd7+90u1M7YawNlCiAKujhB0+vCHEu6Ok0gi+mASJFebpM6uTJFkEnLHGTWZA4yazIHmTWZg8yazEFmTeYgsyZzkFmTE0FyIHa8b9snpH4y4tNij5wlF8uLYg/SsJOj2k8FnQDC7F/funXrnSWMbfMLl0/M22YQb+32iRleXBsE2lfWbkXyzomx76zd+sC2b6zdehuisJtrtx4+O6p9e+3JPJ8NwpbuJaTcySls+1HiRBAMBDkx3L6dSLw9AEkM5CQS+waG2RcTiQ+wYi4kEpdyz4749vC0zwdRgOPeFThh4oaNZbkszzecreI22sXA61fu3IwODKqTyRh45NkgUM44LhskkNsjkMvHQEZPHWUrQY7NnZ8NwhOJWzmo41tQ00uQ6IOlJcVWFlEgB764uGTLXRYH2oq9JAMxOXyyxUXIDXZyx0GuK3CiXycSVyHSEhxbktvFxW0uY9t3ngViy3zx/qrNcQ9zg2xvL0WleRHI2o1FaZi56Br+Onflsty5YGN29+5gbeWGgbmLl3Dnxrat5Nag7InEEpYjceP6cRAsl5JIfHhzDbUndw8Dcx8mHi3aNyH2xXeGIJjzTQmyeGMNT30dIt55D/fWtm0Eee+qLM3zQRgW+t7Di9A0xGX9EDK9fgXSr1050pEbQ5C34yOPlpTcVbnHL6zFx0ZA3sNrA6V5lHuI6pq7lHi0zeDMF3M3bw3tB0E+vA5yCUHwely5soYX4eIg35vD/KA0zwWRVxMFrjBDG7HZxavXbTsHgBdzCHJlaQ0zjQI5B3W5qdgf4iVCkPdtHqnx9tpxG1kDSWD54NpfAL17FBXqRk4aeHROe1hgjMiuXt22c1LXoXav2PZ7l5g8+do2VGvi9vNBoCF8J4YfqKzsBVCBJMg7uVF9xvPeW2T4kcghCGf2NlaUggV82tgvyYpGkMXENoA8xIKu5ZSjcx6ByH7qwu0Y5J078C0y9ts5vAQXnw8CDYh9RdbKrZu52PZyi5ce4hEJ8p492sLI86J5YnEQZElhi6iOz25+LywxBLm3+CixnXh/8Wri/ZwSgQzPef3ClSvYagKInXvnIerdrdw2Jn4I2ha3WvblF4Gw7e2bgMJQna/EINCz3Prwg7dfDeR6DttP2ctCqbYTVxfXEmDScI2fALkMbaYtjR2//frRdtSM3vkQtDfxHj8tiGx44OwjIHFlXj4R5NKSLEdiABKp1lMgg0YGwxfBQG4DDoA8qVpHza8tzyltBMcs/IMPsUynBJG2DsW+cAv7dlRzqY+xVj4Nwhbh7Ns5aEcTd+wIROEfoA0vXT0OMtLuv5N4H8zkbdjeiDuGnP3oBBDbljXC793MoaVcOC2IogwaQ9AYvKhxx3FH9vVPgyi5uGlI3Iqa36VRk3g2CIyrwADxLLcWGRR60Fg/BQJFeR80EEAuD9rcm6cGsbejhvrhbajvC2/LrgJJ1m6vJd7nd7BEMcjtaFyUu/y+LPPNqEPE/lq20m9fGg7EEGR0DAidCHYl96IWVCrB5YfyEt0+Gmu9n2NL0LQnPsCmN3dbtjaXL9ixjXzw4uaX5W5eAIlGvznYA+OH7TYe5kuww5TFwXZRjn4WMX4Ox1wYJVJQOIDhcVZRsqGwbUwJsaNwG5LZo2ceJJBnjkJwC/tQKHlaOMPw5CfPR6DVGk5DYI/FW4YH5ddj29H4w3R2FPdIm+xj0zYmvzJ7+NV+8px2HGM0ZJjJIMmJIL86l/IUyFv//A/nUf7vr54G+cW//OLcyb/872eC/ON5k387AYS8db7kV//nF88G+ZVyvuStOciMyRxk1mRcIKN3u5Sn7h0f89wY7o7Vm2NMINwE4TAKM02hMOuJEjILQtlRVD7YGQPAQMYDQkroBmtkGaNUI+kNIot/FFyGUBLtM06pkNWmUjpyiifZXwsI0+nm8vIGrTKmaUqabnAOBRZi4HjJyvSaLDQTcBBBcEcACEYSUIcKfGVR+OjntEGIQbOEWBu0QKBGsHIcZlYozcSD+xQ1HFolCtM2Kc0iCEaCHZalyyWaJ1aR0hXAk2k1wITE1CLTBynTSomQpKmCaqkFumGpCi1C6SISAhRZahCFFGjFgiIKotMy7jAHFNKySHXFsmheaFsUPmmSV2jaqlDzLHUyHhthW5RuUIujjagW3SAkTx3u0GW8qHidCbA6BAoJVxtA0nSZoY0ACKgjydIyFzLlJhec477Az7MUYUwgPFMEe1/WyABkWXrBb0kQKLFp5iMQoqCNmICIRCzSuFTkM6+qK6hxSSaq8Fl8DarFUoZFOChDagSkYIGgcoAFScmLk0GqGJkzNQ3xrgEJ6t1rUC2WgVwFXMcjENQkrqoSBAy5UgHzVbUNygnUD5Rzi5OFIYhDy4yoKheqYHAJTKapDFr04vRthETXfHMhBnE0BXREl0VhFq0KQqBgBTD2vBkbe9WkAxCFVLFZA2O/Bjq4uayBsTvQ6j3Zr04BhFm6VHLZIXIDm18LOsGCrJAqEECUJOiVgObXweZXpXIHmt88hmlZ1DxoCDZo1MugkSTP1JGMaYgSv+9xuLLIRjxjjz5Ho7FBrKPkT39OH+T1yxxk1mQOMmvySiDje73ti2SyIMKaliy8mOQVQGASxacjyilGXa8Eok7n9dAL2fQc5KVASvLvJcR5/hVhbNKqJfLEYEcZ5uXfS0hBe0GEiYOsFJcLmijqglgCNIBYjgPXl5CMRjT4y8gv8Ee4nnFICnayJJXRoWRKSRD4S/KMzklKI1ZGlzRCz5iE6BmI62glksQqzmiTVi1RYYYwNwQvwewIr2tRLRNmEEZNYsIfZVhjZSiLwbllcp2UWNZShUH0Ms8YkMyBxAaAaCnOiwK0SBfCTJaE0GCOluLLWYhDqDNxkCoYhWMRWVaWEqzANaeqmRWia3pG00nF1KpOEgK3LCuVIhpMqYReKm0BEDEAD646IRUEKVlWGUGkkVWgZjKkKncqBE4x+RoZAdEKJJkillldAJCS0HVRAhCrakI4uWaappAgoElQuBLHuhoBMfCm6nGQSgySVycPUoZymRsctYkk0UQIKWpoIYgGf2qGaEUoHuwzzWSgWqB9CivHIGVQLQbfCpqWxRqF9qnEFDNpMAWSRW1HhZS1iYOoYMgFU9MNNPa4zYILb8JFT8k/buKfgK1RShFAgoPFksEduPoOA8sHg5aJiVUqJYlmEbVUAmM3SsXBKbIFMQ0QEFQtlBX5d0bJWi+MUoTqmgqIGZeFyb8zimwJni+MaOYbMkSZQof4hoCo5tRkoiBvzgxxpmQOMmsyBxnK0Bif5Stwalt9ztlPF/GVQZiWymZThCkilUKHgWP5CgiD0LMtEBw7u3naxK8MwuVqYdkhuP5BMmW5ajhYSFCjBaBrYuSppeOf8eNLw51B3cZfSZmmpgNCKK2Uy5tU51zTFJ2WNQ6Do2R0GXGZsFyO3B5YUkviShyDQA0/VTjAYCsYh+hwGBd4krDFKBy/wjduTA1kk8K4z6LU0mJfAU3FRdoUiUFggFHALa60bWmMLWAcCwhwBdeRy1myLvNQ4lSV0lKWwcXRIQ6HK1DOT7FG8jpMDzWOq+kZqBHFopZakvnLhVsChaXEoaqmgo4lNzZUdYNaYguIy9QRFGfAAFKtcgalz9JNmE9SmtTkynuGTgsktpGk9MogKfRvoDStlageg0Qr06DtC9pWtFKqLRC5Nr2QZIRJn4/8ZhlTLlOYUxVpCUCgyjAEZsNTAyEi65TAUMQICEppBKQsGKpWEUCkl0kmTTj6E5UcwopUpY5hZKlFKtRhLEMzAAITEIIaOD0QUq1oBLUgOQJiwZlEDKKBgBk7tCodVZjQIiPhInK+URGkDCBoJjADzlB9CLIwTRADSoWGPgRhFdAQ1dIGNhK1sgUI0bBGLFCsFWoqFkwsdVrEg5tWARs2qIwig2bKiUHQ5QgqcEogR9qDIAW6UkT3i1RervZjYBxNu7aMjZkQeVoobORVKHCxsLKhMWHQMiFyTR5qLGOg24QEwU6oUJ2isQt0NalwaewcHTW4WIlX+xGEHwFbJs0TDoHX8JcES9LDQPpvIAj2MdhIZcGetqicpEM9Fadn7Ep0x0F+gqZBgySPsEHYSDQ2iCIPkjhWfDDuyQkqYpw8up0xrbHWrMgcZNZkDjJrMr8dBCLS05JT+NK94r3f6dTHxO/9vjE3sd8YEMHTlmAlJkiZCDXFeUrIXTxkQYguQ86+ajJ9kKyeKTgrTtG85hQKRiplpArONbPo5LOFTKaQzcsQcQ5ASuWqsZylJWpulLb0SiWzVdow4Wt22SiXDRi4QwgdgwLObWQOMgeZg8xB5iBzkImDKGLuMHBmeXFZ5nP2WZM5yKzJHGTW5O8ZhI06KTwj5KTDp+4SnpPzyWFnB2GanmHx9okQVdefkRXTdenykNYzIPrL/xgM13UxThD5MDdLU3xFBRu52gp6NZDBNT8KkMuzcj1UyrJyzKPoSccUdoJjCnwbvPZivCAWvQYgMAzC5VsCnxbD54oZ7mC2pplG0AXTVIYgK5mMgSvwDEdpWCY+SO/IZPhGkqS5wPCNIwzO6aDTEeyj27wFnxMAQfeTa7i+DFdYZcSRa+foVAIF3Uwyhj4E1CTM2qS0PAQpEXQU0AnL4/opi95CsiwYwQXfjQUWPSCuE1xDlc9j6yaLzildWYzxg2xubm4ASKEinWSiNzdsbWmQqS7fIMBKG4RsUQvfv8H0IYghBBSoRMpgXllawXV2XLcmWYilbG6JNNUgdolp1IxTFnGxuKRwdIhg1fGDRF5YBKpCPl6fpSugBkQ+so6PtEOJNk1zk6alw8ATNoLuDcLJUrpCDGqgQzqEVGR6i25YVKdWlFI6qkg/BMxzIzrzmEEsy0rFqgVapQhUlVJa+ispinwVgpS0dBh4AsSEckH8As0T6c1REkygY07JYsLYtKig1pYhBim1AUj8tohx2wiTNoL1jfqM3lcVyHQIkqZbBI5KF44REAN/lx0OrOCjSwACTcLKiqxFDdOrpLhhUpWamxl8M4RMmZwwSNRq6TQD+k0VLZsmw6uHIGqeJomZVXkZimwdgUTuA+jGBGnzEENDwyYL+PQFgmTAotGTAuw9SlkVEYhagSTmREDADOCyLWO7g6phlGiJD2oES3StBKXAN9FgjOMgcIZKGW1Eo8tGmWaZ2KSGQTOciS0ofppeU5lMuRG71wF7kW6W6JhBkvkK1ki+TJhYWVHSeYOQSiUPraqGIcoKvoaCr1Sw2KxYWdGqeekq5OQHYwFmrRikkE8RsVLJO/jEHHxmsLxG3oIzy5RwzhXQTi2Pr7eAlrqyIvL5cfbssYMJG/ifMMJiH5Q4JHIfIZHHyYg/CRt5R2qcbui1QkbiDBxYyFE+wxOdWKi/69HvbMocZNbk7wRkOrcR49nJW6+Q9gUgLD21m7saeyudeUlZ4C8EMad1u50vsLdMWjZeRpblgGFGQEQSQDZeLm3qTQHJnAqkJN1ay8RZMYzy0asZRKmcxZcIwB6M98oOKciHbosaKZbLqaeKqWOUM4BY6K89XpAMPrutbkZPB6eGzzrr+IR9WoJkMGNHfogCw/cdaIXjOfECXA0re3qQguPgxOBE4ccCTwkC80CYCBAHL5GW1dVloS0LUoSROoKYliQgVaKU8NUH+H4DGAsnMSd8+0GWVLJELcrcCVnJq5nngsjGVD7Yjw+IwzQsalzhOOxGobij6XA6rgyinwoEX3ggMjpx8G2FRVJNERh951FZHJK2LAdmQBCA11Kk4PTypQmkKuDyqwVrmZjLxLFUqCGR1vBxd8j0eSDS/5wZQg6DecEwisIy8P5e1jAyQqxkRKpUKnLjmmYahrztBzFPC5IVBWEQJ4O3mYbvYcigalnVTShCFbsB1JuUNgCJ3+lgWvjUvrOAIKpZwZTkBSAorCQ400savo0kZSXL3CqwMuomX1F5KpOpmKAFedCPDJPRTwmipK0yvmUisr5jIGlHFCMbkS9JkCBQULha8LkAepeOQEQx0j6IxJ8Pgi+VFdxQhdCKpkYrlS1QA54ucNhddoTBVeDDlzMwWsmvpKLop2y14rdMxO80yMd/ppMuMGi1tJTQpcGp8ftmRMFMF8BCCjAdd0wEgZRW1kxnqiRlpvUT3skTg6gCGETKgY1hWhmFJ7V0RphFUWVcXdAMoRmcp5yFEs8zLiyIBvFPB6KBaRGSJILLDK3hnyng+kGIIttkBltVRlFNUyA0HBAyCqZMmiaDZg+2z68RTYpIGUbJcLQM2EHS1IWTEUU4YmlVqCgwFl3LWBglrWqaqqmnAxmrcB7V3wtANA3aDy2pJS0rqWnRH/QsmrYgg5IL+CgjRolEnz5IST+BIwLZJFDAIxndP/Fg8rWAnCxRjTiFl5HSaUBeZX3pDMLUJGNmfiX/UpJ5MUhyaq/LUwHmpR2E2YtAputs8mq1fyLIG/P7I6/7B17OLCf9Iszr/sWds8szQV73DyC9lDz9q0lvzO9YTan3GL/MQWZN5iCzJnOQWZM5yKzJHGTWZA4yazIHGcjgtWVH34b77Gj7wlk5ezrl2eRVQZiBjsApEt2sIAX16LdeMgZu9RLGEnrkTDvyezFs+Ic/O7x+nw2dY4l+xt9IGwtIymLMSTlEcyz848JRVAd9/lKWqjNWTGoZxjT9rdXV+6uc7azaO6s7O/dthe0ItlOrP+BidbW+uip22IMlvrrKIMoO0bUzk7yyapFlQmg2nSoUsql0UtcyZtHUHYexbFoFBJHRoZIy2vqX93+//sXOJ6urH60+ACYo8BdLX/Av4NiX979YX19f/eT+Fzvv3v9k58H9HaY95eo9eRBmpYyFjbJe0Ei2CiU2SD5tihLDl6tnGElZVgrqRVt/wL4k766v8o8+4qu//8MnTLH/sPMF+dc//H7nAdl5d2d99V3y0c5H5F37ky/5awFRRDEjCqZVTArHcTJa0SmYjgTRsyYzrVQqLWvkgfIH8u7OJw/ufyl2HqzugD08eLBuf3H//s4n9gOoE6inT3aAdWkV9Ou1gDBNMNW0NCFw9YcLU1FVnmSKip7mFsHfSmNq6S1h7xD4t052GGx3bNuGrzZbX+c1e33d5oKsc4xSX98hpDQWGzn60anxCf/3d88g/87PXgTlCZBzLKMgv/2ncyy/HAFRF8yCXnopR50ZkFImOwTR0vg2kPMqKWdhCLKQdrLnVsy4QgBE1ZIL51i0IxBAOceiqiMgb4L8DwS3T/IdP5AXAAAAAElFTkSuQmCC"/>
          <p:cNvSpPr>
            <a:spLocks noChangeAspect="1" noChangeArrowheads="1"/>
          </p:cNvSpPr>
          <p:nvPr/>
        </p:nvSpPr>
        <p:spPr bwMode="auto">
          <a:xfrm>
            <a:off x="207434" y="-1546225"/>
            <a:ext cx="3416300" cy="3228975"/>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65543" name="Picture 4" descr="http://pingalerie.de/blogbilder/blogdesk/firefox_erweiterungen/pwdhash/pwdhas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6800" y="2514601"/>
            <a:ext cx="3981451"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DE45E16A-2837-42CC-8C6D-FEDE6E4C00C2}" type="slidenum">
              <a:rPr lang="en-US" smtClean="0">
                <a:solidFill>
                  <a:srgbClr val="898989"/>
                </a:solidFill>
              </a:rPr>
              <a:pPr/>
              <a:t>37</a:t>
            </a:fld>
            <a:endParaRPr lang="en-US" smtClean="0">
              <a:solidFill>
                <a:srgbClr val="898989"/>
              </a:solidFill>
            </a:endParaRPr>
          </a:p>
        </p:txBody>
      </p:sp>
    </p:spTree>
    <p:extLst>
      <p:ext uri="{BB962C8B-B14F-4D97-AF65-F5344CB8AC3E}">
        <p14:creationId xmlns:p14="http://schemas.microsoft.com/office/powerpoint/2010/main" val="1272189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ea typeface="宋体" pitchFamily="2" charset="-122"/>
              </a:rPr>
              <a:t>Related Work</a:t>
            </a:r>
          </a:p>
        </p:txBody>
      </p:sp>
      <p:sp>
        <p:nvSpPr>
          <p:cNvPr id="66563" name="Content Placeholder 2"/>
          <p:cNvSpPr>
            <a:spLocks noGrp="1"/>
          </p:cNvSpPr>
          <p:nvPr>
            <p:ph idx="1"/>
          </p:nvPr>
        </p:nvSpPr>
        <p:spPr/>
        <p:txBody>
          <a:bodyPr/>
          <a:lstStyle/>
          <a:p>
            <a:pPr eaLnBrk="1" hangingPunct="1"/>
            <a:r>
              <a:rPr lang="en-US" smtClean="0">
                <a:ea typeface="宋体" pitchFamily="2" charset="-122"/>
              </a:rPr>
              <a:t>Password Management Software</a:t>
            </a:r>
          </a:p>
        </p:txBody>
      </p:sp>
      <p:pic>
        <p:nvPicPr>
          <p:cNvPr id="66564" name="Picture 2" descr="http://lastpass.com/images/blog_logo.png?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362200"/>
            <a:ext cx="640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6" descr="https://encrypted-tbn1.gstatic.com/images?q=tbn:ANd9GcSO8DoDoA9-9mpRVcUsNc6C8cgTGYMS8jiFodbfr3-fQosDn4H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3810000"/>
            <a:ext cx="39878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data:image/png;base64,iVBORw0KGgoAAAANSUhEUgAAAMgAAAD8CAMAAAAFbRsXAAABpFBMVEXz8/P////b4eAAAAAAAP8AeAD29vaNmqD8+fz49vjy8vLR19bL0dRdZmqZnp16fHy6v77EyciBhIShpqVTmFOoxahlaGi2trabpqwuii7L2ssAfgC80bzFxcX4+PP9/fJAQUDn5+eRkpLOzvbk5PStrfisrKydnfmQkJBycnJaWlpkZPyVlfqGhvrExPdMTEyWRpbp6fQ3N/5TU1MnJyc0NDR4ePu1tfjw5uY7Ozt9ffvJr8kbG//wu7vU1PXy6uosLP7Sv9KmpvnxyMi8vPcTFRQfHx8rKyvnp6fy2trd3fVZWf1KSv3dc3OQkPronZ1BAABGRv1VVf3ZY2Pd0d3MtcypdanWJyfnu7vbUVGsFxfkjY26lbrAoMBvb/zffn49Pf7KODhwAACgAABWAAAsAABrEBDQMzNpe4TYZGSuPDzeampmoWaxhbGOOo6ka6R2AHaCsIJYOViaVppUIiLWjIxaGBg4AADQp6eeKiq/FxeyKiqNDg6UAADVmZmvRkbgWFjJAACALy+WW1uXR0e8W1vEcXEaAACyenpiAADQAACyNDTrfJfdAAAb4UlEQVR4nO2dj2PaRp7oNRp2djviIQx30r27J8EQRwWShjrECa6tEEexLblLlQanhtKE4KbLdv26vbu97t56+8Pdu3ZfX//p+35HAuMkTuwECM7yjSOEZkYzH833Oz80Xwnlt788x/LbtDoQ5ZfkHEvS0bQjEHZuhSRT6QXtCEQ5p8JJMpMyY5KJgcAF43UQziZ2oQCkVMymJwrClMDzXB/E87wanwwLgPwvPTU5EMZrnt9p9/u99m6/3e/19zteMAmWSYPUgrC5u9vo+K7banl+2GnvHjbcCaBMGCTwm/2m6wa10K0HfugGgec22u2GVxtvPhMGqfn7vX0vCPzdbn+35TV6/n7f9Wpep9nrBnycOU0UhIFWfe4GbthvfN/utYPGV+1O2Gv0QhdQ2l1vvCQTBKn5u6HnNru7fq/RhdaqFdS8wG32eqEPn72GN76slEmCBH4/9Frdn9u+X+M1aH2xAfbAUrqN5kGr5jXHWyeTAmHIUQt2dw87rOaG3dBtha4Xdjt+UPMPvv+25nmHY7WTSYHU3XYYhI2WX6+5HR+7jvr3PnTvAXwLgkbweafm9bre+BRgQiB1r9nwfLfdDup+GHDO663v7v7VZbAH9eOxb5tuWHN73drYSCYEEnTaXngADIHv1qD0yg973zze+42rwD4PoD9xIULQ7Y1PuSYE4u+6bqfVBg4Pi86Vdqe595eDrvyCJLVwt+EF7cbYOsaJgLCg2/T8g8N6zXejoivffk3v/uWbT3+sy6+10Ks1m/v1sO2Oq0omAsLdfqjUOp26G3Nw9vFn3zz+uv2fX9XjOukEHf+wFRw2gjHpwCRAGFpIt+fVvU4tBlEOfv5573f/8U0jUKLvbsg7bbfW6bXGkCHKJEB40Ov67YbPw1bMwYODP9M/drp7f/rai0jqnaAVdr3WblgfQ47KhEC8g9Dt7nrBUYX8+KfHe/RPbb/1XYfFVeLX+t93gsP9MbXAkwCpd3pe46DDW/6Aw91rtr+++/HdvU8HRgItV73bCnnYH5ORTAKk1t33/hOGVZ2BqXOvE/w3fdzxv/2vvTBSLV4PvU6/XwOQ8bRbkwAJPm94YTusdYMBiML/0vsj/W+X1FvDY67rff+94vbd8RjJRED2fbd7GHh+fQji97/722ePH/8cN1oxCDRu7m44uzXitbsB6cJYd2Dr9W//66+/+c3dg0+//l39CMSvtQ/d1oyDtBrNFphz3Bt+/tPep82/0Lt/2vvUZwOQlhvs9v1Wb5ZB+mGnAd12CKP2AGw5fNyttX6ilB58/NlPDbSYqEZA+VwAmWEbOQzdDszWYduFqVTY/qvvf3z37t/o3qcH7YOOjwZfY54f9Nu+2/dnF6TWaPj9/re1ZhjUed1rNDzm//T/9v+299PBXui32/uNxuf7MFfEUbDbH9Odocn0I4eBAhaC03QvCGped//P0EXSH3747HETDrhuzd3vN4Pm7v/nnVnuEOthzwt3of3twEQdBBrjvR/dNv3B/9n3XL/T+arTCTshb3X2653DGQaBsVbHC2qgOdBteF6t4+/3G2Gf/hB2u74bdDGw7vpg9AHM28c0tZrIML7W3IcuRIGBoRJ2+/1u77B7cNijP3e9brvf2wfLgblwnUHr5ffGZOuTmVjV/LavBL4P0yffb0DD1Wm0wh79br/R7TSbh40Gr0PNhGDt3ca4bqRMZqrr9sKg9Zs/utDEhp3ObqfR9vc/ph8fBodtmHQFzcDt1L+62+ZuuzOuSftkbj7Uv9r13J8/drnvQ/Nb97u8cbBHHx+0w3C/0Tn0vTCoQQPgwXh/LPkpkwLhMEqpeS3Ga35YY4wE4Y+fQc9+9zuf12os8EIPJyk16A3HdmNrQreDatDS1sCYazW3G4Y//xW6dZS/3f3z563AxY4SSLxmMxhPdsrEQDjef6gr/q4Pxf3zXXokn33ThkHWIY5SOr2x3Qya4N14r73v1Zp+u+HV3e7He48jjL1PDzuBB+1xm8u73DN/7xfvbbW7XtBo77b9Ws3zm81er3e433ED7vV6bb8edA7Cca6/TW59hLs/ND3eOmg3Qz+A8Xy9BkBeK/B227vQtYf9zlhX3ya4YlX39tEc/M8bbtv70e10ut3uYb8X7Ddg4NgZM8dEF0O51+03XNSrXa/f/Z3f6/Y6/UbAa0F42G+NeV13oqu63PMP2x23FsBwPvwBxidfwUS97nX2e43WGO08ymui6+y81ur0e5+HoEtBIDeBD+PGpu/Vx+0xMHEXjrrnw4i33Wg0uvC/2d7tg4mMOROUSYMo6MUBc3dAaLd7+90u1M7YawNlCiAKujhB0+vCHEu6Ok0gi+mASJFebpM6uTJFkEnLHGTWZA4yazIHmTWZg8yazEFmTeYgsyZzkFmTE0FyIHa8b9snpH4y4tNij5wlF8uLYg/SsJOj2k8FnQDC7F/funXrnSWMbfMLl0/M22YQb+32iRleXBsE2lfWbkXyzomx76zd+sC2b6zdehuisJtrtx4+O6p9e+3JPJ8NwpbuJaTcySls+1HiRBAMBDkx3L6dSLw9AEkM5CQS+waG2RcTiQ+wYi4kEpdyz4749vC0zwdRgOPeFThh4oaNZbkszzecreI22sXA61fu3IwODKqTyRh45NkgUM44LhskkNsjkMvHQEZPHWUrQY7NnZ8NwhOJWzmo41tQ00uQ6IOlJcVWFlEgB764uGTLXRYH2oq9JAMxOXyyxUXIDXZyx0GuK3CiXycSVyHSEhxbktvFxW0uY9t3ngViy3zx/qrNcQ9zg2xvL0WleRHI2o1FaZi56Br+Onflsty5YGN29+5gbeWGgbmLl3Dnxrat5Nag7InEEpYjceP6cRAsl5JIfHhzDbUndw8Dcx8mHi3aNyH2xXeGIJjzTQmyeGMNT30dIt55D/fWtm0Eee+qLM3zQRgW+t7Di9A0xGX9EDK9fgXSr1050pEbQ5C34yOPlpTcVbnHL6zFx0ZA3sNrA6V5lHuI6pq7lHi0zeDMF3M3bw3tB0E+vA5yCUHwely5soYX4eIg35vD/KA0zwWRVxMFrjBDG7HZxavXbTsHgBdzCHJlaQ0zjQI5B3W5qdgf4iVCkPdtHqnx9tpxG1kDSWD54NpfAL17FBXqRk4aeHROe1hgjMiuXt22c1LXoXav2PZ7l5g8+do2VGvi9vNBoCF8J4YfqKzsBVCBJMg7uVF9xvPeW2T4kcghCGf2NlaUggV82tgvyYpGkMXENoA8xIKu5ZSjcx6ByH7qwu0Y5J078C0y9ts5vAQXnw8CDYh9RdbKrZu52PZyi5ce4hEJ8p492sLI86J5YnEQZElhi6iOz25+LywxBLm3+CixnXh/8Wri/ZwSgQzPef3ClSvYagKInXvnIerdrdw2Jn4I2ha3WvblF4Gw7e2bgMJQna/EINCz3Prwg7dfDeR6DttP2ctCqbYTVxfXEmDScI2fALkMbaYtjR2//frRdtSM3vkQtDfxHj8tiGx44OwjIHFlXj4R5NKSLEdiABKp1lMgg0YGwxfBQG4DDoA8qVpHza8tzyltBMcs/IMPsUynBJG2DsW+cAv7dlRzqY+xVj4Nwhbh7Ns5aEcTd+wIROEfoA0vXT0OMtLuv5N4H8zkbdjeiDuGnP3oBBDbljXC793MoaVcOC2IogwaQ9AYvKhxx3FH9vVPgyi5uGlI3Iqa36VRk3g2CIyrwADxLLcWGRR60Fg/BQJFeR80EEAuD9rcm6cGsbejhvrhbajvC2/LrgJJ1m6vJd7nd7BEMcjtaFyUu/y+LPPNqEPE/lq20m9fGg7EEGR0DAidCHYl96IWVCrB5YfyEt0+Gmu9n2NL0LQnPsCmN3dbtjaXL9ixjXzw4uaX5W5eAIlGvznYA+OH7TYe5kuww5TFwXZRjn4WMX4Ox1wYJVJQOIDhcVZRsqGwbUwJsaNwG5LZo2ceJJBnjkJwC/tQKHlaOMPw5CfPR6DVGk5DYI/FW4YH5ddj29H4w3R2FPdIm+xj0zYmvzJ7+NV+8px2HGM0ZJjJIMmJIL86l/IUyFv//A/nUf7vr54G+cW//OLcyb/872eC/ON5k387AYS8db7kV//nF88G+ZVyvuStOciMyRxk1mRcIKN3u5Sn7h0f89wY7o7Vm2NMINwE4TAKM02hMOuJEjILQtlRVD7YGQPAQMYDQkroBmtkGaNUI+kNIot/FFyGUBLtM06pkNWmUjpyiifZXwsI0+nm8vIGrTKmaUqabnAOBRZi4HjJyvSaLDQTcBBBcEcACEYSUIcKfGVR+OjntEGIQbOEWBu0QKBGsHIcZlYozcSD+xQ1HFolCtM2Kc0iCEaCHZalyyWaJ1aR0hXAk2k1wITE1CLTBynTSomQpKmCaqkFumGpCi1C6SISAhRZahCFFGjFgiIKotMy7jAHFNKySHXFsmheaFsUPmmSV2jaqlDzLHUyHhthW5RuUIujjagW3SAkTx3u0GW8qHidCbA6BAoJVxtA0nSZoY0ACKgjydIyFzLlJhec477Az7MUYUwgPFMEe1/WyABkWXrBb0kQKLFp5iMQoqCNmICIRCzSuFTkM6+qK6hxSSaq8Fl8DarFUoZFOChDagSkYIGgcoAFScmLk0GqGJkzNQ3xrgEJ6t1rUC2WgVwFXMcjENQkrqoSBAy5UgHzVbUNygnUD5Rzi5OFIYhDy4yoKheqYHAJTKapDFr04vRthETXfHMhBnE0BXREl0VhFq0KQqBgBTD2vBkbe9WkAxCFVLFZA2O/Bjq4uayBsTvQ6j3Zr04BhFm6VHLZIXIDm18LOsGCrJAqEECUJOiVgObXweZXpXIHmt88hmlZ1DxoCDZo1MugkSTP1JGMaYgSv+9xuLLIRjxjjz5Ho7FBrKPkT39OH+T1yxxk1mQOMmvySiDje73ti2SyIMKaliy8mOQVQGASxacjyilGXa8Eok7n9dAL2fQc5KVASvLvJcR5/hVhbNKqJfLEYEcZ5uXfS0hBe0GEiYOsFJcLmijqglgCNIBYjgPXl5CMRjT4y8gv8Ee4nnFICnayJJXRoWRKSRD4S/KMzklKI1ZGlzRCz5iE6BmI62glksQqzmiTVi1RYYYwNwQvwewIr2tRLRNmEEZNYsIfZVhjZSiLwbllcp2UWNZShUH0Ms8YkMyBxAaAaCnOiwK0SBfCTJaE0GCOluLLWYhDqDNxkCoYhWMRWVaWEqzANaeqmRWia3pG00nF1KpOEgK3LCuVIhpMqYReKm0BEDEAD646IRUEKVlWGUGkkVWgZjKkKncqBE4x+RoZAdEKJJkillldAJCS0HVRAhCrakI4uWaappAgoElQuBLHuhoBMfCm6nGQSgySVycPUoZymRsctYkk0UQIKWpoIYgGf2qGaEUoHuwzzWSgWqB9CivHIGVQLQbfCpqWxRqF9qnEFDNpMAWSRW1HhZS1iYOoYMgFU9MNNPa4zYILb8JFT8k/buKfgK1RShFAgoPFksEduPoOA8sHg5aJiVUqJYlmEbVUAmM3SsXBKbIFMQ0QEFQtlBX5d0bJWi+MUoTqmgqIGZeFyb8zimwJni+MaOYbMkSZQof4hoCo5tRkoiBvzgxxpmQOMmsyBxnK0Bif5Stwalt9ztlPF/GVQZiWymZThCkilUKHgWP5CgiD0LMtEBw7u3naxK8MwuVqYdkhuP5BMmW5ajhYSFCjBaBrYuSppeOf8eNLw51B3cZfSZmmpgNCKK2Uy5tU51zTFJ2WNQ6Do2R0GXGZsFyO3B5YUkviShyDQA0/VTjAYCsYh+hwGBd4krDFKBy/wjduTA1kk8K4z6LU0mJfAU3FRdoUiUFggFHALa60bWmMLWAcCwhwBdeRy1myLvNQ4lSV0lKWwcXRIQ6HK1DOT7FG8jpMDzWOq+kZqBHFopZakvnLhVsChaXEoaqmgo4lNzZUdYNaYguIy9QRFGfAAFKtcgalz9JNmE9SmtTkynuGTgsktpGk9MogKfRvoDStlageg0Qr06DtC9pWtFKqLRC5Nr2QZIRJn4/8ZhlTLlOYUxVpCUCgyjAEZsNTAyEi65TAUMQICEppBKQsGKpWEUCkl0kmTTj6E5UcwopUpY5hZKlFKtRhLEMzAAITEIIaOD0QUq1oBLUgOQJiwZlEDKKBgBk7tCodVZjQIiPhInK+URGkDCBoJjADzlB9CLIwTRADSoWGPgRhFdAQ1dIGNhK1sgUI0bBGLFCsFWoqFkwsdVrEg5tWARs2qIwig2bKiUHQ5QgqcEogR9qDIAW6UkT3i1RervZjYBxNu7aMjZkQeVoobORVKHCxsLKhMWHQMiFyTR5qLGOg24QEwU6oUJ2isQt0NalwaewcHTW4WIlX+xGEHwFbJs0TDoHX8JcES9LDQPpvIAj2MdhIZcGetqicpEM9Fadn7Ep0x0F+gqZBgySPsEHYSDQ2iCIPkjhWfDDuyQkqYpw8up0xrbHWrMgcZNZkDjJrMr8dBCLS05JT+NK94r3f6dTHxO/9vjE3sd8YEMHTlmAlJkiZCDXFeUrIXTxkQYguQ86+ajJ9kKyeKTgrTtG85hQKRiplpArONbPo5LOFTKaQzcsQcQ5ASuWqsZylJWpulLb0SiWzVdow4Wt22SiXDRi4QwgdgwLObWQOMgeZg8xB5iBzkImDKGLuMHBmeXFZ5nP2WZM5yKzJHGTW5O8ZhI06KTwj5KTDp+4SnpPzyWFnB2GanmHx9okQVdefkRXTdenykNYzIPrL/xgM13UxThD5MDdLU3xFBRu52gp6NZDBNT8KkMuzcj1UyrJyzKPoSccUdoJjCnwbvPZivCAWvQYgMAzC5VsCnxbD54oZ7mC2pplG0AXTVIYgK5mMgSvwDEdpWCY+SO/IZPhGkqS5wPCNIwzO6aDTEeyj27wFnxMAQfeTa7i+DFdYZcSRa+foVAIF3Uwyhj4E1CTM2qS0PAQpEXQU0AnL4/opi95CsiwYwQXfjQUWPSCuE1xDlc9j6yaLzildWYzxg2xubm4ASKEinWSiNzdsbWmQqS7fIMBKG4RsUQvfv8H0IYghBBSoRMpgXllawXV2XLcmWYilbG6JNNUgdolp1IxTFnGxuKRwdIhg1fGDRF5YBKpCPl6fpSugBkQ+so6PtEOJNk1zk6alw8ATNoLuDcLJUrpCDGqgQzqEVGR6i25YVKdWlFI6qkg/BMxzIzrzmEEsy0rFqgVapQhUlVJa+ispinwVgpS0dBh4AsSEckH8As0T6c1REkygY07JYsLYtKig1pYhBim1AUj8tohx2wiTNoL1jfqM3lcVyHQIkqZbBI5KF44REAN/lx0OrOCjSwACTcLKiqxFDdOrpLhhUpWamxl8M4RMmZwwSNRq6TQD+k0VLZsmw6uHIGqeJomZVXkZimwdgUTuA+jGBGnzEENDwyYL+PQFgmTAotGTAuw9SlkVEYhagSTmREDADOCyLWO7g6phlGiJD2oES3StBKXAN9FgjOMgcIZKGW1Eo8tGmWaZ2KSGQTOciS0ofppeU5lMuRG71wF7kW6W6JhBkvkK1ki+TJhYWVHSeYOQSiUPraqGIcoKvoaCr1Sw2KxYWdGqeekq5OQHYwFmrRikkE8RsVLJO/jEHHxmsLxG3oIzy5RwzhXQTi2Pr7eAlrqyIvL5cfbssYMJG/ifMMJiH5Q4JHIfIZHHyYg/CRt5R2qcbui1QkbiDBxYyFE+wxOdWKi/69HvbMocZNbk7wRkOrcR49nJW6+Q9gUgLD21m7saeyudeUlZ4C8EMad1u50vsLdMWjZeRpblgGFGQEQSQDZeLm3qTQHJnAqkJN1ay8RZMYzy0asZRKmcxZcIwB6M98oOKciHbosaKZbLqaeKqWOUM4BY6K89XpAMPrutbkZPB6eGzzrr+IR9WoJkMGNHfogCw/cdaIXjOfECXA0re3qQguPgxOBE4ccCTwkC80CYCBAHL5GW1dVloS0LUoSROoKYliQgVaKU8NUH+H4DGAsnMSd8+0GWVLJELcrcCVnJq5nngsjGVD7Yjw+IwzQsalzhOOxGobij6XA6rgyinwoEX3ggMjpx8G2FRVJNERh951FZHJK2LAdmQBCA11Kk4PTypQmkKuDyqwVrmZjLxLFUqCGR1vBxd8j0eSDS/5wZQg6DecEwisIy8P5e1jAyQqxkRKpUKnLjmmYahrztBzFPC5IVBWEQJ4O3mYbvYcigalnVTShCFbsB1JuUNgCJ3+lgWvjUvrOAIKpZwZTkBSAorCQ400savo0kZSXL3CqwMuomX1F5KpOpmKAFedCPDJPRTwmipK0yvmUisr5jIGlHFCMbkS9JkCBQULha8LkAepeOQEQx0j6IxJ8Pgi+VFdxQhdCKpkYrlS1QA54ucNhddoTBVeDDlzMwWsmvpKLop2y14rdMxO80yMd/ppMuMGi1tJTQpcGp8ftmRMFMF8BCCjAdd0wEgZRW1kxnqiRlpvUT3skTg6gCGETKgY1hWhmFJ7V0RphFUWVcXdAMoRmcp5yFEs8zLiyIBvFPB6KBaRGSJILLDK3hnyng+kGIIttkBltVRlFNUyA0HBAyCqZMmiaDZg+2z68RTYpIGUbJcLQM2EHS1IWTEUU4YmlVqCgwFl3LWBglrWqaqqmnAxmrcB7V3wtANA3aDy2pJS0rqWnRH/QsmrYgg5IL+CgjRolEnz5IST+BIwLZJFDAIxndP/Fg8rWAnCxRjTiFl5HSaUBeZX3pDMLUJGNmfiX/UpJ5MUhyaq/LUwHmpR2E2YtAputs8mq1fyLIG/P7I6/7B17OLCf9Iszr/sWds8szQV73DyC9lDz9q0lvzO9YTan3GL/MQWZN5iCzJnOQWZM5yKzJHGTWZA4yazIHGcjgtWVH34b77Gj7wlk5ezrl2eRVQZiBjsApEt2sIAX16LdeMgZu9RLGEnrkTDvyezFs+Ic/O7x+nw2dY4l+xt9IGwtIymLMSTlEcyz848JRVAd9/lKWqjNWTGoZxjT9rdXV+6uc7azaO6s7O/dthe0ItlOrP+BidbW+uip22IMlvrrKIMoO0bUzk7yyapFlQmg2nSoUsql0UtcyZtHUHYexbFoFBJHRoZIy2vqX93+//sXOJ6urH60+ACYo8BdLX/Av4NiX979YX19f/eT+Fzvv3v9k58H9HaY95eo9eRBmpYyFjbJe0Ei2CiU2SD5tihLDl6tnGElZVgrqRVt/wL4k766v8o8+4qu//8MnTLH/sPMF+dc//H7nAdl5d2d99V3y0c5H5F37ky/5awFRRDEjCqZVTArHcTJa0SmYjgTRsyYzrVQqLWvkgfIH8u7OJw/ufyl2HqzugD08eLBuf3H//s4n9gOoE6inT3aAdWkV9Ou1gDBNMNW0NCFw9YcLU1FVnmSKip7mFsHfSmNq6S1h7xD4t052GGx3bNuGrzZbX+c1e33d5oKsc4xSX98hpDQWGzn60anxCf/3d88g/87PXgTlCZBzLKMgv/2ncyy/HAFRF8yCXnopR50ZkFImOwTR0vg2kPMqKWdhCLKQdrLnVsy4QgBE1ZIL51i0IxBAOceiqiMgb4L8DwS3T/IdP5AXAAAAAElFTkSuQmCC"/>
          <p:cNvSpPr>
            <a:spLocks noChangeAspect="1" noChangeArrowheads="1"/>
          </p:cNvSpPr>
          <p:nvPr/>
        </p:nvSpPr>
        <p:spPr bwMode="auto">
          <a:xfrm>
            <a:off x="207434" y="-1546225"/>
            <a:ext cx="3416300" cy="3228975"/>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66567" name="Picture 4" descr="http://pingalerie.de/blogbilder/blogdesk/firefox_erweiterungen/pwdhash/pwdhas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6800" y="2514601"/>
            <a:ext cx="3981451"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08000" y="1219201"/>
            <a:ext cx="11176000" cy="5057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Title 1"/>
          <p:cNvSpPr txBox="1">
            <a:spLocks/>
          </p:cNvSpPr>
          <p:nvPr/>
        </p:nvSpPr>
        <p:spPr bwMode="auto">
          <a:xfrm>
            <a:off x="552451" y="1295400"/>
            <a:ext cx="1084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sz="3400" b="1">
                <a:solidFill>
                  <a:srgbClr val="000000"/>
                </a:solidFill>
                <a:latin typeface="Calibri" pitchFamily="34" charset="0"/>
              </a:rPr>
              <a:t>Challenge:</a:t>
            </a:r>
            <a:r>
              <a:rPr lang="en-US" sz="3400">
                <a:solidFill>
                  <a:srgbClr val="000000"/>
                </a:solidFill>
                <a:latin typeface="Calibri" pitchFamily="34" charset="0"/>
              </a:rPr>
              <a:t> Single point of failure</a:t>
            </a:r>
          </a:p>
        </p:txBody>
      </p:sp>
      <p:pic>
        <p:nvPicPr>
          <p:cNvPr id="11" name="Picture 6" descr="http://www.ecouterre.com/wp-content/uploads/2013/01/compubody-sock-1-537x4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 y="2590800"/>
            <a:ext cx="5621867"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images.macworld.com/images/article/2012/09/iphone5_large-29412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9033" y="2224088"/>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http://www.digitaltrends.com/wp-content/uploads/2013/04/Samsung-ATIV-Book-6_front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6551" y="3306764"/>
            <a:ext cx="19685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http://www.cpyoubuildit.info/wp-content/uploads/2010/05/iStock_000003178554Mediu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3717" y="2278064"/>
            <a:ext cx="202988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http://farm1.staticflickr.com/62/201340293_e0045e2a0a_o.jpg"/>
          <p:cNvPicPr>
            <a:picLocks noChangeAspect="1" noChangeArrowheads="1"/>
          </p:cNvPicPr>
          <p:nvPr/>
        </p:nvPicPr>
        <p:blipFill>
          <a:blip r:embed="rId10">
            <a:extLst>
              <a:ext uri="{28A0092B-C50C-407E-A947-70E740481C1C}">
                <a14:useLocalDpi xmlns:a14="http://schemas.microsoft.com/office/drawing/2010/main" val="0"/>
              </a:ext>
            </a:extLst>
          </a:blip>
          <a:srcRect l="22906" t="23773" r="12500" b="19597"/>
          <a:stretch>
            <a:fillRect/>
          </a:stretch>
        </p:blipFill>
        <p:spPr bwMode="auto">
          <a:xfrm>
            <a:off x="6665384" y="4352925"/>
            <a:ext cx="3505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http://techglimpse.com/wp-content/uploads/2009/02/new-dell-xps-pink-laptop.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37600" y="3360739"/>
            <a:ext cx="1610784"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ttp://us.123rf.com/400wm/400/400/albertzig/albertzig1210/albertzig121000075/15612027-3d-cartoon-bug.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58400" y="3570289"/>
            <a:ext cx="117051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AAA87B14-7B6F-441B-B848-4614DD5E302F}" type="slidenum">
              <a:rPr lang="en-US" smtClean="0">
                <a:solidFill>
                  <a:srgbClr val="898989"/>
                </a:solidFill>
              </a:rPr>
              <a:pPr/>
              <a:t>38</a:t>
            </a:fld>
            <a:endParaRPr lang="en-US" smtClean="0">
              <a:solidFill>
                <a:srgbClr val="898989"/>
              </a:solidFill>
            </a:endParaRPr>
          </a:p>
        </p:txBody>
      </p:sp>
    </p:spTree>
    <p:extLst>
      <p:ext uri="{BB962C8B-B14F-4D97-AF65-F5344CB8AC3E}">
        <p14:creationId xmlns:p14="http://schemas.microsoft.com/office/powerpoint/2010/main" val="1462647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b="1" dirty="0"/>
              <a:t>Depth-Robust Graphs and Their Cumulative Memory Complexity</a:t>
            </a:r>
            <a:r>
              <a:rPr lang="en-US" dirty="0"/>
              <a:t>. with Joel Alwen and Krzysztof Pietrzak. </a:t>
            </a:r>
            <a:r>
              <a:rPr lang="en-US" dirty="0">
                <a:hlinkClick r:id="rId2"/>
              </a:rPr>
              <a:t>EUROCRYPT 2017</a:t>
            </a:r>
            <a:r>
              <a:rPr lang="en-US" dirty="0"/>
              <a:t> (to appear). [</a:t>
            </a:r>
            <a:r>
              <a:rPr lang="en-US" dirty="0" err="1">
                <a:hlinkClick r:id="rId3"/>
              </a:rPr>
              <a:t>ePrint</a:t>
            </a:r>
            <a:r>
              <a:rPr lang="en-US" dirty="0"/>
              <a:t>]</a:t>
            </a:r>
          </a:p>
          <a:p>
            <a:r>
              <a:rPr lang="en-US" b="1" dirty="0"/>
              <a:t>On the Computational Complexity of Minimal Cumulative Cost Graph Pebbling</a:t>
            </a:r>
            <a:r>
              <a:rPr lang="en-US" dirty="0"/>
              <a:t>. with Samson Zhou. (Working Paper). [</a:t>
            </a:r>
            <a:r>
              <a:rPr lang="en-US" dirty="0" err="1">
                <a:hlinkClick r:id="rId4"/>
              </a:rPr>
              <a:t>arXiv</a:t>
            </a:r>
            <a:r>
              <a:rPr lang="en-US" dirty="0"/>
              <a:t>]</a:t>
            </a:r>
          </a:p>
          <a:p>
            <a:r>
              <a:rPr lang="en-US" b="1" dirty="0"/>
              <a:t>Towards Practical Attacks on Argon2i and Balloon Hashing</a:t>
            </a:r>
            <a:r>
              <a:rPr lang="en-US" dirty="0"/>
              <a:t>. with Joel Alwen. </a:t>
            </a:r>
            <a:r>
              <a:rPr lang="en-US" dirty="0" err="1">
                <a:hlinkClick r:id="rId5"/>
              </a:rPr>
              <a:t>EuroS&amp;P</a:t>
            </a:r>
            <a:r>
              <a:rPr lang="en-US" dirty="0">
                <a:hlinkClick r:id="rId5"/>
              </a:rPr>
              <a:t> 2017</a:t>
            </a:r>
            <a:r>
              <a:rPr lang="en-US" dirty="0"/>
              <a:t> (to appear). [</a:t>
            </a:r>
            <a:r>
              <a:rPr lang="en-US" dirty="0" err="1">
                <a:hlinkClick r:id="rId6"/>
              </a:rPr>
              <a:t>ePrint</a:t>
            </a:r>
            <a:r>
              <a:rPr lang="en-US" dirty="0"/>
              <a:t>]</a:t>
            </a:r>
          </a:p>
          <a:p>
            <a:r>
              <a:rPr lang="en-US" b="1" dirty="0"/>
              <a:t>Efficiently Computing Data Independent Memory Hard Functions</a:t>
            </a:r>
            <a:r>
              <a:rPr lang="en-US" dirty="0"/>
              <a:t>. with Joel Alwen. </a:t>
            </a:r>
            <a:r>
              <a:rPr lang="en-US" dirty="0">
                <a:hlinkClick r:id="rId7"/>
              </a:rPr>
              <a:t>CRYPTO 2016</a:t>
            </a:r>
            <a:r>
              <a:rPr lang="en-US" dirty="0"/>
              <a:t>. [</a:t>
            </a:r>
            <a:r>
              <a:rPr lang="en-US" dirty="0">
                <a:hlinkClick r:id="rId8"/>
              </a:rPr>
              <a:t>Full Version</a:t>
            </a:r>
            <a:r>
              <a:rPr lang="en-US" dirty="0"/>
              <a:t>]</a:t>
            </a:r>
          </a:p>
          <a:p>
            <a:endParaRPr lang="en-US" dirty="0"/>
          </a:p>
        </p:txBody>
      </p:sp>
    </p:spTree>
    <p:extLst>
      <p:ext uri="{BB962C8B-B14F-4D97-AF65-F5344CB8AC3E}">
        <p14:creationId xmlns:p14="http://schemas.microsoft.com/office/powerpoint/2010/main" val="3777259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send the password?</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4</a:t>
            </a:fld>
            <a:endParaRPr lang="en-US" dirty="0"/>
          </a:p>
        </p:txBody>
      </p:sp>
      <p:pic>
        <p:nvPicPr>
          <p:cNvPr id="5" name="Picture 1"/>
          <p:cNvPicPr>
            <a:picLocks noChangeAspect="1" noChangeArrowheads="1"/>
          </p:cNvPicPr>
          <p:nvPr/>
        </p:nvPicPr>
        <p:blipFill>
          <a:blip r:embed="rId3" cstate="print"/>
          <a:srcRect/>
          <a:stretch>
            <a:fillRect/>
          </a:stretch>
        </p:blipFill>
        <p:spPr bwMode="auto">
          <a:xfrm>
            <a:off x="10663219" y="1447800"/>
            <a:ext cx="984903" cy="147828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92480" y="1762760"/>
            <a:ext cx="990600" cy="1524000"/>
          </a:xfrm>
          <a:prstGeom prst="rect">
            <a:avLst/>
          </a:prstGeom>
          <a:noFill/>
          <a:ln w="9525">
            <a:noFill/>
            <a:miter lim="800000"/>
            <a:headEnd/>
            <a:tailEnd/>
          </a:ln>
        </p:spPr>
      </p:pic>
      <p:cxnSp>
        <p:nvCxnSpPr>
          <p:cNvPr id="7" name="Straight Arrow Connector 6"/>
          <p:cNvCxnSpPr>
            <a:endCxn id="5" idx="1"/>
          </p:cNvCxnSpPr>
          <p:nvPr/>
        </p:nvCxnSpPr>
        <p:spPr>
          <a:xfrm>
            <a:off x="1783080" y="2078236"/>
            <a:ext cx="8880139" cy="10870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976120" y="1611868"/>
            <a:ext cx="1795684" cy="369332"/>
          </a:xfrm>
          <a:prstGeom prst="rect">
            <a:avLst/>
          </a:prstGeom>
          <a:noFill/>
        </p:spPr>
        <p:txBody>
          <a:bodyPr wrap="none" rtlCol="0">
            <a:spAutoFit/>
          </a:bodyPr>
          <a:lstStyle/>
          <a:p>
            <a:r>
              <a:rPr lang="en-US" dirty="0" err="1"/>
              <a:t>jblocki</a:t>
            </a:r>
            <a:r>
              <a:rPr lang="en-US" dirty="0"/>
              <a:t>, </a:t>
            </a:r>
            <a:r>
              <a:rPr lang="en-US" dirty="0" smtClean="0"/>
              <a:t>password</a:t>
            </a:r>
            <a:endParaRPr lang="en-US" dirty="0"/>
          </a:p>
        </p:txBody>
      </p:sp>
      <p:sp>
        <p:nvSpPr>
          <p:cNvPr id="11" name="Content Placeholder 10"/>
          <p:cNvSpPr>
            <a:spLocks noGrp="1"/>
          </p:cNvSpPr>
          <p:nvPr>
            <p:ph idx="1"/>
          </p:nvPr>
        </p:nvSpPr>
        <p:spPr>
          <a:xfrm>
            <a:off x="792480" y="4772025"/>
            <a:ext cx="10515600" cy="4351338"/>
          </a:xfrm>
        </p:spPr>
        <p:txBody>
          <a:bodyPr/>
          <a:lstStyle/>
          <a:p>
            <a:endParaRPr lang="en-US" dirty="0"/>
          </a:p>
        </p:txBody>
      </p:sp>
      <p:pic>
        <p:nvPicPr>
          <p:cNvPr id="26" name="Picture 4" descr="Image result for dev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9776" y="1728028"/>
            <a:ext cx="1432046" cy="2396104"/>
          </a:xfrm>
          <a:prstGeom prst="rect">
            <a:avLst/>
          </a:prstGeom>
          <a:noFill/>
          <a:extLst>
            <a:ext uri="{909E8E84-426E-40DD-AFC4-6F175D3DCCD1}">
              <a14:hiddenFill xmlns:a14="http://schemas.microsoft.com/office/drawing/2010/main">
                <a:solidFill>
                  <a:srgbClr val="FFFFFF"/>
                </a:solidFill>
              </a14:hiddenFill>
            </a:ext>
          </a:extLst>
        </p:spPr>
      </p:pic>
      <p:sp>
        <p:nvSpPr>
          <p:cNvPr id="19" name="Cloud Callout 18"/>
          <p:cNvSpPr/>
          <p:nvPr/>
        </p:nvSpPr>
        <p:spPr>
          <a:xfrm>
            <a:off x="7467600" y="2794000"/>
            <a:ext cx="2926080" cy="2032000"/>
          </a:xfrm>
          <a:prstGeom prst="cloudCallout">
            <a:avLst>
              <a:gd name="adj1" fmla="val -84027"/>
              <a:gd name="adj2" fmla="val -50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Hey, thanks!</a:t>
            </a:r>
            <a:endParaRPr lang="en-US" sz="3600" dirty="0"/>
          </a:p>
        </p:txBody>
      </p:sp>
    </p:spTree>
    <p:extLst>
      <p:ext uri="{BB962C8B-B14F-4D97-AF65-F5344CB8AC3E}">
        <p14:creationId xmlns:p14="http://schemas.microsoft.com/office/powerpoint/2010/main" val="414870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4.44444E-6 L 0.61589 0.01574 " pathEditMode="relative" rAng="0" ptsTypes="AA">
                                      <p:cBhvr>
                                        <p:cTn id="6" dur="2000" fill="hold"/>
                                        <p:tgtEl>
                                          <p:spTgt spid="23"/>
                                        </p:tgtEl>
                                        <p:attrNameLst>
                                          <p:attrName>ppt_x</p:attrName>
                                          <p:attrName>ppt_y</p:attrName>
                                        </p:attrNameLst>
                                      </p:cBhvr>
                                      <p:rCtr x="30794" y="78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send the password?</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5</a:t>
            </a:fld>
            <a:endParaRPr lang="en-US" dirty="0"/>
          </a:p>
        </p:txBody>
      </p:sp>
      <p:pic>
        <p:nvPicPr>
          <p:cNvPr id="5" name="Picture 1"/>
          <p:cNvPicPr>
            <a:picLocks noChangeAspect="1" noChangeArrowheads="1"/>
          </p:cNvPicPr>
          <p:nvPr/>
        </p:nvPicPr>
        <p:blipFill>
          <a:blip r:embed="rId3" cstate="print"/>
          <a:srcRect/>
          <a:stretch>
            <a:fillRect/>
          </a:stretch>
        </p:blipFill>
        <p:spPr bwMode="auto">
          <a:xfrm>
            <a:off x="9982499" y="1518920"/>
            <a:ext cx="984903" cy="147828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92480" y="1762760"/>
            <a:ext cx="990600" cy="1524000"/>
          </a:xfrm>
          <a:prstGeom prst="rect">
            <a:avLst/>
          </a:prstGeom>
          <a:noFill/>
          <a:ln w="9525">
            <a:noFill/>
            <a:miter lim="800000"/>
            <a:headEnd/>
            <a:tailEnd/>
          </a:ln>
        </p:spPr>
      </p:pic>
      <p:cxnSp>
        <p:nvCxnSpPr>
          <p:cNvPr id="7" name="Straight Arrow Connector 6"/>
          <p:cNvCxnSpPr/>
          <p:nvPr/>
        </p:nvCxnSpPr>
        <p:spPr>
          <a:xfrm>
            <a:off x="1783080" y="2186940"/>
            <a:ext cx="809244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976119" y="1618456"/>
            <a:ext cx="3354829" cy="461665"/>
          </a:xfrm>
          <a:prstGeom prst="rect">
            <a:avLst/>
          </a:prstGeom>
          <a:noFill/>
        </p:spPr>
        <p:txBody>
          <a:bodyPr wrap="none" rtlCol="0">
            <a:spAutoFit/>
          </a:bodyPr>
          <a:lstStyle/>
          <a:p>
            <a:r>
              <a:rPr lang="en-US" sz="2400" dirty="0" err="1"/>
              <a:t>jblocki</a:t>
            </a:r>
            <a:r>
              <a:rPr lang="en-US" sz="2400" dirty="0"/>
              <a:t>, </a:t>
            </a:r>
            <a:r>
              <a:rPr lang="en-US" sz="2400" b="1" dirty="0" smtClean="0"/>
              <a:t>c=</a:t>
            </a:r>
            <a:r>
              <a:rPr lang="en-US" sz="2400" b="1" dirty="0" err="1" smtClean="0"/>
              <a:t>Enc</a:t>
            </a:r>
            <a:r>
              <a:rPr lang="en-US" sz="2400" b="1" baseline="-25000" dirty="0" err="1" smtClean="0"/>
              <a:t>K</a:t>
            </a:r>
            <a:r>
              <a:rPr lang="en-US" sz="2400" dirty="0" smtClean="0"/>
              <a:t>(password)</a:t>
            </a:r>
            <a:endParaRPr lang="en-US" sz="2400" dirty="0"/>
          </a:p>
        </p:txBody>
      </p:sp>
      <p:sp>
        <p:nvSpPr>
          <p:cNvPr id="11" name="Content Placeholder 10"/>
          <p:cNvSpPr>
            <a:spLocks noGrp="1"/>
          </p:cNvSpPr>
          <p:nvPr>
            <p:ph idx="1"/>
          </p:nvPr>
        </p:nvSpPr>
        <p:spPr>
          <a:xfrm>
            <a:off x="792480" y="4772025"/>
            <a:ext cx="10515600" cy="4351338"/>
          </a:xfrm>
        </p:spPr>
        <p:txBody>
          <a:bodyPr/>
          <a:lstStyle/>
          <a:p>
            <a:r>
              <a:rPr lang="en-US" dirty="0" smtClean="0"/>
              <a:t>Suppose K is a shared secret key between user and server and </a:t>
            </a:r>
            <a:r>
              <a:rPr lang="en-US" b="1" dirty="0" err="1" smtClean="0"/>
              <a:t>Enc</a:t>
            </a:r>
            <a:r>
              <a:rPr lang="en-US" b="1" baseline="-25000" dirty="0" err="1" smtClean="0"/>
              <a:t>K</a:t>
            </a:r>
            <a:r>
              <a:rPr lang="en-US" b="1" baseline="-25000" dirty="0" smtClean="0"/>
              <a:t> </a:t>
            </a:r>
            <a:r>
              <a:rPr lang="en-US" dirty="0" smtClean="0"/>
              <a:t> is CCA-Secure</a:t>
            </a:r>
          </a:p>
          <a:p>
            <a:r>
              <a:rPr lang="en-US" dirty="0" smtClean="0"/>
              <a:t>Unlikely that user and server share secret key anyway…</a:t>
            </a:r>
          </a:p>
          <a:p>
            <a:pPr marL="0" indent="0">
              <a:buNone/>
            </a:pPr>
            <a:endParaRPr lang="en-US" dirty="0" smtClean="0"/>
          </a:p>
          <a:p>
            <a:endParaRPr lang="en-US" dirty="0"/>
          </a:p>
        </p:txBody>
      </p:sp>
      <p:pic>
        <p:nvPicPr>
          <p:cNvPr id="26" name="Picture 4" descr="Image result for dev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126" y="1648936"/>
            <a:ext cx="1432046" cy="2396104"/>
          </a:xfrm>
          <a:prstGeom prst="rect">
            <a:avLst/>
          </a:prstGeom>
          <a:noFill/>
          <a:extLst>
            <a:ext uri="{909E8E84-426E-40DD-AFC4-6F175D3DCCD1}">
              <a14:hiddenFill xmlns:a14="http://schemas.microsoft.com/office/drawing/2010/main">
                <a:solidFill>
                  <a:srgbClr val="FFFFFF"/>
                </a:solidFill>
              </a14:hiddenFill>
            </a:ext>
          </a:extLst>
        </p:spPr>
      </p:pic>
      <p:sp>
        <p:nvSpPr>
          <p:cNvPr id="19" name="Cloud Callout 18"/>
          <p:cNvSpPr/>
          <p:nvPr/>
        </p:nvSpPr>
        <p:spPr>
          <a:xfrm>
            <a:off x="2428240" y="2846988"/>
            <a:ext cx="2926080" cy="2032000"/>
          </a:xfrm>
          <a:prstGeom prst="cloudCallout">
            <a:avLst>
              <a:gd name="adj1" fmla="val 56946"/>
              <a:gd name="adj2" fmla="val -76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Let me save this</a:t>
            </a:r>
            <a:endParaRPr lang="en-US" sz="3600" dirty="0"/>
          </a:p>
        </p:txBody>
      </p:sp>
      <p:pic>
        <p:nvPicPr>
          <p:cNvPr id="13" name="Picture 1"/>
          <p:cNvPicPr>
            <a:picLocks noChangeAspect="1" noChangeArrowheads="1"/>
          </p:cNvPicPr>
          <p:nvPr/>
        </p:nvPicPr>
        <p:blipFill>
          <a:blip r:embed="rId3" cstate="print"/>
          <a:srcRect/>
          <a:stretch>
            <a:fillRect/>
          </a:stretch>
        </p:blipFill>
        <p:spPr bwMode="auto">
          <a:xfrm>
            <a:off x="9982499" y="3305900"/>
            <a:ext cx="984903" cy="1478280"/>
          </a:xfrm>
          <a:prstGeom prst="rect">
            <a:avLst/>
          </a:prstGeom>
          <a:noFill/>
          <a:ln w="9525">
            <a:noFill/>
            <a:miter lim="800000"/>
            <a:headEnd/>
            <a:tailEnd/>
          </a:ln>
        </p:spPr>
      </p:pic>
      <p:cxnSp>
        <p:nvCxnSpPr>
          <p:cNvPr id="14" name="Straight Arrow Connector 13"/>
          <p:cNvCxnSpPr/>
          <p:nvPr/>
        </p:nvCxnSpPr>
        <p:spPr>
          <a:xfrm>
            <a:off x="6492240" y="2997200"/>
            <a:ext cx="3535680" cy="85816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882088">
            <a:off x="7709413" y="2873409"/>
            <a:ext cx="1266693" cy="461665"/>
          </a:xfrm>
          <a:prstGeom prst="rect">
            <a:avLst/>
          </a:prstGeom>
          <a:noFill/>
        </p:spPr>
        <p:txBody>
          <a:bodyPr wrap="none" rtlCol="0">
            <a:spAutoFit/>
          </a:bodyPr>
          <a:lstStyle/>
          <a:p>
            <a:r>
              <a:rPr lang="en-US" sz="2400" dirty="0" err="1"/>
              <a:t>jblocki</a:t>
            </a:r>
            <a:r>
              <a:rPr lang="en-US" sz="2400" dirty="0"/>
              <a:t>, </a:t>
            </a:r>
            <a:r>
              <a:rPr lang="en-US" sz="2400" b="1" dirty="0" smtClean="0"/>
              <a:t>c</a:t>
            </a:r>
            <a:endParaRPr lang="en-US" sz="2400" dirty="0"/>
          </a:p>
        </p:txBody>
      </p:sp>
    </p:spTree>
    <p:extLst>
      <p:ext uri="{BB962C8B-B14F-4D97-AF65-F5344CB8AC3E}">
        <p14:creationId xmlns:p14="http://schemas.microsoft.com/office/powerpoint/2010/main" val="396793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send the password?</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6</a:t>
            </a:fld>
            <a:endParaRPr lang="en-US" dirty="0"/>
          </a:p>
        </p:txBody>
      </p:sp>
      <p:pic>
        <p:nvPicPr>
          <p:cNvPr id="5" name="Picture 1"/>
          <p:cNvPicPr>
            <a:picLocks noChangeAspect="1" noChangeArrowheads="1"/>
          </p:cNvPicPr>
          <p:nvPr/>
        </p:nvPicPr>
        <p:blipFill>
          <a:blip r:embed="rId3" cstate="print"/>
          <a:srcRect/>
          <a:stretch>
            <a:fillRect/>
          </a:stretch>
        </p:blipFill>
        <p:spPr bwMode="auto">
          <a:xfrm>
            <a:off x="9982499" y="1518919"/>
            <a:ext cx="1234141" cy="1852371"/>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92480" y="1762760"/>
            <a:ext cx="990600" cy="1524000"/>
          </a:xfrm>
          <a:prstGeom prst="rect">
            <a:avLst/>
          </a:prstGeom>
          <a:noFill/>
          <a:ln w="9525">
            <a:noFill/>
            <a:miter lim="800000"/>
            <a:headEnd/>
            <a:tailEnd/>
          </a:ln>
        </p:spPr>
      </p:pic>
      <p:cxnSp>
        <p:nvCxnSpPr>
          <p:cNvPr id="7" name="Straight Arrow Connector 6"/>
          <p:cNvCxnSpPr/>
          <p:nvPr/>
        </p:nvCxnSpPr>
        <p:spPr>
          <a:xfrm>
            <a:off x="1890059" y="2097794"/>
            <a:ext cx="809244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976119" y="1618456"/>
            <a:ext cx="992579" cy="461665"/>
          </a:xfrm>
          <a:prstGeom prst="rect">
            <a:avLst/>
          </a:prstGeom>
          <a:noFill/>
        </p:spPr>
        <p:txBody>
          <a:bodyPr wrap="none" rtlCol="0">
            <a:spAutoFit/>
          </a:bodyPr>
          <a:lstStyle/>
          <a:p>
            <a:r>
              <a:rPr lang="en-US" sz="2400" dirty="0" err="1" smtClean="0"/>
              <a:t>jblocki</a:t>
            </a:r>
            <a:endParaRPr lang="en-US" sz="2400"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792480" y="5290185"/>
                <a:ext cx="10515600" cy="4351338"/>
              </a:xfrm>
            </p:spPr>
            <p:txBody>
              <a:bodyPr/>
              <a:lstStyle/>
              <a:p>
                <a:pPr marL="0" indent="0">
                  <a:buNone/>
                </a:pPr>
                <a:r>
                  <a:rPr lang="en-US" dirty="0" smtClean="0"/>
                  <a:t>VerifyPasswordGuess(guess)</a:t>
                </a:r>
              </a:p>
              <a:p>
                <a:pPr marL="514350" indent="-514350">
                  <a:buFont typeface="+mj-lt"/>
                  <a:buAutoNum type="arabicPeriod"/>
                </a:pPr>
                <a:r>
                  <a:rPr lang="en-US" dirty="0" smtClean="0"/>
                  <a:t>Let </a:t>
                </a:r>
                <a14:m>
                  <m:oMath xmlns:m="http://schemas.openxmlformats.org/officeDocument/2006/math">
                    <m:r>
                      <m:rPr>
                        <m:sty m:val="p"/>
                      </m:rPr>
                      <a:rPr lang="en-US" b="0" i="0" smtClean="0">
                        <a:latin typeface="Cambria Math"/>
                        <a:ea typeface="Cambria Math"/>
                      </a:rPr>
                      <m:t>m</m:t>
                    </m:r>
                    <m:r>
                      <a:rPr lang="en-US" b="0" i="0" smtClean="0">
                        <a:latin typeface="Cambria Math"/>
                        <a:ea typeface="Cambria Math"/>
                      </a:rPr>
                      <m:t>′</m:t>
                    </m:r>
                    <m:r>
                      <a:rPr lang="en-US" i="1" smtClean="0">
                        <a:latin typeface="Cambria Math"/>
                        <a:ea typeface="Cambria Math"/>
                      </a:rPr>
                      <m:t>←</m:t>
                    </m:r>
                    <m:r>
                      <a:rPr lang="en-US" b="1">
                        <a:latin typeface="Cambria Math"/>
                      </a:rPr>
                      <m:t>𝐓𝐨𝐈𝐧𝐭</m:t>
                    </m:r>
                    <m:d>
                      <m:dPr>
                        <m:ctrlPr>
                          <a:rPr lang="en-US" b="1" i="1">
                            <a:latin typeface="Cambria Math" panose="02040503050406030204" pitchFamily="18" charset="0"/>
                          </a:rPr>
                        </m:ctrlPr>
                      </m:dPr>
                      <m:e>
                        <m:r>
                          <a:rPr lang="en-US" b="0" i="1" smtClean="0">
                            <a:latin typeface="Cambria Math"/>
                          </a:rPr>
                          <m:t>𝑔𝑢𝑒𝑠𝑠</m:t>
                        </m:r>
                      </m:e>
                    </m:d>
                  </m:oMath>
                </a14:m>
                <a:r>
                  <a:rPr lang="en-US" dirty="0" smtClean="0"/>
                  <a:t> </a:t>
                </a:r>
              </a:p>
              <a:p>
                <a:pPr marL="514350" indent="-514350">
                  <a:buFont typeface="+mj-lt"/>
                  <a:buAutoNum type="arabicPeriod"/>
                </a:pPr>
                <a:r>
                  <a:rPr lang="en-US" dirty="0" smtClean="0"/>
                  <a:t>Check if </a:t>
                </a:r>
                <a14:m>
                  <m:oMath xmlns:m="http://schemas.openxmlformats.org/officeDocument/2006/math">
                    <m:r>
                      <a:rPr lang="en-US" i="1">
                        <a:latin typeface="Cambria Math"/>
                      </a:rPr>
                      <m:t>𝑐</m:t>
                    </m:r>
                    <m:r>
                      <a:rPr lang="en-US" i="1">
                        <a:latin typeface="Cambria Math"/>
                      </a:rPr>
                      <m:t>==</m:t>
                    </m:r>
                  </m:oMath>
                </a14:m>
                <a:r>
                  <a:rPr lang="en-US" dirty="0" smtClean="0"/>
                  <a:t> </a:t>
                </a:r>
                <a14:m>
                  <m:oMath xmlns:m="http://schemas.openxmlformats.org/officeDocument/2006/math">
                    <m:sSup>
                      <m:sSupPr>
                        <m:ctrlPr>
                          <a:rPr lang="en-US" i="1">
                            <a:latin typeface="Cambria Math" panose="02040503050406030204" pitchFamily="18" charset="0"/>
                          </a:rPr>
                        </m:ctrlPr>
                      </m:sSupPr>
                      <m:e>
                        <m:d>
                          <m:dPr>
                            <m:ctrlPr>
                              <a:rPr lang="en-US" i="1" smtClean="0">
                                <a:latin typeface="Cambria Math" panose="02040503050406030204" pitchFamily="18" charset="0"/>
                              </a:rPr>
                            </m:ctrlPr>
                          </m:dPr>
                          <m:e>
                            <m:r>
                              <a:rPr lang="en-US" i="1">
                                <a:latin typeface="Cambria Math"/>
                              </a:rPr>
                              <m:t>𝑚</m:t>
                            </m:r>
                            <m:r>
                              <a:rPr lang="en-US" b="0" i="1" smtClean="0">
                                <a:latin typeface="Cambria Math"/>
                              </a:rPr>
                              <m:t>′</m:t>
                            </m:r>
                            <m:r>
                              <a:rPr lang="en-US" i="1">
                                <a:latin typeface="Cambria Math"/>
                              </a:rPr>
                              <m:t>𝑟</m:t>
                            </m:r>
                          </m:e>
                        </m:d>
                      </m:e>
                      <m:sup>
                        <m:r>
                          <a:rPr lang="en-US" i="1">
                            <a:latin typeface="Cambria Math"/>
                          </a:rPr>
                          <m:t>𝑒</m:t>
                        </m:r>
                      </m:sup>
                    </m:sSup>
                  </m:oMath>
                </a14:m>
                <a:endParaRPr lang="en-US" dirty="0" smtClean="0"/>
              </a:p>
              <a:p>
                <a:pPr marL="0" indent="0">
                  <a:buNone/>
                </a:pPr>
                <a:endParaRPr lang="en-US" dirty="0"/>
              </a:p>
              <a:p>
                <a:pPr marL="0" indent="0">
                  <a:buNone/>
                </a:pPr>
                <a:endParaRPr lang="en-US" dirty="0" smtClean="0"/>
              </a:p>
              <a:p>
                <a:pPr marL="0" indent="0">
                  <a:buNone/>
                </a:pPr>
                <a:endParaRPr lang="en-US" dirty="0" smtClean="0"/>
              </a:p>
              <a:p>
                <a:endParaRPr lang="en-US" dirty="0"/>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792480" y="5290185"/>
                <a:ext cx="10515600" cy="4351338"/>
              </a:xfrm>
              <a:blipFill rotWithShape="1">
                <a:blip r:embed="rId5"/>
                <a:stretch>
                  <a:fillRect l="-1159"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14748" y="3486464"/>
                <a:ext cx="332815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𝑚</m:t>
                      </m:r>
                      <m:r>
                        <a:rPr lang="en-US" sz="2400" b="0" i="1" smtClean="0">
                          <a:latin typeface="Cambria Math"/>
                        </a:rPr>
                        <m:t>=</m:t>
                      </m:r>
                      <m:r>
                        <a:rPr lang="en-US" sz="2400" b="1" i="0" smtClean="0">
                          <a:latin typeface="Cambria Math"/>
                        </a:rPr>
                        <m:t>𝐓𝐨𝐈𝐧𝐭</m:t>
                      </m:r>
                      <m:r>
                        <a:rPr lang="en-US" sz="2400" b="0" i="1" smtClean="0">
                          <a:latin typeface="Cambria Math"/>
                        </a:rPr>
                        <m:t>(</m:t>
                      </m:r>
                      <m:r>
                        <a:rPr lang="en-US" sz="2400" b="0" i="1" smtClean="0">
                          <a:latin typeface="Cambria Math"/>
                        </a:rPr>
                        <m:t>𝑝𝑎𝑠𝑠𝑤𝑜𝑟𝑑</m:t>
                      </m:r>
                      <m:r>
                        <a:rPr lang="en-US" sz="2400" b="0" i="1" smtClean="0">
                          <a:latin typeface="Cambria Math"/>
                        </a:rPr>
                        <m:t>)</m:t>
                      </m:r>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714748" y="3486464"/>
                <a:ext cx="3328155" cy="461665"/>
              </a:xfrm>
              <a:prstGeom prst="rect">
                <a:avLst/>
              </a:prstGeom>
              <a:blipFill rotWithShape="1">
                <a:blip r:embed="rId6"/>
                <a:stretch>
                  <a:fillRect r="-183" b="-17105"/>
                </a:stretch>
              </a:blipFill>
            </p:spPr>
            <p:txBody>
              <a:bodyPr/>
              <a:lstStyle/>
              <a:p>
                <a:r>
                  <a:rPr lang="en-US">
                    <a:noFill/>
                  </a:rPr>
                  <a:t> </a:t>
                </a:r>
              </a:p>
            </p:txBody>
          </p:sp>
        </mc:Fallback>
      </mc:AlternateContent>
      <p:cxnSp>
        <p:nvCxnSpPr>
          <p:cNvPr id="15" name="Straight Arrow Connector 14"/>
          <p:cNvCxnSpPr>
            <a:endCxn id="6" idx="3"/>
          </p:cNvCxnSpPr>
          <p:nvPr/>
        </p:nvCxnSpPr>
        <p:spPr>
          <a:xfrm flipH="1">
            <a:off x="1783080" y="2524760"/>
            <a:ext cx="824484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8607752" y="2080736"/>
                <a:ext cx="40620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𝑟</m:t>
                      </m:r>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8607752" y="2080736"/>
                <a:ext cx="406201" cy="461665"/>
              </a:xfrm>
              <a:prstGeom prst="rect">
                <a:avLst/>
              </a:prstGeom>
              <a:blipFill rotWithShape="1">
                <a:blip r:embed="rId7"/>
                <a:stretch>
                  <a:fillRect/>
                </a:stretch>
              </a:blipFill>
            </p:spPr>
            <p:txBody>
              <a:bodyPr/>
              <a:lstStyle/>
              <a:p>
                <a:r>
                  <a:rPr lang="en-US">
                    <a:noFill/>
                  </a:rPr>
                  <a:t> </a:t>
                </a:r>
              </a:p>
            </p:txBody>
          </p:sp>
        </mc:Fallback>
      </mc:AlternateContent>
      <p:cxnSp>
        <p:nvCxnSpPr>
          <p:cNvPr id="21" name="Straight Arrow Connector 20"/>
          <p:cNvCxnSpPr/>
          <p:nvPr/>
        </p:nvCxnSpPr>
        <p:spPr>
          <a:xfrm>
            <a:off x="1859280" y="3103634"/>
            <a:ext cx="809244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p:cNvSpPr/>
              <p:nvPr/>
            </p:nvSpPr>
            <p:spPr>
              <a:xfrm>
                <a:off x="1976119" y="2580414"/>
                <a:ext cx="294292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a:rPr>
                            <m:t>𝑐</m:t>
                          </m:r>
                          <m:r>
                            <a:rPr lang="en-US" sz="2800" b="0" i="1" smtClean="0">
                              <a:latin typeface="Cambria Math"/>
                            </a:rPr>
                            <m:t>=</m:t>
                          </m:r>
                          <m:d>
                            <m:dPr>
                              <m:ctrlPr>
                                <a:rPr lang="en-US" sz="2800" b="0" i="1" smtClean="0">
                                  <a:latin typeface="Cambria Math" panose="02040503050406030204" pitchFamily="18" charset="0"/>
                                </a:rPr>
                              </m:ctrlPr>
                            </m:dPr>
                            <m:e>
                              <m:r>
                                <a:rPr lang="en-US" sz="2800" i="1">
                                  <a:latin typeface="Cambria Math"/>
                                </a:rPr>
                                <m:t>𝑚𝑟</m:t>
                              </m:r>
                            </m:e>
                          </m:d>
                        </m:e>
                        <m:sup>
                          <m:r>
                            <a:rPr lang="en-US" sz="2800" b="0" i="1" smtClean="0">
                              <a:latin typeface="Cambria Math"/>
                            </a:rPr>
                            <m:t>𝑒</m:t>
                          </m:r>
                        </m:sup>
                      </m:sSup>
                      <m:r>
                        <a:rPr lang="en-US" sz="2800" b="0" i="1" smtClean="0">
                          <a:latin typeface="Cambria Math"/>
                        </a:rPr>
                        <m:t> </m:t>
                      </m:r>
                      <m:r>
                        <m:rPr>
                          <m:sty m:val="p"/>
                        </m:rPr>
                        <a:rPr lang="en-US" sz="2800" b="0" i="0" smtClean="0">
                          <a:latin typeface="Cambria Math"/>
                        </a:rPr>
                        <m:t>mod</m:t>
                      </m:r>
                      <m:r>
                        <a:rPr lang="en-US" sz="2800" b="0" i="0" smtClean="0">
                          <a:latin typeface="Cambria Math"/>
                        </a:rPr>
                        <m:t> </m:t>
                      </m:r>
                      <m:r>
                        <m:rPr>
                          <m:sty m:val="p"/>
                        </m:rPr>
                        <a:rPr lang="en-US" sz="2800" b="0" i="0" smtClean="0">
                          <a:latin typeface="Cambria Math"/>
                        </a:rPr>
                        <m:t>N</m:t>
                      </m:r>
                    </m:oMath>
                  </m:oMathPara>
                </a14:m>
                <a:endParaRPr lang="en-US" sz="2800" dirty="0"/>
              </a:p>
            </p:txBody>
          </p:sp>
        </mc:Choice>
        <mc:Fallback xmlns="">
          <p:sp>
            <p:nvSpPr>
              <p:cNvPr id="22" name="Rectangle 21"/>
              <p:cNvSpPr>
                <a:spLocks noRot="1" noChangeAspect="1" noMove="1" noResize="1" noEditPoints="1" noAdjustHandles="1" noChangeArrowheads="1" noChangeShapeType="1" noTextEdit="1"/>
              </p:cNvSpPr>
              <p:nvPr/>
            </p:nvSpPr>
            <p:spPr>
              <a:xfrm>
                <a:off x="1976119" y="2580414"/>
                <a:ext cx="2942922" cy="523220"/>
              </a:xfrm>
              <a:prstGeom prst="rect">
                <a:avLst/>
              </a:prstGeom>
              <a:blipFill rotWithShape="1">
                <a:blip r:embed="rId8"/>
                <a:stretch>
                  <a:fillRect/>
                </a:stretch>
              </a:blipFill>
            </p:spPr>
            <p:txBody>
              <a:bodyPr/>
              <a:lstStyle/>
              <a:p>
                <a:r>
                  <a:rPr lang="en-US">
                    <a:noFill/>
                  </a:rPr>
                  <a:t> </a:t>
                </a:r>
              </a:p>
            </p:txBody>
          </p:sp>
        </mc:Fallback>
      </mc:AlternateContent>
      <p:pic>
        <p:nvPicPr>
          <p:cNvPr id="24" name="Picture 4" descr="Image result for devi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08496" y="2173238"/>
            <a:ext cx="1432046" cy="2396104"/>
          </a:xfrm>
          <a:prstGeom prst="rect">
            <a:avLst/>
          </a:prstGeom>
          <a:noFill/>
          <a:extLst>
            <a:ext uri="{909E8E84-426E-40DD-AFC4-6F175D3DCCD1}">
              <a14:hiddenFill xmlns:a14="http://schemas.microsoft.com/office/drawing/2010/main">
                <a:solidFill>
                  <a:srgbClr val="FFFFFF"/>
                </a:solidFill>
              </a14:hiddenFill>
            </a:ext>
          </a:extLst>
        </p:spPr>
      </p:pic>
      <p:sp>
        <p:nvSpPr>
          <p:cNvPr id="25" name="Cloud Callout 24"/>
          <p:cNvSpPr/>
          <p:nvPr/>
        </p:nvSpPr>
        <p:spPr>
          <a:xfrm>
            <a:off x="6776720" y="2750294"/>
            <a:ext cx="2926080" cy="2032000"/>
          </a:xfrm>
          <a:prstGeom prst="cloudCallout">
            <a:avLst>
              <a:gd name="adj1" fmla="val -84027"/>
              <a:gd name="adj2" fmla="val -50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Can I use this?</a:t>
            </a:r>
            <a:endParaRPr lang="en-US" sz="3600" dirty="0"/>
          </a:p>
        </p:txBody>
      </p:sp>
      <mc:AlternateContent xmlns:mc="http://schemas.openxmlformats.org/markup-compatibility/2006" xmlns:a14="http://schemas.microsoft.com/office/drawing/2010/main">
        <mc:Choice Requires="a14">
          <p:sp>
            <p:nvSpPr>
              <p:cNvPr id="16" name="Rectangle 15"/>
              <p:cNvSpPr/>
              <p:nvPr/>
            </p:nvSpPr>
            <p:spPr>
              <a:xfrm>
                <a:off x="8940800" y="3395120"/>
                <a:ext cx="3050707" cy="5309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a:rPr>
                            <m:t>𝑚</m:t>
                          </m:r>
                          <m:r>
                            <a:rPr lang="en-US" sz="2800" b="0" i="1" smtClean="0">
                              <a:latin typeface="Cambria Math"/>
                            </a:rPr>
                            <m:t>=</m:t>
                          </m:r>
                          <m:r>
                            <a:rPr lang="en-US" sz="2800" b="0" i="1" smtClean="0">
                              <a:latin typeface="Cambria Math"/>
                            </a:rPr>
                            <m:t>𝑐</m:t>
                          </m:r>
                        </m:e>
                        <m:sup>
                          <m:r>
                            <a:rPr lang="en-US" sz="2800" b="0" i="1" smtClean="0">
                              <a:latin typeface="Cambria Math"/>
                            </a:rPr>
                            <m:t>𝑑</m:t>
                          </m:r>
                        </m:sup>
                      </m:sSup>
                      <m:sSup>
                        <m:sSupPr>
                          <m:ctrlPr>
                            <a:rPr lang="en-US" sz="2800" b="0" i="1" smtClean="0">
                              <a:latin typeface="Cambria Math" panose="02040503050406030204" pitchFamily="18" charset="0"/>
                            </a:rPr>
                          </m:ctrlPr>
                        </m:sSupPr>
                        <m:e>
                          <m:r>
                            <a:rPr lang="en-US" sz="2800" b="0" i="1" smtClean="0">
                              <a:latin typeface="Cambria Math"/>
                            </a:rPr>
                            <m:t>𝑟</m:t>
                          </m:r>
                        </m:e>
                        <m:sup>
                          <m:r>
                            <a:rPr lang="en-US" sz="2800" b="0" i="1" smtClean="0">
                              <a:latin typeface="Cambria Math"/>
                            </a:rPr>
                            <m:t>−1</m:t>
                          </m:r>
                        </m:sup>
                      </m:sSup>
                      <m:r>
                        <a:rPr lang="en-US" sz="2800" b="0" i="1" smtClean="0">
                          <a:latin typeface="Cambria Math"/>
                        </a:rPr>
                        <m:t> </m:t>
                      </m:r>
                      <m:r>
                        <m:rPr>
                          <m:sty m:val="p"/>
                        </m:rPr>
                        <a:rPr lang="en-US" sz="2800" b="0" i="0" smtClean="0">
                          <a:latin typeface="Cambria Math"/>
                        </a:rPr>
                        <m:t>mod</m:t>
                      </m:r>
                      <m:r>
                        <a:rPr lang="en-US" sz="2800" b="0" i="0" smtClean="0">
                          <a:latin typeface="Cambria Math"/>
                        </a:rPr>
                        <m:t> </m:t>
                      </m:r>
                      <m:r>
                        <m:rPr>
                          <m:sty m:val="p"/>
                        </m:rPr>
                        <a:rPr lang="en-US" sz="2800" b="0" i="0" smtClean="0">
                          <a:latin typeface="Cambria Math"/>
                        </a:rPr>
                        <m:t>N</m:t>
                      </m:r>
                    </m:oMath>
                  </m:oMathPara>
                </a14:m>
                <a:endParaRPr lang="en-US" sz="2800" dirty="0"/>
              </a:p>
            </p:txBody>
          </p:sp>
        </mc:Choice>
        <mc:Fallback xmlns="">
          <p:sp>
            <p:nvSpPr>
              <p:cNvPr id="16" name="Rectangle 15"/>
              <p:cNvSpPr>
                <a:spLocks noRot="1" noChangeAspect="1" noMove="1" noResize="1" noEditPoints="1" noAdjustHandles="1" noChangeArrowheads="1" noChangeShapeType="1" noTextEdit="1"/>
              </p:cNvSpPr>
              <p:nvPr/>
            </p:nvSpPr>
            <p:spPr>
              <a:xfrm>
                <a:off x="8940800" y="3395120"/>
                <a:ext cx="3050707" cy="530915"/>
              </a:xfrm>
              <a:prstGeom prst="rect">
                <a:avLst/>
              </a:prstGeom>
              <a:blipFill rotWithShape="1">
                <a:blip r:embed="rId10"/>
                <a:stretch>
                  <a:fillRect/>
                </a:stretch>
              </a:blipFill>
            </p:spPr>
            <p:txBody>
              <a:bodyPr/>
              <a:lstStyle/>
              <a:p>
                <a:r>
                  <a:rPr lang="en-US">
                    <a:noFill/>
                  </a:rPr>
                  <a:t> </a:t>
                </a:r>
              </a:p>
            </p:txBody>
          </p:sp>
        </mc:Fallback>
      </mc:AlternateContent>
      <p:sp>
        <p:nvSpPr>
          <p:cNvPr id="8" name="Rectangle 7"/>
          <p:cNvSpPr/>
          <p:nvPr/>
        </p:nvSpPr>
        <p:spPr>
          <a:xfrm>
            <a:off x="9267940" y="883939"/>
            <a:ext cx="2492605" cy="523220"/>
          </a:xfrm>
          <a:prstGeom prst="rect">
            <a:avLst/>
          </a:prstGeom>
        </p:spPr>
        <p:txBody>
          <a:bodyPr wrap="none">
            <a:spAutoFit/>
          </a:bodyPr>
          <a:lstStyle/>
          <a:p>
            <a:r>
              <a:rPr lang="en-US" sz="2800" dirty="0"/>
              <a:t>RSA </a:t>
            </a:r>
            <a:r>
              <a:rPr lang="en-US" sz="2800" dirty="0" smtClean="0"/>
              <a:t>key: </a:t>
            </a:r>
            <a:r>
              <a:rPr lang="en-US" sz="2800" dirty="0"/>
              <a:t>(</a:t>
            </a:r>
            <a:r>
              <a:rPr lang="en-US" sz="2800" dirty="0" err="1"/>
              <a:t>N,e,d</a:t>
            </a:r>
            <a:r>
              <a:rPr lang="en-US" sz="2800" dirty="0"/>
              <a:t>)</a:t>
            </a:r>
          </a:p>
        </p:txBody>
      </p:sp>
    </p:spTree>
    <p:extLst>
      <p:ext uri="{BB962C8B-B14F-4D97-AF65-F5344CB8AC3E}">
        <p14:creationId xmlns:p14="http://schemas.microsoft.com/office/powerpoint/2010/main" val="392974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4" grpId="0"/>
      <p:bldP spid="20" grpId="0"/>
      <p:bldP spid="22" grpId="0"/>
      <p:bldP spid="2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send the password?</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7</a:t>
            </a:fld>
            <a:endParaRPr lang="en-US" dirty="0"/>
          </a:p>
        </p:txBody>
      </p:sp>
      <p:pic>
        <p:nvPicPr>
          <p:cNvPr id="5" name="Picture 1"/>
          <p:cNvPicPr>
            <a:picLocks noChangeAspect="1" noChangeArrowheads="1"/>
          </p:cNvPicPr>
          <p:nvPr/>
        </p:nvPicPr>
        <p:blipFill>
          <a:blip r:embed="rId3" cstate="print"/>
          <a:srcRect/>
          <a:stretch>
            <a:fillRect/>
          </a:stretch>
        </p:blipFill>
        <p:spPr bwMode="auto">
          <a:xfrm>
            <a:off x="9982499" y="1518919"/>
            <a:ext cx="1234141" cy="1852371"/>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92480" y="1762760"/>
            <a:ext cx="990600" cy="1524000"/>
          </a:xfrm>
          <a:prstGeom prst="rect">
            <a:avLst/>
          </a:prstGeom>
          <a:noFill/>
          <a:ln w="9525">
            <a:noFill/>
            <a:miter lim="800000"/>
            <a:headEnd/>
            <a:tailEnd/>
          </a:ln>
        </p:spPr>
      </p:pic>
      <p:cxnSp>
        <p:nvCxnSpPr>
          <p:cNvPr id="7" name="Straight Arrow Connector 6"/>
          <p:cNvCxnSpPr/>
          <p:nvPr/>
        </p:nvCxnSpPr>
        <p:spPr>
          <a:xfrm>
            <a:off x="1890059" y="2097794"/>
            <a:ext cx="809244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976119" y="1618456"/>
            <a:ext cx="3372462" cy="830997"/>
          </a:xfrm>
          <a:prstGeom prst="rect">
            <a:avLst/>
          </a:prstGeom>
          <a:noFill/>
        </p:spPr>
        <p:txBody>
          <a:bodyPr wrap="none" rtlCol="0">
            <a:spAutoFit/>
          </a:bodyPr>
          <a:lstStyle/>
          <a:p>
            <a:r>
              <a:rPr lang="en-US" sz="2400" dirty="0" err="1" smtClean="0"/>
              <a:t>Jblocki</a:t>
            </a:r>
            <a:r>
              <a:rPr lang="en-US" sz="2400" dirty="0" smtClean="0"/>
              <a:t>, </a:t>
            </a:r>
            <a:r>
              <a:rPr lang="en-US" sz="2400" b="1" dirty="0" smtClean="0"/>
              <a:t>c</a:t>
            </a:r>
            <a:r>
              <a:rPr lang="en-US" sz="2400" dirty="0" smtClean="0"/>
              <a:t>, </a:t>
            </a:r>
            <a:r>
              <a:rPr lang="en-US" sz="2400" b="1" dirty="0" err="1" smtClean="0"/>
              <a:t>Enc</a:t>
            </a:r>
            <a:r>
              <a:rPr lang="en-US" sz="2400" b="1" baseline="-25000" dirty="0" err="1" smtClean="0"/>
              <a:t>K</a:t>
            </a:r>
            <a:r>
              <a:rPr lang="en-US" sz="2400" dirty="0" smtClean="0"/>
              <a:t>(password</a:t>
            </a:r>
            <a:r>
              <a:rPr lang="en-US" sz="2400" dirty="0"/>
              <a:t>)</a:t>
            </a:r>
          </a:p>
          <a:p>
            <a:r>
              <a:rPr lang="en-US" sz="2400" dirty="0" smtClean="0"/>
              <a:t> </a:t>
            </a:r>
            <a:endParaRPr lang="en-US" sz="2400" dirty="0"/>
          </a:p>
        </p:txBody>
      </p:sp>
      <mc:AlternateContent xmlns:mc="http://schemas.openxmlformats.org/markup-compatibility/2006" xmlns:a14="http://schemas.microsoft.com/office/drawing/2010/main">
        <mc:Choice Requires="a14">
          <p:sp>
            <p:nvSpPr>
              <p:cNvPr id="4" name="Rectangle 3"/>
              <p:cNvSpPr/>
              <p:nvPr/>
            </p:nvSpPr>
            <p:spPr>
              <a:xfrm>
                <a:off x="667400" y="3393290"/>
                <a:ext cx="3152338" cy="4947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b="1" i="1" smtClean="0">
                              <a:latin typeface="Cambria Math" panose="02040503050406030204" pitchFamily="18" charset="0"/>
                            </a:rPr>
                          </m:ctrlPr>
                        </m:dPr>
                        <m:e>
                          <m:r>
                            <a:rPr lang="en-US" sz="2400" b="1" i="1" smtClean="0">
                              <a:latin typeface="Cambria Math"/>
                            </a:rPr>
                            <m:t>𝒄</m:t>
                          </m:r>
                          <m:r>
                            <a:rPr lang="en-US" sz="2400" b="1" i="1" smtClean="0">
                              <a:latin typeface="Cambria Math"/>
                            </a:rPr>
                            <m:t>,</m:t>
                          </m:r>
                          <m:r>
                            <a:rPr lang="en-US" sz="2400" b="1" i="1" smtClean="0">
                              <a:latin typeface="Cambria Math"/>
                            </a:rPr>
                            <m:t>𝒌</m:t>
                          </m:r>
                        </m:e>
                      </m:d>
                      <m:r>
                        <a:rPr lang="en-US" sz="2400" b="1" i="1" smtClean="0">
                          <a:latin typeface="Cambria Math"/>
                        </a:rPr>
                        <m:t>=</m:t>
                      </m:r>
                      <m:sSub>
                        <m:sSubPr>
                          <m:ctrlPr>
                            <a:rPr lang="en-US" sz="2400" b="1" i="1" smtClean="0">
                              <a:latin typeface="Cambria Math" panose="02040503050406030204" pitchFamily="18" charset="0"/>
                            </a:rPr>
                          </m:ctrlPr>
                        </m:sSubPr>
                        <m:e>
                          <m:r>
                            <a:rPr lang="en-US" sz="2400" b="1" i="1" smtClean="0">
                              <a:latin typeface="Cambria Math"/>
                            </a:rPr>
                            <m:t>𝐄𝐧𝐜𝐚𝐩𝐬</m:t>
                          </m:r>
                        </m:e>
                        <m:sub>
                          <m:r>
                            <a:rPr lang="en-US" sz="2400" b="1" i="1" smtClean="0">
                              <a:latin typeface="Cambria Math"/>
                            </a:rPr>
                            <m:t>𝒑𝒌</m:t>
                          </m:r>
                        </m:sub>
                      </m:sSub>
                      <m:d>
                        <m:dPr>
                          <m:ctrlPr>
                            <a:rPr lang="en-US" sz="2400" b="1" i="1" smtClean="0">
                              <a:latin typeface="Cambria Math" panose="02040503050406030204" pitchFamily="18" charset="0"/>
                            </a:rPr>
                          </m:ctrlPr>
                        </m:dPr>
                        <m:e>
                          <m:r>
                            <a:rPr lang="en-US" sz="2400" b="1" i="1" smtClean="0">
                              <a:latin typeface="Cambria Math"/>
                            </a:rPr>
                            <m:t>𝑹</m:t>
                          </m:r>
                        </m:e>
                      </m:d>
                    </m:oMath>
                  </m:oMathPara>
                </a14:m>
                <a:endParaRPr lang="en-US" sz="2400" b="1" dirty="0"/>
              </a:p>
            </p:txBody>
          </p:sp>
        </mc:Choice>
        <mc:Fallback xmlns="">
          <p:sp>
            <p:nvSpPr>
              <p:cNvPr id="4" name="Rectangle 3"/>
              <p:cNvSpPr>
                <a:spLocks noRot="1" noChangeAspect="1" noMove="1" noResize="1" noEditPoints="1" noAdjustHandles="1" noChangeArrowheads="1" noChangeShapeType="1" noTextEdit="1"/>
              </p:cNvSpPr>
              <p:nvPr/>
            </p:nvSpPr>
            <p:spPr>
              <a:xfrm>
                <a:off x="667400" y="3393290"/>
                <a:ext cx="3152338" cy="494751"/>
              </a:xfrm>
              <a:prstGeom prst="rect">
                <a:avLst/>
              </a:prstGeom>
              <a:blipFill rotWithShape="1">
                <a:blip r:embed="rId5"/>
                <a:stretch>
                  <a:fillRect b="-12346"/>
                </a:stretch>
              </a:blipFill>
            </p:spPr>
            <p:txBody>
              <a:bodyPr/>
              <a:lstStyle/>
              <a:p>
                <a:r>
                  <a:rPr lang="en-US">
                    <a:noFill/>
                  </a:rPr>
                  <a:t> </a:t>
                </a:r>
              </a:p>
            </p:txBody>
          </p:sp>
        </mc:Fallback>
      </mc:AlternateContent>
      <p:pic>
        <p:nvPicPr>
          <p:cNvPr id="24" name="Picture 4" descr="Image result for dev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2473" y="2088708"/>
            <a:ext cx="1432046" cy="2396104"/>
          </a:xfrm>
          <a:prstGeom prst="rect">
            <a:avLst/>
          </a:prstGeom>
          <a:noFill/>
          <a:extLst>
            <a:ext uri="{909E8E84-426E-40DD-AFC4-6F175D3DCCD1}">
              <a14:hiddenFill xmlns:a14="http://schemas.microsoft.com/office/drawing/2010/main">
                <a:solidFill>
                  <a:srgbClr val="FFFFFF"/>
                </a:solidFill>
              </a14:hiddenFill>
            </a:ext>
          </a:extLst>
        </p:spPr>
      </p:pic>
      <p:sp>
        <p:nvSpPr>
          <p:cNvPr id="25" name="Cloud Callout 24"/>
          <p:cNvSpPr/>
          <p:nvPr/>
        </p:nvSpPr>
        <p:spPr>
          <a:xfrm>
            <a:off x="6319520" y="2554920"/>
            <a:ext cx="2926080" cy="2032000"/>
          </a:xfrm>
          <a:prstGeom prst="cloudCallout">
            <a:avLst>
              <a:gd name="adj1" fmla="val -94444"/>
              <a:gd name="adj2" fmla="val -48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Can I use this?</a:t>
            </a:r>
            <a:endParaRPr lang="en-US" sz="3600" dirty="0"/>
          </a:p>
        </p:txBody>
      </p:sp>
      <mc:AlternateContent xmlns:mc="http://schemas.openxmlformats.org/markup-compatibility/2006" xmlns:a14="http://schemas.microsoft.com/office/drawing/2010/main">
        <mc:Choice Requires="a14">
          <p:sp>
            <p:nvSpPr>
              <p:cNvPr id="16" name="Rectangle 15"/>
              <p:cNvSpPr/>
              <p:nvPr/>
            </p:nvSpPr>
            <p:spPr>
              <a:xfrm>
                <a:off x="9550400" y="3395120"/>
                <a:ext cx="2495491" cy="523220"/>
              </a:xfrm>
              <a:prstGeom prst="rect">
                <a:avLst/>
              </a:prstGeom>
            </p:spPr>
            <p:txBody>
              <a:bodyPr wrap="none">
                <a:spAutoFit/>
              </a:bodyPr>
              <a:lstStyle/>
              <a:p>
                <a:r>
                  <a:rPr lang="en-US" sz="2800" dirty="0" smtClean="0"/>
                  <a:t>K=</a:t>
                </a:r>
                <a14:m>
                  <m:oMath xmlns:m="http://schemas.openxmlformats.org/officeDocument/2006/math">
                    <m:sSub>
                      <m:sSubPr>
                        <m:ctrlPr>
                          <a:rPr lang="en-US" sz="2800" i="1">
                            <a:latin typeface="Cambria Math" panose="02040503050406030204" pitchFamily="18" charset="0"/>
                          </a:rPr>
                        </m:ctrlPr>
                      </m:sSubPr>
                      <m:e>
                        <m:r>
                          <m:rPr>
                            <m:sty m:val="p"/>
                          </m:rPr>
                          <a:rPr lang="en-US" sz="2800" b="0" i="0" smtClean="0">
                            <a:latin typeface="Cambria Math"/>
                          </a:rPr>
                          <m:t>De</m:t>
                        </m:r>
                        <m:r>
                          <m:rPr>
                            <m:sty m:val="p"/>
                          </m:rPr>
                          <a:rPr lang="en-US" sz="2800">
                            <a:latin typeface="Cambria Math"/>
                          </a:rPr>
                          <m:t>caps</m:t>
                        </m:r>
                      </m:e>
                      <m:sub>
                        <m:r>
                          <a:rPr lang="en-US" sz="2800" b="0" i="1" smtClean="0">
                            <a:latin typeface="Cambria Math"/>
                          </a:rPr>
                          <m:t>𝑠</m:t>
                        </m:r>
                        <m:r>
                          <a:rPr lang="en-US" sz="2800" i="1">
                            <a:latin typeface="Cambria Math"/>
                          </a:rPr>
                          <m:t>𝑘</m:t>
                        </m:r>
                      </m:sub>
                    </m:sSub>
                    <m:d>
                      <m:dPr>
                        <m:ctrlPr>
                          <a:rPr lang="en-US" sz="2800" i="1">
                            <a:latin typeface="Cambria Math" panose="02040503050406030204" pitchFamily="18" charset="0"/>
                          </a:rPr>
                        </m:ctrlPr>
                      </m:dPr>
                      <m:e>
                        <m:r>
                          <a:rPr lang="en-US" sz="2800" b="0" i="1" smtClean="0">
                            <a:latin typeface="Cambria Math"/>
                          </a:rPr>
                          <m:t>𝑐</m:t>
                        </m:r>
                      </m:e>
                    </m:d>
                  </m:oMath>
                </a14:m>
                <a:endParaRPr lang="en-US" sz="2800" dirty="0"/>
              </a:p>
            </p:txBody>
          </p:sp>
        </mc:Choice>
        <mc:Fallback xmlns="">
          <p:sp>
            <p:nvSpPr>
              <p:cNvPr id="16" name="Rectangle 15"/>
              <p:cNvSpPr>
                <a:spLocks noRot="1" noChangeAspect="1" noMove="1" noResize="1" noEditPoints="1" noAdjustHandles="1" noChangeArrowheads="1" noChangeShapeType="1" noTextEdit="1"/>
              </p:cNvSpPr>
              <p:nvPr/>
            </p:nvSpPr>
            <p:spPr>
              <a:xfrm>
                <a:off x="9550400" y="3395120"/>
                <a:ext cx="2495491" cy="523220"/>
              </a:xfrm>
              <a:prstGeom prst="rect">
                <a:avLst/>
              </a:prstGeom>
              <a:blipFill rotWithShape="1">
                <a:blip r:embed="rId7"/>
                <a:stretch>
                  <a:fillRect l="-5134" t="-10465" b="-32558"/>
                </a:stretch>
              </a:blipFill>
            </p:spPr>
            <p:txBody>
              <a:bodyPr/>
              <a:lstStyle/>
              <a:p>
                <a:r>
                  <a:rPr lang="en-US">
                    <a:noFill/>
                  </a:rPr>
                  <a:t> </a:t>
                </a:r>
              </a:p>
            </p:txBody>
          </p:sp>
        </mc:Fallback>
      </mc:AlternateContent>
      <p:pic>
        <p:nvPicPr>
          <p:cNvPr id="18" name="Picture 1"/>
          <p:cNvPicPr>
            <a:picLocks noChangeAspect="1" noChangeArrowheads="1"/>
          </p:cNvPicPr>
          <p:nvPr/>
        </p:nvPicPr>
        <p:blipFill>
          <a:blip r:embed="rId3" cstate="print"/>
          <a:srcRect/>
          <a:stretch>
            <a:fillRect/>
          </a:stretch>
        </p:blipFill>
        <p:spPr bwMode="auto">
          <a:xfrm>
            <a:off x="9982499" y="4271536"/>
            <a:ext cx="984903" cy="1478280"/>
          </a:xfrm>
          <a:prstGeom prst="rect">
            <a:avLst/>
          </a:prstGeom>
          <a:noFill/>
          <a:ln w="9525">
            <a:noFill/>
            <a:miter lim="800000"/>
            <a:headEnd/>
            <a:tailEnd/>
          </a:ln>
        </p:spPr>
      </p:pic>
      <p:cxnSp>
        <p:nvCxnSpPr>
          <p:cNvPr id="19" name="Straight Arrow Connector 18"/>
          <p:cNvCxnSpPr/>
          <p:nvPr/>
        </p:nvCxnSpPr>
        <p:spPr>
          <a:xfrm>
            <a:off x="5709920" y="4631996"/>
            <a:ext cx="4439920" cy="65120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439659">
            <a:off x="6254869" y="4404004"/>
            <a:ext cx="3350020" cy="461665"/>
          </a:xfrm>
          <a:prstGeom prst="rect">
            <a:avLst/>
          </a:prstGeom>
          <a:noFill/>
        </p:spPr>
        <p:txBody>
          <a:bodyPr wrap="none" rtlCol="0">
            <a:spAutoFit/>
          </a:bodyPr>
          <a:lstStyle/>
          <a:p>
            <a:r>
              <a:rPr lang="en-US" sz="2400" dirty="0" err="1"/>
              <a:t>jblocki</a:t>
            </a:r>
            <a:r>
              <a:rPr lang="en-US" sz="2400" dirty="0"/>
              <a:t>, </a:t>
            </a:r>
            <a:r>
              <a:rPr lang="en-US" sz="2400" b="1" dirty="0"/>
              <a:t>c, </a:t>
            </a:r>
            <a:r>
              <a:rPr lang="en-US" sz="2400" b="1" dirty="0" err="1"/>
              <a:t>Enc</a:t>
            </a:r>
            <a:r>
              <a:rPr lang="en-US" sz="2400" b="1" baseline="-25000" dirty="0" err="1"/>
              <a:t>K</a:t>
            </a:r>
            <a:r>
              <a:rPr lang="en-US" sz="2400" dirty="0"/>
              <a:t>(password)</a:t>
            </a:r>
          </a:p>
        </p:txBody>
      </p:sp>
      <p:pic>
        <p:nvPicPr>
          <p:cNvPr id="27" name="Picture 1"/>
          <p:cNvPicPr>
            <a:picLocks noChangeAspect="1" noChangeArrowheads="1"/>
          </p:cNvPicPr>
          <p:nvPr/>
        </p:nvPicPr>
        <p:blipFill>
          <a:blip r:embed="rId3" cstate="print"/>
          <a:srcRect/>
          <a:stretch>
            <a:fillRect/>
          </a:stretch>
        </p:blipFill>
        <p:spPr bwMode="auto">
          <a:xfrm>
            <a:off x="8180197" y="5379720"/>
            <a:ext cx="984903" cy="1478280"/>
          </a:xfrm>
          <a:prstGeom prst="rect">
            <a:avLst/>
          </a:prstGeom>
          <a:noFill/>
          <a:ln w="9525">
            <a:noFill/>
            <a:miter lim="800000"/>
            <a:headEnd/>
            <a:tailEnd/>
          </a:ln>
        </p:spPr>
      </p:pic>
      <p:cxnSp>
        <p:nvCxnSpPr>
          <p:cNvPr id="28" name="Straight Arrow Connector 27"/>
          <p:cNvCxnSpPr/>
          <p:nvPr/>
        </p:nvCxnSpPr>
        <p:spPr>
          <a:xfrm>
            <a:off x="4551680" y="4581592"/>
            <a:ext cx="3403196" cy="21036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2014607">
            <a:off x="4965869" y="5260364"/>
            <a:ext cx="2931636" cy="461665"/>
          </a:xfrm>
          <a:prstGeom prst="rect">
            <a:avLst/>
          </a:prstGeom>
          <a:noFill/>
        </p:spPr>
        <p:txBody>
          <a:bodyPr wrap="none" rtlCol="0">
            <a:spAutoFit/>
          </a:bodyPr>
          <a:lstStyle/>
          <a:p>
            <a:r>
              <a:rPr lang="en-US" sz="2400" dirty="0" err="1" smtClean="0"/>
              <a:t>joe</a:t>
            </a:r>
            <a:r>
              <a:rPr lang="en-US" sz="2400" dirty="0" smtClean="0"/>
              <a:t>, </a:t>
            </a:r>
            <a:r>
              <a:rPr lang="en-US" sz="2400" b="1" dirty="0"/>
              <a:t>c, </a:t>
            </a:r>
            <a:r>
              <a:rPr lang="en-US" sz="2400" b="1" dirty="0" err="1"/>
              <a:t>Enc</a:t>
            </a:r>
            <a:r>
              <a:rPr lang="en-US" sz="2400" b="1" baseline="-25000" dirty="0" err="1"/>
              <a:t>K</a:t>
            </a:r>
            <a:r>
              <a:rPr lang="en-US" sz="2400" dirty="0"/>
              <a:t>(password)</a:t>
            </a:r>
          </a:p>
        </p:txBody>
      </p:sp>
      <p:sp>
        <p:nvSpPr>
          <p:cNvPr id="30" name="Rectangle 29"/>
          <p:cNvSpPr/>
          <p:nvPr/>
        </p:nvSpPr>
        <p:spPr>
          <a:xfrm>
            <a:off x="10086417" y="883939"/>
            <a:ext cx="1149674" cy="523220"/>
          </a:xfrm>
          <a:prstGeom prst="rect">
            <a:avLst/>
          </a:prstGeom>
        </p:spPr>
        <p:txBody>
          <a:bodyPr wrap="none">
            <a:spAutoFit/>
          </a:bodyPr>
          <a:lstStyle/>
          <a:p>
            <a:r>
              <a:rPr lang="en-US" sz="2800" dirty="0" smtClean="0"/>
              <a:t>(</a:t>
            </a:r>
            <a:r>
              <a:rPr lang="en-US" sz="2800" dirty="0" err="1" smtClean="0"/>
              <a:t>pk,sk</a:t>
            </a:r>
            <a:r>
              <a:rPr lang="en-US" sz="2800" dirty="0" smtClean="0"/>
              <a:t>)</a:t>
            </a:r>
            <a:endParaRPr lang="en-US" sz="2800" dirty="0"/>
          </a:p>
        </p:txBody>
      </p:sp>
      <p:sp>
        <p:nvSpPr>
          <p:cNvPr id="12" name="Content Placeholder 11"/>
          <p:cNvSpPr>
            <a:spLocks noGrp="1"/>
          </p:cNvSpPr>
          <p:nvPr>
            <p:ph idx="1"/>
          </p:nvPr>
        </p:nvSpPr>
        <p:spPr/>
        <p:txBody>
          <a:bodyPr/>
          <a:lstStyle/>
          <a:p>
            <a:endParaRPr lang="en-US"/>
          </a:p>
        </p:txBody>
      </p:sp>
    </p:spTree>
    <p:extLst>
      <p:ext uri="{BB962C8B-B14F-4D97-AF65-F5344CB8AC3E}">
        <p14:creationId xmlns:p14="http://schemas.microsoft.com/office/powerpoint/2010/main" val="58957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6" grpId="0"/>
      <p:bldP spid="2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send the password?</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8</a:t>
            </a:fld>
            <a:endParaRPr lang="en-US" dirty="0"/>
          </a:p>
        </p:txBody>
      </p:sp>
      <p:pic>
        <p:nvPicPr>
          <p:cNvPr id="5" name="Picture 1"/>
          <p:cNvPicPr>
            <a:picLocks noChangeAspect="1" noChangeArrowheads="1"/>
          </p:cNvPicPr>
          <p:nvPr/>
        </p:nvPicPr>
        <p:blipFill>
          <a:blip r:embed="rId3" cstate="print"/>
          <a:srcRect/>
          <a:stretch>
            <a:fillRect/>
          </a:stretch>
        </p:blipFill>
        <p:spPr bwMode="auto">
          <a:xfrm>
            <a:off x="9982499" y="1518919"/>
            <a:ext cx="1234141" cy="1852371"/>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92480" y="1762760"/>
            <a:ext cx="990600" cy="1524000"/>
          </a:xfrm>
          <a:prstGeom prst="rect">
            <a:avLst/>
          </a:prstGeom>
          <a:noFill/>
          <a:ln w="9525">
            <a:noFill/>
            <a:miter lim="800000"/>
            <a:headEnd/>
            <a:tailEnd/>
          </a:ln>
        </p:spPr>
      </p:pic>
      <p:cxnSp>
        <p:nvCxnSpPr>
          <p:cNvPr id="7" name="Straight Arrow Connector 6"/>
          <p:cNvCxnSpPr/>
          <p:nvPr/>
        </p:nvCxnSpPr>
        <p:spPr>
          <a:xfrm>
            <a:off x="1890059" y="2097794"/>
            <a:ext cx="809244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1976119" y="1618456"/>
                <a:ext cx="2826415" cy="461665"/>
              </a:xfrm>
              <a:prstGeom prst="rect">
                <a:avLst/>
              </a:prstGeom>
              <a:noFill/>
            </p:spPr>
            <p:txBody>
              <a:bodyPr wrap="none" rtlCol="0">
                <a:spAutoFit/>
              </a:bodyPr>
              <a:lstStyle/>
              <a:p>
                <a:r>
                  <a:rPr lang="en-US" sz="2400" dirty="0" err="1" smtClean="0"/>
                  <a:t>jblocki,c</a:t>
                </a:r>
                <a:r>
                  <a:rPr lang="en-US" sz="2400" dirty="0" smtClean="0"/>
                  <a:t>,</a:t>
                </a:r>
                <a14:m>
                  <m:oMath xmlns:m="http://schemas.openxmlformats.org/officeDocument/2006/math">
                    <m:r>
                      <m:rPr>
                        <m:nor/>
                      </m:rPr>
                      <a:rPr lang="en-US" sz="2400" b="1" dirty="0"/>
                      <m:t>Enc</m:t>
                    </m:r>
                    <m:r>
                      <m:rPr>
                        <m:nor/>
                      </m:rPr>
                      <a:rPr lang="en-US" sz="2400" b="1" baseline="-25000" dirty="0"/>
                      <m:t>K</m:t>
                    </m:r>
                    <m:r>
                      <m:rPr>
                        <m:nor/>
                      </m:rPr>
                      <a:rPr lang="en-US" sz="2400" dirty="0"/>
                      <m:t>(</m:t>
                    </m:r>
                    <m:r>
                      <m:rPr>
                        <m:nor/>
                      </m:rPr>
                      <a:rPr lang="en-US" sz="2400" dirty="0"/>
                      <m:t>jblocki</m:t>
                    </m:r>
                  </m:oMath>
                </a14:m>
                <a:r>
                  <a:rPr lang="en-US" sz="2400" dirty="0" smtClean="0"/>
                  <a:t>)</a:t>
                </a:r>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976119" y="1618456"/>
                <a:ext cx="2826415" cy="461665"/>
              </a:xfrm>
              <a:prstGeom prst="rect">
                <a:avLst/>
              </a:prstGeom>
              <a:blipFill rotWithShape="1">
                <a:blip r:embed="rId5"/>
                <a:stretch>
                  <a:fillRect l="-3233" t="-10526" r="-1940" b="-28947"/>
                </a:stretch>
              </a:blipFill>
            </p:spPr>
            <p:txBody>
              <a:bodyPr/>
              <a:lstStyle/>
              <a:p>
                <a:r>
                  <a:rPr lang="en-US">
                    <a:noFill/>
                  </a:rPr>
                  <a:t> </a:t>
                </a:r>
              </a:p>
            </p:txBody>
          </p:sp>
        </mc:Fallback>
      </mc:AlternateContent>
      <p:sp>
        <p:nvSpPr>
          <p:cNvPr id="11" name="Content Placeholder 10"/>
          <p:cNvSpPr>
            <a:spLocks noGrp="1"/>
          </p:cNvSpPr>
          <p:nvPr>
            <p:ph idx="1"/>
          </p:nvPr>
        </p:nvSpPr>
        <p:spPr>
          <a:xfrm>
            <a:off x="792480" y="5290185"/>
            <a:ext cx="10515600" cy="4351338"/>
          </a:xfrm>
        </p:spPr>
        <p:txBody>
          <a:bodyPr/>
          <a:lstStyle/>
          <a:p>
            <a:pPr marL="0" indent="0">
              <a:buNone/>
            </a:pPr>
            <a:endParaRPr lang="en-US" dirty="0" smtClean="0"/>
          </a:p>
          <a:p>
            <a:endParaRPr lang="en-US" dirty="0"/>
          </a:p>
        </p:txBody>
      </p:sp>
      <p:cxnSp>
        <p:nvCxnSpPr>
          <p:cNvPr id="15" name="Straight Arrow Connector 14"/>
          <p:cNvCxnSpPr>
            <a:endCxn id="6" idx="3"/>
          </p:cNvCxnSpPr>
          <p:nvPr/>
        </p:nvCxnSpPr>
        <p:spPr>
          <a:xfrm flipH="1">
            <a:off x="1783080" y="2524760"/>
            <a:ext cx="824484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8317195" y="2063095"/>
                <a:ext cx="1034257" cy="461665"/>
              </a:xfrm>
              <a:prstGeom prst="rect">
                <a:avLst/>
              </a:prstGeom>
              <a:noFill/>
            </p:spPr>
            <p:txBody>
              <a:bodyPr wrap="none" rtlCol="0">
                <a:spAutoFit/>
              </a:bodyPr>
              <a:lstStyle/>
              <a:p>
                <a14:m>
                  <m:oMath xmlns:m="http://schemas.openxmlformats.org/officeDocument/2006/math">
                    <m:r>
                      <m:rPr>
                        <m:nor/>
                      </m:rPr>
                      <a:rPr lang="en-US" sz="2400" b="1" dirty="0"/>
                      <m:t>Enc</m:t>
                    </m:r>
                    <m:r>
                      <m:rPr>
                        <m:nor/>
                      </m:rPr>
                      <a:rPr lang="en-US" sz="2400" b="1" baseline="-25000" dirty="0"/>
                      <m:t>K</m:t>
                    </m:r>
                    <m:r>
                      <m:rPr>
                        <m:nor/>
                      </m:rPr>
                      <a:rPr lang="en-US" sz="2400" dirty="0" smtClean="0"/>
                      <m:t>(</m:t>
                    </m:r>
                  </m:oMath>
                </a14:m>
                <a:r>
                  <a:rPr lang="en-US" sz="2400" dirty="0" smtClean="0"/>
                  <a:t>r)</a:t>
                </a:r>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8317195" y="2063095"/>
                <a:ext cx="1034257" cy="461665"/>
              </a:xfrm>
              <a:prstGeom prst="rect">
                <a:avLst/>
              </a:prstGeom>
              <a:blipFill rotWithShape="1">
                <a:blip r:embed="rId6"/>
                <a:stretch>
                  <a:fillRect l="-588" t="-10526" r="-7647" b="-28947"/>
                </a:stretch>
              </a:blipFill>
            </p:spPr>
            <p:txBody>
              <a:bodyPr/>
              <a:lstStyle/>
              <a:p>
                <a:r>
                  <a:rPr lang="en-US">
                    <a:noFill/>
                  </a:rPr>
                  <a:t> </a:t>
                </a:r>
              </a:p>
            </p:txBody>
          </p:sp>
        </mc:Fallback>
      </mc:AlternateContent>
      <p:cxnSp>
        <p:nvCxnSpPr>
          <p:cNvPr id="21" name="Straight Arrow Connector 20"/>
          <p:cNvCxnSpPr/>
          <p:nvPr/>
        </p:nvCxnSpPr>
        <p:spPr>
          <a:xfrm>
            <a:off x="1859280" y="3103634"/>
            <a:ext cx="809244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p:cNvSpPr/>
              <p:nvPr/>
            </p:nvSpPr>
            <p:spPr>
              <a:xfrm>
                <a:off x="1899350" y="2516184"/>
                <a:ext cx="382713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b="1" dirty="0"/>
                        <m:t>Enc</m:t>
                      </m:r>
                      <m:r>
                        <m:rPr>
                          <m:nor/>
                        </m:rPr>
                        <a:rPr lang="en-US" sz="2400" b="1" baseline="-25000" dirty="0"/>
                        <m:t>K</m:t>
                      </m:r>
                      <m:r>
                        <m:rPr>
                          <m:nor/>
                        </m:rPr>
                        <a:rPr lang="en-US" sz="2400" dirty="0"/>
                        <m:t>(</m:t>
                      </m:r>
                      <m:r>
                        <m:rPr>
                          <m:nor/>
                        </m:rPr>
                        <a:rPr lang="en-US" sz="2400" b="0" i="0" dirty="0" smtClean="0"/>
                        <m:t>jblocki</m:t>
                      </m:r>
                      <m:r>
                        <a:rPr lang="en-US" sz="2400" b="0" i="1" dirty="0" smtClean="0">
                          <a:latin typeface="Cambria Math"/>
                          <a:ea typeface="Cambria Math"/>
                        </a:rPr>
                        <m:t>∥</m:t>
                      </m:r>
                      <m:r>
                        <m:rPr>
                          <m:nor/>
                        </m:rPr>
                        <a:rPr lang="en-US" sz="2400" dirty="0"/>
                        <m:t>password</m:t>
                      </m:r>
                      <m:r>
                        <a:rPr lang="en-US" sz="2400" i="1" dirty="0">
                          <a:latin typeface="Cambria Math"/>
                          <a:ea typeface="Cambria Math"/>
                        </a:rPr>
                        <m:t>∥</m:t>
                      </m:r>
                      <m:r>
                        <m:rPr>
                          <m:nor/>
                        </m:rPr>
                        <a:rPr lang="en-US" sz="2400" b="0" i="0" dirty="0" smtClean="0">
                          <a:latin typeface="Cambria Math"/>
                          <a:ea typeface="Cambria Math"/>
                        </a:rPr>
                        <m:t>r</m:t>
                      </m:r>
                      <m:r>
                        <m:rPr>
                          <m:nor/>
                        </m:rPr>
                        <a:rPr lang="en-US" sz="2400" dirty="0"/>
                        <m:t>)</m:t>
                      </m:r>
                      <m:r>
                        <m:rPr>
                          <m:nor/>
                        </m:rPr>
                        <a:rPr lang="en-US" sz="2400" b="0" i="0" dirty="0" smtClean="0"/>
                        <m:t> </m:t>
                      </m:r>
                    </m:oMath>
                  </m:oMathPara>
                </a14:m>
                <a:endParaRPr lang="en-US" sz="2400" dirty="0"/>
              </a:p>
            </p:txBody>
          </p:sp>
        </mc:Choice>
        <mc:Fallback xmlns="">
          <p:sp>
            <p:nvSpPr>
              <p:cNvPr id="22" name="Rectangle 21"/>
              <p:cNvSpPr>
                <a:spLocks noRot="1" noChangeAspect="1" noMove="1" noResize="1" noEditPoints="1" noAdjustHandles="1" noChangeArrowheads="1" noChangeShapeType="1" noTextEdit="1"/>
              </p:cNvSpPr>
              <p:nvPr/>
            </p:nvSpPr>
            <p:spPr>
              <a:xfrm>
                <a:off x="1899350" y="2516184"/>
                <a:ext cx="3827138" cy="461665"/>
              </a:xfrm>
              <a:prstGeom prst="rect">
                <a:avLst/>
              </a:prstGeom>
              <a:blipFill rotWithShape="1">
                <a:blip r:embed="rId7"/>
                <a:stretch>
                  <a:fillRect b="-14667"/>
                </a:stretch>
              </a:blipFill>
            </p:spPr>
            <p:txBody>
              <a:bodyPr/>
              <a:lstStyle/>
              <a:p>
                <a:r>
                  <a:rPr lang="en-US">
                    <a:noFill/>
                  </a:rPr>
                  <a:t> </a:t>
                </a:r>
              </a:p>
            </p:txBody>
          </p:sp>
        </mc:Fallback>
      </mc:AlternateContent>
      <p:pic>
        <p:nvPicPr>
          <p:cNvPr id="24" name="Picture 4" descr="Image result for devi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63376" y="2643184"/>
            <a:ext cx="1432046" cy="2396104"/>
          </a:xfrm>
          <a:prstGeom prst="rect">
            <a:avLst/>
          </a:prstGeom>
          <a:noFill/>
          <a:extLst>
            <a:ext uri="{909E8E84-426E-40DD-AFC4-6F175D3DCCD1}">
              <a14:hiddenFill xmlns:a14="http://schemas.microsoft.com/office/drawing/2010/main">
                <a:solidFill>
                  <a:srgbClr val="FFFFFF"/>
                </a:solidFill>
              </a14:hiddenFill>
            </a:ext>
          </a:extLst>
        </p:spPr>
      </p:pic>
      <p:sp>
        <p:nvSpPr>
          <p:cNvPr id="25" name="Cloud Callout 24"/>
          <p:cNvSpPr/>
          <p:nvPr/>
        </p:nvSpPr>
        <p:spPr>
          <a:xfrm>
            <a:off x="792480" y="3841236"/>
            <a:ext cx="7284720" cy="3156578"/>
          </a:xfrm>
          <a:prstGeom prst="cloudCallout">
            <a:avLst>
              <a:gd name="adj1" fmla="val 19181"/>
              <a:gd name="adj2" fmla="val -65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Curses! The </a:t>
            </a:r>
            <a:r>
              <a:rPr lang="en-US" sz="3600" dirty="0" err="1" smtClean="0"/>
              <a:t>Encaps</a:t>
            </a:r>
            <a:r>
              <a:rPr lang="en-US" sz="3600" dirty="0" smtClean="0"/>
              <a:t>/</a:t>
            </a:r>
            <a:r>
              <a:rPr lang="en-US" sz="3600" dirty="0" err="1" smtClean="0"/>
              <a:t>Enc</a:t>
            </a:r>
            <a:r>
              <a:rPr lang="en-US" sz="3600" dirty="0" smtClean="0"/>
              <a:t> are CCA-Secure and the </a:t>
            </a:r>
          </a:p>
          <a:p>
            <a:pPr algn="ctr"/>
            <a:r>
              <a:rPr lang="en-US" sz="3600" dirty="0" err="1"/>
              <a:t>c</a:t>
            </a:r>
            <a:r>
              <a:rPr lang="en-US" sz="3600" dirty="0" err="1" smtClean="0"/>
              <a:t>iphertext</a:t>
            </a:r>
            <a:r>
              <a:rPr lang="en-US" sz="3600" dirty="0" smtClean="0"/>
              <a:t> is bound to the username/session</a:t>
            </a:r>
            <a:endParaRPr lang="en-US" sz="3600" dirty="0"/>
          </a:p>
        </p:txBody>
      </p:sp>
      <mc:AlternateContent xmlns:mc="http://schemas.openxmlformats.org/markup-compatibility/2006" xmlns:a14="http://schemas.microsoft.com/office/drawing/2010/main">
        <mc:Choice Requires="a14">
          <p:sp>
            <p:nvSpPr>
              <p:cNvPr id="16" name="Rectangle 15"/>
              <p:cNvSpPr/>
              <p:nvPr/>
            </p:nvSpPr>
            <p:spPr>
              <a:xfrm>
                <a:off x="789320" y="3375546"/>
                <a:ext cx="2373598"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𝑐</m:t>
                          </m:r>
                          <m:r>
                            <a:rPr lang="en-US" b="0" i="1" smtClean="0">
                              <a:latin typeface="Cambria Math"/>
                            </a:rPr>
                            <m:t>,</m:t>
                          </m:r>
                          <m:r>
                            <a:rPr lang="en-US" b="0" i="1" smtClean="0">
                              <a:latin typeface="Cambria Math"/>
                            </a:rPr>
                            <m:t>𝑘</m:t>
                          </m:r>
                        </m:e>
                      </m:d>
                      <m:r>
                        <a:rPr lang="en-US" b="0" i="1" smtClean="0">
                          <a:latin typeface="Cambria Math"/>
                        </a:rPr>
                        <m:t>=</m:t>
                      </m:r>
                      <m:sSub>
                        <m:sSubPr>
                          <m:ctrlPr>
                            <a:rPr lang="en-US" b="0" i="1" smtClean="0">
                              <a:latin typeface="Cambria Math" panose="02040503050406030204" pitchFamily="18" charset="0"/>
                            </a:rPr>
                          </m:ctrlPr>
                        </m:sSubPr>
                        <m:e>
                          <m:r>
                            <m:rPr>
                              <m:sty m:val="p"/>
                            </m:rPr>
                            <a:rPr lang="en-US" b="0" i="0" smtClean="0">
                              <a:latin typeface="Cambria Math"/>
                            </a:rPr>
                            <m:t>Encaps</m:t>
                          </m:r>
                        </m:e>
                        <m:sub>
                          <m:r>
                            <a:rPr lang="en-US" b="0" i="1" smtClean="0">
                              <a:latin typeface="Cambria Math"/>
                            </a:rPr>
                            <m:t>𝑝𝑘</m:t>
                          </m:r>
                        </m:sub>
                      </m:sSub>
                      <m:d>
                        <m:dPr>
                          <m:ctrlPr>
                            <a:rPr lang="en-US" b="0" i="1" smtClean="0">
                              <a:latin typeface="Cambria Math" panose="02040503050406030204" pitchFamily="18" charset="0"/>
                            </a:rPr>
                          </m:ctrlPr>
                        </m:dPr>
                        <m:e>
                          <m:r>
                            <a:rPr lang="en-US" b="0" i="1" smtClean="0">
                              <a:latin typeface="Cambria Math"/>
                            </a:rPr>
                            <m:t>𝑅</m:t>
                          </m:r>
                        </m:e>
                      </m:d>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789320" y="3375546"/>
                <a:ext cx="2373598" cy="390748"/>
              </a:xfrm>
              <a:prstGeom prst="rect">
                <a:avLst/>
              </a:prstGeom>
              <a:blipFill rotWithShape="1">
                <a:blip r:embed="rId9"/>
                <a:stretch>
                  <a:fillRect b="-7813"/>
                </a:stretch>
              </a:blipFill>
            </p:spPr>
            <p:txBody>
              <a:bodyPr/>
              <a:lstStyle/>
              <a:p>
                <a:r>
                  <a:rPr lang="en-US">
                    <a:noFill/>
                  </a:rPr>
                  <a:t> </a:t>
                </a:r>
              </a:p>
            </p:txBody>
          </p:sp>
        </mc:Fallback>
      </mc:AlternateContent>
    </p:spTree>
    <p:extLst>
      <p:ext uri="{BB962C8B-B14F-4D97-AF65-F5344CB8AC3E}">
        <p14:creationId xmlns:p14="http://schemas.microsoft.com/office/powerpoint/2010/main" val="110943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send the password?</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9</a:t>
            </a:fld>
            <a:endParaRPr lang="en-US" dirty="0"/>
          </a:p>
        </p:txBody>
      </p:sp>
      <p:pic>
        <p:nvPicPr>
          <p:cNvPr id="5" name="Picture 1"/>
          <p:cNvPicPr>
            <a:picLocks noChangeAspect="1" noChangeArrowheads="1"/>
          </p:cNvPicPr>
          <p:nvPr/>
        </p:nvPicPr>
        <p:blipFill>
          <a:blip r:embed="rId3" cstate="print"/>
          <a:srcRect/>
          <a:stretch>
            <a:fillRect/>
          </a:stretch>
        </p:blipFill>
        <p:spPr bwMode="auto">
          <a:xfrm>
            <a:off x="9982499" y="1518919"/>
            <a:ext cx="1234141" cy="1852371"/>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92480" y="1762760"/>
            <a:ext cx="990600" cy="1524000"/>
          </a:xfrm>
          <a:prstGeom prst="rect">
            <a:avLst/>
          </a:prstGeom>
          <a:noFill/>
          <a:ln w="9525">
            <a:noFill/>
            <a:miter lim="800000"/>
            <a:headEnd/>
            <a:tailEnd/>
          </a:ln>
        </p:spPr>
      </p:pic>
      <p:cxnSp>
        <p:nvCxnSpPr>
          <p:cNvPr id="7" name="Straight Arrow Connector 6"/>
          <p:cNvCxnSpPr/>
          <p:nvPr/>
        </p:nvCxnSpPr>
        <p:spPr>
          <a:xfrm>
            <a:off x="1890059" y="2097794"/>
            <a:ext cx="809244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1976119" y="1618456"/>
                <a:ext cx="2826415" cy="461665"/>
              </a:xfrm>
              <a:prstGeom prst="rect">
                <a:avLst/>
              </a:prstGeom>
              <a:noFill/>
            </p:spPr>
            <p:txBody>
              <a:bodyPr wrap="none" rtlCol="0">
                <a:spAutoFit/>
              </a:bodyPr>
              <a:lstStyle/>
              <a:p>
                <a:r>
                  <a:rPr lang="en-US" sz="2400" dirty="0" err="1" smtClean="0"/>
                  <a:t>jblocki,c</a:t>
                </a:r>
                <a:r>
                  <a:rPr lang="en-US" sz="2400" dirty="0" smtClean="0"/>
                  <a:t>,</a:t>
                </a:r>
                <a14:m>
                  <m:oMath xmlns:m="http://schemas.openxmlformats.org/officeDocument/2006/math">
                    <m:r>
                      <m:rPr>
                        <m:nor/>
                      </m:rPr>
                      <a:rPr lang="en-US" sz="2400" b="1" dirty="0"/>
                      <m:t>Enc</m:t>
                    </m:r>
                    <m:r>
                      <m:rPr>
                        <m:nor/>
                      </m:rPr>
                      <a:rPr lang="en-US" sz="2400" b="1" baseline="-25000" dirty="0"/>
                      <m:t>K</m:t>
                    </m:r>
                    <m:r>
                      <m:rPr>
                        <m:nor/>
                      </m:rPr>
                      <a:rPr lang="en-US" sz="2400" dirty="0"/>
                      <m:t>(</m:t>
                    </m:r>
                    <m:r>
                      <m:rPr>
                        <m:nor/>
                      </m:rPr>
                      <a:rPr lang="en-US" sz="2400" dirty="0"/>
                      <m:t>jblocki</m:t>
                    </m:r>
                  </m:oMath>
                </a14:m>
                <a:r>
                  <a:rPr lang="en-US" sz="2400" dirty="0" smtClean="0"/>
                  <a:t>)</a:t>
                </a:r>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976119" y="1618456"/>
                <a:ext cx="2826415" cy="461665"/>
              </a:xfrm>
              <a:prstGeom prst="rect">
                <a:avLst/>
              </a:prstGeom>
              <a:blipFill rotWithShape="1">
                <a:blip r:embed="rId5"/>
                <a:stretch>
                  <a:fillRect l="-3233" t="-10526" r="-1940" b="-28947"/>
                </a:stretch>
              </a:blipFill>
            </p:spPr>
            <p:txBody>
              <a:bodyPr/>
              <a:lstStyle/>
              <a:p>
                <a:r>
                  <a:rPr lang="en-US">
                    <a:noFill/>
                  </a:rPr>
                  <a:t> </a:t>
                </a:r>
              </a:p>
            </p:txBody>
          </p:sp>
        </mc:Fallback>
      </mc:AlternateContent>
      <p:sp>
        <p:nvSpPr>
          <p:cNvPr id="11" name="Content Placeholder 10"/>
          <p:cNvSpPr>
            <a:spLocks noGrp="1"/>
          </p:cNvSpPr>
          <p:nvPr>
            <p:ph idx="1"/>
          </p:nvPr>
        </p:nvSpPr>
        <p:spPr>
          <a:xfrm>
            <a:off x="792480" y="5290185"/>
            <a:ext cx="10515600" cy="4351338"/>
          </a:xfrm>
        </p:spPr>
        <p:txBody>
          <a:bodyPr/>
          <a:lstStyle/>
          <a:p>
            <a:pPr marL="0" indent="0">
              <a:buNone/>
            </a:pPr>
            <a:endParaRPr lang="en-US" dirty="0" smtClean="0"/>
          </a:p>
          <a:p>
            <a:endParaRPr lang="en-US" dirty="0"/>
          </a:p>
        </p:txBody>
      </p:sp>
      <p:cxnSp>
        <p:nvCxnSpPr>
          <p:cNvPr id="15" name="Straight Arrow Connector 14"/>
          <p:cNvCxnSpPr>
            <a:endCxn id="6" idx="3"/>
          </p:cNvCxnSpPr>
          <p:nvPr/>
        </p:nvCxnSpPr>
        <p:spPr>
          <a:xfrm flipH="1">
            <a:off x="1783080" y="2524760"/>
            <a:ext cx="824484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8317195" y="2063095"/>
                <a:ext cx="1034257" cy="461665"/>
              </a:xfrm>
              <a:prstGeom prst="rect">
                <a:avLst/>
              </a:prstGeom>
              <a:noFill/>
            </p:spPr>
            <p:txBody>
              <a:bodyPr wrap="none" rtlCol="0">
                <a:spAutoFit/>
              </a:bodyPr>
              <a:lstStyle/>
              <a:p>
                <a14:m>
                  <m:oMath xmlns:m="http://schemas.openxmlformats.org/officeDocument/2006/math">
                    <m:r>
                      <m:rPr>
                        <m:nor/>
                      </m:rPr>
                      <a:rPr lang="en-US" sz="2400" b="1" dirty="0"/>
                      <m:t>Enc</m:t>
                    </m:r>
                    <m:r>
                      <m:rPr>
                        <m:nor/>
                      </m:rPr>
                      <a:rPr lang="en-US" sz="2400" b="1" baseline="-25000" dirty="0"/>
                      <m:t>K</m:t>
                    </m:r>
                    <m:r>
                      <m:rPr>
                        <m:nor/>
                      </m:rPr>
                      <a:rPr lang="en-US" sz="2400" dirty="0" smtClean="0"/>
                      <m:t>(</m:t>
                    </m:r>
                  </m:oMath>
                </a14:m>
                <a:r>
                  <a:rPr lang="en-US" sz="2400" dirty="0" smtClean="0"/>
                  <a:t>r)</a:t>
                </a:r>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8317195" y="2063095"/>
                <a:ext cx="1034257" cy="461665"/>
              </a:xfrm>
              <a:prstGeom prst="rect">
                <a:avLst/>
              </a:prstGeom>
              <a:blipFill rotWithShape="1">
                <a:blip r:embed="rId6"/>
                <a:stretch>
                  <a:fillRect l="-588" t="-10526" r="-7647" b="-28947"/>
                </a:stretch>
              </a:blipFill>
            </p:spPr>
            <p:txBody>
              <a:bodyPr/>
              <a:lstStyle/>
              <a:p>
                <a:r>
                  <a:rPr lang="en-US">
                    <a:noFill/>
                  </a:rPr>
                  <a:t> </a:t>
                </a:r>
              </a:p>
            </p:txBody>
          </p:sp>
        </mc:Fallback>
      </mc:AlternateContent>
      <p:cxnSp>
        <p:nvCxnSpPr>
          <p:cNvPr id="21" name="Straight Arrow Connector 20"/>
          <p:cNvCxnSpPr/>
          <p:nvPr/>
        </p:nvCxnSpPr>
        <p:spPr>
          <a:xfrm>
            <a:off x="1859280" y="3103634"/>
            <a:ext cx="809244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p:cNvSpPr/>
              <p:nvPr/>
            </p:nvSpPr>
            <p:spPr>
              <a:xfrm>
                <a:off x="1899350" y="2516184"/>
                <a:ext cx="382713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b="1" dirty="0"/>
                        <m:t>Enc</m:t>
                      </m:r>
                      <m:r>
                        <m:rPr>
                          <m:nor/>
                        </m:rPr>
                        <a:rPr lang="en-US" sz="2400" b="1" baseline="-25000" dirty="0"/>
                        <m:t>K</m:t>
                      </m:r>
                      <m:r>
                        <m:rPr>
                          <m:nor/>
                        </m:rPr>
                        <a:rPr lang="en-US" sz="2400" dirty="0"/>
                        <m:t>(</m:t>
                      </m:r>
                      <m:r>
                        <m:rPr>
                          <m:nor/>
                        </m:rPr>
                        <a:rPr lang="en-US" sz="2400" b="0" i="0" dirty="0" smtClean="0"/>
                        <m:t>jblocki</m:t>
                      </m:r>
                      <m:r>
                        <a:rPr lang="en-US" sz="2400" b="0" i="1" dirty="0" smtClean="0">
                          <a:latin typeface="Cambria Math"/>
                          <a:ea typeface="Cambria Math"/>
                        </a:rPr>
                        <m:t>∥</m:t>
                      </m:r>
                      <m:r>
                        <m:rPr>
                          <m:nor/>
                        </m:rPr>
                        <a:rPr lang="en-US" sz="2400" dirty="0"/>
                        <m:t>password</m:t>
                      </m:r>
                      <m:r>
                        <a:rPr lang="en-US" sz="2400" i="1" dirty="0">
                          <a:latin typeface="Cambria Math"/>
                          <a:ea typeface="Cambria Math"/>
                        </a:rPr>
                        <m:t>∥</m:t>
                      </m:r>
                      <m:r>
                        <m:rPr>
                          <m:nor/>
                        </m:rPr>
                        <a:rPr lang="en-US" sz="2400" b="0" i="0" dirty="0" smtClean="0">
                          <a:latin typeface="Cambria Math"/>
                          <a:ea typeface="Cambria Math"/>
                        </a:rPr>
                        <m:t>r</m:t>
                      </m:r>
                      <m:r>
                        <m:rPr>
                          <m:nor/>
                        </m:rPr>
                        <a:rPr lang="en-US" sz="2400" dirty="0"/>
                        <m:t>)</m:t>
                      </m:r>
                      <m:r>
                        <m:rPr>
                          <m:nor/>
                        </m:rPr>
                        <a:rPr lang="en-US" sz="2400" b="0" i="0" dirty="0" smtClean="0"/>
                        <m:t> </m:t>
                      </m:r>
                    </m:oMath>
                  </m:oMathPara>
                </a14:m>
                <a:endParaRPr lang="en-US" sz="2400" dirty="0"/>
              </a:p>
            </p:txBody>
          </p:sp>
        </mc:Choice>
        <mc:Fallback xmlns="">
          <p:sp>
            <p:nvSpPr>
              <p:cNvPr id="22" name="Rectangle 21"/>
              <p:cNvSpPr>
                <a:spLocks noRot="1" noChangeAspect="1" noMove="1" noResize="1" noEditPoints="1" noAdjustHandles="1" noChangeArrowheads="1" noChangeShapeType="1" noTextEdit="1"/>
              </p:cNvSpPr>
              <p:nvPr/>
            </p:nvSpPr>
            <p:spPr>
              <a:xfrm>
                <a:off x="1899350" y="2516184"/>
                <a:ext cx="3827138" cy="461665"/>
              </a:xfrm>
              <a:prstGeom prst="rect">
                <a:avLst/>
              </a:prstGeom>
              <a:blipFill rotWithShape="1">
                <a:blip r:embed="rId7"/>
                <a:stretch>
                  <a:fillRect b="-14667"/>
                </a:stretch>
              </a:blipFill>
            </p:spPr>
            <p:txBody>
              <a:bodyPr/>
              <a:lstStyle/>
              <a:p>
                <a:r>
                  <a:rPr lang="en-US">
                    <a:noFill/>
                  </a:rPr>
                  <a:t> </a:t>
                </a:r>
              </a:p>
            </p:txBody>
          </p:sp>
        </mc:Fallback>
      </mc:AlternateContent>
      <p:pic>
        <p:nvPicPr>
          <p:cNvPr id="24" name="Picture 4" descr="Image result for devi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63376" y="2643184"/>
            <a:ext cx="1432046" cy="2396104"/>
          </a:xfrm>
          <a:prstGeom prst="rect">
            <a:avLst/>
          </a:prstGeom>
          <a:noFill/>
          <a:extLst>
            <a:ext uri="{909E8E84-426E-40DD-AFC4-6F175D3DCCD1}">
              <a14:hiddenFill xmlns:a14="http://schemas.microsoft.com/office/drawing/2010/main">
                <a:solidFill>
                  <a:srgbClr val="FFFFFF"/>
                </a:solidFill>
              </a14:hiddenFill>
            </a:ext>
          </a:extLst>
        </p:spPr>
      </p:pic>
      <p:sp>
        <p:nvSpPr>
          <p:cNvPr id="25" name="Cloud Callout 24"/>
          <p:cNvSpPr/>
          <p:nvPr/>
        </p:nvSpPr>
        <p:spPr>
          <a:xfrm>
            <a:off x="792480" y="3841236"/>
            <a:ext cx="7284720" cy="3156578"/>
          </a:xfrm>
          <a:prstGeom prst="cloudCallout">
            <a:avLst>
              <a:gd name="adj1" fmla="val 19181"/>
              <a:gd name="adj2" fmla="val -65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But wait a second…was the password padded?</a:t>
            </a:r>
            <a:endParaRPr lang="en-US" sz="3600" dirty="0"/>
          </a:p>
        </p:txBody>
      </p:sp>
      <mc:AlternateContent xmlns:mc="http://schemas.openxmlformats.org/markup-compatibility/2006" xmlns:a14="http://schemas.microsoft.com/office/drawing/2010/main">
        <mc:Choice Requires="a14">
          <p:sp>
            <p:nvSpPr>
              <p:cNvPr id="16" name="Rectangle 15"/>
              <p:cNvSpPr/>
              <p:nvPr/>
            </p:nvSpPr>
            <p:spPr>
              <a:xfrm>
                <a:off x="789320" y="3375546"/>
                <a:ext cx="2373598"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𝑐</m:t>
                          </m:r>
                          <m:r>
                            <a:rPr lang="en-US" b="0" i="1" smtClean="0">
                              <a:latin typeface="Cambria Math"/>
                            </a:rPr>
                            <m:t>,</m:t>
                          </m:r>
                          <m:r>
                            <a:rPr lang="en-US" b="0" i="1" smtClean="0">
                              <a:latin typeface="Cambria Math"/>
                            </a:rPr>
                            <m:t>𝑘</m:t>
                          </m:r>
                        </m:e>
                      </m:d>
                      <m:r>
                        <a:rPr lang="en-US" b="0" i="1" smtClean="0">
                          <a:latin typeface="Cambria Math"/>
                        </a:rPr>
                        <m:t>=</m:t>
                      </m:r>
                      <m:sSub>
                        <m:sSubPr>
                          <m:ctrlPr>
                            <a:rPr lang="en-US" b="0" i="1" smtClean="0">
                              <a:latin typeface="Cambria Math" panose="02040503050406030204" pitchFamily="18" charset="0"/>
                            </a:rPr>
                          </m:ctrlPr>
                        </m:sSubPr>
                        <m:e>
                          <m:r>
                            <m:rPr>
                              <m:sty m:val="p"/>
                            </m:rPr>
                            <a:rPr lang="en-US" b="0" i="0" smtClean="0">
                              <a:latin typeface="Cambria Math"/>
                            </a:rPr>
                            <m:t>Encaps</m:t>
                          </m:r>
                        </m:e>
                        <m:sub>
                          <m:r>
                            <a:rPr lang="en-US" b="0" i="1" smtClean="0">
                              <a:latin typeface="Cambria Math"/>
                            </a:rPr>
                            <m:t>𝑝𝑘</m:t>
                          </m:r>
                        </m:sub>
                      </m:sSub>
                      <m:d>
                        <m:dPr>
                          <m:ctrlPr>
                            <a:rPr lang="en-US" b="0" i="1" smtClean="0">
                              <a:latin typeface="Cambria Math" panose="02040503050406030204" pitchFamily="18" charset="0"/>
                            </a:rPr>
                          </m:ctrlPr>
                        </m:dPr>
                        <m:e>
                          <m:r>
                            <a:rPr lang="en-US" b="0" i="1" smtClean="0">
                              <a:latin typeface="Cambria Math"/>
                            </a:rPr>
                            <m:t>𝑅</m:t>
                          </m:r>
                        </m:e>
                      </m:d>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789320" y="3375546"/>
                <a:ext cx="2373598" cy="390748"/>
              </a:xfrm>
              <a:prstGeom prst="rect">
                <a:avLst/>
              </a:prstGeom>
              <a:blipFill rotWithShape="1">
                <a:blip r:embed="rId9"/>
                <a:stretch>
                  <a:fillRect b="-7813"/>
                </a:stretch>
              </a:blipFill>
            </p:spPr>
            <p:txBody>
              <a:bodyPr/>
              <a:lstStyle/>
              <a:p>
                <a:r>
                  <a:rPr lang="en-US">
                    <a:noFill/>
                  </a:rPr>
                  <a:t> </a:t>
                </a:r>
              </a:p>
            </p:txBody>
          </p:sp>
        </mc:Fallback>
      </mc:AlternateContent>
    </p:spTree>
    <p:extLst>
      <p:ext uri="{BB962C8B-B14F-4D97-AF65-F5344CB8AC3E}">
        <p14:creationId xmlns:p14="http://schemas.microsoft.com/office/powerpoint/2010/main" val="221681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23700</TotalTime>
  <Words>2560</Words>
  <Application>Microsoft Office PowerPoint</Application>
  <PresentationFormat>Widescreen</PresentationFormat>
  <Paragraphs>430</Paragraphs>
  <Slides>39</Slides>
  <Notes>19</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宋体</vt:lpstr>
      <vt:lpstr>Calibri Light</vt:lpstr>
      <vt:lpstr>Calibri</vt:lpstr>
      <vt:lpstr>Wingdings</vt:lpstr>
      <vt:lpstr>Verdana</vt:lpstr>
      <vt:lpstr>Cambria Math</vt:lpstr>
      <vt:lpstr>Arial</vt:lpstr>
      <vt:lpstr>Times New Roman</vt:lpstr>
      <vt:lpstr>Office Theme</vt:lpstr>
      <vt:lpstr>Microsoft Excel Chart</vt:lpstr>
      <vt:lpstr>Course Business</vt:lpstr>
      <vt:lpstr>Cryptography CS 555</vt:lpstr>
      <vt:lpstr>Password Storage</vt:lpstr>
      <vt:lpstr>How to send the password?</vt:lpstr>
      <vt:lpstr>How to send the password?</vt:lpstr>
      <vt:lpstr>How to send the password?</vt:lpstr>
      <vt:lpstr>How to send the password?</vt:lpstr>
      <vt:lpstr>How to send the password?</vt:lpstr>
      <vt:lpstr>How to send the password?</vt:lpstr>
      <vt:lpstr>How to send the password?</vt:lpstr>
      <vt:lpstr>PowerPoint Presentation</vt:lpstr>
      <vt:lpstr>How to send the password?</vt:lpstr>
      <vt:lpstr>How to send the password?</vt:lpstr>
      <vt:lpstr>How to send the password?</vt:lpstr>
      <vt:lpstr>PowerPoint Presentation</vt:lpstr>
      <vt:lpstr>PowerPoint Presentation</vt:lpstr>
      <vt:lpstr>PowerPoint Presentation</vt:lpstr>
      <vt:lpstr>A voyeuristic tour of passwords</vt:lpstr>
      <vt:lpstr>AshleyMadison in good company</vt:lpstr>
      <vt:lpstr>PowerPoint Presentation</vt:lpstr>
      <vt:lpstr>Facebook password onion</vt:lpstr>
      <vt:lpstr>PowerPoint Presentation</vt:lpstr>
      <vt:lpstr>PowerPoint Presentation</vt:lpstr>
      <vt:lpstr>PowerPoint Presentation</vt:lpstr>
      <vt:lpstr>PowerPoint Presentation</vt:lpstr>
      <vt:lpstr>PowerPoint Presentation</vt:lpstr>
      <vt:lpstr>Next Class</vt:lpstr>
      <vt:lpstr>Passwords vs time: Look how far we’ve come</vt:lpstr>
      <vt:lpstr>Biometrics</vt:lpstr>
      <vt:lpstr>Biometrics</vt:lpstr>
      <vt:lpstr>Hardware Tokens</vt:lpstr>
      <vt:lpstr>Hardware Tokens</vt:lpstr>
      <vt:lpstr>Graphical Passwords</vt:lpstr>
      <vt:lpstr>Graphical Passwords</vt:lpstr>
      <vt:lpstr>Graphical Passwords: Hotspots</vt:lpstr>
      <vt:lpstr>Graphical Passwords: Hotspots</vt:lpstr>
      <vt:lpstr>Password Managers</vt:lpstr>
      <vt:lpstr>Related Work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Attacking Data Independent Memory Hard Functions</dc:title>
  <dc:creator>Jeremiah Blocki</dc:creator>
  <cp:lastModifiedBy>Blocki, Jeremiah M</cp:lastModifiedBy>
  <cp:revision>484</cp:revision>
  <dcterms:created xsi:type="dcterms:W3CDTF">2016-03-11T00:22:30Z</dcterms:created>
  <dcterms:modified xsi:type="dcterms:W3CDTF">2017-04-21T14:37:30Z</dcterms:modified>
</cp:coreProperties>
</file>