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352" r:id="rId4"/>
    <p:sldId id="330" r:id="rId5"/>
    <p:sldId id="331" r:id="rId6"/>
    <p:sldId id="310" r:id="rId7"/>
    <p:sldId id="335" r:id="rId8"/>
    <p:sldId id="333" r:id="rId9"/>
    <p:sldId id="334" r:id="rId10"/>
    <p:sldId id="353" r:id="rId11"/>
    <p:sldId id="338" r:id="rId12"/>
    <p:sldId id="339" r:id="rId13"/>
    <p:sldId id="336" r:id="rId14"/>
    <p:sldId id="346" r:id="rId15"/>
    <p:sldId id="341" r:id="rId16"/>
    <p:sldId id="312" r:id="rId17"/>
    <p:sldId id="343" r:id="rId18"/>
    <p:sldId id="354" r:id="rId19"/>
    <p:sldId id="348" r:id="rId20"/>
    <p:sldId id="345" r:id="rId21"/>
    <p:sldId id="347" r:id="rId22"/>
    <p:sldId id="351" r:id="rId23"/>
    <p:sldId id="35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r>
              <a:rPr lang="en-US" baseline="0" dirty="0" smtClean="0"/>
              <a:t> doesn’t respond to Bob since they are out of one-time-pads so they stop talking. Can we save their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r>
              <a:rPr lang="en-US" baseline="0" dirty="0" smtClean="0"/>
              <a:t> doesn’t respond to Bob since they are out of one-time-pads so they stop talking. Can we save their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r>
              <a:rPr lang="en-US" baseline="0" dirty="0" smtClean="0"/>
              <a:t> doesn’t respond to Bob since they are out of one-time-pads so they stop talking. Can we save their 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4: </a:t>
            </a:r>
            <a:r>
              <a:rPr lang="en-US" dirty="0" smtClean="0"/>
              <a:t>Computational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If we choose the security parameter n to be sufficiently large then we can make the adversaries success probability very small (negligibly small).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Which functions below are negligible?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−1000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828" y="3063766"/>
            <a:ext cx="5675586" cy="37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Which functions below are negligible?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−1000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833" t="42568" r="21452" b="26015"/>
          <a:stretch/>
        </p:blipFill>
        <p:spPr>
          <a:xfrm>
            <a:off x="5370785" y="3124419"/>
            <a:ext cx="6479629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(randomized) algorithm A runs in polynomial time if there exists a polynomial p such that for every n-bit input x, A(x) terminates in at most p(n) steps in expectation.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Intuition: </a:t>
            </a:r>
            <a:r>
              <a:rPr lang="en-US" dirty="0" smtClean="0"/>
              <a:t>If an algorithm A does not run in polynomial time then, for sufficiently large n, it will quickly become impractical for any attacker to run the algorithm A.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3900" dirty="0" smtClean="0">
                    <a:solidFill>
                      <a:srgbClr val="00B0F0"/>
                    </a:solidFill>
                  </a:rPr>
                  <a:t>A scheme is secure if every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probabilistic polynomial time 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(</a:t>
                </a:r>
                <a:r>
                  <a:rPr lang="en-US" sz="3900" dirty="0" err="1" smtClean="0">
                    <a:solidFill>
                      <a:srgbClr val="00B0F0"/>
                    </a:solidFill>
                  </a:rPr>
                  <a:t>ppt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) adversary “succeeds” with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negligible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 probability.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3300" b="1" dirty="0" smtClean="0"/>
                  <a:t>General Attack 1: </a:t>
                </a:r>
                <a:r>
                  <a:rPr lang="en-US" sz="3300" dirty="0" smtClean="0"/>
                  <a:t>Test all possible secret keys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3600" dirty="0"/>
                  <a:t> </a:t>
                </a:r>
                <a:endParaRPr lang="en-US" sz="3600" dirty="0" smtClean="0"/>
              </a:p>
              <a:p>
                <a:pPr lvl="1"/>
                <a:r>
                  <a:rPr lang="en-US" sz="2900" dirty="0" smtClean="0"/>
                  <a:t>Doesn’t run in polynomial time,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900" dirty="0" smtClean="0"/>
              </a:p>
              <a:p>
                <a:r>
                  <a:rPr lang="en-US" sz="3300" b="1" dirty="0"/>
                  <a:t>General Attack </a:t>
                </a:r>
                <a:r>
                  <a:rPr lang="en-US" sz="3300" b="1" dirty="0" smtClean="0"/>
                  <a:t>2: </a:t>
                </a:r>
                <a:r>
                  <a:rPr lang="en-US" sz="3300" dirty="0" smtClean="0"/>
                  <a:t>Select random </a:t>
                </a:r>
                <a:r>
                  <a:rPr lang="en-US" sz="3200" dirty="0" smtClean="0"/>
                  <a:t>key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 smtClean="0"/>
                  <a:t>check if it is correct (otherwise output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for “fail”). </a:t>
                </a:r>
                <a:endParaRPr lang="en-US" sz="3200" dirty="0"/>
              </a:p>
              <a:p>
                <a:pPr lvl="1"/>
                <a:r>
                  <a:rPr lang="en-US" sz="2900" dirty="0" smtClean="0"/>
                  <a:t>Only successful with negligible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  <a:blipFill>
                <a:blip r:embed="rId2"/>
                <a:stretch>
                  <a:fillRect l="-1971" t="-4325" r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Asymptotic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Closure</a:t>
            </a:r>
          </a:p>
          <a:p>
            <a:pPr lvl="1"/>
            <a:r>
              <a:rPr lang="en-US" dirty="0"/>
              <a:t>If subroutine B runs in polynomial time and algorithm A makes p(n) queries to B then A also runs in polynomial time.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f and g are negligible functions then h(n) = f(n)+g(n) is a negligible function</a:t>
            </a:r>
          </a:p>
          <a:p>
            <a:pPr lvl="1"/>
            <a:r>
              <a:rPr lang="en-US" dirty="0"/>
              <a:t>If p is a positive polynomial, and f is a negligible function then the function g(n)=f(n)p(n) is also negligible</a:t>
            </a:r>
            <a:r>
              <a:rPr lang="en-US" dirty="0" smtClean="0"/>
              <a:t>.</a:t>
            </a:r>
          </a:p>
          <a:p>
            <a:r>
              <a:rPr lang="en-US" b="1" dirty="0"/>
              <a:t>Church-Turing Thesis</a:t>
            </a:r>
            <a:r>
              <a:rPr lang="en-US" dirty="0"/>
              <a:t>: </a:t>
            </a:r>
            <a:r>
              <a:rPr lang="en-US" dirty="0" smtClean="0"/>
              <a:t>“reasonable</a:t>
            </a:r>
            <a:r>
              <a:rPr lang="en-US" dirty="0"/>
              <a:t>” model of computations </a:t>
            </a:r>
            <a:r>
              <a:rPr lang="en-US" dirty="0" smtClean="0"/>
              <a:t>are all </a:t>
            </a:r>
            <a:r>
              <a:rPr lang="en-US" dirty="0" err="1"/>
              <a:t>polynomially</a:t>
            </a:r>
            <a:r>
              <a:rPr lang="en-US" dirty="0"/>
              <a:t> equivalent. </a:t>
            </a:r>
          </a:p>
          <a:p>
            <a:r>
              <a:rPr lang="en-US" b="1" dirty="0" smtClean="0"/>
              <a:t>Implication</a:t>
            </a:r>
            <a:r>
              <a:rPr lang="en-US" dirty="0" smtClean="0"/>
              <a:t>: No need to worry about different models of computation (circuits, random access machines, etc…)</a:t>
            </a:r>
          </a:p>
          <a:p>
            <a:r>
              <a:rPr lang="en-US" b="1" dirty="0" smtClean="0"/>
              <a:t>Disadvantage: </a:t>
            </a:r>
            <a:r>
              <a:rPr lang="en-US" dirty="0" smtClean="0"/>
              <a:t>Limited guidance on how big to make security parameter n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 Syntax (Revisited)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Key Space: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(security parameter in unary)</a:t>
                </a:r>
                <a:r>
                  <a:rPr lang="en-US" dirty="0" smtClean="0"/>
                  <a:t> + Random Bits R, </a:t>
                </a:r>
                <a:endParaRPr lang="en-US" baseline="30000" dirty="0" smtClean="0"/>
              </a:p>
              <a:p>
                <a:pPr lvl="2"/>
                <a:r>
                  <a:rPr lang="en-US" dirty="0" smtClean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(Encryption </a:t>
                </a:r>
                <a:r>
                  <a:rPr lang="en-US" dirty="0" smtClean="0"/>
                  <a:t>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 +   Random </a:t>
                </a:r>
                <a:r>
                  <a:rPr lang="en-US" dirty="0"/>
                  <a:t>Bits R, </a:t>
                </a:r>
                <a:endParaRPr lang="en-US" baseline="30000" dirty="0"/>
              </a:p>
              <a:p>
                <a:pPr lvl="2"/>
                <a:r>
                  <a:rPr lang="en-US" dirty="0" smtClean="0"/>
                  <a:t>Output: ciphertext </a:t>
                </a:r>
                <a:r>
                  <a:rPr lang="en-US" i="1" dirty="0" smtClean="0"/>
                  <a:t>c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(Decryption </a:t>
                </a:r>
                <a:r>
                  <a:rPr lang="en-US" dirty="0" smtClean="0"/>
                  <a:t>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i="1" dirty="0" smtClean="0"/>
                  <a:t> 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</a:rPr>
                  <a:t>“Fail”)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Invariant: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093956" y="3016251"/>
                <a:ext cx="3836276" cy="1241698"/>
              </a:xfrm>
              <a:prstGeom prst="wedgeRoundRectCallout">
                <a:avLst>
                  <a:gd name="adj1" fmla="val -85518"/>
                  <a:gd name="adj2" fmla="val 10935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dirty="0" smtClean="0"/>
                  <a:t>Typically picks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smtClean="0"/>
                  <a:t> uniformly at random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956" y="3016251"/>
                <a:ext cx="3836276" cy="1241698"/>
              </a:xfrm>
              <a:prstGeom prst="wedgeRoundRectCallout">
                <a:avLst>
                  <a:gd name="adj1" fmla="val -85518"/>
                  <a:gd name="adj2" fmla="val 10935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078716" y="3016251"/>
            <a:ext cx="3836276" cy="1241698"/>
          </a:xfrm>
          <a:prstGeom prst="wedgeRoundRectCallout">
            <a:avLst>
              <a:gd name="adj1" fmla="val -73984"/>
              <a:gd name="adj2" fmla="val 24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Trusted Parties (e.g., Alice and Bob) must run Gen in advance to obtain secret k.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78716" y="3009901"/>
            <a:ext cx="3836276" cy="1241698"/>
          </a:xfrm>
          <a:prstGeom prst="wedgeRoundRectCallout">
            <a:avLst>
              <a:gd name="adj1" fmla="val -82395"/>
              <a:gd name="adj2" fmla="val -71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Requirement: all three algorithms run in probabilistic polynomial time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Indistinguishability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3395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1735" y="2197218"/>
            <a:ext cx="2194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  <a:p>
            <a:r>
              <a:rPr lang="en-US" sz="2800" b="1" dirty="0" smtClean="0"/>
              <a:t>c = </a:t>
            </a:r>
            <a:r>
              <a:rPr lang="en-US" sz="2800" b="1" dirty="0" err="1" smtClean="0"/>
              <a:t>Enc</a:t>
            </a:r>
            <a:r>
              <a:rPr lang="en-US" sz="2800" b="1" baseline="-25000" dirty="0" err="1" smtClean="0"/>
              <a:t>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7638" y="237585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1562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Indistinguishability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3395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1735" y="2197218"/>
            <a:ext cx="2194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  <a:p>
            <a:r>
              <a:rPr lang="en-US" sz="2800" b="1" dirty="0" smtClean="0"/>
              <a:t>c = </a:t>
            </a:r>
            <a:r>
              <a:rPr lang="en-US" sz="2800" b="1" dirty="0" err="1" smtClean="0"/>
              <a:t>Enc</a:t>
            </a:r>
            <a:r>
              <a:rPr lang="en-US" sz="2800" b="1" baseline="-25000" dirty="0" err="1" smtClean="0"/>
              <a:t>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7638" y="237585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18"/>
              <p:cNvSpPr/>
              <p:nvPr/>
            </p:nvSpPr>
            <p:spPr>
              <a:xfrm>
                <a:off x="325121" y="1660338"/>
                <a:ext cx="10668142" cy="4090222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𝑒𝑛𝑐𝑟𝑦𝑝𝑡𝑖𝑜𝑛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𝑒𝑥𝑝𝑒𝑟𝑖𝑚𝑒𝑛𝑡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𝑃𝑟𝑖𝑣𝐾𝑒𝑎𝑣</m:t>
                    </m:r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𝑑𝑒𝑓𝑖𝑛𝑒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𝑣𝑎𝑟𝑖𝑎𝑏𝑙𝑒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𝑃𝑟𝑖𝑣𝐾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𝑒𝑎𝑣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sz="2400" baseline="30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𝑖𝑛𝑑𝑖𝑠𝑡𝑖𝑛𝑔𝑢𝑖𝑠h𝑎𝑏𝑙𝑒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𝑒𝑛𝑐𝑟𝑦𝑝𝑡𝑖𝑜𝑛𝑠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𝑝𝑟𝑒𝑠𝑒𝑛𝑐𝑒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𝑒𝑎𝑣𝑒𝑠𝑑𝑟𝑜𝑝𝑝𝑒𝑟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𝑎𝑑𝑣𝑒𝑟𝑠𝑎𝑟𝑦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𝑡h𝑒𝑟𝑒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𝑃𝑟𝑖𝑣𝐾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1" y="1660338"/>
                <a:ext cx="10668142" cy="4090222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3395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1735" y="2197218"/>
            <a:ext cx="2194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  <a:p>
            <a:r>
              <a:rPr lang="en-US" sz="2800" b="1" dirty="0" smtClean="0"/>
              <a:t>c = </a:t>
            </a:r>
            <a:r>
              <a:rPr lang="en-US" sz="2800" b="1" dirty="0" err="1" smtClean="0"/>
              <a:t>Enc</a:t>
            </a:r>
            <a:r>
              <a:rPr lang="en-US" sz="2800" b="1" baseline="-25000" dirty="0" err="1" smtClean="0"/>
              <a:t>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7638" y="237585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000" dirty="0" smtClean="0"/>
                  <a:t>Perfect Secrecy, One-time-Pads</a:t>
                </a:r>
              </a:p>
              <a:p>
                <a:endParaRPr lang="en-US" dirty="0"/>
              </a:p>
              <a:p>
                <a:pPr marL="0" lvl="2" indent="0">
                  <a:spcBef>
                    <a:spcPts val="1000"/>
                  </a:spcBef>
                  <a:buNone/>
                </a:pPr>
                <a:r>
                  <a:rPr lang="en-US" sz="3200" b="1" dirty="0"/>
                  <a:t>Theorem</a:t>
                </a:r>
                <a:r>
                  <a:rPr lang="en-US" sz="3200" dirty="0"/>
                  <a:t>: If (</a:t>
                </a:r>
                <a:r>
                  <a:rPr lang="en-US" sz="3200" dirty="0" err="1"/>
                  <a:t>Gen,Enc,Dec</a:t>
                </a:r>
                <a:r>
                  <a:rPr lang="en-US" sz="3200" dirty="0"/>
                  <a:t>) is a perfectly secret encryption scheme then</a:t>
                </a:r>
              </a:p>
              <a:p>
                <a:pPr marL="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703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9" y="3885066"/>
            <a:ext cx="2414421" cy="21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Message and Ciphertext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previous game we typically require that |m</a:t>
            </a:r>
            <a:r>
              <a:rPr lang="en-US" baseline="-25000" dirty="0" smtClean="0"/>
              <a:t>0</a:t>
            </a:r>
            <a:r>
              <a:rPr lang="en-US" dirty="0" smtClean="0"/>
              <a:t>|=|m</a:t>
            </a:r>
            <a:r>
              <a:rPr lang="en-US" baseline="-25000" dirty="0" smtClean="0"/>
              <a:t>1</a:t>
            </a:r>
            <a:r>
              <a:rPr lang="en-US" dirty="0" smtClean="0"/>
              <a:t>|. Why?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It is </a:t>
            </a:r>
            <a:r>
              <a:rPr lang="en-US" u="sng" dirty="0" smtClean="0"/>
              <a:t>impossible</a:t>
            </a:r>
            <a:r>
              <a:rPr lang="en-US" dirty="0" smtClean="0"/>
              <a:t> to support arbitrary length messages while hiding all information about plaintext length</a:t>
            </a:r>
          </a:p>
          <a:p>
            <a:endParaRPr lang="en-US" dirty="0"/>
          </a:p>
          <a:p>
            <a:r>
              <a:rPr lang="en-US" dirty="0" smtClean="0"/>
              <a:t>Limitation: When could message length be sensitive?</a:t>
            </a:r>
          </a:p>
          <a:p>
            <a:pPr lvl="1"/>
            <a:r>
              <a:rPr lang="en-US" dirty="0" smtClean="0"/>
              <a:t>Numeric data (5 figure vs 6 figure salary)</a:t>
            </a:r>
          </a:p>
          <a:p>
            <a:pPr lvl="1"/>
            <a:r>
              <a:rPr lang="en-US" dirty="0" smtClean="0"/>
              <a:t>Database Searches: number of records returned can reveal information about the query</a:t>
            </a:r>
          </a:p>
          <a:p>
            <a:pPr lvl="1"/>
            <a:r>
              <a:rPr lang="en-US" dirty="0" smtClean="0"/>
              <a:t>Compressed Data: Short compressed string indicates that original plaintext has a lot of redundancy. (CRIME attack on session cookies in HTTPS)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3.10: </a:t>
                </a:r>
                <a:r>
                  <a:rPr lang="en-US" dirty="0" smtClean="0"/>
                  <a:t>Let (Gen,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, Dec) be a fixed-length private key encryption scheme for message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that satisfies indistinguishability (prior definition) then for all PPT attackers A and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randomness is taken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u="sng" dirty="0"/>
                  <a:t>uniform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and the randomness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 smtClean="0"/>
                  <a:t> and A.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351" y="1825625"/>
                <a:ext cx="1183464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3.12: </a:t>
                </a:r>
                <a:r>
                  <a:rPr lang="en-US" dirty="0" smtClean="0"/>
                  <a:t>Let (Gen,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, Dec) be a fixed-length private key encryption scheme for message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 We say that the scheme is semantically secure if for all PPT attackers A there exists a PPT algorithm A’ such that for any PPT algorithm Sample all any polynomial time computable functions f and h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randomness is taken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the randomness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 smtClean="0"/>
                  <a:t>, A and </a:t>
                </a:r>
                <a:r>
                  <a:rPr lang="en-US" dirty="0"/>
                  <a:t>A</a:t>
                </a:r>
                <a:r>
                  <a:rPr lang="en-US" dirty="0" smtClean="0"/>
                  <a:t>’.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351" y="1825625"/>
                <a:ext cx="11834649" cy="4351338"/>
              </a:xfrm>
              <a:blipFill>
                <a:blip r:embed="rId2"/>
                <a:stretch>
                  <a:fillRect l="-1082" t="-2241"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73213" y="3815255"/>
            <a:ext cx="1282263" cy="1072055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004441" y="2238703"/>
            <a:ext cx="5612525" cy="1418897"/>
          </a:xfrm>
          <a:prstGeom prst="wedgeRectCallout">
            <a:avLst>
              <a:gd name="adj1" fmla="val -35800"/>
              <a:gd name="adj2" fmla="val 67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A’ doesn’t even get to see an encryption of m! Just the length of m!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7104993" y="3226676"/>
            <a:ext cx="2511973" cy="1616895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608081" y="613267"/>
            <a:ext cx="5612525" cy="1418897"/>
          </a:xfrm>
          <a:prstGeom prst="wedgeRectCallout">
            <a:avLst>
              <a:gd name="adj1" fmla="val 52777"/>
              <a:gd name="adj2" fmla="val 189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Example: </a:t>
            </a:r>
          </a:p>
          <a:p>
            <a:pPr algn="ctr"/>
            <a:r>
              <a:rPr lang="en-US" sz="3200" dirty="0" smtClean="0"/>
              <a:t>f(m) = 1   if m &gt; 100,000;</a:t>
            </a:r>
          </a:p>
          <a:p>
            <a:pPr algn="ctr"/>
            <a:r>
              <a:rPr lang="en-US" sz="3200" dirty="0" smtClean="0"/>
              <a:t>f(m) = 0   otherwise       .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824248" y="3361613"/>
            <a:ext cx="2511973" cy="1616895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198178" y="496804"/>
            <a:ext cx="5612525" cy="1418897"/>
          </a:xfrm>
          <a:prstGeom prst="wedgeRectCallout">
            <a:avLst>
              <a:gd name="adj1" fmla="val 23938"/>
              <a:gd name="adj2" fmla="val 188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h(m) background knowledge the attacker might have about 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1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351" y="1825625"/>
                <a:ext cx="11834649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3.12: </a:t>
                </a:r>
                <a:r>
                  <a:rPr lang="en-US" dirty="0" smtClean="0"/>
                  <a:t>Let (Gen,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, Dec) be a fixed-length private key encryption scheme for message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 We say that the scheme is semantically secure if for all PPT attackers A there exists a PPT algorithm A’ such that for any PPT algorithm Sample all any polynomial time computable functions f and h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randomness is taken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the randomness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 smtClean="0"/>
                  <a:t>, A and </a:t>
                </a:r>
                <a:r>
                  <a:rPr lang="en-US" dirty="0"/>
                  <a:t>A</a:t>
                </a:r>
                <a:r>
                  <a:rPr lang="en-US" dirty="0" smtClean="0"/>
                  <a:t>’.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3.13: </a:t>
                </a:r>
                <a:r>
                  <a:rPr lang="en-US" dirty="0" smtClean="0"/>
                  <a:t>Both security definitions (indistinguishable encryptions/semantic security) are equivalent.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351" y="1825625"/>
                <a:ext cx="11834649" cy="4351338"/>
              </a:xfrm>
              <a:blipFill>
                <a:blip r:embed="rId2"/>
                <a:stretch>
                  <a:fillRect l="-1082" t="-3081" r="-118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Next Class (Friday) </a:t>
            </a:r>
          </a:p>
          <a:p>
            <a:pPr lvl="1"/>
            <a:r>
              <a:rPr lang="en-US" dirty="0" smtClean="0"/>
              <a:t>Read: Katz and Lindell 3.3</a:t>
            </a:r>
          </a:p>
          <a:p>
            <a:pPr lvl="1"/>
            <a:r>
              <a:rPr lang="en-US" dirty="0" smtClean="0"/>
              <a:t>Constructing Secure Encryption Schemes</a:t>
            </a:r>
          </a:p>
          <a:p>
            <a:endParaRPr lang="en-US" dirty="0" smtClean="0"/>
          </a:p>
          <a:p>
            <a:r>
              <a:rPr lang="en-US" dirty="0" smtClean="0"/>
              <a:t>Homework </a:t>
            </a:r>
            <a:r>
              <a:rPr lang="en-US" smtClean="0"/>
              <a:t>1 released Friday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to send a longer message?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60" y="2434012"/>
            <a:ext cx="2041601" cy="36842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" y="3180205"/>
            <a:ext cx="2781300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23690"/>
            <a:ext cx="1175126" cy="103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42751"/>
            <a:ext cx="1175126" cy="10374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727960" y="3594146"/>
            <a:ext cx="647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4973" y="3203893"/>
                <a:ext cx="5180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𝐷𝑒𝑎𝑟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𝐴𝑙𝑖𝑐𝑒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𝑤𝑟𝑜𝑡𝑒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𝑡h𝑖𝑠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𝑝𝑜𝑒𝑚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𝑦𝑜𝑢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73" y="3203893"/>
                <a:ext cx="518084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42160" y="16906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08720" y="153785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44800" y="4389120"/>
            <a:ext cx="6146800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9124" y="3946775"/>
                <a:ext cx="2994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𝑅𝑜𝑠𝑒𝑠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𝑎𝑟𝑒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…."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24" y="3946775"/>
                <a:ext cx="29949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279238" y="5064602"/>
            <a:ext cx="6992313" cy="11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36361" y="4724775"/>
                <a:ext cx="3198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𝑎𝑤𝑒𝑠𝑜𝑚𝑒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61" y="4724775"/>
                <a:ext cx="3198761" cy="369332"/>
              </a:xfrm>
              <a:prstGeom prst="rect">
                <a:avLst/>
              </a:prstGeom>
              <a:blipFill>
                <a:blip r:embed="rId8"/>
                <a:stretch>
                  <a:fillRect r="-7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6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49063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5224 -0.01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to send many messages?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60" y="2434012"/>
            <a:ext cx="2041601" cy="36842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" y="3180205"/>
            <a:ext cx="2781300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23690"/>
            <a:ext cx="1175126" cy="103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42751"/>
            <a:ext cx="1175126" cy="10374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727960" y="3594146"/>
            <a:ext cx="647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5298" y="3175250"/>
                <a:ext cx="2918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𝑊h𝑎𝑡𝑠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𝐴𝑙𝑖𝑐𝑒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98" y="3175250"/>
                <a:ext cx="2918363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42160" y="16906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08720" y="153785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7" idx="3"/>
          </p:cNvCxnSpPr>
          <p:nvPr/>
        </p:nvCxnSpPr>
        <p:spPr>
          <a:xfrm flipH="1">
            <a:off x="2968289" y="4276147"/>
            <a:ext cx="6236671" cy="11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8498" y="3916488"/>
                <a:ext cx="3198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𝑚𝑢𝑐h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𝑦𝑜𝑢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98" y="3916488"/>
                <a:ext cx="319876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279238" y="5064602"/>
            <a:ext cx="6992313" cy="11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9180" y="4724775"/>
                <a:ext cx="3198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𝐽𝑢𝑠𝑡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𝑐h𝑖𝑙𝑙𝑖𝑛𝑔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80" y="4724775"/>
                <a:ext cx="319876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49063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07 L 0.4974 -0.0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save their relationship?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59" y="2434012"/>
            <a:ext cx="2041601" cy="36842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" y="3180205"/>
            <a:ext cx="2781300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23690"/>
            <a:ext cx="1175126" cy="103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2142751"/>
            <a:ext cx="1175126" cy="10374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727960" y="3594146"/>
            <a:ext cx="647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5298" y="3175250"/>
                <a:ext cx="2918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𝑊h𝑎𝑡𝑠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𝐴𝑙𝑖𝑐𝑒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98" y="3175250"/>
                <a:ext cx="2918363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42160" y="16906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65051" y="173077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K1,K2,K3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7" idx="3"/>
          </p:cNvCxnSpPr>
          <p:nvPr/>
        </p:nvCxnSpPr>
        <p:spPr>
          <a:xfrm flipH="1">
            <a:off x="2968289" y="4276147"/>
            <a:ext cx="6236671" cy="11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8498" y="3916488"/>
                <a:ext cx="3198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𝑚𝑢𝑐h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𝑦𝑜𝑢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98" y="3916488"/>
                <a:ext cx="319876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279238" y="5064602"/>
            <a:ext cx="6992313" cy="11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9180" y="4724775"/>
                <a:ext cx="3198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𝐽𝑢𝑠𝑡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𝑐h𝑖𝑙𝑙𝑖𝑛𝑔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?"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80" y="4724775"/>
                <a:ext cx="319876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47" y="1796251"/>
            <a:ext cx="1175126" cy="10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 vs Computational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3600" dirty="0" smtClean="0"/>
                  <a:t>Perfect Secrecy is Information Theoretic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sz="3200" dirty="0" smtClean="0"/>
                  <a:t>Guarantee is independent of attacker resources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:endParaRPr lang="en-US" sz="3200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600" dirty="0" smtClean="0"/>
                  <a:t>Computational Security 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sz="3200" dirty="0" smtClean="0"/>
                  <a:t>Security against computationally bounded attacker</a:t>
                </a:r>
              </a:p>
              <a:p>
                <a:pPr marL="1143000" lvl="3">
                  <a:spcBef>
                    <a:spcPts val="1000"/>
                  </a:spcBef>
                </a:pPr>
                <a:r>
                  <a:rPr lang="en-US" sz="3000" dirty="0" smtClean="0"/>
                  <a:t>An attacker with infinite resources might break security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sz="3200" dirty="0" smtClean="0"/>
                  <a:t>Attacker might succeed with very small probability</a:t>
                </a:r>
              </a:p>
              <a:p>
                <a:pPr marL="1143000" lvl="3">
                  <a:spcBef>
                    <a:spcPts val="1000"/>
                  </a:spcBef>
                </a:pPr>
                <a:r>
                  <a:rPr lang="en-US" sz="3000" dirty="0" smtClean="0"/>
                  <a:t>Example: Lucky guess  reveals secret key</a:t>
                </a:r>
              </a:p>
              <a:p>
                <a:pPr marL="1143000" lvl="3">
                  <a:spcBef>
                    <a:spcPts val="1000"/>
                  </a:spcBef>
                </a:pPr>
                <a:r>
                  <a:rPr lang="en-US" sz="3000" dirty="0" smtClean="0"/>
                  <a:t>Very Small 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−1000</m:t>
                        </m:r>
                      </m:sup>
                    </m:sSup>
                  </m:oMath>
                </a14:m>
                <a:r>
                  <a:rPr lang="en-US" sz="3000" dirty="0" smtClean="0"/>
                  <a:t>, …</a:t>
                </a:r>
                <a:endParaRPr lang="en-US" sz="30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computational security in presence of eavesdropper who intercepts a single (long) message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i="1" dirty="0"/>
              <a:t>If you don’t understand what you want to achieve, how can you possibly know when (or if) you have achieved it?</a:t>
            </a:r>
          </a:p>
          <a:p>
            <a:r>
              <a:rPr lang="en-US" strike="sngStrike" dirty="0"/>
              <a:t>Show how to build a symmetric encryption scheme with computational security in the presence of an eavesdropper.</a:t>
            </a:r>
          </a:p>
          <a:p>
            <a:r>
              <a:rPr lang="en-US" strike="sngStrike" dirty="0" smtClean="0"/>
              <a:t>Define computational security against an active attacker who might modify the message</a:t>
            </a:r>
            <a:endParaRPr lang="en-US" strike="sngStrike" dirty="0"/>
          </a:p>
          <a:p>
            <a:r>
              <a:rPr lang="en-US" strike="sngStrike" dirty="0" smtClean="0"/>
              <a:t>Define computational security for multiple messages in presence of an eavesdropper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en-US" sz="3200" dirty="0">
                <a:solidFill>
                  <a:srgbClr val="009900"/>
                </a:solidFill>
              </a:rPr>
              <a:t>“A scheme is (t,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)-secure if </a:t>
            </a:r>
            <a:r>
              <a:rPr lang="en-US" altLang="en-US" sz="3200" b="1" dirty="0">
                <a:solidFill>
                  <a:srgbClr val="009900"/>
                </a:solidFill>
                <a:sym typeface="Symbol" panose="05050102010706020507" pitchFamily="18" charset="2"/>
              </a:rPr>
              <a:t>every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 adversary running for time at most t succeeds in breaking the scheme with probability at most ”</a:t>
            </a:r>
          </a:p>
          <a:p>
            <a:r>
              <a:rPr lang="en-US" dirty="0" smtClean="0"/>
              <a:t>Example: t = 2</a:t>
            </a:r>
            <a:r>
              <a:rPr lang="en-US" baseline="30000" dirty="0" smtClean="0"/>
              <a:t>60</a:t>
            </a:r>
            <a:r>
              <a:rPr lang="en-US" dirty="0" smtClean="0"/>
              <a:t> CPU cycles</a:t>
            </a:r>
          </a:p>
          <a:p>
            <a:pPr lvl="1"/>
            <a:r>
              <a:rPr lang="en-US" dirty="0" smtClean="0"/>
              <a:t>9 years on a 4GHz processor</a:t>
            </a:r>
          </a:p>
          <a:p>
            <a:pPr lvl="1"/>
            <a:r>
              <a:rPr lang="en-US" dirty="0" smtClean="0"/>
              <a:t>&lt; 1 minute on fastest supercomputer (in parallel)</a:t>
            </a:r>
          </a:p>
          <a:p>
            <a:r>
              <a:rPr lang="en-US" dirty="0" smtClean="0"/>
              <a:t>Full formal definition needs to specify “break”</a:t>
            </a:r>
          </a:p>
          <a:p>
            <a:r>
              <a:rPr lang="en-US" dirty="0"/>
              <a:t>Important Metric in Practice</a:t>
            </a:r>
          </a:p>
          <a:p>
            <a:pPr lvl="1"/>
            <a:r>
              <a:rPr lang="en-US" b="1" dirty="0" smtClean="0"/>
              <a:t>Caveat 1</a:t>
            </a:r>
            <a:r>
              <a:rPr lang="en-US" dirty="0" smtClean="0"/>
              <a:t>: difficult to provide/prove such precise statements</a:t>
            </a:r>
          </a:p>
          <a:p>
            <a:pPr lvl="1"/>
            <a:r>
              <a:rPr lang="en-US" b="1" dirty="0" smtClean="0"/>
              <a:t>Caveat 2</a:t>
            </a:r>
            <a:r>
              <a:rPr lang="en-US" dirty="0" smtClean="0"/>
              <a:t>: hardware improves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3900" dirty="0" smtClean="0">
                    <a:solidFill>
                      <a:srgbClr val="00B0F0"/>
                    </a:solidFill>
                  </a:rPr>
                  <a:t>A scheme is secure if every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probabilistic polynomial time 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(</a:t>
                </a:r>
                <a:r>
                  <a:rPr lang="en-US" sz="3900" dirty="0" err="1" smtClean="0">
                    <a:solidFill>
                      <a:srgbClr val="00B0F0"/>
                    </a:solidFill>
                  </a:rPr>
                  <a:t>ppt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) adversary “succeeds” with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negligible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 probability.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3300" dirty="0" smtClean="0"/>
                  <a:t>Two Key Concepts</a:t>
                </a:r>
              </a:p>
              <a:p>
                <a:pPr lvl="1"/>
                <a:r>
                  <a:rPr lang="en-US" sz="2800" dirty="0" smtClean="0"/>
                  <a:t>Polynomial time algorithm</a:t>
                </a:r>
              </a:p>
              <a:p>
                <a:pPr lvl="1"/>
                <a:r>
                  <a:rPr lang="en-US" sz="2800" dirty="0" smtClean="0"/>
                  <a:t>Negligible Function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  <a:blipFill>
                <a:blip r:embed="rId2"/>
                <a:stretch>
                  <a:fillRect l="-1275" t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1209</Words>
  <Application>Microsoft Office PowerPoint</Application>
  <PresentationFormat>Widescreen</PresentationFormat>
  <Paragraphs>240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Office Theme</vt:lpstr>
      <vt:lpstr>Cryptography CS 555</vt:lpstr>
      <vt:lpstr>Recap</vt:lpstr>
      <vt:lpstr>What if we want to send a longer message?</vt:lpstr>
      <vt:lpstr>What if we want to send many messages?</vt:lpstr>
      <vt:lpstr>Can we save their relationship?</vt:lpstr>
      <vt:lpstr>Perfect Secrecy vs Computational Security</vt:lpstr>
      <vt:lpstr>Today’s Goal</vt:lpstr>
      <vt:lpstr>Concrete Security</vt:lpstr>
      <vt:lpstr>Asymptotic Approach to Security</vt:lpstr>
      <vt:lpstr>Asymptotic Approach to Security</vt:lpstr>
      <vt:lpstr>Asymptotic Approach to Security</vt:lpstr>
      <vt:lpstr>Asymptotic Approach to Security</vt:lpstr>
      <vt:lpstr>Asymptotic Approach to Security</vt:lpstr>
      <vt:lpstr>Asymptotic Approach to Security</vt:lpstr>
      <vt:lpstr>Advantages of Asymptotic Approach</vt:lpstr>
      <vt:lpstr>Private Key Encryption Syntax (Revisited)</vt:lpstr>
      <vt:lpstr>Adversarial Indistinguishability Experiment</vt:lpstr>
      <vt:lpstr>Adversarial Indistinguishability Experiment</vt:lpstr>
      <vt:lpstr>Semantic Security</vt:lpstr>
      <vt:lpstr>Aside: Message and Ciphertext Length</vt:lpstr>
      <vt:lpstr>Implications of Indistinguishability</vt:lpstr>
      <vt:lpstr>Semantic Security</vt:lpstr>
      <vt:lpstr>Semantic Security</vt:lpstr>
      <vt:lpstr>Coming Up…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136</cp:revision>
  <dcterms:created xsi:type="dcterms:W3CDTF">2016-12-31T20:38:01Z</dcterms:created>
  <dcterms:modified xsi:type="dcterms:W3CDTF">2017-01-27T20:11:27Z</dcterms:modified>
</cp:coreProperties>
</file>