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sldIdLst>
    <p:sldId id="406" r:id="rId2"/>
    <p:sldId id="407" r:id="rId3"/>
    <p:sldId id="379" r:id="rId4"/>
    <p:sldId id="380" r:id="rId5"/>
    <p:sldId id="381" r:id="rId6"/>
    <p:sldId id="382" r:id="rId7"/>
    <p:sldId id="383" r:id="rId8"/>
    <p:sldId id="384" r:id="rId9"/>
    <p:sldId id="385" r:id="rId10"/>
    <p:sldId id="317" r:id="rId11"/>
    <p:sldId id="336" r:id="rId12"/>
    <p:sldId id="318" r:id="rId13"/>
    <p:sldId id="392" r:id="rId14"/>
    <p:sldId id="319" r:id="rId15"/>
    <p:sldId id="323" r:id="rId16"/>
    <p:sldId id="326" r:id="rId17"/>
    <p:sldId id="327" r:id="rId18"/>
    <p:sldId id="328" r:id="rId19"/>
    <p:sldId id="329" r:id="rId20"/>
    <p:sldId id="330" r:id="rId21"/>
    <p:sldId id="331" r:id="rId22"/>
    <p:sldId id="332" r:id="rId23"/>
    <p:sldId id="386" r:id="rId24"/>
    <p:sldId id="387" r:id="rId25"/>
    <p:sldId id="364" r:id="rId26"/>
    <p:sldId id="388" r:id="rId27"/>
    <p:sldId id="389" r:id="rId28"/>
    <p:sldId id="258" r:id="rId29"/>
    <p:sldId id="262" r:id="rId30"/>
    <p:sldId id="339" r:id="rId31"/>
    <p:sldId id="390" r:id="rId32"/>
    <p:sldId id="338" r:id="rId33"/>
    <p:sldId id="391" r:id="rId34"/>
    <p:sldId id="277" r:id="rId35"/>
    <p:sldId id="279" r:id="rId36"/>
    <p:sldId id="278" r:id="rId37"/>
    <p:sldId id="280" r:id="rId38"/>
    <p:sldId id="281" r:id="rId39"/>
    <p:sldId id="285" r:id="rId40"/>
    <p:sldId id="349" r:id="rId41"/>
    <p:sldId id="353" r:id="rId42"/>
    <p:sldId id="377" r:id="rId43"/>
    <p:sldId id="340" r:id="rId44"/>
    <p:sldId id="361" r:id="rId45"/>
    <p:sldId id="359" r:id="rId46"/>
    <p:sldId id="356" r:id="rId47"/>
    <p:sldId id="393" r:id="rId48"/>
    <p:sldId id="350" r:id="rId49"/>
    <p:sldId id="357"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Lst>
  <p:sldSz cx="12192000" cy="6858000"/>
  <p:notesSz cx="6858000" cy="9144000"/>
  <p:embeddedFontLst>
    <p:embeddedFont>
      <p:font typeface="宋体" panose="02010600030101010101" pitchFamily="2" charset="-122"/>
      <p:regular r:id="rId64"/>
    </p:embeddedFont>
    <p:embeddedFont>
      <p:font typeface="Calibri Light" panose="020F0302020204030204" pitchFamily="34" charset="0"/>
      <p:regular r:id="rId65"/>
      <p:italic r:id="rId66"/>
    </p:embeddedFont>
    <p:embeddedFont>
      <p:font typeface="Calibri" panose="020F0502020204030204" pitchFamily="34" charset="0"/>
      <p:regular r:id="rId67"/>
      <p:bold r:id="rId68"/>
      <p:italic r:id="rId69"/>
      <p:boldItalic r:id="rId70"/>
    </p:embeddedFont>
    <p:embeddedFont>
      <p:font typeface="Verdana" panose="020B0604030504040204" pitchFamily="34" charset="0"/>
      <p:regular r:id="rId71"/>
      <p:bold r:id="rId72"/>
      <p:italic r:id="rId73"/>
      <p:boldItalic r:id="rId74"/>
    </p:embeddedFont>
    <p:embeddedFont>
      <p:font typeface="Cambria Math" panose="02040503050406030204" pitchFamily="18" charset="0"/>
      <p:regular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47B8277-68E6-4725-ADBF-F2E99B037A1D}">
          <p14:sldIdLst>
            <p14:sldId id="406"/>
            <p14:sldId id="407"/>
            <p14:sldId id="379"/>
            <p14:sldId id="380"/>
            <p14:sldId id="381"/>
            <p14:sldId id="382"/>
            <p14:sldId id="383"/>
            <p14:sldId id="384"/>
            <p14:sldId id="385"/>
            <p14:sldId id="317"/>
            <p14:sldId id="336"/>
            <p14:sldId id="318"/>
            <p14:sldId id="392"/>
            <p14:sldId id="319"/>
            <p14:sldId id="323"/>
            <p14:sldId id="326"/>
            <p14:sldId id="327"/>
            <p14:sldId id="328"/>
            <p14:sldId id="329"/>
            <p14:sldId id="330"/>
            <p14:sldId id="331"/>
            <p14:sldId id="332"/>
            <p14:sldId id="386"/>
            <p14:sldId id="387"/>
            <p14:sldId id="364"/>
            <p14:sldId id="388"/>
            <p14:sldId id="389"/>
            <p14:sldId id="258"/>
            <p14:sldId id="262"/>
            <p14:sldId id="339"/>
            <p14:sldId id="390"/>
            <p14:sldId id="338"/>
            <p14:sldId id="391"/>
            <p14:sldId id="277"/>
            <p14:sldId id="279"/>
            <p14:sldId id="278"/>
            <p14:sldId id="280"/>
            <p14:sldId id="281"/>
            <p14:sldId id="285"/>
            <p14:sldId id="349"/>
            <p14:sldId id="353"/>
            <p14:sldId id="377"/>
          </p14:sldIdLst>
        </p14:section>
        <p14:section name="Untitled Section" id="{C173F62E-1EB1-445F-99F7-C19B4EB5F401}">
          <p14:sldIdLst>
            <p14:sldId id="340"/>
            <p14:sldId id="361"/>
            <p14:sldId id="359"/>
            <p14:sldId id="356"/>
            <p14:sldId id="393"/>
            <p14:sldId id="350"/>
            <p14:sldId id="357"/>
          </p14:sldIdLst>
        </p14:section>
        <p14:section name="Untitled Section" id="{6FA61631-D44D-4005-9C18-0C368E6C8DA1}">
          <p14:sldIdLst/>
        </p14:section>
        <p14:section name="Untitled Section" id="{27AA3864-2245-41FE-B14B-8E32929F5548}">
          <p14:sldIdLst>
            <p14:sldId id="394"/>
            <p14:sldId id="395"/>
            <p14:sldId id="396"/>
            <p14:sldId id="397"/>
            <p14:sldId id="398"/>
            <p14:sldId id="399"/>
            <p14:sldId id="400"/>
            <p14:sldId id="401"/>
            <p14:sldId id="402"/>
            <p14:sldId id="403"/>
            <p14:sldId id="404"/>
            <p14:sldId id="4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58" autoAdjust="0"/>
    <p:restoredTop sz="94669" autoAdjust="0"/>
  </p:normalViewPr>
  <p:slideViewPr>
    <p:cSldViewPr snapToGrid="0">
      <p:cViewPr varScale="1">
        <p:scale>
          <a:sx n="73" d="100"/>
          <a:sy n="73" d="100"/>
        </p:scale>
        <p:origin x="1140" y="72"/>
      </p:cViewPr>
      <p:guideLst>
        <p:guide orient="horz" pos="2160"/>
        <p:guide pos="3840"/>
      </p:guideLst>
    </p:cSldViewPr>
  </p:slideViewPr>
  <p:outlineViewPr>
    <p:cViewPr>
      <p:scale>
        <a:sx n="33" d="100"/>
        <a:sy n="33" d="100"/>
      </p:scale>
      <p:origin x="0" y="289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DF46F-8000-42B8-B59B-DAC7A154C9BF}"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1E05A-F77A-4D73-8247-AAB3E0C8518D}" type="slidenum">
              <a:rPr lang="en-US" smtClean="0"/>
              <a:t>‹#›</a:t>
            </a:fld>
            <a:endParaRPr lang="en-US"/>
          </a:p>
        </p:txBody>
      </p:sp>
    </p:spTree>
    <p:extLst>
      <p:ext uri="{BB962C8B-B14F-4D97-AF65-F5344CB8AC3E}">
        <p14:creationId xmlns:p14="http://schemas.microsoft.com/office/powerpoint/2010/main" val="4258245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51.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53.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ieeexplore.ieee.org/search/searchresult.jsp?searchWithin=p_Authors:.QT.Bonneau,%20J..QT.&amp;newsearch=true"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ieeexplore.ieee.org/search/searchresult.jsp?searchWithin=p_Authors:.QT.Stajano,%20F..QT.&amp;newsearch=true" TargetMode="External"/><Relationship Id="rId5" Type="http://schemas.openxmlformats.org/officeDocument/2006/relationships/hyperlink" Target="http://ieeexplore.ieee.org/search/searchresult.jsp?searchWithin=p_Authors:.QT.van%20Oorschot,%20P.C..QT.&amp;newsearch=true" TargetMode="External"/><Relationship Id="rId4" Type="http://schemas.openxmlformats.org/officeDocument/2006/relationships/hyperlink" Target="http://ieeexplore.ieee.org/search/searchresult.jsp?searchWithin=p_Authors:.QT.Herley,%20C..QT.&amp;newsearch=true"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link.springer.com/chapter/10.1007/978-3-540-74835-9_24"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cholar.google.com/citations?user=Z3jkhWIAAAAJ&amp;hl=en&amp;oi=sra" TargetMode="External"/><Relationship Id="rId5" Type="http://schemas.openxmlformats.org/officeDocument/2006/relationships/hyperlink" Target="http://scholar.google.com/citations?user=CMRzTi8AAAAJ&amp;hl=en&amp;oi=sra" TargetMode="External"/><Relationship Id="rId4" Type="http://schemas.openxmlformats.org/officeDocument/2006/relationships/hyperlink" Target="http://scholar.google.com/citations?user=wg8yZz8AAAAJ&amp;hl=en&amp;oi=sr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link.springer.com/chapter/10.1007/978-3-540-74835-9_24"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cholar.google.com/citations?user=Z3jkhWIAAAAJ&amp;hl=en&amp;oi=sra" TargetMode="External"/><Relationship Id="rId5" Type="http://schemas.openxmlformats.org/officeDocument/2006/relationships/hyperlink" Target="http://scholar.google.com/citations?user=CMRzTi8AAAAJ&amp;hl=en&amp;oi=sra" TargetMode="External"/><Relationship Id="rId4" Type="http://schemas.openxmlformats.org/officeDocument/2006/relationships/hyperlink" Target="http://scholar.google.com/citations?user=wg8yZz8AAAAJ&amp;hl=en&amp;oi=sra"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crypto.stanford.edu/~dabo/" TargetMode="External"/><Relationship Id="rId3" Type="http://schemas.openxmlformats.org/officeDocument/2006/relationships/hyperlink" Target="http://www.scs.carleton.ca/~paulv/papers/usenix06.pdf" TargetMode="External"/><Relationship Id="rId7" Type="http://schemas.openxmlformats.org/officeDocument/2006/relationships/hyperlink" Target="http://www.collinjackson.com/"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www.blakeross.com/" TargetMode="External"/><Relationship Id="rId5" Type="http://schemas.openxmlformats.org/officeDocument/2006/relationships/hyperlink" Target="http://scholar.google.com/citations?user=Z3jkhWIAAAAJ&amp;hl=en&amp;oi=sra" TargetMode="External"/><Relationship Id="rId4" Type="http://schemas.openxmlformats.org/officeDocument/2006/relationships/hyperlink" Target="http://scholar.google.com/citations?user=CMRzTi8AAAAJ&amp;hl=en&amp;oi=sra" TargetMode="External"/><Relationship Id="rId9" Type="http://schemas.openxmlformats.org/officeDocument/2006/relationships/hyperlink" Target="http://theory.stanford.edu/people/jcm/hom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motivating example consider an adversary who breaks into an</a:t>
            </a:r>
            <a:r>
              <a:rPr lang="en-US" baseline="0" dirty="0" smtClean="0"/>
              <a:t> authentication server and steals a users </a:t>
            </a:r>
            <a:r>
              <a:rPr lang="en-US" baseline="0" dirty="0" err="1" smtClean="0"/>
              <a:t>crptographic</a:t>
            </a:r>
            <a:r>
              <a:rPr lang="en-US" baseline="0" dirty="0" smtClean="0"/>
              <a:t> hash value. The adversary can execute an offline attack against the password by comparing the hash value with the hashes of likely password guesses. The adversary is limited only by the resources that he is willing to invest cracking the passwords.</a:t>
            </a:r>
            <a:endParaRPr lang="en-US" dirty="0"/>
          </a:p>
        </p:txBody>
      </p:sp>
      <p:sp>
        <p:nvSpPr>
          <p:cNvPr id="4" name="Slide Number Placeholder 3"/>
          <p:cNvSpPr>
            <a:spLocks noGrp="1"/>
          </p:cNvSpPr>
          <p:nvPr>
            <p:ph type="sldNum" sz="quarter" idx="10"/>
          </p:nvPr>
        </p:nvSpPr>
        <p:spPr/>
        <p:txBody>
          <a:bodyPr/>
          <a:lstStyle/>
          <a:p>
            <a:fld id="{A6BBCE9C-F552-4A2F-92CD-5C5C7AEF6736}" type="slidenum">
              <a:rPr lang="en-US" smtClean="0"/>
              <a:pPr/>
              <a:t>3</a:t>
            </a:fld>
            <a:endParaRPr lang="en-US"/>
          </a:p>
        </p:txBody>
      </p:sp>
    </p:spTree>
    <p:extLst>
      <p:ext uri="{BB962C8B-B14F-4D97-AF65-F5344CB8AC3E}">
        <p14:creationId xmlns:p14="http://schemas.microsoft.com/office/powerpoint/2010/main" val="2102645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a:t>
            </a:r>
            <a:r>
              <a:rPr lang="en-US" baseline="0" dirty="0" smtClean="0"/>
              <a:t> describe our algorithms for evaluating an </a:t>
            </a:r>
            <a:r>
              <a:rPr lang="en-US" baseline="0" dirty="0" err="1" smtClean="0"/>
              <a:t>iMHF</a:t>
            </a:r>
            <a:r>
              <a:rPr lang="en-US" baseline="0" dirty="0" smtClean="0"/>
              <a:t> using the language of graph pebbling. Placing a pebble on a node corresponds to computing the corresponding label, and keeping a pebble on the graph corresponds to storing that label in memory.  Of course we can only compute a label if we have all of the dependent labels. Thus, in a legal pebbling we cannot place a pebble on a node until we have pebbles on the parents of that node. If the adversary is parallel then we are allowed to place multiple pebbles on the graph in each round. We can remove pebbles from the graph at any point in time.</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15</a:t>
            </a:fld>
            <a:endParaRPr lang="en-US"/>
          </a:p>
        </p:txBody>
      </p:sp>
    </p:spTree>
    <p:extLst>
      <p:ext uri="{BB962C8B-B14F-4D97-AF65-F5344CB8AC3E}">
        <p14:creationId xmlns:p14="http://schemas.microsoft.com/office/powerpoint/2010/main" val="893402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Alex </a:t>
            </a:r>
            <a:r>
              <a:rPr lang="en-US" dirty="0" err="1" smtClean="0"/>
              <a:t>Biryukov</a:t>
            </a:r>
            <a:r>
              <a:rPr lang="en-US" dirty="0" smtClean="0"/>
              <a:t>, Daniel </a:t>
            </a:r>
            <a:r>
              <a:rPr lang="en-US" dirty="0" err="1" smtClean="0"/>
              <a:t>Dinu</a:t>
            </a:r>
            <a:r>
              <a:rPr lang="en-US" dirty="0" smtClean="0"/>
              <a:t>, and Dmitry </a:t>
            </a:r>
            <a:r>
              <a:rPr lang="en-US" dirty="0" err="1" smtClean="0"/>
              <a:t>Khovratovich</a:t>
            </a:r>
            <a:r>
              <a:rPr lang="en-US" dirty="0" smtClean="0"/>
              <a:t> from University of Luxembourg. </a:t>
            </a:r>
            <a:br>
              <a:rPr lang="en-US" dirty="0" smtClean="0"/>
            </a:b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34</a:t>
            </a:fld>
            <a:endParaRPr lang="en-US"/>
          </a:p>
        </p:txBody>
      </p:sp>
    </p:spTree>
    <p:extLst>
      <p:ext uri="{BB962C8B-B14F-4D97-AF65-F5344CB8AC3E}">
        <p14:creationId xmlns:p14="http://schemas.microsoft.com/office/powerpoint/2010/main" val="3407628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38</a:t>
            </a:fld>
            <a:endParaRPr lang="en-US"/>
          </a:p>
        </p:txBody>
      </p:sp>
    </p:spTree>
    <p:extLst>
      <p:ext uri="{BB962C8B-B14F-4D97-AF65-F5344CB8AC3E}">
        <p14:creationId xmlns:p14="http://schemas.microsoft.com/office/powerpoint/2010/main" val="3692595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39</a:t>
            </a:fld>
            <a:endParaRPr lang="en-US"/>
          </a:p>
        </p:txBody>
      </p:sp>
    </p:spTree>
    <p:extLst>
      <p:ext uri="{BB962C8B-B14F-4D97-AF65-F5344CB8AC3E}">
        <p14:creationId xmlns:p14="http://schemas.microsoft.com/office/powerpoint/2010/main" val="1365907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Joint work</a:t>
            </a:r>
            <a:r>
              <a:rPr lang="en-US" baseline="0" dirty="0" smtClean="0"/>
              <a:t> with Joel Alwen and </a:t>
            </a:r>
            <a:r>
              <a:rPr lang="en-US" dirty="0" smtClean="0">
                <a:effectLst/>
              </a:rPr>
              <a:t>Krzysztof </a:t>
            </a:r>
            <a:r>
              <a:rPr lang="en-US" dirty="0" err="1" smtClean="0">
                <a:effectLst/>
              </a:rPr>
              <a:t>Pietrzak</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43</a:t>
            </a:fld>
            <a:endParaRPr lang="en-US"/>
          </a:p>
        </p:txBody>
      </p:sp>
    </p:spTree>
    <p:extLst>
      <p:ext uri="{BB962C8B-B14F-4D97-AF65-F5344CB8AC3E}">
        <p14:creationId xmlns:p14="http://schemas.microsoft.com/office/powerpoint/2010/main" val="121314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4B5D8B5-A317-42B7-8B69-3B5E79E74090}" type="slidenum">
              <a:rPr lang="en-US" smtClean="0">
                <a:solidFill>
                  <a:srgbClr val="000000"/>
                </a:solidFill>
              </a:rPr>
              <a:pPr/>
              <a:t>51</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E96ACF2-039A-4D4A-A8A7-AF1EAEC67A6D}" type="slidenum">
              <a:rPr lang="en-US" smtClean="0">
                <a:solidFill>
                  <a:srgbClr val="000000"/>
                </a:solidFill>
              </a:rPr>
              <a:pPr/>
              <a:t>52</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3EFC4C3-025B-402F-8273-953762DDEC3E}" type="slidenum">
              <a:rPr lang="en-US" smtClean="0">
                <a:solidFill>
                  <a:srgbClr val="000000"/>
                </a:solidFill>
              </a:rPr>
              <a:pPr/>
              <a:t>53</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Another line of research has sought to eliminate text passwords. One might ask whether or not password research will be relevant in the future. Bonneau, et al. considered each of these alternatives to text passwords in 2012 and concluded that there was no silver bullet to replace text passwords. While every proposed replacement has desirable properties, every replacement scheme they evaluated also had its disadvantages. For example, biometrics signals like fingerprints cannot be changed if they are compromised.</a:t>
            </a: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Quest to Replace Passwords</a:t>
            </a:r>
          </a:p>
          <a:p>
            <a:pPr eaLnBrk="1" hangingPunct="1">
              <a:spcBef>
                <a:spcPct val="0"/>
              </a:spcBef>
            </a:pPr>
            <a:r>
              <a:rPr lang="en-US" smtClean="0">
                <a:ea typeface="宋体" pitchFamily="2" charset="-122"/>
                <a:hlinkClick r:id="rId3"/>
              </a:rPr>
              <a:t>Bonneau, J.</a:t>
            </a:r>
            <a:r>
              <a:rPr lang="en-US" smtClean="0">
                <a:ea typeface="宋体" pitchFamily="2" charset="-122"/>
              </a:rPr>
              <a:t> ; Univ. of Cambridge, Cambridge, UK ; </a:t>
            </a:r>
            <a:r>
              <a:rPr lang="en-US" smtClean="0">
                <a:ea typeface="宋体" pitchFamily="2" charset="-122"/>
                <a:hlinkClick r:id="rId4"/>
              </a:rPr>
              <a:t>Herley, C.</a:t>
            </a:r>
            <a:r>
              <a:rPr lang="en-US" smtClean="0">
                <a:ea typeface="宋体" pitchFamily="2" charset="-122"/>
              </a:rPr>
              <a:t> ; </a:t>
            </a:r>
            <a:r>
              <a:rPr lang="en-US" smtClean="0">
                <a:ea typeface="宋体" pitchFamily="2" charset="-122"/>
                <a:hlinkClick r:id="rId5"/>
              </a:rPr>
              <a:t>van Oorschot, P.C.</a:t>
            </a:r>
            <a:r>
              <a:rPr lang="en-US" smtClean="0">
                <a:ea typeface="宋体" pitchFamily="2" charset="-122"/>
              </a:rPr>
              <a:t> ; </a:t>
            </a:r>
            <a:r>
              <a:rPr lang="en-US" smtClean="0">
                <a:ea typeface="宋体" pitchFamily="2" charset="-122"/>
                <a:hlinkClick r:id="rId6"/>
              </a:rPr>
              <a:t>Stajano, F.</a:t>
            </a: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16A0F9D6-344A-45CE-AC2D-CA14971507E7}" type="slidenum">
              <a:rPr lang="en-US" smtClean="0">
                <a:solidFill>
                  <a:srgbClr val="000000"/>
                </a:solidFill>
              </a:rPr>
              <a:pPr/>
              <a:t>54</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Graphical passwords have been an active area of research over the past 2 decades. Graphical password schemes aim to make passwords easier to remember by taking advantage of the natural human capacity for visual memory and cued recall. We will seek to exploit visual and associative memory with Person-Action-Object stories. The key difference is that we are focused on strategies for creating and remembering multiple passwords. </a:t>
            </a:r>
          </a:p>
          <a:p>
            <a:pPr eaLnBrk="1" hangingPunct="1">
              <a:spcBef>
                <a:spcPct val="0"/>
              </a:spcBef>
            </a:pPr>
            <a:endParaRPr lang="en-US" smtClean="0">
              <a:ea typeface="宋体" pitchFamily="2" charset="-122"/>
            </a:endParaRPr>
          </a:p>
          <a:p>
            <a:pPr eaLnBrk="1" hangingPunct="1">
              <a:spcBef>
                <a:spcPct val="0"/>
              </a:spcBef>
            </a:pPr>
            <a:endParaRPr lang="nl-NL" smtClean="0">
              <a:ea typeface="宋体" pitchFamily="2" charset="-122"/>
            </a:endParaRPr>
          </a:p>
          <a:p>
            <a:pPr eaLnBrk="1" hangingPunct="1">
              <a:spcBef>
                <a:spcPct val="0"/>
              </a:spcBef>
            </a:pPr>
            <a:r>
              <a:rPr lang="en-US" smtClean="0">
                <a:ea typeface="宋体" pitchFamily="2" charset="-122"/>
                <a:hlinkClick r:id="rId3"/>
              </a:rPr>
              <a:t>Graphical password authentication using </a:t>
            </a:r>
            <a:r>
              <a:rPr lang="en-US" b="1" smtClean="0">
                <a:ea typeface="宋体" pitchFamily="2" charset="-122"/>
                <a:hlinkClick r:id="rId3"/>
              </a:rPr>
              <a:t>cued click points</a:t>
            </a:r>
            <a:endParaRPr lang="en-US" smtClean="0">
              <a:ea typeface="宋体" pitchFamily="2" charset="-122"/>
            </a:endParaRPr>
          </a:p>
          <a:p>
            <a:pPr eaLnBrk="1" hangingPunct="1">
              <a:spcBef>
                <a:spcPct val="0"/>
              </a:spcBef>
            </a:pPr>
            <a:r>
              <a:rPr lang="en-US" u="sng" smtClean="0">
                <a:ea typeface="宋体" pitchFamily="2" charset="-122"/>
                <a:hlinkClick r:id="rId4"/>
              </a:rPr>
              <a:t>S Chiasson</a:t>
            </a:r>
            <a:r>
              <a:rPr lang="en-US" smtClean="0">
                <a:ea typeface="宋体" pitchFamily="2" charset="-122"/>
              </a:rPr>
              <a:t>, </a:t>
            </a:r>
            <a:r>
              <a:rPr lang="en-US" u="sng" smtClean="0">
                <a:ea typeface="宋体" pitchFamily="2" charset="-122"/>
                <a:hlinkClick r:id="rId5"/>
              </a:rPr>
              <a:t>PC van Oorschot</a:t>
            </a:r>
            <a:r>
              <a:rPr lang="en-US" smtClean="0">
                <a:ea typeface="宋体" pitchFamily="2" charset="-122"/>
              </a:rPr>
              <a:t>, </a:t>
            </a:r>
            <a:r>
              <a:rPr lang="en-US" u="sng" smtClean="0">
                <a:ea typeface="宋体" pitchFamily="2" charset="-122"/>
                <a:hlinkClick r:id="rId6"/>
              </a:rPr>
              <a:t>R Biddle</a:t>
            </a:r>
            <a:r>
              <a:rPr lang="en-US" smtClean="0">
                <a:ea typeface="宋体" pitchFamily="2" charset="-122"/>
              </a:rPr>
              <a:t> - Computer Security–ESORICS</a:t>
            </a:r>
          </a:p>
          <a:p>
            <a:pPr eaLnBrk="1" hangingPunct="1">
              <a:spcBef>
                <a:spcPct val="0"/>
              </a:spcBef>
            </a:pPr>
            <a:endParaRPr lang="en-US" smtClean="0">
              <a:ea typeface="宋体" pitchFamily="2" charset="-122"/>
            </a:endParaRP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EE65B79-36A3-4362-8297-597C68F7F326}" type="slidenum">
              <a:rPr lang="en-US" smtClean="0">
                <a:solidFill>
                  <a:srgbClr val="000000"/>
                </a:solidFill>
              </a:rPr>
              <a:pPr/>
              <a:t>55</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 In the past few years I have had to update the slide several times.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4</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Graphical passwords have been an active area of research over the past 2 decades. Graphical password schemes aim to make passwords easier to remember by taking advantage of the natural human capacity for visual memory and cued recall. We will seek to exploit visual and associative memory with Person-Action-Object stories. The key difference is that we are focused on strategies for creating and remembering multiple passwords. </a:t>
            </a:r>
          </a:p>
          <a:p>
            <a:pPr eaLnBrk="1" hangingPunct="1">
              <a:spcBef>
                <a:spcPct val="0"/>
              </a:spcBef>
            </a:pPr>
            <a:endParaRPr lang="en-US" smtClean="0">
              <a:ea typeface="宋体" pitchFamily="2" charset="-122"/>
            </a:endParaRPr>
          </a:p>
          <a:p>
            <a:pPr eaLnBrk="1" hangingPunct="1">
              <a:spcBef>
                <a:spcPct val="0"/>
              </a:spcBef>
            </a:pPr>
            <a:endParaRPr lang="nl-NL" smtClean="0">
              <a:ea typeface="宋体" pitchFamily="2" charset="-122"/>
            </a:endParaRPr>
          </a:p>
          <a:p>
            <a:pPr eaLnBrk="1" hangingPunct="1">
              <a:spcBef>
                <a:spcPct val="0"/>
              </a:spcBef>
            </a:pPr>
            <a:r>
              <a:rPr lang="en-US" smtClean="0">
                <a:ea typeface="宋体" pitchFamily="2" charset="-122"/>
                <a:hlinkClick r:id="rId3"/>
              </a:rPr>
              <a:t>Graphical password authentication using </a:t>
            </a:r>
            <a:r>
              <a:rPr lang="en-US" b="1" smtClean="0">
                <a:ea typeface="宋体" pitchFamily="2" charset="-122"/>
                <a:hlinkClick r:id="rId3"/>
              </a:rPr>
              <a:t>cued click points</a:t>
            </a:r>
            <a:endParaRPr lang="en-US" smtClean="0">
              <a:ea typeface="宋体" pitchFamily="2" charset="-122"/>
            </a:endParaRPr>
          </a:p>
          <a:p>
            <a:pPr eaLnBrk="1" hangingPunct="1">
              <a:spcBef>
                <a:spcPct val="0"/>
              </a:spcBef>
            </a:pPr>
            <a:r>
              <a:rPr lang="en-US" u="sng" smtClean="0">
                <a:ea typeface="宋体" pitchFamily="2" charset="-122"/>
                <a:hlinkClick r:id="rId4"/>
              </a:rPr>
              <a:t>S Chiasson</a:t>
            </a:r>
            <a:r>
              <a:rPr lang="en-US" smtClean="0">
                <a:ea typeface="宋体" pitchFamily="2" charset="-122"/>
              </a:rPr>
              <a:t>, </a:t>
            </a:r>
            <a:r>
              <a:rPr lang="en-US" u="sng" smtClean="0">
                <a:ea typeface="宋体" pitchFamily="2" charset="-122"/>
                <a:hlinkClick r:id="rId5"/>
              </a:rPr>
              <a:t>PC van Oorschot</a:t>
            </a:r>
            <a:r>
              <a:rPr lang="en-US" smtClean="0">
                <a:ea typeface="宋体" pitchFamily="2" charset="-122"/>
              </a:rPr>
              <a:t>, </a:t>
            </a:r>
            <a:r>
              <a:rPr lang="en-US" u="sng" smtClean="0">
                <a:ea typeface="宋体" pitchFamily="2" charset="-122"/>
                <a:hlinkClick r:id="rId6"/>
              </a:rPr>
              <a:t>R Biddle</a:t>
            </a:r>
            <a:r>
              <a:rPr lang="en-US" smtClean="0">
                <a:ea typeface="宋体" pitchFamily="2" charset="-122"/>
              </a:rPr>
              <a:t> - Computer Security–ESORICS</a:t>
            </a:r>
          </a:p>
          <a:p>
            <a:pPr eaLnBrk="1" hangingPunct="1">
              <a:spcBef>
                <a:spcPct val="0"/>
              </a:spcBef>
            </a:pPr>
            <a:endParaRPr lang="en-US" smtClean="0">
              <a:ea typeface="宋体" pitchFamily="2" charset="-122"/>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72CF2FA9-D005-4949-A6F0-AB9FC4361588}" type="slidenum">
              <a:rPr lang="en-US" smtClean="0">
                <a:solidFill>
                  <a:srgbClr val="000000"/>
                </a:solidFill>
              </a:rPr>
              <a:pPr/>
              <a:t>56</a:t>
            </a:fld>
            <a:endParaRPr lang="en-US" smtClean="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LastPass</a:t>
            </a:r>
          </a:p>
          <a:p>
            <a:pPr eaLnBrk="1" hangingPunct="1">
              <a:spcBef>
                <a:spcPct val="0"/>
              </a:spcBef>
            </a:pPr>
            <a:r>
              <a:rPr lang="en-US" smtClean="0">
                <a:ea typeface="宋体" pitchFamily="2" charset="-122"/>
              </a:rPr>
              <a:t>KeePass</a:t>
            </a:r>
          </a:p>
          <a:p>
            <a:pPr eaLnBrk="1" hangingPunct="1">
              <a:spcBef>
                <a:spcPct val="0"/>
              </a:spcBef>
            </a:pPr>
            <a:r>
              <a:rPr lang="en-US" smtClean="0">
                <a:ea typeface="宋体" pitchFamily="2" charset="-122"/>
              </a:rPr>
              <a:t>1Password</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hlinkClick r:id="rId3"/>
              </a:rPr>
              <a:t/>
            </a:r>
            <a:br>
              <a:rPr lang="en-US" smtClean="0">
                <a:ea typeface="宋体" pitchFamily="2" charset="-122"/>
                <a:hlinkClick r:id="rId3"/>
              </a:rPr>
            </a:br>
            <a:r>
              <a:rPr lang="en-US" smtClean="0">
                <a:ea typeface="宋体" pitchFamily="2" charset="-122"/>
                <a:hlinkClick r:id="rId3"/>
              </a:rPr>
              <a:t>A Usability Study and Critique of Two Password Managers ∗</a:t>
            </a:r>
            <a:endParaRPr lang="en-US" smtClean="0">
              <a:ea typeface="宋体" pitchFamily="2" charset="-122"/>
            </a:endParaRPr>
          </a:p>
          <a:p>
            <a:pPr eaLnBrk="1" hangingPunct="1">
              <a:spcBef>
                <a:spcPct val="0"/>
              </a:spcBef>
            </a:pPr>
            <a:r>
              <a:rPr lang="en-US" smtClean="0">
                <a:ea typeface="宋体" pitchFamily="2" charset="-122"/>
              </a:rPr>
              <a:t>by S Chiasson, </a:t>
            </a:r>
            <a:r>
              <a:rPr lang="nl-NL" u="sng" smtClean="0">
                <a:ea typeface="宋体" pitchFamily="2" charset="-122"/>
                <a:hlinkClick r:id="rId4"/>
              </a:rPr>
              <a:t>PC van Oorschot</a:t>
            </a:r>
            <a:r>
              <a:rPr lang="nl-NL" smtClean="0">
                <a:ea typeface="宋体" pitchFamily="2" charset="-122"/>
              </a:rPr>
              <a:t>, </a:t>
            </a:r>
            <a:r>
              <a:rPr lang="nl-NL" u="sng" smtClean="0">
                <a:ea typeface="宋体" pitchFamily="2" charset="-122"/>
                <a:hlinkClick r:id="rId5"/>
              </a:rPr>
              <a:t>R Biddle</a:t>
            </a:r>
            <a:r>
              <a:rPr lang="nl-NL" smtClean="0">
                <a:ea typeface="宋体" pitchFamily="2" charset="-122"/>
              </a:rPr>
              <a:t> </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PwdHash</a:t>
            </a:r>
          </a:p>
          <a:p>
            <a:pPr eaLnBrk="1" hangingPunct="1">
              <a:spcBef>
                <a:spcPct val="0"/>
              </a:spcBef>
            </a:pPr>
            <a:r>
              <a:rPr lang="en-US" smtClean="0">
                <a:ea typeface="宋体" pitchFamily="2" charset="-122"/>
                <a:hlinkClick r:id="rId6"/>
              </a:rPr>
              <a:t>Blake Ross</a:t>
            </a:r>
            <a:r>
              <a:rPr lang="en-US" smtClean="0">
                <a:ea typeface="宋体" pitchFamily="2" charset="-122"/>
              </a:rPr>
              <a:t>, </a:t>
            </a:r>
            <a:r>
              <a:rPr lang="en-US" smtClean="0">
                <a:ea typeface="宋体" pitchFamily="2" charset="-122"/>
                <a:hlinkClick r:id="rId7"/>
              </a:rPr>
              <a:t>Collin Jackson</a:t>
            </a:r>
            <a:r>
              <a:rPr lang="en-US" smtClean="0">
                <a:ea typeface="宋体" pitchFamily="2" charset="-122"/>
              </a:rPr>
              <a:t>, Nicholas Miyake, </a:t>
            </a:r>
            <a:r>
              <a:rPr lang="en-US" smtClean="0">
                <a:ea typeface="宋体" pitchFamily="2" charset="-122"/>
                <a:hlinkClick r:id="rId8"/>
              </a:rPr>
              <a:t>Dan Boneh</a:t>
            </a:r>
            <a:r>
              <a:rPr lang="en-US" smtClean="0">
                <a:ea typeface="宋体" pitchFamily="2" charset="-122"/>
              </a:rPr>
              <a:t> and </a:t>
            </a:r>
            <a:r>
              <a:rPr lang="en-US" smtClean="0">
                <a:ea typeface="宋体" pitchFamily="2" charset="-122"/>
                <a:hlinkClick r:id="rId9"/>
              </a:rPr>
              <a:t>John C. Mitchell</a:t>
            </a: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5925D61C-9299-46E5-9C6A-52C8B368A163}" type="slidenum">
              <a:rPr lang="en-US" smtClean="0">
                <a:solidFill>
                  <a:srgbClr val="000000"/>
                </a:solidFill>
              </a:rPr>
              <a:pPr/>
              <a:t>59</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宋体" pitchFamily="2" charset="-122"/>
              </a:rPr>
              <a:t>LastPass</a:t>
            </a:r>
          </a:p>
          <a:p>
            <a:pPr eaLnBrk="1" hangingPunct="1">
              <a:spcBef>
                <a:spcPct val="0"/>
              </a:spcBef>
            </a:pPr>
            <a:r>
              <a:rPr lang="en-US" smtClean="0">
                <a:ea typeface="宋体" pitchFamily="2" charset="-122"/>
              </a:rPr>
              <a:t>KeePass</a:t>
            </a:r>
          </a:p>
          <a:p>
            <a:pPr eaLnBrk="1" hangingPunct="1">
              <a:spcBef>
                <a:spcPct val="0"/>
              </a:spcBef>
            </a:pPr>
            <a:r>
              <a:rPr lang="en-US" smtClean="0">
                <a:ea typeface="宋体" pitchFamily="2" charset="-122"/>
              </a:rPr>
              <a:t>1Password</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hlinkClick r:id="rId3"/>
              </a:rPr>
              <a:t/>
            </a:r>
            <a:br>
              <a:rPr lang="en-US" smtClean="0">
                <a:ea typeface="宋体" pitchFamily="2" charset="-122"/>
                <a:hlinkClick r:id="rId3"/>
              </a:rPr>
            </a:br>
            <a:r>
              <a:rPr lang="en-US" smtClean="0">
                <a:ea typeface="宋体" pitchFamily="2" charset="-122"/>
                <a:hlinkClick r:id="rId3"/>
              </a:rPr>
              <a:t>A Usability Study and Critique of Two Password Managers ∗</a:t>
            </a:r>
            <a:endParaRPr lang="en-US" smtClean="0">
              <a:ea typeface="宋体" pitchFamily="2" charset="-122"/>
            </a:endParaRPr>
          </a:p>
          <a:p>
            <a:pPr eaLnBrk="1" hangingPunct="1">
              <a:spcBef>
                <a:spcPct val="0"/>
              </a:spcBef>
            </a:pPr>
            <a:r>
              <a:rPr lang="en-US" smtClean="0">
                <a:ea typeface="宋体" pitchFamily="2" charset="-122"/>
              </a:rPr>
              <a:t>by S Chiasson, </a:t>
            </a:r>
            <a:r>
              <a:rPr lang="nl-NL" u="sng" smtClean="0">
                <a:ea typeface="宋体" pitchFamily="2" charset="-122"/>
                <a:hlinkClick r:id="rId4"/>
              </a:rPr>
              <a:t>PC van Oorschot</a:t>
            </a:r>
            <a:r>
              <a:rPr lang="nl-NL" smtClean="0">
                <a:ea typeface="宋体" pitchFamily="2" charset="-122"/>
              </a:rPr>
              <a:t>, </a:t>
            </a:r>
            <a:r>
              <a:rPr lang="nl-NL" u="sng" smtClean="0">
                <a:ea typeface="宋体" pitchFamily="2" charset="-122"/>
                <a:hlinkClick r:id="rId5"/>
              </a:rPr>
              <a:t>R Biddle</a:t>
            </a:r>
            <a:r>
              <a:rPr lang="nl-NL" smtClean="0">
                <a:ea typeface="宋体" pitchFamily="2" charset="-122"/>
              </a:rPr>
              <a:t> </a:t>
            </a:r>
          </a:p>
          <a:p>
            <a:pPr eaLnBrk="1" hangingPunct="1">
              <a:spcBef>
                <a:spcPct val="0"/>
              </a:spcBef>
            </a:pPr>
            <a:endParaRPr lang="en-US" smtClean="0">
              <a:ea typeface="宋体" pitchFamily="2" charset="-122"/>
            </a:endParaRPr>
          </a:p>
          <a:p>
            <a:pPr eaLnBrk="1" hangingPunct="1">
              <a:spcBef>
                <a:spcPct val="0"/>
              </a:spcBef>
            </a:pPr>
            <a:r>
              <a:rPr lang="en-US" smtClean="0">
                <a:ea typeface="宋体" pitchFamily="2" charset="-122"/>
              </a:rPr>
              <a:t>PwdHash</a:t>
            </a:r>
          </a:p>
          <a:p>
            <a:pPr eaLnBrk="1" hangingPunct="1">
              <a:spcBef>
                <a:spcPct val="0"/>
              </a:spcBef>
            </a:pPr>
            <a:r>
              <a:rPr lang="en-US" smtClean="0">
                <a:ea typeface="宋体" pitchFamily="2" charset="-122"/>
                <a:hlinkClick r:id="rId6"/>
              </a:rPr>
              <a:t>Blake Ross</a:t>
            </a:r>
            <a:r>
              <a:rPr lang="en-US" smtClean="0">
                <a:ea typeface="宋体" pitchFamily="2" charset="-122"/>
              </a:rPr>
              <a:t>, </a:t>
            </a:r>
            <a:r>
              <a:rPr lang="en-US" smtClean="0">
                <a:ea typeface="宋体" pitchFamily="2" charset="-122"/>
                <a:hlinkClick r:id="rId7"/>
              </a:rPr>
              <a:t>Collin Jackson</a:t>
            </a:r>
            <a:r>
              <a:rPr lang="en-US" smtClean="0">
                <a:ea typeface="宋体" pitchFamily="2" charset="-122"/>
              </a:rPr>
              <a:t>, Nicholas Miyake, </a:t>
            </a:r>
            <a:r>
              <a:rPr lang="en-US" smtClean="0">
                <a:ea typeface="宋体" pitchFamily="2" charset="-122"/>
                <a:hlinkClick r:id="rId8"/>
              </a:rPr>
              <a:t>Dan Boneh</a:t>
            </a:r>
            <a:r>
              <a:rPr lang="en-US" smtClean="0">
                <a:ea typeface="宋体" pitchFamily="2" charset="-122"/>
              </a:rPr>
              <a:t> and </a:t>
            </a:r>
            <a:r>
              <a:rPr lang="en-US" smtClean="0">
                <a:ea typeface="宋体" pitchFamily="2" charset="-122"/>
                <a:hlinkClick r:id="rId9"/>
              </a:rPr>
              <a:t>John C. Mitchell</a:t>
            </a:r>
            <a:endParaRPr lang="en-US" smtClean="0">
              <a:ea typeface="宋体" pitchFamily="2" charset="-122"/>
            </a:endParaRPr>
          </a:p>
          <a:p>
            <a:pPr eaLnBrk="1" hangingPunct="1">
              <a:spcBef>
                <a:spcPct val="0"/>
              </a:spcBef>
            </a:pPr>
            <a:endParaRPr lang="en-US" smtClean="0">
              <a:ea typeface="宋体" pitchFamily="2" charset="-122"/>
            </a:endParaRPr>
          </a:p>
          <a:p>
            <a:pPr eaLnBrk="1" hangingPunct="1">
              <a:spcBef>
                <a:spcPct val="0"/>
              </a:spcBef>
            </a:pPr>
            <a:endParaRPr lang="en-US" smtClean="0">
              <a:ea typeface="宋体" pitchFamily="2" charset="-122"/>
            </a:endParaRPr>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BD2D5A0A-D75A-4396-91FE-D272DAB63A71}" type="slidenum">
              <a:rPr lang="en-US" smtClean="0">
                <a:solidFill>
                  <a:srgbClr val="000000"/>
                </a:solidFill>
              </a:rPr>
              <a:pPr/>
              <a:t>60</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Unfortunately, offline dictionary attacks are quite common. Password</a:t>
            </a:r>
            <a:r>
              <a:rPr lang="en-US" baseline="0" dirty="0" smtClean="0"/>
              <a:t> breaches at major companies have affected millions of users.</a:t>
            </a:r>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5</a:t>
            </a:fld>
            <a:endParaRPr lang="en-US"/>
          </a:p>
        </p:txBody>
      </p:sp>
    </p:spTree>
    <p:extLst>
      <p:ext uri="{BB962C8B-B14F-4D97-AF65-F5344CB8AC3E}">
        <p14:creationId xmlns:p14="http://schemas.microsoft.com/office/powerpoint/2010/main" val="3157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6</a:t>
            </a:fld>
            <a:endParaRPr lang="en-US"/>
          </a:p>
        </p:txBody>
      </p:sp>
    </p:spTree>
    <p:extLst>
      <p:ext uri="{BB962C8B-B14F-4D97-AF65-F5344CB8AC3E}">
        <p14:creationId xmlns:p14="http://schemas.microsoft.com/office/powerpoint/2010/main" val="819175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8</a:t>
            </a:fld>
            <a:endParaRPr lang="en-US"/>
          </a:p>
        </p:txBody>
      </p:sp>
    </p:spTree>
    <p:extLst>
      <p:ext uri="{BB962C8B-B14F-4D97-AF65-F5344CB8AC3E}">
        <p14:creationId xmlns:p14="http://schemas.microsoft.com/office/powerpoint/2010/main" val="147099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motivates the need for moderately hard functions. The basic idea is to build a password hash function that is moderately expensive to compute to limit the number of guesses that an adversary would be willing to try</a:t>
            </a:r>
            <a:r>
              <a:rPr lang="en-US" baseline="0" dirty="0" smtClean="0"/>
              <a:t>. An honest server only needs to compute the function once during a typical authentication session. However, the adversary potentially has an advantage in this game. While the honest server must typically evaluate the function on standard hardware, the adversary could use potentially reduce the cost per password guess by developing customized hardware (GPUs, FPGAs, ASICs) to evaluate the password hash function. Thus, we want to ensure that the cost to evaluate this function is equitable across platforms.</a:t>
            </a:r>
            <a:endParaRPr lang="en-US" dirty="0" smtClean="0"/>
          </a:p>
          <a:p>
            <a:endParaRPr lang="en-US" dirty="0"/>
          </a:p>
        </p:txBody>
      </p:sp>
      <p:sp>
        <p:nvSpPr>
          <p:cNvPr id="4" name="Slide Number Placeholder 3"/>
          <p:cNvSpPr>
            <a:spLocks noGrp="1"/>
          </p:cNvSpPr>
          <p:nvPr>
            <p:ph type="sldNum" sz="quarter" idx="10"/>
          </p:nvPr>
        </p:nvSpPr>
        <p:spPr/>
        <p:txBody>
          <a:bodyPr/>
          <a:lstStyle/>
          <a:p>
            <a:fld id="{2112C450-71D2-4D5C-B074-D6F3E8DF941E}" type="slidenum">
              <a:rPr lang="en-US" smtClean="0"/>
              <a:t>9</a:t>
            </a:fld>
            <a:endParaRPr lang="en-US"/>
          </a:p>
        </p:txBody>
      </p:sp>
    </p:spTree>
    <p:extLst>
      <p:ext uri="{BB962C8B-B14F-4D97-AF65-F5344CB8AC3E}">
        <p14:creationId xmlns:p14="http://schemas.microsoft.com/office/powerpoint/2010/main" val="129838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 memory costs tends to be much more equitable across different</a:t>
            </a:r>
            <a:r>
              <a:rPr lang="en-US" baseline="0" dirty="0" smtClean="0"/>
              <a:t> architectures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10</a:t>
            </a:fld>
            <a:endParaRPr lang="en-US"/>
          </a:p>
        </p:txBody>
      </p:sp>
    </p:spTree>
    <p:extLst>
      <p:ext uri="{BB962C8B-B14F-4D97-AF65-F5344CB8AC3E}">
        <p14:creationId xmlns:p14="http://schemas.microsoft.com/office/powerpoint/2010/main" val="283705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work we study a special</a:t>
            </a:r>
            <a:r>
              <a:rPr lang="en-US" baseline="0" dirty="0" smtClean="0"/>
              <a:t> type of memory hard function called data-independent memory hard functions. As the name suggests the memory access pattern will not depend on the input making the functions resistant to side-channel attacks.</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12</a:t>
            </a:fld>
            <a:endParaRPr lang="en-US"/>
          </a:p>
        </p:txBody>
      </p:sp>
    </p:spTree>
    <p:extLst>
      <p:ext uri="{BB962C8B-B14F-4D97-AF65-F5344CB8AC3E}">
        <p14:creationId xmlns:p14="http://schemas.microsoft.com/office/powerpoint/2010/main" val="396700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terms of depth-robustness two of these variants were similar to Catena and one variant was similar to Argon.</a:t>
            </a:r>
            <a:endParaRPr lang="en-US" dirty="0"/>
          </a:p>
        </p:txBody>
      </p:sp>
      <p:sp>
        <p:nvSpPr>
          <p:cNvPr id="4" name="Slide Number Placeholder 3"/>
          <p:cNvSpPr>
            <a:spLocks noGrp="1"/>
          </p:cNvSpPr>
          <p:nvPr>
            <p:ph type="sldNum" sz="quarter" idx="10"/>
          </p:nvPr>
        </p:nvSpPr>
        <p:spPr/>
        <p:txBody>
          <a:bodyPr/>
          <a:lstStyle/>
          <a:p>
            <a:fld id="{B681E05A-F77A-4D73-8247-AAB3E0C8518D}" type="slidenum">
              <a:rPr lang="en-US" smtClean="0"/>
              <a:t>13</a:t>
            </a:fld>
            <a:endParaRPr lang="en-US"/>
          </a:p>
        </p:txBody>
      </p:sp>
    </p:spTree>
    <p:extLst>
      <p:ext uri="{BB962C8B-B14F-4D97-AF65-F5344CB8AC3E}">
        <p14:creationId xmlns:p14="http://schemas.microsoft.com/office/powerpoint/2010/main" val="1946917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2110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46479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192310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15425-F418-469B-80F5-E85B894B04D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27325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15425-F418-469B-80F5-E85B894B04D5}"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7478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15425-F418-469B-80F5-E85B894B04D5}"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2573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15425-F418-469B-80F5-E85B894B04D5}"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90590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15425-F418-469B-80F5-E85B894B04D5}"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685623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15425-F418-469B-80F5-E85B894B04D5}"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344637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2067641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15425-F418-469B-80F5-E85B894B04D5}"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5909B-960A-4B8A-985F-7A2A41D5ACC6}" type="slidenum">
              <a:rPr lang="en-US" smtClean="0"/>
              <a:t>‹#›</a:t>
            </a:fld>
            <a:endParaRPr lang="en-US"/>
          </a:p>
        </p:txBody>
      </p:sp>
    </p:spTree>
    <p:extLst>
      <p:ext uri="{BB962C8B-B14F-4D97-AF65-F5344CB8AC3E}">
        <p14:creationId xmlns:p14="http://schemas.microsoft.com/office/powerpoint/2010/main" val="4015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15425-F418-469B-80F5-E85B894B04D5}"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5909B-960A-4B8A-985F-7A2A41D5ACC6}" type="slidenum">
              <a:rPr lang="en-US" smtClean="0"/>
              <a:t>‹#›</a:t>
            </a:fld>
            <a:endParaRPr lang="en-US"/>
          </a:p>
        </p:txBody>
      </p:sp>
    </p:spTree>
    <p:extLst>
      <p:ext uri="{BB962C8B-B14F-4D97-AF65-F5344CB8AC3E}">
        <p14:creationId xmlns:p14="http://schemas.microsoft.com/office/powerpoint/2010/main" val="2933266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1.png"/><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34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8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62.png"/><Relationship Id="rId4" Type="http://schemas.openxmlformats.org/officeDocument/2006/relationships/image" Target="../media/image85.png"/><Relationship Id="rId9" Type="http://schemas.openxmlformats.org/officeDocument/2006/relationships/image" Target="../media/image91.png"/></Relationships>
</file>

<file path=ppt/slides/_rels/slide3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9.jpg"/><Relationship Id="rId3" Type="http://schemas.openxmlformats.org/officeDocument/2006/relationships/image" Target="../media/image16.jpeg"/><Relationship Id="rId7" Type="http://schemas.openxmlformats.org/officeDocument/2006/relationships/image" Target="../media/image11.jpe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6.jpeg"/><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8.jpeg"/></Relationships>
</file>

<file path=ppt/slides/_rels/slide52.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8.jpeg"/></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7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7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5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4.png"/><Relationship Id="rId7"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5.jpeg"/><Relationship Id="rId9" Type="http://schemas.openxmlformats.org/officeDocument/2006/relationships/image" Target="../media/image78.pn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3.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5.png"/><Relationship Id="rId4" Type="http://schemas.openxmlformats.org/officeDocument/2006/relationships/image" Target="../media/image23.png"/></Relationships>
</file>

<file path=ppt/slides/_rels/slide60.xml.rels><?xml version="1.0" encoding="UTF-8" standalone="yes"?>
<Relationships xmlns="http://schemas.openxmlformats.org/package/2006/relationships"><Relationship Id="rId8" Type="http://schemas.openxmlformats.org/officeDocument/2006/relationships/image" Target="../media/image91.jpeg"/><Relationship Id="rId3" Type="http://schemas.openxmlformats.org/officeDocument/2006/relationships/image" Target="../media/image82.png"/><Relationship Id="rId7" Type="http://schemas.openxmlformats.org/officeDocument/2006/relationships/image" Target="../media/image90.jpeg"/><Relationship Id="rId12" Type="http://schemas.openxmlformats.org/officeDocument/2006/relationships/image" Target="../media/image9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png"/><Relationship Id="rId10" Type="http://schemas.openxmlformats.org/officeDocument/2006/relationships/image" Target="../media/image93.jpeg"/><Relationship Id="rId4" Type="http://schemas.openxmlformats.org/officeDocument/2006/relationships/image" Target="../media/image83.jpeg"/><Relationship Id="rId9" Type="http://schemas.openxmlformats.org/officeDocument/2006/relationships/image" Target="../media/image92.jpeg"/></Relationships>
</file>

<file path=ppt/slides/_rels/slide61.xml.rels><?xml version="1.0" encoding="UTF-8" standalone="yes"?>
<Relationships xmlns="http://schemas.openxmlformats.org/package/2006/relationships"><Relationship Id="rId8" Type="http://schemas.openxmlformats.org/officeDocument/2006/relationships/hyperlink" Target="https://eprint.iacr.org/2016/115" TargetMode="External"/><Relationship Id="rId3" Type="http://schemas.openxmlformats.org/officeDocument/2006/relationships/hyperlink" Target="https://eprint.iacr.org/2016/875" TargetMode="External"/><Relationship Id="rId7" Type="http://schemas.openxmlformats.org/officeDocument/2006/relationships/hyperlink" Target="https://www.iacr.org/conferences/crypto2016/" TargetMode="External"/><Relationship Id="rId2" Type="http://schemas.openxmlformats.org/officeDocument/2006/relationships/hyperlink" Target="https://eurocrypt2017.di.ens.fr/" TargetMode="External"/><Relationship Id="rId1" Type="http://schemas.openxmlformats.org/officeDocument/2006/relationships/slideLayout" Target="../slideLayouts/slideLayout2.xml"/><Relationship Id="rId6" Type="http://schemas.openxmlformats.org/officeDocument/2006/relationships/hyperlink" Target="https://eprint.iacr.org/2016/759" TargetMode="External"/><Relationship Id="rId5" Type="http://schemas.openxmlformats.org/officeDocument/2006/relationships/hyperlink" Target="http://www.ieee-security.org/TC/EuroSP2017/" TargetMode="External"/><Relationship Id="rId4" Type="http://schemas.openxmlformats.org/officeDocument/2006/relationships/hyperlink" Target="https://arxiv.org/abs/1609.04449v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6.jpeg"/><Relationship Id="rId5" Type="http://schemas.openxmlformats.org/officeDocument/2006/relationships/image" Target="../media/image3.png"/><Relationship Id="rId10" Type="http://schemas.openxmlformats.org/officeDocument/2006/relationships/image" Target="../media/image28.jpg"/><Relationship Id="rId4" Type="http://schemas.openxmlformats.org/officeDocument/2006/relationships/image" Target="../media/image5.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Business</a:t>
            </a:r>
            <a:endParaRPr lang="en-US" dirty="0"/>
          </a:p>
        </p:txBody>
      </p:sp>
      <p:sp>
        <p:nvSpPr>
          <p:cNvPr id="3" name="Content Placeholder 2"/>
          <p:cNvSpPr>
            <a:spLocks noGrp="1"/>
          </p:cNvSpPr>
          <p:nvPr>
            <p:ph idx="1"/>
          </p:nvPr>
        </p:nvSpPr>
        <p:spPr>
          <a:xfrm>
            <a:off x="838200" y="1825625"/>
            <a:ext cx="10988040" cy="4351338"/>
          </a:xfrm>
        </p:spPr>
        <p:txBody>
          <a:bodyPr>
            <a:normAutofit/>
          </a:bodyPr>
          <a:lstStyle/>
          <a:p>
            <a:r>
              <a:rPr lang="en-US" dirty="0" smtClean="0"/>
              <a:t>I am traveling April 25-May 3</a:t>
            </a:r>
            <a:r>
              <a:rPr lang="en-US" baseline="30000" dirty="0" smtClean="0"/>
              <a:t>rd</a:t>
            </a:r>
            <a:endParaRPr lang="en-US" dirty="0" smtClean="0"/>
          </a:p>
          <a:p>
            <a:pPr lvl="1"/>
            <a:r>
              <a:rPr lang="en-US" dirty="0" smtClean="0"/>
              <a:t>Will still be available by e-mail to answer questions</a:t>
            </a:r>
          </a:p>
          <a:p>
            <a:r>
              <a:rPr lang="en-US" dirty="0" smtClean="0"/>
              <a:t>Final Exam Review on Monday, April 24</a:t>
            </a:r>
            <a:r>
              <a:rPr lang="en-US" baseline="30000" dirty="0" smtClean="0"/>
              <a:t>th</a:t>
            </a:r>
            <a:endParaRPr lang="en-US" dirty="0" smtClean="0"/>
          </a:p>
          <a:p>
            <a:r>
              <a:rPr lang="en-US" dirty="0" smtClean="0"/>
              <a:t>Guest Lectures on April 26 and 28 (TBD)</a:t>
            </a:r>
          </a:p>
          <a:p>
            <a:endParaRPr lang="en-US" dirty="0"/>
          </a:p>
          <a:p>
            <a:r>
              <a:rPr lang="en-US" dirty="0" smtClean="0"/>
              <a:t>Final Exam on Monday, May 1</a:t>
            </a:r>
            <a:r>
              <a:rPr lang="en-US" baseline="30000" dirty="0" smtClean="0"/>
              <a:t>st</a:t>
            </a:r>
            <a:r>
              <a:rPr lang="en-US" dirty="0" smtClean="0"/>
              <a:t> (in this classroom)</a:t>
            </a:r>
          </a:p>
          <a:p>
            <a:pPr lvl="1"/>
            <a:r>
              <a:rPr lang="en-US" dirty="0" smtClean="0"/>
              <a:t>Adib will proctor</a:t>
            </a:r>
            <a:endParaRPr lang="en-US" dirty="0"/>
          </a:p>
          <a:p>
            <a:r>
              <a:rPr lang="en-US" dirty="0" smtClean="0"/>
              <a:t>Practice Final Exam released soon</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1</a:t>
            </a:fld>
            <a:endParaRPr lang="en-US"/>
          </a:p>
        </p:txBody>
      </p:sp>
    </p:spTree>
    <p:extLst>
      <p:ext uri="{BB962C8B-B14F-4D97-AF65-F5344CB8AC3E}">
        <p14:creationId xmlns:p14="http://schemas.microsoft.com/office/powerpoint/2010/main" val="9415623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95" y="4027758"/>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Costs: Equitable Across Architectures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0148" y="2506798"/>
            <a:ext cx="8401050" cy="26098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170" y="3811723"/>
            <a:ext cx="3810000" cy="3810000"/>
          </a:xfrm>
          <a:prstGeom prst="rect">
            <a:avLst/>
          </a:prstGeom>
          <a:scene3d>
            <a:camera prst="orthographicFront">
              <a:rot lat="1800000" lon="0" rev="1800000"/>
            </a:camera>
            <a:lightRig rig="threePt" dir="t"/>
          </a:scene3d>
        </p:spPr>
      </p:pic>
      <p:pic>
        <p:nvPicPr>
          <p:cNvPr id="7" name="Picture 6"/>
          <p:cNvPicPr>
            <a:picLocks noChangeAspect="1" noChangeArrowheads="1"/>
          </p:cNvPicPr>
          <p:nvPr/>
        </p:nvPicPr>
        <p:blipFill>
          <a:blip r:embed="rId5" cstate="print"/>
          <a:srcRect/>
          <a:stretch>
            <a:fillRect/>
          </a:stretch>
        </p:blipFill>
        <p:spPr bwMode="auto">
          <a:xfrm>
            <a:off x="659548" y="2506798"/>
            <a:ext cx="990600" cy="1651479"/>
          </a:xfrm>
          <a:prstGeom prst="rect">
            <a:avLst/>
          </a:prstGeom>
          <a:noFill/>
          <a:ln w="9525">
            <a:noFill/>
            <a:miter lim="800000"/>
            <a:headEnd/>
            <a:tailEnd/>
          </a:ln>
        </p:spPr>
      </p:pic>
      <p:pic>
        <p:nvPicPr>
          <p:cNvPr id="8" name="Picture 1"/>
          <p:cNvPicPr>
            <a:picLocks noChangeAspect="1" noChangeArrowheads="1"/>
          </p:cNvPicPr>
          <p:nvPr/>
        </p:nvPicPr>
        <p:blipFill>
          <a:blip r:embed="rId6" cstate="print"/>
          <a:srcRect/>
          <a:stretch>
            <a:fillRect/>
          </a:stretch>
        </p:blipFill>
        <p:spPr bwMode="auto">
          <a:xfrm>
            <a:off x="10238009" y="2506798"/>
            <a:ext cx="1294442" cy="1942879"/>
          </a:xfrm>
          <a:prstGeom prst="rect">
            <a:avLst/>
          </a:prstGeom>
          <a:noFill/>
          <a:ln w="9525">
            <a:noFill/>
            <a:miter lim="800000"/>
            <a:headEnd/>
            <a:tailEnd/>
          </a:ln>
        </p:spPr>
      </p:pic>
    </p:spTree>
    <p:extLst>
      <p:ext uri="{BB962C8B-B14F-4D97-AF65-F5344CB8AC3E}">
        <p14:creationId xmlns:p14="http://schemas.microsoft.com/office/powerpoint/2010/main" val="350633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b="1" dirty="0" smtClean="0"/>
              <a:t>Data Independent Memory Hard Functions (</a:t>
            </a:r>
            <a:r>
              <a:rPr lang="en-US" b="1" dirty="0" err="1" smtClean="0"/>
              <a:t>iMHFs</a:t>
            </a:r>
            <a:r>
              <a:rPr lang="en-US" b="1" dirty="0" smtClean="0"/>
              <a:t>)</a:t>
            </a:r>
          </a:p>
          <a:p>
            <a:pPr lvl="1"/>
            <a:r>
              <a:rPr lang="en-US" dirty="0" smtClean="0"/>
              <a:t>Graph Pebbling</a:t>
            </a:r>
          </a:p>
          <a:p>
            <a:pPr lvl="1"/>
            <a:r>
              <a:rPr lang="en-US" dirty="0" smtClean="0"/>
              <a:t>Measuring Pebbling Costs</a:t>
            </a:r>
          </a:p>
          <a:p>
            <a:pPr lvl="1"/>
            <a:r>
              <a:rPr lang="en-US" dirty="0" smtClean="0"/>
              <a:t>Desiderata</a:t>
            </a:r>
          </a:p>
          <a:p>
            <a:r>
              <a:rPr lang="en-US" dirty="0" smtClean="0"/>
              <a:t>Attacks on </a:t>
            </a:r>
            <a:r>
              <a:rPr lang="en-US" dirty="0" err="1" smtClean="0"/>
              <a:t>iMHF</a:t>
            </a:r>
            <a:r>
              <a:rPr lang="en-US" dirty="0" smtClean="0"/>
              <a:t> Constructions</a:t>
            </a:r>
          </a:p>
          <a:p>
            <a:r>
              <a:rPr lang="en-US" dirty="0" smtClean="0"/>
              <a:t>Constructing </a:t>
            </a:r>
            <a:r>
              <a:rPr lang="en-US" dirty="0" err="1" smtClean="0"/>
              <a:t>iMHFs</a:t>
            </a:r>
            <a:endParaRPr lang="en-US" dirty="0" smtClean="0"/>
          </a:p>
          <a:p>
            <a:r>
              <a:rPr lang="en-US" dirty="0" smtClean="0"/>
              <a:t>Open Questions</a:t>
            </a:r>
            <a:endParaRPr lang="en-US" dirty="0"/>
          </a:p>
        </p:txBody>
      </p:sp>
    </p:spTree>
    <p:extLst>
      <p:ext uri="{BB962C8B-B14F-4D97-AF65-F5344CB8AC3E}">
        <p14:creationId xmlns:p14="http://schemas.microsoft.com/office/powerpoint/2010/main" val="3697811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5" y="1160867"/>
            <a:ext cx="3810000" cy="3810000"/>
          </a:xfrm>
          <a:prstGeom prst="rect">
            <a:avLst/>
          </a:prstGeom>
          <a:scene3d>
            <a:camera prst="orthographicFront">
              <a:rot lat="1800000" lon="0" rev="1800000"/>
            </a:camera>
            <a:lightRig rig="threePt" dir="t"/>
          </a:scene3d>
        </p:spPr>
      </p:pic>
      <p:sp>
        <p:nvSpPr>
          <p:cNvPr id="2" name="Title 1"/>
          <p:cNvSpPr>
            <a:spLocks noGrp="1"/>
          </p:cNvSpPr>
          <p:nvPr>
            <p:ph type="title"/>
          </p:nvPr>
        </p:nvSpPr>
        <p:spPr/>
        <p:txBody>
          <a:bodyPr/>
          <a:lstStyle/>
          <a:p>
            <a:r>
              <a:rPr lang="en-US" dirty="0" smtClean="0"/>
              <a:t>Memory Hard Function (MHF)</a:t>
            </a:r>
            <a:endParaRPr lang="en-US" dirty="0"/>
          </a:p>
        </p:txBody>
      </p:sp>
      <p:sp>
        <p:nvSpPr>
          <p:cNvPr id="3" name="Content Placeholder 2"/>
          <p:cNvSpPr>
            <a:spLocks noGrp="1"/>
          </p:cNvSpPr>
          <p:nvPr>
            <p:ph idx="1"/>
          </p:nvPr>
        </p:nvSpPr>
        <p:spPr/>
        <p:txBody>
          <a:bodyPr/>
          <a:lstStyle/>
          <a:p>
            <a:r>
              <a:rPr lang="en-US" dirty="0" smtClean="0"/>
              <a:t>Intuition: computation costs dominated by memory costs</a:t>
            </a:r>
          </a:p>
          <a:p>
            <a:pPr marL="0" indent="0">
              <a:buNone/>
            </a:pPr>
            <a:r>
              <a:rPr lang="en-US" dirty="0"/>
              <a:t> </a:t>
            </a:r>
            <a:r>
              <a:rPr lang="en-US" dirty="0" smtClean="0"/>
              <a:t>                                                             vs. </a:t>
            </a:r>
            <a:endParaRPr lang="en-US" dirty="0"/>
          </a:p>
          <a:p>
            <a:endParaRPr lang="en-US" dirty="0" smtClean="0"/>
          </a:p>
          <a:p>
            <a:endParaRPr lang="en-US" dirty="0"/>
          </a:p>
          <a:p>
            <a:endParaRPr lang="en-US" dirty="0" smtClean="0"/>
          </a:p>
          <a:p>
            <a:endParaRPr lang="en-US" dirty="0"/>
          </a:p>
          <a:p>
            <a:r>
              <a:rPr lang="en-US" dirty="0" smtClean="0"/>
              <a:t>Data Independent Memory Hard Function (</a:t>
            </a:r>
            <a:r>
              <a:rPr lang="en-US" dirty="0" err="1" smtClean="0"/>
              <a:t>iMHF</a:t>
            </a:r>
            <a:r>
              <a:rPr lang="en-US" dirty="0" smtClean="0"/>
              <a:t>)</a:t>
            </a:r>
          </a:p>
          <a:p>
            <a:pPr lvl="1"/>
            <a:r>
              <a:rPr lang="en-US" dirty="0" smtClean="0"/>
              <a:t>Memory access pattern should not depend on input</a:t>
            </a:r>
            <a:endParaRPr lang="en-US" dirty="0"/>
          </a:p>
        </p:txBody>
      </p:sp>
      <p:pic>
        <p:nvPicPr>
          <p:cNvPr id="4" name="Picture 3" descr="https://xifin.files.wordpress.com/2012/03/scryp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283" y="3840637"/>
            <a:ext cx="4063443" cy="113023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4731" y="4787492"/>
            <a:ext cx="3205760" cy="1250158"/>
          </a:xfrm>
          <a:prstGeom prst="rect">
            <a:avLst/>
          </a:prstGeom>
        </p:spPr>
      </p:pic>
      <p:sp>
        <p:nvSpPr>
          <p:cNvPr id="6" name="&quot;No&quot; Symbol 5"/>
          <p:cNvSpPr/>
          <p:nvPr/>
        </p:nvSpPr>
        <p:spPr>
          <a:xfrm>
            <a:off x="8501743" y="4288970"/>
            <a:ext cx="3508466" cy="236990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pic>
        <p:nvPicPr>
          <p:cNvPr id="7" name="Content Placeholder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6005" y="3933883"/>
            <a:ext cx="2272635" cy="886265"/>
          </a:xfrm>
          <a:prstGeom prst="rect">
            <a:avLst/>
          </a:prstGeom>
        </p:spPr>
      </p:pic>
      <p:pic>
        <p:nvPicPr>
          <p:cNvPr id="4100" name="Picture 4" descr="Related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2871" y="2220128"/>
            <a:ext cx="1925133" cy="19251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65584" y="2659612"/>
            <a:ext cx="169010" cy="1690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834594" y="2828622"/>
            <a:ext cx="2178777" cy="952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34594" y="2427514"/>
            <a:ext cx="2178777" cy="2691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4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Candidates</a:t>
            </a:r>
            <a:endParaRPr lang="en-US" dirty="0"/>
          </a:p>
        </p:txBody>
      </p:sp>
      <p:sp>
        <p:nvSpPr>
          <p:cNvPr id="3" name="Content Placeholder 2"/>
          <p:cNvSpPr>
            <a:spLocks noGrp="1"/>
          </p:cNvSpPr>
          <p:nvPr>
            <p:ph idx="1"/>
          </p:nvPr>
        </p:nvSpPr>
        <p:spPr/>
        <p:txBody>
          <a:bodyPr>
            <a:normAutofit lnSpcReduction="10000"/>
          </a:bodyPr>
          <a:lstStyle/>
          <a:p>
            <a:r>
              <a:rPr lang="en-US" dirty="0" smtClean="0"/>
              <a:t>Catena [FLW15]</a:t>
            </a:r>
          </a:p>
          <a:p>
            <a:pPr lvl="1"/>
            <a:r>
              <a:rPr lang="en-US" dirty="0" smtClean="0"/>
              <a:t>Special Recognition at Password Hashing Competition</a:t>
            </a:r>
          </a:p>
          <a:p>
            <a:pPr lvl="1"/>
            <a:r>
              <a:rPr lang="en-US" dirty="0" smtClean="0"/>
              <a:t>Two Variants: Dragonfly and Double-Butterfly</a:t>
            </a:r>
          </a:p>
          <a:p>
            <a:endParaRPr lang="en-US" dirty="0" smtClean="0"/>
          </a:p>
          <a:p>
            <a:r>
              <a:rPr lang="en-US" dirty="0" smtClean="0"/>
              <a:t>Argon2  </a:t>
            </a:r>
            <a:r>
              <a:rPr lang="en-US" dirty="0"/>
              <a:t>[BDK15]</a:t>
            </a:r>
          </a:p>
          <a:p>
            <a:pPr lvl="1"/>
            <a:r>
              <a:rPr lang="en-US" dirty="0"/>
              <a:t>Winner of the Password Hashing Competition</a:t>
            </a:r>
          </a:p>
          <a:p>
            <a:pPr lvl="1"/>
            <a:r>
              <a:rPr lang="en-US" dirty="0"/>
              <a:t>Argon2i (data-independent mode) is recommended for Password Hashing</a:t>
            </a:r>
          </a:p>
          <a:p>
            <a:endParaRPr lang="en-US" dirty="0" smtClean="0"/>
          </a:p>
          <a:p>
            <a:r>
              <a:rPr lang="en-US" dirty="0" smtClean="0"/>
              <a:t>Balloon Hashing </a:t>
            </a:r>
            <a:r>
              <a:rPr lang="en-US" dirty="0"/>
              <a:t>[BCS16</a:t>
            </a:r>
            <a:r>
              <a:rPr lang="en-US" dirty="0" smtClean="0"/>
              <a:t>]</a:t>
            </a:r>
          </a:p>
          <a:p>
            <a:pPr lvl="1"/>
            <a:r>
              <a:rPr lang="en-US" dirty="0" smtClean="0"/>
              <a:t>Newer proposal (three variants in original proposal)</a:t>
            </a:r>
          </a:p>
          <a:p>
            <a:pPr marL="457200" lvl="1"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630" y="3603543"/>
            <a:ext cx="1096771" cy="1149079"/>
          </a:xfrm>
          <a:prstGeom prst="rect">
            <a:avLst/>
          </a:prstGeom>
        </p:spPr>
      </p:pic>
    </p:spTree>
    <p:extLst>
      <p:ext uri="{BB962C8B-B14F-4D97-AF65-F5344CB8AC3E}">
        <p14:creationId xmlns:p14="http://schemas.microsoft.com/office/powerpoint/2010/main" val="305701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iMHF</a:t>
            </a:r>
            <a:r>
              <a:rPr lang="en-US" dirty="0" smtClean="0"/>
              <a:t> (</a:t>
            </a:r>
            <a:r>
              <a:rPr lang="en-US" dirty="0" err="1"/>
              <a:t>f</a:t>
            </a:r>
            <a:r>
              <a:rPr lang="en-US" baseline="-25000" dirty="0" err="1"/>
              <a:t>G,H</a:t>
            </a:r>
            <a:r>
              <a:rPr lang="en-US" dirty="0" smtClean="0"/>
              <a:t>)</a:t>
            </a:r>
            <a:endParaRPr lang="en-US" dirty="0"/>
          </a:p>
        </p:txBody>
      </p:sp>
      <p:sp>
        <p:nvSpPr>
          <p:cNvPr id="4" name="Oval 3"/>
          <p:cNvSpPr/>
          <p:nvPr/>
        </p:nvSpPr>
        <p:spPr>
          <a:xfrm>
            <a:off x="3341581" y="5030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317689" y="4709868"/>
            <a:ext cx="707778" cy="5913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219834" y="522247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185003" y="4769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2675991" y="5313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776960" y="5048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51871" y="4980941"/>
            <a:ext cx="4459106" cy="584775"/>
          </a:xfrm>
          <a:prstGeom prst="rect">
            <a:avLst/>
          </a:prstGeom>
          <a:noFill/>
        </p:spPr>
        <p:txBody>
          <a:bodyPr wrap="none" rtlCol="0">
            <a:spAutoFit/>
          </a:bodyPr>
          <a:lstStyle/>
          <a:p>
            <a:r>
              <a:rPr lang="en-US" sz="3200" dirty="0"/>
              <a:t>Output: </a:t>
            </a:r>
            <a:r>
              <a:rPr lang="en-US" sz="3200" dirty="0" err="1"/>
              <a:t>f</a:t>
            </a:r>
            <a:r>
              <a:rPr lang="en-US" sz="3200" baseline="-25000" dirty="0" err="1"/>
              <a:t>G,H</a:t>
            </a:r>
            <a:r>
              <a:rPr lang="en-US" sz="3200" baseline="-25000" dirty="0"/>
              <a:t> </a:t>
            </a:r>
            <a:r>
              <a:rPr lang="en-US" sz="3200" dirty="0" smtClean="0"/>
              <a:t>(</a:t>
            </a:r>
            <a:r>
              <a:rPr lang="en-US" sz="3200" dirty="0" err="1" smtClean="0"/>
              <a:t>pwd,salt</a:t>
            </a:r>
            <a:r>
              <a:rPr lang="en-US" sz="3200" dirty="0" smtClean="0"/>
              <a:t>)= L</a:t>
            </a:r>
            <a:r>
              <a:rPr lang="en-US" sz="3200" baseline="-25000" dirty="0" smtClean="0"/>
              <a:t>4</a:t>
            </a:r>
            <a:endParaRPr lang="en-US" sz="3200" baseline="-25000" dirty="0"/>
          </a:p>
        </p:txBody>
      </p:sp>
      <p:sp>
        <p:nvSpPr>
          <p:cNvPr id="11" name="TextBox 10"/>
          <p:cNvSpPr txBox="1"/>
          <p:nvPr/>
        </p:nvSpPr>
        <p:spPr>
          <a:xfrm>
            <a:off x="356517" y="4734719"/>
            <a:ext cx="2785571" cy="1077218"/>
          </a:xfrm>
          <a:prstGeom prst="rect">
            <a:avLst/>
          </a:prstGeom>
          <a:noFill/>
        </p:spPr>
        <p:txBody>
          <a:bodyPr wrap="none" rtlCol="0">
            <a:spAutoFit/>
          </a:bodyPr>
          <a:lstStyle/>
          <a:p>
            <a:r>
              <a:rPr lang="en-US" sz="3200" dirty="0"/>
              <a:t>Input: </a:t>
            </a:r>
            <a:r>
              <a:rPr lang="en-US" sz="3200" dirty="0" err="1"/>
              <a:t>pwd</a:t>
            </a:r>
            <a:r>
              <a:rPr lang="en-US" sz="3200" dirty="0"/>
              <a:t>, salt</a:t>
            </a:r>
          </a:p>
          <a:p>
            <a:endParaRPr lang="en-US" sz="3200" dirty="0"/>
          </a:p>
        </p:txBody>
      </p:sp>
      <p:sp>
        <p:nvSpPr>
          <p:cNvPr id="12" name="TextBox 11"/>
          <p:cNvSpPr txBox="1"/>
          <p:nvPr/>
        </p:nvSpPr>
        <p:spPr>
          <a:xfrm>
            <a:off x="1830631" y="5329412"/>
            <a:ext cx="184731" cy="584775"/>
          </a:xfrm>
          <a:prstGeom prst="rect">
            <a:avLst/>
          </a:prstGeom>
          <a:noFill/>
        </p:spPr>
        <p:txBody>
          <a:bodyPr wrap="none" rtlCol="0">
            <a:spAutoFit/>
          </a:bodyPr>
          <a:lstStyle/>
          <a:p>
            <a:endParaRPr lang="en-US" sz="3200" dirty="0"/>
          </a:p>
        </p:txBody>
      </p:sp>
      <p:cxnSp>
        <p:nvCxnSpPr>
          <p:cNvPr id="13" name="Straight Arrow Connector 12"/>
          <p:cNvCxnSpPr>
            <a:stCxn id="4" idx="7"/>
          </p:cNvCxnSpPr>
          <p:nvPr/>
        </p:nvCxnSpPr>
        <p:spPr>
          <a:xfrm flipV="1">
            <a:off x="3875345" y="4988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959032" y="5491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792135" y="5190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029256" y="5049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037955" y="4921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5788614" y="5611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185003" y="5951898"/>
                <a:ext cx="27261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3</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2</m:t>
                      </m:r>
                      <m:r>
                        <a:rPr lang="en-US" sz="3200" i="1">
                          <a:latin typeface="Cambria Math" panose="02040503050406030204" pitchFamily="18" charset="0"/>
                        </a:rPr>
                        <m:t>,</m:t>
                      </m:r>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oMath>
                  </m:oMathPara>
                </a14:m>
                <a:endParaRPr lang="en-US" sz="32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185003" y="5951898"/>
                <a:ext cx="2726131" cy="584775"/>
              </a:xfrm>
              <a:prstGeom prst="rect">
                <a:avLst/>
              </a:prstGeom>
              <a:blipFill rotWithShape="1">
                <a:blip r:embed="rId2"/>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3552076"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1963139" y="6022735"/>
                <a:ext cx="348813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𝐿</m:t>
                      </m:r>
                      <m:r>
                        <a:rPr lang="en-US" sz="3200" i="1" baseline="-25000">
                          <a:latin typeface="Cambria Math" panose="02040503050406030204" pitchFamily="18" charset="0"/>
                        </a:rPr>
                        <m:t>1</m:t>
                      </m:r>
                      <m:r>
                        <a:rPr lang="en-US" sz="3200" i="1">
                          <a:latin typeface="Cambria Math" panose="02040503050406030204" pitchFamily="18" charset="0"/>
                        </a:rPr>
                        <m:t>=</m:t>
                      </m:r>
                      <m:r>
                        <a:rPr lang="en-US" sz="3200" i="1">
                          <a:latin typeface="Cambria Math" panose="02040503050406030204" pitchFamily="18" charset="0"/>
                        </a:rPr>
                        <m:t>𝐻</m:t>
                      </m:r>
                      <m:r>
                        <a:rPr lang="en-US" sz="3200" i="1">
                          <a:latin typeface="Cambria Math" panose="02040503050406030204" pitchFamily="18" charset="0"/>
                        </a:rPr>
                        <m:t>(</m:t>
                      </m:r>
                      <m:r>
                        <a:rPr lang="en-US" sz="3200" i="1">
                          <a:latin typeface="Cambria Math" panose="02040503050406030204" pitchFamily="18" charset="0"/>
                        </a:rPr>
                        <m:t>𝑝𝑤𝑑</m:t>
                      </m:r>
                      <m:r>
                        <a:rPr lang="en-US" sz="3200" i="1">
                          <a:latin typeface="Cambria Math" panose="02040503050406030204" pitchFamily="18" charset="0"/>
                        </a:rPr>
                        <m:t>,</m:t>
                      </m:r>
                      <m:r>
                        <a:rPr lang="en-US" sz="3200" i="1">
                          <a:latin typeface="Cambria Math" panose="02040503050406030204" pitchFamily="18" charset="0"/>
                        </a:rPr>
                        <m:t>𝑠𝑎𝑙𝑡</m:t>
                      </m:r>
                      <m:r>
                        <a:rPr lang="en-US" sz="3200" i="1">
                          <a:latin typeface="Cambria Math" panose="02040503050406030204" pitchFamily="18" charset="0"/>
                        </a:rPr>
                        <m:t>)</m:t>
                      </m:r>
                    </m:oMath>
                  </m:oMathPara>
                </a14:m>
                <a:endParaRPr lang="en-US" sz="32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1963139" y="6022735"/>
                <a:ext cx="3488134" cy="58477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30236" y="1692993"/>
                <a:ext cx="10540070" cy="3416320"/>
              </a:xfrm>
              <a:prstGeom prst="rect">
                <a:avLst/>
              </a:prstGeom>
              <a:noFill/>
            </p:spPr>
            <p:txBody>
              <a:bodyPr wrap="square" rtlCol="0">
                <a:spAutoFit/>
              </a:bodyPr>
              <a:lstStyle/>
              <a:p>
                <a:r>
                  <a:rPr lang="en-US" sz="3600" dirty="0" smtClean="0"/>
                  <a:t>Defined by </a:t>
                </a:r>
              </a:p>
              <a:p>
                <a:pPr marL="285750" indent="-285750">
                  <a:buFont typeface="Arial" panose="020B0604020202020204" pitchFamily="34" charset="0"/>
                  <a:buChar char="•"/>
                </a:pPr>
                <a:r>
                  <a:rPr lang="en-US" sz="3600" dirty="0" smtClean="0"/>
                  <a:t>H:</a:t>
                </a:r>
                <a14:m>
                  <m:oMath xmlns:m="http://schemas.openxmlformats.org/officeDocument/2006/math">
                    <m:d>
                      <m:dPr>
                        <m:begChr m:val="{"/>
                        <m:endChr m:val="}"/>
                        <m:ctrlPr>
                          <a:rPr lang="en-US" sz="3600" i="1">
                            <a:latin typeface="Cambria Math" panose="02040503050406030204" pitchFamily="18" charset="0"/>
                            <a:ea typeface="Cambria Math" panose="02040503050406030204" pitchFamily="18" charset="0"/>
                          </a:rPr>
                        </m:ctrlPr>
                      </m:dPr>
                      <m:e>
                        <m:r>
                          <a:rPr lang="en-US" sz="3600" i="1">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2</m:t>
                    </m:r>
                    <m:r>
                      <a:rPr lang="en-US" sz="3600" i="1" baseline="30000">
                        <a:latin typeface="Cambria Math" panose="02040503050406030204" pitchFamily="18" charset="0"/>
                        <a:ea typeface="Cambria Math" panose="02040503050406030204" pitchFamily="18" charset="0"/>
                      </a:rPr>
                      <m:t>𝑘</m:t>
                    </m:r>
                    <m:r>
                      <a:rPr lang="en-US" sz="3600" i="1" smtClean="0">
                        <a:latin typeface="Cambria Math" panose="02040503050406030204" pitchFamily="18" charset="0"/>
                        <a:ea typeface="Cambria Math" panose="02040503050406030204" pitchFamily="18" charset="0"/>
                      </a:rPr>
                      <m:t>→</m:t>
                    </m:r>
                    <m:d>
                      <m:dPr>
                        <m:begChr m:val="{"/>
                        <m:endChr m:val="}"/>
                        <m:ctrlPr>
                          <a:rPr lang="en-US" sz="360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0,1</m:t>
                        </m:r>
                      </m:e>
                    </m:d>
                    <m:r>
                      <a:rPr lang="en-US" sz="3600" b="0" i="1" baseline="30000" smtClean="0">
                        <a:latin typeface="Cambria Math" panose="02040503050406030204" pitchFamily="18" charset="0"/>
                        <a:ea typeface="Cambria Math" panose="02040503050406030204" pitchFamily="18" charset="0"/>
                      </a:rPr>
                      <m:t>𝑘</m:t>
                    </m:r>
                  </m:oMath>
                </a14:m>
                <a:r>
                  <a:rPr lang="en-US" sz="3600" dirty="0" smtClean="0"/>
                  <a:t>     (Random Oracle)</a:t>
                </a:r>
              </a:p>
              <a:p>
                <a:pPr marL="285750" indent="-285750">
                  <a:buFont typeface="Arial" panose="020B0604020202020204" pitchFamily="34" charset="0"/>
                  <a:buChar char="•"/>
                </a:pPr>
                <a:r>
                  <a:rPr lang="en-US" sz="3600" dirty="0" smtClean="0"/>
                  <a:t>DAG G                           (encodes data-dependencies)</a:t>
                </a:r>
              </a:p>
              <a:p>
                <a:pPr marL="742950" lvl="1" indent="-285750">
                  <a:buFont typeface="Arial" panose="020B0604020202020204" pitchFamily="34" charset="0"/>
                  <a:buChar char="•"/>
                </a:pPr>
                <a:r>
                  <a:rPr lang="en-US" sz="3600" dirty="0" smtClean="0"/>
                  <a:t>Maximum </a:t>
                </a:r>
                <a:r>
                  <a:rPr lang="en-US" sz="3600" dirty="0" err="1" smtClean="0"/>
                  <a:t>indegree</a:t>
                </a:r>
                <a:r>
                  <a:rPr lang="en-US" sz="3600" dirty="0" smtClean="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𝛿</m:t>
                    </m:r>
                    <m:r>
                      <a:rPr lang="en-US" sz="3600" b="0" i="1"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O</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1</m:t>
                        </m:r>
                      </m:e>
                    </m:d>
                  </m:oMath>
                </a14:m>
                <a:endParaRPr lang="en-US" sz="3600" dirty="0" smtClean="0"/>
              </a:p>
              <a:p>
                <a:endParaRPr lang="en-US" sz="3600" dirty="0"/>
              </a:p>
              <a:p>
                <a:endParaRPr lang="en-US" sz="3600" dirty="0"/>
              </a:p>
            </p:txBody>
          </p:sp>
        </mc:Choice>
        <mc:Fallback xmlns="">
          <p:sp>
            <p:nvSpPr>
              <p:cNvPr id="22" name="TextBox 21"/>
              <p:cNvSpPr txBox="1">
                <a:spLocks noRot="1" noChangeAspect="1" noMove="1" noResize="1" noEditPoints="1" noAdjustHandles="1" noChangeArrowheads="1" noChangeShapeType="1" noTextEdit="1"/>
              </p:cNvSpPr>
              <p:nvPr/>
            </p:nvSpPr>
            <p:spPr>
              <a:xfrm>
                <a:off x="730236" y="1692993"/>
                <a:ext cx="10540070" cy="3416320"/>
              </a:xfrm>
              <a:prstGeom prst="rect">
                <a:avLst/>
              </a:prstGeom>
              <a:blipFill rotWithShape="0">
                <a:blip r:embed="rId4"/>
                <a:stretch>
                  <a:fillRect l="-1793" t="-2857"/>
                </a:stretch>
              </a:blipFill>
            </p:spPr>
            <p:txBody>
              <a:bodyPr/>
              <a:lstStyle/>
              <a:p>
                <a:r>
                  <a:rPr lang="en-US">
                    <a:noFill/>
                  </a:rPr>
                  <a:t> </a:t>
                </a:r>
              </a:p>
            </p:txBody>
          </p:sp>
        </mc:Fallback>
      </mc:AlternateContent>
      <p:sp>
        <p:nvSpPr>
          <p:cNvPr id="24" name="Oval 23"/>
          <p:cNvSpPr/>
          <p:nvPr/>
        </p:nvSpPr>
        <p:spPr>
          <a:xfrm>
            <a:off x="3353937" y="5030455"/>
            <a:ext cx="625344" cy="6230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5" name="Straight Arrow Connector 24"/>
          <p:cNvCxnSpPr>
            <a:endCxn id="24" idx="4"/>
          </p:cNvCxnSpPr>
          <p:nvPr/>
        </p:nvCxnSpPr>
        <p:spPr>
          <a:xfrm flipV="1">
            <a:off x="3564432" y="5653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823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an </a:t>
            </a:r>
            <a:r>
              <a:rPr lang="en-US" dirty="0" err="1" smtClean="0"/>
              <a:t>iMHF</a:t>
            </a:r>
            <a:r>
              <a:rPr lang="en-US" dirty="0" smtClean="0"/>
              <a:t> (</a:t>
            </a:r>
            <a:r>
              <a:rPr lang="en-US" b="1" dirty="0" smtClean="0">
                <a:solidFill>
                  <a:srgbClr val="7030A0"/>
                </a:solidFill>
              </a:rPr>
              <a:t>pebbling</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3798" y="4198919"/>
                <a:ext cx="11564404" cy="1871174"/>
              </a:xfrm>
            </p:spPr>
            <p:txBody>
              <a:bodyPr>
                <a:noAutofit/>
              </a:bodyPr>
              <a:lstStyle/>
              <a:p>
                <a:pPr marL="0" indent="0">
                  <a:buNone/>
                </a:pPr>
                <a:r>
                  <a:rPr lang="en-US" sz="3200" dirty="0" smtClean="0">
                    <a:ea typeface="Cambria Math" panose="02040503050406030204" pitchFamily="18" charset="0"/>
                  </a:rPr>
                  <a:t>Pebbling </a:t>
                </a:r>
                <a:r>
                  <a:rPr lang="en-US" sz="3200" dirty="0">
                    <a:ea typeface="Cambria Math" panose="02040503050406030204" pitchFamily="18" charset="0"/>
                  </a:rPr>
                  <a:t>Rules </a:t>
                </a:r>
                <a:r>
                  <a:rPr lang="en-US" sz="3200" dirty="0" smtClean="0">
                    <a:ea typeface="Cambria Math" panose="02040503050406030204" pitchFamily="18" charset="0"/>
                  </a:rPr>
                  <a:t>:  </a:t>
                </a: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b="0" i="1" smtClean="0">
                            <a:latin typeface="Cambria Math" panose="02040503050406030204" pitchFamily="18" charset="0"/>
                            <a:ea typeface="Cambria Math" panose="02040503050406030204" pitchFamily="18" charset="0"/>
                          </a:rPr>
                          <m:t>𝑃</m:t>
                        </m:r>
                      </m:e>
                    </m:acc>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1</a:t>
                </a:r>
                <a:r>
                  <a:rPr lang="en-US" sz="3200" dirty="0">
                    <a:ea typeface="Cambria Math" panose="02040503050406030204" pitchFamily="18" charset="0"/>
                  </a:rPr>
                  <a:t>,…,P</a:t>
                </a:r>
                <a:r>
                  <a:rPr lang="en-US" sz="3200" baseline="-25000" dirty="0">
                    <a:ea typeface="Cambria Math" panose="02040503050406030204" pitchFamily="18" charset="0"/>
                  </a:rPr>
                  <a:t>t</a:t>
                </a:r>
                <a14:m>
                  <m:oMath xmlns:m="http://schemas.openxmlformats.org/officeDocument/2006/math">
                    <m:r>
                      <a:rPr lang="en-US" sz="3200" i="1">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oMath>
                </a14:m>
                <a:r>
                  <a:rPr lang="en-US" sz="3200" dirty="0" smtClean="0">
                    <a:ea typeface="Cambria Math" panose="02040503050406030204" pitchFamily="18" charset="0"/>
                  </a:rPr>
                  <a:t> </a:t>
                </a:r>
                <a:r>
                  <a:rPr lang="en-US" sz="3200" dirty="0" err="1" smtClean="0">
                    <a:ea typeface="Cambria Math" panose="02040503050406030204" pitchFamily="18" charset="0"/>
                  </a:rPr>
                  <a:t>s.t.</a:t>
                </a:r>
                <a:r>
                  <a:rPr lang="en-US" sz="3200" dirty="0" smtClean="0">
                    <a:ea typeface="Cambria Math" panose="02040503050406030204" pitchFamily="18" charset="0"/>
                  </a:rPr>
                  <a:t> </a:t>
                </a:r>
              </a:p>
              <a:p>
                <a:r>
                  <a:rPr lang="en-US" sz="3200" dirty="0" smtClean="0">
                    <a:ea typeface="Cambria Math" panose="02040503050406030204" pitchFamily="18" charset="0"/>
                  </a:rPr>
                  <a:t>P</a:t>
                </a:r>
                <a:r>
                  <a:rPr lang="en-US" sz="3200" baseline="-25000" dirty="0" smtClean="0">
                    <a:ea typeface="Cambria Math" panose="02040503050406030204" pitchFamily="18" charset="0"/>
                  </a:rPr>
                  <a:t>i+1</a:t>
                </a:r>
                <a14:m>
                  <m:oMath xmlns:m="http://schemas.openxmlformats.org/officeDocument/2006/math">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a:rPr lang="en-US" sz="3200" i="1" smtClean="0">
                        <a:latin typeface="Cambria Math" panose="02040503050406030204" pitchFamily="18" charset="0"/>
                        <a:ea typeface="Cambria Math" panose="02040503050406030204" pitchFamily="18" charset="0"/>
                      </a:rPr>
                      <m:t>∪</m:t>
                    </m:r>
                    <m:d>
                      <m:dPr>
                        <m:begChr m:val="{"/>
                        <m:endChr m:val="}"/>
                        <m:ctrlPr>
                          <a:rPr lang="en-US" sz="3200" i="1">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r>
                          <a:rPr lang="en-US" sz="3200" b="0" i="1" smtClean="0">
                            <a:latin typeface="Cambria Math" panose="02040503050406030204" pitchFamily="18" charset="0"/>
                            <a:ea typeface="Cambria Math" panose="02040503050406030204" pitchFamily="18" charset="0"/>
                          </a:rPr>
                          <m:t>∈</m:t>
                        </m:r>
                        <m:r>
                          <a:rPr lang="en-US" sz="3200" i="1">
                            <a:latin typeface="Cambria Math" panose="02040503050406030204" pitchFamily="18" charset="0"/>
                            <a:ea typeface="Cambria Math" panose="02040503050406030204" pitchFamily="18" charset="0"/>
                          </a:rPr>
                          <m:t>𝑉</m:t>
                        </m:r>
                      </m:e>
                      <m:e>
                        <m:r>
                          <m:rPr>
                            <m:sty m:val="p"/>
                          </m:rPr>
                          <a:rPr lang="en-US" sz="3200" b="0" i="0" smtClean="0">
                            <a:latin typeface="Cambria Math" panose="02040503050406030204" pitchFamily="18" charset="0"/>
                            <a:ea typeface="Cambria Math" panose="02040503050406030204" pitchFamily="18" charset="0"/>
                          </a:rPr>
                          <m:t>parents</m:t>
                        </m:r>
                        <m:d>
                          <m:dPr>
                            <m:ctrlPr>
                              <a:rPr lang="en-US" sz="3200" b="0" i="1" smtClean="0">
                                <a:latin typeface="Cambria Math" panose="02040503050406030204" pitchFamily="18" charset="0"/>
                                <a:ea typeface="Cambria Math" panose="02040503050406030204" pitchFamily="18" charset="0"/>
                              </a:rPr>
                            </m:ctrlPr>
                          </m:dPr>
                          <m:e>
                            <m:r>
                              <a:rPr lang="en-US" sz="3200" b="0" i="1" smtClean="0">
                                <a:latin typeface="Cambria Math" panose="02040503050406030204" pitchFamily="18" charset="0"/>
                                <a:ea typeface="Cambria Math" panose="02040503050406030204" pitchFamily="18" charset="0"/>
                              </a:rPr>
                              <m:t>𝑥</m:t>
                            </m:r>
                          </m:e>
                        </m:d>
                        <m:r>
                          <a:rPr lang="en-US" sz="3200" i="1">
                            <a:latin typeface="Cambria Math" panose="02040503050406030204" pitchFamily="18" charset="0"/>
                            <a:ea typeface="Cambria Math" panose="02040503050406030204" pitchFamily="18" charset="0"/>
                          </a:rPr>
                          <m:t>⊂</m:t>
                        </m:r>
                        <m:r>
                          <m:rPr>
                            <m:nor/>
                          </m:rPr>
                          <a:rPr lang="en-US" sz="3200" dirty="0">
                            <a:ea typeface="Cambria Math" panose="02040503050406030204" pitchFamily="18" charset="0"/>
                          </a:rPr>
                          <m:t>P</m:t>
                        </m:r>
                        <m:r>
                          <m:rPr>
                            <m:nor/>
                          </m:rPr>
                          <a:rPr lang="en-US" sz="3200" baseline="-25000" dirty="0">
                            <a:ea typeface="Cambria Math" panose="02040503050406030204" pitchFamily="18" charset="0"/>
                          </a:rPr>
                          <m:t>i</m:t>
                        </m:r>
                        <m:r>
                          <m:rPr>
                            <m:nor/>
                          </m:rPr>
                          <a:rPr lang="en-US" sz="3200" baseline="-25000" dirty="0">
                            <a:ea typeface="Cambria Math" panose="02040503050406030204" pitchFamily="18" charset="0"/>
                          </a:rPr>
                          <m:t>+1</m:t>
                        </m:r>
                      </m:e>
                    </m:d>
                    <m:r>
                      <a:rPr lang="en-US" sz="3200" b="0" i="1" smtClean="0">
                        <a:latin typeface="Cambria Math" panose="02040503050406030204" pitchFamily="18" charset="0"/>
                        <a:ea typeface="Cambria Math" panose="02040503050406030204" pitchFamily="18" charset="0"/>
                      </a:rPr>
                      <m:t>    </m:t>
                    </m:r>
                  </m:oMath>
                </a14:m>
                <a:r>
                  <a:rPr lang="en-US" sz="3200" dirty="0" smtClean="0"/>
                  <a:t>(need dependent values)</a:t>
                </a:r>
              </a:p>
              <a:p>
                <a:r>
                  <a:rPr lang="en-US" sz="3200" dirty="0" smtClean="0">
                    <a:ea typeface="Cambria Math" panose="02040503050406030204" pitchFamily="18" charset="0"/>
                  </a:rPr>
                  <a:t>n</a:t>
                </a:r>
                <a14:m>
                  <m:oMath xmlns:m="http://schemas.openxmlformats.org/officeDocument/2006/math">
                    <m:r>
                      <a:rPr lang="en-US" sz="3200" i="1">
                        <a:latin typeface="Cambria Math" panose="02040503050406030204" pitchFamily="18" charset="0"/>
                        <a:ea typeface="Cambria Math" panose="02040503050406030204" pitchFamily="18" charset="0"/>
                      </a:rPr>
                      <m:t>∈ </m:t>
                    </m:r>
                  </m:oMath>
                </a14:m>
                <a:r>
                  <a:rPr lang="en-US" sz="3200" dirty="0" smtClean="0">
                    <a:ea typeface="Cambria Math" panose="02040503050406030204" pitchFamily="18" charset="0"/>
                  </a:rPr>
                  <a:t>P</a:t>
                </a:r>
                <a:r>
                  <a:rPr lang="en-US" sz="3200" baseline="-25000" dirty="0" smtClean="0">
                    <a:ea typeface="Cambria Math" panose="02040503050406030204" pitchFamily="18" charset="0"/>
                  </a:rPr>
                  <a:t>t                                                                                           </a:t>
                </a:r>
                <a:r>
                  <a:rPr lang="en-US" sz="3200" dirty="0" smtClean="0">
                    <a:ea typeface="Cambria Math" panose="02040503050406030204" pitchFamily="18" charset="0"/>
                  </a:rPr>
                  <a:t>(must finish and output </a:t>
                </a:r>
                <a:r>
                  <a:rPr lang="en-US" sz="3200" dirty="0">
                    <a:ea typeface="Cambria Math" panose="02040503050406030204" pitchFamily="18" charset="0"/>
                  </a:rPr>
                  <a:t>L</a:t>
                </a:r>
                <a:r>
                  <a:rPr lang="en-US" sz="3200" baseline="-25000" dirty="0">
                    <a:ea typeface="Cambria Math" panose="02040503050406030204" pitchFamily="18" charset="0"/>
                  </a:rPr>
                  <a:t>n</a:t>
                </a:r>
                <a:r>
                  <a:rPr lang="en-US" sz="3200" dirty="0" smtClean="0">
                    <a:ea typeface="Cambria Math" panose="02040503050406030204" pitchFamily="18" charset="0"/>
                  </a:rPr>
                  <a:t>)</a:t>
                </a:r>
                <a:r>
                  <a:rPr lang="en-US" sz="3200" baseline="-25000" dirty="0" smtClean="0">
                    <a:ea typeface="Cambria Math" panose="02040503050406030204" pitchFamily="18" charset="0"/>
                  </a:rPr>
                  <a:t> </a:t>
                </a:r>
                <a:endParaRPr lang="en-US" sz="3200" dirty="0">
                  <a:ea typeface="Cambria Math" panose="02040503050406030204" pitchFamily="18" charset="0"/>
                </a:endParaRPr>
              </a:p>
              <a:p>
                <a:pPr marL="0" indent="0">
                  <a:buNone/>
                </a:pPr>
                <a:endParaRPr lang="en-US"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3798" y="4198919"/>
                <a:ext cx="11564404" cy="1871174"/>
              </a:xfrm>
              <a:blipFill rotWithShape="0">
                <a:blip r:embed="rId3"/>
                <a:stretch>
                  <a:fillRect l="-1317" t="-3583" b="-2606"/>
                </a:stretch>
              </a:blipFill>
            </p:spPr>
            <p:txBody>
              <a:bodyPr/>
              <a:lstStyle/>
              <a:p>
                <a:r>
                  <a:rPr lang="en-US">
                    <a:noFill/>
                  </a:rPr>
                  <a:t> </a:t>
                </a:r>
              </a:p>
            </p:txBody>
          </p:sp>
        </mc:Fallback>
      </mc:AlternateContent>
      <p:sp>
        <p:nvSpPr>
          <p:cNvPr id="4" name="Oval 3"/>
          <p:cNvSpPr/>
          <p:nvPr/>
        </p:nvSpPr>
        <p:spPr>
          <a:xfrm>
            <a:off x="3831451" y="2236455"/>
            <a:ext cx="625344" cy="6230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sp>
        <p:nvSpPr>
          <p:cNvPr id="5" name="Oval 4"/>
          <p:cNvSpPr/>
          <p:nvPr/>
        </p:nvSpPr>
        <p:spPr>
          <a:xfrm>
            <a:off x="4807559" y="1915868"/>
            <a:ext cx="707778" cy="5913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2</a:t>
            </a:r>
          </a:p>
        </p:txBody>
      </p:sp>
      <p:sp>
        <p:nvSpPr>
          <p:cNvPr id="6" name="Oval 5"/>
          <p:cNvSpPr/>
          <p:nvPr/>
        </p:nvSpPr>
        <p:spPr>
          <a:xfrm>
            <a:off x="5709704" y="2428479"/>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3</a:t>
            </a:r>
          </a:p>
        </p:txBody>
      </p:sp>
      <p:sp>
        <p:nvSpPr>
          <p:cNvPr id="7" name="Oval 6"/>
          <p:cNvSpPr/>
          <p:nvPr/>
        </p:nvSpPr>
        <p:spPr>
          <a:xfrm>
            <a:off x="6674873" y="1975333"/>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4</a:t>
            </a:r>
          </a:p>
        </p:txBody>
      </p:sp>
      <p:cxnSp>
        <p:nvCxnSpPr>
          <p:cNvPr id="8" name="Straight Arrow Connector 7"/>
          <p:cNvCxnSpPr/>
          <p:nvPr/>
        </p:nvCxnSpPr>
        <p:spPr>
          <a:xfrm>
            <a:off x="3165861" y="2519873"/>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266830" y="2254276"/>
            <a:ext cx="662738" cy="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45485" y="1967917"/>
            <a:ext cx="1680268" cy="523220"/>
          </a:xfrm>
          <a:prstGeom prst="rect">
            <a:avLst/>
          </a:prstGeom>
          <a:noFill/>
        </p:spPr>
        <p:txBody>
          <a:bodyPr wrap="none" rtlCol="0">
            <a:spAutoFit/>
          </a:bodyPr>
          <a:lstStyle/>
          <a:p>
            <a:r>
              <a:rPr lang="en-US" sz="2800" dirty="0"/>
              <a:t>Output: </a:t>
            </a:r>
            <a:r>
              <a:rPr lang="en-US" sz="2800" dirty="0" smtClean="0"/>
              <a:t>L</a:t>
            </a:r>
            <a:r>
              <a:rPr lang="en-US" sz="2800" baseline="-25000" dirty="0" smtClean="0"/>
              <a:t>4</a:t>
            </a:r>
            <a:endParaRPr lang="en-US" sz="2800" baseline="-25000" dirty="0"/>
          </a:p>
        </p:txBody>
      </p:sp>
      <p:sp>
        <p:nvSpPr>
          <p:cNvPr id="11" name="TextBox 10"/>
          <p:cNvSpPr txBox="1"/>
          <p:nvPr/>
        </p:nvSpPr>
        <p:spPr>
          <a:xfrm>
            <a:off x="2413930" y="2058568"/>
            <a:ext cx="1058303" cy="523220"/>
          </a:xfrm>
          <a:prstGeom prst="rect">
            <a:avLst/>
          </a:prstGeom>
          <a:noFill/>
        </p:spPr>
        <p:txBody>
          <a:bodyPr wrap="none" rtlCol="0">
            <a:spAutoFit/>
          </a:bodyPr>
          <a:lstStyle/>
          <a:p>
            <a:r>
              <a:rPr lang="en-US" sz="2800" dirty="0"/>
              <a:t>Input:</a:t>
            </a:r>
          </a:p>
        </p:txBody>
      </p:sp>
      <p:sp>
        <p:nvSpPr>
          <p:cNvPr id="12" name="TextBox 11"/>
          <p:cNvSpPr txBox="1"/>
          <p:nvPr/>
        </p:nvSpPr>
        <p:spPr>
          <a:xfrm>
            <a:off x="2414848" y="2559273"/>
            <a:ext cx="1500667" cy="523220"/>
          </a:xfrm>
          <a:prstGeom prst="rect">
            <a:avLst/>
          </a:prstGeom>
          <a:noFill/>
        </p:spPr>
        <p:txBody>
          <a:bodyPr wrap="none" rtlCol="0">
            <a:spAutoFit/>
          </a:bodyPr>
          <a:lstStyle/>
          <a:p>
            <a:r>
              <a:rPr lang="en-US" sz="2800" dirty="0" err="1"/>
              <a:t>pwd</a:t>
            </a:r>
            <a:r>
              <a:rPr lang="en-US" sz="2800" dirty="0"/>
              <a:t>, salt</a:t>
            </a:r>
          </a:p>
        </p:txBody>
      </p:sp>
      <p:cxnSp>
        <p:nvCxnSpPr>
          <p:cNvPr id="13" name="Straight Arrow Connector 12"/>
          <p:cNvCxnSpPr>
            <a:stCxn id="4" idx="7"/>
          </p:cNvCxnSpPr>
          <p:nvPr/>
        </p:nvCxnSpPr>
        <p:spPr>
          <a:xfrm flipV="1">
            <a:off x="4365215" y="2194442"/>
            <a:ext cx="438555" cy="1332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48902" y="2697728"/>
            <a:ext cx="1270603" cy="3398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282005" y="2396479"/>
            <a:ext cx="344735" cy="230515"/>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519126" y="2255841"/>
            <a:ext cx="366270" cy="20734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527825" y="2127842"/>
            <a:ext cx="1162161" cy="1073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6278484" y="2817767"/>
            <a:ext cx="977524" cy="410968"/>
          </a:xfrm>
          <a:prstGeom prst="straightConnector1">
            <a:avLst/>
          </a:prstGeom>
          <a:ln w="4762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6674873" y="3157898"/>
                <a:ext cx="240860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3</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2</m:t>
                      </m:r>
                      <m:r>
                        <a:rPr lang="en-US" sz="2800" i="1">
                          <a:latin typeface="Cambria Math" panose="02040503050406030204" pitchFamily="18" charset="0"/>
                        </a:rPr>
                        <m:t>,</m:t>
                      </m:r>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oMath>
                  </m:oMathPara>
                </a14:m>
                <a:endParaRPr lang="en-US" sz="2800" dirty="0" err="1"/>
              </a:p>
            </p:txBody>
          </p:sp>
        </mc:Choice>
        <mc:Fallback xmlns="">
          <p:sp>
            <p:nvSpPr>
              <p:cNvPr id="19" name="TextBox 18"/>
              <p:cNvSpPr txBox="1">
                <a:spLocks noRot="1" noChangeAspect="1" noMove="1" noResize="1" noEditPoints="1" noAdjustHandles="1" noChangeArrowheads="1" noChangeShapeType="1" noTextEdit="1"/>
              </p:cNvSpPr>
              <p:nvPr/>
            </p:nvSpPr>
            <p:spPr>
              <a:xfrm>
                <a:off x="6674873" y="3157898"/>
                <a:ext cx="2408608" cy="523220"/>
              </a:xfrm>
              <a:prstGeom prst="rect">
                <a:avLst/>
              </a:prstGeom>
              <a:blipFill rotWithShape="0">
                <a:blip r:embed="rId4"/>
                <a:stretch>
                  <a:fillRect/>
                </a:stretch>
              </a:blipFill>
            </p:spPr>
            <p:txBody>
              <a:bodyPr/>
              <a:lstStyle/>
              <a:p>
                <a:r>
                  <a:rPr lang="en-US">
                    <a:noFill/>
                  </a:rPr>
                  <a:t> </a:t>
                </a:r>
              </a:p>
            </p:txBody>
          </p:sp>
        </mc:Fallback>
      </mc:AlternateContent>
      <p:cxnSp>
        <p:nvCxnSpPr>
          <p:cNvPr id="20" name="Straight Arrow Connector 19"/>
          <p:cNvCxnSpPr>
            <a:endCxn id="4" idx="4"/>
          </p:cNvCxnSpPr>
          <p:nvPr/>
        </p:nvCxnSpPr>
        <p:spPr>
          <a:xfrm flipV="1">
            <a:off x="4041946"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2453009" y="3228735"/>
                <a:ext cx="307481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𝐿</m:t>
                      </m:r>
                      <m:r>
                        <a:rPr lang="en-US" sz="2800" i="1" baseline="-2500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𝐻</m:t>
                      </m:r>
                      <m:r>
                        <a:rPr lang="en-US" sz="2800" i="1">
                          <a:latin typeface="Cambria Math" panose="02040503050406030204" pitchFamily="18" charset="0"/>
                        </a:rPr>
                        <m:t>(</m:t>
                      </m:r>
                      <m:r>
                        <a:rPr lang="en-US" sz="2800" i="1">
                          <a:latin typeface="Cambria Math" panose="02040503050406030204" pitchFamily="18" charset="0"/>
                        </a:rPr>
                        <m:t>𝑝𝑤𝑑</m:t>
                      </m:r>
                      <m:r>
                        <a:rPr lang="en-US" sz="2800" i="1">
                          <a:latin typeface="Cambria Math" panose="02040503050406030204" pitchFamily="18" charset="0"/>
                        </a:rPr>
                        <m:t>,</m:t>
                      </m:r>
                      <m:r>
                        <a:rPr lang="en-US" sz="2800" i="1">
                          <a:latin typeface="Cambria Math" panose="02040503050406030204" pitchFamily="18" charset="0"/>
                        </a:rPr>
                        <m:t>𝑠𝑎𝑙𝑡</m:t>
                      </m:r>
                      <m:r>
                        <a:rPr lang="en-US" sz="2800" i="1">
                          <a:latin typeface="Cambria Math" panose="02040503050406030204" pitchFamily="18" charset="0"/>
                        </a:rPr>
                        <m:t>)</m:t>
                      </m:r>
                    </m:oMath>
                  </m:oMathPara>
                </a14:m>
                <a:endParaRPr lang="en-US" sz="2800" dirty="0" err="1"/>
              </a:p>
            </p:txBody>
          </p:sp>
        </mc:Choice>
        <mc:Fallback xmlns="">
          <p:sp>
            <p:nvSpPr>
              <p:cNvPr id="21" name="TextBox 20"/>
              <p:cNvSpPr txBox="1">
                <a:spLocks noRot="1" noChangeAspect="1" noMove="1" noResize="1" noEditPoints="1" noAdjustHandles="1" noChangeArrowheads="1" noChangeShapeType="1" noTextEdit="1"/>
              </p:cNvSpPr>
              <p:nvPr/>
            </p:nvSpPr>
            <p:spPr>
              <a:xfrm>
                <a:off x="2453009" y="3228735"/>
                <a:ext cx="3074816" cy="523220"/>
              </a:xfrm>
              <a:prstGeom prst="rect">
                <a:avLst/>
              </a:prstGeom>
              <a:blipFill rotWithShape="0">
                <a:blip r:embed="rId5"/>
                <a:stretch>
                  <a:fillRect/>
                </a:stretch>
              </a:blipFill>
            </p:spPr>
            <p:txBody>
              <a:bodyPr/>
              <a:lstStyle/>
              <a:p>
                <a:r>
                  <a:rPr lang="en-US">
                    <a:noFill/>
                  </a:rPr>
                  <a:t> </a:t>
                </a:r>
              </a:p>
            </p:txBody>
          </p:sp>
        </mc:Fallback>
      </mc:AlternateContent>
      <p:sp>
        <p:nvSpPr>
          <p:cNvPr id="22" name="Oval 21"/>
          <p:cNvSpPr/>
          <p:nvPr/>
        </p:nvSpPr>
        <p:spPr>
          <a:xfrm>
            <a:off x="3843807" y="2236455"/>
            <a:ext cx="625344" cy="6230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b="1" dirty="0"/>
              <a:t>1</a:t>
            </a:r>
          </a:p>
        </p:txBody>
      </p:sp>
      <p:cxnSp>
        <p:nvCxnSpPr>
          <p:cNvPr id="23" name="Straight Arrow Connector 22"/>
          <p:cNvCxnSpPr>
            <a:endCxn id="22" idx="4"/>
          </p:cNvCxnSpPr>
          <p:nvPr/>
        </p:nvCxnSpPr>
        <p:spPr>
          <a:xfrm flipV="1">
            <a:off x="4054302" y="2859468"/>
            <a:ext cx="102177" cy="497026"/>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84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3013108" y="285126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29" name="Oval 28"/>
          <p:cNvSpPr/>
          <p:nvPr/>
        </p:nvSpPr>
        <p:spPr>
          <a:xfrm>
            <a:off x="4896189" y="282437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30" name="Straight Arrow Connector 29"/>
          <p:cNvCxnSpPr/>
          <p:nvPr/>
        </p:nvCxnSpPr>
        <p:spPr>
          <a:xfrm>
            <a:off x="3565082" y="3124815"/>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535788" y="313158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77329" y="3088407"/>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5818524"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34" name="Oval 33"/>
          <p:cNvSpPr/>
          <p:nvPr/>
        </p:nvSpPr>
        <p:spPr>
          <a:xfrm>
            <a:off x="6760065" y="280946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spTree>
    <p:extLst>
      <p:ext uri="{BB962C8B-B14F-4D97-AF65-F5344CB8AC3E}">
        <p14:creationId xmlns:p14="http://schemas.microsoft.com/office/powerpoint/2010/main" val="3454600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Tree>
    <p:extLst>
      <p:ext uri="{BB962C8B-B14F-4D97-AF65-F5344CB8AC3E}">
        <p14:creationId xmlns:p14="http://schemas.microsoft.com/office/powerpoint/2010/main" val="280437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4" name="Oval 3"/>
          <p:cNvSpPr/>
          <p:nvPr/>
        </p:nvSpPr>
        <p:spPr>
          <a:xfrm>
            <a:off x="3014558"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3956099" y="2851265"/>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2" name="Straight Arrow Connector 11"/>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Tree>
    <p:extLst>
      <p:ext uri="{BB962C8B-B14F-4D97-AF65-F5344CB8AC3E}">
        <p14:creationId xmlns:p14="http://schemas.microsoft.com/office/powerpoint/2010/main" val="1137399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36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Cryptography</a:t>
            </a:r>
            <a:br>
              <a:rPr lang="en-US" dirty="0" smtClean="0"/>
            </a:br>
            <a:r>
              <a:rPr lang="en-US" dirty="0" smtClean="0"/>
              <a:t>CS 555</a:t>
            </a:r>
            <a:endParaRPr lang="en-US" dirty="0"/>
          </a:p>
        </p:txBody>
      </p:sp>
      <p:sp>
        <p:nvSpPr>
          <p:cNvPr id="3" name="Subtitle 2"/>
          <p:cNvSpPr>
            <a:spLocks noGrp="1"/>
          </p:cNvSpPr>
          <p:nvPr>
            <p:ph type="subTitle" idx="1"/>
          </p:nvPr>
        </p:nvSpPr>
        <p:spPr/>
        <p:txBody>
          <a:bodyPr/>
          <a:lstStyle/>
          <a:p>
            <a:r>
              <a:rPr lang="en-US" dirty="0" smtClean="0"/>
              <a:t>Topic 39: Password Hashing</a:t>
            </a:r>
            <a:endParaRPr lang="en-US" dirty="0"/>
          </a:p>
        </p:txBody>
      </p:sp>
      <p:sp>
        <p:nvSpPr>
          <p:cNvPr id="4" name="Slide Number Placeholder 3"/>
          <p:cNvSpPr>
            <a:spLocks noGrp="1"/>
          </p:cNvSpPr>
          <p:nvPr>
            <p:ph type="sldNum" sz="quarter" idx="12"/>
          </p:nvPr>
        </p:nvSpPr>
        <p:spPr/>
        <p:txBody>
          <a:bodyPr/>
          <a:lstStyle/>
          <a:p>
            <a:fld id="{D104D3F7-B83F-4105-B753-146AD0E5364B}" type="slidenum">
              <a:rPr lang="en-US" smtClean="0"/>
              <a:t>2</a:t>
            </a:fld>
            <a:endParaRPr lang="en-US"/>
          </a:p>
        </p:txBody>
      </p:sp>
    </p:spTree>
    <p:extLst>
      <p:ext uri="{BB962C8B-B14F-4D97-AF65-F5344CB8AC3E}">
        <p14:creationId xmlns:p14="http://schemas.microsoft.com/office/powerpoint/2010/main" val="19739420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Tree>
    <p:extLst>
      <p:ext uri="{BB962C8B-B14F-4D97-AF65-F5344CB8AC3E}">
        <p14:creationId xmlns:p14="http://schemas.microsoft.com/office/powerpoint/2010/main" val="146738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p:spTree>
    <p:extLst>
      <p:ext uri="{BB962C8B-B14F-4D97-AF65-F5344CB8AC3E}">
        <p14:creationId xmlns:p14="http://schemas.microsoft.com/office/powerpoint/2010/main" val="2708281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4" y="3902655"/>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CC</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𝐺</m:t>
                          </m:r>
                        </m:e>
                      </m:d>
                      <m:r>
                        <a:rPr lang="en-US" sz="3600" i="1" smtClean="0">
                          <a:latin typeface="Cambria Math" panose="02040503050406030204" pitchFamily="18" charset="0"/>
                          <a:ea typeface="Cambria Math" panose="02040503050406030204" pitchFamily="18" charset="0"/>
                        </a:rPr>
                        <m:t>≤</m:t>
                      </m:r>
                      <m:nary>
                        <m:naryPr>
                          <m:chr m:val="∑"/>
                          <m:ctrlPr>
                            <a:rPr lang="en-US" sz="3600" i="1" smtClean="0">
                              <a:latin typeface="Cambria Math" panose="02040503050406030204" pitchFamily="18" charset="0"/>
                              <a:ea typeface="Cambria Math" panose="02040503050406030204" pitchFamily="18" charset="0"/>
                            </a:rPr>
                          </m:ctrlPr>
                        </m:naryPr>
                        <m:sub>
                          <m:r>
                            <m:rPr>
                              <m:brk m:alnAt="23"/>
                            </m:rP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5</m:t>
                          </m:r>
                        </m:sup>
                        <m:e>
                          <m:d>
                            <m:dPr>
                              <m:begChr m:val="|"/>
                              <m:endChr m:val="|"/>
                              <m:ctrlPr>
                                <a:rPr lang="en-US" sz="3600" i="1" smtClean="0">
                                  <a:latin typeface="Cambria Math" panose="02040503050406030204" pitchFamily="18" charset="0"/>
                                  <a:ea typeface="Cambria Math" panose="02040503050406030204" pitchFamily="18" charset="0"/>
                                </a:rPr>
                              </m:ctrlPr>
                            </m:dPr>
                            <m:e>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𝑖</m:t>
                                  </m:r>
                                </m:sub>
                              </m:sSub>
                            </m:e>
                          </m:d>
                        </m:e>
                      </m:nary>
                    </m:oMath>
                  </m:oMathPara>
                </a14:m>
                <a:endParaRPr lang="en-US" sz="36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=1+2+1+2+1</m:t>
                      </m:r>
                    </m:oMath>
                  </m:oMathPara>
                </a14:m>
                <a:endParaRPr lang="en-US" sz="3600" i="1" dirty="0" smtClean="0">
                  <a:latin typeface="Cambria Math" panose="02040503050406030204" pitchFamily="18" charset="0"/>
                  <a:ea typeface="Cambria Math" panose="02040503050406030204" pitchFamily="18" charset="0"/>
                </a:endParaRPr>
              </a:p>
              <a:p>
                <a:pPr algn="ctr"/>
                <a:r>
                  <a:rPr lang="en-US" sz="3600" dirty="0" smtClean="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4" y="3902655"/>
                <a:ext cx="9418321" cy="276562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28284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Cost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smtClean="0"/>
                  <a:t>Cumulative Complexity (CC)  </a:t>
                </a:r>
              </a:p>
              <a:p>
                <a:endParaRPr lang="en-US" dirty="0"/>
              </a:p>
              <a:p>
                <a:pPr marL="0" indent="0" algn="ctr">
                  <a:buNone/>
                </a:pPr>
                <a14:m>
                  <m:oMathPara xmlns:m="http://schemas.openxmlformats.org/officeDocument/2006/math">
                    <m:oMathParaPr>
                      <m:jc m:val="centerGroup"/>
                    </m:oMathParaPr>
                    <m:oMath xmlns:m="http://schemas.openxmlformats.org/officeDocument/2006/math">
                      <m:r>
                        <m:rPr>
                          <m:sty m:val="p"/>
                        </m:rPr>
                        <a:rPr lang="en-US" sz="4000" b="0" i="0" smtClean="0">
                          <a:latin typeface="Cambria Math" panose="02040503050406030204" pitchFamily="18" charset="0"/>
                        </a:rPr>
                        <m:t>CC</m:t>
                      </m:r>
                      <m:d>
                        <m:dPr>
                          <m:ctrlPr>
                            <a:rPr lang="en-US" sz="4000" b="0" i="1" smtClean="0">
                              <a:latin typeface="Cambria Math" panose="02040503050406030204" pitchFamily="18" charset="0"/>
                            </a:rPr>
                          </m:ctrlPr>
                        </m:dPr>
                        <m:e>
                          <m:r>
                            <a:rPr lang="en-US" sz="4000" b="0" i="1" smtClean="0">
                              <a:latin typeface="Cambria Math" panose="02040503050406030204" pitchFamily="18" charset="0"/>
                            </a:rPr>
                            <m:t>𝐺</m:t>
                          </m:r>
                        </m:e>
                      </m:d>
                      <m:r>
                        <a:rPr lang="en-US" sz="4000" b="0" i="1" smtClean="0">
                          <a:latin typeface="Cambria Math" panose="02040503050406030204" pitchFamily="18" charset="0"/>
                        </a:rPr>
                        <m:t>=</m:t>
                      </m:r>
                      <m:func>
                        <m:funcPr>
                          <m:ctrlPr>
                            <a:rPr lang="en-US" sz="4000" i="1">
                              <a:latin typeface="Cambria Math" panose="02040503050406030204" pitchFamily="18" charset="0"/>
                            </a:rPr>
                          </m:ctrlPr>
                        </m:funcPr>
                        <m:fName>
                          <m:limLow>
                            <m:limLowPr>
                              <m:ctrlPr>
                                <a:rPr lang="en-US" sz="4000" i="1">
                                  <a:latin typeface="Cambria Math" panose="02040503050406030204" pitchFamily="18" charset="0"/>
                                </a:rPr>
                              </m:ctrlPr>
                            </m:limLowPr>
                            <m:e>
                              <m:r>
                                <m:rPr>
                                  <m:sty m:val="p"/>
                                </m:rPr>
                                <a:rPr lang="en-US" sz="4000">
                                  <a:latin typeface="Cambria Math" panose="02040503050406030204" pitchFamily="18" charset="0"/>
                                </a:rPr>
                                <m:t>min</m:t>
                              </m:r>
                            </m:e>
                            <m:lim>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lim>
                          </m:limLow>
                        </m:fName>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sSub>
                                <m:sSubPr>
                                  <m:ctrlPr>
                                    <a:rPr lang="en-US" sz="4000" i="1">
                                      <a:latin typeface="Cambria Math" panose="02040503050406030204" pitchFamily="18" charset="0"/>
                                      <a:ea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𝑡</m:t>
                                  </m:r>
                                </m:e>
                                <m:sub>
                                  <m:acc>
                                    <m:accPr>
                                      <m:chr m:val="⃗"/>
                                      <m:ctrlPr>
                                        <a:rPr lang="en-US" sz="4000" i="1">
                                          <a:latin typeface="Cambria Math" panose="02040503050406030204" pitchFamily="18" charset="0"/>
                                          <a:ea typeface="Cambria Math" panose="02040503050406030204" pitchFamily="18" charset="0"/>
                                        </a:rPr>
                                      </m:ctrlPr>
                                    </m:accPr>
                                    <m:e>
                                      <m:r>
                                        <a:rPr lang="en-US" sz="4000" i="1">
                                          <a:latin typeface="Cambria Math" panose="02040503050406030204" pitchFamily="18" charset="0"/>
                                          <a:ea typeface="Cambria Math" panose="02040503050406030204" pitchFamily="18" charset="0"/>
                                        </a:rPr>
                                        <m:t>𝑃</m:t>
                                      </m:r>
                                    </m:e>
                                  </m:acc>
                                </m:sub>
                              </m:sSub>
                            </m:sup>
                            <m:e>
                              <m:d>
                                <m:dPr>
                                  <m:begChr m:val="|"/>
                                  <m:endChr m:val="|"/>
                                  <m:ctrlPr>
                                    <a:rPr lang="en-US" sz="4000" i="1">
                                      <a:latin typeface="Cambria Math" panose="02040503050406030204" pitchFamily="18" charset="0"/>
                                    </a:rPr>
                                  </m:ctrlPr>
                                </m:dPr>
                                <m:e>
                                  <m:sSub>
                                    <m:sSubPr>
                                      <m:ctrlPr>
                                        <a:rPr lang="en-US" sz="4000" i="1">
                                          <a:latin typeface="Cambria Math" panose="02040503050406030204" pitchFamily="18" charset="0"/>
                                        </a:rPr>
                                      </m:ctrlPr>
                                    </m:sSubPr>
                                    <m:e>
                                      <m:r>
                                        <a:rPr lang="en-US" sz="4000" i="1">
                                          <a:latin typeface="Cambria Math" panose="02040503050406030204" pitchFamily="18" charset="0"/>
                                        </a:rPr>
                                        <m:t>𝑃</m:t>
                                      </m:r>
                                    </m:e>
                                    <m:sub>
                                      <m:r>
                                        <a:rPr lang="en-US" sz="4000" i="1">
                                          <a:latin typeface="Cambria Math" panose="02040503050406030204" pitchFamily="18" charset="0"/>
                                        </a:rPr>
                                        <m:t>𝑖</m:t>
                                      </m:r>
                                    </m:sub>
                                  </m:sSub>
                                </m:e>
                              </m:d>
                            </m:e>
                          </m:nary>
                        </m:e>
                      </m:func>
                    </m:oMath>
                  </m:oMathPara>
                </a14:m>
                <a:endParaRPr lang="en-US" dirty="0" smtClean="0"/>
              </a:p>
              <a:p>
                <a:endParaRPr lang="en-US" dirty="0" smtClean="0"/>
              </a:p>
              <a:p>
                <a:r>
                  <a:rPr lang="en-US" dirty="0" smtClean="0"/>
                  <a:t>Amortization [AS15]</a:t>
                </a: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z="4000">
                          <a:latin typeface="Cambria Math" panose="02040503050406030204" pitchFamily="18" charset="0"/>
                        </a:rPr>
                        <m:t>CC</m:t>
                      </m:r>
                      <m:d>
                        <m:dPr>
                          <m:ctrlPr>
                            <a:rPr lang="en-US" sz="4000" i="1">
                              <a:latin typeface="Cambria Math" panose="02040503050406030204" pitchFamily="18" charset="0"/>
                            </a:rPr>
                          </m:ctrlPr>
                        </m:dPr>
                        <m:e>
                          <m:r>
                            <a:rPr lang="en-US" sz="4000" i="1">
                              <a:latin typeface="Cambria Math" panose="02040503050406030204" pitchFamily="18" charset="0"/>
                            </a:rPr>
                            <m:t>𝐺</m:t>
                          </m:r>
                          <m:r>
                            <a:rPr lang="en-US" sz="4000" b="0" i="1" smtClean="0">
                              <a:latin typeface="Cambria Math" panose="02040503050406030204" pitchFamily="18" charset="0"/>
                            </a:rPr>
                            <m:t>,</m:t>
                          </m:r>
                          <m:r>
                            <a:rPr lang="en-US" sz="4000" b="0" i="1" smtClean="0">
                              <a:latin typeface="Cambria Math" panose="02040503050406030204" pitchFamily="18" charset="0"/>
                            </a:rPr>
                            <m:t>𝐺</m:t>
                          </m:r>
                        </m:e>
                      </m:d>
                      <m:r>
                        <a:rPr lang="en-US" sz="4000" i="1">
                          <a:latin typeface="Cambria Math" panose="02040503050406030204" pitchFamily="18" charset="0"/>
                        </a:rPr>
                        <m:t>=</m:t>
                      </m:r>
                      <m:r>
                        <a:rPr lang="en-US" sz="4000" b="0" i="1" smtClean="0">
                          <a:latin typeface="Cambria Math" panose="02040503050406030204" pitchFamily="18" charset="0"/>
                        </a:rPr>
                        <m:t>2</m:t>
                      </m:r>
                      <m:r>
                        <a:rPr lang="en-US" sz="4000" i="1">
                          <a:latin typeface="Cambria Math" panose="02040503050406030204" pitchFamily="18" charset="0"/>
                          <a:ea typeface="Cambria Math" panose="02040503050406030204" pitchFamily="18" charset="0"/>
                        </a:rPr>
                        <m:t>×</m:t>
                      </m:r>
                      <m:r>
                        <m:rPr>
                          <m:sty m:val="p"/>
                        </m:rPr>
                        <a:rPr lang="en-US" sz="4000" b="0" i="0" smtClean="0">
                          <a:latin typeface="Cambria Math" panose="02040503050406030204" pitchFamily="18" charset="0"/>
                        </a:rPr>
                        <m:t>CC</m:t>
                      </m:r>
                      <m:r>
                        <a:rPr lang="en-US" sz="4000" b="0" i="1" smtClean="0">
                          <a:latin typeface="Cambria Math" panose="02040503050406030204" pitchFamily="18" charset="0"/>
                        </a:rPr>
                        <m:t>(</m:t>
                      </m:r>
                      <m:r>
                        <a:rPr lang="en-US" sz="4000" b="0" i="1" smtClean="0">
                          <a:latin typeface="Cambria Math" panose="02040503050406030204" pitchFamily="18" charset="0"/>
                        </a:rPr>
                        <m:t>𝐺</m:t>
                      </m:r>
                      <m:r>
                        <a:rPr lang="en-US" sz="4000" b="0" i="1" smtClean="0">
                          <a:latin typeface="Cambria Math" panose="02040503050406030204" pitchFamily="18" charset="0"/>
                        </a:rPr>
                        <m:t>)</m:t>
                      </m:r>
                    </m:oMath>
                  </m:oMathPara>
                </a14:m>
                <a:endParaRPr lang="en-US" sz="4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78274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Example (CC)</a:t>
            </a:r>
            <a:endParaRPr lang="en-US" dirty="0"/>
          </a:p>
        </p:txBody>
      </p:sp>
      <p:sp>
        <p:nvSpPr>
          <p:cNvPr id="3" name="TextBox 2"/>
          <p:cNvSpPr txBox="1"/>
          <p:nvPr/>
        </p:nvSpPr>
        <p:spPr>
          <a:xfrm>
            <a:off x="1069848" y="3685032"/>
            <a:ext cx="1242648" cy="523220"/>
          </a:xfrm>
          <a:prstGeom prst="rect">
            <a:avLst/>
          </a:prstGeom>
          <a:noFill/>
        </p:spPr>
        <p:txBody>
          <a:bodyPr wrap="none" rtlCol="0">
            <a:spAutoFit/>
          </a:bodyPr>
          <a:lstStyle/>
          <a:p>
            <a:r>
              <a:rPr lang="en-US" sz="2800" dirty="0" smtClean="0"/>
              <a:t>P</a:t>
            </a:r>
            <a:r>
              <a:rPr lang="en-US" sz="2800" baseline="-25000" dirty="0" smtClean="0"/>
              <a:t>1</a:t>
            </a:r>
            <a:r>
              <a:rPr lang="en-US" sz="2800" dirty="0" smtClean="0"/>
              <a:t> = {1}</a:t>
            </a:r>
            <a:endParaRPr lang="en-US" sz="2800" dirty="0"/>
          </a:p>
        </p:txBody>
      </p:sp>
      <p:sp>
        <p:nvSpPr>
          <p:cNvPr id="15" name="TextBox 14"/>
          <p:cNvSpPr txBox="1"/>
          <p:nvPr/>
        </p:nvSpPr>
        <p:spPr>
          <a:xfrm>
            <a:off x="1069848" y="4208252"/>
            <a:ext cx="1515158" cy="523220"/>
          </a:xfrm>
          <a:prstGeom prst="rect">
            <a:avLst/>
          </a:prstGeom>
          <a:noFill/>
        </p:spPr>
        <p:txBody>
          <a:bodyPr wrap="none" rtlCol="0">
            <a:spAutoFit/>
          </a:bodyPr>
          <a:lstStyle/>
          <a:p>
            <a:r>
              <a:rPr lang="en-US" sz="2800" dirty="0" smtClean="0"/>
              <a:t>P</a:t>
            </a:r>
            <a:r>
              <a:rPr lang="en-US" sz="2800" baseline="-25000" dirty="0" smtClean="0"/>
              <a:t>2</a:t>
            </a:r>
            <a:r>
              <a:rPr lang="en-US" sz="2800" dirty="0" smtClean="0"/>
              <a:t> = {1,2}</a:t>
            </a:r>
            <a:endParaRPr lang="en-US" sz="2800" dirty="0"/>
          </a:p>
        </p:txBody>
      </p:sp>
      <p:sp>
        <p:nvSpPr>
          <p:cNvPr id="16" name="TextBox 15"/>
          <p:cNvSpPr txBox="1"/>
          <p:nvPr/>
        </p:nvSpPr>
        <p:spPr>
          <a:xfrm>
            <a:off x="1069848" y="4623796"/>
            <a:ext cx="1242648" cy="523220"/>
          </a:xfrm>
          <a:prstGeom prst="rect">
            <a:avLst/>
          </a:prstGeom>
          <a:noFill/>
        </p:spPr>
        <p:txBody>
          <a:bodyPr wrap="none" rtlCol="0">
            <a:spAutoFit/>
          </a:bodyPr>
          <a:lstStyle/>
          <a:p>
            <a:r>
              <a:rPr lang="en-US" sz="2800" dirty="0" smtClean="0"/>
              <a:t>P</a:t>
            </a:r>
            <a:r>
              <a:rPr lang="en-US" sz="2800" baseline="-25000" dirty="0" smtClean="0"/>
              <a:t>3</a:t>
            </a:r>
            <a:r>
              <a:rPr lang="en-US" sz="2800" dirty="0" smtClean="0"/>
              <a:t> = {3}</a:t>
            </a:r>
            <a:endParaRPr lang="en-US" sz="2800" dirty="0"/>
          </a:p>
        </p:txBody>
      </p:sp>
      <p:sp>
        <p:nvSpPr>
          <p:cNvPr id="17" name="Oval 16"/>
          <p:cNvSpPr/>
          <p:nvPr/>
        </p:nvSpPr>
        <p:spPr>
          <a:xfrm>
            <a:off x="3014558"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18" name="Oval 17"/>
          <p:cNvSpPr/>
          <p:nvPr/>
        </p:nvSpPr>
        <p:spPr>
          <a:xfrm>
            <a:off x="3956099" y="2851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9" name="Oval 18"/>
          <p:cNvSpPr/>
          <p:nvPr/>
        </p:nvSpPr>
        <p:spPr>
          <a:xfrm>
            <a:off x="4897639" y="2824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20" name="Straight Arrow Connector 19"/>
          <p:cNvCxnSpPr/>
          <p:nvPr/>
        </p:nvCxnSpPr>
        <p:spPr>
          <a:xfrm>
            <a:off x="3566532" y="3124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537238" y="3131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78779" y="3088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819974" y="2809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24" name="Oval 23"/>
          <p:cNvSpPr/>
          <p:nvPr/>
        </p:nvSpPr>
        <p:spPr>
          <a:xfrm>
            <a:off x="6761515" y="2809461"/>
            <a:ext cx="581135" cy="5578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25" name="Straight Arrow Connector 24"/>
          <p:cNvCxnSpPr/>
          <p:nvPr/>
        </p:nvCxnSpPr>
        <p:spPr>
          <a:xfrm>
            <a:off x="6371948" y="3083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4161857" y="1952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143735" y="1962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69848" y="5039340"/>
            <a:ext cx="1515158" cy="523220"/>
          </a:xfrm>
          <a:prstGeom prst="rect">
            <a:avLst/>
          </a:prstGeom>
          <a:noFill/>
        </p:spPr>
        <p:txBody>
          <a:bodyPr wrap="none" rtlCol="0">
            <a:spAutoFit/>
          </a:bodyPr>
          <a:lstStyle/>
          <a:p>
            <a:r>
              <a:rPr lang="en-US" sz="2800" dirty="0" smtClean="0"/>
              <a:t>P</a:t>
            </a:r>
            <a:r>
              <a:rPr lang="en-US" sz="2800" baseline="-25000" dirty="0" smtClean="0"/>
              <a:t>4</a:t>
            </a:r>
            <a:r>
              <a:rPr lang="en-US" sz="2800" dirty="0" smtClean="0"/>
              <a:t> = {3,4}</a:t>
            </a:r>
            <a:endParaRPr lang="en-US" sz="2800" dirty="0"/>
          </a:p>
        </p:txBody>
      </p:sp>
      <p:sp>
        <p:nvSpPr>
          <p:cNvPr id="29" name="TextBox 28"/>
          <p:cNvSpPr txBox="1"/>
          <p:nvPr/>
        </p:nvSpPr>
        <p:spPr>
          <a:xfrm>
            <a:off x="1069848" y="5454884"/>
            <a:ext cx="1242648" cy="523220"/>
          </a:xfrm>
          <a:prstGeom prst="rect">
            <a:avLst/>
          </a:prstGeom>
          <a:noFill/>
        </p:spPr>
        <p:txBody>
          <a:bodyPr wrap="none" rtlCol="0">
            <a:spAutoFit/>
          </a:bodyPr>
          <a:lstStyle/>
          <a:p>
            <a:r>
              <a:rPr lang="en-US" sz="2800" dirty="0" smtClean="0"/>
              <a:t>P</a:t>
            </a:r>
            <a:r>
              <a:rPr lang="en-US" sz="2800" baseline="-25000" dirty="0" smtClean="0"/>
              <a:t>5</a:t>
            </a:r>
            <a:r>
              <a:rPr lang="en-US" sz="2800" dirty="0" smtClean="0"/>
              <a:t> = {5}</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2478024" y="3902655"/>
                <a:ext cx="9418321" cy="276562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3600" b="0" i="0" smtClean="0">
                          <a:latin typeface="Cambria Math" panose="02040503050406030204" pitchFamily="18" charset="0"/>
                          <a:ea typeface="Cambria Math" panose="02040503050406030204" pitchFamily="18" charset="0"/>
                        </a:rPr>
                        <m:t>CC</m:t>
                      </m:r>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𝐺</m:t>
                          </m:r>
                        </m:e>
                      </m:d>
                      <m:r>
                        <a:rPr lang="en-US" sz="3600" i="1" smtClean="0">
                          <a:latin typeface="Cambria Math" panose="02040503050406030204" pitchFamily="18" charset="0"/>
                          <a:ea typeface="Cambria Math" panose="02040503050406030204" pitchFamily="18" charset="0"/>
                        </a:rPr>
                        <m:t>≤</m:t>
                      </m:r>
                      <m:nary>
                        <m:naryPr>
                          <m:chr m:val="∑"/>
                          <m:ctrlPr>
                            <a:rPr lang="en-US" sz="3600" i="1" smtClean="0">
                              <a:latin typeface="Cambria Math" panose="02040503050406030204" pitchFamily="18" charset="0"/>
                              <a:ea typeface="Cambria Math" panose="02040503050406030204" pitchFamily="18" charset="0"/>
                            </a:rPr>
                          </m:ctrlPr>
                        </m:naryPr>
                        <m:sub>
                          <m:r>
                            <m:rPr>
                              <m:brk m:alnAt="23"/>
                            </m:rPr>
                            <a:rPr lang="en-US" sz="3600" b="0" i="1" smtClean="0">
                              <a:latin typeface="Cambria Math" panose="02040503050406030204" pitchFamily="18" charset="0"/>
                              <a:ea typeface="Cambria Math" panose="02040503050406030204" pitchFamily="18" charset="0"/>
                            </a:rPr>
                            <m:t>𝑖</m:t>
                          </m:r>
                          <m:r>
                            <a:rPr lang="en-US" sz="3600" b="0" i="1" smtClean="0">
                              <a:latin typeface="Cambria Math" panose="02040503050406030204" pitchFamily="18" charset="0"/>
                              <a:ea typeface="Cambria Math" panose="02040503050406030204" pitchFamily="18" charset="0"/>
                            </a:rPr>
                            <m:t>=1</m:t>
                          </m:r>
                        </m:sub>
                        <m:sup>
                          <m:r>
                            <a:rPr lang="en-US" sz="3600" b="0" i="1" smtClean="0">
                              <a:latin typeface="Cambria Math" panose="02040503050406030204" pitchFamily="18" charset="0"/>
                              <a:ea typeface="Cambria Math" panose="02040503050406030204" pitchFamily="18" charset="0"/>
                            </a:rPr>
                            <m:t>5</m:t>
                          </m:r>
                        </m:sup>
                        <m:e>
                          <m:d>
                            <m:dPr>
                              <m:begChr m:val="|"/>
                              <m:endChr m:val="|"/>
                              <m:ctrlPr>
                                <a:rPr lang="en-US" sz="3600" i="1" smtClean="0">
                                  <a:latin typeface="Cambria Math" panose="02040503050406030204" pitchFamily="18" charset="0"/>
                                  <a:ea typeface="Cambria Math" panose="02040503050406030204" pitchFamily="18" charset="0"/>
                                </a:rPr>
                              </m:ctrlPr>
                            </m:dPr>
                            <m:e>
                              <m:sSub>
                                <m:sSubPr>
                                  <m:ctrlPr>
                                    <a:rPr lang="en-US" sz="360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𝑃</m:t>
                                  </m:r>
                                </m:e>
                                <m:sub>
                                  <m:r>
                                    <a:rPr lang="en-US" sz="3600" b="0" i="1" smtClean="0">
                                      <a:latin typeface="Cambria Math" panose="02040503050406030204" pitchFamily="18" charset="0"/>
                                      <a:ea typeface="Cambria Math" panose="02040503050406030204" pitchFamily="18" charset="0"/>
                                    </a:rPr>
                                    <m:t>𝑖</m:t>
                                  </m:r>
                                </m:sub>
                              </m:sSub>
                            </m:e>
                          </m:d>
                        </m:e>
                      </m:nary>
                    </m:oMath>
                  </m:oMathPara>
                </a14:m>
                <a:endParaRPr lang="en-US" sz="3600" dirty="0" smtClean="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sz="3600" b="0" i="1" smtClean="0">
                          <a:latin typeface="Cambria Math" panose="02040503050406030204" pitchFamily="18" charset="0"/>
                          <a:ea typeface="Cambria Math" panose="02040503050406030204" pitchFamily="18" charset="0"/>
                        </a:rPr>
                        <m:t>                                   </m:t>
                      </m:r>
                      <m:r>
                        <a:rPr lang="en-US" sz="3600" i="1">
                          <a:latin typeface="Cambria Math" panose="02040503050406030204" pitchFamily="18" charset="0"/>
                          <a:ea typeface="Cambria Math" panose="02040503050406030204" pitchFamily="18" charset="0"/>
                        </a:rPr>
                        <m:t>=1+2+1+2+1</m:t>
                      </m:r>
                    </m:oMath>
                  </m:oMathPara>
                </a14:m>
                <a:endParaRPr lang="en-US" sz="3600" i="1" dirty="0" smtClean="0">
                  <a:latin typeface="Cambria Math" panose="02040503050406030204" pitchFamily="18" charset="0"/>
                  <a:ea typeface="Cambria Math" panose="02040503050406030204" pitchFamily="18" charset="0"/>
                </a:endParaRPr>
              </a:p>
              <a:p>
                <a:pPr algn="ctr"/>
                <a:r>
                  <a:rPr lang="en-US" sz="3600" dirty="0" smtClean="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=7</m:t>
                    </m:r>
                  </m:oMath>
                </a14:m>
                <a:endParaRPr lang="en-US" sz="3600" dirty="0"/>
              </a:p>
            </p:txBody>
          </p:sp>
        </mc:Choice>
        <mc:Fallback xmlns="">
          <p:sp>
            <p:nvSpPr>
              <p:cNvPr id="4" name="TextBox 3"/>
              <p:cNvSpPr txBox="1">
                <a:spLocks noRot="1" noChangeAspect="1" noMove="1" noResize="1" noEditPoints="1" noAdjustHandles="1" noChangeArrowheads="1" noChangeShapeType="1" noTextEdit="1"/>
              </p:cNvSpPr>
              <p:nvPr/>
            </p:nvSpPr>
            <p:spPr>
              <a:xfrm>
                <a:off x="2478024" y="3902655"/>
                <a:ext cx="9418321" cy="2765629"/>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25974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Pebbling Equivalence</a:t>
            </a:r>
            <a:endParaRPr lang="en-US" dirty="0"/>
          </a:p>
        </p:txBody>
      </p:sp>
      <p:sp>
        <p:nvSpPr>
          <p:cNvPr id="4" name="Rectangle 3"/>
          <p:cNvSpPr/>
          <p:nvPr/>
        </p:nvSpPr>
        <p:spPr>
          <a:xfrm>
            <a:off x="764683" y="2062435"/>
            <a:ext cx="11003645" cy="21257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764683" y="2052806"/>
                <a:ext cx="10875629" cy="3990836"/>
              </a:xfrm>
              <a:prstGeom prst="rect">
                <a:avLst/>
              </a:prstGeom>
            </p:spPr>
            <p:txBody>
              <a:bodyPr wrap="square">
                <a:spAutoFit/>
              </a:bodyPr>
              <a:lstStyle/>
              <a:p>
                <a14:m>
                  <m:oMath xmlns:m="http://schemas.openxmlformats.org/officeDocument/2006/math">
                    <m:r>
                      <a:rPr lang="en-US" sz="4000" b="1" i="0" smtClean="0">
                        <a:solidFill>
                          <a:schemeClr val="tx1"/>
                        </a:solidFill>
                        <a:latin typeface="Cambria Math" panose="02040503050406030204" pitchFamily="18" charset="0"/>
                      </a:rPr>
                      <m:t>𝐓𝐡𝐞𝐨𝐫𝐞𝐦</m:t>
                    </m:r>
                    <m:r>
                      <a:rPr lang="en-US" sz="4000" b="1" i="0" smtClean="0">
                        <a:solidFill>
                          <a:schemeClr val="tx1"/>
                        </a:solidFill>
                        <a:latin typeface="Cambria Math" panose="02040503050406030204" pitchFamily="18" charset="0"/>
                      </a:rPr>
                      <m:t> </m:t>
                    </m:r>
                    <m:d>
                      <m:dPr>
                        <m:begChr m:val="["/>
                        <m:endChr m:val="]"/>
                        <m:ctrlPr>
                          <a:rPr lang="en-US" sz="4000" b="1" i="1" smtClean="0">
                            <a:solidFill>
                              <a:schemeClr val="tx1"/>
                            </a:solidFill>
                            <a:latin typeface="Cambria Math" panose="02040503050406030204" pitchFamily="18" charset="0"/>
                          </a:rPr>
                        </m:ctrlPr>
                      </m:dPr>
                      <m:e>
                        <m:r>
                          <a:rPr lang="en-US" sz="4000" b="1" i="0" smtClean="0">
                            <a:solidFill>
                              <a:schemeClr val="tx1"/>
                            </a:solidFill>
                            <a:latin typeface="Cambria Math" panose="02040503050406030204" pitchFamily="18" charset="0"/>
                          </a:rPr>
                          <m:t>𝐀𝐒𝟏𝟓</m:t>
                        </m:r>
                      </m:e>
                    </m:d>
                    <m:r>
                      <a:rPr lang="en-US" sz="4000" b="1" i="0" smtClean="0">
                        <a:solidFill>
                          <a:schemeClr val="tx1"/>
                        </a:solidFill>
                        <a:latin typeface="Cambria Math" panose="02040503050406030204" pitchFamily="18" charset="0"/>
                      </a:rPr>
                      <m:t> (</m:t>
                    </m:r>
                    <m:r>
                      <a:rPr lang="en-US" sz="4000" b="1" i="0" smtClean="0">
                        <a:solidFill>
                          <a:schemeClr val="tx1"/>
                        </a:solidFill>
                        <a:latin typeface="Cambria Math" panose="02040503050406030204" pitchFamily="18" charset="0"/>
                      </a:rPr>
                      <m:t>𝐈𝐧𝐟𝐨𝐫𝐦𝐚𝐥</m:t>
                    </m:r>
                    <m:r>
                      <a:rPr lang="en-US" sz="4000" b="1" i="0" smtClean="0">
                        <a:solidFill>
                          <a:schemeClr val="tx1"/>
                        </a:solidFill>
                        <a:latin typeface="Cambria Math" panose="02040503050406030204" pitchFamily="18" charset="0"/>
                      </a:rPr>
                      <m:t>):</m:t>
                    </m:r>
                    <m:r>
                      <a:rPr lang="en-US" sz="4000" b="0" i="0" smtClean="0">
                        <a:solidFill>
                          <a:schemeClr val="tx1"/>
                        </a:solidFill>
                        <a:latin typeface="Cambria Math" panose="02040503050406030204" pitchFamily="18" charset="0"/>
                      </a:rPr>
                      <m:t> </m:t>
                    </m:r>
                  </m:oMath>
                </a14:m>
                <a:r>
                  <a:rPr lang="en-US" sz="4000" dirty="0" smtClean="0">
                    <a:solidFill>
                      <a:schemeClr val="tx1"/>
                    </a:solidFill>
                  </a:rPr>
                  <a:t>High pebbling complexity of G implie</a:t>
                </a:r>
                <a:r>
                  <a:rPr lang="en-US" sz="4000" dirty="0" smtClean="0"/>
                  <a:t>s high amortized memory complexity for the </a:t>
                </a:r>
                <a:r>
                  <a:rPr lang="en-US" sz="4000" dirty="0" err="1" smtClean="0"/>
                  <a:t>iMHF</a:t>
                </a:r>
                <a:r>
                  <a:rPr lang="en-US" sz="4000" dirty="0" smtClean="0"/>
                  <a:t> </a:t>
                </a:r>
                <a:r>
                  <a:rPr lang="en-US" sz="4000" dirty="0" err="1"/>
                  <a:t>f</a:t>
                </a:r>
                <a:r>
                  <a:rPr lang="en-US" sz="4000" baseline="-25000" dirty="0" err="1"/>
                  <a:t>G,H</a:t>
                </a:r>
                <a:r>
                  <a:rPr lang="en-US" sz="4000" dirty="0" smtClean="0"/>
                  <a:t>.</a:t>
                </a:r>
              </a:p>
              <a:p>
                <a:endParaRPr lang="en-US" sz="4000" baseline="-25000" dirty="0">
                  <a:solidFill>
                    <a:schemeClr val="tx1"/>
                  </a:solidFill>
                </a:endParaRPr>
              </a:p>
              <a:p>
                <a:endParaRPr lang="en-US" sz="4000" baseline="-25000" dirty="0"/>
              </a:p>
              <a:p>
                <a:r>
                  <a:rPr lang="en-US" sz="4000" b="1" dirty="0" smtClean="0"/>
                  <a:t>Implication</a:t>
                </a:r>
                <a:r>
                  <a:rPr lang="en-US" sz="4000" dirty="0" smtClean="0"/>
                  <a:t>: Structure of the graph G is key to </a:t>
                </a:r>
                <a:r>
                  <a:rPr lang="en-US" sz="4000" dirty="0" err="1" smtClean="0"/>
                  <a:t>iMHF</a:t>
                </a:r>
                <a:r>
                  <a:rPr lang="en-US" sz="4000" dirty="0" smtClean="0"/>
                  <a:t> security</a:t>
                </a:r>
                <a:endParaRPr lang="en-US" sz="4000" baseline="-25000" dirty="0" smtClean="0"/>
              </a:p>
            </p:txBody>
          </p:sp>
        </mc:Choice>
        <mc:Fallback xmlns="">
          <p:sp>
            <p:nvSpPr>
              <p:cNvPr id="5" name="Rectangle 4"/>
              <p:cNvSpPr>
                <a:spLocks noRot="1" noChangeAspect="1" noMove="1" noResize="1" noEditPoints="1" noAdjustHandles="1" noChangeArrowheads="1" noChangeShapeType="1" noTextEdit="1"/>
              </p:cNvSpPr>
              <p:nvPr/>
            </p:nvSpPr>
            <p:spPr>
              <a:xfrm>
                <a:off x="764683" y="2052806"/>
                <a:ext cx="10875629" cy="3990836"/>
              </a:xfrm>
              <a:prstGeom prst="rect">
                <a:avLst/>
              </a:prstGeom>
              <a:blipFill rotWithShape="1">
                <a:blip r:embed="rId2"/>
                <a:stretch>
                  <a:fillRect l="-1961" t="-2752" r="-1289" b="-5657"/>
                </a:stretch>
              </a:blipFill>
            </p:spPr>
            <p:txBody>
              <a:bodyPr/>
              <a:lstStyle/>
              <a:p>
                <a:r>
                  <a:rPr lang="en-US">
                    <a:noFill/>
                  </a:rPr>
                  <a:t> </a:t>
                </a:r>
              </a:p>
            </p:txBody>
          </p:sp>
        </mc:Fallback>
      </mc:AlternateContent>
    </p:spTree>
    <p:extLst>
      <p:ext uri="{BB962C8B-B14F-4D97-AF65-F5344CB8AC3E}">
        <p14:creationId xmlns:p14="http://schemas.microsoft.com/office/powerpoint/2010/main" val="386442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Desiderata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Find a DAG G on n nodes such that</a:t>
                </a:r>
              </a:p>
              <a:p>
                <a:pPr marL="514350" indent="-514350">
                  <a:buAutoNum type="arabicPeriod"/>
                </a:pPr>
                <a:r>
                  <a:rPr lang="en-US" dirty="0" smtClean="0"/>
                  <a:t>Constant </a:t>
                </a:r>
                <a:r>
                  <a:rPr lang="en-US" dirty="0" err="1" smtClean="0"/>
                  <a:t>Indegree</a:t>
                </a:r>
                <a:r>
                  <a:rPr lang="en-US" dirty="0"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=2)</m:t>
                    </m:r>
                  </m:oMath>
                </a14:m>
                <a:endParaRPr lang="en-US" dirty="0" smtClean="0"/>
              </a:p>
              <a:p>
                <a:pPr marL="514350" indent="-514350">
                  <a:buFont typeface="Arial" panose="020B0604020202020204" pitchFamily="34" charset="0"/>
                  <a:buAutoNum type="arabicPeriod"/>
                </a:pPr>
                <a:endParaRPr lang="en-US" dirty="0" smtClean="0"/>
              </a:p>
              <a:p>
                <a:pPr marL="514350" indent="-514350">
                  <a:buFont typeface="Arial" panose="020B0604020202020204" pitchFamily="34" charset="0"/>
                  <a:buAutoNum type="arabicPeriod"/>
                </a:pPr>
                <a:r>
                  <a:rPr lang="en-US" dirty="0" smtClean="0"/>
                  <a:t>CC(G)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𝑛</m:t>
                        </m:r>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𝜏</m:t>
                        </m:r>
                      </m:den>
                    </m:f>
                  </m:oMath>
                </a14:m>
                <a:r>
                  <a:rPr lang="en-US" dirty="0"/>
                  <a:t> for some small value </a:t>
                </a:r>
                <a14:m>
                  <m:oMath xmlns:m="http://schemas.openxmlformats.org/officeDocument/2006/math">
                    <m:r>
                      <a:rPr lang="en-US" i="1">
                        <a:latin typeface="Cambria Math" panose="02040503050406030204" pitchFamily="18" charset="0"/>
                        <a:ea typeface="Cambria Math" panose="02040503050406030204" pitchFamily="18" charset="0"/>
                      </a:rPr>
                      <m:t>𝜏</m:t>
                    </m:r>
                  </m:oMath>
                </a14:m>
                <a:r>
                  <a:rPr lang="en-US" dirty="0"/>
                  <a:t>. </a:t>
                </a:r>
              </a:p>
              <a:p>
                <a:pPr marL="514350" indent="-514350">
                  <a:buAutoNum type="arabicPeriod"/>
                </a:pPr>
                <a:endParaRPr lang="en-US" dirty="0" smtClean="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160" y="1333256"/>
            <a:ext cx="2123420" cy="3602736"/>
          </a:xfrm>
          <a:prstGeom prst="rect">
            <a:avLst/>
          </a:prstGeom>
        </p:spPr>
      </p:pic>
      <p:sp>
        <p:nvSpPr>
          <p:cNvPr id="5" name="Rectangle 4"/>
          <p:cNvSpPr/>
          <p:nvPr/>
        </p:nvSpPr>
        <p:spPr>
          <a:xfrm>
            <a:off x="1431672" y="4125223"/>
            <a:ext cx="7244645" cy="1319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Maximize costs for fixed n</a:t>
            </a:r>
          </a:p>
          <a:p>
            <a:pPr algn="ctr"/>
            <a:r>
              <a:rPr lang="en-US" sz="4800" dirty="0" smtClean="0"/>
              <a:t>(Users are impatient)</a:t>
            </a:r>
            <a:endParaRPr lang="en-US" sz="4800" dirty="0"/>
          </a:p>
        </p:txBody>
      </p:sp>
    </p:spTree>
    <p:extLst>
      <p:ext uri="{BB962C8B-B14F-4D97-AF65-F5344CB8AC3E}">
        <p14:creationId xmlns:p14="http://schemas.microsoft.com/office/powerpoint/2010/main" val="68166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bloggers.com/ojsagar/files/2013/08/Key-Succ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6356" y="2924493"/>
            <a:ext cx="5238044" cy="37414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5400" dirty="0" smtClean="0"/>
              <a:t>Depth-Robustness: The Key Property</a:t>
            </a:r>
            <a:endParaRPr lang="en-US" sz="5400" dirty="0"/>
          </a:p>
        </p:txBody>
      </p:sp>
      <p:sp>
        <p:nvSpPr>
          <p:cNvPr id="3" name="Content Placeholder 2"/>
          <p:cNvSpPr>
            <a:spLocks noGrp="1"/>
          </p:cNvSpPr>
          <p:nvPr>
            <p:ph idx="1"/>
          </p:nvPr>
        </p:nvSpPr>
        <p:spPr>
          <a:xfrm>
            <a:off x="1343378" y="1791759"/>
            <a:ext cx="9516534" cy="4351338"/>
          </a:xfrm>
        </p:spPr>
        <p:txBody>
          <a:bodyPr>
            <a:normAutofit/>
          </a:bodyPr>
          <a:lstStyle/>
          <a:p>
            <a:pPr marL="0" indent="0" algn="ctr">
              <a:buNone/>
            </a:pPr>
            <a:r>
              <a:rPr lang="en-US" sz="4800" u="sng" dirty="0" smtClean="0"/>
              <a:t>Necessary</a:t>
            </a:r>
            <a:r>
              <a:rPr lang="en-US" sz="4800" dirty="0" smtClean="0"/>
              <a:t> [AB16] and </a:t>
            </a:r>
            <a:r>
              <a:rPr lang="en-US" sz="4800" u="sng" dirty="0" smtClean="0"/>
              <a:t>sufficient</a:t>
            </a:r>
            <a:r>
              <a:rPr lang="en-US" sz="4800" dirty="0" smtClean="0"/>
              <a:t>  [ABP16] for secure </a:t>
            </a:r>
            <a:r>
              <a:rPr lang="en-US" sz="4800" dirty="0" err="1" smtClean="0"/>
              <a:t>iMHFs</a:t>
            </a:r>
            <a:endParaRPr lang="en-US" sz="4800" dirty="0"/>
          </a:p>
        </p:txBody>
      </p:sp>
    </p:spTree>
    <p:extLst>
      <p:ext uri="{BB962C8B-B14F-4D97-AF65-F5344CB8AC3E}">
        <p14:creationId xmlns:p14="http://schemas.microsoft.com/office/powerpoint/2010/main" val="14440747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smtClean="0"/>
                  <a:t> A DAG G=(V,E) is (</a:t>
                </a:r>
                <a:r>
                  <a:rPr lang="en-US" dirty="0" err="1" smtClean="0"/>
                  <a:t>e,d</a:t>
                </a:r>
                <a:r>
                  <a:rPr lang="en-US" dirty="0" smtClean="0"/>
                  <a:t>)-reducible if there exists </a:t>
                </a:r>
                <a14:m>
                  <m:oMath xmlns:m="http://schemas.openxmlformats.org/officeDocument/2006/math">
                    <m:r>
                      <a:rPr lang="en-US" b="0" i="1" smtClean="0">
                        <a:latin typeface="Cambria Math" panose="02040503050406030204" pitchFamily="18" charset="0"/>
                        <a:ea typeface="Cambria Math" panose="02040503050406030204" pitchFamily="18" charset="0"/>
                      </a:rPr>
                      <m:t>𝑆</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endParaRPr lang="en-US" b="0" dirty="0" smtClean="0">
                  <a:ea typeface="Cambria Math" panose="02040503050406030204" pitchFamily="18" charset="0"/>
                </a:endParaRPr>
              </a:p>
              <a:p>
                <a:pPr marL="0" indent="0">
                  <a:buNone/>
                </a:pPr>
                <a:r>
                  <a:rPr lang="en-US" dirty="0" err="1" smtClean="0"/>
                  <a:t>s.t.</a:t>
                </a:r>
                <a:r>
                  <a:rPr lang="en-US" dirty="0" smtClean="0"/>
                  <a:t>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𝑒</m:t>
                    </m:r>
                  </m:oMath>
                </a14:m>
                <a:r>
                  <a:rPr lang="en-US" dirty="0" smtClean="0"/>
                  <a:t> and depth(G-S) </a:t>
                </a:r>
                <a14:m>
                  <m:oMath xmlns:m="http://schemas.openxmlformats.org/officeDocument/2006/math">
                    <m:r>
                      <a:rPr lang="en-US"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b="0" i="0" smtClean="0">
                        <a:latin typeface="Cambria Math" panose="02040503050406030204" pitchFamily="18" charset="0"/>
                        <a:ea typeface="Cambria Math" panose="02040503050406030204" pitchFamily="18" charset="0"/>
                      </a:rPr>
                      <m:t>.</m:t>
                    </m:r>
                  </m:oMath>
                </a14:m>
                <a:r>
                  <a:rPr lang="en-US" dirty="0" smtClean="0"/>
                  <a:t> </a:t>
                </a:r>
                <a:endParaRPr lang="en-US" dirty="0"/>
              </a:p>
              <a:p>
                <a:pPr marL="0" indent="0">
                  <a:buNone/>
                </a:pPr>
                <a:endParaRPr lang="en-US" dirty="0" smtClean="0"/>
              </a:p>
              <a:p>
                <a:pPr marL="0" indent="0">
                  <a:buNone/>
                </a:pPr>
                <a:r>
                  <a:rPr lang="en-US" dirty="0" smtClean="0"/>
                  <a:t>Otherwise, we say that G is (</a:t>
                </a:r>
                <a:r>
                  <a:rPr lang="en-US" dirty="0" err="1" smtClean="0"/>
                  <a:t>e,d</a:t>
                </a:r>
                <a:r>
                  <a:rPr lang="en-US" dirty="0" smtClean="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39972493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3242" y="1690688"/>
            <a:ext cx="10282989" cy="2598643"/>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p:sp>
        <p:nvSpPr>
          <p:cNvPr id="2" name="Title 1"/>
          <p:cNvSpPr>
            <a:spLocks noGrp="1"/>
          </p:cNvSpPr>
          <p:nvPr>
            <p:ph type="title"/>
          </p:nvPr>
        </p:nvSpPr>
        <p:spPr/>
        <p:txBody>
          <a:bodyPr/>
          <a:lstStyle/>
          <a:p>
            <a:r>
              <a:rPr lang="en-US" dirty="0" smtClean="0"/>
              <a:t>Depth Robustness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Definition:</a:t>
                </a:r>
                <a:r>
                  <a:rPr lang="en-US" dirty="0"/>
                  <a:t> A DAG G=(V,E) is (</a:t>
                </a:r>
                <a:r>
                  <a:rPr lang="en-US" dirty="0" err="1"/>
                  <a:t>e,d</a:t>
                </a:r>
                <a:r>
                  <a:rPr lang="en-US" dirty="0"/>
                  <a:t>)-reducible if there exists </a:t>
                </a:r>
                <a14:m>
                  <m:oMath xmlns:m="http://schemas.openxmlformats.org/officeDocument/2006/math">
                    <m:r>
                      <a:rPr lang="en-US" i="1">
                        <a:latin typeface="Cambria Math" panose="02040503050406030204" pitchFamily="18" charset="0"/>
                        <a:ea typeface="Cambria Math" panose="02040503050406030204" pitchFamily="18" charset="0"/>
                      </a:rPr>
                      <m:t>𝑆</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endParaRPr lang="en-US" dirty="0">
                  <a:ea typeface="Cambria Math" panose="02040503050406030204" pitchFamily="18" charset="0"/>
                </a:endParaRPr>
              </a:p>
              <a:p>
                <a:pPr marL="0" indent="0">
                  <a:buNone/>
                </a:pPr>
                <a:r>
                  <a:rPr lang="en-US" dirty="0" err="1"/>
                  <a:t>s.t.</a:t>
                </a:r>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dirty="0"/>
                  <a:t> and depth(G-S) </a:t>
                </a:r>
                <a14:m>
                  <m:oMath xmlns:m="http://schemas.openxmlformats.org/officeDocument/2006/math">
                    <m:r>
                      <a:rPr lang="en-US" i="1">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d</m:t>
                    </m:r>
                    <m:r>
                      <a:rPr lang="en-US">
                        <a:latin typeface="Cambria Math" panose="02040503050406030204" pitchFamily="18" charset="0"/>
                        <a:ea typeface="Cambria Math" panose="02040503050406030204" pitchFamily="18" charset="0"/>
                      </a:rPr>
                      <m:t>.</m:t>
                    </m:r>
                  </m:oMath>
                </a14:m>
                <a:r>
                  <a:rPr lang="en-US" dirty="0"/>
                  <a:t> </a:t>
                </a:r>
              </a:p>
              <a:p>
                <a:pPr marL="0" indent="0">
                  <a:buNone/>
                </a:pPr>
                <a:endParaRPr lang="en-US" dirty="0"/>
              </a:p>
              <a:p>
                <a:pPr marL="0" indent="0">
                  <a:buNone/>
                </a:pPr>
                <a:r>
                  <a:rPr lang="en-US" dirty="0"/>
                  <a:t>Otherwise, we say that G is (</a:t>
                </a:r>
                <a:r>
                  <a:rPr lang="en-US" dirty="0" err="1"/>
                  <a:t>e,d</a:t>
                </a:r>
                <a:r>
                  <a:rPr lang="en-US" dirty="0"/>
                  <a:t>)-depth robust.</a:t>
                </a:r>
              </a:p>
              <a:p>
                <a:pPr marL="0" indent="0">
                  <a:buNone/>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n-US">
                    <a:noFill/>
                  </a:rPr>
                  <a:t> </a:t>
                </a:r>
              </a:p>
            </p:txBody>
          </p:sp>
        </mc:Fallback>
      </mc:AlternateContent>
      <p:sp>
        <p:nvSpPr>
          <p:cNvPr id="5" name="Oval 4"/>
          <p:cNvSpPr/>
          <p:nvPr/>
        </p:nvSpPr>
        <p:spPr>
          <a:xfrm>
            <a:off x="1109558"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6" name="Oval 5"/>
          <p:cNvSpPr/>
          <p:nvPr/>
        </p:nvSpPr>
        <p:spPr>
          <a:xfrm>
            <a:off x="2051099" y="5518265"/>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7" name="Oval 6"/>
          <p:cNvSpPr/>
          <p:nvPr/>
        </p:nvSpPr>
        <p:spPr>
          <a:xfrm>
            <a:off x="2992639" y="5491377"/>
            <a:ext cx="581135" cy="557894"/>
          </a:xfrm>
          <a:prstGeom prst="ellipse">
            <a:avLst/>
          </a:prstGeom>
          <a:solidFill>
            <a:schemeClr val="tx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8" name="Straight Arrow Connector 7"/>
          <p:cNvCxnSpPr/>
          <p:nvPr/>
        </p:nvCxnSpPr>
        <p:spPr>
          <a:xfrm>
            <a:off x="1661532" y="5791816"/>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32238" y="5798584"/>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573779" y="5755408"/>
            <a:ext cx="360406" cy="14916"/>
          </a:xfrm>
          <a:prstGeom prst="straightConnector1">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914974"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2" name="Oval 11"/>
          <p:cNvSpPr/>
          <p:nvPr/>
        </p:nvSpPr>
        <p:spPr>
          <a:xfrm>
            <a:off x="4856515" y="5476461"/>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5</a:t>
            </a:r>
            <a:endParaRPr lang="en-US" sz="2250" dirty="0"/>
          </a:p>
        </p:txBody>
      </p:sp>
      <p:cxnSp>
        <p:nvCxnSpPr>
          <p:cNvPr id="14" name="Straight Arrow Connector 13"/>
          <p:cNvCxnSpPr/>
          <p:nvPr/>
        </p:nvCxnSpPr>
        <p:spPr>
          <a:xfrm>
            <a:off x="4466948" y="5750012"/>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16200000" flipH="1">
            <a:off x="2256857" y="461972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6200000" flipH="1">
            <a:off x="4238735" y="4629249"/>
            <a:ext cx="50166" cy="1763630"/>
          </a:xfrm>
          <a:prstGeom prst="curvedConnector3">
            <a:avLst>
              <a:gd name="adj1" fmla="val -490073"/>
            </a:avLst>
          </a:prstGeom>
          <a:ln w="28575">
            <a:solidFill>
              <a:schemeClr val="tx1">
                <a:alpha val="18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3242" y="4584485"/>
            <a:ext cx="3361561" cy="461665"/>
          </a:xfrm>
          <a:prstGeom prst="rect">
            <a:avLst/>
          </a:prstGeom>
        </p:spPr>
        <p:txBody>
          <a:bodyPr wrap="none">
            <a:spAutoFit/>
          </a:bodyPr>
          <a:lstStyle/>
          <a:p>
            <a:r>
              <a:rPr lang="en-US" sz="2400" b="1" dirty="0" smtClean="0"/>
              <a:t>Example: (1,2)-reducible</a:t>
            </a:r>
            <a:r>
              <a:rPr lang="en-US" sz="2400" dirty="0" smtClean="0"/>
              <a:t> </a:t>
            </a:r>
            <a:endParaRPr lang="en-US" sz="2400" dirty="0"/>
          </a:p>
        </p:txBody>
      </p:sp>
    </p:spTree>
    <p:extLst>
      <p:ext uri="{BB962C8B-B14F-4D97-AF65-F5344CB8AC3E}">
        <p14:creationId xmlns:p14="http://schemas.microsoft.com/office/powerpoint/2010/main" val="599363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Storage</a:t>
            </a:r>
            <a:endParaRPr lang="en-US" dirty="0"/>
          </a:p>
        </p:txBody>
      </p:sp>
      <p:sp>
        <p:nvSpPr>
          <p:cNvPr id="3" name="Slide Number Placeholder 2"/>
          <p:cNvSpPr>
            <a:spLocks noGrp="1"/>
          </p:cNvSpPr>
          <p:nvPr>
            <p:ph type="sldNum" sz="quarter" idx="12"/>
          </p:nvPr>
        </p:nvSpPr>
        <p:spPr/>
        <p:txBody>
          <a:bodyPr/>
          <a:lstStyle/>
          <a:p>
            <a:fld id="{FC398A72-17BE-493D-A14C-F3371BCE3542}" type="slidenum">
              <a:rPr lang="en-US" smtClean="0"/>
              <a:pPr/>
              <a:t>3</a:t>
            </a:fld>
            <a:endParaRPr lang="en-US" dirty="0"/>
          </a:p>
        </p:txBody>
      </p:sp>
      <p:graphicFrame>
        <p:nvGraphicFramePr>
          <p:cNvPr id="9" name="Content Placeholder 8"/>
          <p:cNvGraphicFramePr>
            <a:graphicFrameLocks noGrp="1"/>
          </p:cNvGraphicFramePr>
          <p:nvPr>
            <p:ph sz="quarter" idx="1"/>
            <p:extLst/>
          </p:nvPr>
        </p:nvGraphicFramePr>
        <p:xfrm>
          <a:off x="6096000" y="2895600"/>
          <a:ext cx="1219200" cy="163726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tblGrid>
              <a:tr h="457200">
                <a:tc>
                  <a:txBody>
                    <a:bodyPr/>
                    <a:lstStyle/>
                    <a:p>
                      <a:r>
                        <a:rPr lang="en-US" dirty="0" smtClean="0"/>
                        <a:t>Username</a:t>
                      </a:r>
                      <a:endParaRPr lang="en-US" dirty="0"/>
                    </a:p>
                  </a:txBody>
                  <a:tcPr/>
                </a:tc>
                <a:extLst>
                  <a:ext uri="{0D108BD9-81ED-4DB2-BD59-A6C34878D82A}">
                    <a16:rowId xmlns:a16="http://schemas.microsoft.com/office/drawing/2014/main" val="10000"/>
                  </a:ext>
                </a:extLst>
              </a:tr>
              <a:tr h="1180066">
                <a:tc>
                  <a:txBody>
                    <a:bodyPr/>
                    <a:lstStyle/>
                    <a:p>
                      <a:r>
                        <a:rPr lang="en-US" dirty="0" err="1" smtClean="0"/>
                        <a:t>jblocki</a:t>
                      </a:r>
                      <a:endParaRPr lang="en-US" dirty="0"/>
                    </a:p>
                  </a:txBody>
                  <a:tcPr/>
                </a:tc>
                <a:extLst>
                  <a:ext uri="{0D108BD9-81ED-4DB2-BD59-A6C34878D82A}">
                    <a16:rowId xmlns:a16="http://schemas.microsoft.com/office/drawing/2014/main" val="10001"/>
                  </a:ext>
                </a:extLst>
              </a:tr>
            </a:tbl>
          </a:graphicData>
        </a:graphic>
      </p:graphicFrame>
      <p:pic>
        <p:nvPicPr>
          <p:cNvPr id="5" name="Picture 1"/>
          <p:cNvPicPr>
            <a:picLocks noChangeAspect="1" noChangeArrowheads="1"/>
          </p:cNvPicPr>
          <p:nvPr/>
        </p:nvPicPr>
        <p:blipFill>
          <a:blip r:embed="rId3" cstate="print"/>
          <a:srcRect/>
          <a:stretch>
            <a:fillRect/>
          </a:stretch>
        </p:blipFill>
        <p:spPr bwMode="auto">
          <a:xfrm>
            <a:off x="7086600" y="1828800"/>
            <a:ext cx="507682" cy="762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286000" y="2133600"/>
            <a:ext cx="990600" cy="1524000"/>
          </a:xfrm>
          <a:prstGeom prst="rect">
            <a:avLst/>
          </a:prstGeom>
          <a:noFill/>
          <a:ln w="9525">
            <a:noFill/>
            <a:miter lim="800000"/>
            <a:headEnd/>
            <a:tailEnd/>
          </a:ln>
        </p:spPr>
      </p:pic>
      <p:cxnSp>
        <p:nvCxnSpPr>
          <p:cNvPr id="7" name="Straight Arrow Connector 6"/>
          <p:cNvCxnSpPr>
            <a:endCxn id="5" idx="1"/>
          </p:cNvCxnSpPr>
          <p:nvPr/>
        </p:nvCxnSpPr>
        <p:spPr>
          <a:xfrm flipV="1">
            <a:off x="3276600" y="2209800"/>
            <a:ext cx="381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5" cstate="print"/>
          <a:srcRect/>
          <a:stretch>
            <a:fillRect/>
          </a:stretch>
        </p:blipFill>
        <p:spPr bwMode="auto">
          <a:xfrm>
            <a:off x="7772400" y="1828800"/>
            <a:ext cx="810912" cy="685800"/>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9144000" y="1524000"/>
            <a:ext cx="1219200" cy="1120140"/>
          </a:xfrm>
          <a:prstGeom prst="rect">
            <a:avLst/>
          </a:prstGeom>
          <a:noFill/>
          <a:ln w="9525">
            <a:noFill/>
            <a:miter lim="800000"/>
            <a:headEnd/>
            <a:tailEnd/>
          </a:ln>
        </p:spPr>
      </p:pic>
      <p:pic>
        <p:nvPicPr>
          <p:cNvPr id="15" name="Picture 6"/>
          <p:cNvPicPr>
            <a:picLocks noChangeAspect="1" noChangeArrowheads="1"/>
          </p:cNvPicPr>
          <p:nvPr/>
        </p:nvPicPr>
        <p:blipFill>
          <a:blip r:embed="rId7" cstate="print"/>
          <a:srcRect/>
          <a:stretch>
            <a:fillRect/>
          </a:stretch>
        </p:blipFill>
        <p:spPr bwMode="auto">
          <a:xfrm>
            <a:off x="2286000" y="3581401"/>
            <a:ext cx="990600" cy="1651479"/>
          </a:xfrm>
          <a:prstGeom prst="rect">
            <a:avLst/>
          </a:prstGeom>
          <a:noFill/>
          <a:ln w="9525">
            <a:noFill/>
            <a:miter lim="800000"/>
            <a:headEnd/>
            <a:tailEnd/>
          </a:ln>
        </p:spPr>
      </p:pic>
      <p:pic>
        <p:nvPicPr>
          <p:cNvPr id="16" name="Picture 3"/>
          <p:cNvPicPr>
            <a:picLocks noChangeAspect="1" noChangeArrowheads="1"/>
          </p:cNvPicPr>
          <p:nvPr/>
        </p:nvPicPr>
        <p:blipFill>
          <a:blip r:embed="rId8" cstate="print"/>
          <a:srcRect/>
          <a:stretch>
            <a:fillRect/>
          </a:stretch>
        </p:blipFill>
        <p:spPr bwMode="auto">
          <a:xfrm>
            <a:off x="3581401" y="5181600"/>
            <a:ext cx="1170709" cy="990600"/>
          </a:xfrm>
          <a:prstGeom prst="rect">
            <a:avLst/>
          </a:prstGeom>
          <a:noFill/>
          <a:ln w="9525">
            <a:noFill/>
            <a:miter lim="800000"/>
            <a:headEnd/>
            <a:tailEnd/>
          </a:ln>
        </p:spPr>
      </p:pic>
      <p:sp>
        <p:nvSpPr>
          <p:cNvPr id="18" name="TextBox 17"/>
          <p:cNvSpPr txBox="1"/>
          <p:nvPr/>
        </p:nvSpPr>
        <p:spPr>
          <a:xfrm>
            <a:off x="4572000" y="5334001"/>
            <a:ext cx="389850" cy="584775"/>
          </a:xfrm>
          <a:prstGeom prst="rect">
            <a:avLst/>
          </a:prstGeom>
          <a:noFill/>
        </p:spPr>
        <p:txBody>
          <a:bodyPr wrap="none" rtlCol="0">
            <a:spAutoFit/>
          </a:bodyPr>
          <a:lstStyle/>
          <a:p>
            <a:r>
              <a:rPr lang="en-US" sz="3200" dirty="0"/>
              <a:t>+</a:t>
            </a:r>
          </a:p>
        </p:txBody>
      </p:sp>
      <p:cxnSp>
        <p:nvCxnSpPr>
          <p:cNvPr id="22" name="Straight Arrow Connector 21"/>
          <p:cNvCxnSpPr/>
          <p:nvPr/>
        </p:nvCxnSpPr>
        <p:spPr>
          <a:xfrm>
            <a:off x="2971800" y="4800600"/>
            <a:ext cx="8382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276600" y="3352800"/>
            <a:ext cx="2667000" cy="914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038600" y="1981200"/>
            <a:ext cx="1603324" cy="369332"/>
          </a:xfrm>
          <a:prstGeom prst="rect">
            <a:avLst/>
          </a:prstGeom>
          <a:noFill/>
        </p:spPr>
        <p:txBody>
          <a:bodyPr wrap="none" rtlCol="0">
            <a:spAutoFit/>
          </a:bodyPr>
          <a:lstStyle/>
          <a:p>
            <a:r>
              <a:rPr lang="en-US" dirty="0" err="1"/>
              <a:t>jblocki</a:t>
            </a:r>
            <a:r>
              <a:rPr lang="en-US" dirty="0"/>
              <a:t>, 123456</a:t>
            </a:r>
          </a:p>
        </p:txBody>
      </p:sp>
      <p:sp>
        <p:nvSpPr>
          <p:cNvPr id="24" name="TextBox 23"/>
          <p:cNvSpPr txBox="1"/>
          <p:nvPr/>
        </p:nvSpPr>
        <p:spPr>
          <a:xfrm>
            <a:off x="6096000" y="4656891"/>
            <a:ext cx="4419600" cy="1261884"/>
          </a:xfrm>
          <a:prstGeom prst="rect">
            <a:avLst/>
          </a:prstGeom>
          <a:noFill/>
        </p:spPr>
        <p:txBody>
          <a:bodyPr wrap="square" rtlCol="0">
            <a:spAutoFit/>
          </a:bodyPr>
          <a:lstStyle/>
          <a:p>
            <a:r>
              <a:rPr lang="en-US" sz="2000" dirty="0"/>
              <a:t>SHA1(123456</a:t>
            </a:r>
            <a:r>
              <a:rPr lang="en-US" sz="2000" dirty="0">
                <a:solidFill>
                  <a:srgbClr val="FFC000"/>
                </a:solidFill>
              </a:rPr>
              <a:t>89d978034a3f6</a:t>
            </a:r>
            <a:r>
              <a:rPr lang="en-US" sz="2000" dirty="0"/>
              <a:t>)=</a:t>
            </a:r>
            <a:r>
              <a:rPr lang="en-US" sz="2000" dirty="0">
                <a:solidFill>
                  <a:srgbClr val="00B050"/>
                </a:solidFill>
              </a:rPr>
              <a:t>85e23cfe0021f584e3db87aa72630a9a2345c062</a:t>
            </a:r>
          </a:p>
          <a:p>
            <a:r>
              <a:rPr lang="en-US" sz="3600" dirty="0"/>
              <a:t> </a:t>
            </a:r>
          </a:p>
        </p:txBody>
      </p:sp>
      <p:graphicFrame>
        <p:nvGraphicFramePr>
          <p:cNvPr id="8" name="Table 7"/>
          <p:cNvGraphicFramePr>
            <a:graphicFrameLocks noGrp="1"/>
          </p:cNvGraphicFramePr>
          <p:nvPr>
            <p:extLst/>
          </p:nvPr>
        </p:nvGraphicFramePr>
        <p:xfrm>
          <a:off x="8991600" y="2895600"/>
          <a:ext cx="1524000" cy="1645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tblGrid>
              <a:tr h="457200">
                <a:tc>
                  <a:txBody>
                    <a:bodyPr/>
                    <a:lstStyle/>
                    <a:p>
                      <a:r>
                        <a:rPr lang="en-US" dirty="0" smtClean="0"/>
                        <a:t>Hash</a:t>
                      </a:r>
                      <a:endParaRPr lang="en-US" dirty="0"/>
                    </a:p>
                  </a:txBody>
                  <a:tcPr/>
                </a:tc>
                <a:extLst>
                  <a:ext uri="{0D108BD9-81ED-4DB2-BD59-A6C34878D82A}">
                    <a16:rowId xmlns:a16="http://schemas.microsoft.com/office/drawing/2014/main" val="10000"/>
                  </a:ext>
                </a:extLst>
              </a:tr>
              <a:tr h="1180066">
                <a:tc>
                  <a:txBody>
                    <a:bodyPr/>
                    <a:lstStyle/>
                    <a:p>
                      <a:r>
                        <a:rPr lang="en-US" sz="1800" dirty="0" smtClean="0">
                          <a:solidFill>
                            <a:srgbClr val="00B050"/>
                          </a:solidFill>
                        </a:rPr>
                        <a:t>85e23cfe0021f584e3db87aa72630a9a2345c062</a:t>
                      </a:r>
                    </a:p>
                  </a:txBody>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nvPr>
        </p:nvGraphicFramePr>
        <p:xfrm>
          <a:off x="7319659" y="2895600"/>
          <a:ext cx="1676400" cy="1637266"/>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tblGrid>
              <a:tr h="457200">
                <a:tc>
                  <a:txBody>
                    <a:bodyPr/>
                    <a:lstStyle/>
                    <a:p>
                      <a:r>
                        <a:rPr lang="en-US" dirty="0" smtClean="0"/>
                        <a:t>Salt</a:t>
                      </a:r>
                      <a:endParaRPr lang="en-US" dirty="0"/>
                    </a:p>
                  </a:txBody>
                  <a:tcPr/>
                </a:tc>
                <a:extLst>
                  <a:ext uri="{0D108BD9-81ED-4DB2-BD59-A6C34878D82A}">
                    <a16:rowId xmlns:a16="http://schemas.microsoft.com/office/drawing/2014/main" val="10000"/>
                  </a:ext>
                </a:extLst>
              </a:tr>
              <a:tr h="1180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C000"/>
                          </a:solidFill>
                        </a:rPr>
                        <a:t>89d978034a3f6</a:t>
                      </a:r>
                    </a:p>
                    <a:p>
                      <a:endParaRPr lang="en-US" dirty="0">
                        <a:solidFill>
                          <a:srgbClr val="00B050"/>
                        </a:solidFill>
                      </a:endParaRPr>
                    </a:p>
                  </a:txBody>
                  <a:tcPr/>
                </a:tc>
                <a:extLst>
                  <a:ext uri="{0D108BD9-81ED-4DB2-BD59-A6C34878D82A}">
                    <a16:rowId xmlns:a16="http://schemas.microsoft.com/office/drawing/2014/main" val="10001"/>
                  </a:ext>
                </a:extLst>
              </a:tr>
            </a:tbl>
          </a:graphicData>
        </a:graphic>
      </p:graphicFrame>
      <p:pic>
        <p:nvPicPr>
          <p:cNvPr id="3076" name="Picture 4" descr="https://encrypted-tbn1.gstatic.com/images?q=tbn:ANd9GcQ9cjZNOl4HyE6gJwKOqDkkMpbTyjHjVjbbBjOvx0WryGTwk-2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886" y="5181600"/>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01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Input: |S|</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smtClean="0"/>
                  <a:t>e such that depth(G-S) = d, g &gt; d</a:t>
                </a:r>
              </a:p>
              <a:p>
                <a:endParaRPr lang="en-US" dirty="0" smtClean="0"/>
              </a:p>
              <a:p>
                <a:r>
                  <a:rPr lang="en-US" b="1" dirty="0"/>
                  <a:t>Light </a:t>
                </a:r>
                <a:r>
                  <a:rPr lang="en-US" b="1" dirty="0" smtClean="0"/>
                  <a:t>Phase (g rounds)</a:t>
                </a:r>
                <a:r>
                  <a:rPr lang="en-US" dirty="0" smtClean="0"/>
                  <a:t>: </a:t>
                </a:r>
                <a:r>
                  <a:rPr lang="en-US" dirty="0"/>
                  <a:t>Discard most pebbles!</a:t>
                </a:r>
              </a:p>
              <a:p>
                <a:pPr marL="992990" lvl="1" indent="-535790"/>
                <a:r>
                  <a:rPr lang="en-US" b="1" dirty="0" smtClean="0"/>
                  <a:t>Goal:</a:t>
                </a:r>
                <a:r>
                  <a:rPr lang="en-US" dirty="0" smtClean="0"/>
                  <a:t> Pebble the next g nodes in g (sequential) steps</a:t>
                </a:r>
              </a:p>
              <a:p>
                <a:pPr marL="992990" lvl="1" indent="-535790"/>
                <a:r>
                  <a:rPr lang="en-US" dirty="0" smtClean="0"/>
                  <a:t>Low Memory (only </a:t>
                </a:r>
                <a:r>
                  <a:rPr lang="en-US" dirty="0"/>
                  <a:t>keep pebbles on S and on </a:t>
                </a:r>
                <a:r>
                  <a:rPr lang="en-US" dirty="0" smtClean="0"/>
                  <a:t>parents of new nodes)</a:t>
                </a:r>
                <a:endParaRPr lang="en-US" dirty="0"/>
              </a:p>
              <a:p>
                <a:pPr marL="992990" lvl="1" indent="-535790"/>
                <a:r>
                  <a:rPr lang="en-US" dirty="0" smtClean="0"/>
                  <a:t>Lasts a ``long” time</a:t>
                </a:r>
              </a:p>
              <a:p>
                <a:pPr marL="0" indent="0">
                  <a:buNone/>
                </a:pPr>
                <a:endParaRPr lang="en-US" dirty="0" smtClean="0"/>
              </a:p>
              <a:p>
                <a:r>
                  <a:rPr lang="en-US" b="1" dirty="0" smtClean="0"/>
                  <a:t>Balloon Phase (d rounds):</a:t>
                </a:r>
                <a:r>
                  <a:rPr lang="en-US" dirty="0" smtClean="0"/>
                  <a:t> Greedily Recover Missing Pebbles</a:t>
                </a:r>
              </a:p>
              <a:p>
                <a:pPr lvl="1"/>
                <a:r>
                  <a:rPr lang="en-US" b="1" dirty="0" smtClean="0"/>
                  <a:t>Goal:</a:t>
                </a:r>
                <a:r>
                  <a:rPr lang="en-US" dirty="0" smtClean="0"/>
                  <a:t> Recover needed pebbles for upcoming light phase</a:t>
                </a:r>
              </a:p>
              <a:p>
                <a:pPr lvl="1"/>
                <a:r>
                  <a:rPr lang="en-US" dirty="0" smtClean="0"/>
                  <a:t>Expensive, but quick (at most d steps in parallel).</a:t>
                </a:r>
              </a:p>
              <a:p>
                <a:endParaRPr lang="en-US" dirty="0"/>
              </a:p>
              <a:p>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3081"/>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
        <p:nvSpPr>
          <p:cNvPr id="8" name="TextBox 7"/>
          <p:cNvSpPr txBox="1"/>
          <p:nvPr/>
        </p:nvSpPr>
        <p:spPr>
          <a:xfrm>
            <a:off x="11776453" y="12288981"/>
            <a:ext cx="9662389" cy="2169825"/>
          </a:xfrm>
          <a:prstGeom prst="rect">
            <a:avLst/>
          </a:prstGeom>
          <a:noFill/>
        </p:spPr>
        <p:txBody>
          <a:bodyPr wrap="none" rtlCol="0">
            <a:spAutoFit/>
          </a:bodyPr>
          <a:lstStyle/>
          <a:p>
            <a:r>
              <a:rPr lang="en-US" sz="3375" dirty="0"/>
              <a:t>Light Phase: Discard most pebbles!</a:t>
            </a:r>
          </a:p>
          <a:p>
            <a:pPr marL="535790" indent="-535790">
              <a:buFont typeface="Arial" panose="020B0604020202020204" pitchFamily="34" charset="0"/>
              <a:buChar char="•"/>
            </a:pPr>
            <a:r>
              <a:rPr lang="en-US" sz="3375" dirty="0"/>
              <a:t>Only keep pebbles on parents of next g nodes.</a:t>
            </a:r>
          </a:p>
          <a:p>
            <a:pPr marL="535790" indent="-535790">
              <a:buFont typeface="Arial" panose="020B0604020202020204" pitchFamily="34" charset="0"/>
              <a:buChar char="•"/>
            </a:pPr>
            <a:r>
              <a:rPr lang="en-US" sz="3375" dirty="0"/>
              <a:t>One Light Phase: Cost = O(</a:t>
            </a:r>
            <a:r>
              <a:rPr lang="en-US" sz="3375" dirty="0" err="1"/>
              <a:t>g|S</a:t>
            </a:r>
            <a:r>
              <a:rPr lang="en-US" sz="3375" dirty="0"/>
              <a:t>|)</a:t>
            </a:r>
          </a:p>
          <a:p>
            <a:pPr marL="535790" indent="-535790">
              <a:buFont typeface="Arial" panose="020B0604020202020204" pitchFamily="34" charset="0"/>
              <a:buChar char="•"/>
            </a:pPr>
            <a:r>
              <a:rPr lang="en-US" sz="3375" dirty="0"/>
              <a:t>All Light Phases: Total Cost = O(</a:t>
            </a:r>
            <a:r>
              <a:rPr lang="en-US" sz="3375" dirty="0" err="1"/>
              <a:t>g|S</a:t>
            </a:r>
            <a:r>
              <a:rPr lang="en-US" sz="3375" dirty="0"/>
              <a:t>|(n/g))= O(</a:t>
            </a:r>
            <a:r>
              <a:rPr lang="en-US" sz="3375" dirty="0" err="1"/>
              <a:t>n|S</a:t>
            </a:r>
            <a:r>
              <a:rPr lang="en-US" sz="3375" dirty="0"/>
              <a:t>|)</a:t>
            </a:r>
          </a:p>
        </p:txBody>
      </p:sp>
    </p:spTree>
    <p:extLst>
      <p:ext uri="{BB962C8B-B14F-4D97-AF65-F5344CB8AC3E}">
        <p14:creationId xmlns:p14="http://schemas.microsoft.com/office/powerpoint/2010/main" val="83321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5708" y="1690689"/>
            <a:ext cx="11080583" cy="19478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b="1" dirty="0" smtClean="0"/>
                  <a:t>Theorem (Depth-Robustness is a necessary condition): </a:t>
                </a:r>
                <a:r>
                  <a:rPr lang="en-US" dirty="0"/>
                  <a:t>If G is not (</a:t>
                </a:r>
                <a:r>
                  <a:rPr lang="en-US" dirty="0" err="1"/>
                  <a:t>e,d</a:t>
                </a:r>
                <a:r>
                  <a:rPr lang="en-US" dirty="0"/>
                  <a:t>)-node robust then </a:t>
                </a:r>
                <a14:m>
                  <m:oMath xmlns:m="http://schemas.openxmlformats.org/officeDocument/2006/math">
                    <m:func>
                      <m:funcPr>
                        <m:ctrlPr>
                          <a:rPr lang="en-US" i="1">
                            <a:latin typeface="Cambria Math" panose="02040503050406030204" pitchFamily="18" charset="0"/>
                          </a:rPr>
                        </m:ctrlPr>
                      </m:funcPr>
                      <m:fName>
                        <m:r>
                          <m:rPr>
                            <m:sty m:val="p"/>
                          </m:rPr>
                          <a:rPr lang="en-US" b="0" i="0" smtClean="0">
                            <a:latin typeface="Cambria Math"/>
                          </a:rPr>
                          <m:t>CC</m:t>
                        </m:r>
                      </m:fName>
                      <m:e>
                        <m:d>
                          <m:dPr>
                            <m:ctrlPr>
                              <a:rPr lang="en-US" i="1">
                                <a:latin typeface="Cambria Math" panose="02040503050406030204" pitchFamily="18" charset="0"/>
                              </a:rPr>
                            </m:ctrlPr>
                          </m:dPr>
                          <m:e>
                            <m:r>
                              <a:rPr lang="en-US" b="0" i="1" smtClean="0">
                                <a:latin typeface="Cambria Math"/>
                              </a:rPr>
                              <m:t>𝐺</m:t>
                            </m:r>
                          </m:e>
                        </m:d>
                        <m:r>
                          <a:rPr lang="en-US" i="1">
                            <a:latin typeface="Cambria Math" panose="02040503050406030204" pitchFamily="18" charset="0"/>
                          </a:rPr>
                          <m:t>=</m:t>
                        </m:r>
                        <m:r>
                          <m:rPr>
                            <m:sty m:val="p"/>
                          </m:rPr>
                          <a:rPr lang="en-US">
                            <a:latin typeface="Cambria Math" panose="02040503050406030204" pitchFamily="18" charset="0"/>
                          </a:rPr>
                          <m:t>O</m:t>
                        </m:r>
                        <m:d>
                          <m:dPr>
                            <m:ctrlPr>
                              <a:rPr lang="en-US" i="1">
                                <a:latin typeface="Cambria Math" panose="02040503050406030204" pitchFamily="18" charset="0"/>
                              </a:rPr>
                            </m:ctrlPr>
                          </m:dPr>
                          <m:e>
                            <m:r>
                              <a:rPr lang="en-US" i="1">
                                <a:latin typeface="Cambria Math" panose="02040503050406030204" pitchFamily="18" charset="0"/>
                              </a:rPr>
                              <m:t>𝑒𝑛</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𝑛</m:t>
                                </m:r>
                                <m:r>
                                  <a:rPr lang="en-US" i="1" baseline="30000">
                                    <a:latin typeface="Cambria Math" panose="02040503050406030204" pitchFamily="18" charset="0"/>
                                  </a:rPr>
                                  <m:t>3</m:t>
                                </m:r>
                                <m:r>
                                  <a:rPr lang="en-US" i="1">
                                    <a:latin typeface="Cambria Math" panose="02040503050406030204" pitchFamily="18" charset="0"/>
                                  </a:rPr>
                                  <m:t>𝑑</m:t>
                                </m:r>
                              </m:e>
                            </m:rad>
                          </m:e>
                        </m:d>
                      </m:e>
                    </m:func>
                  </m:oMath>
                </a14:m>
                <a:r>
                  <a:rPr lang="en-US" i="1" dirty="0">
                    <a:latin typeface="Cambria Math" panose="02040503050406030204" pitchFamily="18" charset="0"/>
                  </a:rPr>
                  <a:t> </a:t>
                </a:r>
                <a:r>
                  <a:rPr lang="en-US" i="1" dirty="0" smtClean="0">
                    <a:latin typeface="Cambria Math" panose="02040503050406030204" pitchFamily="18" charset="0"/>
                  </a:rPr>
                  <a:t>.</a:t>
                </a:r>
              </a:p>
              <a:p>
                <a:pPr marL="0" indent="0">
                  <a:buNone/>
                </a:pPr>
                <a:r>
                  <a:rPr lang="en-US" dirty="0"/>
                  <a:t>In particular,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CC</m:t>
                        </m:r>
                      </m:fName>
                      <m:e>
                        <m:d>
                          <m:dPr>
                            <m:ctrlPr>
                              <a:rPr lang="en-US" i="1">
                                <a:latin typeface="Cambria Math" panose="02040503050406030204" pitchFamily="18" charset="0"/>
                              </a:rPr>
                            </m:ctrlPr>
                          </m:dPr>
                          <m:e>
                            <m:r>
                              <a:rPr lang="en-US" i="1">
                                <a:latin typeface="Cambria Math"/>
                              </a:rPr>
                              <m:t>𝐺</m:t>
                            </m:r>
                          </m:e>
                        </m:d>
                        <m:r>
                          <a:rPr lang="en-US" i="1">
                            <a:latin typeface="Cambria Math" panose="02040503050406030204" pitchFamily="18" charset="0"/>
                          </a:rPr>
                          <m:t>=</m:t>
                        </m:r>
                        <m:r>
                          <m:rPr>
                            <m:sty m:val="p"/>
                          </m:rPr>
                          <a:rPr lang="en-US">
                            <a:latin typeface="Cambria Math"/>
                          </a:rPr>
                          <m:t>o</m:t>
                        </m:r>
                        <m:d>
                          <m:dPr>
                            <m:ctrlPr>
                              <a:rPr lang="en-US" i="1">
                                <a:latin typeface="Cambria Math" panose="02040503050406030204" pitchFamily="18" charset="0"/>
                              </a:rPr>
                            </m:ctrlPr>
                          </m:dPr>
                          <m:e>
                            <m:r>
                              <a:rPr lang="en-US" i="1">
                                <a:latin typeface="Cambria Math" panose="02040503050406030204" pitchFamily="18" charset="0"/>
                              </a:rPr>
                              <m:t>𝑛</m:t>
                            </m:r>
                            <m:r>
                              <a:rPr lang="en-US" i="1" baseline="30000">
                                <a:latin typeface="Cambria Math"/>
                              </a:rPr>
                              <m:t>2</m:t>
                            </m:r>
                          </m:e>
                        </m:d>
                      </m:e>
                    </m:func>
                  </m:oMath>
                </a14:m>
                <a:r>
                  <a:rPr lang="en-US" i="1" dirty="0">
                    <a:latin typeface="Cambria Math" panose="02040503050406030204" pitchFamily="18" charset="0"/>
                  </a:rPr>
                  <a:t>  </a:t>
                </a:r>
                <a:r>
                  <a:rPr lang="en-US" dirty="0">
                    <a:latin typeface="Cambria Math" panose="02040503050406030204" pitchFamily="18" charset="0"/>
                  </a:rPr>
                  <a:t>for </a:t>
                </a:r>
                <a:r>
                  <a:rPr lang="en-US" dirty="0" err="1">
                    <a:latin typeface="Cambria Math" panose="02040503050406030204" pitchFamily="18" charset="0"/>
                  </a:rPr>
                  <a:t>e,d</a:t>
                </a:r>
                <a:r>
                  <a:rPr lang="en-US" dirty="0">
                    <a:latin typeface="Cambria Math" panose="02040503050406030204" pitchFamily="18" charset="0"/>
                  </a:rPr>
                  <a:t>=o(n)</a:t>
                </a:r>
                <a:r>
                  <a:rPr lang="en-US" i="1" dirty="0">
                    <a:latin typeface="Cambria Math" panose="02040503050406030204" pitchFamily="18" charset="0"/>
                  </a:rPr>
                  <a:t>.</a:t>
                </a:r>
              </a:p>
              <a:p>
                <a:pPr marL="0" indent="0">
                  <a:buNone/>
                </a:pPr>
                <a:endParaRPr lang="en-US" i="1" dirty="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lgn="ctr">
                  <a:buNone/>
                </a:pPr>
                <a:endParaRPr lang="en-US" i="1" dirty="0" smtClean="0">
                  <a:latin typeface="Cambria Math" panose="02040503050406030204" pitchFamily="18" charset="0"/>
                </a:endParaRPr>
              </a:p>
              <a:p>
                <a:pPr marL="0" indent="0" algn="ctr">
                  <a:buNone/>
                </a:pPr>
                <a:endParaRPr lang="en-US" i="1" dirty="0">
                  <a:latin typeface="Cambria Math" panose="02040503050406030204" pitchFamily="18" charset="0"/>
                </a:endParaRPr>
              </a:p>
              <a:p>
                <a:pPr marL="0" indent="0">
                  <a:buNone/>
                </a:pPr>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t="-2241" r="-1043"/>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Depth Robustness is Necessary</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489" y="4198536"/>
            <a:ext cx="1526033" cy="2343907"/>
          </a:xfrm>
          <a:prstGeom prst="rect">
            <a:avLst/>
          </a:prstGeom>
        </p:spPr>
      </p:pic>
      <p:sp>
        <p:nvSpPr>
          <p:cNvPr id="12" name="Content Placeholder 2"/>
          <p:cNvSpPr txBox="1">
            <a:spLocks/>
          </p:cNvSpPr>
          <p:nvPr/>
        </p:nvSpPr>
        <p:spPr>
          <a:xfrm>
            <a:off x="3036329" y="4194175"/>
            <a:ext cx="807813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t>Are existing </a:t>
            </a:r>
            <a:r>
              <a:rPr lang="en-US" sz="4000" dirty="0" err="1" smtClean="0"/>
              <a:t>iMHF</a:t>
            </a:r>
            <a:r>
              <a:rPr lang="en-US" sz="4000" dirty="0" smtClean="0"/>
              <a:t> candidates based on depth-robust DAGs?</a:t>
            </a:r>
            <a:endParaRPr lang="en-US" sz="4000" dirty="0"/>
          </a:p>
        </p:txBody>
      </p:sp>
      <p:sp>
        <p:nvSpPr>
          <p:cNvPr id="13" name="Cloud Callout 12"/>
          <p:cNvSpPr/>
          <p:nvPr/>
        </p:nvSpPr>
        <p:spPr>
          <a:xfrm>
            <a:off x="1798080" y="3638551"/>
            <a:ext cx="9838212" cy="2562226"/>
          </a:xfrm>
          <a:prstGeom prst="cloudCallout">
            <a:avLst>
              <a:gd name="adj1" fmla="val -53602"/>
              <a:gd name="adj2" fmla="val -22007"/>
            </a:avLst>
          </a:prstGeom>
          <a:solidFill>
            <a:schemeClr val="accent1">
              <a:alpha val="17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86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Attacking (</a:t>
            </a:r>
            <a:r>
              <a:rPr lang="en-US" dirty="0" err="1" smtClean="0"/>
              <a:t>e,d</a:t>
            </a:r>
            <a:r>
              <a:rPr lang="en-US" dirty="0" smtClean="0"/>
              <a:t>)-reducible DAGs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4854" y="1548527"/>
            <a:ext cx="9959109" cy="50593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8681" y="4755086"/>
            <a:ext cx="4735288" cy="8503714"/>
          </a:xfrm>
          <a:prstGeom prst="rect">
            <a:avLst/>
          </a:prstGeom>
        </p:spPr>
      </p:pic>
      <p:cxnSp>
        <p:nvCxnSpPr>
          <p:cNvPr id="6" name="Straight Arrow Connector 5"/>
          <p:cNvCxnSpPr/>
          <p:nvPr/>
        </p:nvCxnSpPr>
        <p:spPr>
          <a:xfrm>
            <a:off x="19143914" y="9174906"/>
            <a:ext cx="1198768" cy="266639"/>
          </a:xfrm>
          <a:prstGeom prst="straightConnector1">
            <a:avLst/>
          </a:prstGeom>
          <a:ln w="60325">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21407258" y="8035956"/>
                <a:ext cx="3226210" cy="6001643"/>
              </a:xfrm>
              <a:prstGeom prst="rect">
                <a:avLst/>
              </a:prstGeom>
              <a:noFill/>
            </p:spPr>
            <p:txBody>
              <a:bodyPr wrap="square" rtlCol="0">
                <a:spAutoFit/>
              </a:bodyPr>
              <a:lstStyle/>
              <a:p>
                <a:r>
                  <a:rPr lang="en-US" sz="2400" b="1" dirty="0"/>
                  <a:t>In </a:t>
                </a:r>
                <a14:m>
                  <m:oMath xmlns:m="http://schemas.openxmlformats.org/officeDocument/2006/math">
                    <m:r>
                      <a:rPr lang="en-US" sz="2400" b="1" i="1">
                        <a:latin typeface="Cambria Math" panose="02040503050406030204" pitchFamily="18" charset="0"/>
                        <a:ea typeface="Cambria Math" panose="02040503050406030204" pitchFamily="18" charset="0"/>
                      </a:rPr>
                      <m:t>≤ </m:t>
                    </m:r>
                  </m:oMath>
                </a14:m>
                <a:r>
                  <a:rPr lang="en-US" sz="2400" b="1" dirty="0"/>
                  <a:t>d rounds we can recover all of the pebbles. </a:t>
                </a:r>
              </a:p>
              <a:p>
                <a:endParaRPr lang="en-US" sz="2400" b="1" dirty="0"/>
              </a:p>
              <a:p>
                <a:r>
                  <a:rPr lang="en-US" sz="2400" b="1" dirty="0"/>
                  <a:t>One Balloon Phase:     </a:t>
                </a:r>
              </a:p>
              <a:p>
                <a:r>
                  <a:rPr lang="en-US" sz="2400" b="1" dirty="0"/>
                  <a:t>      Cost = O(</a:t>
                </a:r>
                <a:r>
                  <a:rPr lang="en-US" sz="2400" b="1" dirty="0" err="1"/>
                  <a:t>dn</a:t>
                </a:r>
                <a:r>
                  <a:rPr lang="en-US" sz="2400" b="1" dirty="0"/>
                  <a:t>)</a:t>
                </a:r>
              </a:p>
              <a:p>
                <a:endParaRPr lang="en-US" sz="2400" b="1" dirty="0"/>
              </a:p>
              <a:p>
                <a:r>
                  <a:rPr lang="en-US" sz="2400" b="1" dirty="0"/>
                  <a:t>All Balloon Phases:</a:t>
                </a:r>
              </a:p>
              <a:p>
                <a:r>
                  <a:rPr lang="en-US" sz="2400" b="1" dirty="0"/>
                  <a:t>Total Cost= O(dn</a:t>
                </a:r>
                <a:r>
                  <a:rPr lang="en-US" sz="2400" b="1" baseline="30000" dirty="0"/>
                  <a:t>2</a:t>
                </a:r>
                <a:r>
                  <a:rPr lang="en-US" sz="2400" b="1" dirty="0"/>
                  <a:t>/g).</a:t>
                </a:r>
              </a:p>
              <a:p>
                <a:endParaRPr lang="en-US" sz="2400" b="1" dirty="0"/>
              </a:p>
              <a:p>
                <a:r>
                  <a:rPr lang="en-US" sz="2400" b="1" dirty="0"/>
                  <a:t>Each round of a balloon phase is potentially very expensive. </a:t>
                </a:r>
              </a:p>
              <a:p>
                <a:endParaRPr lang="en-US" sz="2400" b="1" dirty="0"/>
              </a:p>
              <a:p>
                <a:r>
                  <a:rPr lang="en-US" sz="2400" b="1" dirty="0"/>
                  <a:t>Key: balloon phase ends quickly!</a:t>
                </a:r>
              </a:p>
            </p:txBody>
          </p:sp>
        </mc:Choice>
        <mc:Fallback xmlns="">
          <p:sp>
            <p:nvSpPr>
              <p:cNvPr id="7" name="TextBox 6"/>
              <p:cNvSpPr txBox="1">
                <a:spLocks noRot="1" noChangeAspect="1" noMove="1" noResize="1" noEditPoints="1" noAdjustHandles="1" noChangeArrowheads="1" noChangeShapeType="1" noTextEdit="1"/>
              </p:cNvSpPr>
              <p:nvPr/>
            </p:nvSpPr>
            <p:spPr>
              <a:xfrm>
                <a:off x="21407258" y="8035956"/>
                <a:ext cx="3226210" cy="6001643"/>
              </a:xfrm>
              <a:prstGeom prst="rect">
                <a:avLst/>
              </a:prstGeom>
              <a:blipFill rotWithShape="0">
                <a:blip r:embed="rId4"/>
                <a:stretch>
                  <a:fillRect l="-3025" t="-812" r="-3214" b="-1320"/>
                </a:stretch>
              </a:blipFill>
            </p:spPr>
            <p:txBody>
              <a:bodyPr/>
              <a:lstStyle/>
              <a:p>
                <a:r>
                  <a:rPr lang="en-US">
                    <a:noFill/>
                  </a:rPr>
                  <a:t> </a:t>
                </a:r>
              </a:p>
            </p:txBody>
          </p:sp>
        </mc:Fallback>
      </mc:AlternateContent>
    </p:spTree>
    <p:extLst>
      <p:ext uri="{BB962C8B-B14F-4D97-AF65-F5344CB8AC3E}">
        <p14:creationId xmlns:p14="http://schemas.microsoft.com/office/powerpoint/2010/main" val="2309036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No</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smtClean="0"/>
                  <a:t>Catena </a:t>
                </a:r>
                <a:r>
                  <a:rPr lang="en-US" dirty="0"/>
                  <a:t>[FLW15</a:t>
                </a:r>
                <a:r>
                  <a:rPr lang="en-US" dirty="0" smtClean="0"/>
                  <a:t>] is </a:t>
                </a:r>
                <a14:m>
                  <m:oMath xmlns:m="http://schemas.openxmlformats.org/officeDocument/2006/math">
                    <m:d>
                      <m:dPr>
                        <m:ctrlPr>
                          <a:rPr lang="en-US" i="1" smtClean="0">
                            <a:latin typeface="Cambria Math" panose="02040503050406030204" pitchFamily="18" charset="0"/>
                          </a:rPr>
                        </m:ctrlPr>
                      </m:dPr>
                      <m:e>
                        <m:r>
                          <a:rPr lang="en-US" b="0" i="1" smtClean="0">
                            <a:latin typeface="Cambria Math"/>
                          </a:rPr>
                          <m:t>𝑒</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𝑂</m:t>
                            </m:r>
                          </m:e>
                        </m:acc>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a:rPr>
                                  <m:t>𝑛</m:t>
                                </m:r>
                              </m:num>
                              <m:den>
                                <m:r>
                                  <a:rPr lang="en-US" b="0" i="1" smtClean="0">
                                    <a:latin typeface="Cambria Math"/>
                                  </a:rPr>
                                  <m:t>𝑒</m:t>
                                </m:r>
                              </m:den>
                            </m:f>
                          </m:e>
                        </m:d>
                      </m:e>
                    </m:d>
                  </m:oMath>
                </a14:m>
                <a:r>
                  <a:rPr lang="en-US" dirty="0" smtClean="0"/>
                  <a:t>-reducible</a:t>
                </a:r>
              </a:p>
              <a:p>
                <a:pPr marL="0" indent="0">
                  <a:buNone/>
                </a:pPr>
                <a14:m>
                  <m:oMathPara xmlns:m="http://schemas.openxmlformats.org/officeDocument/2006/math">
                    <m:oMathParaPr>
                      <m:jc m:val="centerGroup"/>
                    </m:oMathParaPr>
                    <m:oMath xmlns:m="http://schemas.openxmlformats.org/officeDocument/2006/math">
                      <m:r>
                        <a:rPr lang="en-US" sz="3600" b="0" i="1" smtClean="0">
                          <a:latin typeface="Cambria Math"/>
                          <a:sym typeface="Wingdings" pitchFamily="2" charset="2"/>
                        </a:rPr>
                        <m:t>𝐶𝐶</m:t>
                      </m:r>
                      <m:r>
                        <a:rPr lang="en-US" sz="3600" b="0" i="1" smtClean="0">
                          <a:latin typeface="Cambria Math"/>
                          <a:sym typeface="Wingdings" pitchFamily="2" charset="2"/>
                        </a:rPr>
                        <m:t>=</m:t>
                      </m:r>
                      <m:r>
                        <a:rPr lang="en-US" sz="3600" b="0" i="1" smtClean="0">
                          <a:latin typeface="Cambria Math"/>
                          <a:sym typeface="Wingdings" pitchFamily="2" charset="2"/>
                        </a:rPr>
                        <m:t>𝑂</m:t>
                      </m:r>
                      <m:d>
                        <m:dPr>
                          <m:ctrlPr>
                            <a:rPr lang="en-US" sz="3600" b="0" i="1" smtClean="0">
                              <a:latin typeface="Cambria Math" panose="02040503050406030204" pitchFamily="18" charset="0"/>
                              <a:sym typeface="Wingdings" pitchFamily="2" charset="2"/>
                            </a:rPr>
                          </m:ctrlPr>
                        </m:dPr>
                        <m:e>
                          <m:sSup>
                            <m:sSupPr>
                              <m:ctrlPr>
                                <a:rPr lang="en-US" sz="3600" b="0" i="1" smtClean="0">
                                  <a:latin typeface="Cambria Math" panose="02040503050406030204" pitchFamily="18" charset="0"/>
                                  <a:sym typeface="Wingdings" pitchFamily="2" charset="2"/>
                                </a:rPr>
                              </m:ctrlPr>
                            </m:sSupPr>
                            <m:e>
                              <m:r>
                                <a:rPr lang="en-US" sz="3600" b="0" i="1" smtClean="0">
                                  <a:latin typeface="Cambria Math"/>
                                  <a:sym typeface="Wingdings" pitchFamily="2" charset="2"/>
                                </a:rPr>
                                <m:t>𝑛</m:t>
                              </m:r>
                            </m:e>
                            <m:sup>
                              <m:r>
                                <a:rPr lang="en-US" sz="3600" b="0" i="1" smtClean="0">
                                  <a:latin typeface="Cambria Math"/>
                                  <a:sym typeface="Wingdings" pitchFamily="2" charset="2"/>
                                </a:rPr>
                                <m:t>1.62</m:t>
                              </m:r>
                            </m:sup>
                          </m:sSup>
                        </m:e>
                      </m:d>
                    </m:oMath>
                  </m:oMathPara>
                </a14:m>
                <a:endParaRPr lang="en-US" sz="3600" dirty="0" smtClean="0"/>
              </a:p>
              <a:p>
                <a:r>
                  <a:rPr lang="en-US" dirty="0" smtClean="0"/>
                  <a:t>Balloon Hashing and Argon2i (old version) are </a:t>
                </a:r>
                <a14:m>
                  <m:oMath xmlns:m="http://schemas.openxmlformats.org/officeDocument/2006/math">
                    <m:d>
                      <m:dPr>
                        <m:ctrlPr>
                          <a:rPr lang="en-US" i="1">
                            <a:latin typeface="Cambria Math" panose="02040503050406030204" pitchFamily="18" charset="0"/>
                          </a:rPr>
                        </m:ctrlPr>
                      </m:dPr>
                      <m:e>
                        <m:r>
                          <a:rPr lang="en-US" i="1">
                            <a:latin typeface="Cambria Math"/>
                          </a:rPr>
                          <m:t>𝑒</m:t>
                        </m:r>
                        <m:r>
                          <a:rPr lang="en-US" i="1">
                            <a:latin typeface="Cambria Math"/>
                          </a:rPr>
                          <m:t>,</m:t>
                        </m:r>
                        <m:acc>
                          <m:accPr>
                            <m:chr m:val="̃"/>
                            <m:ctrlPr>
                              <a:rPr lang="en-US" i="1">
                                <a:latin typeface="Cambria Math" panose="02040503050406030204" pitchFamily="18" charset="0"/>
                              </a:rPr>
                            </m:ctrlPr>
                          </m:accPr>
                          <m:e>
                            <m:r>
                              <a:rPr lang="en-US" i="1">
                                <a:latin typeface="Cambria Math"/>
                              </a:rPr>
                              <m:t>𝑂</m:t>
                            </m:r>
                          </m:e>
                        </m:acc>
                        <m:d>
                          <m:dPr>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a:rPr>
                                      <m:t>𝑛</m:t>
                                    </m:r>
                                  </m:e>
                                  <m:sup>
                                    <m:r>
                                      <a:rPr lang="en-US" b="0" i="1" smtClean="0">
                                        <a:latin typeface="Cambria Math"/>
                                      </a:rPr>
                                      <m:t>2</m:t>
                                    </m:r>
                                  </m:sup>
                                </m:sSup>
                              </m:num>
                              <m:den>
                                <m:sSup>
                                  <m:sSupPr>
                                    <m:ctrlPr>
                                      <a:rPr lang="en-US" i="1" smtClean="0">
                                        <a:latin typeface="Cambria Math" panose="02040503050406030204" pitchFamily="18" charset="0"/>
                                      </a:rPr>
                                    </m:ctrlPr>
                                  </m:sSupPr>
                                  <m:e>
                                    <m:r>
                                      <a:rPr lang="en-US" b="0" i="1" smtClean="0">
                                        <a:latin typeface="Cambria Math"/>
                                      </a:rPr>
                                      <m:t>𝑒</m:t>
                                    </m:r>
                                  </m:e>
                                  <m:sup>
                                    <m:r>
                                      <a:rPr lang="en-US" b="0" i="1" smtClean="0">
                                        <a:latin typeface="Cambria Math"/>
                                      </a:rPr>
                                      <m:t>2</m:t>
                                    </m:r>
                                  </m:sup>
                                </m:sSup>
                              </m:den>
                            </m:f>
                          </m:e>
                        </m:d>
                      </m:e>
                    </m:d>
                  </m:oMath>
                </a14:m>
                <a:r>
                  <a:rPr lang="en-US" dirty="0"/>
                  <a:t>-</a:t>
                </a:r>
                <a:r>
                  <a:rPr lang="en-US" dirty="0" smtClean="0"/>
                  <a:t>reducible</a:t>
                </a:r>
                <a:endParaRPr lang="en-US" dirty="0"/>
              </a:p>
              <a:p>
                <a:pPr marL="0" lvl="1" indent="0">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a:sym typeface="Wingdings" pitchFamily="2" charset="2"/>
                        </a:rPr>
                        <m:t>𝐶𝐶</m:t>
                      </m:r>
                      <m:r>
                        <a:rPr lang="en-US" sz="3200" i="1">
                          <a:latin typeface="Cambria Math"/>
                          <a:sym typeface="Wingdings" pitchFamily="2" charset="2"/>
                        </a:rPr>
                        <m:t>=</m:t>
                      </m:r>
                      <m:r>
                        <a:rPr lang="en-US" sz="3200" i="1">
                          <a:latin typeface="Cambria Math"/>
                          <a:sym typeface="Wingdings" pitchFamily="2" charset="2"/>
                        </a:rPr>
                        <m:t>𝑂</m:t>
                      </m:r>
                      <m:d>
                        <m:dPr>
                          <m:ctrlPr>
                            <a:rPr lang="en-US" sz="3200" i="1">
                              <a:latin typeface="Cambria Math" panose="02040503050406030204" pitchFamily="18" charset="0"/>
                              <a:sym typeface="Wingdings" pitchFamily="2" charset="2"/>
                            </a:rPr>
                          </m:ctrlPr>
                        </m:dPr>
                        <m:e>
                          <m:sSup>
                            <m:sSupPr>
                              <m:ctrlPr>
                                <a:rPr lang="en-US" sz="3200" i="1">
                                  <a:latin typeface="Cambria Math" panose="02040503050406030204" pitchFamily="18" charset="0"/>
                                  <a:sym typeface="Wingdings" pitchFamily="2" charset="2"/>
                                </a:rPr>
                              </m:ctrlPr>
                            </m:sSupPr>
                            <m:e>
                              <m:r>
                                <a:rPr lang="en-US" sz="3200" i="1">
                                  <a:latin typeface="Cambria Math"/>
                                  <a:sym typeface="Wingdings" pitchFamily="2" charset="2"/>
                                </a:rPr>
                                <m:t>𝑛</m:t>
                              </m:r>
                            </m:e>
                            <m:sup>
                              <m:r>
                                <a:rPr lang="en-US" sz="3200" i="1">
                                  <a:latin typeface="Cambria Math"/>
                                  <a:sym typeface="Wingdings" pitchFamily="2" charset="2"/>
                                </a:rPr>
                                <m:t>1.71</m:t>
                              </m:r>
                            </m:sup>
                          </m:sSup>
                        </m:e>
                      </m:d>
                    </m:oMath>
                  </m:oMathPara>
                </a14:m>
                <a:endParaRPr lang="en-US" dirty="0" smtClean="0">
                  <a:sym typeface="Wingdings" pitchFamily="2" charset="2"/>
                </a:endParaRPr>
              </a:p>
              <a:p>
                <a:pPr marL="342900" lvl="1" indent="-342900">
                  <a:spcBef>
                    <a:spcPts val="1000"/>
                  </a:spcBef>
                </a:pPr>
                <a:r>
                  <a:rPr lang="en-US" sz="2800" dirty="0" smtClean="0"/>
                  <a:t>Argon2i (latest version) is </a:t>
                </a:r>
                <a14:m>
                  <m:oMath xmlns:m="http://schemas.openxmlformats.org/officeDocument/2006/math">
                    <m:d>
                      <m:dPr>
                        <m:ctrlPr>
                          <a:rPr lang="en-US" sz="2800" i="1">
                            <a:latin typeface="Cambria Math" panose="02040503050406030204" pitchFamily="18" charset="0"/>
                          </a:rPr>
                        </m:ctrlPr>
                      </m:dPr>
                      <m:e>
                        <m:r>
                          <a:rPr lang="en-US" sz="2800" i="1">
                            <a:latin typeface="Cambria Math"/>
                          </a:rPr>
                          <m:t>𝑒</m:t>
                        </m:r>
                        <m:r>
                          <a:rPr lang="en-US" sz="2800" i="1">
                            <a:latin typeface="Cambria Math"/>
                          </a:rPr>
                          <m:t>,</m:t>
                        </m:r>
                        <m:acc>
                          <m:accPr>
                            <m:chr m:val="̃"/>
                            <m:ctrlPr>
                              <a:rPr lang="en-US" sz="2800" i="1">
                                <a:latin typeface="Cambria Math" panose="02040503050406030204" pitchFamily="18" charset="0"/>
                              </a:rPr>
                            </m:ctrlPr>
                          </m:accPr>
                          <m:e>
                            <m:r>
                              <a:rPr lang="en-US" sz="2800" i="1">
                                <a:latin typeface="Cambria Math"/>
                              </a:rPr>
                              <m:t>𝑂</m:t>
                            </m:r>
                          </m:e>
                        </m:acc>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a:rPr>
                                      <m:t>𝑛</m:t>
                                    </m:r>
                                  </m:e>
                                  <m:sup>
                                    <m:r>
                                      <a:rPr lang="en-US" sz="2800" b="0" i="1" smtClean="0">
                                        <a:latin typeface="Cambria Math"/>
                                      </a:rPr>
                                      <m:t>3</m:t>
                                    </m:r>
                                  </m:sup>
                                </m:sSup>
                              </m:num>
                              <m:den>
                                <m:sSup>
                                  <m:sSupPr>
                                    <m:ctrlPr>
                                      <a:rPr lang="en-US" sz="2800" i="1">
                                        <a:latin typeface="Cambria Math" panose="02040503050406030204" pitchFamily="18" charset="0"/>
                                      </a:rPr>
                                    </m:ctrlPr>
                                  </m:sSupPr>
                                  <m:e>
                                    <m:r>
                                      <a:rPr lang="en-US" sz="2800" i="1">
                                        <a:latin typeface="Cambria Math"/>
                                      </a:rPr>
                                      <m:t>𝑒</m:t>
                                    </m:r>
                                  </m:e>
                                  <m:sup>
                                    <m:r>
                                      <a:rPr lang="en-US" sz="2800" b="0" i="1" smtClean="0">
                                        <a:latin typeface="Cambria Math"/>
                                      </a:rPr>
                                      <m:t>3</m:t>
                                    </m:r>
                                  </m:sup>
                                </m:sSup>
                              </m:den>
                            </m:f>
                          </m:e>
                        </m:d>
                      </m:e>
                    </m:d>
                  </m:oMath>
                </a14:m>
                <a:r>
                  <a:rPr lang="en-US" sz="2800" dirty="0"/>
                  <a:t>-reducible</a:t>
                </a:r>
                <a:endParaRPr lang="en-US" sz="2800" dirty="0" smtClean="0"/>
              </a:p>
              <a:p>
                <a:pPr marL="0" lvl="1" indent="0" algn="ctr">
                  <a:spcBef>
                    <a:spcPts val="1000"/>
                  </a:spcBef>
                  <a:buNone/>
                </a:pPr>
                <a14:m>
                  <m:oMathPara xmlns:m="http://schemas.openxmlformats.org/officeDocument/2006/math">
                    <m:oMathParaPr>
                      <m:jc m:val="centerGroup"/>
                    </m:oMathParaPr>
                    <m:oMath xmlns:m="http://schemas.openxmlformats.org/officeDocument/2006/math">
                      <m:r>
                        <a:rPr lang="en-US" sz="3200" i="1">
                          <a:latin typeface="Cambria Math"/>
                          <a:sym typeface="Wingdings" pitchFamily="2" charset="2"/>
                        </a:rPr>
                        <m:t>𝐶𝐶</m:t>
                      </m:r>
                      <m:r>
                        <a:rPr lang="en-US" sz="3200" i="1">
                          <a:latin typeface="Cambria Math"/>
                          <a:sym typeface="Wingdings" pitchFamily="2" charset="2"/>
                        </a:rPr>
                        <m:t>=</m:t>
                      </m:r>
                      <m:r>
                        <a:rPr lang="en-US" sz="3200" i="1">
                          <a:latin typeface="Cambria Math"/>
                          <a:sym typeface="Wingdings" pitchFamily="2" charset="2"/>
                        </a:rPr>
                        <m:t>𝑂</m:t>
                      </m:r>
                      <m:d>
                        <m:dPr>
                          <m:ctrlPr>
                            <a:rPr lang="en-US" sz="3200" i="1">
                              <a:latin typeface="Cambria Math" panose="02040503050406030204" pitchFamily="18" charset="0"/>
                              <a:sym typeface="Wingdings" pitchFamily="2" charset="2"/>
                            </a:rPr>
                          </m:ctrlPr>
                        </m:dPr>
                        <m:e>
                          <m:sSup>
                            <m:sSupPr>
                              <m:ctrlPr>
                                <a:rPr lang="en-US" sz="3200" i="1">
                                  <a:latin typeface="Cambria Math" panose="02040503050406030204" pitchFamily="18" charset="0"/>
                                  <a:sym typeface="Wingdings" pitchFamily="2" charset="2"/>
                                </a:rPr>
                              </m:ctrlPr>
                            </m:sSupPr>
                            <m:e>
                              <m:r>
                                <a:rPr lang="en-US" sz="3200" i="1">
                                  <a:latin typeface="Cambria Math"/>
                                  <a:sym typeface="Wingdings" pitchFamily="2" charset="2"/>
                                </a:rPr>
                                <m:t>𝑛</m:t>
                              </m:r>
                            </m:e>
                            <m:sup>
                              <m:r>
                                <a:rPr lang="en-US" sz="3200" i="1">
                                  <a:latin typeface="Cambria Math"/>
                                  <a:sym typeface="Wingdings" pitchFamily="2" charset="2"/>
                                </a:rPr>
                                <m:t>1.7</m:t>
                              </m:r>
                              <m:r>
                                <a:rPr lang="en-US" sz="3200" b="0" i="1" smtClean="0">
                                  <a:latin typeface="Cambria Math"/>
                                  <a:sym typeface="Wingdings" pitchFamily="2" charset="2"/>
                                </a:rPr>
                                <m:t>7</m:t>
                              </m:r>
                            </m:sup>
                          </m:sSup>
                        </m:e>
                      </m:d>
                    </m:oMath>
                  </m:oMathPara>
                </a14:m>
                <a:endParaRPr lang="en-US" dirty="0" smtClean="0"/>
              </a:p>
              <a:p>
                <a:r>
                  <a:rPr lang="en-US" dirty="0" smtClean="0"/>
                  <a:t>Similar picture for most other </a:t>
                </a:r>
                <a:r>
                  <a:rPr lang="en-US" dirty="0" err="1" smtClean="0"/>
                  <a:t>iMHF</a:t>
                </a:r>
                <a:r>
                  <a:rPr lang="en-US" dirty="0" smtClean="0"/>
                  <a:t> candidates </a:t>
                </a:r>
                <a:r>
                  <a:rPr lang="en-US" dirty="0"/>
                  <a:t>[</a:t>
                </a:r>
                <a:r>
                  <a:rPr lang="en-US" dirty="0" smtClean="0"/>
                  <a:t>AGKKOPRRR16]</a:t>
                </a: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43" t="-280" b="-3501"/>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8620" y="4485269"/>
            <a:ext cx="1096771" cy="11490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5978" y="300507"/>
            <a:ext cx="2438826" cy="2118569"/>
          </a:xfrm>
          <a:prstGeom prst="rect">
            <a:avLst/>
          </a:prstGeom>
        </p:spPr>
      </p:pic>
    </p:spTree>
    <p:extLst>
      <p:ext uri="{BB962C8B-B14F-4D97-AF65-F5344CB8AC3E}">
        <p14:creationId xmlns:p14="http://schemas.microsoft.com/office/powerpoint/2010/main" val="40631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 [BDK]</a:t>
            </a:r>
            <a:endParaRPr lang="en-US" dirty="0"/>
          </a:p>
        </p:txBody>
      </p:sp>
      <p:sp>
        <p:nvSpPr>
          <p:cNvPr id="3" name="Content Placeholder 2"/>
          <p:cNvSpPr>
            <a:spLocks noGrp="1"/>
          </p:cNvSpPr>
          <p:nvPr>
            <p:ph idx="1"/>
          </p:nvPr>
        </p:nvSpPr>
        <p:spPr/>
        <p:txBody>
          <a:bodyPr/>
          <a:lstStyle/>
          <a:p>
            <a:r>
              <a:rPr lang="en-US" dirty="0" smtClean="0"/>
              <a:t>Argon2: Winner of the password hashing competition[2015]</a:t>
            </a:r>
          </a:p>
          <a:p>
            <a:endParaRPr lang="en-US" dirty="0" smtClean="0"/>
          </a:p>
          <a:p>
            <a:endParaRPr lang="en-US" dirty="0"/>
          </a:p>
          <a:p>
            <a:endParaRPr lang="en-US" dirty="0" smtClean="0"/>
          </a:p>
          <a:p>
            <a:r>
              <a:rPr lang="en-US" dirty="0" smtClean="0"/>
              <a:t>Authors recommend Argon2i variant (data-independent) for password hashing.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61" y="2260166"/>
            <a:ext cx="1308471" cy="1370875"/>
          </a:xfrm>
          <a:prstGeom prst="rect">
            <a:avLst/>
          </a:prstGeom>
        </p:spPr>
      </p:pic>
      <p:pic>
        <p:nvPicPr>
          <p:cNvPr id="5" name="Content Placeholder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483" y="4926805"/>
            <a:ext cx="3205760" cy="1250158"/>
          </a:xfrm>
          <a:prstGeom prst="rect">
            <a:avLst/>
          </a:prstGeom>
        </p:spPr>
      </p:pic>
      <p:sp>
        <p:nvSpPr>
          <p:cNvPr id="6" name="&quot;No&quot; Symbol 5"/>
          <p:cNvSpPr/>
          <p:nvPr/>
        </p:nvSpPr>
        <p:spPr>
          <a:xfrm>
            <a:off x="3852691" y="4357327"/>
            <a:ext cx="3647412" cy="2367625"/>
          </a:xfrm>
          <a:prstGeom prst="noSmoking">
            <a:avLst/>
          </a:prstGeom>
          <a:solidFill>
            <a:srgbClr val="FF000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err="1">
              <a:solidFill>
                <a:schemeClr val="tx1"/>
              </a:solidFill>
            </a:endParaRPr>
          </a:p>
        </p:txBody>
      </p:sp>
    </p:spTree>
    <p:extLst>
      <p:ext uri="{BB962C8B-B14F-4D97-AF65-F5344CB8AC3E}">
        <p14:creationId xmlns:p14="http://schemas.microsoft.com/office/powerpoint/2010/main" val="37630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4581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Argon2i</a:t>
            </a:r>
            <a:endParaRPr lang="en-US" dirty="0"/>
          </a:p>
        </p:txBody>
      </p:sp>
      <p:sp>
        <p:nvSpPr>
          <p:cNvPr id="4" name="Oval 3"/>
          <p:cNvSpPr/>
          <p:nvPr/>
        </p:nvSpPr>
        <p:spPr>
          <a:xfrm>
            <a:off x="1595333"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536874" y="2301990"/>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478414" y="227510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147307"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18013" y="2582309"/>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59554" y="2539133"/>
            <a:ext cx="360406" cy="1491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00749" y="226018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4</a:t>
            </a:r>
            <a:endParaRPr lang="en-US" sz="2250" dirty="0"/>
          </a:p>
        </p:txBody>
      </p:sp>
      <p:sp>
        <p:nvSpPr>
          <p:cNvPr id="11" name="Oval 10"/>
          <p:cNvSpPr/>
          <p:nvPr/>
        </p:nvSpPr>
        <p:spPr>
          <a:xfrm>
            <a:off x="6387126" y="22979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err="1" smtClean="0"/>
              <a:t>i</a:t>
            </a:r>
            <a:endParaRPr lang="en-US" sz="2250" dirty="0"/>
          </a:p>
        </p:txBody>
      </p:sp>
      <p:cxnSp>
        <p:nvCxnSpPr>
          <p:cNvPr id="12" name="Straight Arrow Connector 11"/>
          <p:cNvCxnSpPr/>
          <p:nvPr/>
        </p:nvCxnSpPr>
        <p:spPr>
          <a:xfrm>
            <a:off x="4952723" y="2533737"/>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35902" y="1901929"/>
            <a:ext cx="683200" cy="957955"/>
          </a:xfrm>
          <a:prstGeom prst="rect">
            <a:avLst/>
          </a:prstGeom>
          <a:noFill/>
        </p:spPr>
        <p:txBody>
          <a:bodyPr wrap="none" rtlCol="0">
            <a:spAutoFit/>
          </a:bodyPr>
          <a:lstStyle/>
          <a:p>
            <a:r>
              <a:rPr lang="en-US" sz="5625" dirty="0"/>
              <a:t>…</a:t>
            </a:r>
          </a:p>
        </p:txBody>
      </p:sp>
      <p:cxnSp>
        <p:nvCxnSpPr>
          <p:cNvPr id="14" name="Straight Arrow Connector 13"/>
          <p:cNvCxnSpPr/>
          <p:nvPr/>
        </p:nvCxnSpPr>
        <p:spPr>
          <a:xfrm>
            <a:off x="5941244" y="2575541"/>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9350615" y="2253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cxnSp>
        <p:nvCxnSpPr>
          <p:cNvPr id="17" name="Straight Arrow Connector 16"/>
          <p:cNvCxnSpPr/>
          <p:nvPr/>
        </p:nvCxnSpPr>
        <p:spPr>
          <a:xfrm>
            <a:off x="8982390" y="2566103"/>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7"/>
            <a:endCxn id="11" idx="1"/>
          </p:cNvCxnSpPr>
          <p:nvPr/>
        </p:nvCxnSpPr>
        <p:spPr>
          <a:xfrm rot="5400000" flipH="1" flipV="1">
            <a:off x="4750543" y="662005"/>
            <a:ext cx="4048" cy="3439327"/>
          </a:xfrm>
          <a:prstGeom prst="curvedConnector3">
            <a:avLst>
              <a:gd name="adj1" fmla="val 7765563"/>
            </a:avLst>
          </a:prstGeom>
          <a:ln w="28575">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039165" y="1545052"/>
            <a:ext cx="3556679" cy="461665"/>
          </a:xfrm>
          <a:prstGeom prst="rect">
            <a:avLst/>
          </a:prstGeom>
          <a:noFill/>
        </p:spPr>
        <p:txBody>
          <a:bodyPr wrap="none" rtlCol="0">
            <a:spAutoFit/>
          </a:bodyPr>
          <a:lstStyle/>
          <a:p>
            <a:r>
              <a:rPr lang="en-US" sz="2400" dirty="0" smtClean="0">
                <a:solidFill>
                  <a:srgbClr val="7030A0"/>
                </a:solidFill>
              </a:rPr>
              <a:t>random predecessor r(</a:t>
            </a:r>
            <a:r>
              <a:rPr lang="en-US" sz="2400" dirty="0" err="1" smtClean="0">
                <a:solidFill>
                  <a:srgbClr val="7030A0"/>
                </a:solidFill>
              </a:rPr>
              <a:t>i</a:t>
            </a:r>
            <a:r>
              <a:rPr lang="en-US" sz="2400" dirty="0" smtClean="0">
                <a:solidFill>
                  <a:srgbClr val="7030A0"/>
                </a:solidFill>
              </a:rPr>
              <a:t>) &lt; </a:t>
            </a:r>
            <a:r>
              <a:rPr lang="en-US" sz="2400" dirty="0" err="1" smtClean="0">
                <a:solidFill>
                  <a:srgbClr val="7030A0"/>
                </a:solidFill>
              </a:rPr>
              <a:t>i</a:t>
            </a:r>
            <a:endParaRPr lang="en-US" sz="2400" dirty="0">
              <a:solidFill>
                <a:srgbClr val="7030A0"/>
              </a:solidFill>
            </a:endParaRPr>
          </a:p>
        </p:txBody>
      </p:sp>
      <p:cxnSp>
        <p:nvCxnSpPr>
          <p:cNvPr id="25" name="Straight Arrow Connector 24"/>
          <p:cNvCxnSpPr/>
          <p:nvPr/>
        </p:nvCxnSpPr>
        <p:spPr>
          <a:xfrm>
            <a:off x="6968261" y="2582309"/>
            <a:ext cx="368225"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1595333" y="3054399"/>
                <a:ext cx="2525500" cy="523220"/>
              </a:xfrm>
              <a:prstGeom prst="rect">
                <a:avLst/>
              </a:prstGeom>
              <a:noFill/>
            </p:spPr>
            <p:txBody>
              <a:bodyPr wrap="none" rtlCol="0">
                <a:spAutoFit/>
              </a:bodyPr>
              <a:lstStyle/>
              <a:p>
                <a:r>
                  <a:rPr lang="en-US" sz="2800" dirty="0" smtClean="0"/>
                  <a:t>Indegree: </a:t>
                </a:r>
                <a14:m>
                  <m:oMath xmlns:m="http://schemas.openxmlformats.org/officeDocument/2006/math">
                    <m:r>
                      <a:rPr lang="en-US" sz="280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=2</m:t>
                    </m:r>
                  </m:oMath>
                </a14:m>
                <a:endParaRPr lang="en-US" sz="28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595333" y="3054399"/>
                <a:ext cx="2525500" cy="523220"/>
              </a:xfrm>
              <a:prstGeom prst="rect">
                <a:avLst/>
              </a:prstGeom>
              <a:blipFill rotWithShape="0">
                <a:blip r:embed="rId2"/>
                <a:stretch>
                  <a:fillRect l="-5072"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27907719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Argon2i: Reducing depth to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2"/>
                <a:stretch>
                  <a:fillRect l="-2377"/>
                </a:stretch>
              </a:blipFill>
            </p:spPr>
            <p:txBody>
              <a:bodyPr/>
              <a:lstStyle/>
              <a:p>
                <a:r>
                  <a:rPr lang="en-US">
                    <a:noFill/>
                  </a:rPr>
                  <a:t> </a:t>
                </a:r>
              </a:p>
            </p:txBody>
          </p:sp>
        </mc:Fallback>
      </mc:AlternateContent>
      <p:sp>
        <p:nvSpPr>
          <p:cNvPr id="3" name="Content Placeholder 2"/>
          <p:cNvSpPr>
            <a:spLocks noGrp="1"/>
          </p:cNvSpPr>
          <p:nvPr>
            <p:ph idx="1"/>
          </p:nvPr>
        </p:nvSpPr>
        <p:spPr/>
        <p:txBody>
          <a:bodyPr/>
          <a:lstStyle/>
          <a:p>
            <a:endParaRPr lang="en-US" dirty="0"/>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3"/>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4"/>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5"/>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0" name="Oval 29"/>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6"/>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936982" y="298427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48" name="TextBox 4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49" name="Oval 48"/>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0" name="Oval 49"/>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1" name="TextBox 50"/>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666159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Argon2i: Reducing </a:t>
                </a:r>
                <a:r>
                  <a:rPr lang="en-US" dirty="0"/>
                  <a:t>depth to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2377"/>
                </a:stretch>
              </a:blipFill>
            </p:spPr>
            <p:txBody>
              <a:bodyPr/>
              <a:lstStyle/>
              <a:p>
                <a:r>
                  <a:rPr lang="en-US">
                    <a:noFill/>
                  </a:rPr>
                  <a:t> </a:t>
                </a:r>
              </a:p>
            </p:txBody>
          </p:sp>
        </mc:Fallback>
      </mc:AlternateContent>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7"/>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Rectangle 44"/>
              <p:cNvSpPr/>
              <p:nvPr/>
            </p:nvSpPr>
            <p:spPr>
              <a:xfrm>
                <a:off x="2327057" y="1584609"/>
                <a:ext cx="7051739" cy="595548"/>
              </a:xfrm>
              <a:prstGeom prst="rect">
                <a:avLst/>
              </a:prstGeom>
            </p:spPr>
            <p:txBody>
              <a:bodyPr wrap="none">
                <a:spAutoFit/>
              </a:bodyPr>
              <a:lstStyle/>
              <a:p>
                <a:r>
                  <a:rPr lang="en-US" sz="2800" b="1" dirty="0" smtClean="0">
                    <a:solidFill>
                      <a:srgbClr val="FF0000"/>
                    </a:solidFill>
                  </a:rPr>
                  <a:t>Definition:</a:t>
                </a:r>
                <a:r>
                  <a:rPr lang="en-US" sz="2800" dirty="0" smtClean="0">
                    <a:solidFill>
                      <a:srgbClr val="FF0000"/>
                    </a:solidFill>
                  </a:rPr>
                  <a:t> </a:t>
                </a:r>
                <a14:m>
                  <m:oMath xmlns:m="http://schemas.openxmlformats.org/officeDocument/2006/math">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i="1">
                        <a:solidFill>
                          <a:srgbClr val="FF0000"/>
                        </a:solidFill>
                        <a:latin typeface="Cambria Math" panose="02040503050406030204" pitchFamily="18" charset="0"/>
                      </a:rPr>
                      <m:t>=</m:t>
                    </m:r>
                    <m:d>
                      <m:dPr>
                        <m:begChr m:val="{"/>
                        <m:endChr m:val="}"/>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𝑣</m:t>
                        </m:r>
                        <m:r>
                          <a:rPr lang="en-US" sz="2800" i="1" baseline="-25000">
                            <a:solidFill>
                              <a:srgbClr val="FF0000"/>
                            </a:solidFill>
                            <a:latin typeface="Cambria Math" panose="02040503050406030204" pitchFamily="18" charset="0"/>
                          </a:rPr>
                          <m:t>𝑖</m:t>
                        </m:r>
                      </m:e>
                      <m:e>
                        <m:r>
                          <a:rPr lang="en-US" sz="2800">
                            <a:solidFill>
                              <a:srgbClr val="FF0000"/>
                            </a:solidFill>
                            <a:latin typeface="Cambria Math" panose="02040503050406030204" pitchFamily="18" charset="0"/>
                          </a:rPr>
                          <m:t> </m:t>
                        </m:r>
                        <m:sSub>
                          <m:sSubPr>
                            <m:ctrlPr>
                              <a:rPr lang="en-US" sz="2800" i="1">
                                <a:solidFill>
                                  <a:srgbClr val="FF0000"/>
                                </a:solidFill>
                                <a:latin typeface="Cambria Math" panose="02040503050406030204" pitchFamily="18" charset="0"/>
                              </a:rPr>
                            </m:ctrlPr>
                          </m:sSubPr>
                          <m:e>
                            <m:r>
                              <a:rPr lang="en-US" sz="2800" i="1">
                                <a:solidFill>
                                  <a:srgbClr val="FF0000"/>
                                </a:solidFill>
                                <a:latin typeface="Cambria Math" panose="02040503050406030204" pitchFamily="18" charset="0"/>
                              </a:rPr>
                              <m:t>𝑣</m:t>
                            </m:r>
                          </m:e>
                          <m:sub>
                            <m:r>
                              <a:rPr lang="en-US" sz="2800" i="1">
                                <a:solidFill>
                                  <a:srgbClr val="FF0000"/>
                                </a:solidFill>
                                <a:latin typeface="Cambria Math" panose="02040503050406030204" pitchFamily="18" charset="0"/>
                              </a:rPr>
                              <m:t>𝑟</m:t>
                            </m:r>
                            <m:r>
                              <a:rPr lang="en-US" sz="2800" i="1">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𝑖</m:t>
                            </m:r>
                            <m:r>
                              <a:rPr lang="en-US" sz="2800" i="1">
                                <a:solidFill>
                                  <a:srgbClr val="FF0000"/>
                                </a:solidFill>
                                <a:latin typeface="Cambria Math" panose="02040503050406030204" pitchFamily="18" charset="0"/>
                              </a:rPr>
                              <m:t>)</m:t>
                            </m:r>
                          </m:sub>
                        </m:sSub>
                        <m:r>
                          <m:rPr>
                            <m:sty m:val="p"/>
                          </m:rPr>
                          <a:rPr lang="en-US" sz="2800">
                            <a:solidFill>
                              <a:srgbClr val="FF0000"/>
                            </a:solidFill>
                            <a:latin typeface="Cambria Math" panose="02040503050406030204" pitchFamily="18" charset="0"/>
                          </a:rPr>
                          <m:t>and</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v</m:t>
                        </m:r>
                        <m:r>
                          <a:rPr lang="en-US" sz="2800" i="1" baseline="-25000">
                            <a:solidFill>
                              <a:srgbClr val="FF0000"/>
                            </a:solidFill>
                            <a:latin typeface="Cambria Math" panose="02040503050406030204" pitchFamily="18" charset="0"/>
                          </a:rPr>
                          <m:t>𝑖</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in</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same</m:t>
                        </m:r>
                        <m:r>
                          <a:rPr lang="en-US" sz="2800">
                            <a:solidFill>
                              <a:srgbClr val="FF0000"/>
                            </a:solidFill>
                            <a:latin typeface="Cambria Math" panose="02040503050406030204" pitchFamily="18" charset="0"/>
                          </a:rPr>
                          <m:t> </m:t>
                        </m:r>
                        <m:r>
                          <m:rPr>
                            <m:sty m:val="p"/>
                          </m:rPr>
                          <a:rPr lang="en-US" sz="2800">
                            <a:solidFill>
                              <a:srgbClr val="FF0000"/>
                            </a:solidFill>
                            <a:latin typeface="Cambria Math" panose="02040503050406030204" pitchFamily="18" charset="0"/>
                          </a:rPr>
                          <m:t>layer</m:t>
                        </m:r>
                      </m:e>
                    </m:d>
                  </m:oMath>
                </a14:m>
                <a:endParaRPr lang="en-US" sz="2800" dirty="0"/>
              </a:p>
            </p:txBody>
          </p:sp>
        </mc:Choice>
        <mc:Fallback xmlns="">
          <p:sp>
            <p:nvSpPr>
              <p:cNvPr id="45" name="Rectangle 44"/>
              <p:cNvSpPr>
                <a:spLocks noRot="1" noChangeAspect="1" noMove="1" noResize="1" noEditPoints="1" noAdjustHandles="1" noChangeArrowheads="1" noChangeShapeType="1" noTextEdit="1"/>
              </p:cNvSpPr>
              <p:nvPr/>
            </p:nvSpPr>
            <p:spPr>
              <a:xfrm>
                <a:off x="2327057" y="1584609"/>
                <a:ext cx="7051739" cy="595548"/>
              </a:xfrm>
              <a:prstGeom prst="rect">
                <a:avLst/>
              </a:prstGeom>
              <a:blipFill rotWithShape="0">
                <a:blip r:embed="rId9"/>
                <a:stretch>
                  <a:fillRect l="-1815" t="-5102" b="-2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p:cNvSpPr/>
              <p:nvPr/>
            </p:nvSpPr>
            <p:spPr>
              <a:xfrm>
                <a:off x="866283" y="5710406"/>
                <a:ext cx="300325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00"/>
                          </a:solidFill>
                          <a:latin typeface="Cambria Math" panose="02040503050406030204" pitchFamily="18" charset="0"/>
                        </a:rPr>
                        <m:t>𝐂𝐥𝐚𝐢𝐦</m:t>
                      </m:r>
                      <m:r>
                        <a:rPr lang="en-US" sz="2800" b="1" i="0" smtClean="0">
                          <a:solidFill>
                            <a:srgbClr val="FF0000"/>
                          </a:solidFill>
                          <a:latin typeface="Cambria Math" panose="02040503050406030204" pitchFamily="18" charset="0"/>
                        </a:rPr>
                        <m:t>:</m:t>
                      </m:r>
                      <m:r>
                        <a:rPr lang="en-US" sz="2800" i="1">
                          <a:solidFill>
                            <a:srgbClr val="FF0000"/>
                          </a:solidFill>
                          <a:latin typeface="Cambria Math" panose="02040503050406030204" pitchFamily="18" charset="0"/>
                        </a:rPr>
                        <m:t>𝑆</m:t>
                      </m:r>
                      <m:r>
                        <a:rPr lang="en-US" sz="2800" i="1" baseline="-25000">
                          <a:solidFill>
                            <a:srgbClr val="FF0000"/>
                          </a:solidFill>
                          <a:latin typeface="Cambria Math" panose="02040503050406030204" pitchFamily="18" charset="0"/>
                        </a:rPr>
                        <m:t>2</m:t>
                      </m:r>
                      <m:r>
                        <a:rPr lang="en-US" sz="2800" b="1">
                          <a:solidFill>
                            <a:srgbClr val="FF0000"/>
                          </a:solidFill>
                          <a:latin typeface="Cambria Math"/>
                        </a:rPr>
                        <m:t>𝐢𝐬</m:t>
                      </m:r>
                      <m:r>
                        <a:rPr lang="en-US" sz="2800" b="1">
                          <a:solidFill>
                            <a:srgbClr val="FF0000"/>
                          </a:solidFill>
                          <a:latin typeface="Cambria Math"/>
                        </a:rPr>
                        <m:t> </m:t>
                      </m:r>
                      <m:r>
                        <a:rPr lang="en-US" sz="2800" b="1">
                          <a:solidFill>
                            <a:srgbClr val="FF0000"/>
                          </a:solidFill>
                          <a:latin typeface="Cambria Math"/>
                        </a:rPr>
                        <m:t>𝐬𝐦𝐚𝐥𝐥</m:t>
                      </m:r>
                    </m:oMath>
                  </m:oMathPara>
                </a14:m>
                <a:endParaRPr lang="en-US" sz="2800" dirty="0"/>
              </a:p>
            </p:txBody>
          </p:sp>
        </mc:Choice>
        <mc:Fallback xmlns="">
          <p:sp>
            <p:nvSpPr>
              <p:cNvPr id="52" name="Rectangle 51"/>
              <p:cNvSpPr>
                <a:spLocks noRot="1" noChangeAspect="1" noMove="1" noResize="1" noEditPoints="1" noAdjustHandles="1" noChangeArrowheads="1" noChangeShapeType="1" noTextEdit="1"/>
              </p:cNvSpPr>
              <p:nvPr/>
            </p:nvSpPr>
            <p:spPr>
              <a:xfrm>
                <a:off x="866283" y="5710406"/>
                <a:ext cx="3003258" cy="523220"/>
              </a:xfrm>
              <a:prstGeom prst="rect">
                <a:avLst/>
              </a:prstGeom>
              <a:blipFill rotWithShape="1">
                <a:blip r:embed="rId10"/>
                <a:stretch>
                  <a:fillRect/>
                </a:stretch>
              </a:blipFill>
            </p:spPr>
            <p:txBody>
              <a:bodyPr/>
              <a:lstStyle/>
              <a:p>
                <a:r>
                  <a:rPr lang="en-US">
                    <a:noFill/>
                  </a:rPr>
                  <a:t> </a:t>
                </a:r>
              </a:p>
            </p:txBody>
          </p:sp>
        </mc:Fallback>
      </mc:AlternateContent>
      <p:sp>
        <p:nvSpPr>
          <p:cNvPr id="53" name="Rectangle 52"/>
          <p:cNvSpPr/>
          <p:nvPr/>
        </p:nvSpPr>
        <p:spPr>
          <a:xfrm>
            <a:off x="770974" y="5710406"/>
            <a:ext cx="3098567" cy="622662"/>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p>
        </p:txBody>
      </p:sp>
      <p:cxnSp>
        <p:nvCxnSpPr>
          <p:cNvPr id="56" name="Straight Arrow Connector 55"/>
          <p:cNvCxnSpPr/>
          <p:nvPr/>
        </p:nvCxnSpPr>
        <p:spPr>
          <a:xfrm>
            <a:off x="6938798" y="3024941"/>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8" name="TextBox 57"/>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1" name="Oval 50"/>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906" y="2720242"/>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Oval 54"/>
          <p:cNvSpPr/>
          <p:nvPr/>
        </p:nvSpPr>
        <p:spPr>
          <a:xfrm>
            <a:off x="5024972" y="3830607"/>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9" name="TextBox 58"/>
          <p:cNvSpPr txBox="1"/>
          <p:nvPr/>
        </p:nvSpPr>
        <p:spPr>
          <a:xfrm>
            <a:off x="4382552" y="3465226"/>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8764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881185" y="5482782"/>
            <a:ext cx="7759599" cy="1026777"/>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48" name="Rectangle 47"/>
              <p:cNvSpPr/>
              <p:nvPr/>
            </p:nvSpPr>
            <p:spPr>
              <a:xfrm>
                <a:off x="866283" y="5710406"/>
                <a:ext cx="6324680"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chemeClr val="tx1"/>
                          </a:solidFill>
                          <a:latin typeface="Cambria Math" panose="02040503050406030204" pitchFamily="18" charset="0"/>
                        </a:rPr>
                        <m:t>𝐅𝐚𝐜𝐭</m:t>
                      </m:r>
                      <m:r>
                        <a:rPr lang="en-US" sz="2800" b="1" i="0" smtClean="0">
                          <a:solidFill>
                            <a:schemeClr val="tx1"/>
                          </a:solidFill>
                          <a:latin typeface="Cambria Math" panose="02040503050406030204" pitchFamily="18" charset="0"/>
                        </a:rPr>
                        <m:t>:</m:t>
                      </m:r>
                      <m:r>
                        <m:rPr>
                          <m:sty m:val="p"/>
                        </m:rPr>
                        <a:rPr lang="en-US" sz="2800" b="0" i="0" smtClean="0">
                          <a:solidFill>
                            <a:schemeClr val="tx1"/>
                          </a:solidFill>
                          <a:latin typeface="Cambria Math"/>
                        </a:rPr>
                        <m:t>Easy</m:t>
                      </m:r>
                      <m:r>
                        <a:rPr lang="en-US" sz="2800" b="0" i="0" smtClean="0">
                          <a:solidFill>
                            <a:schemeClr val="tx1"/>
                          </a:solidFill>
                          <a:latin typeface="Cambria Math"/>
                        </a:rPr>
                        <m:t> </m:t>
                      </m:r>
                      <m:r>
                        <m:rPr>
                          <m:sty m:val="p"/>
                        </m:rPr>
                        <a:rPr lang="en-US" sz="2800" b="0" i="0" smtClean="0">
                          <a:solidFill>
                            <a:schemeClr val="tx1"/>
                          </a:solidFill>
                          <a:latin typeface="Cambria Math"/>
                        </a:rPr>
                        <m:t>to</m:t>
                      </m:r>
                      <m:r>
                        <a:rPr lang="en-US" sz="2800" b="0" i="0" smtClean="0">
                          <a:solidFill>
                            <a:schemeClr val="tx1"/>
                          </a:solidFill>
                          <a:latin typeface="Cambria Math"/>
                        </a:rPr>
                        <m:t> </m:t>
                      </m:r>
                      <m:r>
                        <m:rPr>
                          <m:sty m:val="p"/>
                        </m:rPr>
                        <a:rPr lang="en-US" sz="2800" b="0" i="0" smtClean="0">
                          <a:solidFill>
                            <a:schemeClr val="tx1"/>
                          </a:solidFill>
                          <a:latin typeface="Cambria Math"/>
                        </a:rPr>
                        <m:t>reduce</m:t>
                      </m:r>
                      <m:r>
                        <a:rPr lang="en-US" sz="2800" b="0" i="0" smtClean="0">
                          <a:solidFill>
                            <a:schemeClr val="tx1"/>
                          </a:solidFill>
                          <a:latin typeface="Cambria Math"/>
                        </a:rPr>
                        <m:t> </m:t>
                      </m:r>
                      <m:r>
                        <m:rPr>
                          <m:sty m:val="p"/>
                        </m:rPr>
                        <a:rPr lang="en-US" sz="2800" b="0" i="0" smtClean="0">
                          <a:solidFill>
                            <a:schemeClr val="tx1"/>
                          </a:solidFill>
                          <a:latin typeface="Cambria Math"/>
                        </a:rPr>
                        <m:t>the</m:t>
                      </m:r>
                      <m:r>
                        <a:rPr lang="en-US" sz="2800" b="0" i="0" smtClean="0">
                          <a:solidFill>
                            <a:schemeClr val="tx1"/>
                          </a:solidFill>
                          <a:latin typeface="Cambria Math"/>
                        </a:rPr>
                        <m:t> </m:t>
                      </m:r>
                      <m:r>
                        <m:rPr>
                          <m:sty m:val="p"/>
                        </m:rPr>
                        <a:rPr lang="en-US" sz="2800" b="0" i="0" smtClean="0">
                          <a:solidFill>
                            <a:schemeClr val="tx1"/>
                          </a:solidFill>
                          <a:latin typeface="Cambria Math"/>
                        </a:rPr>
                        <m:t>depth</m:t>
                      </m:r>
                      <m:r>
                        <a:rPr lang="en-US" sz="2800" b="0" i="0" smtClean="0">
                          <a:solidFill>
                            <a:schemeClr val="tx1"/>
                          </a:solidFill>
                          <a:latin typeface="Cambria Math"/>
                        </a:rPr>
                        <m:t> </m:t>
                      </m:r>
                      <m:r>
                        <m:rPr>
                          <m:sty m:val="p"/>
                        </m:rPr>
                        <a:rPr lang="en-US" sz="2800" b="0" i="0" smtClean="0">
                          <a:solidFill>
                            <a:schemeClr val="tx1"/>
                          </a:solidFill>
                          <a:latin typeface="Cambria Math"/>
                        </a:rPr>
                        <m:t>of</m:t>
                      </m:r>
                      <m:r>
                        <a:rPr lang="en-US" sz="2800" b="0" i="0" smtClean="0">
                          <a:solidFill>
                            <a:schemeClr val="tx1"/>
                          </a:solidFill>
                          <a:latin typeface="Cambria Math"/>
                        </a:rPr>
                        <m:t> </m:t>
                      </m:r>
                      <m:r>
                        <m:rPr>
                          <m:sty m:val="p"/>
                        </m:rPr>
                        <a:rPr lang="en-US" sz="2800" b="0" i="0" smtClean="0">
                          <a:solidFill>
                            <a:schemeClr val="tx1"/>
                          </a:solidFill>
                          <a:latin typeface="Cambria Math"/>
                        </a:rPr>
                        <m:t>a</m:t>
                      </m:r>
                      <m:r>
                        <a:rPr lang="en-US" sz="2800" b="0" i="0" smtClean="0">
                          <a:solidFill>
                            <a:schemeClr val="tx1"/>
                          </a:solidFill>
                          <a:latin typeface="Cambria Math"/>
                        </a:rPr>
                        <m:t> </m:t>
                      </m:r>
                      <m:r>
                        <m:rPr>
                          <m:sty m:val="p"/>
                        </m:rPr>
                        <a:rPr lang="en-US" sz="2800" b="0" i="0" smtClean="0">
                          <a:solidFill>
                            <a:schemeClr val="tx1"/>
                          </a:solidFill>
                          <a:latin typeface="Cambria Math"/>
                        </a:rPr>
                        <m:t>path</m:t>
                      </m:r>
                    </m:oMath>
                  </m:oMathPara>
                </a14:m>
                <a:endParaRPr lang="en-US" sz="2800" dirty="0">
                  <a:solidFill>
                    <a:schemeClr val="tx1"/>
                  </a:solidFill>
                </a:endParaRPr>
              </a:p>
            </p:txBody>
          </p:sp>
        </mc:Choice>
        <mc:Fallback xmlns="">
          <p:sp>
            <p:nvSpPr>
              <p:cNvPr id="48" name="Rectangle 47"/>
              <p:cNvSpPr>
                <a:spLocks noRot="1" noChangeAspect="1" noMove="1" noResize="1" noEditPoints="1" noAdjustHandles="1" noChangeArrowheads="1" noChangeShapeType="1" noTextEdit="1"/>
              </p:cNvSpPr>
              <p:nvPr/>
            </p:nvSpPr>
            <p:spPr>
              <a:xfrm>
                <a:off x="866283" y="5710406"/>
                <a:ext cx="6324680" cy="523220"/>
              </a:xfrm>
              <a:prstGeom prst="rect">
                <a:avLst/>
              </a:prstGeom>
              <a:blipFill rotWithShape="1">
                <a:blip r:embed="rId3"/>
                <a:stretch>
                  <a:fillRect/>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smtClean="0"/>
              <a:t>Argon2i is a layered DAG </a:t>
            </a:r>
            <a:r>
              <a:rPr lang="en-US" dirty="0"/>
              <a:t>(almost) </a:t>
            </a:r>
          </a:p>
        </p:txBody>
      </p:sp>
      <p:sp>
        <p:nvSpPr>
          <p:cNvPr id="4" name="Oval 3"/>
          <p:cNvSpPr/>
          <p:nvPr/>
        </p:nvSpPr>
        <p:spPr>
          <a:xfrm>
            <a:off x="1455800"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1</a:t>
            </a:r>
          </a:p>
        </p:txBody>
      </p:sp>
      <p:sp>
        <p:nvSpPr>
          <p:cNvPr id="5" name="Oval 4"/>
          <p:cNvSpPr/>
          <p:nvPr/>
        </p:nvSpPr>
        <p:spPr>
          <a:xfrm>
            <a:off x="2397341" y="4646644"/>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6" name="Oval 5"/>
          <p:cNvSpPr/>
          <p:nvPr/>
        </p:nvSpPr>
        <p:spPr>
          <a:xfrm>
            <a:off x="3338881" y="4619756"/>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cxnSp>
        <p:nvCxnSpPr>
          <p:cNvPr id="7" name="Straight Arrow Connector 6"/>
          <p:cNvCxnSpPr/>
          <p:nvPr/>
        </p:nvCxnSpPr>
        <p:spPr>
          <a:xfrm>
            <a:off x="2007774" y="492019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78480" y="49269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Oval 8"/>
              <p:cNvSpPr/>
              <p:nvPr/>
            </p:nvSpPr>
            <p:spPr>
              <a:xfrm>
                <a:off x="7441437" y="4588354"/>
                <a:ext cx="74894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9" name="Oval 8"/>
              <p:cNvSpPr>
                <a:spLocks noRot="1" noChangeAspect="1" noMove="1" noResize="1" noEditPoints="1" noAdjustHandles="1" noChangeArrowheads="1" noChangeShapeType="1" noTextEdit="1"/>
              </p:cNvSpPr>
              <p:nvPr/>
            </p:nvSpPr>
            <p:spPr>
              <a:xfrm>
                <a:off x="7441437" y="4588354"/>
                <a:ext cx="748941" cy="557894"/>
              </a:xfrm>
              <a:prstGeom prst="ellipse">
                <a:avLst/>
              </a:prstGeom>
              <a:blipFill rotWithShape="0">
                <a:blip r:embed="rId4"/>
                <a:stretch>
                  <a:fillRect/>
                </a:stretch>
              </a:blipFill>
              <a:ln>
                <a:noFill/>
              </a:ln>
            </p:spPr>
            <p:txBody>
              <a:bodyPr/>
              <a:lstStyle/>
              <a:p>
                <a:r>
                  <a:rPr lang="en-US">
                    <a:noFill/>
                  </a:rPr>
                  <a:t> </a:t>
                </a:r>
              </a:p>
            </p:txBody>
          </p:sp>
        </mc:Fallback>
      </mc:AlternateContent>
      <p:cxnSp>
        <p:nvCxnSpPr>
          <p:cNvPr id="10" name="Straight Arrow Connector 9"/>
          <p:cNvCxnSpPr>
            <a:stCxn id="27" idx="6"/>
          </p:cNvCxnSpPr>
          <p:nvPr/>
        </p:nvCxnSpPr>
        <p:spPr>
          <a:xfrm flipV="1">
            <a:off x="7056747" y="4906164"/>
            <a:ext cx="384688" cy="5167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822622" y="4373178"/>
            <a:ext cx="5684323" cy="4061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362529" y="3838064"/>
            <a:ext cx="795430"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+2</a:t>
            </a:r>
          </a:p>
        </p:txBody>
      </p:sp>
      <p:sp>
        <p:nvSpPr>
          <p:cNvPr id="13" name="Oval 12"/>
          <p:cNvSpPr/>
          <p:nvPr/>
        </p:nvSpPr>
        <p:spPr>
          <a:xfrm>
            <a:off x="3338886" y="3809273"/>
            <a:ext cx="691499"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a:t>+3</a:t>
            </a:r>
          </a:p>
        </p:txBody>
      </p:sp>
      <p:sp>
        <p:nvSpPr>
          <p:cNvPr id="14" name="TextBox 13"/>
          <p:cNvSpPr txBox="1"/>
          <p:nvPr/>
        </p:nvSpPr>
        <p:spPr>
          <a:xfrm>
            <a:off x="5561841" y="3414981"/>
            <a:ext cx="683200" cy="957955"/>
          </a:xfrm>
          <a:prstGeom prst="rect">
            <a:avLst/>
          </a:prstGeom>
          <a:noFill/>
        </p:spPr>
        <p:txBody>
          <a:bodyPr wrap="none" rtlCol="0">
            <a:spAutoFit/>
          </a:bodyPr>
          <a:lstStyle/>
          <a:p>
            <a:r>
              <a:rPr lang="en-US" sz="5625" dirty="0"/>
              <a:t>…</a:t>
            </a:r>
          </a:p>
        </p:txBody>
      </p:sp>
      <p:sp>
        <p:nvSpPr>
          <p:cNvPr id="15" name="TextBox 14"/>
          <p:cNvSpPr txBox="1"/>
          <p:nvPr/>
        </p:nvSpPr>
        <p:spPr>
          <a:xfrm>
            <a:off x="5929638" y="4246108"/>
            <a:ext cx="683200" cy="957955"/>
          </a:xfrm>
          <a:prstGeom prst="rect">
            <a:avLst/>
          </a:prstGeom>
          <a:noFill/>
        </p:spPr>
        <p:txBody>
          <a:bodyPr wrap="none" rtlCol="0">
            <a:spAutoFit/>
          </a:bodyPr>
          <a:lstStyle/>
          <a:p>
            <a:r>
              <a:rPr lang="en-US" sz="5625" dirty="0"/>
              <a:t>…</a:t>
            </a:r>
          </a:p>
        </p:txBody>
      </p:sp>
      <p:cxnSp>
        <p:nvCxnSpPr>
          <p:cNvPr id="16" name="Straight Arrow Connector 15"/>
          <p:cNvCxnSpPr/>
          <p:nvPr/>
        </p:nvCxnSpPr>
        <p:spPr>
          <a:xfrm>
            <a:off x="3920021" y="4883787"/>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Oval 16"/>
              <p:cNvSpPr/>
              <p:nvPr/>
            </p:nvSpPr>
            <p:spPr>
              <a:xfrm>
                <a:off x="7299204" y="3829113"/>
                <a:ext cx="7359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250" i="1" dirty="0">
                              <a:latin typeface="Cambria Math" panose="02040503050406030204" pitchFamily="18" charset="0"/>
                            </a:rPr>
                          </m:ctrlPr>
                        </m:sSupPr>
                        <m:e>
                          <m:r>
                            <a:rPr lang="en-US" sz="2250" i="1" dirty="0">
                              <a:latin typeface="Cambria Math" panose="02040503050406030204" pitchFamily="18" charset="0"/>
                            </a:rPr>
                            <m:t>2</m:t>
                          </m:r>
                          <m:r>
                            <a:rPr lang="en-US" sz="2250" i="1" dirty="0">
                              <a:latin typeface="Cambria Math" panose="02040503050406030204" pitchFamily="18" charset="0"/>
                            </a:rPr>
                            <m:t>𝑛</m:t>
                          </m:r>
                        </m:e>
                        <m:sup>
                          <m:r>
                            <a:rPr lang="en-US" sz="2250" i="1" dirty="0">
                              <a:latin typeface="Cambria Math" panose="02040503050406030204" pitchFamily="18" charset="0"/>
                            </a:rPr>
                            <m:t>3/4</m:t>
                          </m:r>
                        </m:sup>
                      </m:sSup>
                    </m:oMath>
                  </m:oMathPara>
                </a14:m>
                <a:endParaRPr lang="en-US" sz="2250" dirty="0"/>
              </a:p>
            </p:txBody>
          </p:sp>
        </mc:Choice>
        <mc:Fallback xmlns="">
          <p:sp>
            <p:nvSpPr>
              <p:cNvPr id="17" name="Oval 16"/>
              <p:cNvSpPr>
                <a:spLocks noRot="1" noChangeAspect="1" noMove="1" noResize="1" noEditPoints="1" noAdjustHandles="1" noChangeArrowheads="1" noChangeShapeType="1" noTextEdit="1"/>
              </p:cNvSpPr>
              <p:nvPr/>
            </p:nvSpPr>
            <p:spPr>
              <a:xfrm>
                <a:off x="7299204" y="3829113"/>
                <a:ext cx="735935" cy="557894"/>
              </a:xfrm>
              <a:prstGeom prst="ellipse">
                <a:avLst/>
              </a:prstGeom>
              <a:blipFill rotWithShape="0">
                <a:blip r:embed="rId5"/>
                <a:stretch>
                  <a:fillRect l="-14050"/>
                </a:stretch>
              </a:blipFill>
              <a:ln>
                <a:noFill/>
              </a:ln>
            </p:spPr>
            <p:txBody>
              <a:bodyPr/>
              <a:lstStyle/>
              <a:p>
                <a:r>
                  <a:rPr lang="en-US">
                    <a:noFill/>
                  </a:rPr>
                  <a:t> </a:t>
                </a:r>
              </a:p>
            </p:txBody>
          </p:sp>
        </mc:Fallback>
      </mc:AlternateContent>
      <p:cxnSp>
        <p:nvCxnSpPr>
          <p:cNvPr id="18" name="Straight Arrow Connector 17"/>
          <p:cNvCxnSpPr/>
          <p:nvPr/>
        </p:nvCxnSpPr>
        <p:spPr>
          <a:xfrm>
            <a:off x="4030383" y="4102096"/>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2" idx="6"/>
          </p:cNvCxnSpPr>
          <p:nvPr/>
        </p:nvCxnSpPr>
        <p:spPr>
          <a:xfrm>
            <a:off x="3157960" y="4117008"/>
            <a:ext cx="216550" cy="12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2" idx="2"/>
          </p:cNvCxnSpPr>
          <p:nvPr/>
        </p:nvCxnSpPr>
        <p:spPr>
          <a:xfrm>
            <a:off x="2072563" y="4117008"/>
            <a:ext cx="2899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850691" y="408029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02658" y="4252367"/>
            <a:ext cx="683200" cy="957955"/>
          </a:xfrm>
          <a:prstGeom prst="rect">
            <a:avLst/>
          </a:prstGeom>
          <a:noFill/>
        </p:spPr>
        <p:txBody>
          <a:bodyPr wrap="none" rtlCol="0">
            <a:spAutoFit/>
          </a:bodyPr>
          <a:lstStyle/>
          <a:p>
            <a:r>
              <a:rPr lang="en-US" sz="5625" dirty="0"/>
              <a:t>…</a:t>
            </a:r>
          </a:p>
        </p:txBody>
      </p:sp>
      <mc:AlternateContent xmlns:mc="http://schemas.openxmlformats.org/markup-compatibility/2006" xmlns:a14="http://schemas.microsoft.com/office/drawing/2010/main">
        <mc:Choice Requires="a14">
          <p:sp>
            <p:nvSpPr>
              <p:cNvPr id="23" name="Oval 22"/>
              <p:cNvSpPr/>
              <p:nvPr/>
            </p:nvSpPr>
            <p:spPr>
              <a:xfrm>
                <a:off x="5115069" y="4692139"/>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ad>
                        <m:radPr>
                          <m:ctrlPr>
                            <a:rPr lang="en-US" sz="2250" i="1" dirty="0">
                              <a:latin typeface="Cambria Math" panose="02040503050406030204" pitchFamily="18" charset="0"/>
                            </a:rPr>
                          </m:ctrlPr>
                        </m:radPr>
                        <m:deg>
                          <m:r>
                            <m:rPr>
                              <m:brk m:alnAt="7"/>
                            </m:rPr>
                            <a:rPr lang="en-US" sz="2250" i="1" dirty="0">
                              <a:latin typeface="Cambria Math" panose="02040503050406030204" pitchFamily="18" charset="0"/>
                            </a:rPr>
                            <m:t>4</m:t>
                          </m:r>
                        </m:deg>
                        <m:e>
                          <m:r>
                            <a:rPr lang="en-US" sz="2250" i="1" dirty="0">
                              <a:latin typeface="Cambria Math" panose="02040503050406030204" pitchFamily="18" charset="0"/>
                            </a:rPr>
                            <m:t>𝑛</m:t>
                          </m:r>
                        </m:e>
                      </m:rad>
                    </m:oMath>
                  </m:oMathPara>
                </a14:m>
                <a:endParaRPr lang="en-US" sz="2250" dirty="0"/>
              </a:p>
            </p:txBody>
          </p:sp>
        </mc:Choice>
        <mc:Fallback xmlns="">
          <p:sp>
            <p:nvSpPr>
              <p:cNvPr id="23" name="Oval 22"/>
              <p:cNvSpPr>
                <a:spLocks noRot="1" noChangeAspect="1" noMove="1" noResize="1" noEditPoints="1" noAdjustHandles="1" noChangeArrowheads="1" noChangeShapeType="1" noTextEdit="1"/>
              </p:cNvSpPr>
              <p:nvPr/>
            </p:nvSpPr>
            <p:spPr>
              <a:xfrm>
                <a:off x="5115069" y="4692139"/>
                <a:ext cx="581135" cy="557894"/>
              </a:xfrm>
              <a:prstGeom prst="ellipse">
                <a:avLst/>
              </a:prstGeom>
              <a:blipFill rotWithShape="0">
                <a:blip r:embed="rId6"/>
                <a:stretch>
                  <a:fillRect/>
                </a:stretch>
              </a:blipFill>
              <a:ln>
                <a:noFill/>
              </a:ln>
            </p:spPr>
            <p:txBody>
              <a:bodyPr/>
              <a:lstStyle/>
              <a:p>
                <a:r>
                  <a:rPr lang="en-US">
                    <a:noFill/>
                  </a:rPr>
                  <a:t> </a:t>
                </a:r>
              </a:p>
            </p:txBody>
          </p:sp>
        </mc:Fallback>
      </mc:AlternateContent>
      <p:sp>
        <p:nvSpPr>
          <p:cNvPr id="25" name="Oval 24"/>
          <p:cNvSpPr/>
          <p:nvPr/>
        </p:nvSpPr>
        <p:spPr>
          <a:xfrm>
            <a:off x="1213794" y="282695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6" name="Oval 25"/>
          <p:cNvSpPr/>
          <p:nvPr/>
        </p:nvSpPr>
        <p:spPr>
          <a:xfrm>
            <a:off x="6252496" y="3766858"/>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27" name="Oval 26"/>
          <p:cNvSpPr/>
          <p:nvPr/>
        </p:nvSpPr>
        <p:spPr>
          <a:xfrm>
            <a:off x="6475614" y="467888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28" name="Straight Arrow Connector 27"/>
          <p:cNvCxnSpPr/>
          <p:nvPr/>
        </p:nvCxnSpPr>
        <p:spPr>
          <a:xfrm flipV="1">
            <a:off x="5701708" y="4941880"/>
            <a:ext cx="337184" cy="8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7299204" y="275345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50" dirty="0" smtClean="0"/>
              <a:t>n</a:t>
            </a:r>
            <a:endParaRPr lang="en-US" sz="2250" dirty="0"/>
          </a:p>
        </p:txBody>
      </p:sp>
      <p:sp>
        <p:nvSpPr>
          <p:cNvPr id="31" name="TextBox 30"/>
          <p:cNvSpPr txBox="1"/>
          <p:nvPr/>
        </p:nvSpPr>
        <p:spPr>
          <a:xfrm>
            <a:off x="9131796" y="4629424"/>
            <a:ext cx="1672509" cy="707886"/>
          </a:xfrm>
          <a:prstGeom prst="rect">
            <a:avLst/>
          </a:prstGeom>
          <a:noFill/>
        </p:spPr>
        <p:txBody>
          <a:bodyPr wrap="none" rtlCol="0">
            <a:spAutoFit/>
          </a:bodyPr>
          <a:lstStyle/>
          <a:p>
            <a:r>
              <a:rPr lang="en-US" sz="4000" dirty="0"/>
              <a:t>Layer 0</a:t>
            </a:r>
          </a:p>
        </p:txBody>
      </p:sp>
      <p:sp>
        <p:nvSpPr>
          <p:cNvPr id="32" name="TextBox 31"/>
          <p:cNvSpPr txBox="1"/>
          <p:nvPr/>
        </p:nvSpPr>
        <p:spPr>
          <a:xfrm>
            <a:off x="9131796" y="3950335"/>
            <a:ext cx="1672509" cy="707886"/>
          </a:xfrm>
          <a:prstGeom prst="rect">
            <a:avLst/>
          </a:prstGeom>
          <a:noFill/>
        </p:spPr>
        <p:txBody>
          <a:bodyPr wrap="none" rtlCol="0">
            <a:spAutoFit/>
          </a:bodyPr>
          <a:lstStyle/>
          <a:p>
            <a:r>
              <a:rPr lang="en-US" sz="4000" dirty="0"/>
              <a:t>Layer 1</a:t>
            </a:r>
          </a:p>
        </p:txBody>
      </p:sp>
      <mc:AlternateContent xmlns:mc="http://schemas.openxmlformats.org/markup-compatibility/2006" xmlns:a14="http://schemas.microsoft.com/office/drawing/2010/main">
        <mc:Choice Requires="a14">
          <p:sp>
            <p:nvSpPr>
              <p:cNvPr id="33" name="TextBox 32"/>
              <p:cNvSpPr txBox="1"/>
              <p:nvPr/>
            </p:nvSpPr>
            <p:spPr>
              <a:xfrm>
                <a:off x="9129838" y="2712168"/>
                <a:ext cx="2109232" cy="714811"/>
              </a:xfrm>
              <a:prstGeom prst="rect">
                <a:avLst/>
              </a:prstGeom>
              <a:noFill/>
            </p:spPr>
            <p:txBody>
              <a:bodyPr wrap="none" rtlCol="0">
                <a:spAutoFit/>
              </a:bodyPr>
              <a:lstStyle/>
              <a:p>
                <a:r>
                  <a:rPr lang="en-US" sz="4000" dirty="0"/>
                  <a:t>Layer </a:t>
                </a:r>
                <a14:m>
                  <m:oMath xmlns:m="http://schemas.openxmlformats.org/officeDocument/2006/math">
                    <m:rad>
                      <m:radPr>
                        <m:ctrlPr>
                          <a:rPr lang="en-US" sz="4000" i="1">
                            <a:latin typeface="Cambria Math" panose="02040503050406030204" pitchFamily="18" charset="0"/>
                          </a:rPr>
                        </m:ctrlPr>
                      </m:radPr>
                      <m:deg>
                        <m:r>
                          <m:rPr>
                            <m:brk m:alnAt="7"/>
                          </m:rPr>
                          <a:rPr lang="en-US" sz="4000" i="1">
                            <a:latin typeface="Cambria Math" panose="02040503050406030204" pitchFamily="18" charset="0"/>
                          </a:rPr>
                          <m:t>4</m:t>
                        </m:r>
                      </m:deg>
                      <m:e>
                        <m:r>
                          <a:rPr lang="en-US" sz="4000" i="1">
                            <a:latin typeface="Cambria Math" panose="02040503050406030204" pitchFamily="18" charset="0"/>
                          </a:rPr>
                          <m:t>𝑛</m:t>
                        </m:r>
                      </m:e>
                    </m:rad>
                  </m:oMath>
                </a14:m>
                <a:endParaRPr lang="en-US" sz="4000" dirty="0"/>
              </a:p>
            </p:txBody>
          </p:sp>
        </mc:Choice>
        <mc:Fallback xmlns="">
          <p:sp>
            <p:nvSpPr>
              <p:cNvPr id="33" name="TextBox 32"/>
              <p:cNvSpPr txBox="1">
                <a:spLocks noRot="1" noChangeAspect="1" noMove="1" noResize="1" noEditPoints="1" noAdjustHandles="1" noChangeArrowheads="1" noChangeShapeType="1" noTextEdit="1"/>
              </p:cNvSpPr>
              <p:nvPr/>
            </p:nvSpPr>
            <p:spPr>
              <a:xfrm>
                <a:off x="9129838" y="2712168"/>
                <a:ext cx="2109232" cy="714811"/>
              </a:xfrm>
              <a:prstGeom prst="rect">
                <a:avLst/>
              </a:prstGeom>
              <a:blipFill rotWithShape="0">
                <a:blip r:embed="rId8"/>
                <a:stretch>
                  <a:fillRect l="-10405" t="-13675" b="-36752"/>
                </a:stretch>
              </a:blipFill>
            </p:spPr>
            <p:txBody>
              <a:bodyPr/>
              <a:lstStyle/>
              <a:p>
                <a:r>
                  <a:rPr lang="en-US">
                    <a:noFill/>
                  </a:rPr>
                  <a:t> </a:t>
                </a:r>
              </a:p>
            </p:txBody>
          </p:sp>
        </mc:Fallback>
      </mc:AlternateContent>
      <p:sp>
        <p:nvSpPr>
          <p:cNvPr id="34" name="TextBox 33"/>
          <p:cNvSpPr txBox="1"/>
          <p:nvPr/>
        </p:nvSpPr>
        <p:spPr>
          <a:xfrm>
            <a:off x="9461318" y="3218436"/>
            <a:ext cx="683200" cy="957955"/>
          </a:xfrm>
          <a:prstGeom prst="rect">
            <a:avLst/>
          </a:prstGeom>
          <a:noFill/>
          <a:scene3d>
            <a:camera prst="orthographicFront">
              <a:rot lat="0" lon="0" rev="5400000"/>
            </a:camera>
            <a:lightRig rig="threePt" dir="t"/>
          </a:scene3d>
        </p:spPr>
        <p:txBody>
          <a:bodyPr wrap="none" rtlCol="0">
            <a:spAutoFit/>
          </a:bodyPr>
          <a:lstStyle/>
          <a:p>
            <a:r>
              <a:rPr lang="en-US" sz="5625" dirty="0"/>
              <a:t>…</a:t>
            </a:r>
          </a:p>
        </p:txBody>
      </p:sp>
      <p:cxnSp>
        <p:nvCxnSpPr>
          <p:cNvPr id="35" name="Straight Arrow Connector 34"/>
          <p:cNvCxnSpPr/>
          <p:nvPr/>
        </p:nvCxnSpPr>
        <p:spPr>
          <a:xfrm>
            <a:off x="1794930" y="3091945"/>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165033" y="2808438"/>
            <a:ext cx="581135"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37" name="Straight Arrow Connector 36"/>
          <p:cNvCxnSpPr/>
          <p:nvPr/>
        </p:nvCxnSpPr>
        <p:spPr>
          <a:xfrm>
            <a:off x="2760245" y="3105901"/>
            <a:ext cx="3682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1637309" y="3366329"/>
            <a:ext cx="1122939" cy="1753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6537163" y="3625824"/>
            <a:ext cx="906290" cy="27668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13" idx="7"/>
            <a:endCxn id="26" idx="0"/>
          </p:cNvCxnSpPr>
          <p:nvPr/>
        </p:nvCxnSpPr>
        <p:spPr>
          <a:xfrm rot="5400000" flipH="1" flipV="1">
            <a:off x="5174033" y="2521942"/>
            <a:ext cx="124116" cy="2613951"/>
          </a:xfrm>
          <a:prstGeom prst="curvedConnector3">
            <a:avLst>
              <a:gd name="adj1" fmla="val 272670"/>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6" idx="0"/>
            <a:endCxn id="13" idx="5"/>
          </p:cNvCxnSpPr>
          <p:nvPr/>
        </p:nvCxnSpPr>
        <p:spPr>
          <a:xfrm rot="5400000" flipH="1" flipV="1">
            <a:off x="3612140" y="4302782"/>
            <a:ext cx="334291" cy="299664"/>
          </a:xfrm>
          <a:prstGeom prst="curvedConnector3">
            <a:avLst>
              <a:gd name="adj1" fmla="val 50000"/>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82885" y="2795422"/>
            <a:ext cx="581135" cy="55789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cxnSp>
        <p:nvCxnSpPr>
          <p:cNvPr id="43" name="Curved Connector 42"/>
          <p:cNvCxnSpPr>
            <a:stCxn id="25" idx="0"/>
            <a:endCxn id="42" idx="1"/>
          </p:cNvCxnSpPr>
          <p:nvPr/>
        </p:nvCxnSpPr>
        <p:spPr>
          <a:xfrm rot="16200000" flipH="1">
            <a:off x="2361097" y="1970225"/>
            <a:ext cx="50166" cy="1763630"/>
          </a:xfrm>
          <a:prstGeom prst="curvedConnector3">
            <a:avLst>
              <a:gd name="adj1" fmla="val -49007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3662736" y="1649670"/>
            <a:ext cx="2505879" cy="646331"/>
          </a:xfrm>
          <a:prstGeom prst="rect">
            <a:avLst/>
          </a:prstGeom>
        </p:spPr>
        <p:txBody>
          <a:bodyPr wrap="none">
            <a:spAutoFit/>
          </a:bodyPr>
          <a:lstStyle/>
          <a:p>
            <a:r>
              <a:rPr lang="en-US" sz="3600" b="1" dirty="0" smtClean="0"/>
              <a:t>Let S = </a:t>
            </a:r>
            <a:r>
              <a:rPr lang="en-US" sz="3600" b="1" dirty="0" smtClean="0">
                <a:solidFill>
                  <a:srgbClr val="7030A0"/>
                </a:solidFill>
              </a:rPr>
              <a:t>S</a:t>
            </a:r>
            <a:r>
              <a:rPr lang="en-US" sz="3600" b="1" baseline="-25000" dirty="0" smtClean="0">
                <a:solidFill>
                  <a:srgbClr val="7030A0"/>
                </a:solidFill>
              </a:rPr>
              <a:t>1</a:t>
            </a:r>
            <a:r>
              <a:rPr lang="en-US" sz="3600" b="1" dirty="0" smtClean="0"/>
              <a:t>+</a:t>
            </a:r>
            <a:r>
              <a:rPr lang="en-US" sz="3600" b="1" dirty="0" smtClean="0">
                <a:solidFill>
                  <a:srgbClr val="FF0000"/>
                </a:solidFill>
              </a:rPr>
              <a:t>S</a:t>
            </a:r>
            <a:r>
              <a:rPr lang="en-US" sz="3600" b="1" baseline="-25000" dirty="0" smtClean="0">
                <a:solidFill>
                  <a:srgbClr val="FF0000"/>
                </a:solidFill>
              </a:rPr>
              <a:t>2</a:t>
            </a:r>
            <a:endParaRPr lang="en-US" sz="3600" baseline="-25000" dirty="0"/>
          </a:p>
        </p:txBody>
      </p:sp>
      <p:cxnSp>
        <p:nvCxnSpPr>
          <p:cNvPr id="47" name="Straight Arrow Connector 46"/>
          <p:cNvCxnSpPr/>
          <p:nvPr/>
        </p:nvCxnSpPr>
        <p:spPr>
          <a:xfrm>
            <a:off x="6938798" y="3004163"/>
            <a:ext cx="360406" cy="1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746442" y="2317581"/>
            <a:ext cx="683200" cy="957955"/>
          </a:xfrm>
          <a:prstGeom prst="rect">
            <a:avLst/>
          </a:prstGeom>
          <a:noFill/>
        </p:spPr>
        <p:txBody>
          <a:bodyPr wrap="none" rtlCol="0">
            <a:spAutoFit/>
          </a:bodyPr>
          <a:lstStyle/>
          <a:p>
            <a:r>
              <a:rPr lang="en-US" sz="5625" dirty="0"/>
              <a:t>…</a:t>
            </a:r>
          </a:p>
        </p:txBody>
      </p:sp>
      <p:sp>
        <p:nvSpPr>
          <p:cNvPr id="51" name="TextBox 50"/>
          <p:cNvSpPr txBox="1"/>
          <p:nvPr/>
        </p:nvSpPr>
        <p:spPr>
          <a:xfrm>
            <a:off x="3943143" y="2396021"/>
            <a:ext cx="697627" cy="957955"/>
          </a:xfrm>
          <a:prstGeom prst="rect">
            <a:avLst/>
          </a:prstGeom>
          <a:noFill/>
        </p:spPr>
        <p:txBody>
          <a:bodyPr wrap="none" rtlCol="0">
            <a:spAutoFit/>
          </a:bodyPr>
          <a:lstStyle/>
          <a:p>
            <a:r>
              <a:rPr lang="en-US" sz="5625" b="1" dirty="0"/>
              <a:t>…</a:t>
            </a:r>
          </a:p>
        </p:txBody>
      </p:sp>
      <p:sp>
        <p:nvSpPr>
          <p:cNvPr id="52" name="Oval 51"/>
          <p:cNvSpPr/>
          <p:nvPr/>
        </p:nvSpPr>
        <p:spPr>
          <a:xfrm>
            <a:off x="1283383" y="3839321"/>
            <a:ext cx="707852" cy="55789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3" name="Oval 52"/>
          <p:cNvSpPr/>
          <p:nvPr/>
        </p:nvSpPr>
        <p:spPr>
          <a:xfrm>
            <a:off x="5085858" y="3829113"/>
            <a:ext cx="566051"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4" name="Oval 53"/>
          <p:cNvSpPr/>
          <p:nvPr/>
        </p:nvSpPr>
        <p:spPr>
          <a:xfrm>
            <a:off x="5041420" y="2720242"/>
            <a:ext cx="581135" cy="55789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0" dirty="0"/>
          </a:p>
        </p:txBody>
      </p:sp>
      <p:sp>
        <p:nvSpPr>
          <p:cNvPr id="55" name="TextBox 54"/>
          <p:cNvSpPr txBox="1"/>
          <p:nvPr/>
        </p:nvSpPr>
        <p:spPr>
          <a:xfrm>
            <a:off x="4409291" y="3449503"/>
            <a:ext cx="683200" cy="957955"/>
          </a:xfrm>
          <a:prstGeom prst="rect">
            <a:avLst/>
          </a:prstGeom>
          <a:noFill/>
        </p:spPr>
        <p:txBody>
          <a:bodyPr wrap="none" rtlCol="0">
            <a:spAutoFit/>
          </a:bodyPr>
          <a:lstStyle/>
          <a:p>
            <a:r>
              <a:rPr lang="en-US" sz="5625" dirty="0"/>
              <a:t>…</a:t>
            </a:r>
          </a:p>
        </p:txBody>
      </p:sp>
    </p:spTree>
    <p:extLst>
      <p:ext uri="{BB962C8B-B14F-4D97-AF65-F5344CB8AC3E}">
        <p14:creationId xmlns:p14="http://schemas.microsoft.com/office/powerpoint/2010/main" val="20120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127" t="27273" r="10604" b="40807"/>
          <a:stretch/>
        </p:blipFill>
        <p:spPr bwMode="auto">
          <a:xfrm>
            <a:off x="2925527" y="4195618"/>
            <a:ext cx="1634837" cy="4878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311709"/>
            <a:ext cx="2057400" cy="5252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5">
            <a:extLst>
              <a:ext uri="{28A0092B-C50C-407E-A947-70E740481C1C}">
                <a14:useLocalDpi xmlns:a14="http://schemas.microsoft.com/office/drawing/2010/main" val="0"/>
              </a:ext>
            </a:extLst>
          </a:blip>
          <a:srcRect t="24868" b="25435"/>
          <a:stretch/>
        </p:blipFill>
        <p:spPr bwMode="auto">
          <a:xfrm>
            <a:off x="8023817" y="4195618"/>
            <a:ext cx="1524000" cy="7573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4801" y="4953001"/>
            <a:ext cx="1623017" cy="98598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5207380"/>
            <a:ext cx="1609253" cy="74715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14244" y="3352800"/>
            <a:ext cx="2057400" cy="748738"/>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9627" y="4953000"/>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5" y="-17907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5" y="-1638300"/>
            <a:ext cx="5619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6483" b="27949"/>
          <a:stretch/>
        </p:blipFill>
        <p:spPr bwMode="auto">
          <a:xfrm>
            <a:off x="5474856" y="3549073"/>
            <a:ext cx="1572063" cy="58189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t>Offline Attacks: A Common </a:t>
            </a:r>
            <a:r>
              <a:rPr lang="en-US" dirty="0" smtClean="0"/>
              <a:t>Problem</a:t>
            </a:r>
            <a:endParaRPr lang="en-US" dirty="0"/>
          </a:p>
        </p:txBody>
      </p:sp>
    </p:spTree>
    <p:extLst>
      <p:ext uri="{BB962C8B-B14F-4D97-AF65-F5344CB8AC3E}">
        <p14:creationId xmlns:p14="http://schemas.microsoft.com/office/powerpoint/2010/main" val="16255202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001" y="956532"/>
            <a:ext cx="5307466" cy="471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Attack Simulation                               [AB16b] </a:t>
            </a:r>
            <a:endParaRPr lang="en-US" dirty="0"/>
          </a:p>
        </p:txBody>
      </p:sp>
      <p:sp>
        <p:nvSpPr>
          <p:cNvPr id="3" name="Content Placeholder 2"/>
          <p:cNvSpPr>
            <a:spLocks noGrp="1"/>
          </p:cNvSpPr>
          <p:nvPr>
            <p:ph idx="1"/>
          </p:nvPr>
        </p:nvSpPr>
        <p:spPr>
          <a:xfrm>
            <a:off x="326571" y="5753302"/>
            <a:ext cx="11560629" cy="4251400"/>
          </a:xfrm>
        </p:spPr>
        <p:txBody>
          <a:bodyPr/>
          <a:lstStyle/>
          <a:p>
            <a:pPr marL="0" indent="0">
              <a:buNone/>
            </a:pPr>
            <a:r>
              <a:rPr lang="en-US" dirty="0" smtClean="0"/>
              <a:t>Attack on Argon 2i-B is practical even for pessimistic parameter ranges </a:t>
            </a:r>
          </a:p>
          <a:p>
            <a:pPr marL="0" indent="0">
              <a:buNone/>
            </a:pPr>
            <a:r>
              <a:rPr lang="en-US" dirty="0" smtClean="0"/>
              <a:t>(brown line). </a:t>
            </a:r>
            <a:endParaRPr lang="en-US" dirty="0"/>
          </a:p>
        </p:txBody>
      </p:sp>
      <p:cxnSp>
        <p:nvCxnSpPr>
          <p:cNvPr id="5" name="Straight Arrow Connector 4"/>
          <p:cNvCxnSpPr>
            <a:stCxn id="7" idx="1"/>
          </p:cNvCxnSpPr>
          <p:nvPr/>
        </p:nvCxnSpPr>
        <p:spPr>
          <a:xfrm flipH="1" flipV="1">
            <a:off x="6152444" y="3177823"/>
            <a:ext cx="1603024" cy="133809"/>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755468" y="2773023"/>
            <a:ext cx="3804354" cy="1077218"/>
          </a:xfrm>
          <a:prstGeom prst="rect">
            <a:avLst/>
          </a:prstGeom>
          <a:noFill/>
        </p:spPr>
        <p:txBody>
          <a:bodyPr wrap="square" rtlCol="0">
            <a:spAutoFit/>
          </a:bodyPr>
          <a:lstStyle/>
          <a:p>
            <a:r>
              <a:rPr lang="en-US" sz="3200" dirty="0" smtClean="0"/>
              <a:t>Pessimistic Argon 2i-B parameter</a:t>
            </a:r>
            <a:endParaRPr lang="en-US" sz="3200" dirty="0"/>
          </a:p>
        </p:txBody>
      </p:sp>
      <p:cxnSp>
        <p:nvCxnSpPr>
          <p:cNvPr id="9" name="Straight Arrow Connector 8"/>
          <p:cNvCxnSpPr/>
          <p:nvPr/>
        </p:nvCxnSpPr>
        <p:spPr>
          <a:xfrm flipH="1" flipV="1">
            <a:off x="6502400" y="327378"/>
            <a:ext cx="1507067" cy="1128890"/>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55468" y="1536890"/>
            <a:ext cx="4131732" cy="1015663"/>
          </a:xfrm>
          <a:prstGeom prst="rect">
            <a:avLst/>
          </a:prstGeom>
          <a:noFill/>
        </p:spPr>
        <p:txBody>
          <a:bodyPr wrap="square" rtlCol="0">
            <a:spAutoFit/>
          </a:bodyPr>
          <a:lstStyle/>
          <a:p>
            <a:r>
              <a:rPr lang="en-US" sz="2000" dirty="0" smtClean="0"/>
              <a:t>Parameter setting could easily be chosen when following Argon2i-B guidelines</a:t>
            </a:r>
            <a:endParaRPr lang="en-US" sz="2000" dirty="0"/>
          </a:p>
        </p:txBody>
      </p:sp>
      <p:sp>
        <p:nvSpPr>
          <p:cNvPr id="17" name="TextBox 16"/>
          <p:cNvSpPr txBox="1"/>
          <p:nvPr/>
        </p:nvSpPr>
        <p:spPr>
          <a:xfrm rot="5400000">
            <a:off x="4600222" y="2322593"/>
            <a:ext cx="3804354" cy="584775"/>
          </a:xfrm>
          <a:prstGeom prst="rect">
            <a:avLst/>
          </a:prstGeom>
          <a:noFill/>
        </p:spPr>
        <p:txBody>
          <a:bodyPr wrap="square" rtlCol="0">
            <a:spAutoFit/>
          </a:bodyPr>
          <a:lstStyle/>
          <a:p>
            <a:r>
              <a:rPr lang="en-US" sz="3200" b="1" dirty="0" smtClean="0"/>
              <a:t>…</a:t>
            </a:r>
            <a:endParaRPr lang="en-US" sz="3200" b="1" dirty="0"/>
          </a:p>
        </p:txBody>
      </p:sp>
    </p:spTree>
    <p:extLst>
      <p:ext uri="{BB962C8B-B14F-4D97-AF65-F5344CB8AC3E}">
        <p14:creationId xmlns:p14="http://schemas.microsoft.com/office/powerpoint/2010/main" val="41318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Ideal </a:t>
            </a:r>
            <a:r>
              <a:rPr lang="en-US" dirty="0" err="1" smtClean="0"/>
              <a:t>iMHFs</a:t>
            </a:r>
            <a:r>
              <a:rPr lang="en-US" dirty="0" smtClean="0"/>
              <a:t> Don’t Exist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dirty="0" smtClean="0"/>
              </a:p>
              <a:p>
                <a:pPr marL="0" indent="0">
                  <a:buNone/>
                </a:pPr>
                <a:r>
                  <a:rPr lang="en-US" b="1" dirty="0" err="1" smtClean="0"/>
                  <a:t>Thm</a:t>
                </a:r>
                <a:r>
                  <a:rPr lang="en-US" b="1" dirty="0" smtClean="0"/>
                  <a:t>[AB16]:</a:t>
                </a:r>
                <a:r>
                  <a:rPr lang="en-US" dirty="0" smtClean="0"/>
                  <a:t> Any graph G (with constant in-degree) is at least somewhat depth-reducible.</a:t>
                </a:r>
                <a:endParaRPr lang="en-US" dirty="0"/>
              </a:p>
              <a:p>
                <a:pPr marL="0" indent="0">
                  <a:buNone/>
                </a:pPr>
                <a:endParaRPr lang="en-US" dirty="0"/>
              </a:p>
              <a:p>
                <a:pPr marL="0" indent="0">
                  <a:buNone/>
                </a:pPr>
                <a:r>
                  <a:rPr lang="en-US" b="1" dirty="0" smtClean="0"/>
                  <a:t>Implication: </a:t>
                </a:r>
                <a:r>
                  <a:rPr lang="en-US" dirty="0" smtClean="0"/>
                  <a:t>If CC(G)=</a:t>
                </a:r>
                <a:r>
                  <a:rPr lang="el-GR" dirty="0">
                    <a:ea typeface="Cambria Math" panose="02040503050406030204" pitchFamily="18" charset="0"/>
                  </a:rPr>
                  <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Ω</m:t>
                    </m:r>
                    <m:d>
                      <m:dPr>
                        <m:ctrlPr>
                          <a:rPr lang="el-GR" i="1" smtClean="0">
                            <a:latin typeface="Cambria Math" panose="02040503050406030204" pitchFamily="18" charset="0"/>
                            <a:ea typeface="Cambria Math" panose="02040503050406030204" pitchFamily="18" charset="0"/>
                          </a:rPr>
                        </m:ctrlPr>
                      </m:dPr>
                      <m:e>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a:ea typeface="Cambria Math" panose="02040503050406030204" pitchFamily="18" charset="0"/>
                              </a:rPr>
                              <m:t>𝑛</m:t>
                            </m:r>
                          </m:e>
                          <m:sup>
                            <m:r>
                              <a:rPr lang="en-US" b="0" i="1" smtClean="0">
                                <a:latin typeface="Cambria Math"/>
                                <a:ea typeface="Cambria Math" panose="02040503050406030204" pitchFamily="18" charset="0"/>
                              </a:rPr>
                              <m:t>2</m:t>
                            </m:r>
                          </m:sup>
                        </m:sSup>
                      </m:e>
                    </m:d>
                    <m:r>
                      <a:rPr lang="el-GR" i="1">
                        <a:latin typeface="Cambria Math" panose="02040503050406030204" pitchFamily="18" charset="0"/>
                        <a:ea typeface="Cambria Math" panose="02040503050406030204" pitchFamily="18" charset="0"/>
                      </a:rPr>
                      <m:t> </m:t>
                    </m:r>
                  </m:oMath>
                </a14:m>
                <a:r>
                  <a:rPr lang="en-US" dirty="0" smtClean="0"/>
                  <a:t>there is an attack A with high quality:</a:t>
                </a:r>
                <a:endParaRPr lang="en-US" dirty="0"/>
              </a:p>
              <a:p>
                <a:endParaRPr lang="en-US" dirty="0"/>
              </a:p>
              <a:p>
                <a:pPr marL="0" indent="0" algn="ctr">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Quality</m:t>
                          </m:r>
                          <m:r>
                            <m:rPr>
                              <m:sty m:val="p"/>
                            </m:rPr>
                            <a:rPr lang="en-US" baseline="-25000">
                              <a:latin typeface="Cambria Math" panose="02040503050406030204" pitchFamily="18" charset="0"/>
                            </a:rPr>
                            <m:t>R</m:t>
                          </m:r>
                        </m:fName>
                        <m:e>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a:rPr>
                            <m:t>=</m:t>
                          </m:r>
                        </m:e>
                      </m:func>
                      <m:r>
                        <m:rPr>
                          <m:sty m:val="p"/>
                        </m:rPr>
                        <a:rPr lang="el-GR" i="1">
                          <a:latin typeface="Cambria Math" panose="02040503050406030204" pitchFamily="18" charset="0"/>
                          <a:ea typeface="Cambria Math" panose="02040503050406030204" pitchFamily="18" charset="0"/>
                        </a:rPr>
                        <m:t>Ω</m:t>
                      </m:r>
                      <m:d>
                        <m:dPr>
                          <m:ctrlPr>
                            <a:rPr lang="en-US" i="1">
                              <a:latin typeface="Cambria Math" panose="02040503050406030204" pitchFamily="18" charset="0"/>
                            </a:rPr>
                          </m:ctrlPr>
                        </m:dPr>
                        <m:e>
                          <m:f>
                            <m:fPr>
                              <m:ctrlPr>
                                <a:rPr lang="en-US" i="1" smtClean="0">
                                  <a:latin typeface="Cambria Math" panose="02040503050406030204" pitchFamily="18" charset="0"/>
                                </a:rPr>
                              </m:ctrlPr>
                            </m:fPr>
                            <m:num>
                              <m:r>
                                <m:rPr>
                                  <m:sty m:val="p"/>
                                </m:rPr>
                                <a:rPr lang="en-US">
                                  <a:latin typeface="Cambria Math"/>
                                </a:rPr>
                                <m:t>log</m:t>
                              </m:r>
                              <m:r>
                                <a:rPr lang="en-US" i="1">
                                  <a:latin typeface="Cambria Math"/>
                                </a:rPr>
                                <m:t>⁡(</m:t>
                              </m:r>
                              <m:r>
                                <a:rPr lang="en-US" i="1">
                                  <a:latin typeface="Cambria Math"/>
                                </a:rPr>
                                <m:t>𝑛</m:t>
                              </m:r>
                              <m:r>
                                <a:rPr lang="en-US" i="1">
                                  <a:latin typeface="Cambria Math"/>
                                </a:rPr>
                                <m:t>)</m:t>
                              </m:r>
                            </m:num>
                            <m:den>
                              <m:func>
                                <m:funcPr>
                                  <m:ctrlPr>
                                    <a:rPr lang="en-US" i="1">
                                      <a:latin typeface="Cambria Math" panose="02040503050406030204" pitchFamily="18" charset="0"/>
                                    </a:rPr>
                                  </m:ctrlPr>
                                </m:funcPr>
                                <m:fName>
                                  <m:r>
                                    <m:rPr>
                                      <m:sty m:val="p"/>
                                    </m:rPr>
                                    <a:rPr lang="en-US">
                                      <a:latin typeface="Cambria Math"/>
                                    </a:rPr>
                                    <m:t>log</m:t>
                                  </m:r>
                                </m:fName>
                                <m:e>
                                  <m:r>
                                    <m:rPr>
                                      <m:sty m:val="p"/>
                                    </m:rPr>
                                    <a:rPr lang="en-US">
                                      <a:latin typeface="Cambria Math"/>
                                    </a:rPr>
                                    <m:t>log</m:t>
                                  </m:r>
                                  <m:r>
                                    <a:rPr lang="en-US" i="1">
                                      <a:latin typeface="Cambria Math"/>
                                    </a:rPr>
                                    <m:t>⁡(</m:t>
                                  </m:r>
                                  <m:r>
                                    <a:rPr lang="en-US" i="1">
                                      <a:latin typeface="Cambria Math"/>
                                    </a:rPr>
                                    <m:t>𝑛</m:t>
                                  </m:r>
                                  <m:r>
                                    <a:rPr lang="en-US" i="1">
                                      <a:latin typeface="Cambria Math"/>
                                    </a:rPr>
                                    <m:t>)</m:t>
                                  </m:r>
                                </m:e>
                              </m:func>
                            </m:den>
                          </m:f>
                        </m:e>
                      </m:d>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17"/>
                </a:stretch>
              </a:blipFill>
            </p:spPr>
            <p:txBody>
              <a:bodyPr/>
              <a:lstStyle/>
              <a:p>
                <a:r>
                  <a:rPr lang="en-US">
                    <a:noFill/>
                  </a:rPr>
                  <a:t> </a:t>
                </a:r>
              </a:p>
            </p:txBody>
          </p:sp>
        </mc:Fallback>
      </mc:AlternateContent>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9046" y="300507"/>
            <a:ext cx="2438826" cy="2118569"/>
          </a:xfrm>
          <a:prstGeom prst="rect">
            <a:avLst/>
          </a:prstGeom>
        </p:spPr>
      </p:pic>
    </p:spTree>
    <p:extLst>
      <p:ext uri="{BB962C8B-B14F-4D97-AF65-F5344CB8AC3E}">
        <p14:creationId xmlns:p14="http://schemas.microsoft.com/office/powerpoint/2010/main" val="1233156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we cannot rule them out in practice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324047" y="1594332"/>
            <a:ext cx="5236480" cy="4819626"/>
          </a:xfrm>
          <a:prstGeom prst="rect">
            <a:avLst/>
          </a:prstGeom>
        </p:spPr>
      </p:pic>
    </p:spTree>
    <p:extLst>
      <p:ext uri="{BB962C8B-B14F-4D97-AF65-F5344CB8AC3E}">
        <p14:creationId xmlns:p14="http://schemas.microsoft.com/office/powerpoint/2010/main" val="3039627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Data Independent Memory Hard Functions (</a:t>
            </a:r>
            <a:r>
              <a:rPr lang="en-US" dirty="0" err="1" smtClean="0"/>
              <a:t>iMHFs</a:t>
            </a:r>
            <a:r>
              <a:rPr lang="en-US" dirty="0" smtClean="0"/>
              <a:t>)</a:t>
            </a:r>
          </a:p>
          <a:p>
            <a:r>
              <a:rPr lang="en-US" dirty="0" smtClean="0"/>
              <a:t>Attacks</a:t>
            </a:r>
          </a:p>
          <a:p>
            <a:r>
              <a:rPr lang="en-US" b="1" dirty="0" smtClean="0"/>
              <a:t>Constructing </a:t>
            </a:r>
            <a:r>
              <a:rPr lang="en-US" b="1" dirty="0" err="1" smtClean="0"/>
              <a:t>iMHFs</a:t>
            </a:r>
            <a:r>
              <a:rPr lang="en-US" b="1" dirty="0" smtClean="0"/>
              <a:t> (New!)</a:t>
            </a:r>
          </a:p>
          <a:p>
            <a:pPr lvl="1"/>
            <a:r>
              <a:rPr lang="en-US" b="1" dirty="0" smtClean="0"/>
              <a:t>Depth-Robustness is </a:t>
            </a:r>
            <a:r>
              <a:rPr lang="en-US" b="1" i="1" dirty="0" smtClean="0"/>
              <a:t>sufficient</a:t>
            </a:r>
          </a:p>
          <a:p>
            <a:r>
              <a:rPr lang="en-US" dirty="0" smtClean="0"/>
              <a:t>Conclusions and Open Questions</a:t>
            </a:r>
            <a:endParaRPr lang="en-US" dirty="0"/>
          </a:p>
        </p:txBody>
      </p:sp>
    </p:spTree>
    <p:extLst>
      <p:ext uri="{BB962C8B-B14F-4D97-AF65-F5344CB8AC3E}">
        <p14:creationId xmlns:p14="http://schemas.microsoft.com/office/powerpoint/2010/main" val="1498115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39981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smtClean="0"/>
                  <a:t>Proof: </a:t>
                </a:r>
                <a:r>
                  <a:rPr lang="en-US" dirty="0" smtClean="0"/>
                  <a:t>Let P</a:t>
                </a:r>
                <a:r>
                  <a:rPr lang="en-US" baseline="-25000" dirty="0" smtClean="0"/>
                  <a:t>1</a:t>
                </a:r>
                <a:r>
                  <a:rPr lang="en-US" dirty="0" smtClean="0"/>
                  <a:t>,…P</a:t>
                </a:r>
                <a:r>
                  <a:rPr lang="en-US" baseline="-25000" dirty="0" smtClean="0"/>
                  <a:t>t</a:t>
                </a:r>
                <a:r>
                  <a:rPr lang="en-US" dirty="0"/>
                  <a:t> </a:t>
                </a:r>
                <a:r>
                  <a:rPr lang="en-US" dirty="0" smtClean="0"/>
                  <a:t>denote an (optimal) pebbling of G. For 0&lt; </a:t>
                </a:r>
                <a:r>
                  <a:rPr lang="en-US" dirty="0" err="1" smtClean="0"/>
                  <a:t>i</a:t>
                </a:r>
                <a:r>
                  <a:rPr lang="en-US" dirty="0" smtClean="0"/>
                  <a:t> &lt; d define</a:t>
                </a:r>
              </a:p>
              <a:p>
                <a:pPr marL="0" indent="0" algn="ctr">
                  <a:buFont typeface="Arial" panose="020B0604020202020204" pitchFamily="34" charset="0"/>
                  <a:buNone/>
                </a:pPr>
                <a14:m>
                  <m:oMath xmlns:m="http://schemas.openxmlformats.org/officeDocument/2006/math">
                    <m:r>
                      <m:rPr>
                        <m:sty m:val="p"/>
                      </m:rPr>
                      <a:rPr lang="en-US" smtClean="0">
                        <a:latin typeface="Cambria Math" panose="02040503050406030204" pitchFamily="18" charset="0"/>
                        <a:ea typeface="Cambria Math" panose="02040503050406030204" pitchFamily="18" charset="0"/>
                      </a:rPr>
                      <m:t>S</m:t>
                    </m:r>
                    <m:r>
                      <m:rPr>
                        <m:sty m:val="p"/>
                      </m:rPr>
                      <a:rPr lang="en-US" baseline="-25000" smtClean="0">
                        <a:latin typeface="Cambria Math" panose="02040503050406030204" pitchFamily="18" charset="0"/>
                        <a:ea typeface="Cambria Math" panose="02040503050406030204" pitchFamily="18" charset="0"/>
                      </a:rPr>
                      <m:t>i</m:t>
                    </m:r>
                    <m:r>
                      <a:rPr lang="en-US"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𝑖</m:t>
                        </m:r>
                      </m:sub>
                    </m:sSub>
                  </m:oMath>
                </a14:m>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m:t>
                    </m:r>
                  </m:oMath>
                </a14:m>
                <a:endParaRPr lang="en-US" baseline="-25000" dirty="0" smtClean="0"/>
              </a:p>
              <a:p>
                <a:pPr marL="0" indent="0">
                  <a:buFont typeface="Arial" panose="020B0604020202020204" pitchFamily="34" charset="0"/>
                  <a:buNone/>
                </a:pPr>
                <a:r>
                  <a:rPr lang="en-US" dirty="0" smtClean="0"/>
                  <a:t>one of the sets </a:t>
                </a:r>
                <a14:m>
                  <m:oMath xmlns:m="http://schemas.openxmlformats.org/officeDocument/2006/math">
                    <m:r>
                      <m:rPr>
                        <m:sty m:val="p"/>
                      </m:rPr>
                      <a:rPr lang="en-US">
                        <a:latin typeface="Cambria Math" panose="02040503050406030204" pitchFamily="18" charset="0"/>
                        <a:ea typeface="Cambria Math" panose="02040503050406030204" pitchFamily="18" charset="0"/>
                      </a:rPr>
                      <m:t>S</m:t>
                    </m:r>
                    <m:r>
                      <m:rPr>
                        <m:sty m:val="p"/>
                      </m:rPr>
                      <a:rPr lang="en-US" baseline="-25000">
                        <a:latin typeface="Cambria Math" panose="02040503050406030204" pitchFamily="18" charset="0"/>
                        <a:ea typeface="Cambria Math" panose="02040503050406030204" pitchFamily="18" charset="0"/>
                      </a:rPr>
                      <m:t>i</m:t>
                    </m:r>
                  </m:oMath>
                </a14:m>
                <a:r>
                  <a:rPr lang="en-US" dirty="0" smtClean="0"/>
                  <a:t> </a:t>
                </a:r>
                <a:r>
                  <a:rPr lang="en-US" dirty="0"/>
                  <a:t>has </a:t>
                </a:r>
                <a:r>
                  <a:rPr lang="en-US" dirty="0" smtClean="0"/>
                  <a:t>size at most CC(G)/d. Now we claim that </a:t>
                </a:r>
              </a:p>
              <a:p>
                <a:pPr marL="0" indent="0" algn="ctr">
                  <a:buFont typeface="Arial" panose="020B0604020202020204" pitchFamily="34" charset="0"/>
                  <a:buNone/>
                </a:pPr>
                <a:r>
                  <a:rPr lang="en-US" dirty="0" smtClean="0"/>
                  <a:t>d</a:t>
                </a:r>
                <a:r>
                  <a:rPr lang="en-US" dirty="0"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smtClean="0"/>
                  <a:t>depth(G-S</a:t>
                </a:r>
                <a:r>
                  <a:rPr lang="en-US" baseline="-25000" dirty="0" smtClean="0"/>
                  <a:t>i</a:t>
                </a:r>
                <a:r>
                  <a:rPr lang="en-US" dirty="0" smtClean="0"/>
                  <a:t>)</a:t>
                </a:r>
              </a:p>
              <a:p>
                <a:pPr marL="0" indent="0">
                  <a:buFont typeface="Arial" panose="020B0604020202020204" pitchFamily="34" charset="0"/>
                  <a:buNone/>
                </a:pPr>
                <a:r>
                  <a:rPr lang="en-US" dirty="0" smtClean="0"/>
                  <a:t>because any path in </a:t>
                </a:r>
                <a:r>
                  <a:rPr lang="en-US" dirty="0"/>
                  <a:t>G-S</a:t>
                </a:r>
                <a:r>
                  <a:rPr lang="en-US" baseline="-25000" dirty="0"/>
                  <a:t>i</a:t>
                </a:r>
                <a:r>
                  <a:rPr lang="en-US" dirty="0" smtClean="0"/>
                  <a:t> must have been completely pebbled at some point. Thus, it must have been pebbled entirely during some interval of length d. Thus, G (</a:t>
                </a:r>
                <a:r>
                  <a:rPr lang="en-US" dirty="0"/>
                  <a:t>CC(G)/</a:t>
                </a:r>
                <a:r>
                  <a:rPr lang="en-US" dirty="0" err="1"/>
                  <a:t>d</a:t>
                </a:r>
                <a:r>
                  <a:rPr lang="en-US" dirty="0" err="1" smtClean="0"/>
                  <a:t>,d</a:t>
                </a:r>
                <a:r>
                  <a:rPr lang="en-US" dirty="0" smtClean="0"/>
                  <a:t>)-reducible. It follows that </a:t>
                </a:r>
                <a:r>
                  <a:rPr lang="en-US" dirty="0"/>
                  <a:t>CC(G)</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𝑒𝑑</m:t>
                    </m:r>
                  </m:oMath>
                </a14:m>
                <a:r>
                  <a:rPr lang="en-US" dirty="0"/>
                  <a:t>.</a:t>
                </a:r>
              </a:p>
              <a:p>
                <a:pPr marL="0" indent="0">
                  <a:buFont typeface="Arial" panose="020B0604020202020204" pitchFamily="34" charset="0"/>
                  <a:buNone/>
                </a:pP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399818"/>
                <a:ext cx="10515600" cy="4351338"/>
              </a:xfrm>
              <a:prstGeom prst="rect">
                <a:avLst/>
              </a:prstGeom>
              <a:blipFill rotWithShape="1">
                <a:blip r:embed="rId2"/>
                <a:stretch>
                  <a:fillRect l="-1159" t="-2244" r="-1101"/>
                </a:stretch>
              </a:blipFill>
            </p:spPr>
            <p:txBody>
              <a:bodyPr/>
              <a:lstStyle/>
              <a:p>
                <a:r>
                  <a:rPr lang="en-US">
                    <a:noFill/>
                  </a:rPr>
                  <a:t> </a:t>
                </a:r>
              </a:p>
            </p:txBody>
          </p:sp>
        </mc:Fallback>
      </mc:AlternateContent>
      <p:sp>
        <p:nvSpPr>
          <p:cNvPr id="4" name="Rectangle 3"/>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5" name="Rectangle 4"/>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165157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Depth-Robustness is Sufficient! [ABP16]</a:t>
            </a:r>
            <a:endParaRPr lang="en-US" dirty="0"/>
          </a:p>
        </p:txBody>
      </p:sp>
      <mc:AlternateContent xmlns:mc="http://schemas.openxmlformats.org/markup-compatibility/2006" xmlns:a14="http://schemas.microsoft.com/office/drawing/2010/main">
        <mc:Choice Requires="a14">
          <p:sp>
            <p:nvSpPr>
              <p:cNvPr id="6" name="Content Placeholder 2"/>
              <p:cNvSpPr txBox="1">
                <a:spLocks/>
              </p:cNvSpPr>
              <p:nvPr/>
            </p:nvSpPr>
            <p:spPr>
              <a:xfrm>
                <a:off x="488911" y="2506662"/>
                <a:ext cx="1115231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t>Implications: </a:t>
                </a:r>
                <a:r>
                  <a:rPr lang="en-US" dirty="0" smtClean="0"/>
                  <a:t> There exists a constant </a:t>
                </a:r>
                <a:r>
                  <a:rPr lang="en-US" dirty="0" err="1" smtClean="0"/>
                  <a:t>indegree</a:t>
                </a:r>
                <a:r>
                  <a:rPr lang="en-US" dirty="0" smtClean="0"/>
                  <a:t> graph G with </a:t>
                </a:r>
              </a:p>
              <a:p>
                <a:pPr marL="0" indent="0" algn="ctr">
                  <a:buNone/>
                </a:pPr>
                <a14:m>
                  <m:oMathPara xmlns:m="http://schemas.openxmlformats.org/officeDocument/2006/math">
                    <m:oMathParaPr>
                      <m:jc m:val="centerGroup"/>
                    </m:oMathParaPr>
                    <m:oMath xmlns:m="http://schemas.openxmlformats.org/officeDocument/2006/math">
                      <m:r>
                        <m:rPr>
                          <m:sty m:val="p"/>
                        </m:rPr>
                        <a:rPr lang="en-US" b="0" i="0" smtClean="0">
                          <a:latin typeface="Cambria Math"/>
                          <a:ea typeface="Cambria Math" panose="02040503050406030204" pitchFamily="18" charset="0"/>
                        </a:rPr>
                        <m:t>CC</m:t>
                      </m:r>
                      <m:d>
                        <m:dPr>
                          <m:ctrlPr>
                            <a:rPr lang="en-US" b="0" i="1" smtClean="0">
                              <a:latin typeface="Cambria Math" panose="02040503050406030204" pitchFamily="18" charset="0"/>
                              <a:ea typeface="Cambria Math" panose="02040503050406030204" pitchFamily="18" charset="0"/>
                            </a:rPr>
                          </m:ctrlPr>
                        </m:dPr>
                        <m:e>
                          <m:r>
                            <m:rPr>
                              <m:sty m:val="p"/>
                            </m:rPr>
                            <a:rPr lang="en-US" b="0" i="0" smtClean="0">
                              <a:latin typeface="Cambria Math"/>
                              <a:ea typeface="Cambria Math" panose="02040503050406030204" pitchFamily="18" charset="0"/>
                            </a:rPr>
                            <m:t>G</m:t>
                          </m:r>
                        </m:e>
                      </m:d>
                      <m:r>
                        <a:rPr lang="en-US" i="1">
                          <a:latin typeface="Cambria Math" panose="02040503050406030204" pitchFamily="18" charset="0"/>
                          <a:ea typeface="Cambria Math" panose="02040503050406030204" pitchFamily="18" charset="0"/>
                        </a:rPr>
                        <m:t>≥</m:t>
                      </m:r>
                      <m:r>
                        <m:rPr>
                          <m:sty m:val="p"/>
                        </m:rPr>
                        <a:rPr lang="el-GR" i="1" smtClean="0">
                          <a:latin typeface="Cambria Math"/>
                          <a:ea typeface="Cambria Math"/>
                        </a:rPr>
                        <m:t>Ω</m:t>
                      </m:r>
                      <m:d>
                        <m:dPr>
                          <m:ctrlPr>
                            <a:rPr lang="el-GR" i="1" smtClean="0">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smtClean="0">
                                      <a:latin typeface="Cambria Math" panose="02040503050406030204" pitchFamily="18" charset="0"/>
                                      <a:ea typeface="Cambria Math"/>
                                    </a:rPr>
                                  </m:ctrlPr>
                                </m:sSupPr>
                                <m:e>
                                  <m:r>
                                    <a:rPr lang="en-US" b="0" i="1" smtClean="0">
                                      <a:latin typeface="Cambria Math"/>
                                      <a:ea typeface="Cambria Math"/>
                                    </a:rPr>
                                    <m:t>𝑛</m:t>
                                  </m:r>
                                </m:e>
                                <m:sup>
                                  <m:r>
                                    <a:rPr lang="en-US" b="0" i="1" smtClean="0">
                                      <a:latin typeface="Cambria Math"/>
                                      <a:ea typeface="Cambria Math"/>
                                    </a:rPr>
                                    <m:t>2</m:t>
                                  </m:r>
                                </m:sup>
                              </m:sSup>
                            </m:num>
                            <m:den>
                              <m:func>
                                <m:funcPr>
                                  <m:ctrlPr>
                                    <a:rPr lang="en-US" i="1" smtClean="0">
                                      <a:latin typeface="Cambria Math" panose="02040503050406030204" pitchFamily="18" charset="0"/>
                                      <a:ea typeface="Cambria Math"/>
                                    </a:rPr>
                                  </m:ctrlPr>
                                </m:funcPr>
                                <m:fName>
                                  <m:r>
                                    <m:rPr>
                                      <m:sty m:val="p"/>
                                    </m:rPr>
                                    <a:rPr lang="en-US" i="0" smtClean="0">
                                      <a:latin typeface="Cambria Math"/>
                                      <a:ea typeface="Cambria Math"/>
                                    </a:rPr>
                                    <m:t>log</m:t>
                                  </m:r>
                                </m:fName>
                                <m:e>
                                  <m:r>
                                    <a:rPr lang="en-US" b="0" i="1" smtClean="0">
                                      <a:latin typeface="Cambria Math"/>
                                      <a:ea typeface="Cambria Math"/>
                                    </a:rPr>
                                    <m:t>𝑛</m:t>
                                  </m:r>
                                </m:e>
                              </m:func>
                            </m:den>
                          </m:f>
                        </m:e>
                      </m:d>
                      <m:r>
                        <a:rPr lang="en-US" b="0" i="1" smtClean="0">
                          <a:latin typeface="Cambria Math"/>
                          <a:ea typeface="Cambria Math"/>
                        </a:rPr>
                        <m:t>.</m:t>
                      </m:r>
                    </m:oMath>
                  </m:oMathPara>
                </a14:m>
                <a:endParaRPr lang="en-US" dirty="0" smtClean="0"/>
              </a:p>
              <a:p>
                <a:pPr marL="0" indent="0" algn="ctr">
                  <a:buNone/>
                </a:pPr>
                <a:endParaRPr lang="en-US" dirty="0"/>
              </a:p>
              <a:p>
                <a:pPr marL="0" indent="0">
                  <a:buNone/>
                </a:pPr>
                <a:r>
                  <a:rPr lang="en-US" b="1" dirty="0" smtClean="0"/>
                  <a:t>Previous Best [AS15]: </a:t>
                </a:r>
                <a14:m>
                  <m:oMath xmlns:m="http://schemas.openxmlformats.org/officeDocument/2006/math">
                    <m:r>
                      <m:rPr>
                        <m:sty m:val="p"/>
                      </m:rPr>
                      <a:rPr lang="el-GR" i="1">
                        <a:latin typeface="Cambria Math"/>
                        <a:ea typeface="Cambria Math"/>
                      </a:rPr>
                      <m:t>Ω</m:t>
                    </m:r>
                    <m:d>
                      <m:dPr>
                        <m:ctrlPr>
                          <a:rPr lang="el-GR" i="1">
                            <a:latin typeface="Cambria Math" panose="02040503050406030204" pitchFamily="18" charset="0"/>
                            <a:ea typeface="Cambria Math"/>
                          </a:rPr>
                        </m:ctrlPr>
                      </m:dPr>
                      <m:e>
                        <m:f>
                          <m:fPr>
                            <m:ctrlPr>
                              <a:rPr lang="el-GR" i="1">
                                <a:latin typeface="Cambria Math" panose="02040503050406030204" pitchFamily="18" charset="0"/>
                                <a:ea typeface="Cambria Math"/>
                              </a:rPr>
                            </m:ctrlPr>
                          </m:fPr>
                          <m:num>
                            <m:sSup>
                              <m:sSupPr>
                                <m:ctrlPr>
                                  <a:rPr lang="el-GR" i="1">
                                    <a:latin typeface="Cambria Math" panose="02040503050406030204" pitchFamily="18" charset="0"/>
                                    <a:ea typeface="Cambria Math"/>
                                  </a:rPr>
                                </m:ctrlPr>
                              </m:sSupPr>
                              <m:e>
                                <m:r>
                                  <a:rPr lang="en-US" i="1">
                                    <a:latin typeface="Cambria Math"/>
                                    <a:ea typeface="Cambria Math"/>
                                  </a:rPr>
                                  <m:t>𝑛</m:t>
                                </m:r>
                              </m:e>
                              <m:sup>
                                <m:r>
                                  <a:rPr lang="en-US" i="1">
                                    <a:latin typeface="Cambria Math"/>
                                    <a:ea typeface="Cambria Math"/>
                                  </a:rPr>
                                  <m:t>2</m:t>
                                </m:r>
                              </m:sup>
                            </m:sSup>
                          </m:num>
                          <m:den>
                            <m:func>
                              <m:funcPr>
                                <m:ctrlPr>
                                  <a:rPr lang="en-US" i="1">
                                    <a:latin typeface="Cambria Math" panose="02040503050406030204" pitchFamily="18" charset="0"/>
                                    <a:ea typeface="Cambria Math"/>
                                  </a:rPr>
                                </m:ctrlPr>
                              </m:funcPr>
                              <m:fName>
                                <m:sSup>
                                  <m:sSupPr>
                                    <m:ctrlPr>
                                      <a:rPr lang="en-US" i="1" smtClean="0">
                                        <a:latin typeface="Cambria Math" panose="02040503050406030204" pitchFamily="18" charset="0"/>
                                        <a:ea typeface="Cambria Math"/>
                                      </a:rPr>
                                    </m:ctrlPr>
                                  </m:sSupPr>
                                  <m:e>
                                    <m:r>
                                      <m:rPr>
                                        <m:sty m:val="p"/>
                                      </m:rPr>
                                      <a:rPr lang="en-US">
                                        <a:latin typeface="Cambria Math"/>
                                        <a:ea typeface="Cambria Math"/>
                                      </a:rPr>
                                      <m:t>log</m:t>
                                    </m:r>
                                  </m:e>
                                  <m:sup>
                                    <m:r>
                                      <a:rPr lang="en-US" b="0" i="1" smtClean="0">
                                        <a:latin typeface="Cambria Math"/>
                                        <a:ea typeface="Cambria Math"/>
                                      </a:rPr>
                                      <m:t>10</m:t>
                                    </m:r>
                                  </m:sup>
                                </m:sSup>
                              </m:fName>
                              <m:e>
                                <m:r>
                                  <a:rPr lang="en-US" i="1">
                                    <a:latin typeface="Cambria Math"/>
                                    <a:ea typeface="Cambria Math"/>
                                  </a:rPr>
                                  <m:t>𝑛</m:t>
                                </m:r>
                              </m:e>
                            </m:func>
                          </m:den>
                        </m:f>
                      </m:e>
                    </m:d>
                  </m:oMath>
                </a14:m>
                <a:endParaRPr lang="en-US" dirty="0" smtClean="0"/>
              </a:p>
              <a:p>
                <a:pPr marL="0" indent="0">
                  <a:buNone/>
                </a:pPr>
                <a:endParaRPr lang="en-US" dirty="0"/>
              </a:p>
              <a:p>
                <a:pPr marL="0" indent="0">
                  <a:buNone/>
                </a:pPr>
                <a:r>
                  <a:rPr lang="en-US" b="1" dirty="0" smtClean="0"/>
                  <a:t>[AB16]:</a:t>
                </a:r>
                <a:r>
                  <a:rPr lang="en-US" dirty="0" smtClean="0"/>
                  <a:t> We cannot do better (in an asymptotic sense).</a:t>
                </a:r>
                <a:endParaRPr lang="en-US" dirty="0"/>
              </a:p>
              <a:p>
                <a:pPr marL="0" indent="0">
                  <a:buFont typeface="Arial" panose="020B0604020202020204" pitchFamily="34" charset="0"/>
                  <a:buNone/>
                </a:pPr>
                <a:r>
                  <a:rPr lang="en-US" dirty="0" smtClean="0"/>
                  <a:t> </a:t>
                </a:r>
                <a:endParaRPr lang="en-US" baseline="-25000" dirty="0"/>
              </a:p>
            </p:txBody>
          </p:sp>
        </mc:Choice>
        <mc:Fallback xmlns="">
          <p:sp>
            <p:nvSpPr>
              <p:cNvPr id="6" name="Content Placeholder 2"/>
              <p:cNvSpPr txBox="1">
                <a:spLocks noRot="1" noChangeAspect="1" noMove="1" noResize="1" noEditPoints="1" noAdjustHandles="1" noChangeArrowheads="1" noChangeShapeType="1" noTextEdit="1"/>
              </p:cNvSpPr>
              <p:nvPr/>
            </p:nvSpPr>
            <p:spPr>
              <a:xfrm>
                <a:off x="488911" y="2506662"/>
                <a:ext cx="11152310" cy="4351338"/>
              </a:xfrm>
              <a:prstGeom prst="rect">
                <a:avLst/>
              </a:prstGeom>
              <a:blipFill rotWithShape="1">
                <a:blip r:embed="rId2"/>
                <a:stretch>
                  <a:fillRect l="-1093" t="-2241"/>
                </a:stretch>
              </a:blipFill>
            </p:spPr>
            <p:txBody>
              <a:bodyPr/>
              <a:lstStyle/>
              <a:p>
                <a:r>
                  <a:rPr lang="en-US">
                    <a:noFill/>
                  </a:rPr>
                  <a:t> </a:t>
                </a:r>
              </a:p>
            </p:txBody>
          </p:sp>
        </mc:Fallback>
      </mc:AlternateContent>
      <p:sp>
        <p:nvSpPr>
          <p:cNvPr id="7" name="Rectangle 6"/>
          <p:cNvSpPr/>
          <p:nvPr/>
        </p:nvSpPr>
        <p:spPr>
          <a:xfrm>
            <a:off x="568831" y="1544807"/>
            <a:ext cx="11072390" cy="636920"/>
          </a:xfrm>
          <a:prstGeom prst="rect">
            <a:avLst/>
          </a:prstGeom>
          <a:solidFill>
            <a:schemeClr val="accent4">
              <a:alpha val="0"/>
            </a:schemeClr>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625" dirty="0">
              <a:solidFill>
                <a:schemeClr val="tx1"/>
              </a:solidFill>
            </a:endParaRPr>
          </a:p>
        </p:txBody>
      </p:sp>
      <mc:AlternateContent xmlns:mc="http://schemas.openxmlformats.org/markup-compatibility/2006" xmlns:a14="http://schemas.microsoft.com/office/drawing/2010/main">
        <mc:Choice Requires="a14">
          <p:sp>
            <p:nvSpPr>
              <p:cNvPr id="8" name="Rectangle 7"/>
              <p:cNvSpPr/>
              <p:nvPr/>
            </p:nvSpPr>
            <p:spPr>
              <a:xfrm>
                <a:off x="510683" y="1544806"/>
                <a:ext cx="10804349" cy="523220"/>
              </a:xfrm>
              <a:prstGeom prst="rect">
                <a:avLst/>
              </a:prstGeom>
            </p:spPr>
            <p:txBody>
              <a:bodyPr wrap="square">
                <a:spAutoFit/>
              </a:bodyPr>
              <a:lstStyle/>
              <a:p>
                <a14:m>
                  <m:oMath xmlns:m="http://schemas.openxmlformats.org/officeDocument/2006/math">
                    <m:r>
                      <a:rPr lang="en-US" sz="2800" b="1" i="0" smtClean="0">
                        <a:solidFill>
                          <a:schemeClr val="tx1"/>
                        </a:solidFill>
                        <a:latin typeface="Cambria Math" panose="02040503050406030204" pitchFamily="18" charset="0"/>
                      </a:rPr>
                      <m:t>𝐊𝐞𝐲</m:t>
                    </m:r>
                    <m:r>
                      <a:rPr lang="en-US" sz="2800" b="1" i="0" smtClean="0">
                        <a:solidFill>
                          <a:schemeClr val="tx1"/>
                        </a:solidFill>
                        <a:latin typeface="Cambria Math" panose="02040503050406030204" pitchFamily="18" charset="0"/>
                      </a:rPr>
                      <m:t> </m:t>
                    </m:r>
                    <m:r>
                      <a:rPr lang="en-US" sz="2800" b="1" i="0" smtClean="0">
                        <a:solidFill>
                          <a:schemeClr val="tx1"/>
                        </a:solidFill>
                        <a:latin typeface="Cambria Math" panose="02040503050406030204" pitchFamily="18" charset="0"/>
                      </a:rPr>
                      <m:t>𝐓𝐡𝐞𝐨𝐫𝐞𝐦</m:t>
                    </m:r>
                    <m:r>
                      <a:rPr lang="en-US" sz="2800" b="1" i="0" smtClean="0">
                        <a:solidFill>
                          <a:schemeClr val="tx1"/>
                        </a:solidFill>
                        <a:latin typeface="Cambria Math" panose="02040503050406030204" pitchFamily="18" charset="0"/>
                      </a:rPr>
                      <m:t>:</m:t>
                    </m:r>
                    <m:r>
                      <a:rPr lang="en-US" sz="2800" b="0" i="0" smtClean="0">
                        <a:solidFill>
                          <a:schemeClr val="tx1"/>
                        </a:solidFill>
                        <a:latin typeface="Cambria Math" panose="02040503050406030204" pitchFamily="18" charset="0"/>
                      </a:rPr>
                      <m:t> </m:t>
                    </m:r>
                  </m:oMath>
                </a14:m>
                <a:r>
                  <a:rPr lang="en-US" sz="2800" dirty="0" smtClean="0">
                    <a:solidFill>
                      <a:schemeClr val="tx1"/>
                    </a:solidFill>
                  </a:rPr>
                  <a:t>Let G=(V,E) be (</a:t>
                </a:r>
                <a:r>
                  <a:rPr lang="en-US" sz="2800" dirty="0" err="1" smtClean="0">
                    <a:solidFill>
                      <a:schemeClr val="tx1"/>
                    </a:solidFill>
                  </a:rPr>
                  <a:t>e,d</a:t>
                </a:r>
                <a:r>
                  <a:rPr lang="en-US" sz="2800" dirty="0" smtClean="0">
                    <a:solidFill>
                      <a:schemeClr val="tx1"/>
                    </a:solidFill>
                  </a:rPr>
                  <a:t>)-depth robust then CC(G)</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ea typeface="Cambria Math" panose="02040503050406030204" pitchFamily="18" charset="0"/>
                      </a:rPr>
                      <m:t>𝑒𝑑</m:t>
                    </m:r>
                  </m:oMath>
                </a14:m>
                <a:r>
                  <a:rPr lang="en-US" sz="2800" dirty="0" smtClean="0">
                    <a:solidFill>
                      <a:schemeClr val="tx1"/>
                    </a:solidFill>
                  </a:rPr>
                  <a:t>.</a:t>
                </a:r>
                <a:endParaRPr lang="en-US" sz="2800"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10683" y="1544806"/>
                <a:ext cx="10804349" cy="523220"/>
              </a:xfrm>
              <a:prstGeom prst="rect">
                <a:avLst/>
              </a:prstGeom>
              <a:blipFill rotWithShape="1">
                <a:blip r:embed="rId3"/>
                <a:stretch>
                  <a:fillRect t="-10465" b="-32558"/>
                </a:stretch>
              </a:blipFill>
            </p:spPr>
            <p:txBody>
              <a:bodyPr/>
              <a:lstStyle/>
              <a:p>
                <a:r>
                  <a:rPr lang="en-US">
                    <a:noFill/>
                  </a:rPr>
                  <a:t> </a:t>
                </a:r>
              </a:p>
            </p:txBody>
          </p:sp>
        </mc:Fallback>
      </mc:AlternateContent>
    </p:spTree>
    <p:extLst>
      <p:ext uri="{BB962C8B-B14F-4D97-AF65-F5344CB8AC3E}">
        <p14:creationId xmlns:p14="http://schemas.microsoft.com/office/powerpoint/2010/main" val="65555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Results</a:t>
            </a:r>
            <a:endParaRPr lang="en-US"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025633191"/>
                  </p:ext>
                </p:extLst>
              </p:nvPr>
            </p:nvGraphicFramePr>
            <p:xfrm>
              <a:off x="587019" y="1792111"/>
              <a:ext cx="11232447" cy="3627120"/>
            </p:xfrm>
            <a:graphic>
              <a:graphicData uri="http://schemas.openxmlformats.org/drawingml/2006/table">
                <a:tbl>
                  <a:tblPr firstRow="1" bandRow="1">
                    <a:tableStyleId>{5C22544A-7EE6-4342-B048-85BDC9FD1C3A}</a:tableStyleId>
                  </a:tblPr>
                  <a:tblGrid>
                    <a:gridCol w="3744149">
                      <a:extLst>
                        <a:ext uri="{9D8B030D-6E8A-4147-A177-3AD203B41FA5}">
                          <a16:colId xmlns:a16="http://schemas.microsoft.com/office/drawing/2014/main" val="20000"/>
                        </a:ext>
                      </a:extLst>
                    </a:gridCol>
                    <a:gridCol w="3744149">
                      <a:extLst>
                        <a:ext uri="{9D8B030D-6E8A-4147-A177-3AD203B41FA5}">
                          <a16:colId xmlns:a16="http://schemas.microsoft.com/office/drawing/2014/main" val="20001"/>
                        </a:ext>
                      </a:extLst>
                    </a:gridCol>
                    <a:gridCol w="3744149">
                      <a:extLst>
                        <a:ext uri="{9D8B030D-6E8A-4147-A177-3AD203B41FA5}">
                          <a16:colId xmlns:a16="http://schemas.microsoft.com/office/drawing/2014/main" val="20002"/>
                        </a:ext>
                      </a:extLst>
                    </a:gridCol>
                  </a:tblGrid>
                  <a:tr h="37084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extLst>
                      <a:ext uri="{0D108BD9-81ED-4DB2-BD59-A6C34878D82A}">
                        <a16:rowId xmlns:a16="http://schemas.microsoft.com/office/drawing/2014/main" val="10000"/>
                      </a:ext>
                    </a:extLst>
                  </a:tr>
                  <a:tr h="370840">
                    <a:tc>
                      <a:txBody>
                        <a:bodyPr/>
                        <a:lstStyle/>
                        <a:p>
                          <a:r>
                            <a:rPr lang="en-US" sz="3600" dirty="0" smtClean="0"/>
                            <a:t>Balloon</a:t>
                          </a:r>
                          <a:r>
                            <a:rPr lang="en-US" sz="3600" baseline="0" dirty="0" smtClean="0"/>
                            <a:t> Hash</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1.71</m:t>
                                      </m:r>
                                    </m:sup>
                                  </m:sSup>
                                </m:e>
                              </m:d>
                              <m:r>
                                <a:rPr lang="en-US" sz="3200" b="0" i="1" smtClean="0">
                                  <a:latin typeface="Cambria Math"/>
                                  <a:ea typeface="Cambria Math" panose="02040503050406030204" pitchFamily="18" charset="0"/>
                                </a:rPr>
                                <m:t> </m:t>
                              </m:r>
                            </m:oMath>
                          </a14:m>
                          <a:r>
                            <a:rPr lang="en-US" sz="3200" dirty="0" smtClean="0"/>
                            <a:t>   [ABP16]</a:t>
                          </a:r>
                        </a:p>
                      </a:txBody>
                      <a:tcPr/>
                    </a:tc>
                    <a:tc>
                      <a:txBody>
                        <a:bodyPr/>
                        <a:lstStyle/>
                        <a:p>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panose="02040503050406030204" pitchFamily="18" charset="0"/>
                                      <a:ea typeface="Cambria Math" panose="02040503050406030204" pitchFamily="18" charset="0"/>
                                    </a:rPr>
                                  </m:ctrlPr>
                                </m:dPr>
                                <m:e>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[ABP16]</a:t>
                          </a:r>
                          <a:endParaRPr lang="en-US" sz="3200" dirty="0"/>
                        </a:p>
                      </a:txBody>
                      <a:tcPr anchor="ctr"/>
                    </a:tc>
                    <a:extLst>
                      <a:ext uri="{0D108BD9-81ED-4DB2-BD59-A6C34878D82A}">
                        <a16:rowId xmlns:a16="http://schemas.microsoft.com/office/drawing/2014/main" val="10001"/>
                      </a:ext>
                    </a:extLst>
                  </a:tr>
                  <a:tr h="370840">
                    <a:tc>
                      <a:txBody>
                        <a:bodyPr/>
                        <a:lstStyle/>
                        <a:p>
                          <a:r>
                            <a:rPr lang="en-US" sz="3600" dirty="0" smtClean="0"/>
                            <a:t>Argon2i</a:t>
                          </a:r>
                          <a:r>
                            <a:rPr lang="en-US" sz="3600" baseline="0" dirty="0" smtClean="0"/>
                            <a:t> (latest)</a:t>
                          </a:r>
                          <a:endParaRPr lang="en-US" sz="3600" dirty="0"/>
                        </a:p>
                      </a:txBody>
                      <a:tcPr/>
                    </a:tc>
                    <a:tc>
                      <a:txBody>
                        <a:bodyPr/>
                        <a:lstStyle/>
                        <a:p>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1.7</m:t>
                                      </m:r>
                                      <m:r>
                                        <a:rPr lang="en-US" sz="3200" b="0" i="1" smtClean="0">
                                          <a:latin typeface="Cambria Math"/>
                                          <a:ea typeface="Cambria Math" panose="02040503050406030204" pitchFamily="18" charset="0"/>
                                        </a:rPr>
                                        <m:t>7</m:t>
                                      </m:r>
                                    </m:sup>
                                  </m:sSup>
                                </m:e>
                              </m:d>
                              <m:r>
                                <a:rPr lang="en-US" sz="3200" b="0" i="1" smtClean="0">
                                  <a:latin typeface="Cambria Math"/>
                                  <a:ea typeface="Cambria Math" panose="02040503050406030204" pitchFamily="18" charset="0"/>
                                </a:rPr>
                                <m:t>   </m:t>
                              </m:r>
                            </m:oMath>
                          </a14:m>
                          <a:r>
                            <a:rPr lang="en-US" sz="3200" dirty="0" smtClean="0"/>
                            <a:t> [BZ16]</a:t>
                          </a:r>
                          <a:endParaRPr lang="en-US" sz="3200" dirty="0"/>
                        </a:p>
                      </a:txBody>
                      <a:tcPr/>
                    </a:tc>
                    <a:tc>
                      <a:txBody>
                        <a:bodyPr/>
                        <a:lstStyle/>
                        <a:p>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b="0" i="1" smtClean="0">
                                      <a:latin typeface="Cambria Math" panose="02040503050406030204" pitchFamily="18" charset="0"/>
                                      <a:ea typeface="Cambria Math" panose="02040503050406030204" pitchFamily="18" charset="0"/>
                                    </a:rPr>
                                    <m:t>Ω</m:t>
                                  </m:r>
                                </m:e>
                              </m:acc>
                              <m:d>
                                <m:dPr>
                                  <m:ctrlPr>
                                    <a:rPr lang="en-US" sz="3200" i="1" smtClean="0">
                                      <a:latin typeface="Cambria Math" panose="02040503050406030204" pitchFamily="18" charset="0"/>
                                      <a:ea typeface="Cambria Math" panose="02040503050406030204" pitchFamily="18" charset="0"/>
                                    </a:rPr>
                                  </m:ctrlPr>
                                </m:dPr>
                                <m:e>
                                  <m:sSup>
                                    <m:sSupPr>
                                      <m:ctrlPr>
                                        <a:rPr lang="en-US" sz="3200" i="1" smtClean="0">
                                          <a:latin typeface="Cambria Math" panose="02040503050406030204" pitchFamily="18" charset="0"/>
                                          <a:ea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𝑛</m:t>
                                      </m:r>
                                    </m:e>
                                    <m:sup>
                                      <m:r>
                                        <a:rPr lang="en-US" sz="3200" b="0" i="1" smtClean="0">
                                          <a:latin typeface="Cambria Math" panose="02040503050406030204" pitchFamily="18" charset="0"/>
                                          <a:ea typeface="Cambria Math" panose="02040503050406030204" pitchFamily="18" charset="0"/>
                                        </a:rPr>
                                        <m:t>1.</m:t>
                                      </m:r>
                                      <m:r>
                                        <a:rPr lang="en-US" sz="3200" b="0" i="1" smtClean="0">
                                          <a:latin typeface="Cambria Math"/>
                                          <a:ea typeface="Cambria Math" panose="02040503050406030204" pitchFamily="18" charset="0"/>
                                        </a:rPr>
                                        <m:t>66</m:t>
                                      </m:r>
                                    </m:sup>
                                  </m:sSup>
                                </m:e>
                              </m:d>
                            </m:oMath>
                          </a14:m>
                          <a:r>
                            <a:rPr lang="en-US" sz="3200" dirty="0" smtClean="0"/>
                            <a:t>  </a:t>
                          </a:r>
                          <a:endParaRPr lang="en-US" sz="3200" dirty="0"/>
                        </a:p>
                      </a:txBody>
                      <a:tcPr anchor="ctr"/>
                    </a:tc>
                    <a:extLst>
                      <a:ext uri="{0D108BD9-81ED-4DB2-BD59-A6C34878D82A}">
                        <a16:rowId xmlns:a16="http://schemas.microsoft.com/office/drawing/2014/main" val="10002"/>
                      </a:ext>
                    </a:extLst>
                  </a:tr>
                  <a:tr h="370840">
                    <a:tc>
                      <a:txBody>
                        <a:bodyPr/>
                        <a:lstStyle/>
                        <a:p>
                          <a:r>
                            <a:rPr lang="en-US" sz="3600" dirty="0" smtClean="0"/>
                            <a:t>Catena</a:t>
                          </a:r>
                          <a:endParaRPr lang="en-US"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a:rPr lang="en-US" sz="3200" i="1">
                                      <a:latin typeface="Cambria Math" panose="02040503050406030204" pitchFamily="18" charset="0"/>
                                      <a:ea typeface="Cambria Math" panose="02040503050406030204" pitchFamily="18" charset="0"/>
                                    </a:rPr>
                                    <m:t>𝑂</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m:t>
                                      </m:r>
                                      <m:r>
                                        <a:rPr lang="en-US" sz="3200" b="0" i="1" smtClean="0">
                                          <a:latin typeface="Cambria Math" panose="02040503050406030204" pitchFamily="18" charset="0"/>
                                          <a:ea typeface="Cambria Math" panose="02040503050406030204" pitchFamily="18" charset="0"/>
                                        </a:rPr>
                                        <m:t>618</m:t>
                                      </m:r>
                                    </m:sup>
                                  </m:sSup>
                                </m:e>
                              </m:d>
                            </m:oMath>
                          </a14:m>
                          <a:r>
                            <a:rPr lang="en-US" sz="3200" dirty="0" smtClean="0"/>
                            <a:t>  [ABP16]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3200" i="1" smtClean="0">
                                      <a:latin typeface="Cambria Math" panose="02040503050406030204" pitchFamily="18" charset="0"/>
                                      <a:ea typeface="Cambria Math" panose="02040503050406030204" pitchFamily="18" charset="0"/>
                                    </a:rPr>
                                  </m:ctrlPr>
                                </m:accPr>
                                <m:e>
                                  <m:r>
                                    <m:rPr>
                                      <m:sty m:val="p"/>
                                    </m:rPr>
                                    <a:rPr lang="el-GR" sz="3200" i="1">
                                      <a:latin typeface="Cambria Math" panose="02040503050406030204" pitchFamily="18" charset="0"/>
                                      <a:ea typeface="Cambria Math" panose="02040503050406030204" pitchFamily="18" charset="0"/>
                                    </a:rPr>
                                    <m:t>Ω</m:t>
                                  </m:r>
                                </m:e>
                              </m:acc>
                              <m:d>
                                <m:dPr>
                                  <m:ctrlPr>
                                    <a:rPr lang="en-US" sz="3200" i="1">
                                      <a:latin typeface="Cambria Math" panose="02040503050406030204" pitchFamily="18" charset="0"/>
                                      <a:ea typeface="Cambria Math" panose="02040503050406030204" pitchFamily="18" charset="0"/>
                                    </a:rPr>
                                  </m:ctrlPr>
                                </m:dPr>
                                <m:e>
                                  <m:sSup>
                                    <m:sSupPr>
                                      <m:ctrlPr>
                                        <a:rPr lang="en-US" sz="3200" i="1">
                                          <a:latin typeface="Cambria Math" panose="02040503050406030204" pitchFamily="18" charset="0"/>
                                          <a:ea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𝑛</m:t>
                                      </m:r>
                                    </m:e>
                                    <m:sup>
                                      <m:r>
                                        <a:rPr lang="en-US" sz="3200" i="1">
                                          <a:latin typeface="Cambria Math" panose="02040503050406030204" pitchFamily="18" charset="0"/>
                                          <a:ea typeface="Cambria Math" panose="02040503050406030204" pitchFamily="18" charset="0"/>
                                        </a:rPr>
                                        <m:t>1.5</m:t>
                                      </m:r>
                                    </m:sup>
                                  </m:sSup>
                                </m:e>
                              </m:d>
                            </m:oMath>
                          </a14:m>
                          <a:r>
                            <a:rPr lang="en-US" sz="3200" dirty="0" smtClean="0"/>
                            <a:t>    [ABP16]</a:t>
                          </a:r>
                        </a:p>
                      </a:txBody>
                      <a:tcPr anchor="ctr"/>
                    </a:tc>
                    <a:extLst>
                      <a:ext uri="{0D108BD9-81ED-4DB2-BD59-A6C34878D82A}">
                        <a16:rowId xmlns:a16="http://schemas.microsoft.com/office/drawing/2014/main" val="10003"/>
                      </a:ext>
                    </a:extLst>
                  </a:tr>
                  <a:tr h="37084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3200" i="1" dirty="0" smtClean="0">
                                  <a:latin typeface="Cambria Math"/>
                                  <a:ea typeface="Cambria Math"/>
                                </a:rPr>
                                <m:t>Ω</m:t>
                              </m:r>
                            </m:oMath>
                          </a14:m>
                          <a:r>
                            <a:rPr lang="en-US" sz="3200" dirty="0" smtClean="0"/>
                            <a:t>(n</a:t>
                          </a:r>
                          <a:r>
                            <a:rPr lang="en-US" sz="3200" baseline="30000" dirty="0" smtClean="0"/>
                            <a:t>2</a:t>
                          </a:r>
                          <a:r>
                            <a:rPr lang="en-US" sz="3200" dirty="0" smtClean="0"/>
                            <a:t>)</a:t>
                          </a:r>
                          <a:r>
                            <a:rPr lang="en-US" sz="3200" dirty="0" smtClean="0">
                              <a:ea typeface="Cambria Math" panose="02040503050406030204" pitchFamily="18" charset="0"/>
                            </a:rPr>
                            <a:t> </a:t>
                          </a:r>
                          <a:r>
                            <a:rPr lang="en-US" sz="3200" baseline="0" dirty="0" smtClean="0">
                              <a:ea typeface="+mn-ea"/>
                            </a:rPr>
                            <a:t> [ACPRT16]</a:t>
                          </a:r>
                          <a:endParaRPr lang="en-US" sz="3200" b="0" dirty="0" smtClean="0">
                            <a:ea typeface="Cambria Math" panose="02040503050406030204" pitchFamily="18" charset="0"/>
                          </a:endParaRPr>
                        </a:p>
                      </a:txBody>
                      <a:tcPr anchor="ct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025633191"/>
                  </p:ext>
                </p:extLst>
              </p:nvPr>
            </p:nvGraphicFramePr>
            <p:xfrm>
              <a:off x="587019" y="1792111"/>
              <a:ext cx="11232447" cy="3627120"/>
            </p:xfrm>
            <a:graphic>
              <a:graphicData uri="http://schemas.openxmlformats.org/drawingml/2006/table">
                <a:tbl>
                  <a:tblPr firstRow="1" bandRow="1">
                    <a:tableStyleId>{5C22544A-7EE6-4342-B048-85BDC9FD1C3A}</a:tableStyleId>
                  </a:tblPr>
                  <a:tblGrid>
                    <a:gridCol w="3744149"/>
                    <a:gridCol w="3744149"/>
                    <a:gridCol w="3744149"/>
                  </a:tblGrid>
                  <a:tr h="518160">
                    <a:tc>
                      <a:txBody>
                        <a:bodyPr/>
                        <a:lstStyle/>
                        <a:p>
                          <a:r>
                            <a:rPr lang="en-US" sz="2800" dirty="0" smtClean="0"/>
                            <a:t>MHF</a:t>
                          </a:r>
                          <a:endParaRPr lang="en-US" sz="2800" dirty="0"/>
                        </a:p>
                      </a:txBody>
                      <a:tcPr/>
                    </a:tc>
                    <a:tc>
                      <a:txBody>
                        <a:bodyPr/>
                        <a:lstStyle/>
                        <a:p>
                          <a:r>
                            <a:rPr lang="en-US" sz="2800" dirty="0" smtClean="0"/>
                            <a:t>Upper Bound</a:t>
                          </a:r>
                          <a:endParaRPr lang="en-US" sz="2800" dirty="0"/>
                        </a:p>
                      </a:txBody>
                      <a:tcPr/>
                    </a:tc>
                    <a:tc>
                      <a:txBody>
                        <a:bodyPr/>
                        <a:lstStyle/>
                        <a:p>
                          <a:r>
                            <a:rPr lang="en-US" sz="2800" dirty="0" smtClean="0"/>
                            <a:t>Lower Bound</a:t>
                          </a:r>
                          <a:endParaRPr lang="en-US" sz="2800" dirty="0"/>
                        </a:p>
                      </a:txBody>
                      <a:tcPr/>
                    </a:tc>
                  </a:tr>
                  <a:tr h="640080">
                    <a:tc>
                      <a:txBody>
                        <a:bodyPr/>
                        <a:lstStyle/>
                        <a:p>
                          <a:r>
                            <a:rPr lang="en-US" sz="3600" dirty="0" smtClean="0"/>
                            <a:t>Balloon</a:t>
                          </a:r>
                          <a:r>
                            <a:rPr lang="en-US" sz="3600" baseline="0" dirty="0" smtClean="0"/>
                            <a:t> Hash</a:t>
                          </a:r>
                          <a:endParaRPr lang="en-US" sz="3600" dirty="0"/>
                        </a:p>
                      </a:txBody>
                      <a:tcPr/>
                    </a:tc>
                    <a:tc>
                      <a:txBody>
                        <a:bodyPr/>
                        <a:lstStyle/>
                        <a:p>
                          <a:endParaRPr lang="en-US"/>
                        </a:p>
                      </a:txBody>
                      <a:tcPr>
                        <a:blipFill rotWithShape="1">
                          <a:blip r:embed="rId2"/>
                          <a:stretch>
                            <a:fillRect l="-99837" t="-89524" r="-99837" b="-421905"/>
                          </a:stretch>
                        </a:blipFill>
                      </a:tcPr>
                    </a:tc>
                    <a:tc>
                      <a:txBody>
                        <a:bodyPr/>
                        <a:lstStyle/>
                        <a:p>
                          <a:endParaRPr lang="en-US"/>
                        </a:p>
                      </a:txBody>
                      <a:tcPr anchor="ctr">
                        <a:blipFill rotWithShape="1">
                          <a:blip r:embed="rId2"/>
                          <a:stretch>
                            <a:fillRect l="-200163" t="-89524" b="-421905"/>
                          </a:stretch>
                        </a:blipFill>
                      </a:tcPr>
                    </a:tc>
                  </a:tr>
                  <a:tr h="640080">
                    <a:tc>
                      <a:txBody>
                        <a:bodyPr/>
                        <a:lstStyle/>
                        <a:p>
                          <a:r>
                            <a:rPr lang="en-US" sz="3600" dirty="0" smtClean="0"/>
                            <a:t>Argon2i</a:t>
                          </a:r>
                          <a:r>
                            <a:rPr lang="en-US" sz="3600" baseline="0" dirty="0" smtClean="0"/>
                            <a:t> (latest)</a:t>
                          </a:r>
                          <a:endParaRPr lang="en-US" sz="3600" dirty="0"/>
                        </a:p>
                      </a:txBody>
                      <a:tcPr/>
                    </a:tc>
                    <a:tc>
                      <a:txBody>
                        <a:bodyPr/>
                        <a:lstStyle/>
                        <a:p>
                          <a:endParaRPr lang="en-US"/>
                        </a:p>
                      </a:txBody>
                      <a:tcPr>
                        <a:blipFill rotWithShape="1">
                          <a:blip r:embed="rId2"/>
                          <a:stretch>
                            <a:fillRect l="-99837" t="-189524" r="-99837" b="-321905"/>
                          </a:stretch>
                        </a:blipFill>
                      </a:tcPr>
                    </a:tc>
                    <a:tc>
                      <a:txBody>
                        <a:bodyPr/>
                        <a:lstStyle/>
                        <a:p>
                          <a:endParaRPr lang="en-US"/>
                        </a:p>
                      </a:txBody>
                      <a:tcPr anchor="ctr">
                        <a:blipFill rotWithShape="1">
                          <a:blip r:embed="rId2"/>
                          <a:stretch>
                            <a:fillRect l="-200163" t="-189524" b="-321905"/>
                          </a:stretch>
                        </a:blipFill>
                      </a:tcPr>
                    </a:tc>
                  </a:tr>
                  <a:tr h="640080">
                    <a:tc>
                      <a:txBody>
                        <a:bodyPr/>
                        <a:lstStyle/>
                        <a:p>
                          <a:r>
                            <a:rPr lang="en-US" sz="3600" dirty="0" smtClean="0"/>
                            <a:t>Catena</a:t>
                          </a:r>
                          <a:endParaRPr lang="en-US" sz="3600" dirty="0"/>
                        </a:p>
                      </a:txBody>
                      <a:tcPr/>
                    </a:tc>
                    <a:tc>
                      <a:txBody>
                        <a:bodyPr/>
                        <a:lstStyle/>
                        <a:p>
                          <a:endParaRPr lang="en-US"/>
                        </a:p>
                      </a:txBody>
                      <a:tcPr>
                        <a:blipFill rotWithShape="1">
                          <a:blip r:embed="rId2"/>
                          <a:stretch>
                            <a:fillRect l="-99837" t="-289524" r="-99837" b="-221905"/>
                          </a:stretch>
                        </a:blipFill>
                      </a:tcPr>
                    </a:tc>
                    <a:tc>
                      <a:txBody>
                        <a:bodyPr/>
                        <a:lstStyle/>
                        <a:p>
                          <a:endParaRPr lang="en-US"/>
                        </a:p>
                      </a:txBody>
                      <a:tcPr anchor="ctr">
                        <a:blipFill rotWithShape="1">
                          <a:blip r:embed="rId2"/>
                          <a:stretch>
                            <a:fillRect l="-200163" t="-289524" b="-221905"/>
                          </a:stretch>
                        </a:blipFill>
                      </a:tcPr>
                    </a:tc>
                  </a:tr>
                  <a:tr h="1188720">
                    <a:tc>
                      <a:txBody>
                        <a:bodyPr/>
                        <a:lstStyle/>
                        <a:p>
                          <a:r>
                            <a:rPr lang="en-US" sz="3600" dirty="0" smtClean="0"/>
                            <a:t>SCRYPT</a:t>
                          </a:r>
                        </a:p>
                        <a:p>
                          <a:r>
                            <a:rPr lang="en-US" sz="3600" dirty="0" smtClean="0"/>
                            <a:t>(data</a:t>
                          </a:r>
                          <a:r>
                            <a:rPr lang="en-US" sz="3600" baseline="0" dirty="0" smtClean="0"/>
                            <a:t> dependent)</a:t>
                          </a:r>
                          <a:endParaRPr lang="en-US" sz="3600" dirty="0"/>
                        </a:p>
                      </a:txBody>
                      <a:tcPr/>
                    </a:tc>
                    <a:tc>
                      <a:txBody>
                        <a:bodyPr/>
                        <a:lstStyle/>
                        <a:p>
                          <a:r>
                            <a:rPr lang="en-US" sz="3200" dirty="0" smtClean="0"/>
                            <a:t>O(n</a:t>
                          </a:r>
                          <a:r>
                            <a:rPr lang="en-US" sz="3200" baseline="30000" dirty="0" smtClean="0"/>
                            <a:t>2</a:t>
                          </a:r>
                          <a:r>
                            <a:rPr lang="en-US" sz="3200" dirty="0" smtClean="0"/>
                            <a:t>)   [Naïve, P12]</a:t>
                          </a:r>
                          <a:endParaRPr lang="en-US" sz="3200" dirty="0"/>
                        </a:p>
                      </a:txBody>
                      <a:tcPr anchor="ctr"/>
                    </a:tc>
                    <a:tc>
                      <a:txBody>
                        <a:bodyPr/>
                        <a:lstStyle/>
                        <a:p>
                          <a:endParaRPr lang="en-US"/>
                        </a:p>
                      </a:txBody>
                      <a:tcPr anchor="ctr">
                        <a:blipFill rotWithShape="1">
                          <a:blip r:embed="rId2"/>
                          <a:stretch>
                            <a:fillRect l="-200163" t="-209744" b="-19487"/>
                          </a:stretch>
                        </a:blipFill>
                      </a:tcPr>
                    </a:tc>
                  </a:tr>
                </a:tbl>
              </a:graphicData>
            </a:graphic>
          </p:graphicFrame>
        </mc:Fallback>
      </mc:AlternateContent>
    </p:spTree>
    <p:extLst>
      <p:ext uri="{BB962C8B-B14F-4D97-AF65-F5344CB8AC3E}">
        <p14:creationId xmlns:p14="http://schemas.microsoft.com/office/powerpoint/2010/main" val="1301996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BCRYPT and PBKDF2 are no longer sufficient for password hashing</a:t>
            </a:r>
          </a:p>
          <a:p>
            <a:endParaRPr lang="en-US" dirty="0" smtClean="0"/>
          </a:p>
          <a:p>
            <a:r>
              <a:rPr lang="en-US" dirty="0" smtClean="0"/>
              <a:t>Argon2i is an improvement over BCRYPT and PBKDF2</a:t>
            </a:r>
          </a:p>
          <a:p>
            <a:pPr lvl="1"/>
            <a:r>
              <a:rPr lang="en-US" dirty="0" smtClean="0"/>
              <a:t>But still has its flaws [AB16,AB17]</a:t>
            </a:r>
          </a:p>
          <a:p>
            <a:endParaRPr lang="en-US" dirty="0"/>
          </a:p>
          <a:p>
            <a:r>
              <a:rPr lang="en-US" dirty="0" smtClean="0"/>
              <a:t>Current Recommendation: Argon2id</a:t>
            </a:r>
          </a:p>
          <a:p>
            <a:pPr lvl="1"/>
            <a:r>
              <a:rPr lang="en-US" dirty="0" smtClean="0"/>
              <a:t>No side channel attacks? Resists known attacks</a:t>
            </a:r>
          </a:p>
          <a:p>
            <a:pPr lvl="1"/>
            <a:r>
              <a:rPr lang="en-US" dirty="0" smtClean="0"/>
              <a:t>Side channel attacks reduce security to Argon2i</a:t>
            </a:r>
          </a:p>
          <a:p>
            <a:pPr lvl="1"/>
            <a:endParaRPr lang="en-US" dirty="0"/>
          </a:p>
          <a:p>
            <a:r>
              <a:rPr lang="en-US" dirty="0" smtClean="0"/>
              <a:t>Look for improvements in the near future using depth-robust graphs [ABP17]</a:t>
            </a:r>
          </a:p>
          <a:p>
            <a:endParaRPr lang="en-US" dirty="0"/>
          </a:p>
          <a:p>
            <a:endParaRPr lang="en-US" dirty="0" smtClean="0"/>
          </a:p>
          <a:p>
            <a:endParaRPr lang="en-US" dirty="0"/>
          </a:p>
          <a:p>
            <a:endParaRPr lang="en-US" dirty="0"/>
          </a:p>
        </p:txBody>
      </p:sp>
      <p:pic>
        <p:nvPicPr>
          <p:cNvPr id="3074" name="Picture 2" descr="Image result for password hashing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8424" y="2725379"/>
            <a:ext cx="2857500" cy="1895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649" y="3363554"/>
            <a:ext cx="1247775" cy="1257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Depth-robustness is a necessary  and sufficient for secure </a:t>
            </a:r>
            <a:r>
              <a:rPr lang="en-US" dirty="0" err="1" smtClean="0"/>
              <a:t>iMHFs</a:t>
            </a:r>
            <a:endParaRPr lang="en-US" dirty="0" smtClean="0"/>
          </a:p>
          <a:p>
            <a:pPr lvl="1"/>
            <a:r>
              <a:rPr lang="en-US" dirty="0" smtClean="0"/>
              <a:t>[AB16] [ABP16]</a:t>
            </a:r>
          </a:p>
          <a:p>
            <a:endParaRPr lang="en-US" dirty="0" smtClean="0"/>
          </a:p>
          <a:p>
            <a:r>
              <a:rPr lang="en-US" dirty="0" smtClean="0"/>
              <a:t>Big Challenge: Improved </a:t>
            </a:r>
            <a:r>
              <a:rPr lang="en-US" dirty="0"/>
              <a:t>Constructions of Depth-Robust Graphs</a:t>
            </a:r>
          </a:p>
          <a:p>
            <a:pPr lvl="1"/>
            <a:r>
              <a:rPr lang="en-US" dirty="0" smtClean="0"/>
              <a:t>We already have constructions in theory [EGS77, PR80</a:t>
            </a:r>
            <a:r>
              <a:rPr lang="en-US" dirty="0"/>
              <a:t>, </a:t>
            </a:r>
            <a:r>
              <a:rPr lang="en-US" dirty="0" smtClean="0"/>
              <a:t>…]</a:t>
            </a:r>
            <a:endParaRPr lang="en-US" dirty="0"/>
          </a:p>
          <a:p>
            <a:pPr lvl="1"/>
            <a:r>
              <a:rPr lang="en-US" dirty="0" smtClean="0"/>
              <a:t>But constants </a:t>
            </a:r>
            <a:r>
              <a:rPr lang="en-US" dirty="0"/>
              <a:t>matter</a:t>
            </a:r>
            <a:r>
              <a:rPr lang="en-US" dirty="0" smtClean="0"/>
              <a:t>!</a:t>
            </a:r>
          </a:p>
          <a:p>
            <a:pPr lvl="1"/>
            <a:endParaRPr lang="en-US" dirty="0"/>
          </a:p>
          <a:p>
            <a:endParaRPr lang="en-US" dirty="0"/>
          </a:p>
        </p:txBody>
      </p:sp>
    </p:spTree>
    <p:extLst>
      <p:ext uri="{BB962C8B-B14F-4D97-AF65-F5344CB8AC3E}">
        <p14:creationId xmlns:p14="http://schemas.microsoft.com/office/powerpoint/2010/main" val="2912387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n.hdyo.org/assets/ask-question-1-ff9bc6fa5eaa0d7667ae7a5a4c6133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822" y="520282"/>
            <a:ext cx="9595556" cy="725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Thanks for Listening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5091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dult friend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8660" y="2827015"/>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Offline Attacks: A Common Problem</a:t>
            </a:r>
          </a:p>
        </p:txBody>
      </p:sp>
      <p:sp>
        <p:nvSpPr>
          <p:cNvPr id="3" name="Content Placeholder 2"/>
          <p:cNvSpPr>
            <a:spLocks noGrp="1"/>
          </p:cNvSpPr>
          <p:nvPr>
            <p:ph idx="1"/>
          </p:nvPr>
        </p:nvSpPr>
        <p:spPr/>
        <p:txBody>
          <a:bodyPr/>
          <a:lstStyle/>
          <a:p>
            <a:r>
              <a:rPr lang="en-US" dirty="0" smtClean="0"/>
              <a:t>Password breaches at major companies have affected millions of users.</a:t>
            </a:r>
          </a:p>
        </p:txBody>
      </p:sp>
      <p:pic>
        <p:nvPicPr>
          <p:cNvPr id="3074" name="Picture 2" descr="http://blogs-images.forbes.com/tomiogeron/files/2011/10/linkedin_logo_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27" t="27273" r="10604" b="40807"/>
          <a:stretch/>
        </p:blipFill>
        <p:spPr bwMode="auto">
          <a:xfrm>
            <a:off x="3719165" y="3745527"/>
            <a:ext cx="2549988" cy="7608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friskymongoose.com/wp-content/uploads/2011/02/rock-you-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885" y="4603525"/>
            <a:ext cx="3162181" cy="80722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prime.peta.org/wp-content/uploads/2008/10/zappos.jpg"/>
          <p:cNvPicPr>
            <a:picLocks noChangeAspect="1" noChangeArrowheads="1"/>
          </p:cNvPicPr>
          <p:nvPr/>
        </p:nvPicPr>
        <p:blipFill rotWithShape="1">
          <a:blip r:embed="rId6">
            <a:extLst>
              <a:ext uri="{28A0092B-C50C-407E-A947-70E740481C1C}">
                <a14:useLocalDpi xmlns:a14="http://schemas.microsoft.com/office/drawing/2010/main" val="0"/>
              </a:ext>
            </a:extLst>
          </a:blip>
          <a:srcRect t="24868" b="25435"/>
          <a:stretch/>
        </p:blipFill>
        <p:spPr bwMode="auto">
          <a:xfrm>
            <a:off x="8641785" y="4174131"/>
            <a:ext cx="2002005" cy="9949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4.businessinsider.com/image/4a6c958839a903010623f2a3/gawkers-latest-trendy-web-metric-branded-traffi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77" y="5228877"/>
            <a:ext cx="1889461" cy="11478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news.mindprocessors.com/wp-content/uploads/2012/11/adob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96581" y="5541815"/>
            <a:ext cx="2379456" cy="1104747"/>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ackersnewsbulletin.com/wp-content/uploads/2013/04/living-social-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3302" y="5447690"/>
            <a:ext cx="2400488" cy="87359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assets.fontsinuse.com/static/use-media-items/15/14246/full-2048x768/522903b7/Yahoo_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1" y="5354274"/>
            <a:ext cx="2667000" cy="100153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8"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679578" y="-17907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0" descr="data:image/jpeg;base64,/9j/4AAQSkZJRgABAQAAAQABAAD/2wCEAAkGBxQHEBQUERQWEhAXFBcSFhgXGRkSEBYWFRIWFhQXGBMZHCkgGhooHRUVITEhJikrLjAuGB8zODMsNygtMSsBCgoKBQUFDgUFDisZExkrKysrKysrKysrKysrKysrKysrKysrKysrKysrKysrKysrKysrKysrKysrKysrKysrK//AABEIALcBEwMBIgACEQEDEQH/xAAcAAEAAgMBAQEAAAAAAAAAAAAABwgEBQYDAQL/xABIEAABAwIDBQMGCgcGBwAAAAABAAIDBBEFBiEHEjFBURMiYTJCcYGRkxQXIzNSVHKhstEIFmJzgrGzNDV0g5KiQ1Njo8HD4f/EABQBAQAAAAAAAAAAAAAAAAAAAAD/xAAUEQEAAAAAAAAAAAAAAAAAAAAA/9oADAMBAAIRAxEAPwCcUREBERAREQEREBERAREQEREBERAREQEREBERAREQEREBERAREQEREBERAREQEREBERAREQEREBERAREQEREBERAREQEREBERAREQEREBERAREQEREBERAREQEREBERAREQEREBERAREQEREBERAREQEREBERAREQEREBERAREQEREBERAREQEREBF8vZeNTVx0gvI9sY6ucGj2lB7otIc4UAdu/DaXe6dtHf8S2VJXxVovFIyQdWODx9xQZKL5dLoPqIiAi+XX4mnbALvcGt6uIaPaUHoi00ua6GE2dWUzTwsZowfxLLo8Yp675meKX7EjX/AMigzkXy6+oCIiAiIgIiICIiAiIgIiICIiAiIgIiICIiAsPFsSjwiF807xHFG0uc48AB/M8ABzJWYol/SNqXxYfAxtxG+o79uB3Y3FrT4Xuf4Qg4nOe2arxZ7mURNJT8A7Q1Lxrq5/BnobqOpXOYVkrFM32lbFLK13CWZ9mkdQ6Q3cPEXXItO6b8f5KxWXtttBLGxs7JKV4aGkBnaQiwt3SzW3paEEfDYjiZHCD3mv4VhVOyzF8IO/HCXEedBI0vHoAcHfcp1pNp+FVVrVkbfth8f4mhbiizPRYhpFVU8h6NlYXey90FecG2nYrlZ/Z1BdKG6GKpae0A+2bPHrJC2myrOldjGM00U9VLJC/ti5jjdhtTyub7CAfUpozjlSnzdTujmaC7dPZSgDfjdbQtd0va44EKE9k+Ua3CsappJ6WaOJhmDnuYRGL00rR3jyJIHrQWOWJieIx4XE+Wd7Y4mDec52jQPz8Oayrqs22rObsfrHU8biKSneWAA6SSjR7z1sbtHgCeaDc5023TVbnR4c3sItR2rwHTu8WtPdYOPG59HBRjUVVVmKUb7pqqYm4BL5n+puv3L0ypgEuaKuOmh8p51cRdrGDV7z4Ae3Qc1azKGUabKUIjp2AOsN+Q2M0h6ud/4GgQVtp9l2K1DbijeBa/edGx3+lzgVqsZylXZfG9UU0sTfp2uwf5jbgH1q4tl8fGJAQQCCLEHUEdCEFTstbSMQy6RuTuliH/AA5ryxkdASd5v8JCnrZ9tKp84jct2FWBcxONw4Di6N3nDw0I+9R3tm2ax4VGa2iYGRAgTxN8hm8bCRg5NuQC3lcEaXUQUdU+hkbJG4skY4Oa5ps5pB0IKC7agXNW0vF8NrqmKFgMMc8jGHsC7uNeQ3vc9BxUobNc1frdQMmdYTNJimA4CRoFyB0cC13rtyXVoKyHbXig86H3Q/NZeF7cK+KZhnEUsN++xrNx5bz3XX0PNR5j4tV1H7+X+o5eFXRvoXBsjSxxa11nCxLXAOa4dQQQboLi5bzBBmSnbPTP34zoeT2u5te3zXDoto42Cp7k3NtRlCo7WB1wbCSM/NytvwcOvR3Eesg2iybm6nzdB2sDu8LCSM/ORuPJw6dDwKCCZ9tGKRucA6GwcR80ORt1Xn8deKfSh90PzVlZKZkgILWlpFiCAQQeIIVKKsbsjwNAHOA9Fygk3CdsWJ1dRCxzotx8rGG0QvZzw02N/FSHtmzpVZQFL8ELB2plD95m/wCRubtunlFSRHTsjAAa0ACwAAAAHCy/bmB3EA/egrP8deKfSh90PzXz47MU+lD7ofmps2h5FhzjTbhDY6hlzDJbyT9F1uLDz6cRwVWMYwuXBp3wTtLJWO3XNP3EHmCNQehQSBTbaMUle0F0Ni4A/JDmbdVZVqqvsqzz+p9QRKN+klIEotdzCL7sjetrm45jxAVoqSqZWRtkjcHxvaHNc03a5pFwQeiCIdrm0WtypXtgpnRiMwMkO8wOO857wdendC4n47MU+lD7ofmuz22bQm0rX0NKQ6VwLKiSwduMcLOiafpkcTyBtx4Rhs/yVLnKp3GdyBtjNLa4Y08h1eeQ9fBBvfjqxX6UPuh+asFk7EH4tQUs8tjJLBHI+wsN5zQTYcl64HgcGBwMggjDImCwHEnqXHm4nUlbIC3BB9REQFpM4ZbizXSPp5tGus5rh5Ub2+S8e0jxBI5rdqP9tmNz5fw5ktLKYZTUMYXNsTulkhI1B5gexBCWaNl+IZfcT2JqIeUkIMgtfzmDvN9Yt4lcW5u4SDoRoeR9inrYntCkxeaWmr5zJM+zoC/dbewO/GLAa8CBz16KWq7CoMRFp4Yph/1GNf8AiCClSK29Xs3wur8qihH2AYvwELRV+xPDKkHcbNCerJC63qk3kFesGzLV4EQaaolisb2a89mfTGe671gqbdmW1043Kylrw1s7+7HK3uskdyY5nBrjyI0J0sNL8HtK2XPydGJ45e3pi8MO8NyVhcO7e2jgbHUW5aKPIZTA4OaS1zSHNI4gg3BHrQXYrHlkb3N8oMcR6Q0kKkz3mQkk3JNyeZJ4lXap3GSNpcO8WgkeJAuqk7RctOyviE0JbaIuMkJto6J5Jbb0atPi1B3v6NlO11TVvNu0bDG1vXde8l/3sap/VTNl2axlCvbLJf4O8GGa2pDHEEPAHHdIB9F1a2kqW1jGvjc18bmhzXNO81zSLggjiEHsiIg1uZadtVR1DJLdm6CUOvwsY3XVL1ZbbZnRmCUb6WNwNXO3csDrHE7R73dLi7R6SeSrSgnD9Gmdx+HM8wdg63IOPag+0AexTko52G5adgOHdpK3dmqHCYg6ObGBaIHxtd38akZBSzMH9sqP38v9RysliORoM54TSNk7k7aWHspgLvYexbo4ecwni32WKrbmH+11H7+X+o5W9yj/AHfSf4aH+k1BUvNGXJ8sVDoalm68agjWN7eTmO5j+XArzy5j8+W6hs9M8skbx5se3mx7fOaenrFiAVbHNuVafNdOYaht+JY8aSRut5THfzHA81V7O+TKjJ0/ZzDejN+ylaD2cgHTo4c2nUeIsSFj9n2eoM5Q3Z8nUNHysJN3N/aafOZ4+2yqlW/OP+278RXthOJy4PMyaB5jlYd5rhxHgRzB4EHQrFleZCSeJJJ9JN0F4EREBcFtR2fMzjDvx2ZXRttG/gHjj2Tz0vwPInoTfvUQUkraR+HyOjlaWSMcWua4Wc1wNiCF1OWNo1ZlqkmpoXdx/wA2Xaugc4990fpF9OAOvW8g/pHYRFC2mqWttO9zonuGm+1rLt3hzI4X6adLQcDZB0eTcrT5zquyiva+/LK65bG0nVzjzcdbDiT6yLU5Zy/DlqnZBTt3Y2jU+e9x8p7jzcf/AINFg7P8Ahy/QQsgbbfjZK9x1e972Auc48+g6AWXSICIiAiIgKL/ANIj+6Wf4qP+nKpQWNX4fFiLd2eNkrL7269oe24vY2cLX1PtQU5wvBKnEGPmp4ZJWRFu+6MFxYTctNm68jrysu1y7tixDBQI5t2qY3S0wImFuXaDU/xAqx2H4VBhl+whjh3rb3ZsbHvWva+6BfiVj4tl2lxn+008U3i9jXOHoda4QRVSbf4yPlaJ7T+xK14/3NC+1e3+Fo+So5HO/bkawfcCumr9jeF1ZJET4Sf+XI63qD94BeNNsTwyHymzSfalI/AAghDPGfKrOb29uQyFpuyJmkbTw3iTq51ja59QFyuo2V7Lp8VnjqayMxUjHB4a8FskxabtAYdQy+pceI0F73E34JkmgwIg09LEx44PI7SUf5j7u+9b+yAFzOe8mQZyp+zl7sjbuilAu+Nx4+lpsLt52HAgEdOiCoecMj1eUnkTxkxX7szLugd073mn9l1ivXKG0Ctyl3YHh0F7mKQb8NzxIF7tPoIVtJIhKCHAOadCCLgjoQeK43GNleGYqS51MInHnCTD/sb3fuQcDTfpAkN+UoQXW4tms0n0Fht7Vp8e251lewtpoo6W/nXM0o9BIDR/pK7V2wXDydJqsDpvxH/1LKoNiGG0p7/bz+D5A0f9trSgrq502MTG/aT1EjrnypJXuPhqSVMuzPY86J7KnEm2sQ5lPo7UcHS208dz29FLmC5cpcCbalgjh6lrQHn0v4n1lbVB8AsolzJtsbgVXPTmjMhikdHvdqGh26eNuzNvapbWgq8k4fWyOklo4HyPJc5zmAucTxJPVBUSvqPhk0khFt97n24gbzibX9amHBtuow2mhhNEXGOJkVxNYHcYG3t2el7KVPi/wz6jT+7CfF/hn1Gn92EG9oKj4XEyS1t9jX2423mg2v61jY7gsOPQPgqGCSJw1B4g8nNPFrhyIWdDEIWhrRZoAaAOAAFgF+0FUtouzybJkm9rLRuPyctuF+DJAPJf48DxHMDiiFdqtoo69jo5WNkjcN1zXDeY4dCCtF8X+GfUaf3YQdKiDREBc1n7NYybSfCDEZh2jY90O3D3gTe9j0XSrDxPC4cWZ2dREyaO4duyND2XF7Gx56lBWzabtJbniKGNtOYOze55JeJL3bYCwaLKPArg/qNhv1Gl9yz8k/UbDfqNL7ln5IIsw3byyjgjjNE4lkbGXEwAJa0C/wA34Kb6aXt2Ndw3mh1uNri60f6jYb9Rpfcs/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2Q=="/>
          <p:cNvSpPr>
            <a:spLocks noChangeAspect="1" noChangeArrowheads="1"/>
          </p:cNvSpPr>
          <p:nvPr/>
        </p:nvSpPr>
        <p:spPr bwMode="auto">
          <a:xfrm>
            <a:off x="1831978" y="-1638300"/>
            <a:ext cx="5619751"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94" name="Picture 22" descr="http://cdn.redmondpie.com/wp-content/uploads/2013/08/Sony-logo.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483" b="27949"/>
          <a:stretch/>
        </p:blipFill>
        <p:spPr bwMode="auto">
          <a:xfrm>
            <a:off x="6016338" y="2575890"/>
            <a:ext cx="2380117" cy="8809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62778" y="2376347"/>
            <a:ext cx="2110363" cy="842818"/>
          </a:xfrm>
          <a:prstGeom prst="rect">
            <a:avLst/>
          </a:prstGeom>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6291" y="3710423"/>
            <a:ext cx="1860063" cy="831092"/>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57966" y="2741115"/>
            <a:ext cx="3877230" cy="969308"/>
          </a:xfrm>
          <a:prstGeom prst="rect">
            <a:avLst/>
          </a:prstGeom>
        </p:spPr>
      </p:pic>
      <p:pic>
        <p:nvPicPr>
          <p:cNvPr id="17" name="Picture 2" descr="Image result for dropbox"/>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17152" y="3581892"/>
            <a:ext cx="1579303" cy="118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9222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18" y="69851"/>
            <a:ext cx="10358967" cy="677863"/>
          </a:xfrm>
        </p:spPr>
        <p:txBody>
          <a:bodyPr>
            <a:normAutofit fontScale="90000"/>
          </a:bodyPr>
          <a:lstStyle/>
          <a:p>
            <a:pPr>
              <a:defRPr/>
            </a:pPr>
            <a:r>
              <a:rPr lang="en-US" dirty="0" smtClean="0"/>
              <a:t>Passwords </a:t>
            </a:r>
            <a:r>
              <a:rPr lang="en-US" dirty="0" err="1" smtClean="0"/>
              <a:t>vs</a:t>
            </a:r>
            <a:r>
              <a:rPr lang="en-US" dirty="0" smtClean="0"/>
              <a:t> time: </a:t>
            </a:r>
            <a:r>
              <a:rPr lang="en-US" sz="3100" dirty="0" smtClean="0"/>
              <a:t>Look how far we’ve come</a:t>
            </a:r>
            <a:endParaRPr lang="en-US" sz="3100" dirty="0"/>
          </a:p>
        </p:txBody>
      </p:sp>
      <p:graphicFrame>
        <p:nvGraphicFramePr>
          <p:cNvPr id="58371" name="Chart 3"/>
          <p:cNvGraphicFramePr>
            <a:graphicFrameLocks/>
          </p:cNvGraphicFramePr>
          <p:nvPr/>
        </p:nvGraphicFramePr>
        <p:xfrm>
          <a:off x="237067" y="1930400"/>
          <a:ext cx="11717867" cy="4445000"/>
        </p:xfrm>
        <a:graphic>
          <a:graphicData uri="http://schemas.openxmlformats.org/presentationml/2006/ole">
            <mc:AlternateContent xmlns:mc="http://schemas.openxmlformats.org/markup-compatibility/2006">
              <mc:Choice xmlns:v="urn:schemas-microsoft-com:vml" Requires="v">
                <p:oleObj spid="_x0000_s1030" r:id="rId3" imgW="8791194" imgH="4444369" progId="Excel.Chart.8">
                  <p:embed/>
                </p:oleObj>
              </mc:Choice>
              <mc:Fallback>
                <p:oleObj r:id="rId3" imgW="8791194" imgH="444436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067" y="1930400"/>
                        <a:ext cx="11717867" cy="444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a:spLocks noChangeArrowheads="1"/>
          </p:cNvSpPr>
          <p:nvPr/>
        </p:nvSpPr>
        <p:spPr bwMode="auto">
          <a:xfrm>
            <a:off x="3352801" y="6324600"/>
            <a:ext cx="17475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Netscape IPO</a:t>
            </a:r>
          </a:p>
        </p:txBody>
      </p:sp>
      <p:sp>
        <p:nvSpPr>
          <p:cNvPr id="6" name="TextBox 5"/>
          <p:cNvSpPr txBox="1">
            <a:spLocks noChangeArrowheads="1"/>
          </p:cNvSpPr>
          <p:nvPr/>
        </p:nvSpPr>
        <p:spPr bwMode="auto">
          <a:xfrm>
            <a:off x="6197600" y="6324600"/>
            <a:ext cx="17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Dotcom crash</a:t>
            </a:r>
          </a:p>
        </p:txBody>
      </p:sp>
      <p:cxnSp>
        <p:nvCxnSpPr>
          <p:cNvPr id="8" name="Straight Arrow Connector 7"/>
          <p:cNvCxnSpPr/>
          <p:nvPr/>
        </p:nvCxnSpPr>
        <p:spPr>
          <a:xfrm rot="5400000" flipH="1" flipV="1">
            <a:off x="3860801" y="6095472"/>
            <a:ext cx="609600" cy="423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198659" y="6094942"/>
            <a:ext cx="609600" cy="211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8376" name="TextBox 9"/>
          <p:cNvSpPr txBox="1">
            <a:spLocks noChangeArrowheads="1"/>
          </p:cNvSpPr>
          <p:nvPr/>
        </p:nvSpPr>
        <p:spPr bwMode="auto">
          <a:xfrm>
            <a:off x="1016001" y="1447800"/>
            <a:ext cx="3312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a:t>Source: Cormac’s estimate</a:t>
            </a:r>
          </a:p>
        </p:txBody>
      </p:sp>
      <p:sp>
        <p:nvSpPr>
          <p:cNvPr id="11" name="Rounded Rectangular Callout 10"/>
          <p:cNvSpPr/>
          <p:nvPr/>
        </p:nvSpPr>
        <p:spPr>
          <a:xfrm>
            <a:off x="6096001" y="3505200"/>
            <a:ext cx="1900767" cy="687388"/>
          </a:xfrm>
          <a:prstGeom prst="wedgeRoundRectCallout">
            <a:avLst>
              <a:gd name="adj1" fmla="val 61718"/>
              <a:gd name="adj2" fmla="val 11812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400" b="1" dirty="0" smtClean="0">
                <a:solidFill>
                  <a:schemeClr val="tx1"/>
                </a:solidFill>
              </a:rPr>
              <a:t>“The password is dead</a:t>
            </a:r>
            <a:r>
              <a:rPr lang="en-US" sz="1400" dirty="0" smtClean="0">
                <a:solidFill>
                  <a:schemeClr val="tx1"/>
                </a:solidFill>
              </a:rPr>
              <a:t>”</a:t>
            </a:r>
            <a:endParaRPr lang="en-US" sz="1400" dirty="0">
              <a:solidFill>
                <a:schemeClr val="tx1"/>
              </a:solidFill>
            </a:endParaRPr>
          </a:p>
        </p:txBody>
      </p:sp>
      <p:pic>
        <p:nvPicPr>
          <p:cNvPr id="2050" name="Picture 2" descr="Image result for bill gat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49835" y="3848894"/>
            <a:ext cx="1226560" cy="171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01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ea typeface="宋体" pitchFamily="2" charset="-122"/>
              </a:rPr>
              <a:t>Biometrics</a:t>
            </a:r>
          </a:p>
        </p:txBody>
      </p:sp>
      <p:sp>
        <p:nvSpPr>
          <p:cNvPr id="67587" name="Content Placeholder 2"/>
          <p:cNvSpPr>
            <a:spLocks noGrp="1"/>
          </p:cNvSpPr>
          <p:nvPr>
            <p:ph idx="1"/>
          </p:nvPr>
        </p:nvSpPr>
        <p:spPr>
          <a:xfrm>
            <a:off x="609600" y="1603375"/>
            <a:ext cx="10972800" cy="4525963"/>
          </a:xfrm>
        </p:spPr>
        <p:txBody>
          <a:bodyPr/>
          <a:lstStyle/>
          <a:p>
            <a:pPr marL="0" indent="0" eaLnBrk="1" hangingPunct="1">
              <a:buFont typeface="Arial" charset="0"/>
              <a:buNone/>
            </a:pPr>
            <a:endParaRPr lang="en-US" smtClean="0">
              <a:ea typeface="宋体" pitchFamily="2" charset="-122"/>
            </a:endParaRPr>
          </a:p>
        </p:txBody>
      </p:sp>
      <p:pic>
        <p:nvPicPr>
          <p:cNvPr id="67588"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33" y="238125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0951" y="2565400"/>
            <a:ext cx="3642783"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759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067D0BBC-945C-4189-90FF-1B0D99D1BDF9}" type="slidenum">
              <a:rPr lang="en-US" smtClean="0">
                <a:solidFill>
                  <a:srgbClr val="898989"/>
                </a:solidFill>
              </a:rPr>
              <a:pPr/>
              <a:t>51</a:t>
            </a:fld>
            <a:endParaRPr lang="en-US" smtClean="0">
              <a:solidFill>
                <a:srgbClr val="898989"/>
              </a:solidFill>
            </a:endParaRPr>
          </a:p>
        </p:txBody>
      </p:sp>
      <p:pic>
        <p:nvPicPr>
          <p:cNvPr id="67595" name="Picture 2" descr="Image result for my voice is my passw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1" y="5124451"/>
            <a:ext cx="52197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6" name="Picture 4" descr="Image result for face recogni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8751" y="238125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2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smtClean="0">
                <a:ea typeface="宋体" pitchFamily="2" charset="-122"/>
              </a:rPr>
              <a:t>Biometrics</a:t>
            </a:r>
          </a:p>
        </p:txBody>
      </p:sp>
      <p:sp>
        <p:nvSpPr>
          <p:cNvPr id="68611" name="Content Placeholder 2"/>
          <p:cNvSpPr>
            <a:spLocks noGrp="1"/>
          </p:cNvSpPr>
          <p:nvPr>
            <p:ph idx="1"/>
          </p:nvPr>
        </p:nvSpPr>
        <p:spPr>
          <a:xfrm>
            <a:off x="609600" y="1603375"/>
            <a:ext cx="10972800" cy="4525963"/>
          </a:xfrm>
        </p:spPr>
        <p:txBody>
          <a:bodyPr/>
          <a:lstStyle/>
          <a:p>
            <a:pPr eaLnBrk="1" hangingPunct="1"/>
            <a:r>
              <a:rPr lang="en-US" smtClean="0">
                <a:ea typeface="宋体" pitchFamily="2" charset="-122"/>
              </a:rPr>
              <a:t>Alternatives to Passwords</a:t>
            </a:r>
          </a:p>
        </p:txBody>
      </p:sp>
      <p:pic>
        <p:nvPicPr>
          <p:cNvPr id="68612"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3840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2400300"/>
            <a:ext cx="27072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8618" name="Picture 16" descr="http://openid.net/wordpress-content/uploads/2014/09/openid-r-logo-900x3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4013200"/>
            <a:ext cx="3642784"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985" y="2400300"/>
            <a:ext cx="291676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8621" name="Title 1"/>
          <p:cNvSpPr txBox="1">
            <a:spLocks/>
          </p:cNvSpPr>
          <p:nvPr/>
        </p:nvSpPr>
        <p:spPr bwMode="auto">
          <a:xfrm>
            <a:off x="613833" y="1230313"/>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a:solidFill>
                  <a:srgbClr val="000000"/>
                </a:solidFill>
                <a:latin typeface="Calibri" pitchFamily="34" charset="0"/>
              </a:rPr>
              <a:t>Challenges: </a:t>
            </a:r>
            <a:r>
              <a:rPr lang="en-US" sz="3400">
                <a:solidFill>
                  <a:srgbClr val="000000"/>
                </a:solidFill>
                <a:latin typeface="Calibri" pitchFamily="34" charset="0"/>
              </a:rPr>
              <a:t>Revoke? Secrecy? </a:t>
            </a:r>
          </a:p>
        </p:txBody>
      </p:sp>
      <p:sp>
        <p:nvSpPr>
          <p:cNvPr id="6862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C79F4EF3-1F34-4621-878B-7B3A23F54468}" type="slidenum">
              <a:rPr lang="en-US" smtClean="0">
                <a:solidFill>
                  <a:srgbClr val="898989"/>
                </a:solidFill>
              </a:rPr>
              <a:pPr/>
              <a:t>52</a:t>
            </a:fld>
            <a:endParaRPr lang="en-US" smtClean="0">
              <a:solidFill>
                <a:srgbClr val="898989"/>
              </a:solidFill>
            </a:endParaRPr>
          </a:p>
        </p:txBody>
      </p:sp>
      <p:pic>
        <p:nvPicPr>
          <p:cNvPr id="68623" name="Picture 2" descr="Image result for fake fingerpri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3433" y="2227264"/>
            <a:ext cx="4572000"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4" name="Picture 4" descr="Image result for fingerprint on cu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9051" y="4448176"/>
            <a:ext cx="256116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5" name="Picture 18" descr="Image result for fingerprint on iphone sc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8384" y="1949451"/>
            <a:ext cx="3589867"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309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ea typeface="宋体" pitchFamily="2" charset="-122"/>
              </a:rPr>
              <a:t>Hardware Tokens</a:t>
            </a:r>
          </a:p>
        </p:txBody>
      </p:sp>
      <p:sp>
        <p:nvSpPr>
          <p:cNvPr id="69635" name="Content Placeholder 2"/>
          <p:cNvSpPr>
            <a:spLocks noGrp="1"/>
          </p:cNvSpPr>
          <p:nvPr>
            <p:ph idx="1"/>
          </p:nvPr>
        </p:nvSpPr>
        <p:spPr>
          <a:xfrm>
            <a:off x="613833" y="1706563"/>
            <a:ext cx="10972800" cy="4525962"/>
          </a:xfrm>
        </p:spPr>
        <p:txBody>
          <a:bodyPr/>
          <a:lstStyle/>
          <a:p>
            <a:pPr marL="0" indent="0" eaLnBrk="1" hangingPunct="1">
              <a:buFont typeface="Arial" charset="0"/>
              <a:buNone/>
            </a:pPr>
            <a:endParaRPr lang="en-US" smtClean="0">
              <a:ea typeface="宋体" pitchFamily="2" charset="-122"/>
            </a:endParaRPr>
          </a:p>
        </p:txBody>
      </p:sp>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9640" name="Picture 18" descr="http://www.tokenguard.com/images/tokens/SID7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0085" y="1989139"/>
            <a:ext cx="291676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F1380C8-75BF-431F-B39C-B585FD6B1026}" type="slidenum">
              <a:rPr lang="en-US" smtClean="0">
                <a:solidFill>
                  <a:srgbClr val="898989"/>
                </a:solidFill>
              </a:rPr>
              <a:pPr/>
              <a:t>53</a:t>
            </a:fld>
            <a:endParaRPr lang="en-US" smtClean="0">
              <a:solidFill>
                <a:srgbClr val="898989"/>
              </a:solidFill>
            </a:endParaRPr>
          </a:p>
        </p:txBody>
      </p:sp>
      <p:pic>
        <p:nvPicPr>
          <p:cNvPr id="69642" name="Picture 2" descr="Image result for smartc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451" y="1628775"/>
            <a:ext cx="36576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3" name="Picture 4" descr="Image result for hardware tok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1989139"/>
            <a:ext cx="30734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6" descr="Image result for hardware tok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2884" y="3197226"/>
            <a:ext cx="574886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8" descr="Image result for hardware tok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017" y="4025901"/>
            <a:ext cx="41910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964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smtClean="0">
                <a:ea typeface="宋体" pitchFamily="2" charset="-122"/>
              </a:rPr>
              <a:t>Hardware Tokens</a:t>
            </a:r>
          </a:p>
        </p:txBody>
      </p:sp>
      <p:sp>
        <p:nvSpPr>
          <p:cNvPr id="70659" name="Content Placeholder 2"/>
          <p:cNvSpPr>
            <a:spLocks noGrp="1"/>
          </p:cNvSpPr>
          <p:nvPr>
            <p:ph idx="1"/>
          </p:nvPr>
        </p:nvSpPr>
        <p:spPr>
          <a:xfrm>
            <a:off x="609600" y="1603375"/>
            <a:ext cx="10972800" cy="4525963"/>
          </a:xfrm>
        </p:spPr>
        <p:txBody>
          <a:bodyPr/>
          <a:lstStyle/>
          <a:p>
            <a:pPr eaLnBrk="1" hangingPunct="1"/>
            <a:r>
              <a:rPr lang="en-US" smtClean="0">
                <a:ea typeface="宋体" pitchFamily="2" charset="-122"/>
              </a:rPr>
              <a:t>Alternatives to Passwords</a:t>
            </a:r>
          </a:p>
        </p:txBody>
      </p:sp>
      <p:pic>
        <p:nvPicPr>
          <p:cNvPr id="70660" name="Picture 2" descr="http://media.defenceindustrydaily.com/images/MISC_Fingerprint_Biometric_DSU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38401"/>
            <a:ext cx="29464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descr="http://cdn.static-economist.com/sites/default/files/20101002_STP5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1" y="2400300"/>
            <a:ext cx="27072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6"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5" name="AutoShape 8"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410633" y="79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6" name="AutoShape 10"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613833" y="1603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sp>
        <p:nvSpPr>
          <p:cNvPr id="9" name="AutoShape 12" descr="data:image/png;base64,iVBORw0KGgoAAAANSUhEUgAAAYUAAACBCAMAAAAYG1bYAAAAwFBMVEX/////YgDMzMz/XAD/WgD/XwD/oXf/yrr/VADJycn/VwD/7ej/n2//van/rYrOzs7/m2//t5Xf39//5Nz/8eb/38//m3jhp5XW1tb/ey/09PT/+fTJ0NLtjF//ZgD/lWDs7Oz/y7Pb29v/1cH/9O3/wqP/3Mrm5ub/dSz/lWj/49X/jFT/RgD/tJP/fDr/pX3/bBL/hkv/kFb/lWL/ybH/dC7fn4j/iFb/g0D/59b/r5P/lW//vp7/pYP/0r3/aBZzRcG2AAAOOUlEQVR4nO2di3biOBKGMZLSRnRDCDBD415CwjUkBAhkQ3bS5P3fal0lG2yQbDltYyej/5w5h2kUGetzqVSli0sloy8sJ+8fYFQqLdZ5/wKj8dS+yPs3/NvlLDgjhkK+2k2pZRkKuap1yZllKOSrzdI1BEMhV73eU2YZCvmqYRHLMhRy1WxLLctQyFc1vzMyFHLTeBkwBEMhFzl3NrMMhXy1Y2FDMBRy0Df7mIGhcH5944ZC/jIUiiBDoQgyFIogQ6EIMhSKIEOhCDIUiiBDoQgyFIogQ6EIMhSKIEOhCDIUiiBDoQgyFIogQ6EIMhSKIEOhCDIUiiBDoQgyFPJUt9ufXHU6v/4+WY1kWew/v+qd26t+t5v3r/zCctu/U6+XK5VyufzrbyKl4H5VqVTq9Y7LIu/f+/XUndx67S8UQUHILVvvTAyJ9NS/rQcA6FHwURgSaag76RwT0KcgSNSvYkD0z3Inn1eTEyNITEGYRASIfuXqjHf06dSXWsEHKAiLmEgv0nUvYiio1L2qKxF8gAKAkBnElXsRfQrObDdqzOeN0W6W6s0WVN1btRl8lAKA6IQ59JG0JoV2bWvZnKK4zR5r4yzuPKma7XZ73HI/tNqnag6djx/Q4vYS0a35UQrAoX+4zK24jA6FYWNqh/bQWYza0/nww/eYltY25w8/3A+/3Q++bPGfbdu093jXGH8Ahd84mVAIcJiUvevEU3DmFvcRMFd7EFYt78OAvrvtQIFCTZJMwJ9LqN27HCSrtXsV35B/RMHrlwL2FkthMOVeq3OynD4/L3uUe4bBp7uPtl86iqMgfjixHzcJKp1E+mS/2SoVVR6pEuNPPF1dBYrFUagJO6BkVRs0W25XO2w1B7UXhiAYXfxJI/6xIii4fSanxDNcxh91/ZiGQ3CHnJgjUuRUu/3JbacciyL0fTQF5x6v5HY+zfAX1VoPb5zf59krhSiwu2HroGp1tmtcbC3PbhmpadUY1xlVKockXWRmu3vVKWvZRDwFBw8XYPxS4oiHC7w/usoRQ4gCuZSUGA4WS8+aNZ6XGENwEQRTQrHzC/3ogEOXwgohWArvNl4SxBB7c5kpnoIrZyM8G93GYejHIQgX15nlcT29DogoCncAgSxbqu9bU8DA85te0qLgqoFb9Ol9dG1XEe0ly8dpzrX14z1NFIU3uApbRoQFwyncnZ3bSEmXQmmGA2w+j6osorEq9b7kD7RnPOPDDzWFlqhWaQmgag+PKcvLNWhTcG8Gx3QRuRd1Fx4MdoNKMO8cx0FN4Rq6GztmhDdA1/A9ulBm0qdQmkGTEbUPqyezA1Ci2f9oDkoKY3AKNHZ8hyN1O9JgslMCCqJ/5aqHSgmhLM9GgxKuweirr6GmcE/AKcT2Nc67a+okpxN1k1AoPcIPVTjojqp1OhFzZMkodFXXiKIwg2ec30TfGKiBBWUu3KnuRqPRzSyapFMdbDRKzW5Go82uGS6ViMIABxtV2VfK3kJtCKWEFKIGYGoKGI1Oo+8LhcZA3/Dj2JXHw9m89GzOKec2nS5UXnH4tsZSlNtkNQ+10CtU5td1zyCt7tZlrRqBUokolGBAR2XDJEULVerRk8UJKPRjwjcFBQfslzZi7gu1AF6P8Kn6wPkDhnhOY8kPqXBG+b2Mw3BhcRIoRYMx+nfIWqO/eQvXxRZ7g0hGYQ4/VOKf+woInZj69EeqsRGDgkITrkCl5nusGQ6ToL2qtts3AYX2FNuNMUKISIUTyUO4EakoLCZKUeuQ/LwgwusPVxByBaqy6NRHmowCDpPYSd/ZlXvN+JS/LoVJDAL1xRqK50YmtHRoPp/CDeQyCbceX+7u7l6eqTzvt8CAlvDeCkot0SoY3ydpPQrNJQErWXpVoemwpYchGQUHfig/CTHlXlNj9kuPQlxnFHW1F2jZ37E/BAXtRa5Lewo7ytyGu94NRbM7zVoPzWUb/it8Mul6IB7OYfvCCuVDBAVnySza+z0ThZzZBSarybOoOhmF0iWRjL0n0kaq3Mbft1YeSWfWTkUBbl7y2Mh1A3bzXvIojCFM5auQH2hhWpBeB/6phlHUNDh+r65wSO85I6QwXBErnNGdYe7Ka8uEFMDAyV343+T9UaxPAGlQmNTLdR2VpRSq2EZabsEdzWBf0vIpuIGGfRLsXWIDv+3/X8SEq6NO+jvahwAIFOiI76n4wgfEy24lpLDj/jjiIPn4qK5z35mvnMffO9VND+Hlx4ICWTDLloyt1mAw1j7Ghi6abE9KAQYvzQAUrKUkAzeGoxtFJJOQQhP+she6q668g9BaWJo5BXTOL7qlf4IT2QkK8IhLmwNDV787wPp7Espb5rcwUpBG5ZDgEjUlpFDF/HboqlJT0FwdlDkFvbvy9eQ1hkfBktpQC75kr/gZIz1povAVjBBtRFCgkqAcjIE9wkUSUhj23BrtUD8r9Qpa/dEZKPyGx017Zn9BRFAqKEjD05LX0Ys6b6Ct5SmdC7c9edsrbslXF8AjjXNPSSmAS7GDM+jSgK3Sj6tIKHMK/8jGdEpBUArtJSgQxbQQGAMTQ8x7aI1XaamhV5egIC+0Av8MjZmUAgYM7cC/SGMFnfERKHMKd0T9TJ8KKBCfwvFQ8CB0H9AGQ7dDUuaoXELI6gJzutIiYKk0FQpS19yPq8fTeSgksoU9BTpSFQOXjKkpGKbSN0WpNyqaGDswedwIbW6nQUHaIWl6hTNQ+Iuo+mSZoA2AGVKwlVFG2/a8AVBTdEiiFN8ICly+pq7xUQroFwLxpHSEpBE1C2XvnRONkS5D3lkdZTDPMeBcqqqQ4zkGpCCfGvswheMxkswtaHdI2VPAJLCygz8WeEv+TVAQQ0i5wDH0Whg6RGQKe8K3+DlViT5KAeMFOzB4kI5TtbcCZk5hw6PbMywwdDrwKEQkYu/F2Aa6Z/bYUGi+FAFjFhT4ka3KIGi7hewpzDDW19yg4GCac+ZlMCIsCMY2fFZqQcfAqEqWeAAyoNA+yst0ZW5Bd5x6BgoO1Mg1d05hZg76eaTwl7rgXLRe6/THHykjCiMezssUnQLmc5SDySO9+VOeSSiobQH2bE0zoVA7et1p4SlAUkJ3kATOGYMLpPCPuuD/IDvRxB6JrVR+ATXKxC+8HD1ahaeAqe341Ugg7L0ojCnRO0dkYjE75fqFpc6vTZ/CEH5oMFwoPAUcWnOtDWEbcAs9+IQUfqrRPYEbb4kxUsz66Swo3Jw8WX8UOp/jfKQ1iR7vHAQuRLRAXNTmjmjZ+1DEC/IMUUDpU7g7uSVZvKA3wwM6A4UbnKLUWH/axjl7DHJFBkM5shr64QTMR9hx9aZOoYWLCENz6QWPnb1lIzrrT1eH3KfI5ilTsQCWwPJuaEXlul1fqVOAmYsjV1fwPFLJW+Mct3C+VBrgmm2xnhUpqINnzAzBs9imERnb2YNtP6zTpzCTrEEveE615BlD7ErVUCnhF7gqqQq+GdJI+EdKxwBBBcw8p00B5r3ZcTpA6hj6kfUcdJbTC9Ez0JhaL2jAYrwZT8VTHpjmBNev2ocFSaleNXUKCy7rLW8lFIoz14ZaYwtHzrg1QqT82X95/mnqrdQoiW5MYWboPMAdpUsBF6Gd5ieLPe+MwkmRyC15uHfh0JzCLyh8OvgZ9uz9zzOzTpZ7obCHwxAwTQrOE0KQbGuT5rY1jeFM56m2cUuerZxzW9DwvWHU9vweXIO3l3CO/q4UjPSoxPVDDyeWhaVHwRm9Y76RSmbu5OuRIjeP7HWuU213uDaXPkpDgJnYk04PATbmkX67nf7p3PMM7CqwuQ/Ht72TWU8cmBGcGU6LQqvxLJbxyyAo1ubpzfSc7WzhARP7EGonXb0zxyXWjAWyHCKnCstW+ZGH3lm4B+HQqC2GQ5YjDz3HUFHYXgoUhq/j+coSB2EQSz4aKPI61b1mS2HM75eDQIs44++ekS+D60q8zDa0JX0M3HTrAlsiFLfu0IfQdcAcZnj0iX+iQ2IKbLq+PuhptXX7RuqdIcTse1UaINM122nJWdveZhzr+br29uPHW229fRdn3jD7OmQj/vwCrPlldFobzFrD1mx3J6zGDm9V3IglZOx+M24N3af27ZHgajx/HJOYggXbfQ4KHqhlL9WbALLdv5CaBv62MkbEHIx36hDjy6MtoPtZnhpugqK484aI/TfEOvbFA29jDtbHvKeW74+YSU5BLkbtbeRW1Yz38qSmTc8mJ5ezeycu+DDXNu4FNgRi6afTVOtwdVQto4HR63fKmIoCd79qemU4UuDsVAS3jt6PYlKSCgcd3ymd/eT/3R3hYARC7t2Ra4mNB2c8N0vulSeU07U80Tq7ZH4pKNabB1DVpj9/Kk5CGcFXTb8MDH0a7odjbde/f+x0DiXIfI9nimpvFk8/l65+Pi028iRfeN759cfFFopfz6NSguP5NdQ63S42qtV6mUu1Izy9/c7nVNzsf2Gl2o8cHb4ZCinrDOdgnE2fl8I5zoQ5lz4xBfUhVaozqgyFLKQ+qyKFs8LOqU9NIfLcPCkHQyELRZ8hefpyHUMhE0Wfp1ruHL35y1DIRnFnC5eTnS2cjz49hbiD1QBE/VbrnO389AUolLrxxxnBK9hUZ85z7c2AmekrUAi8ICSaRKV8+hYMZq9yOtM0oOqDbdsR+xc+i+K6JaHTd5HQnsaZm9kLXnyQ/9t6/lwar8I4pcDoRd5vyPlqSvyOKka3/4oXqJ1Z3dsY/xCiQE5nHo1Skf67Cxld5++Vv676ES/XOVCgeb+r68tL8VrhAAUSOOzYKDO5IGQW4VE4OrTUKDt1Ve86J5bxymdVdwIkKkEKzF5/hfDo06l/hSgqSMFeJnxDqFGKwndE1n/918TKRkZGqej/d701UwqYKLcAAAAASUVORK5CYII="/>
          <p:cNvSpPr>
            <a:spLocks noChangeAspect="1" noChangeArrowheads="1"/>
          </p:cNvSpPr>
          <p:nvPr/>
        </p:nvSpPr>
        <p:spPr bwMode="auto">
          <a:xfrm>
            <a:off x="817033" y="312738"/>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70666" name="Picture 16" descr="http://openid.net/wordpress-content/uploads/2014/09/openid-r-logo-900x36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4013200"/>
            <a:ext cx="3642784"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8" descr="http://www.tokenguard.com/images/tokens/SID70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985" y="2400300"/>
            <a:ext cx="291676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70669" name="Title 1"/>
          <p:cNvSpPr txBox="1">
            <a:spLocks/>
          </p:cNvSpPr>
          <p:nvPr/>
        </p:nvSpPr>
        <p:spPr bwMode="auto">
          <a:xfrm>
            <a:off x="613833" y="1230313"/>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dirty="0">
                <a:solidFill>
                  <a:srgbClr val="000000"/>
                </a:solidFill>
                <a:latin typeface="Calibri" pitchFamily="34" charset="0"/>
              </a:rPr>
              <a:t>Challenge: </a:t>
            </a:r>
            <a:r>
              <a:rPr lang="en-US" sz="3400" dirty="0" smtClean="0">
                <a:solidFill>
                  <a:srgbClr val="000000"/>
                </a:solidFill>
                <a:latin typeface="Calibri" pitchFamily="34" charset="0"/>
              </a:rPr>
              <a:t>$$$ + </a:t>
            </a:r>
            <a:r>
              <a:rPr lang="en-US" sz="3400" dirty="0">
                <a:solidFill>
                  <a:srgbClr val="000000"/>
                </a:solidFill>
                <a:latin typeface="Calibri" pitchFamily="34" charset="0"/>
              </a:rPr>
              <a:t>m</a:t>
            </a:r>
            <a:r>
              <a:rPr lang="en-US" sz="3400" dirty="0" smtClean="0">
                <a:solidFill>
                  <a:srgbClr val="000000"/>
                </a:solidFill>
                <a:latin typeface="Calibri" pitchFamily="34" charset="0"/>
              </a:rPr>
              <a:t>ore </a:t>
            </a:r>
            <a:r>
              <a:rPr lang="en-US" sz="3400" dirty="0">
                <a:solidFill>
                  <a:srgbClr val="000000"/>
                </a:solidFill>
                <a:latin typeface="Calibri" pitchFamily="34" charset="0"/>
              </a:rPr>
              <a:t>stuff to carry </a:t>
            </a:r>
            <a:r>
              <a:rPr lang="en-US" sz="3400" dirty="0" smtClean="0">
                <a:solidFill>
                  <a:srgbClr val="000000"/>
                </a:solidFill>
                <a:latin typeface="Calibri" pitchFamily="34" charset="0"/>
              </a:rPr>
              <a:t>around</a:t>
            </a:r>
            <a:endParaRPr lang="en-US" sz="3400" dirty="0">
              <a:solidFill>
                <a:srgbClr val="000000"/>
              </a:solidFill>
              <a:latin typeface="Calibri" pitchFamily="34" charset="0"/>
            </a:endParaRPr>
          </a:p>
        </p:txBody>
      </p:sp>
      <p:sp>
        <p:nvSpPr>
          <p:cNvPr id="706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3BE9090B-A6DA-4A1C-ABEE-5917BE4AE57C}" type="slidenum">
              <a:rPr lang="en-US" smtClean="0">
                <a:solidFill>
                  <a:srgbClr val="898989"/>
                </a:solidFill>
              </a:rPr>
              <a:pPr/>
              <a:t>54</a:t>
            </a:fld>
            <a:endParaRPr lang="en-US" smtClean="0">
              <a:solidFill>
                <a:srgbClr val="898989"/>
              </a:solidFill>
            </a:endParaRPr>
          </a:p>
        </p:txBody>
      </p:sp>
      <p:pic>
        <p:nvPicPr>
          <p:cNvPr id="70671" name="Picture 2" descr="Image result for too many key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1" y="22558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9150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ea typeface="宋体" pitchFamily="2" charset="-122"/>
              </a:rPr>
              <a:t>Graphical Passwords</a:t>
            </a:r>
          </a:p>
        </p:txBody>
      </p:sp>
      <p:sp>
        <p:nvSpPr>
          <p:cNvPr id="61443" name="Content Placeholder 2"/>
          <p:cNvSpPr>
            <a:spLocks noGrp="1"/>
          </p:cNvSpPr>
          <p:nvPr>
            <p:ph idx="1"/>
          </p:nvPr>
        </p:nvSpPr>
        <p:spPr/>
        <p:txBody>
          <a:bodyPr/>
          <a:lstStyle/>
          <a:p>
            <a:pPr eaLnBrk="1" hangingPunct="1"/>
            <a:r>
              <a:rPr lang="en-US" smtClean="0">
                <a:ea typeface="宋体" pitchFamily="2" charset="-122"/>
              </a:rPr>
              <a:t>Examples:</a:t>
            </a:r>
          </a:p>
          <a:p>
            <a:pPr lvl="1" eaLnBrk="1" hangingPunct="1"/>
            <a:r>
              <a:rPr lang="en-US" smtClean="0">
                <a:ea typeface="宋体" pitchFamily="2" charset="-122"/>
              </a:rPr>
              <a:t>Passfaces, Cued Click Points, Windows 8</a:t>
            </a:r>
          </a:p>
        </p:txBody>
      </p:sp>
      <p:pic>
        <p:nvPicPr>
          <p:cNvPr id="61444" name="Picture 2" descr="http://static.usenix.org/event/sec04/tech/full_papers/davis/davis_html/img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884488"/>
            <a:ext cx="30734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descr="http://people.cs.uct.ac.za/~dmhlanga/Cli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851150"/>
            <a:ext cx="6714067"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12000" y="5159514"/>
            <a:ext cx="538930" cy="707886"/>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4000" dirty="0">
                <a:solidFill>
                  <a:prstClr val="black"/>
                </a:solidFill>
                <a:latin typeface="Calibri"/>
                <a:ea typeface="+mn-ea"/>
                <a:cs typeface="+mn-cs"/>
              </a:rPr>
              <a:t>…</a:t>
            </a:r>
          </a:p>
        </p:txBody>
      </p:sp>
      <p:sp>
        <p:nvSpPr>
          <p:cNvPr id="6144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60E017CC-5305-4C3F-BE94-1647E2AB3AD3}" type="slidenum">
              <a:rPr lang="en-US" smtClean="0">
                <a:solidFill>
                  <a:srgbClr val="898989"/>
                </a:solidFill>
              </a:rPr>
              <a:pPr/>
              <a:t>55</a:t>
            </a:fld>
            <a:endParaRPr lang="en-US" smtClean="0">
              <a:solidFill>
                <a:srgbClr val="898989"/>
              </a:solidFill>
            </a:endParaRPr>
          </a:p>
        </p:txBody>
      </p:sp>
    </p:spTree>
    <p:extLst>
      <p:ext uri="{BB962C8B-B14F-4D97-AF65-F5344CB8AC3E}">
        <p14:creationId xmlns:p14="http://schemas.microsoft.com/office/powerpoint/2010/main" val="2457151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ea typeface="宋体" pitchFamily="2" charset="-122"/>
              </a:rPr>
              <a:t>Graphical Passwords</a:t>
            </a:r>
          </a:p>
        </p:txBody>
      </p:sp>
      <p:sp>
        <p:nvSpPr>
          <p:cNvPr id="62467" name="Content Placeholder 2"/>
          <p:cNvSpPr>
            <a:spLocks noGrp="1"/>
          </p:cNvSpPr>
          <p:nvPr>
            <p:ph idx="1"/>
          </p:nvPr>
        </p:nvSpPr>
        <p:spPr/>
        <p:txBody>
          <a:bodyPr/>
          <a:lstStyle/>
          <a:p>
            <a:pPr eaLnBrk="1" hangingPunct="1"/>
            <a:r>
              <a:rPr lang="en-US" smtClean="0">
                <a:ea typeface="宋体" pitchFamily="2" charset="-122"/>
              </a:rPr>
              <a:t>Graphical Passwords</a:t>
            </a:r>
          </a:p>
          <a:p>
            <a:pPr lvl="1" eaLnBrk="1" hangingPunct="1"/>
            <a:r>
              <a:rPr lang="en-US" smtClean="0">
                <a:ea typeface="宋体" pitchFamily="2" charset="-122"/>
              </a:rPr>
              <a:t>Passfaces, Cued Click Points, Windows 8</a:t>
            </a:r>
          </a:p>
        </p:txBody>
      </p:sp>
      <p:pic>
        <p:nvPicPr>
          <p:cNvPr id="62468" name="Picture 2" descr="http://static.usenix.org/event/sec04/tech/full_papers/davis/davis_html/img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2884488"/>
            <a:ext cx="30734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6" descr="http://people.cs.uct.ac.za/~dmhlanga/ClickPoi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400" y="2851150"/>
            <a:ext cx="6714067"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08000" y="1219200"/>
            <a:ext cx="11176000" cy="487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25685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34829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4397375"/>
            <a:ext cx="67733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873375"/>
            <a:ext cx="1320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a:endCxn id="7" idx="1"/>
          </p:cNvCxnSpPr>
          <p:nvPr/>
        </p:nvCxnSpPr>
        <p:spPr>
          <a:xfrm flipV="1">
            <a:off x="2235200" y="2949575"/>
            <a:ext cx="5080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3"/>
          </p:cNvCxnSpPr>
          <p:nvPr/>
        </p:nvCxnSpPr>
        <p:spPr>
          <a:xfrm>
            <a:off x="2235200" y="3635375"/>
            <a:ext cx="50800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35200" y="4016375"/>
            <a:ext cx="5080000" cy="609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1200" y="3254376"/>
            <a:ext cx="299931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36000" y="4473575"/>
            <a:ext cx="30480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37600" y="2568575"/>
            <a:ext cx="203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112000" y="5159514"/>
            <a:ext cx="538930" cy="707886"/>
          </a:xfrm>
          <a:prstGeom prst="rect">
            <a:avLst/>
          </a:prstGeom>
          <a:noFill/>
          <a:scene3d>
            <a:camera prst="orthographicFront">
              <a:rot lat="0" lon="0" rev="5400000"/>
            </a:camera>
            <a:lightRig rig="threePt" dir="t"/>
          </a:scene3d>
        </p:spPr>
        <p:txBody>
          <a:bodyPr wrap="none">
            <a:spAutoFit/>
          </a:bodyPr>
          <a:lstStyle/>
          <a:p>
            <a:pPr fontAlgn="auto">
              <a:spcBef>
                <a:spcPts val="0"/>
              </a:spcBef>
              <a:spcAft>
                <a:spcPts val="0"/>
              </a:spcAft>
              <a:defRPr/>
            </a:pPr>
            <a:r>
              <a:rPr lang="en-US" sz="4000" dirty="0">
                <a:solidFill>
                  <a:prstClr val="black"/>
                </a:solidFill>
                <a:latin typeface="Calibri"/>
                <a:ea typeface="+mn-ea"/>
                <a:cs typeface="+mn-cs"/>
              </a:rPr>
              <a:t>…</a:t>
            </a:r>
          </a:p>
        </p:txBody>
      </p:sp>
      <p:sp>
        <p:nvSpPr>
          <p:cNvPr id="18" name="Title 1"/>
          <p:cNvSpPr txBox="1">
            <a:spLocks/>
          </p:cNvSpPr>
          <p:nvPr/>
        </p:nvSpPr>
        <p:spPr bwMode="auto">
          <a:xfrm>
            <a:off x="711200" y="12954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4400" b="1">
                <a:solidFill>
                  <a:srgbClr val="000000"/>
                </a:solidFill>
                <a:latin typeface="Calibri" pitchFamily="34" charset="0"/>
              </a:rPr>
              <a:t>Challenge: </a:t>
            </a:r>
            <a:r>
              <a:rPr lang="en-US" sz="4400">
                <a:solidFill>
                  <a:srgbClr val="000000"/>
                </a:solidFill>
                <a:latin typeface="Calibri" pitchFamily="34" charset="0"/>
              </a:rPr>
              <a:t>Multiple Passwords</a:t>
            </a:r>
          </a:p>
        </p:txBody>
      </p:sp>
      <p:sp>
        <p:nvSpPr>
          <p:cNvPr id="6248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FBED769E-331F-47E9-A137-CD3FE4C23E5C}" type="slidenum">
              <a:rPr lang="en-US" smtClean="0">
                <a:solidFill>
                  <a:srgbClr val="898989"/>
                </a:solidFill>
              </a:rPr>
              <a:pPr/>
              <a:t>56</a:t>
            </a:fld>
            <a:endParaRPr lang="en-US" smtClean="0">
              <a:solidFill>
                <a:srgbClr val="898989"/>
              </a:solidFill>
            </a:endParaRPr>
          </a:p>
        </p:txBody>
      </p:sp>
    </p:spTree>
    <p:extLst>
      <p:ext uri="{BB962C8B-B14F-4D97-AF65-F5344CB8AC3E}">
        <p14:creationId xmlns:p14="http://schemas.microsoft.com/office/powerpoint/2010/main" val="2961624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ea typeface="宋体" pitchFamily="2" charset="-122"/>
              </a:rPr>
              <a:t>Graphical Passwords: Hotspots</a:t>
            </a:r>
          </a:p>
        </p:txBody>
      </p:sp>
      <p:sp>
        <p:nvSpPr>
          <p:cNvPr id="63491" name="Content Placeholder 2"/>
          <p:cNvSpPr>
            <a:spLocks noGrp="1"/>
          </p:cNvSpPr>
          <p:nvPr>
            <p:ph idx="1"/>
          </p:nvPr>
        </p:nvSpPr>
        <p:spPr/>
        <p:txBody>
          <a:bodyPr/>
          <a:lstStyle/>
          <a:p>
            <a:pPr eaLnBrk="1" hangingPunct="1"/>
            <a:endParaRPr lang="en-US" smtClean="0">
              <a:ea typeface="宋体" pitchFamily="2" charset="-122"/>
            </a:endParaRP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r="50000"/>
          <a:stretch>
            <a:fillRect/>
          </a:stretch>
        </p:blipFill>
        <p:spPr bwMode="auto">
          <a:xfrm>
            <a:off x="5903385" y="1773239"/>
            <a:ext cx="5465233"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118" y="2219325"/>
            <a:ext cx="5822949" cy="322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0769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n-US" smtClean="0">
                <a:ea typeface="宋体" pitchFamily="2" charset="-122"/>
              </a:rPr>
              <a:t>Graphical Passwords: Hotspots</a:t>
            </a:r>
          </a:p>
        </p:txBody>
      </p:sp>
      <p:sp>
        <p:nvSpPr>
          <p:cNvPr id="64515" name="Content Placeholder 2"/>
          <p:cNvSpPr>
            <a:spLocks noGrp="1"/>
          </p:cNvSpPr>
          <p:nvPr>
            <p:ph idx="1"/>
          </p:nvPr>
        </p:nvSpPr>
        <p:spPr/>
        <p:txBody>
          <a:bodyPr/>
          <a:lstStyle/>
          <a:p>
            <a:pPr eaLnBrk="1" hangingPunct="1"/>
            <a:endParaRPr lang="en-US" smtClean="0">
              <a:ea typeface="宋体" pitchFamily="2" charset="-122"/>
            </a:endParaRP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617" y="1727201"/>
            <a:ext cx="8483600"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8261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US" smtClean="0">
                <a:ea typeface="宋体" pitchFamily="2" charset="-122"/>
              </a:rPr>
              <a:t>Password Managers</a:t>
            </a:r>
          </a:p>
        </p:txBody>
      </p:sp>
      <p:sp>
        <p:nvSpPr>
          <p:cNvPr id="65539" name="Content Placeholder 2"/>
          <p:cNvSpPr>
            <a:spLocks noGrp="1"/>
          </p:cNvSpPr>
          <p:nvPr>
            <p:ph idx="1"/>
          </p:nvPr>
        </p:nvSpPr>
        <p:spPr/>
        <p:txBody>
          <a:bodyPr/>
          <a:lstStyle/>
          <a:p>
            <a:pPr eaLnBrk="1" hangingPunct="1"/>
            <a:r>
              <a:rPr lang="en-US" smtClean="0">
                <a:ea typeface="宋体" pitchFamily="2" charset="-122"/>
              </a:rPr>
              <a:t>Password Management Software</a:t>
            </a:r>
          </a:p>
        </p:txBody>
      </p:sp>
      <p:pic>
        <p:nvPicPr>
          <p:cNvPr id="65540"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3622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10000"/>
            <a:ext cx="3987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207434" y="-1546225"/>
            <a:ext cx="3416300" cy="32289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5543"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2514601"/>
            <a:ext cx="3981451"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DE45E16A-2837-42CC-8C6D-FEDE6E4C00C2}" type="slidenum">
              <a:rPr lang="en-US" smtClean="0">
                <a:solidFill>
                  <a:srgbClr val="898989"/>
                </a:solidFill>
              </a:rPr>
              <a:pPr/>
              <a:t>59</a:t>
            </a:fld>
            <a:endParaRPr lang="en-US" smtClean="0">
              <a:solidFill>
                <a:srgbClr val="898989"/>
              </a:solidFill>
            </a:endParaRPr>
          </a:p>
        </p:txBody>
      </p:sp>
    </p:spTree>
    <p:extLst>
      <p:ext uri="{BB962C8B-B14F-4D97-AF65-F5344CB8AC3E}">
        <p14:creationId xmlns:p14="http://schemas.microsoft.com/office/powerpoint/2010/main" val="127218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Dangerous Problem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1504086"/>
            <a:ext cx="10972800" cy="3626799"/>
          </a:xfrm>
        </p:spPr>
      </p:pic>
      <p:sp>
        <p:nvSpPr>
          <p:cNvPr id="5" name="Oval 4"/>
          <p:cNvSpPr/>
          <p:nvPr/>
        </p:nvSpPr>
        <p:spPr>
          <a:xfrm>
            <a:off x="3844758" y="3086017"/>
            <a:ext cx="1684421" cy="812800"/>
          </a:xfrm>
          <a:prstGeom prst="ellipse">
            <a:avLst/>
          </a:prstGeom>
          <a:gradFill>
            <a:gsLst>
              <a:gs pos="0">
                <a:schemeClr val="accent1">
                  <a:tint val="100000"/>
                  <a:shade val="100000"/>
                  <a:satMod val="130000"/>
                  <a:alpha val="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solidFill>
                <a:schemeClr val="lt1">
                  <a:alpha val="15000"/>
                </a:schemeClr>
              </a:solidFill>
            </a:endParaRPr>
          </a:p>
        </p:txBody>
      </p:sp>
      <p:sp>
        <p:nvSpPr>
          <p:cNvPr id="6" name="object 39"/>
          <p:cNvSpPr/>
          <p:nvPr/>
        </p:nvSpPr>
        <p:spPr>
          <a:xfrm flipV="1">
            <a:off x="812801" y="3661742"/>
            <a:ext cx="3228975" cy="1990639"/>
          </a:xfrm>
          <a:custGeom>
            <a:avLst/>
            <a:gdLst/>
            <a:ahLst/>
            <a:cxnLst/>
            <a:rect l="l" t="t" r="r" b="b"/>
            <a:pathLst>
              <a:path w="4592320" h="1898014">
                <a:moveTo>
                  <a:pt x="2295922" y="0"/>
                </a:moveTo>
                <a:lnTo>
                  <a:pt x="2226997" y="348"/>
                </a:lnTo>
                <a:lnTo>
                  <a:pt x="2158577" y="1388"/>
                </a:lnTo>
                <a:lnTo>
                  <a:pt x="2090691" y="3108"/>
                </a:lnTo>
                <a:lnTo>
                  <a:pt x="2023366" y="5500"/>
                </a:lnTo>
                <a:lnTo>
                  <a:pt x="1956631" y="8553"/>
                </a:lnTo>
                <a:lnTo>
                  <a:pt x="1890515" y="12257"/>
                </a:lnTo>
                <a:lnTo>
                  <a:pt x="1825045" y="16604"/>
                </a:lnTo>
                <a:lnTo>
                  <a:pt x="1760251" y="21583"/>
                </a:lnTo>
                <a:lnTo>
                  <a:pt x="1696161" y="27185"/>
                </a:lnTo>
                <a:lnTo>
                  <a:pt x="1632803" y="33399"/>
                </a:lnTo>
                <a:lnTo>
                  <a:pt x="1570205" y="40216"/>
                </a:lnTo>
                <a:lnTo>
                  <a:pt x="1508396" y="47626"/>
                </a:lnTo>
                <a:lnTo>
                  <a:pt x="1447405" y="55620"/>
                </a:lnTo>
                <a:lnTo>
                  <a:pt x="1387259" y="64187"/>
                </a:lnTo>
                <a:lnTo>
                  <a:pt x="1327987" y="73319"/>
                </a:lnTo>
                <a:lnTo>
                  <a:pt x="1269618" y="83004"/>
                </a:lnTo>
                <a:lnTo>
                  <a:pt x="1212180" y="93234"/>
                </a:lnTo>
                <a:lnTo>
                  <a:pt x="1155702" y="103999"/>
                </a:lnTo>
                <a:lnTo>
                  <a:pt x="1100211" y="115288"/>
                </a:lnTo>
                <a:lnTo>
                  <a:pt x="1045736" y="127093"/>
                </a:lnTo>
                <a:lnTo>
                  <a:pt x="992306" y="139403"/>
                </a:lnTo>
                <a:lnTo>
                  <a:pt x="939948" y="152209"/>
                </a:lnTo>
                <a:lnTo>
                  <a:pt x="888693" y="165500"/>
                </a:lnTo>
                <a:lnTo>
                  <a:pt x="838567" y="179268"/>
                </a:lnTo>
                <a:lnTo>
                  <a:pt x="789599" y="193502"/>
                </a:lnTo>
                <a:lnTo>
                  <a:pt x="741817" y="208192"/>
                </a:lnTo>
                <a:lnTo>
                  <a:pt x="695251" y="223330"/>
                </a:lnTo>
                <a:lnTo>
                  <a:pt x="649928" y="238904"/>
                </a:lnTo>
                <a:lnTo>
                  <a:pt x="605877" y="254906"/>
                </a:lnTo>
                <a:lnTo>
                  <a:pt x="563126" y="271325"/>
                </a:lnTo>
                <a:lnTo>
                  <a:pt x="521704" y="288153"/>
                </a:lnTo>
                <a:lnTo>
                  <a:pt x="481638" y="305378"/>
                </a:lnTo>
                <a:lnTo>
                  <a:pt x="442958" y="322992"/>
                </a:lnTo>
                <a:lnTo>
                  <a:pt x="405692" y="340984"/>
                </a:lnTo>
                <a:lnTo>
                  <a:pt x="369868" y="359345"/>
                </a:lnTo>
                <a:lnTo>
                  <a:pt x="335515" y="378065"/>
                </a:lnTo>
                <a:lnTo>
                  <a:pt x="271334" y="416543"/>
                </a:lnTo>
                <a:lnTo>
                  <a:pt x="213376" y="456340"/>
                </a:lnTo>
                <a:lnTo>
                  <a:pt x="161869" y="497378"/>
                </a:lnTo>
                <a:lnTo>
                  <a:pt x="117040" y="539580"/>
                </a:lnTo>
                <a:lnTo>
                  <a:pt x="79116" y="582866"/>
                </a:lnTo>
                <a:lnTo>
                  <a:pt x="48324" y="627159"/>
                </a:lnTo>
                <a:lnTo>
                  <a:pt x="24892" y="672381"/>
                </a:lnTo>
                <a:lnTo>
                  <a:pt x="9046" y="718453"/>
                </a:lnTo>
                <a:lnTo>
                  <a:pt x="1014" y="765299"/>
                </a:lnTo>
                <a:lnTo>
                  <a:pt x="0" y="788987"/>
                </a:lnTo>
                <a:lnTo>
                  <a:pt x="1685" y="819474"/>
                </a:lnTo>
                <a:lnTo>
                  <a:pt x="14982" y="879544"/>
                </a:lnTo>
                <a:lnTo>
                  <a:pt x="41107" y="938273"/>
                </a:lnTo>
                <a:lnTo>
                  <a:pt x="79570" y="995494"/>
                </a:lnTo>
                <a:lnTo>
                  <a:pt x="129882" y="1051040"/>
                </a:lnTo>
                <a:lnTo>
                  <a:pt x="159328" y="1078134"/>
                </a:lnTo>
                <a:lnTo>
                  <a:pt x="191553" y="1104746"/>
                </a:lnTo>
                <a:lnTo>
                  <a:pt x="226494" y="1130857"/>
                </a:lnTo>
                <a:lnTo>
                  <a:pt x="264092" y="1156446"/>
                </a:lnTo>
                <a:lnTo>
                  <a:pt x="304284" y="1181491"/>
                </a:lnTo>
                <a:lnTo>
                  <a:pt x="347010" y="1205972"/>
                </a:lnTo>
                <a:lnTo>
                  <a:pt x="392208" y="1229869"/>
                </a:lnTo>
                <a:lnTo>
                  <a:pt x="439817" y="1253160"/>
                </a:lnTo>
                <a:lnTo>
                  <a:pt x="489776" y="1275825"/>
                </a:lnTo>
                <a:lnTo>
                  <a:pt x="542024" y="1297842"/>
                </a:lnTo>
                <a:lnTo>
                  <a:pt x="596499" y="1319192"/>
                </a:lnTo>
                <a:lnTo>
                  <a:pt x="653140" y="1339853"/>
                </a:lnTo>
                <a:lnTo>
                  <a:pt x="711886" y="1359805"/>
                </a:lnTo>
                <a:lnTo>
                  <a:pt x="772676" y="1379027"/>
                </a:lnTo>
                <a:lnTo>
                  <a:pt x="835449" y="1397497"/>
                </a:lnTo>
                <a:lnTo>
                  <a:pt x="900143" y="1415196"/>
                </a:lnTo>
                <a:lnTo>
                  <a:pt x="966697" y="1432103"/>
                </a:lnTo>
                <a:lnTo>
                  <a:pt x="1035050" y="1448196"/>
                </a:lnTo>
                <a:lnTo>
                  <a:pt x="1032668" y="1448196"/>
                </a:lnTo>
                <a:lnTo>
                  <a:pt x="1047750" y="1450975"/>
                </a:lnTo>
                <a:lnTo>
                  <a:pt x="1096804" y="1461607"/>
                </a:lnTo>
                <a:lnTo>
                  <a:pt x="1146676" y="1471786"/>
                </a:lnTo>
                <a:lnTo>
                  <a:pt x="1197348" y="1481516"/>
                </a:lnTo>
                <a:lnTo>
                  <a:pt x="1248802" y="1490801"/>
                </a:lnTo>
                <a:lnTo>
                  <a:pt x="1301021" y="1499648"/>
                </a:lnTo>
                <a:lnTo>
                  <a:pt x="1353986" y="1508060"/>
                </a:lnTo>
                <a:lnTo>
                  <a:pt x="1462087" y="1523602"/>
                </a:lnTo>
                <a:lnTo>
                  <a:pt x="3593306" y="1897856"/>
                </a:lnTo>
                <a:lnTo>
                  <a:pt x="3459956" y="1468437"/>
                </a:lnTo>
                <a:lnTo>
                  <a:pt x="3526885" y="1454329"/>
                </a:lnTo>
                <a:lnTo>
                  <a:pt x="3592288" y="1439470"/>
                </a:lnTo>
                <a:lnTo>
                  <a:pt x="3656112" y="1423876"/>
                </a:lnTo>
                <a:lnTo>
                  <a:pt x="3718304" y="1407567"/>
                </a:lnTo>
                <a:lnTo>
                  <a:pt x="3778814" y="1390558"/>
                </a:lnTo>
                <a:lnTo>
                  <a:pt x="3837588" y="1372868"/>
                </a:lnTo>
                <a:lnTo>
                  <a:pt x="3894575" y="1354513"/>
                </a:lnTo>
                <a:lnTo>
                  <a:pt x="3949723" y="1335511"/>
                </a:lnTo>
                <a:lnTo>
                  <a:pt x="4002979" y="1315880"/>
                </a:lnTo>
                <a:lnTo>
                  <a:pt x="4054292" y="1295637"/>
                </a:lnTo>
                <a:lnTo>
                  <a:pt x="4103609" y="1274799"/>
                </a:lnTo>
                <a:lnTo>
                  <a:pt x="4150879" y="1253383"/>
                </a:lnTo>
                <a:lnTo>
                  <a:pt x="4196049" y="1231408"/>
                </a:lnTo>
                <a:lnTo>
                  <a:pt x="4239067" y="1208890"/>
                </a:lnTo>
                <a:lnTo>
                  <a:pt x="4279882" y="1185846"/>
                </a:lnTo>
                <a:lnTo>
                  <a:pt x="4318441" y="1162295"/>
                </a:lnTo>
                <a:lnTo>
                  <a:pt x="4354691" y="1138253"/>
                </a:lnTo>
                <a:lnTo>
                  <a:pt x="4388582" y="1113738"/>
                </a:lnTo>
                <a:lnTo>
                  <a:pt x="4420061" y="1088768"/>
                </a:lnTo>
                <a:lnTo>
                  <a:pt x="4449076" y="1063359"/>
                </a:lnTo>
                <a:lnTo>
                  <a:pt x="4499504" y="1011296"/>
                </a:lnTo>
                <a:lnTo>
                  <a:pt x="4539452" y="957688"/>
                </a:lnTo>
                <a:lnTo>
                  <a:pt x="4568501" y="902675"/>
                </a:lnTo>
                <a:lnTo>
                  <a:pt x="4586236" y="846395"/>
                </a:lnTo>
                <a:lnTo>
                  <a:pt x="4592241" y="788987"/>
                </a:lnTo>
                <a:lnTo>
                  <a:pt x="4591226" y="765299"/>
                </a:lnTo>
                <a:lnTo>
                  <a:pt x="4583191" y="718453"/>
                </a:lnTo>
                <a:lnTo>
                  <a:pt x="4567339" y="672381"/>
                </a:lnTo>
                <a:lnTo>
                  <a:pt x="4543899" y="627159"/>
                </a:lnTo>
                <a:lnTo>
                  <a:pt x="4513096" y="582866"/>
                </a:lnTo>
                <a:lnTo>
                  <a:pt x="4475159" y="539580"/>
                </a:lnTo>
                <a:lnTo>
                  <a:pt x="4430315" y="497378"/>
                </a:lnTo>
                <a:lnTo>
                  <a:pt x="4378791" y="456340"/>
                </a:lnTo>
                <a:lnTo>
                  <a:pt x="4320816" y="416543"/>
                </a:lnTo>
                <a:lnTo>
                  <a:pt x="4256616" y="378065"/>
                </a:lnTo>
                <a:lnTo>
                  <a:pt x="4222253" y="359345"/>
                </a:lnTo>
                <a:lnTo>
                  <a:pt x="4186419" y="340984"/>
                </a:lnTo>
                <a:lnTo>
                  <a:pt x="4149142" y="322992"/>
                </a:lnTo>
                <a:lnTo>
                  <a:pt x="4110452" y="305378"/>
                </a:lnTo>
                <a:lnTo>
                  <a:pt x="4070376" y="288153"/>
                </a:lnTo>
                <a:lnTo>
                  <a:pt x="4028943" y="271325"/>
                </a:lnTo>
                <a:lnTo>
                  <a:pt x="3986181" y="254906"/>
                </a:lnTo>
                <a:lnTo>
                  <a:pt x="3942120" y="238904"/>
                </a:lnTo>
                <a:lnTo>
                  <a:pt x="3896786" y="223330"/>
                </a:lnTo>
                <a:lnTo>
                  <a:pt x="3850209" y="208192"/>
                </a:lnTo>
                <a:lnTo>
                  <a:pt x="3802417" y="193502"/>
                </a:lnTo>
                <a:lnTo>
                  <a:pt x="3753438" y="179268"/>
                </a:lnTo>
                <a:lnTo>
                  <a:pt x="3703301" y="165500"/>
                </a:lnTo>
                <a:lnTo>
                  <a:pt x="3652035" y="152209"/>
                </a:lnTo>
                <a:lnTo>
                  <a:pt x="3599667" y="139403"/>
                </a:lnTo>
                <a:lnTo>
                  <a:pt x="3546227" y="127093"/>
                </a:lnTo>
                <a:lnTo>
                  <a:pt x="3491742" y="115288"/>
                </a:lnTo>
                <a:lnTo>
                  <a:pt x="3436242" y="103999"/>
                </a:lnTo>
                <a:lnTo>
                  <a:pt x="3379754" y="93234"/>
                </a:lnTo>
                <a:lnTo>
                  <a:pt x="3322307" y="83004"/>
                </a:lnTo>
                <a:lnTo>
                  <a:pt x="3263929" y="73319"/>
                </a:lnTo>
                <a:lnTo>
                  <a:pt x="3204649" y="64187"/>
                </a:lnTo>
                <a:lnTo>
                  <a:pt x="3144495" y="55620"/>
                </a:lnTo>
                <a:lnTo>
                  <a:pt x="3083496" y="47626"/>
                </a:lnTo>
                <a:lnTo>
                  <a:pt x="3021680" y="40216"/>
                </a:lnTo>
                <a:lnTo>
                  <a:pt x="2959076" y="33399"/>
                </a:lnTo>
                <a:lnTo>
                  <a:pt x="2895712" y="27185"/>
                </a:lnTo>
                <a:lnTo>
                  <a:pt x="2831616" y="21583"/>
                </a:lnTo>
                <a:lnTo>
                  <a:pt x="2766816" y="16604"/>
                </a:lnTo>
                <a:lnTo>
                  <a:pt x="2701342" y="12257"/>
                </a:lnTo>
                <a:lnTo>
                  <a:pt x="2635222" y="8553"/>
                </a:lnTo>
                <a:lnTo>
                  <a:pt x="2568484" y="5500"/>
                </a:lnTo>
                <a:lnTo>
                  <a:pt x="2501157" y="3108"/>
                </a:lnTo>
                <a:lnTo>
                  <a:pt x="2433268" y="1388"/>
                </a:lnTo>
                <a:lnTo>
                  <a:pt x="2364847" y="348"/>
                </a:lnTo>
                <a:lnTo>
                  <a:pt x="2295922" y="0"/>
                </a:lnTo>
                <a:close/>
              </a:path>
            </a:pathLst>
          </a:custGeom>
          <a:solidFill>
            <a:srgbClr val="000000"/>
          </a:solidFill>
        </p:spPr>
        <p:txBody>
          <a:bodyPr wrap="square" lIns="0" tIns="0" rIns="0" bIns="0" rtlCol="0"/>
          <a:lstStyle/>
          <a:p>
            <a:pPr defTabSz="642868"/>
            <a:endParaRPr sz="1300">
              <a:solidFill>
                <a:prstClr val="black"/>
              </a:solidFill>
              <a:latin typeface="Calibri"/>
            </a:endParaRPr>
          </a:p>
        </p:txBody>
      </p:sp>
      <p:sp>
        <p:nvSpPr>
          <p:cNvPr id="7" name="object 41"/>
          <p:cNvSpPr txBox="1">
            <a:spLocks/>
          </p:cNvSpPr>
          <p:nvPr/>
        </p:nvSpPr>
        <p:spPr>
          <a:xfrm>
            <a:off x="1" y="3898818"/>
            <a:ext cx="3594548" cy="1480815"/>
          </a:xfrm>
          <a:prstGeom prst="rect">
            <a:avLst/>
          </a:prstGeom>
        </p:spPr>
        <p:txBody>
          <a:bodyPr vert="horz" wrap="square" lIns="0" tIns="491121" rIns="0" bIns="0" rtlCol="0" anchor="ctr">
            <a:sp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350469"/>
            <a:r>
              <a:rPr lang="en-US" sz="3200" dirty="0">
                <a:solidFill>
                  <a:srgbClr val="FF9300"/>
                </a:solidFill>
              </a:rPr>
              <a:t>$2,400 on</a:t>
            </a:r>
            <a:r>
              <a:rPr lang="en-US" sz="3200" spc="-211" dirty="0">
                <a:solidFill>
                  <a:srgbClr val="FF9300"/>
                </a:solidFill>
              </a:rPr>
              <a:t> </a:t>
            </a:r>
            <a:r>
              <a:rPr lang="en-US" sz="3200" dirty="0">
                <a:solidFill>
                  <a:srgbClr val="FF9300"/>
                </a:solidFill>
              </a:rPr>
              <a:t>Amazon</a:t>
            </a:r>
            <a:endParaRPr lang="en-US" sz="3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978" y="2791859"/>
            <a:ext cx="11559821" cy="3694732"/>
          </a:xfrm>
          <a:prstGeom prst="rect">
            <a:avLst/>
          </a:prstGeom>
        </p:spPr>
      </p:pic>
      <p:sp>
        <p:nvSpPr>
          <p:cNvPr id="3" name="Rectangle 2"/>
          <p:cNvSpPr/>
          <p:nvPr/>
        </p:nvSpPr>
        <p:spPr>
          <a:xfrm>
            <a:off x="1480456" y="1870445"/>
            <a:ext cx="9786257" cy="324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600" b="1" dirty="0" smtClean="0"/>
              <a:t>Can we increase guessing costs for the attacker?</a:t>
            </a:r>
            <a:endParaRPr lang="en-US" sz="3600" b="1" dirty="0"/>
          </a:p>
        </p:txBody>
      </p:sp>
      <p:pic>
        <p:nvPicPr>
          <p:cNvPr id="9" name="Picture 6"/>
          <p:cNvPicPr>
            <a:picLocks noChangeAspect="1" noChangeArrowheads="1"/>
          </p:cNvPicPr>
          <p:nvPr/>
        </p:nvPicPr>
        <p:blipFill>
          <a:blip r:embed="rId5" cstate="print"/>
          <a:srcRect/>
          <a:stretch>
            <a:fillRect/>
          </a:stretch>
        </p:blipFill>
        <p:spPr bwMode="auto">
          <a:xfrm>
            <a:off x="5218288" y="2620636"/>
            <a:ext cx="990600" cy="1651479"/>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7695" y="2936100"/>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45773" y="2914633"/>
            <a:ext cx="457200" cy="4667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1827" y="3428814"/>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9905" y="3407347"/>
            <a:ext cx="457200" cy="4667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8219" y="2810541"/>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6297" y="2789074"/>
            <a:ext cx="457200" cy="4667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2351" y="3303255"/>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0429" y="3281788"/>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3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ea typeface="宋体" pitchFamily="2" charset="-122"/>
              </a:rPr>
              <a:t>Related Work</a:t>
            </a:r>
          </a:p>
        </p:txBody>
      </p:sp>
      <p:sp>
        <p:nvSpPr>
          <p:cNvPr id="66563" name="Content Placeholder 2"/>
          <p:cNvSpPr>
            <a:spLocks noGrp="1"/>
          </p:cNvSpPr>
          <p:nvPr>
            <p:ph idx="1"/>
          </p:nvPr>
        </p:nvSpPr>
        <p:spPr/>
        <p:txBody>
          <a:bodyPr/>
          <a:lstStyle/>
          <a:p>
            <a:pPr eaLnBrk="1" hangingPunct="1"/>
            <a:r>
              <a:rPr lang="en-US" smtClean="0">
                <a:ea typeface="宋体" pitchFamily="2" charset="-122"/>
              </a:rPr>
              <a:t>Password Management Software</a:t>
            </a:r>
          </a:p>
        </p:txBody>
      </p:sp>
      <p:pic>
        <p:nvPicPr>
          <p:cNvPr id="66564" name="Picture 2" descr="http://lastpass.com/images/blog_logo.png?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23622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6" descr="https://encrypted-tbn1.gstatic.com/images?q=tbn:ANd9GcSO8DoDoA9-9mpRVcUsNc6C8cgTGYMS8jiFodbfr3-fQosDn4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3810000"/>
            <a:ext cx="3987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png;base64,iVBORw0KGgoAAAANSUhEUgAAAMgAAAD8CAMAAAAFbRsXAAABpFBMVEXz8/P////b4eAAAAAAAP8AeAD29vaNmqD8+fz49vjy8vLR19bL0dRdZmqZnp16fHy6v77EyciBhIShpqVTmFOoxahlaGi2trabpqwuii7L2ssAfgC80bzFxcX4+PP9/fJAQUDn5+eRkpLOzvbk5PStrfisrKydnfmQkJBycnJaWlpkZPyVlfqGhvrExPdMTEyWRpbp6fQ3N/5TU1MnJyc0NDR4ePu1tfjw5uY7Ozt9ffvJr8kbG//wu7vU1PXy6uosLP7Sv9KmpvnxyMi8vPcTFRQfHx8rKyvnp6fy2trd3fVZWf1KSv3dc3OQkPronZ1BAABGRv1VVf3ZY2Pd0d3MtcypdanWJyfnu7vbUVGsFxfkjY26lbrAoMBvb/zffn49Pf7KODhwAACgAABWAAAsAABrEBDQMzNpe4TYZGSuPDzeampmoWaxhbGOOo6ka6R2AHaCsIJYOViaVppUIiLWjIxaGBg4AADQp6eeKiq/FxeyKiqNDg6UAADVmZmvRkbgWFjJAACALy+WW1uXR0e8W1vEcXEaAACyenpiAADQAACyNDTrfJfdAAAb4UlEQVR4nO2dj2PaRp7oNRp2djviIQx30r27J8EQRwWShjrECa6tEEexLblLlQanhtKE4KbLdv26vbu97t56+8Pdu3ZfX//p+35HAuMkTuwECM7yjSOEZkYzH833Oz80Xwnlt788x/LbtDoQ5ZfkHEvS0bQjEHZuhSRT6QXtCEQ5p8JJMpMyY5KJgcAF43UQziZ2oQCkVMymJwrClMDzXB/E87wanwwLgPwvPTU5EMZrnt9p9/u99m6/3e/19zteMAmWSYPUgrC5u9vo+K7banl+2GnvHjbcCaBMGCTwm/2m6wa10K0HfugGgec22u2GVxtvPhMGqfn7vX0vCPzdbn+35TV6/n7f9Wpep9nrBnycOU0UhIFWfe4GbthvfN/utYPGV+1O2Gv0QhdQ2l1vvCQTBKn5u6HnNru7fq/RhdaqFdS8wG32eqEPn72GN76slEmCBH4/9Frdn9u+X+M1aH2xAfbAUrqN5kGr5jXHWyeTAmHIUQt2dw87rOaG3dBtha4Xdjt+UPMPvv+25nmHY7WTSYHU3XYYhI2WX6+5HR+7jvr3PnTvAXwLgkbweafm9bre+BRgQiB1r9nwfLfdDup+GHDO663v7v7VZbAH9eOxb5tuWHN73drYSCYEEnTaXngADIHv1qD0yg973zze+42rwD4PoD9xIULQ7Y1PuSYE4u+6bqfVBg4Pi86Vdqe595eDrvyCJLVwt+EF7cbYOsaJgLCg2/T8g8N6zXejoivffk3v/uWbT3+sy6+10Ks1m/v1sO2Oq0omAsLdfqjUOp26G3Nw9vFn3zz+uv2fX9XjOukEHf+wFRw2gjHpwCRAGFpIt+fVvU4tBlEOfv5573f/8U0jUKLvbsg7bbfW6bXGkCHKJEB40Ov67YbPw1bMwYODP9M/drp7f/rai0jqnaAVdr3WblgfQ47KhEC8g9Dt7nrBUYX8+KfHe/RPbb/1XYfFVeLX+t93gsP9MbXAkwCpd3pe46DDW/6Aw91rtr+++/HdvU8HRgItV73bCnnYH5ORTAKk1t33/hOGVZ2BqXOvE/w3fdzxv/2vvTBSLV4PvU6/XwOQ8bRbkwAJPm94YTusdYMBiML/0vsj/W+X1FvDY67rff+94vbd8RjJRED2fbd7GHh+fQji97/722ePH/8cN1oxCDRu7m44uzXitbsB6cJYd2Dr9W//66+/+c3dg0+//l39CMSvtQ/d1oyDtBrNFphz3Bt+/tPep82/0Lt/2vvUZwOQlhvs9v1Wb5ZB+mGnAd12CKP2AGw5fNyttX6ilB58/NlPDbSYqEZA+VwAmWEbOQzdDszWYduFqVTY/qvvf3z37t/o3qcH7YOOjwZfY54f9Nu+2/dnF6TWaPj9/re1ZhjUed1rNDzm//T/9v+299PBXui32/uNxuf7MFfEUbDbH9Odocn0I4eBAhaC03QvCGped//P0EXSH3747HETDrhuzd3vN4Pm7v/nnVnuEOthzwt3of3twEQdBBrjvR/dNv3B/9n3XL/T+arTCTshb3X2653DGQaBsVbHC2qgOdBteF6t4+/3G2Gf/hB2u74bdDGw7vpg9AHM28c0tZrIML7W3IcuRIGBoRJ2+/1u77B7cNijP3e9brvf2wfLgblwnUHr5ffGZOuTmVjV/LavBL4P0yffb0DD1Wm0wh79br/R7TSbh40Gr0PNhGDt3ca4bqRMZqrr9sKg9Zs/utDEhp3ObqfR9vc/ph8fBodtmHQFzcDt1L+62+ZuuzOuSftkbj7Uv9r13J8/drnvQ/Nb97u8cbBHHx+0w3C/0Tn0vTCoQQPgwXh/LPkpkwLhMEqpeS3Ga35YY4wE4Y+fQc9+9zuf12os8EIPJyk16A3HdmNrQreDatDS1sCYazW3G4Y//xW6dZS/3f3z563AxY4SSLxmMxhPdsrEQDjef6gr/q4Pxf3zXXokn33ThkHWIY5SOr2x3Qya4N14r73v1Zp+u+HV3e7He48jjL1PDzuBB+1xm8u73DN/7xfvbbW7XtBo77b9Ws3zm81er3e433ED7vV6bb8edA7Cca6/TW59hLs/ND3eOmg3Qz+A8Xy9BkBeK/B227vQtYf9zlhX3ya4YlX39tEc/M8bbtv70e10ut3uYb8X7Ddg4NgZM8dEF0O51+03XNSrXa/f/Z3f6/Y6/UbAa0F42G+NeV13oqu63PMP2x23FsBwPvwBxidfwUS97nX2e43WGO08ymui6+y81ur0e5+HoEtBIDeBD+PGpu/Vx+0xMHEXjrrnw4i33Wg0uvC/2d7tg4mMOROUSYMo6MUBc3dAaLd7+90u1M7YawNlCiAKujhB0+vCHEu6Ok0gi+mASJFebpM6uTJFkEnLHGTWZA4yazIHmTWZg8yazEFmTeYgsyZzkFmTE0FyIHa8b9snpH4y4tNij5wlF8uLYg/SsJOj2k8FnQDC7F/funXrnSWMbfMLl0/M22YQb+32iRleXBsE2lfWbkXyzomx76zd+sC2b6zdehuisJtrtx4+O6p9e+3JPJ8NwpbuJaTcySls+1HiRBAMBDkx3L6dSLw9AEkM5CQS+waG2RcTiQ+wYi4kEpdyz4749vC0zwdRgOPeFThh4oaNZbkszzecreI22sXA61fu3IwODKqTyRh45NkgUM44LhskkNsjkMvHQEZPHWUrQY7NnZ8NwhOJWzmo41tQ00uQ6IOlJcVWFlEgB764uGTLXRYH2oq9JAMxOXyyxUXIDXZyx0GuK3CiXycSVyHSEhxbktvFxW0uY9t3ngViy3zx/qrNcQ9zg2xvL0WleRHI2o1FaZi56Br+Onflsty5YGN29+5gbeWGgbmLl3Dnxrat5Nag7InEEpYjceP6cRAsl5JIfHhzDbUndw8Dcx8mHi3aNyH2xXeGIJjzTQmyeGMNT30dIt55D/fWtm0Eee+qLM3zQRgW+t7Di9A0xGX9EDK9fgXSr1050pEbQ5C34yOPlpTcVbnHL6zFx0ZA3sNrA6V5lHuI6pq7lHi0zeDMF3M3bw3tB0E+vA5yCUHwely5soYX4eIg35vD/KA0zwWRVxMFrjBDG7HZxavXbTsHgBdzCHJlaQ0zjQI5B3W5qdgf4iVCkPdtHqnx9tpxG1kDSWD54NpfAL17FBXqRk4aeHROe1hgjMiuXt22c1LXoXav2PZ7l5g8+do2VGvi9vNBoCF8J4YfqKzsBVCBJMg7uVF9xvPeW2T4kcghCGf2NlaUggV82tgvyYpGkMXENoA8xIKu5ZSjcx6ByH7qwu0Y5J078C0y9ts5vAQXnw8CDYh9RdbKrZu52PZyi5ce4hEJ8p492sLI86J5YnEQZElhi6iOz25+LywxBLm3+CixnXh/8Wri/ZwSgQzPef3ClSvYagKInXvnIerdrdw2Jn4I2ha3WvblF4Gw7e2bgMJQna/EINCz3Prwg7dfDeR6DttP2ctCqbYTVxfXEmDScI2fALkMbaYtjR2//frRdtSM3vkQtDfxHj8tiGx44OwjIHFlXj4R5NKSLEdiABKp1lMgg0YGwxfBQG4DDoA8qVpHza8tzyltBMcs/IMPsUynBJG2DsW+cAv7dlRzqY+xVj4Nwhbh7Ns5aEcTd+wIROEfoA0vXT0OMtLuv5N4H8zkbdjeiDuGnP3oBBDbljXC793MoaVcOC2IogwaQ9AYvKhxx3FH9vVPgyi5uGlI3Iqa36VRk3g2CIyrwADxLLcWGRR60Fg/BQJFeR80EEAuD9rcm6cGsbejhvrhbajvC2/LrgJJ1m6vJd7nd7BEMcjtaFyUu/y+LPPNqEPE/lq20m9fGg7EEGR0DAidCHYl96IWVCrB5YfyEt0+Gmu9n2NL0LQnPsCmN3dbtjaXL9ixjXzw4uaX5W5eAIlGvznYA+OH7TYe5kuww5TFwXZRjn4WMX4Ox1wYJVJQOIDhcVZRsqGwbUwJsaNwG5LZo2ceJJBnjkJwC/tQKHlaOMPw5CfPR6DVGk5DYI/FW4YH5ddj29H4w3R2FPdIm+xj0zYmvzJ7+NV+8px2HGM0ZJjJIMmJIL86l/IUyFv//A/nUf7vr54G+cW//OLcyb/872eC/ON5k387AYS8db7kV//nF88G+ZVyvuStOciMyRxk1mRcIKN3u5Sn7h0f89wY7o7Vm2NMINwE4TAKM02hMOuJEjILQtlRVD7YGQPAQMYDQkroBmtkGaNUI+kNIot/FFyGUBLtM06pkNWmUjpyiifZXwsI0+nm8vIGrTKmaUqabnAOBRZi4HjJyvSaLDQTcBBBcEcACEYSUIcKfGVR+OjntEGIQbOEWBu0QKBGsHIcZlYozcSD+xQ1HFolCtM2Kc0iCEaCHZalyyWaJ1aR0hXAk2k1wITE1CLTBynTSomQpKmCaqkFumGpCi1C6SISAhRZahCFFGjFgiIKotMy7jAHFNKySHXFsmheaFsUPmmSV2jaqlDzLHUyHhthW5RuUIujjagW3SAkTx3u0GW8qHidCbA6BAoJVxtA0nSZoY0ACKgjydIyFzLlJhec477Az7MUYUwgPFMEe1/WyABkWXrBb0kQKLFp5iMQoqCNmICIRCzSuFTkM6+qK6hxSSaq8Fl8DarFUoZFOChDagSkYIGgcoAFScmLk0GqGJkzNQ3xrgEJ6t1rUC2WgVwFXMcjENQkrqoSBAy5UgHzVbUNygnUD5Rzi5OFIYhDy4yoKheqYHAJTKapDFr04vRthETXfHMhBnE0BXREl0VhFq0KQqBgBTD2vBkbe9WkAxCFVLFZA2O/Bjq4uayBsTvQ6j3Zr04BhFm6VHLZIXIDm18LOsGCrJAqEECUJOiVgObXweZXpXIHmt88hmlZ1DxoCDZo1MugkSTP1JGMaYgSv+9xuLLIRjxjjz5Ho7FBrKPkT39OH+T1yxxk1mQOMmvySiDje73ti2SyIMKaliy8mOQVQGASxacjyilGXa8Eok7n9dAL2fQc5KVASvLvJcR5/hVhbNKqJfLEYEcZ5uXfS0hBe0GEiYOsFJcLmijqglgCNIBYjgPXl5CMRjT4y8gv8Ee4nnFICnayJJXRoWRKSRD4S/KMzklKI1ZGlzRCz5iE6BmI62glksQqzmiTVi1RYYYwNwQvwewIr2tRLRNmEEZNYsIfZVhjZSiLwbllcp2UWNZShUH0Ms8YkMyBxAaAaCnOiwK0SBfCTJaE0GCOluLLWYhDqDNxkCoYhWMRWVaWEqzANaeqmRWia3pG00nF1KpOEgK3LCuVIhpMqYReKm0BEDEAD646IRUEKVlWGUGkkVWgZjKkKncqBE4x+RoZAdEKJJkillldAJCS0HVRAhCrakI4uWaappAgoElQuBLHuhoBMfCm6nGQSgySVycPUoZymRsctYkk0UQIKWpoIYgGf2qGaEUoHuwzzWSgWqB9CivHIGVQLQbfCpqWxRqF9qnEFDNpMAWSRW1HhZS1iYOoYMgFU9MNNPa4zYILb8JFT8k/buKfgK1RShFAgoPFksEduPoOA8sHg5aJiVUqJYlmEbVUAmM3SsXBKbIFMQ0QEFQtlBX5d0bJWi+MUoTqmgqIGZeFyb8zimwJni+MaOYbMkSZQof4hoCo5tRkoiBvzgxxpmQOMmsyBxnK0Bif5Stwalt9ztlPF/GVQZiWymZThCkilUKHgWP5CgiD0LMtEBw7u3naxK8MwuVqYdkhuP5BMmW5ajhYSFCjBaBrYuSppeOf8eNLw51B3cZfSZmmpgNCKK2Uy5tU51zTFJ2WNQ6Do2R0GXGZsFyO3B5YUkviShyDQA0/VTjAYCsYh+hwGBd4krDFKBy/wjduTA1kk8K4z6LU0mJfAU3FRdoUiUFggFHALa60bWmMLWAcCwhwBdeRy1myLvNQ4lSV0lKWwcXRIQ6HK1DOT7FG8jpMDzWOq+kZqBHFopZakvnLhVsChaXEoaqmgo4lNzZUdYNaYguIy9QRFGfAAFKtcgalz9JNmE9SmtTkynuGTgsktpGk9MogKfRvoDStlageg0Qr06DtC9pWtFKqLRC5Nr2QZIRJn4/8ZhlTLlOYUxVpCUCgyjAEZsNTAyEi65TAUMQICEppBKQsGKpWEUCkl0kmTTj6E5UcwopUpY5hZKlFKtRhLEMzAAITEIIaOD0QUq1oBLUgOQJiwZlEDKKBgBk7tCodVZjQIiPhInK+URGkDCBoJjADzlB9CLIwTRADSoWGPgRhFdAQ1dIGNhK1sgUI0bBGLFCsFWoqFkwsdVrEg5tWARs2qIwig2bKiUHQ5QgqcEogR9qDIAW6UkT3i1RervZjYBxNu7aMjZkQeVoobORVKHCxsLKhMWHQMiFyTR5qLGOg24QEwU6oUJ2isQt0NalwaewcHTW4WIlX+xGEHwFbJs0TDoHX8JcES9LDQPpvIAj2MdhIZcGetqicpEM9Fadn7Ep0x0F+gqZBgySPsEHYSDQ2iCIPkjhWfDDuyQkqYpw8up0xrbHWrMgcZNZkDjJrMr8dBCLS05JT+NK94r3f6dTHxO/9vjE3sd8YEMHTlmAlJkiZCDXFeUrIXTxkQYguQ86+ajJ9kKyeKTgrTtG85hQKRiplpArONbPo5LOFTKaQzcsQcQ5ASuWqsZylJWpulLb0SiWzVdow4Wt22SiXDRi4QwgdgwLObWQOMgeZg8xB5iBzkImDKGLuMHBmeXFZ5nP2WZM5yKzJHGTW5O8ZhI06KTwj5KTDp+4SnpPzyWFnB2GanmHx9okQVdefkRXTdenykNYzIPrL/xgM13UxThD5MDdLU3xFBRu52gp6NZDBNT8KkMuzcj1UyrJyzKPoSccUdoJjCnwbvPZivCAWvQYgMAzC5VsCnxbD54oZ7mC2pplG0AXTVIYgK5mMgSvwDEdpWCY+SO/IZPhGkqS5wPCNIwzO6aDTEeyj27wFnxMAQfeTa7i+DFdYZcSRa+foVAIF3Uwyhj4E1CTM2qS0PAQpEXQU0AnL4/opi95CsiwYwQXfjQUWPSCuE1xDlc9j6yaLzildWYzxg2xubm4ASKEinWSiNzdsbWmQqS7fIMBKG4RsUQvfv8H0IYghBBSoRMpgXllawXV2XLcmWYilbG6JNNUgdolp1IxTFnGxuKRwdIhg1fGDRF5YBKpCPl6fpSugBkQ+so6PtEOJNk1zk6alw8ATNoLuDcLJUrpCDGqgQzqEVGR6i25YVKdWlFI6qkg/BMxzIzrzmEEsy0rFqgVapQhUlVJa+ispinwVgpS0dBh4AsSEckH8As0T6c1REkygY07JYsLYtKig1pYhBim1AUj8tohx2wiTNoL1jfqM3lcVyHQIkqZbBI5KF44REAN/lx0OrOCjSwACTcLKiqxFDdOrpLhhUpWamxl8M4RMmZwwSNRq6TQD+k0VLZsmw6uHIGqeJomZVXkZimwdgUTuA+jGBGnzEENDwyYL+PQFgmTAotGTAuw9SlkVEYhagSTmREDADOCyLWO7g6phlGiJD2oES3StBKXAN9FgjOMgcIZKGW1Eo8tGmWaZ2KSGQTOciS0ofppeU5lMuRG71wF7kW6W6JhBkvkK1ki+TJhYWVHSeYOQSiUPraqGIcoKvoaCr1Sw2KxYWdGqeekq5OQHYwFmrRikkE8RsVLJO/jEHHxmsLxG3oIzy5RwzhXQTi2Pr7eAlrqyIvL5cfbssYMJG/ifMMJiH5Q4JHIfIZHHyYg/CRt5R2qcbui1QkbiDBxYyFE+wxOdWKi/69HvbMocZNbk7wRkOrcR49nJW6+Q9gUgLD21m7saeyudeUlZ4C8EMad1u50vsLdMWjZeRpblgGFGQEQSQDZeLm3qTQHJnAqkJN1ay8RZMYzy0asZRKmcxZcIwB6M98oOKciHbosaKZbLqaeKqWOUM4BY6K89XpAMPrutbkZPB6eGzzrr+IR9WoJkMGNHfogCw/cdaIXjOfECXA0re3qQguPgxOBE4ccCTwkC80CYCBAHL5GW1dVloS0LUoSROoKYliQgVaKU8NUH+H4DGAsnMSd8+0GWVLJELcrcCVnJq5nngsjGVD7Yjw+IwzQsalzhOOxGobij6XA6rgyinwoEX3ggMjpx8G2FRVJNERh951FZHJK2LAdmQBCA11Kk4PTypQmkKuDyqwVrmZjLxLFUqCGR1vBxd8j0eSDS/5wZQg6DecEwisIy8P5e1jAyQqxkRKpUKnLjmmYahrztBzFPC5IVBWEQJ4O3mYbvYcigalnVTShCFbsB1JuUNgCJ3+lgWvjUvrOAIKpZwZTkBSAorCQ400savo0kZSXL3CqwMuomX1F5KpOpmKAFedCPDJPRTwmipK0yvmUisr5jIGlHFCMbkS9JkCBQULha8LkAepeOQEQx0j6IxJ8Pgi+VFdxQhdCKpkYrlS1QA54ucNhddoTBVeDDlzMwWsmvpKLop2y14rdMxO80yMd/ppMuMGi1tJTQpcGp8ftmRMFMF8BCCjAdd0wEgZRW1kxnqiRlpvUT3skTg6gCGETKgY1hWhmFJ7V0RphFUWVcXdAMoRmcp5yFEs8zLiyIBvFPB6KBaRGSJILLDK3hnyng+kGIIttkBltVRlFNUyA0HBAyCqZMmiaDZg+2z68RTYpIGUbJcLQM2EHS1IWTEUU4YmlVqCgwFl3LWBglrWqaqqmnAxmrcB7V3wtANA3aDy2pJS0rqWnRH/QsmrYgg5IL+CgjRolEnz5IST+BIwLZJFDAIxndP/Fg8rWAnCxRjTiFl5HSaUBeZX3pDMLUJGNmfiX/UpJ5MUhyaq/LUwHmpR2E2YtAputs8mq1fyLIG/P7I6/7B17OLCf9Iszr/sWds8szQV73DyC9lDz9q0lvzO9YTan3GL/MQWZN5iCzJnOQWZM5yKzJHGTWZA4yazIHGcjgtWVH34b77Gj7wlk5ezrl2eRVQZiBjsApEt2sIAX16LdeMgZu9RLGEnrkTDvyezFs+Ic/O7x+nw2dY4l+xt9IGwtIymLMSTlEcyz848JRVAd9/lKWqjNWTGoZxjT9rdXV+6uc7azaO6s7O/dthe0ItlOrP+BidbW+uip22IMlvrrKIMoO0bUzk7yyapFlQmg2nSoUsql0UtcyZtHUHYexbFoFBJHRoZIy2vqX93+//sXOJ6urH60+ACYo8BdLX/Av4NiX979YX19f/eT+Fzvv3v9k58H9HaY95eo9eRBmpYyFjbJe0Ei2CiU2SD5tihLDl6tnGElZVgrqRVt/wL4k766v8o8+4qu//8MnTLH/sPMF+dc//H7nAdl5d2d99V3y0c5H5F37ky/5awFRRDEjCqZVTArHcTJa0SmYjgTRsyYzrVQqLWvkgfIH8u7OJw/ufyl2HqzugD08eLBuf3H//s4n9gOoE6inT3aAdWkV9Ou1gDBNMNW0NCFw9YcLU1FVnmSKip7mFsHfSmNq6S1h7xD4t052GGx3bNuGrzZbX+c1e33d5oKsc4xSX98hpDQWGzn60anxCf/3d88g/87PXgTlCZBzLKMgv/2ncyy/HAFRF8yCXnopR50ZkFImOwTR0vg2kPMqKWdhCLKQdrLnVsy4QgBE1ZIL51i0IxBAOceiqiMgb4L8DwS3T/IdP5AXAAAAAElFTkSuQmCC"/>
          <p:cNvSpPr>
            <a:spLocks noChangeAspect="1" noChangeArrowheads="1"/>
          </p:cNvSpPr>
          <p:nvPr/>
        </p:nvSpPr>
        <p:spPr bwMode="auto">
          <a:xfrm>
            <a:off x="207434" y="-1546225"/>
            <a:ext cx="3416300" cy="3228975"/>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solidFill>
                <a:prstClr val="black"/>
              </a:solidFill>
              <a:latin typeface="Calibri"/>
              <a:ea typeface="+mn-ea"/>
              <a:cs typeface="+mn-cs"/>
            </a:endParaRPr>
          </a:p>
        </p:txBody>
      </p:sp>
      <p:pic>
        <p:nvPicPr>
          <p:cNvPr id="66567" name="Picture 4" descr="http://pingalerie.de/blogbilder/blogdesk/firefox_erweiterungen/pwdhash/pwdhash.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6800" y="2514601"/>
            <a:ext cx="3981451"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08000" y="1219201"/>
            <a:ext cx="11176000" cy="5057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Title 1"/>
          <p:cNvSpPr txBox="1">
            <a:spLocks/>
          </p:cNvSpPr>
          <p:nvPr/>
        </p:nvSpPr>
        <p:spPr bwMode="auto">
          <a:xfrm>
            <a:off x="552451" y="1295400"/>
            <a:ext cx="1084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pPr eaLnBrk="1" hangingPunct="1"/>
            <a:r>
              <a:rPr lang="en-US" sz="3400" b="1">
                <a:solidFill>
                  <a:srgbClr val="000000"/>
                </a:solidFill>
                <a:latin typeface="Calibri" pitchFamily="34" charset="0"/>
              </a:rPr>
              <a:t>Challenge:</a:t>
            </a:r>
            <a:r>
              <a:rPr lang="en-US" sz="3400">
                <a:solidFill>
                  <a:srgbClr val="000000"/>
                </a:solidFill>
                <a:latin typeface="Calibri" pitchFamily="34" charset="0"/>
              </a:rPr>
              <a:t> Single point of failure</a:t>
            </a:r>
          </a:p>
        </p:txBody>
      </p:sp>
      <p:pic>
        <p:nvPicPr>
          <p:cNvPr id="11" name="Picture 6" descr="http://www.ecouterre.com/wp-content/uploads/2013/01/compubody-sock-1-537x4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 y="2590800"/>
            <a:ext cx="5621867"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images.macworld.com/images/article/2012/09/iphone5_large-29412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9033" y="2224088"/>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http://www.digitaltrends.com/wp-content/uploads/2013/04/Samsung-ATIV-Book-6_front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6551" y="3306764"/>
            <a:ext cx="19685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http://www.cpyoubuildit.info/wp-content/uploads/2010/05/iStock_000003178554Medium.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23717" y="2278064"/>
            <a:ext cx="202988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descr="http://farm1.staticflickr.com/62/201340293_e0045e2a0a_o.jpg"/>
          <p:cNvPicPr>
            <a:picLocks noChangeAspect="1" noChangeArrowheads="1"/>
          </p:cNvPicPr>
          <p:nvPr/>
        </p:nvPicPr>
        <p:blipFill>
          <a:blip r:embed="rId10">
            <a:extLst>
              <a:ext uri="{28A0092B-C50C-407E-A947-70E740481C1C}">
                <a14:useLocalDpi xmlns:a14="http://schemas.microsoft.com/office/drawing/2010/main" val="0"/>
              </a:ext>
            </a:extLst>
          </a:blip>
          <a:srcRect l="22906" t="23773" r="12500" b="19597"/>
          <a:stretch>
            <a:fillRect/>
          </a:stretch>
        </p:blipFill>
        <p:spPr bwMode="auto">
          <a:xfrm>
            <a:off x="6665384" y="4352925"/>
            <a:ext cx="3505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http://techglimpse.com/wp-content/uploads/2009/02/new-dell-xps-pink-laptop.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37600" y="3360739"/>
            <a:ext cx="1610784"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ttp://us.123rf.com/400wm/400/400/albertzig/albertzig1210/albertzig121000075/15612027-3d-cartoon-bug.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58400" y="3570289"/>
            <a:ext cx="117051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ea typeface="宋体" pitchFamily="2" charset="-122"/>
              </a:defRPr>
            </a:lvl1pPr>
            <a:lvl2pPr marL="742950" indent="-285750" eaLnBrk="0" hangingPunct="0">
              <a:defRPr>
                <a:solidFill>
                  <a:schemeClr val="tx1"/>
                </a:solidFill>
                <a:latin typeface="Verdana" pitchFamily="34" charset="0"/>
                <a:ea typeface="宋体" pitchFamily="2" charset="-122"/>
              </a:defRPr>
            </a:lvl2pPr>
            <a:lvl3pPr marL="1143000" indent="-228600" eaLnBrk="0" hangingPunct="0">
              <a:defRPr>
                <a:solidFill>
                  <a:schemeClr val="tx1"/>
                </a:solidFill>
                <a:latin typeface="Verdana" pitchFamily="34" charset="0"/>
                <a:ea typeface="宋体" pitchFamily="2" charset="-122"/>
              </a:defRPr>
            </a:lvl3pPr>
            <a:lvl4pPr marL="1600200" indent="-228600" eaLnBrk="0" hangingPunct="0">
              <a:defRPr>
                <a:solidFill>
                  <a:schemeClr val="tx1"/>
                </a:solidFill>
                <a:latin typeface="Verdana" pitchFamily="34" charset="0"/>
                <a:ea typeface="宋体" pitchFamily="2" charset="-122"/>
              </a:defRPr>
            </a:lvl4pPr>
            <a:lvl5pPr marL="2057400" indent="-228600" eaLnBrk="0" hangingPunct="0">
              <a:defRPr>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a:solidFill>
                  <a:schemeClr val="tx1"/>
                </a:solidFill>
                <a:latin typeface="Verdana" pitchFamily="34" charset="0"/>
                <a:ea typeface="宋体" pitchFamily="2" charset="-122"/>
              </a:defRPr>
            </a:lvl9pPr>
          </a:lstStyle>
          <a:p>
            <a:fld id="{AAA87B14-7B6F-441B-B848-4614DD5E302F}" type="slidenum">
              <a:rPr lang="en-US" smtClean="0">
                <a:solidFill>
                  <a:srgbClr val="898989"/>
                </a:solidFill>
              </a:rPr>
              <a:pPr/>
              <a:t>60</a:t>
            </a:fld>
            <a:endParaRPr lang="en-US" smtClean="0">
              <a:solidFill>
                <a:srgbClr val="898989"/>
              </a:solidFill>
            </a:endParaRPr>
          </a:p>
        </p:txBody>
      </p:sp>
    </p:spTree>
    <p:extLst>
      <p:ext uri="{BB962C8B-B14F-4D97-AF65-F5344CB8AC3E}">
        <p14:creationId xmlns:p14="http://schemas.microsoft.com/office/powerpoint/2010/main" val="146264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b="1" dirty="0"/>
              <a:t>Depth-Robust Graphs and Their Cumulative Memory Complexity</a:t>
            </a:r>
            <a:r>
              <a:rPr lang="en-US" dirty="0"/>
              <a:t>. with Joel Alwen and Krzysztof Pietrzak. </a:t>
            </a:r>
            <a:r>
              <a:rPr lang="en-US" dirty="0">
                <a:hlinkClick r:id="rId2"/>
              </a:rPr>
              <a:t>EUROCRYPT 2017</a:t>
            </a:r>
            <a:r>
              <a:rPr lang="en-US" dirty="0"/>
              <a:t> (to appear). [</a:t>
            </a:r>
            <a:r>
              <a:rPr lang="en-US" dirty="0" err="1">
                <a:hlinkClick r:id="rId3"/>
              </a:rPr>
              <a:t>ePrint</a:t>
            </a:r>
            <a:r>
              <a:rPr lang="en-US" dirty="0"/>
              <a:t>]</a:t>
            </a:r>
          </a:p>
          <a:p>
            <a:r>
              <a:rPr lang="en-US" b="1" dirty="0"/>
              <a:t>On the Computational Complexity of Minimal Cumulative Cost Graph Pebbling</a:t>
            </a:r>
            <a:r>
              <a:rPr lang="en-US" dirty="0"/>
              <a:t>. with Samson Zhou. (Working Paper). [</a:t>
            </a:r>
            <a:r>
              <a:rPr lang="en-US" dirty="0" err="1">
                <a:hlinkClick r:id="rId4"/>
              </a:rPr>
              <a:t>arXiv</a:t>
            </a:r>
            <a:r>
              <a:rPr lang="en-US" dirty="0"/>
              <a:t>]</a:t>
            </a:r>
          </a:p>
          <a:p>
            <a:r>
              <a:rPr lang="en-US" b="1" dirty="0"/>
              <a:t>Towards Practical Attacks on Argon2i and Balloon Hashing</a:t>
            </a:r>
            <a:r>
              <a:rPr lang="en-US" dirty="0"/>
              <a:t>. with Joel Alwen. </a:t>
            </a:r>
            <a:r>
              <a:rPr lang="en-US" dirty="0" err="1">
                <a:hlinkClick r:id="rId5"/>
              </a:rPr>
              <a:t>EuroS&amp;P</a:t>
            </a:r>
            <a:r>
              <a:rPr lang="en-US" dirty="0">
                <a:hlinkClick r:id="rId5"/>
              </a:rPr>
              <a:t> 2017</a:t>
            </a:r>
            <a:r>
              <a:rPr lang="en-US" dirty="0"/>
              <a:t> (to appear). [</a:t>
            </a:r>
            <a:r>
              <a:rPr lang="en-US" dirty="0" err="1">
                <a:hlinkClick r:id="rId6"/>
              </a:rPr>
              <a:t>ePrint</a:t>
            </a:r>
            <a:r>
              <a:rPr lang="en-US" dirty="0"/>
              <a:t>]</a:t>
            </a:r>
          </a:p>
          <a:p>
            <a:r>
              <a:rPr lang="en-US" b="1" dirty="0"/>
              <a:t>Efficiently Computing Data Independent Memory Hard Functions</a:t>
            </a:r>
            <a:r>
              <a:rPr lang="en-US" dirty="0"/>
              <a:t>. with Joel Alwen. </a:t>
            </a:r>
            <a:r>
              <a:rPr lang="en-US" dirty="0">
                <a:hlinkClick r:id="rId7"/>
              </a:rPr>
              <a:t>CRYPTO 2016</a:t>
            </a:r>
            <a:r>
              <a:rPr lang="en-US" dirty="0"/>
              <a:t>. [</a:t>
            </a:r>
            <a:r>
              <a:rPr lang="en-US" dirty="0">
                <a:hlinkClick r:id="rId8"/>
              </a:rPr>
              <a:t>Full Version</a:t>
            </a:r>
            <a:r>
              <a:rPr lang="en-US" dirty="0"/>
              <a:t>]</a:t>
            </a:r>
          </a:p>
          <a:p>
            <a:endParaRPr lang="en-US" dirty="0"/>
          </a:p>
        </p:txBody>
      </p:sp>
    </p:spTree>
    <p:extLst>
      <p:ext uri="{BB962C8B-B14F-4D97-AF65-F5344CB8AC3E}">
        <p14:creationId xmlns:p14="http://schemas.microsoft.com/office/powerpoint/2010/main" val="3777259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Attempt 1: Hash Iteration</a:t>
            </a:r>
            <a:endParaRPr lang="en-US" dirty="0"/>
          </a:p>
        </p:txBody>
      </p:sp>
      <p:sp>
        <p:nvSpPr>
          <p:cNvPr id="3" name="Content Placeholder 2"/>
          <p:cNvSpPr>
            <a:spLocks noGrp="1"/>
          </p:cNvSpPr>
          <p:nvPr>
            <p:ph idx="1"/>
          </p:nvPr>
        </p:nvSpPr>
        <p:spPr/>
        <p:txBody>
          <a:bodyPr/>
          <a:lstStyle/>
          <a:p>
            <a:r>
              <a:rPr lang="en-US" dirty="0" smtClean="0"/>
              <a:t>BCRYPT</a:t>
            </a:r>
          </a:p>
          <a:p>
            <a:endParaRPr lang="en-US" dirty="0"/>
          </a:p>
          <a:p>
            <a:endParaRPr lang="en-US" dirty="0" smtClean="0"/>
          </a:p>
          <a:p>
            <a:endParaRPr lang="en-US" dirty="0"/>
          </a:p>
          <a:p>
            <a:r>
              <a:rPr lang="en-US" dirty="0" smtClean="0"/>
              <a:t>PBKDF2</a:t>
            </a:r>
          </a:p>
          <a:p>
            <a:endParaRPr lang="en-US" dirty="0"/>
          </a:p>
          <a:p>
            <a:endParaRPr lang="en-US" dirty="0" smtClean="0"/>
          </a:p>
          <a:p>
            <a:endParaRPr lang="en-US" dirty="0"/>
          </a:p>
        </p:txBody>
      </p:sp>
      <p:pic>
        <p:nvPicPr>
          <p:cNvPr id="4" name="Picture 16" descr="http://assets.fontsinuse.com/static/use-media-items/15/14246/full-2048x768/522903b7/Yahoo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3526" y="2424249"/>
            <a:ext cx="2667000" cy="10015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4484" y="2503029"/>
            <a:ext cx="1860063" cy="831092"/>
          </a:xfrm>
          <a:prstGeom prst="rect">
            <a:avLst/>
          </a:prstGeom>
        </p:spPr>
      </p:pic>
      <p:pic>
        <p:nvPicPr>
          <p:cNvPr id="6" name="Picture 2" descr="Image result for dropb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4762" y="2332776"/>
            <a:ext cx="1579303" cy="1184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9993" y="4297524"/>
            <a:ext cx="3877230" cy="969308"/>
          </a:xfrm>
          <a:prstGeom prst="rect">
            <a:avLst/>
          </a:prstGeom>
        </p:spPr>
      </p:pic>
      <p:cxnSp>
        <p:nvCxnSpPr>
          <p:cNvPr id="9" name="Straight Arrow Connector 8"/>
          <p:cNvCxnSpPr>
            <a:endCxn id="10" idx="1"/>
          </p:cNvCxnSpPr>
          <p:nvPr/>
        </p:nvCxnSpPr>
        <p:spPr>
          <a:xfrm flipV="1">
            <a:off x="5958721" y="4249494"/>
            <a:ext cx="985692" cy="40319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4413" y="3772440"/>
            <a:ext cx="4689682" cy="954107"/>
          </a:xfrm>
          <a:prstGeom prst="rect">
            <a:avLst/>
          </a:prstGeom>
        </p:spPr>
        <p:txBody>
          <a:bodyPr wrap="none">
            <a:spAutoFit/>
          </a:bodyPr>
          <a:lstStyle/>
          <a:p>
            <a:r>
              <a:rPr lang="en-US" sz="2800" dirty="0" smtClean="0"/>
              <a:t>100,000 SHA256 computations</a:t>
            </a:r>
          </a:p>
          <a:p>
            <a:r>
              <a:rPr lang="en-US" sz="2800" dirty="0" smtClean="0"/>
              <a:t>(iterative)</a:t>
            </a:r>
            <a:endParaRPr lang="en-US" sz="2800" dirty="0"/>
          </a:p>
        </p:txBody>
      </p:sp>
      <p:sp>
        <p:nvSpPr>
          <p:cNvPr id="15" name="Rectangle 14"/>
          <p:cNvSpPr/>
          <p:nvPr/>
        </p:nvSpPr>
        <p:spPr>
          <a:xfrm>
            <a:off x="214426" y="5778212"/>
            <a:ext cx="11977574" cy="646331"/>
          </a:xfrm>
          <a:prstGeom prst="rect">
            <a:avLst/>
          </a:prstGeom>
        </p:spPr>
        <p:txBody>
          <a:bodyPr wrap="none">
            <a:spAutoFit/>
          </a:bodyPr>
          <a:lstStyle/>
          <a:p>
            <a:r>
              <a:rPr lang="en-US" sz="3600" dirty="0" smtClean="0"/>
              <a:t>Estimated Cost on ASIC: $1 per billion password guesses [BS14]</a:t>
            </a:r>
            <a:endParaRPr lang="en-US" sz="3600" dirty="0"/>
          </a:p>
        </p:txBody>
      </p:sp>
      <p:cxnSp>
        <p:nvCxnSpPr>
          <p:cNvPr id="16" name="Straight Arrow Connector 15"/>
          <p:cNvCxnSpPr/>
          <p:nvPr/>
        </p:nvCxnSpPr>
        <p:spPr>
          <a:xfrm flipH="1">
            <a:off x="6944413" y="4652687"/>
            <a:ext cx="773878" cy="111484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70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cxnSp>
        <p:nvCxnSpPr>
          <p:cNvPr id="5" name="Straight Arrow Connector 4"/>
          <p:cNvCxnSpPr/>
          <p:nvPr/>
        </p:nvCxnSpPr>
        <p:spPr>
          <a:xfrm flipV="1">
            <a:off x="2296906" y="1382468"/>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96906" y="5595238"/>
            <a:ext cx="6128657" cy="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26939" y="4792634"/>
            <a:ext cx="2518062" cy="584775"/>
          </a:xfrm>
          <a:prstGeom prst="rect">
            <a:avLst/>
          </a:prstGeom>
          <a:noFill/>
        </p:spPr>
        <p:txBody>
          <a:bodyPr wrap="none" rtlCol="0">
            <a:spAutoFit/>
          </a:bodyPr>
          <a:lstStyle/>
          <a:p>
            <a:r>
              <a:rPr lang="en-US" sz="3200" b="1" dirty="0" smtClean="0">
                <a:solidFill>
                  <a:srgbClr val="7030A0"/>
                </a:solidFill>
              </a:rPr>
              <a:t>User Patience</a:t>
            </a:r>
            <a:endParaRPr lang="en-US" sz="3200" b="1" dirty="0">
              <a:solidFill>
                <a:srgbClr val="7030A0"/>
              </a:solidFill>
            </a:endParaRPr>
          </a:p>
        </p:txBody>
      </p:sp>
      <p:sp>
        <p:nvSpPr>
          <p:cNvPr id="11" name="TextBox 10"/>
          <p:cNvSpPr txBox="1"/>
          <p:nvPr/>
        </p:nvSpPr>
        <p:spPr>
          <a:xfrm>
            <a:off x="304820" y="6335486"/>
            <a:ext cx="5159041" cy="369332"/>
          </a:xfrm>
          <a:prstGeom prst="rect">
            <a:avLst/>
          </a:prstGeom>
          <a:noFill/>
        </p:spPr>
        <p:txBody>
          <a:bodyPr wrap="none" rtlCol="0">
            <a:spAutoFit/>
          </a:bodyPr>
          <a:lstStyle/>
          <a:p>
            <a:r>
              <a:rPr lang="en-US" b="1" dirty="0" smtClean="0"/>
              <a:t>Disclaimer</a:t>
            </a:r>
            <a:r>
              <a:rPr lang="en-US" dirty="0" smtClean="0"/>
              <a:t>: This slide is entirely for humorous effect. </a:t>
            </a:r>
            <a:endParaRPr lang="en-US" dirty="0"/>
          </a:p>
        </p:txBody>
      </p:sp>
      <p:sp>
        <p:nvSpPr>
          <p:cNvPr id="12" name="TextBox 11"/>
          <p:cNvSpPr txBox="1"/>
          <p:nvPr/>
        </p:nvSpPr>
        <p:spPr>
          <a:xfrm rot="2460249">
            <a:off x="3719327" y="2253763"/>
            <a:ext cx="2345707" cy="584775"/>
          </a:xfrm>
          <a:prstGeom prst="rect">
            <a:avLst/>
          </a:prstGeom>
          <a:noFill/>
        </p:spPr>
        <p:txBody>
          <a:bodyPr wrap="none" rtlCol="0">
            <a:spAutoFit/>
          </a:bodyPr>
          <a:lstStyle/>
          <a:p>
            <a:r>
              <a:rPr lang="en-US" sz="3200" b="1" dirty="0" smtClean="0">
                <a:solidFill>
                  <a:srgbClr val="FF0000"/>
                </a:solidFill>
              </a:rPr>
              <a:t>Cost SHA256</a:t>
            </a:r>
            <a:endParaRPr lang="en-US" sz="3200" b="1" dirty="0">
              <a:solidFill>
                <a:srgbClr val="FF0000"/>
              </a:solidFill>
            </a:endParaRPr>
          </a:p>
        </p:txBody>
      </p:sp>
      <p:cxnSp>
        <p:nvCxnSpPr>
          <p:cNvPr id="13" name="Straight Arrow Connector 12"/>
          <p:cNvCxnSpPr/>
          <p:nvPr/>
        </p:nvCxnSpPr>
        <p:spPr>
          <a:xfrm>
            <a:off x="2888891" y="1520011"/>
            <a:ext cx="4502509" cy="3716018"/>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85970" y="5596766"/>
            <a:ext cx="1029449" cy="584775"/>
          </a:xfrm>
          <a:prstGeom prst="rect">
            <a:avLst/>
          </a:prstGeom>
          <a:noFill/>
        </p:spPr>
        <p:txBody>
          <a:bodyPr wrap="none" rtlCol="0">
            <a:spAutoFit/>
          </a:bodyPr>
          <a:lstStyle/>
          <a:p>
            <a:r>
              <a:rPr lang="en-US" sz="3200" b="1" dirty="0" smtClean="0"/>
              <a:t>Time</a:t>
            </a:r>
            <a:endParaRPr lang="en-US" sz="3200" b="1" dirty="0"/>
          </a:p>
        </p:txBody>
      </p:sp>
      <p:sp>
        <p:nvSpPr>
          <p:cNvPr id="17" name="TextBox 16"/>
          <p:cNvSpPr txBox="1"/>
          <p:nvPr/>
        </p:nvSpPr>
        <p:spPr>
          <a:xfrm rot="16200000">
            <a:off x="7350971" y="3085632"/>
            <a:ext cx="3072701" cy="584775"/>
          </a:xfrm>
          <a:prstGeom prst="rect">
            <a:avLst/>
          </a:prstGeom>
          <a:noFill/>
        </p:spPr>
        <p:txBody>
          <a:bodyPr wrap="none" rtlCol="0">
            <a:spAutoFit/>
          </a:bodyPr>
          <a:lstStyle/>
          <a:p>
            <a:r>
              <a:rPr lang="en-US" sz="3200" b="1" dirty="0" smtClean="0">
                <a:solidFill>
                  <a:srgbClr val="7030A0"/>
                </a:solidFill>
              </a:rPr>
              <a:t>Units of Patience</a:t>
            </a:r>
            <a:endParaRPr lang="en-US" sz="3200" b="1" dirty="0">
              <a:solidFill>
                <a:srgbClr val="7030A0"/>
              </a:solidFill>
            </a:endParaRPr>
          </a:p>
        </p:txBody>
      </p:sp>
      <p:cxnSp>
        <p:nvCxnSpPr>
          <p:cNvPr id="18" name="Straight Arrow Connector 17"/>
          <p:cNvCxnSpPr/>
          <p:nvPr/>
        </p:nvCxnSpPr>
        <p:spPr>
          <a:xfrm flipV="1">
            <a:off x="8458240" y="1429944"/>
            <a:ext cx="0" cy="421277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6200000">
            <a:off x="1252260" y="2822888"/>
            <a:ext cx="1205779" cy="584775"/>
          </a:xfrm>
          <a:prstGeom prst="rect">
            <a:avLst/>
          </a:prstGeom>
          <a:noFill/>
        </p:spPr>
        <p:txBody>
          <a:bodyPr wrap="none" rtlCol="0">
            <a:spAutoFit/>
          </a:bodyPr>
          <a:lstStyle/>
          <a:p>
            <a:r>
              <a:rPr lang="en-US" sz="3200" b="1" dirty="0" smtClean="0">
                <a:solidFill>
                  <a:srgbClr val="FF0000"/>
                </a:solidFill>
              </a:rPr>
              <a:t>USD $</a:t>
            </a:r>
            <a:endParaRPr lang="en-US" sz="3200" b="1" dirty="0">
              <a:solidFill>
                <a:srgbClr val="FF0000"/>
              </a:solidFill>
            </a:endParaRPr>
          </a:p>
        </p:txBody>
      </p:sp>
      <p:cxnSp>
        <p:nvCxnSpPr>
          <p:cNvPr id="21" name="Straight Arrow Connector 20"/>
          <p:cNvCxnSpPr/>
          <p:nvPr/>
        </p:nvCxnSpPr>
        <p:spPr>
          <a:xfrm>
            <a:off x="2389444" y="5355772"/>
            <a:ext cx="5943580" cy="0"/>
          </a:xfrm>
          <a:prstGeom prst="straightConnector1">
            <a:avLst/>
          </a:prstGeom>
          <a:ln w="508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Image result for impatient us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0681" y="2376334"/>
            <a:ext cx="2590799" cy="173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4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72649" y="3346427"/>
            <a:ext cx="1868921" cy="15813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Goal: Moderately Expensive Hash Function</a:t>
            </a:r>
            <a:endParaRPr lang="en-US" dirty="0"/>
          </a:p>
        </p:txBody>
      </p:sp>
      <p:pic>
        <p:nvPicPr>
          <p:cNvPr id="5" name="Picture 6"/>
          <p:cNvPicPr>
            <a:picLocks noChangeAspect="1" noChangeArrowheads="1"/>
          </p:cNvPicPr>
          <p:nvPr/>
        </p:nvPicPr>
        <p:blipFill>
          <a:blip r:embed="rId4" cstate="print"/>
          <a:srcRect/>
          <a:stretch>
            <a:fillRect/>
          </a:stretch>
        </p:blipFill>
        <p:spPr bwMode="auto">
          <a:xfrm>
            <a:off x="2644006" y="3676074"/>
            <a:ext cx="990600" cy="1651479"/>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10478644" y="2830879"/>
            <a:ext cx="1219200" cy="1031095"/>
          </a:xfrm>
          <a:prstGeom prst="rect">
            <a:avLst/>
          </a:prstGeom>
          <a:noFill/>
          <a:ln w="9525">
            <a:noFill/>
            <a:miter lim="800000"/>
            <a:headEnd/>
            <a:tailEnd/>
          </a:ln>
        </p:spPr>
      </p:pic>
      <p:pic>
        <p:nvPicPr>
          <p:cNvPr id="10"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7722" y="4056519"/>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4035052"/>
            <a:ext cx="457200" cy="46676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22317" y="1902277"/>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Fast on PC and </a:t>
            </a:r>
          </a:p>
          <a:p>
            <a:r>
              <a:rPr lang="en-US" dirty="0" smtClean="0"/>
              <a:t>Expensive on ASIC?</a:t>
            </a:r>
          </a:p>
          <a:p>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672" y="4733897"/>
            <a:ext cx="1948873" cy="1948873"/>
          </a:xfrm>
          <a:prstGeom prst="rect">
            <a:avLst/>
          </a:prstGeom>
        </p:spPr>
      </p:pic>
      <p:pic>
        <p:nvPicPr>
          <p:cNvPr id="16" name="Picture 1"/>
          <p:cNvPicPr>
            <a:picLocks noChangeAspect="1" noChangeArrowheads="1"/>
          </p:cNvPicPr>
          <p:nvPr/>
        </p:nvPicPr>
        <p:blipFill>
          <a:blip r:embed="rId9" cstate="print"/>
          <a:srcRect/>
          <a:stretch>
            <a:fillRect/>
          </a:stretch>
        </p:blipFill>
        <p:spPr bwMode="auto">
          <a:xfrm>
            <a:off x="10403402" y="3956382"/>
            <a:ext cx="1294442" cy="1942879"/>
          </a:xfrm>
          <a:prstGeom prst="rect">
            <a:avLst/>
          </a:prstGeom>
          <a:noFill/>
          <a:ln w="9525">
            <a:noFill/>
            <a:miter lim="800000"/>
            <a:headEnd/>
            <a:tailEnd/>
          </a:ln>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572" y="1591479"/>
            <a:ext cx="3151064" cy="1764596"/>
          </a:xfrm>
          <a:prstGeom prst="rect">
            <a:avLst/>
          </a:prstGeom>
        </p:spPr>
      </p:pic>
      <p:pic>
        <p:nvPicPr>
          <p:cNvPr id="2050" name="Picture 2" descr="Image result for impatient us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27560" y="3430294"/>
            <a:ext cx="2590799" cy="173065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us.123rf.com/400wm/400/400/frbird/frbird1002/frbird100200075/6443766-gold-co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1854" y="4549233"/>
            <a:ext cx="468409" cy="478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us.123rf.com/400wm/400/400/frbird/frbird1002/frbird100200075/6443766-gold-co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9932" y="4527766"/>
            <a:ext cx="457200" cy="46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6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22924</TotalTime>
  <Words>2604</Words>
  <Application>Microsoft Office PowerPoint</Application>
  <PresentationFormat>Widescreen</PresentationFormat>
  <Paragraphs>573</Paragraphs>
  <Slides>61</Slides>
  <Notes>22</Notes>
  <HiddenSlides>2</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宋体</vt:lpstr>
      <vt:lpstr>Calibri Light</vt:lpstr>
      <vt:lpstr>Calibri</vt:lpstr>
      <vt:lpstr>Wingdings</vt:lpstr>
      <vt:lpstr>Verdana</vt:lpstr>
      <vt:lpstr>Cambria Math</vt:lpstr>
      <vt:lpstr>Arial</vt:lpstr>
      <vt:lpstr>Office Theme</vt:lpstr>
      <vt:lpstr>Microsoft Excel Chart</vt:lpstr>
      <vt:lpstr>Course Business</vt:lpstr>
      <vt:lpstr>Cryptography CS 555</vt:lpstr>
      <vt:lpstr>Password Storage</vt:lpstr>
      <vt:lpstr>Offline Attacks: A Common Problem</vt:lpstr>
      <vt:lpstr>Offline Attacks: A Common Problem</vt:lpstr>
      <vt:lpstr>A Dangerous Problem</vt:lpstr>
      <vt:lpstr>Attempt 1: Hash Iteration</vt:lpstr>
      <vt:lpstr>The Challenge</vt:lpstr>
      <vt:lpstr>Goal: Moderately Expensive Hash Function</vt:lpstr>
      <vt:lpstr>Memory Costs: Equitable Across Architectures</vt:lpstr>
      <vt:lpstr>Outline</vt:lpstr>
      <vt:lpstr>Memory Hard Function (MHF)</vt:lpstr>
      <vt:lpstr>iMHF Candidates</vt:lpstr>
      <vt:lpstr>iMHF (fG,H)</vt:lpstr>
      <vt:lpstr>Evaluating an iMHF (pebbling)</vt:lpstr>
      <vt:lpstr>Pebbling Example</vt:lpstr>
      <vt:lpstr>Pebbling Example</vt:lpstr>
      <vt:lpstr>Pebbling Example</vt:lpstr>
      <vt:lpstr>Pebbling Example</vt:lpstr>
      <vt:lpstr>Pebbling Example</vt:lpstr>
      <vt:lpstr>Pebbling Example</vt:lpstr>
      <vt:lpstr>Pebbling Example (CC)</vt:lpstr>
      <vt:lpstr>Measuring Cost</vt:lpstr>
      <vt:lpstr>Pebbling Example (CC)</vt:lpstr>
      <vt:lpstr>Pebbling Equivalence</vt:lpstr>
      <vt:lpstr>Desiderata</vt:lpstr>
      <vt:lpstr>Depth-Robustness: The Key Property</vt:lpstr>
      <vt:lpstr>Depth Robustness</vt:lpstr>
      <vt:lpstr>Depth Robustness</vt:lpstr>
      <vt:lpstr>Attacking (e,d)-reducible DAGs</vt:lpstr>
      <vt:lpstr>Depth Robustness is Necessary</vt:lpstr>
      <vt:lpstr>Attacking (e,d)-reducible DAGs</vt:lpstr>
      <vt:lpstr>Answer: No</vt:lpstr>
      <vt:lpstr>Argon2i [BDK]</vt:lpstr>
      <vt:lpstr>Argon2i</vt:lpstr>
      <vt:lpstr>Argon2i</vt:lpstr>
      <vt:lpstr>Argon2i: Reducing depth to √n</vt:lpstr>
      <vt:lpstr>Argon2i: Reducing depth to √n</vt:lpstr>
      <vt:lpstr>Argon2i is a layered DAG (almost) </vt:lpstr>
      <vt:lpstr>Attack Simulation                               [AB16b] </vt:lpstr>
      <vt:lpstr>Ideal iMHFs Don’t Exist</vt:lpstr>
      <vt:lpstr>But, we cannot rule them out in practice</vt:lpstr>
      <vt:lpstr>Outline</vt:lpstr>
      <vt:lpstr>Depth-Robustness is Sufficient! [ABP16]</vt:lpstr>
      <vt:lpstr>Depth-Robustness is Sufficient! [ABP16]</vt:lpstr>
      <vt:lpstr>More New Results</vt:lpstr>
      <vt:lpstr>Summary</vt:lpstr>
      <vt:lpstr>Conclusions</vt:lpstr>
      <vt:lpstr>Thanks for Listening</vt:lpstr>
      <vt:lpstr>Passwords vs time: Look how far we’ve come</vt:lpstr>
      <vt:lpstr>Biometrics</vt:lpstr>
      <vt:lpstr>Biometrics</vt:lpstr>
      <vt:lpstr>Hardware Tokens</vt:lpstr>
      <vt:lpstr>Hardware Tokens</vt:lpstr>
      <vt:lpstr>Graphical Passwords</vt:lpstr>
      <vt:lpstr>Graphical Passwords</vt:lpstr>
      <vt:lpstr>Graphical Passwords: Hotspots</vt:lpstr>
      <vt:lpstr>Graphical Passwords: Hotspots</vt:lpstr>
      <vt:lpstr>Password Managers</vt:lpstr>
      <vt:lpstr>Related Work</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Attacking Data Independent Memory Hard Functions</dc:title>
  <dc:creator>Jeremiah Blocki</dc:creator>
  <cp:lastModifiedBy>Blocki, Jeremiah M</cp:lastModifiedBy>
  <cp:revision>468</cp:revision>
  <dcterms:created xsi:type="dcterms:W3CDTF">2016-03-11T00:22:30Z</dcterms:created>
  <dcterms:modified xsi:type="dcterms:W3CDTF">2017-04-19T15:10:00Z</dcterms:modified>
</cp:coreProperties>
</file>