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7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4"/>
  </p:notesMasterIdLst>
  <p:sldIdLst>
    <p:sldId id="374" r:id="rId3"/>
    <p:sldId id="376" r:id="rId4"/>
    <p:sldId id="375" r:id="rId5"/>
    <p:sldId id="256" r:id="rId6"/>
    <p:sldId id="400" r:id="rId7"/>
    <p:sldId id="399" r:id="rId8"/>
    <p:sldId id="401" r:id="rId9"/>
    <p:sldId id="402" r:id="rId10"/>
    <p:sldId id="262" r:id="rId11"/>
    <p:sldId id="378" r:id="rId12"/>
    <p:sldId id="280" r:id="rId13"/>
    <p:sldId id="286" r:id="rId14"/>
    <p:sldId id="389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79" r:id="rId23"/>
    <p:sldId id="380" r:id="rId24"/>
    <p:sldId id="381" r:id="rId25"/>
    <p:sldId id="382" r:id="rId26"/>
    <p:sldId id="383" r:id="rId27"/>
    <p:sldId id="384" r:id="rId28"/>
    <p:sldId id="392" r:id="rId29"/>
    <p:sldId id="394" r:id="rId30"/>
    <p:sldId id="395" r:id="rId31"/>
    <p:sldId id="393" r:id="rId32"/>
    <p:sldId id="391" r:id="rId33"/>
    <p:sldId id="396" r:id="rId34"/>
    <p:sldId id="385" r:id="rId35"/>
    <p:sldId id="386" r:id="rId36"/>
    <p:sldId id="387" r:id="rId37"/>
    <p:sldId id="388" r:id="rId38"/>
    <p:sldId id="346" r:id="rId39"/>
    <p:sldId id="364" r:id="rId40"/>
    <p:sldId id="365" r:id="rId41"/>
    <p:sldId id="373" r:id="rId42"/>
    <p:sldId id="390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94660"/>
  </p:normalViewPr>
  <p:slideViewPr>
    <p:cSldViewPr>
      <p:cViewPr varScale="1">
        <p:scale>
          <a:sx n="73" d="100"/>
          <a:sy n="73" d="100"/>
        </p:scale>
        <p:origin x="25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5FDD-6F8E-4FDD-B944-3AD48FBFF1A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F42FD-4628-49C7-A9F0-6C4EA88C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If a mechanism A satisfies</a:t>
            </a:r>
            <a:r>
              <a:rPr lang="en-US" sz="1200" b="1" baseline="0" dirty="0" smtClean="0"/>
              <a:t> differential privacy then the mechanism must produce similar distributions over both graphs.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Intuition: </a:t>
            </a:r>
            <a:r>
              <a:rPr lang="en-US" sz="1200" dirty="0" smtClean="0"/>
              <a:t>Johnny’s mom may be able tell if he watched an R-rated movie.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If a mechanism A satisfies</a:t>
            </a:r>
            <a:r>
              <a:rPr lang="en-US" sz="1200" b="1" baseline="0" dirty="0" smtClean="0"/>
              <a:t> differential privacy then the mechanism must produce similar distributions over both graphs.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Intuition: </a:t>
            </a:r>
            <a:r>
              <a:rPr lang="en-US" sz="1200" dirty="0" smtClean="0"/>
              <a:t>Johnny’s mom may be able tell if he watched an R-rated movie.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Now</a:t>
            </a:r>
            <a:r>
              <a:rPr lang="en-US" sz="1200" b="1" baseline="0" dirty="0" smtClean="0"/>
              <a:t> the graphs are not neighbors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12B9-03CB-2645-93A6-D195D14E148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8A04-B4C1-874C-B681-AAB6F31A88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6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6C242-2885-1248-8E23-8613C62C23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7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49E26-BDED-BE4D-B77C-ACB6C19E057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9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2A659-5757-8242-A9CA-53480623D46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DD5BC-623A-E74A-A03B-4D9DF6E430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4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E51C8D-9CFE-2849-9F9C-3AFFCBDBCC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490913"/>
            <a:ext cx="3633470" cy="464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19D3B-E68A-F14E-A7B0-C8D556F84E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1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BE0AC-B6D9-764E-B9A0-7857B7FCA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7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B3EDC-873C-944F-8864-133552CFCBB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4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0D6BD-36E8-814A-88E6-F9B4386D80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3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838200"/>
            <a:ext cx="8686800" cy="1905"/>
          </a:xfrm>
          <a:custGeom>
            <a:avLst/>
            <a:gdLst/>
            <a:ahLst/>
            <a:cxnLst/>
            <a:rect l="l" t="t" r="r" b="b"/>
            <a:pathLst>
              <a:path w="8686800" h="1905">
                <a:moveTo>
                  <a:pt x="0" y="0"/>
                </a:moveTo>
                <a:lnTo>
                  <a:pt x="8686800" y="1587"/>
                </a:lnTo>
              </a:path>
            </a:pathLst>
          </a:custGeom>
          <a:ln w="76200">
            <a:solidFill>
              <a:srgbClr val="434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39" y="177800"/>
            <a:ext cx="8529320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744" y="1493519"/>
            <a:ext cx="7890510" cy="476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1900" y="6623548"/>
            <a:ext cx="2159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EAAF1-4ED5-4841-9514-64B69750DE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2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cis.upenn.edu/~aaroth/Papers/privacybook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r>
              <a:rPr lang="en-US" dirty="0" smtClean="0"/>
              <a:t>Introduction to Differential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59"/>
          </a:xfrm>
        </p:spPr>
        <p:txBody>
          <a:bodyPr/>
          <a:lstStyle/>
          <a:p>
            <a:pPr algn="ctr"/>
            <a:r>
              <a:rPr lang="en-US" dirty="0" smtClean="0"/>
              <a:t>Jeremiah Blocki</a:t>
            </a:r>
          </a:p>
          <a:p>
            <a:pPr algn="ctr"/>
            <a:r>
              <a:rPr lang="en-US" dirty="0" smtClean="0"/>
              <a:t>CS-555</a:t>
            </a:r>
          </a:p>
          <a:p>
            <a:pPr algn="ctr"/>
            <a:r>
              <a:rPr lang="en-US" dirty="0" smtClean="0"/>
              <a:t>11/22/2016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16754"/>
            <a:ext cx="403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Credit: Some slides are from Adam Smith</a:t>
            </a:r>
          </a:p>
        </p:txBody>
      </p:sp>
    </p:spTree>
    <p:extLst>
      <p:ext uri="{BB962C8B-B14F-4D97-AF65-F5344CB8AC3E}">
        <p14:creationId xmlns:p14="http://schemas.microsoft.com/office/powerpoint/2010/main" val="22249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Man #0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744" y="1493519"/>
            <a:ext cx="7890510" cy="2215991"/>
          </a:xfrm>
        </p:spPr>
        <p:txBody>
          <a:bodyPr/>
          <a:lstStyle/>
          <a:p>
            <a:r>
              <a:rPr lang="en-US" dirty="0" smtClean="0"/>
              <a:t>Omit ``Personally-Identifiable Information” and publish the data</a:t>
            </a:r>
          </a:p>
          <a:p>
            <a:endParaRPr lang="en-US" dirty="0"/>
          </a:p>
          <a:p>
            <a:r>
              <a:rPr lang="en-US" dirty="0" smtClean="0"/>
              <a:t>e.g., Name, Social Security Number</a:t>
            </a:r>
          </a:p>
          <a:p>
            <a:endParaRPr lang="en-US" dirty="0"/>
          </a:p>
          <a:p>
            <a:r>
              <a:rPr lang="en-US" dirty="0" smtClean="0"/>
              <a:t>This has been tried before….many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6" y="4495800"/>
            <a:ext cx="44196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1447"/>
            <a:ext cx="2717245" cy="27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998" y="1485484"/>
            <a:ext cx="6819602" cy="4724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191000"/>
            <a:ext cx="2971800" cy="17526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6" y="3370293"/>
            <a:ext cx="4129894" cy="2573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51" y="2664544"/>
            <a:ext cx="8528298" cy="3892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47" y="1138141"/>
            <a:ext cx="8006007" cy="1501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4880535"/>
            <a:ext cx="7898844" cy="69278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8046084" cy="2743200"/>
          </a:xfrm>
          <a:custGeom>
            <a:avLst/>
            <a:gdLst/>
            <a:ahLst/>
            <a:cxnLst/>
            <a:rect l="l" t="t" r="r" b="b"/>
            <a:pathLst>
              <a:path w="8046084" h="2743200">
                <a:moveTo>
                  <a:pt x="6128613" y="2730500"/>
                </a:moveTo>
                <a:lnTo>
                  <a:pt x="5773564" y="2730500"/>
                </a:lnTo>
                <a:lnTo>
                  <a:pt x="5821377" y="2743200"/>
                </a:lnTo>
                <a:lnTo>
                  <a:pt x="6074799" y="2743200"/>
                </a:lnTo>
                <a:lnTo>
                  <a:pt x="6128613" y="2730500"/>
                </a:lnTo>
                <a:close/>
              </a:path>
              <a:path w="8046084" h="2743200">
                <a:moveTo>
                  <a:pt x="7552043" y="2413000"/>
                </a:moveTo>
                <a:lnTo>
                  <a:pt x="4468025" y="2413000"/>
                </a:lnTo>
                <a:lnTo>
                  <a:pt x="4510041" y="2425700"/>
                </a:lnTo>
                <a:lnTo>
                  <a:pt x="4593984" y="2425700"/>
                </a:lnTo>
                <a:lnTo>
                  <a:pt x="4636843" y="2438400"/>
                </a:lnTo>
                <a:lnTo>
                  <a:pt x="4680915" y="2438400"/>
                </a:lnTo>
                <a:lnTo>
                  <a:pt x="4726666" y="2451100"/>
                </a:lnTo>
                <a:lnTo>
                  <a:pt x="4774562" y="2463800"/>
                </a:lnTo>
                <a:lnTo>
                  <a:pt x="4825069" y="2476500"/>
                </a:lnTo>
                <a:lnTo>
                  <a:pt x="4870695" y="2501900"/>
                </a:lnTo>
                <a:lnTo>
                  <a:pt x="4915993" y="2514600"/>
                </a:lnTo>
                <a:lnTo>
                  <a:pt x="5006241" y="2565400"/>
                </a:lnTo>
                <a:lnTo>
                  <a:pt x="5237260" y="2628900"/>
                </a:lnTo>
                <a:lnTo>
                  <a:pt x="5385944" y="2667000"/>
                </a:lnTo>
                <a:lnTo>
                  <a:pt x="5438139" y="2667000"/>
                </a:lnTo>
                <a:lnTo>
                  <a:pt x="5491917" y="2679700"/>
                </a:lnTo>
                <a:lnTo>
                  <a:pt x="5538770" y="2692400"/>
                </a:lnTo>
                <a:lnTo>
                  <a:pt x="5585515" y="2692400"/>
                </a:lnTo>
                <a:lnTo>
                  <a:pt x="5726179" y="2730500"/>
                </a:lnTo>
                <a:lnTo>
                  <a:pt x="6313146" y="2730500"/>
                </a:lnTo>
                <a:lnTo>
                  <a:pt x="6357688" y="2717800"/>
                </a:lnTo>
                <a:lnTo>
                  <a:pt x="6514950" y="2717800"/>
                </a:lnTo>
                <a:lnTo>
                  <a:pt x="6537675" y="2705100"/>
                </a:lnTo>
                <a:lnTo>
                  <a:pt x="6563855" y="2705100"/>
                </a:lnTo>
                <a:lnTo>
                  <a:pt x="6668575" y="2692400"/>
                </a:lnTo>
                <a:lnTo>
                  <a:pt x="6861519" y="2641600"/>
                </a:lnTo>
                <a:lnTo>
                  <a:pt x="6909267" y="2641600"/>
                </a:lnTo>
                <a:lnTo>
                  <a:pt x="7053313" y="2603500"/>
                </a:lnTo>
                <a:lnTo>
                  <a:pt x="7102005" y="2603500"/>
                </a:lnTo>
                <a:lnTo>
                  <a:pt x="7201144" y="2578100"/>
                </a:lnTo>
                <a:lnTo>
                  <a:pt x="7254202" y="2565400"/>
                </a:lnTo>
                <a:lnTo>
                  <a:pt x="7302993" y="2552700"/>
                </a:lnTo>
                <a:lnTo>
                  <a:pt x="7350929" y="2527300"/>
                </a:lnTo>
                <a:lnTo>
                  <a:pt x="7401427" y="2514600"/>
                </a:lnTo>
                <a:lnTo>
                  <a:pt x="7442965" y="2476500"/>
                </a:lnTo>
                <a:lnTo>
                  <a:pt x="7485657" y="2451100"/>
                </a:lnTo>
                <a:lnTo>
                  <a:pt x="7529519" y="2425700"/>
                </a:lnTo>
                <a:lnTo>
                  <a:pt x="7552043" y="2413000"/>
                </a:lnTo>
                <a:close/>
              </a:path>
              <a:path w="8046084" h="2743200">
                <a:moveTo>
                  <a:pt x="7818136" y="2324100"/>
                </a:moveTo>
                <a:lnTo>
                  <a:pt x="2304353" y="2324100"/>
                </a:lnTo>
                <a:lnTo>
                  <a:pt x="2325002" y="2336800"/>
                </a:lnTo>
                <a:lnTo>
                  <a:pt x="2357955" y="2336800"/>
                </a:lnTo>
                <a:lnTo>
                  <a:pt x="2392932" y="2387600"/>
                </a:lnTo>
                <a:lnTo>
                  <a:pt x="2462342" y="2463800"/>
                </a:lnTo>
                <a:lnTo>
                  <a:pt x="2498027" y="2489200"/>
                </a:lnTo>
                <a:lnTo>
                  <a:pt x="2535200" y="2514600"/>
                </a:lnTo>
                <a:lnTo>
                  <a:pt x="2574486" y="2552700"/>
                </a:lnTo>
                <a:lnTo>
                  <a:pt x="2616511" y="2565400"/>
                </a:lnTo>
                <a:lnTo>
                  <a:pt x="2661901" y="2590800"/>
                </a:lnTo>
                <a:lnTo>
                  <a:pt x="2711283" y="2616200"/>
                </a:lnTo>
                <a:lnTo>
                  <a:pt x="2765281" y="2628900"/>
                </a:lnTo>
                <a:lnTo>
                  <a:pt x="2824522" y="2641600"/>
                </a:lnTo>
                <a:lnTo>
                  <a:pt x="2877779" y="2628900"/>
                </a:lnTo>
                <a:lnTo>
                  <a:pt x="3037550" y="2628900"/>
                </a:lnTo>
                <a:lnTo>
                  <a:pt x="3142584" y="2603500"/>
                </a:lnTo>
                <a:lnTo>
                  <a:pt x="3493255" y="2514600"/>
                </a:lnTo>
                <a:lnTo>
                  <a:pt x="3544295" y="2514600"/>
                </a:lnTo>
                <a:lnTo>
                  <a:pt x="3646134" y="2489200"/>
                </a:lnTo>
                <a:lnTo>
                  <a:pt x="3935178" y="2413000"/>
                </a:lnTo>
                <a:lnTo>
                  <a:pt x="7552043" y="2413000"/>
                </a:lnTo>
                <a:lnTo>
                  <a:pt x="7574566" y="2400300"/>
                </a:lnTo>
                <a:lnTo>
                  <a:pt x="7620815" y="2387600"/>
                </a:lnTo>
                <a:lnTo>
                  <a:pt x="7668280" y="2362200"/>
                </a:lnTo>
                <a:lnTo>
                  <a:pt x="7818136" y="2324100"/>
                </a:lnTo>
                <a:close/>
              </a:path>
              <a:path w="8046084" h="2743200">
                <a:moveTo>
                  <a:pt x="923042" y="2349500"/>
                </a:moveTo>
                <a:lnTo>
                  <a:pt x="812880" y="2349500"/>
                </a:lnTo>
                <a:lnTo>
                  <a:pt x="841507" y="2362200"/>
                </a:lnTo>
                <a:lnTo>
                  <a:pt x="869494" y="2362200"/>
                </a:lnTo>
                <a:lnTo>
                  <a:pt x="923042" y="2349500"/>
                </a:lnTo>
                <a:close/>
              </a:path>
              <a:path w="8046084" h="2743200">
                <a:moveTo>
                  <a:pt x="2610964" y="165100"/>
                </a:moveTo>
                <a:lnTo>
                  <a:pt x="344038" y="165100"/>
                </a:lnTo>
                <a:lnTo>
                  <a:pt x="336926" y="177800"/>
                </a:lnTo>
                <a:lnTo>
                  <a:pt x="305983" y="215900"/>
                </a:lnTo>
                <a:lnTo>
                  <a:pt x="285681" y="266700"/>
                </a:lnTo>
                <a:lnTo>
                  <a:pt x="274715" y="304800"/>
                </a:lnTo>
                <a:lnTo>
                  <a:pt x="271777" y="355600"/>
                </a:lnTo>
                <a:lnTo>
                  <a:pt x="275560" y="393700"/>
                </a:lnTo>
                <a:lnTo>
                  <a:pt x="284757" y="444500"/>
                </a:lnTo>
                <a:lnTo>
                  <a:pt x="298061" y="495300"/>
                </a:lnTo>
                <a:lnTo>
                  <a:pt x="314166" y="546100"/>
                </a:lnTo>
                <a:lnTo>
                  <a:pt x="328000" y="584200"/>
                </a:lnTo>
                <a:lnTo>
                  <a:pt x="342900" y="635000"/>
                </a:lnTo>
                <a:lnTo>
                  <a:pt x="354813" y="673100"/>
                </a:lnTo>
                <a:lnTo>
                  <a:pt x="359685" y="685800"/>
                </a:lnTo>
                <a:lnTo>
                  <a:pt x="346852" y="749300"/>
                </a:lnTo>
                <a:lnTo>
                  <a:pt x="333382" y="800100"/>
                </a:lnTo>
                <a:lnTo>
                  <a:pt x="290836" y="850900"/>
                </a:lnTo>
                <a:lnTo>
                  <a:pt x="254912" y="876300"/>
                </a:lnTo>
                <a:lnTo>
                  <a:pt x="204656" y="889000"/>
                </a:lnTo>
                <a:lnTo>
                  <a:pt x="136643" y="914400"/>
                </a:lnTo>
                <a:lnTo>
                  <a:pt x="103820" y="939800"/>
                </a:lnTo>
                <a:lnTo>
                  <a:pt x="68650" y="965200"/>
                </a:lnTo>
                <a:lnTo>
                  <a:pt x="33906" y="977900"/>
                </a:lnTo>
                <a:lnTo>
                  <a:pt x="2363" y="1003300"/>
                </a:lnTo>
                <a:lnTo>
                  <a:pt x="0" y="1003300"/>
                </a:lnTo>
                <a:lnTo>
                  <a:pt x="0" y="1409700"/>
                </a:lnTo>
                <a:lnTo>
                  <a:pt x="34920" y="1435100"/>
                </a:lnTo>
                <a:lnTo>
                  <a:pt x="91125" y="1447800"/>
                </a:lnTo>
                <a:lnTo>
                  <a:pt x="138139" y="1473200"/>
                </a:lnTo>
                <a:lnTo>
                  <a:pt x="331257" y="1524000"/>
                </a:lnTo>
                <a:lnTo>
                  <a:pt x="380168" y="1549400"/>
                </a:lnTo>
                <a:lnTo>
                  <a:pt x="418033" y="1562100"/>
                </a:lnTo>
                <a:lnTo>
                  <a:pt x="440016" y="1574800"/>
                </a:lnTo>
                <a:lnTo>
                  <a:pt x="452015" y="1574800"/>
                </a:lnTo>
                <a:lnTo>
                  <a:pt x="449869" y="1587500"/>
                </a:lnTo>
                <a:lnTo>
                  <a:pt x="478427" y="1587500"/>
                </a:lnTo>
                <a:lnTo>
                  <a:pt x="514448" y="1600200"/>
                </a:lnTo>
                <a:lnTo>
                  <a:pt x="558118" y="1638300"/>
                </a:lnTo>
                <a:lnTo>
                  <a:pt x="594106" y="1676400"/>
                </a:lnTo>
                <a:lnTo>
                  <a:pt x="623267" y="1714500"/>
                </a:lnTo>
                <a:lnTo>
                  <a:pt x="646453" y="1765300"/>
                </a:lnTo>
                <a:lnTo>
                  <a:pt x="637678" y="1828800"/>
                </a:lnTo>
                <a:lnTo>
                  <a:pt x="630450" y="1879600"/>
                </a:lnTo>
                <a:lnTo>
                  <a:pt x="625249" y="1917700"/>
                </a:lnTo>
                <a:lnTo>
                  <a:pt x="622555" y="1955800"/>
                </a:lnTo>
                <a:lnTo>
                  <a:pt x="622849" y="1993900"/>
                </a:lnTo>
                <a:lnTo>
                  <a:pt x="626609" y="2044700"/>
                </a:lnTo>
                <a:lnTo>
                  <a:pt x="634317" y="2108200"/>
                </a:lnTo>
                <a:lnTo>
                  <a:pt x="646453" y="2171700"/>
                </a:lnTo>
                <a:lnTo>
                  <a:pt x="658117" y="2222500"/>
                </a:lnTo>
                <a:lnTo>
                  <a:pt x="680023" y="2273300"/>
                </a:lnTo>
                <a:lnTo>
                  <a:pt x="713024" y="2311400"/>
                </a:lnTo>
                <a:lnTo>
                  <a:pt x="757974" y="2336800"/>
                </a:lnTo>
                <a:lnTo>
                  <a:pt x="784680" y="2349500"/>
                </a:lnTo>
                <a:lnTo>
                  <a:pt x="1027387" y="2349500"/>
                </a:lnTo>
                <a:lnTo>
                  <a:pt x="1128698" y="2324100"/>
                </a:lnTo>
                <a:lnTo>
                  <a:pt x="1178452" y="2324100"/>
                </a:lnTo>
                <a:lnTo>
                  <a:pt x="1325250" y="2286000"/>
                </a:lnTo>
                <a:lnTo>
                  <a:pt x="1373677" y="2260600"/>
                </a:lnTo>
                <a:lnTo>
                  <a:pt x="1470341" y="2235200"/>
                </a:lnTo>
                <a:lnTo>
                  <a:pt x="1501060" y="2197100"/>
                </a:lnTo>
                <a:lnTo>
                  <a:pt x="1533718" y="2171700"/>
                </a:lnTo>
                <a:lnTo>
                  <a:pt x="1568449" y="2159000"/>
                </a:lnTo>
                <a:lnTo>
                  <a:pt x="1605386" y="2146300"/>
                </a:lnTo>
                <a:lnTo>
                  <a:pt x="8041701" y="2146300"/>
                </a:lnTo>
                <a:lnTo>
                  <a:pt x="8033254" y="2108200"/>
                </a:lnTo>
                <a:lnTo>
                  <a:pt x="8020211" y="2070100"/>
                </a:lnTo>
                <a:lnTo>
                  <a:pt x="8002274" y="2006600"/>
                </a:lnTo>
                <a:lnTo>
                  <a:pt x="7988440" y="1968500"/>
                </a:lnTo>
                <a:lnTo>
                  <a:pt x="7973539" y="1917700"/>
                </a:lnTo>
                <a:lnTo>
                  <a:pt x="7961626" y="1879600"/>
                </a:lnTo>
                <a:lnTo>
                  <a:pt x="7956754" y="1854200"/>
                </a:lnTo>
                <a:lnTo>
                  <a:pt x="7963545" y="1816100"/>
                </a:lnTo>
                <a:lnTo>
                  <a:pt x="7971628" y="1765300"/>
                </a:lnTo>
                <a:lnTo>
                  <a:pt x="7980778" y="1714500"/>
                </a:lnTo>
                <a:lnTo>
                  <a:pt x="7990772" y="1663700"/>
                </a:lnTo>
                <a:lnTo>
                  <a:pt x="8001384" y="1625600"/>
                </a:lnTo>
                <a:lnTo>
                  <a:pt x="8012389" y="1574800"/>
                </a:lnTo>
                <a:lnTo>
                  <a:pt x="8023562" y="1524000"/>
                </a:lnTo>
                <a:lnTo>
                  <a:pt x="8034680" y="1485900"/>
                </a:lnTo>
                <a:lnTo>
                  <a:pt x="8045516" y="1435100"/>
                </a:lnTo>
                <a:lnTo>
                  <a:pt x="8041272" y="1384300"/>
                </a:lnTo>
                <a:lnTo>
                  <a:pt x="8037416" y="1346200"/>
                </a:lnTo>
                <a:lnTo>
                  <a:pt x="8033608" y="1295400"/>
                </a:lnTo>
                <a:lnTo>
                  <a:pt x="8029509" y="1244600"/>
                </a:lnTo>
                <a:lnTo>
                  <a:pt x="8024779" y="1193800"/>
                </a:lnTo>
                <a:lnTo>
                  <a:pt x="8019078" y="1143000"/>
                </a:lnTo>
                <a:lnTo>
                  <a:pt x="8012067" y="1092200"/>
                </a:lnTo>
                <a:lnTo>
                  <a:pt x="8003404" y="1041400"/>
                </a:lnTo>
                <a:lnTo>
                  <a:pt x="7992750" y="977900"/>
                </a:lnTo>
                <a:lnTo>
                  <a:pt x="7979767" y="939800"/>
                </a:lnTo>
                <a:lnTo>
                  <a:pt x="7964112" y="889000"/>
                </a:lnTo>
                <a:lnTo>
                  <a:pt x="7945448" y="838200"/>
                </a:lnTo>
                <a:lnTo>
                  <a:pt x="7923433" y="787400"/>
                </a:lnTo>
                <a:lnTo>
                  <a:pt x="7897728" y="749300"/>
                </a:lnTo>
                <a:lnTo>
                  <a:pt x="7867994" y="711200"/>
                </a:lnTo>
                <a:lnTo>
                  <a:pt x="7852212" y="660400"/>
                </a:lnTo>
                <a:lnTo>
                  <a:pt x="7838678" y="609600"/>
                </a:lnTo>
                <a:lnTo>
                  <a:pt x="7825762" y="571500"/>
                </a:lnTo>
                <a:lnTo>
                  <a:pt x="7811835" y="520700"/>
                </a:lnTo>
                <a:lnTo>
                  <a:pt x="7795266" y="482600"/>
                </a:lnTo>
                <a:lnTo>
                  <a:pt x="7774427" y="431800"/>
                </a:lnTo>
                <a:lnTo>
                  <a:pt x="7747687" y="393700"/>
                </a:lnTo>
                <a:lnTo>
                  <a:pt x="7713417" y="355600"/>
                </a:lnTo>
                <a:lnTo>
                  <a:pt x="7669987" y="317500"/>
                </a:lnTo>
                <a:lnTo>
                  <a:pt x="7630179" y="304800"/>
                </a:lnTo>
                <a:lnTo>
                  <a:pt x="7586705" y="279400"/>
                </a:lnTo>
                <a:lnTo>
                  <a:pt x="6326837" y="279400"/>
                </a:lnTo>
                <a:lnTo>
                  <a:pt x="6289866" y="266700"/>
                </a:lnTo>
                <a:lnTo>
                  <a:pt x="6177286" y="266700"/>
                </a:lnTo>
                <a:lnTo>
                  <a:pt x="6133217" y="254000"/>
                </a:lnTo>
                <a:lnTo>
                  <a:pt x="6082882" y="254000"/>
                </a:lnTo>
                <a:lnTo>
                  <a:pt x="6024486" y="241300"/>
                </a:lnTo>
                <a:lnTo>
                  <a:pt x="5974336" y="241300"/>
                </a:lnTo>
                <a:lnTo>
                  <a:pt x="5924861" y="228600"/>
                </a:lnTo>
                <a:lnTo>
                  <a:pt x="5875949" y="228600"/>
                </a:lnTo>
                <a:lnTo>
                  <a:pt x="5827487" y="215900"/>
                </a:lnTo>
                <a:lnTo>
                  <a:pt x="5779359" y="215900"/>
                </a:lnTo>
                <a:lnTo>
                  <a:pt x="5731455" y="203200"/>
                </a:lnTo>
                <a:lnTo>
                  <a:pt x="5683660" y="203200"/>
                </a:lnTo>
                <a:lnTo>
                  <a:pt x="5635860" y="190500"/>
                </a:lnTo>
                <a:lnTo>
                  <a:pt x="5587944" y="190500"/>
                </a:lnTo>
                <a:lnTo>
                  <a:pt x="5539796" y="177800"/>
                </a:lnTo>
                <a:lnTo>
                  <a:pt x="2662017" y="177800"/>
                </a:lnTo>
                <a:lnTo>
                  <a:pt x="2610964" y="165100"/>
                </a:lnTo>
                <a:close/>
              </a:path>
              <a:path w="8046084" h="2743200">
                <a:moveTo>
                  <a:pt x="8041701" y="2146300"/>
                </a:moveTo>
                <a:lnTo>
                  <a:pt x="1730764" y="2146300"/>
                </a:lnTo>
                <a:lnTo>
                  <a:pt x="1777857" y="2159000"/>
                </a:lnTo>
                <a:lnTo>
                  <a:pt x="1827824" y="2159000"/>
                </a:lnTo>
                <a:lnTo>
                  <a:pt x="1880796" y="2171700"/>
                </a:lnTo>
                <a:lnTo>
                  <a:pt x="1936908" y="2171700"/>
                </a:lnTo>
                <a:lnTo>
                  <a:pt x="1984993" y="2184400"/>
                </a:lnTo>
                <a:lnTo>
                  <a:pt x="2029365" y="2197100"/>
                </a:lnTo>
                <a:lnTo>
                  <a:pt x="2113957" y="2222500"/>
                </a:lnTo>
                <a:lnTo>
                  <a:pt x="2157673" y="2247900"/>
                </a:lnTo>
                <a:lnTo>
                  <a:pt x="2207218" y="2273300"/>
                </a:lnTo>
                <a:lnTo>
                  <a:pt x="2240772" y="2286000"/>
                </a:lnTo>
                <a:lnTo>
                  <a:pt x="2261872" y="2298700"/>
                </a:lnTo>
                <a:lnTo>
                  <a:pt x="2274055" y="2311400"/>
                </a:lnTo>
                <a:lnTo>
                  <a:pt x="2280858" y="2311400"/>
                </a:lnTo>
                <a:lnTo>
                  <a:pt x="2285817" y="2324100"/>
                </a:lnTo>
                <a:lnTo>
                  <a:pt x="7870627" y="2324100"/>
                </a:lnTo>
                <a:lnTo>
                  <a:pt x="7979514" y="2298700"/>
                </a:lnTo>
                <a:lnTo>
                  <a:pt x="7997126" y="2260600"/>
                </a:lnTo>
                <a:lnTo>
                  <a:pt x="8012523" y="2235200"/>
                </a:lnTo>
                <a:lnTo>
                  <a:pt x="8025405" y="2222500"/>
                </a:lnTo>
                <a:lnTo>
                  <a:pt x="8035477" y="2209800"/>
                </a:lnTo>
                <a:lnTo>
                  <a:pt x="8042440" y="2197100"/>
                </a:lnTo>
                <a:lnTo>
                  <a:pt x="8045997" y="2184400"/>
                </a:lnTo>
                <a:lnTo>
                  <a:pt x="8045850" y="2159000"/>
                </a:lnTo>
                <a:lnTo>
                  <a:pt x="8041701" y="2146300"/>
                </a:lnTo>
                <a:close/>
              </a:path>
              <a:path w="8046084" h="2743200">
                <a:moveTo>
                  <a:pt x="7283967" y="190500"/>
                </a:moveTo>
                <a:lnTo>
                  <a:pt x="7269422" y="190500"/>
                </a:lnTo>
                <a:lnTo>
                  <a:pt x="7123051" y="228600"/>
                </a:lnTo>
                <a:lnTo>
                  <a:pt x="7073186" y="228600"/>
                </a:lnTo>
                <a:lnTo>
                  <a:pt x="6972413" y="254000"/>
                </a:lnTo>
                <a:lnTo>
                  <a:pt x="6921694" y="254000"/>
                </a:lnTo>
                <a:lnTo>
                  <a:pt x="6870881" y="266700"/>
                </a:lnTo>
                <a:lnTo>
                  <a:pt x="6820067" y="266700"/>
                </a:lnTo>
                <a:lnTo>
                  <a:pt x="6769349" y="279400"/>
                </a:lnTo>
                <a:lnTo>
                  <a:pt x="7586705" y="279400"/>
                </a:lnTo>
                <a:lnTo>
                  <a:pt x="7401427" y="228600"/>
                </a:lnTo>
                <a:lnTo>
                  <a:pt x="7362558" y="215900"/>
                </a:lnTo>
                <a:lnTo>
                  <a:pt x="7319209" y="203200"/>
                </a:lnTo>
                <a:lnTo>
                  <a:pt x="7283967" y="190500"/>
                </a:lnTo>
                <a:close/>
              </a:path>
              <a:path w="8046084" h="2743200">
                <a:moveTo>
                  <a:pt x="4682711" y="50800"/>
                </a:moveTo>
                <a:lnTo>
                  <a:pt x="3318512" y="50800"/>
                </a:lnTo>
                <a:lnTo>
                  <a:pt x="3268330" y="63500"/>
                </a:lnTo>
                <a:lnTo>
                  <a:pt x="3217024" y="63500"/>
                </a:lnTo>
                <a:lnTo>
                  <a:pt x="3115481" y="88900"/>
                </a:lnTo>
                <a:lnTo>
                  <a:pt x="3065099" y="88900"/>
                </a:lnTo>
                <a:lnTo>
                  <a:pt x="2713001" y="177800"/>
                </a:lnTo>
                <a:lnTo>
                  <a:pt x="5491305" y="177800"/>
                </a:lnTo>
                <a:lnTo>
                  <a:pt x="5442357" y="165100"/>
                </a:lnTo>
                <a:lnTo>
                  <a:pt x="5392838" y="165100"/>
                </a:lnTo>
                <a:lnTo>
                  <a:pt x="5342635" y="152400"/>
                </a:lnTo>
                <a:lnTo>
                  <a:pt x="5240005" y="152400"/>
                </a:lnTo>
                <a:lnTo>
                  <a:pt x="5137678" y="127000"/>
                </a:lnTo>
                <a:lnTo>
                  <a:pt x="5086882" y="127000"/>
                </a:lnTo>
                <a:lnTo>
                  <a:pt x="5036263" y="114300"/>
                </a:lnTo>
                <a:lnTo>
                  <a:pt x="4935359" y="101600"/>
                </a:lnTo>
                <a:lnTo>
                  <a:pt x="4834567" y="76200"/>
                </a:lnTo>
                <a:lnTo>
                  <a:pt x="4784087" y="76200"/>
                </a:lnTo>
                <a:lnTo>
                  <a:pt x="4682711" y="50800"/>
                </a:lnTo>
                <a:close/>
              </a:path>
              <a:path w="8046084" h="2743200">
                <a:moveTo>
                  <a:pt x="700568" y="70596"/>
                </a:moveTo>
                <a:lnTo>
                  <a:pt x="537208" y="114300"/>
                </a:lnTo>
                <a:lnTo>
                  <a:pt x="470068" y="139700"/>
                </a:lnTo>
                <a:lnTo>
                  <a:pt x="436711" y="139700"/>
                </a:lnTo>
                <a:lnTo>
                  <a:pt x="402928" y="152400"/>
                </a:lnTo>
                <a:lnTo>
                  <a:pt x="383013" y="165100"/>
                </a:lnTo>
                <a:lnTo>
                  <a:pt x="2150465" y="165100"/>
                </a:lnTo>
                <a:lnTo>
                  <a:pt x="2099413" y="152400"/>
                </a:lnTo>
                <a:lnTo>
                  <a:pt x="1995517" y="152400"/>
                </a:lnTo>
                <a:lnTo>
                  <a:pt x="1936489" y="139700"/>
                </a:lnTo>
                <a:lnTo>
                  <a:pt x="1881611" y="114300"/>
                </a:lnTo>
                <a:lnTo>
                  <a:pt x="737490" y="114300"/>
                </a:lnTo>
                <a:lnTo>
                  <a:pt x="700568" y="70596"/>
                </a:lnTo>
                <a:close/>
              </a:path>
              <a:path w="8046084" h="2743200">
                <a:moveTo>
                  <a:pt x="1634493" y="25400"/>
                </a:moveTo>
                <a:lnTo>
                  <a:pt x="910309" y="25400"/>
                </a:lnTo>
                <a:lnTo>
                  <a:pt x="858643" y="38100"/>
                </a:lnTo>
                <a:lnTo>
                  <a:pt x="821826" y="38100"/>
                </a:lnTo>
                <a:lnTo>
                  <a:pt x="751660" y="56889"/>
                </a:lnTo>
                <a:lnTo>
                  <a:pt x="745171" y="76200"/>
                </a:lnTo>
                <a:lnTo>
                  <a:pt x="739197" y="88900"/>
                </a:lnTo>
                <a:lnTo>
                  <a:pt x="737490" y="101600"/>
                </a:lnTo>
                <a:lnTo>
                  <a:pt x="737490" y="114300"/>
                </a:lnTo>
                <a:lnTo>
                  <a:pt x="1881611" y="114300"/>
                </a:lnTo>
                <a:lnTo>
                  <a:pt x="1841154" y="101600"/>
                </a:lnTo>
                <a:lnTo>
                  <a:pt x="1825387" y="101600"/>
                </a:lnTo>
                <a:lnTo>
                  <a:pt x="1731753" y="50800"/>
                </a:lnTo>
                <a:lnTo>
                  <a:pt x="1634493" y="25400"/>
                </a:lnTo>
                <a:close/>
              </a:path>
              <a:path w="8046084" h="2743200">
                <a:moveTo>
                  <a:pt x="869494" y="25400"/>
                </a:moveTo>
                <a:lnTo>
                  <a:pt x="662384" y="25400"/>
                </a:lnTo>
                <a:lnTo>
                  <a:pt x="700568" y="70596"/>
                </a:lnTo>
                <a:lnTo>
                  <a:pt x="751660" y="56889"/>
                </a:lnTo>
                <a:lnTo>
                  <a:pt x="757974" y="38100"/>
                </a:lnTo>
                <a:lnTo>
                  <a:pt x="821826" y="38100"/>
                </a:lnTo>
                <a:lnTo>
                  <a:pt x="869494" y="25400"/>
                </a:lnTo>
                <a:close/>
              </a:path>
              <a:path w="8046084" h="2743200">
                <a:moveTo>
                  <a:pt x="4580446" y="38100"/>
                </a:moveTo>
                <a:lnTo>
                  <a:pt x="3519453" y="38100"/>
                </a:lnTo>
                <a:lnTo>
                  <a:pt x="3469190" y="50800"/>
                </a:lnTo>
                <a:lnTo>
                  <a:pt x="4631715" y="50800"/>
                </a:lnTo>
                <a:lnTo>
                  <a:pt x="4580446" y="38100"/>
                </a:lnTo>
                <a:close/>
              </a:path>
              <a:path w="8046084" h="2743200">
                <a:moveTo>
                  <a:pt x="4476891" y="25400"/>
                </a:moveTo>
                <a:lnTo>
                  <a:pt x="3921892" y="25400"/>
                </a:lnTo>
                <a:lnTo>
                  <a:pt x="3871576" y="38100"/>
                </a:lnTo>
                <a:lnTo>
                  <a:pt x="4528854" y="38100"/>
                </a:lnTo>
                <a:lnTo>
                  <a:pt x="4476891" y="25400"/>
                </a:lnTo>
                <a:close/>
              </a:path>
              <a:path w="8046084" h="2743200">
                <a:moveTo>
                  <a:pt x="1362389" y="12700"/>
                </a:moveTo>
                <a:lnTo>
                  <a:pt x="1014870" y="12700"/>
                </a:lnTo>
                <a:lnTo>
                  <a:pt x="962480" y="25400"/>
                </a:lnTo>
                <a:lnTo>
                  <a:pt x="1362310" y="25400"/>
                </a:lnTo>
                <a:lnTo>
                  <a:pt x="1362389" y="12700"/>
                </a:lnTo>
                <a:close/>
              </a:path>
              <a:path w="8046084" h="2743200">
                <a:moveTo>
                  <a:pt x="1424822" y="0"/>
                </a:moveTo>
                <a:lnTo>
                  <a:pt x="1390182" y="12700"/>
                </a:lnTo>
                <a:lnTo>
                  <a:pt x="1369690" y="25400"/>
                </a:lnTo>
                <a:lnTo>
                  <a:pt x="1584169" y="25400"/>
                </a:lnTo>
                <a:lnTo>
                  <a:pt x="1532538" y="12700"/>
                </a:lnTo>
                <a:lnTo>
                  <a:pt x="1479467" y="12700"/>
                </a:lnTo>
                <a:lnTo>
                  <a:pt x="1424822" y="0"/>
                </a:lnTo>
                <a:close/>
              </a:path>
              <a:path w="8046084" h="2743200">
                <a:moveTo>
                  <a:pt x="1270059" y="0"/>
                </a:moveTo>
                <a:lnTo>
                  <a:pt x="1220878" y="12700"/>
                </a:lnTo>
                <a:lnTo>
                  <a:pt x="1313727" y="12700"/>
                </a:lnTo>
                <a:lnTo>
                  <a:pt x="1270059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070" y="26036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070" y="26036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070" y="23019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070" y="23019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1231" y="2526460"/>
            <a:ext cx="4794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49000"/>
              </a:lnSpc>
            </a:pPr>
            <a:r>
              <a:rPr sz="4200" b="1" baseline="14880" dirty="0">
                <a:latin typeface="Arial Narrow"/>
                <a:cs typeface="Arial Narrow"/>
              </a:rPr>
              <a:t>x</a:t>
            </a:r>
            <a:r>
              <a:rPr sz="1850" b="1" spc="5" dirty="0">
                <a:latin typeface="Arial Narrow"/>
                <a:cs typeface="Arial Narrow"/>
              </a:rPr>
              <a:t>n-1  </a:t>
            </a:r>
            <a:r>
              <a:rPr sz="2800" b="1" spc="5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n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0070" y="200035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070" y="200035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8931" y="1876425"/>
            <a:ext cx="1441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0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082" y="16765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082" y="16765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65980" y="1590675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3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0070" y="13971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070" y="13971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92967" y="1311275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2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0070" y="10954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070" y="10954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09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09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92967" y="1009650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1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484" y="1857375"/>
            <a:ext cx="60071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dirty="0">
                <a:latin typeface="Arial Narrow"/>
                <a:cs typeface="Arial Narrow"/>
              </a:rPr>
              <a:t>D</a:t>
            </a:r>
            <a:r>
              <a:rPr sz="2800" u="heavy" spc="-5" dirty="0">
                <a:latin typeface="Arial Narrow"/>
                <a:cs typeface="Arial Narrow"/>
              </a:rPr>
              <a:t>B</a:t>
            </a:r>
            <a:r>
              <a:rPr sz="2800" dirty="0">
                <a:latin typeface="Arial Narrow"/>
                <a:cs typeface="Arial Narrow"/>
              </a:rPr>
              <a:t>=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4363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4364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49" y="0"/>
                </a:moveTo>
                <a:lnTo>
                  <a:pt x="37469" y="4197"/>
                </a:lnTo>
                <a:lnTo>
                  <a:pt x="17968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8" y="91181"/>
                </a:lnTo>
                <a:lnTo>
                  <a:pt x="37469" y="102628"/>
                </a:lnTo>
                <a:lnTo>
                  <a:pt x="61349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4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1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1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1" y="4197"/>
                </a:lnTo>
                <a:lnTo>
                  <a:pt x="613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5924" y="2314358"/>
            <a:ext cx="637540" cy="95885"/>
          </a:xfrm>
          <a:custGeom>
            <a:avLst/>
            <a:gdLst/>
            <a:ahLst/>
            <a:cxnLst/>
            <a:rect l="l" t="t" r="r" b="b"/>
            <a:pathLst>
              <a:path w="637540" h="95885">
                <a:moveTo>
                  <a:pt x="0" y="0"/>
                </a:moveTo>
                <a:lnTo>
                  <a:pt x="45493" y="25318"/>
                </a:lnTo>
                <a:lnTo>
                  <a:pt x="90988" y="46741"/>
                </a:lnTo>
                <a:lnTo>
                  <a:pt x="136484" y="64269"/>
                </a:lnTo>
                <a:lnTo>
                  <a:pt x="181981" y="77902"/>
                </a:lnTo>
                <a:lnTo>
                  <a:pt x="227479" y="87640"/>
                </a:lnTo>
                <a:lnTo>
                  <a:pt x="272977" y="93483"/>
                </a:lnTo>
                <a:lnTo>
                  <a:pt x="318476" y="95430"/>
                </a:lnTo>
                <a:lnTo>
                  <a:pt x="363974" y="93483"/>
                </a:lnTo>
                <a:lnTo>
                  <a:pt x="409472" y="87640"/>
                </a:lnTo>
                <a:lnTo>
                  <a:pt x="454970" y="77902"/>
                </a:lnTo>
                <a:lnTo>
                  <a:pt x="500467" y="64269"/>
                </a:lnTo>
                <a:lnTo>
                  <a:pt x="545963" y="46741"/>
                </a:lnTo>
                <a:lnTo>
                  <a:pt x="591458" y="25318"/>
                </a:lnTo>
                <a:lnTo>
                  <a:pt x="636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55177" y="2722562"/>
            <a:ext cx="124523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 Narrow"/>
                <a:cs typeface="Arial Narrow"/>
              </a:rPr>
              <a:t>Adversary</a:t>
            </a:r>
            <a:r>
              <a:rPr sz="2000" b="1" spc="-17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78337" y="165643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6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53016" y="1958060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8337" y="2681958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5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7303" y="298358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6337" y="2121593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2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1365" y="2094982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4" h="54610">
                <a:moveTo>
                  <a:pt x="200" y="0"/>
                </a:moveTo>
                <a:lnTo>
                  <a:pt x="0" y="54609"/>
                </a:lnTo>
                <a:lnTo>
                  <a:pt x="54709" y="27504"/>
                </a:lnTo>
                <a:lnTo>
                  <a:pt x="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49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49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6" y="164637"/>
                </a:lnTo>
                <a:lnTo>
                  <a:pt x="288925" y="119236"/>
                </a:lnTo>
                <a:lnTo>
                  <a:pt x="278346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6" y="73835"/>
                </a:lnTo>
                <a:lnTo>
                  <a:pt x="288925" y="119236"/>
                </a:lnTo>
                <a:lnTo>
                  <a:pt x="278346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49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49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167490" y="0"/>
                </a:moveTo>
                <a:lnTo>
                  <a:pt x="123022" y="0"/>
                </a:lnTo>
                <a:lnTo>
                  <a:pt x="80245" y="11307"/>
                </a:lnTo>
                <a:lnTo>
                  <a:pt x="42544" y="33923"/>
                </a:lnTo>
                <a:lnTo>
                  <a:pt x="10636" y="73835"/>
                </a:lnTo>
                <a:lnTo>
                  <a:pt x="0" y="119236"/>
                </a:lnTo>
                <a:lnTo>
                  <a:pt x="10636" y="164637"/>
                </a:lnTo>
                <a:lnTo>
                  <a:pt x="42544" y="204549"/>
                </a:lnTo>
                <a:lnTo>
                  <a:pt x="80245" y="227165"/>
                </a:lnTo>
                <a:lnTo>
                  <a:pt x="123022" y="238473"/>
                </a:lnTo>
                <a:lnTo>
                  <a:pt x="167490" y="238473"/>
                </a:lnTo>
                <a:lnTo>
                  <a:pt x="210266" y="227165"/>
                </a:lnTo>
                <a:lnTo>
                  <a:pt x="247967" y="204549"/>
                </a:lnTo>
                <a:lnTo>
                  <a:pt x="279876" y="164637"/>
                </a:lnTo>
                <a:lnTo>
                  <a:pt x="290512" y="119236"/>
                </a:lnTo>
                <a:lnTo>
                  <a:pt x="279876" y="73835"/>
                </a:lnTo>
                <a:lnTo>
                  <a:pt x="247967" y="33923"/>
                </a:lnTo>
                <a:lnTo>
                  <a:pt x="210266" y="11307"/>
                </a:lnTo>
                <a:lnTo>
                  <a:pt x="167490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247967" y="33923"/>
                </a:moveTo>
                <a:lnTo>
                  <a:pt x="279876" y="73835"/>
                </a:lnTo>
                <a:lnTo>
                  <a:pt x="290512" y="119236"/>
                </a:lnTo>
                <a:lnTo>
                  <a:pt x="279876" y="164637"/>
                </a:lnTo>
                <a:lnTo>
                  <a:pt x="247967" y="204549"/>
                </a:lnTo>
                <a:lnTo>
                  <a:pt x="210266" y="227165"/>
                </a:lnTo>
                <a:lnTo>
                  <a:pt x="167490" y="238473"/>
                </a:lnTo>
                <a:lnTo>
                  <a:pt x="123022" y="238473"/>
                </a:lnTo>
                <a:lnTo>
                  <a:pt x="80245" y="227165"/>
                </a:lnTo>
                <a:lnTo>
                  <a:pt x="42544" y="204549"/>
                </a:lnTo>
                <a:lnTo>
                  <a:pt x="10636" y="164637"/>
                </a:lnTo>
                <a:lnTo>
                  <a:pt x="0" y="119236"/>
                </a:lnTo>
                <a:lnTo>
                  <a:pt x="10636" y="73835"/>
                </a:lnTo>
                <a:lnTo>
                  <a:pt x="42544" y="33923"/>
                </a:lnTo>
                <a:lnTo>
                  <a:pt x="80245" y="11307"/>
                </a:lnTo>
                <a:lnTo>
                  <a:pt x="123022" y="0"/>
                </a:lnTo>
                <a:lnTo>
                  <a:pt x="167490" y="0"/>
                </a:lnTo>
                <a:lnTo>
                  <a:pt x="210266" y="11307"/>
                </a:lnTo>
                <a:lnTo>
                  <a:pt x="247967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50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50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7" y="164637"/>
                </a:lnTo>
                <a:lnTo>
                  <a:pt x="288925" y="119236"/>
                </a:lnTo>
                <a:lnTo>
                  <a:pt x="278347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7" y="73835"/>
                </a:lnTo>
                <a:lnTo>
                  <a:pt x="288925" y="119236"/>
                </a:lnTo>
                <a:lnTo>
                  <a:pt x="278347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50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50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14600" y="1295400"/>
            <a:ext cx="3581400" cy="206311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350135" marR="377825" indent="125095">
              <a:lnSpc>
                <a:spcPts val="2850"/>
              </a:lnSpc>
              <a:spcBef>
                <a:spcPts val="20"/>
              </a:spcBef>
              <a:tabLst>
                <a:tab pos="3079115" algn="l"/>
              </a:tabLst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  answe</a:t>
            </a:r>
            <a:r>
              <a:rPr sz="2000" spc="-4300" dirty="0">
                <a:solidFill>
                  <a:srgbClr val="929292"/>
                </a:solidFill>
                <a:latin typeface="Arial Narrow"/>
                <a:cs typeface="Arial Narrow"/>
              </a:rPr>
              <a:t>r</a:t>
            </a:r>
            <a:r>
              <a:rPr sz="3000" baseline="15277" dirty="0">
                <a:solidFill>
                  <a:srgbClr val="929292"/>
                </a:solidFill>
                <a:latin typeface="Arial Narrow"/>
                <a:cs typeface="Arial Narrow"/>
              </a:rPr>
              <a:t>1	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  <a:p>
            <a:pPr marR="601980" algn="r">
              <a:lnSpc>
                <a:spcPts val="2570"/>
              </a:lnSpc>
              <a:tabLst>
                <a:tab pos="2250440" algn="l"/>
              </a:tabLst>
            </a:pPr>
            <a:r>
              <a:rPr sz="3200" dirty="0">
                <a:solidFill>
                  <a:srgbClr val="929292"/>
                </a:solidFill>
                <a:latin typeface="Arial Narrow"/>
                <a:cs typeface="Arial Narrow"/>
              </a:rPr>
              <a:t>San	</a:t>
            </a:r>
            <a:r>
              <a:rPr sz="4200" spc="-2100" baseline="-12896" dirty="0">
                <a:solidFill>
                  <a:srgbClr val="929292"/>
                </a:solidFill>
                <a:latin typeface="Arial"/>
                <a:cs typeface="Arial"/>
              </a:rPr>
              <a:t>M</a:t>
            </a:r>
            <a:endParaRPr sz="4200" baseline="-12896">
              <a:latin typeface="Arial"/>
              <a:cs typeface="Arial"/>
            </a:endParaRPr>
          </a:p>
          <a:p>
            <a:pPr marR="561975" algn="r">
              <a:lnSpc>
                <a:spcPct val="100000"/>
              </a:lnSpc>
              <a:spcBef>
                <a:spcPts val="85"/>
              </a:spcBef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</a:t>
            </a:r>
            <a:endParaRPr sz="2000">
              <a:latin typeface="Arial Narrow"/>
              <a:cs typeface="Arial Narrow"/>
            </a:endParaRPr>
          </a:p>
          <a:p>
            <a:pPr marL="603885">
              <a:lnSpc>
                <a:spcPct val="100000"/>
              </a:lnSpc>
              <a:spcBef>
                <a:spcPts val="450"/>
              </a:spcBef>
              <a:tabLst>
                <a:tab pos="2359025" algn="l"/>
                <a:tab pos="3084830" algn="l"/>
              </a:tabLst>
            </a:pP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r>
              <a:rPr sz="3000" b="1" spc="502" baseline="-1944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r>
              <a:rPr sz="3000" b="1" spc="502" baseline="-1944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	</a:t>
            </a:r>
            <a:r>
              <a:rPr sz="2000" spc="-85" dirty="0">
                <a:solidFill>
                  <a:srgbClr val="929292"/>
                </a:solidFill>
                <a:latin typeface="Arial Narrow"/>
                <a:cs typeface="Arial Narrow"/>
              </a:rPr>
              <a:t>answer</a:t>
            </a:r>
            <a:r>
              <a:rPr sz="3000" spc="-127" baseline="15277" dirty="0">
                <a:solidFill>
                  <a:srgbClr val="929292"/>
                </a:solidFill>
                <a:latin typeface="Arial Narrow"/>
                <a:cs typeface="Arial Narrow"/>
              </a:rPr>
              <a:t>T	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T</a:t>
            </a:r>
            <a:endParaRPr sz="2000">
              <a:latin typeface="Arial Narrow"/>
              <a:cs typeface="Arial Narrow"/>
            </a:endParaRPr>
          </a:p>
          <a:p>
            <a:pPr marL="367665">
              <a:lnSpc>
                <a:spcPts val="2130"/>
              </a:lnSpc>
              <a:spcBef>
                <a:spcPts val="484"/>
              </a:spcBef>
            </a:pPr>
            <a:r>
              <a:rPr sz="1800" dirty="0">
                <a:solidFill>
                  <a:srgbClr val="929292"/>
                </a:solidFill>
                <a:latin typeface="Arial Narrow"/>
                <a:cs typeface="Arial Narrow"/>
              </a:rPr>
              <a:t>random</a:t>
            </a:r>
            <a:r>
              <a:rPr sz="1800" spc="-105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929292"/>
                </a:solidFill>
                <a:latin typeface="Arial Narrow"/>
                <a:cs typeface="Arial Narrow"/>
              </a:rPr>
              <a:t>coins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67998" y="2603500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4">
                <a:moveTo>
                  <a:pt x="27663" y="0"/>
                </a:moveTo>
                <a:lnTo>
                  <a:pt x="0" y="54429"/>
                </a:lnTo>
                <a:lnTo>
                  <a:pt x="54608" y="54788"/>
                </a:lnTo>
                <a:lnTo>
                  <a:pt x="2766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Straw </a:t>
            </a:r>
            <a:r>
              <a:rPr dirty="0"/>
              <a:t>man #1: Exact</a:t>
            </a:r>
            <a:r>
              <a:rPr spc="-459" dirty="0"/>
              <a:t> </a:t>
            </a:r>
            <a:r>
              <a:rPr spc="-10" dirty="0"/>
              <a:t>Disclosure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7339" y="3378200"/>
            <a:ext cx="8235950" cy="316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21279"/>
              </a:buClr>
              <a:buFont typeface="Arial"/>
              <a:buChar char="•"/>
              <a:tabLst>
                <a:tab pos="355600" algn="l"/>
                <a:tab pos="1393825" algn="l"/>
              </a:tabLst>
            </a:pPr>
            <a:r>
              <a:rPr sz="2400" b="1" spc="5" dirty="0">
                <a:latin typeface="Arial"/>
                <a:cs typeface="Arial"/>
              </a:rPr>
              <a:t>Def’n:	</a:t>
            </a:r>
            <a:r>
              <a:rPr sz="2400" spc="-10" dirty="0">
                <a:latin typeface="Gill Sans MT"/>
                <a:cs typeface="Gill Sans MT"/>
              </a:rPr>
              <a:t>safe </a:t>
            </a:r>
            <a:r>
              <a:rPr sz="2400" spc="-5" dirty="0">
                <a:latin typeface="Gill Sans MT"/>
                <a:cs typeface="Gill Sans MT"/>
              </a:rPr>
              <a:t>if </a:t>
            </a:r>
            <a:r>
              <a:rPr sz="2400" dirty="0">
                <a:latin typeface="Gill Sans MT"/>
                <a:cs typeface="Gill Sans MT"/>
              </a:rPr>
              <a:t>adversary cannot </a:t>
            </a:r>
            <a:r>
              <a:rPr sz="2400" spc="-5" dirty="0">
                <a:latin typeface="Gill Sans MT"/>
                <a:cs typeface="Gill Sans MT"/>
              </a:rPr>
              <a:t>learn </a:t>
            </a:r>
            <a:r>
              <a:rPr sz="2400" spc="-20" dirty="0">
                <a:latin typeface="Gill Sans MT"/>
                <a:cs typeface="Gill Sans MT"/>
              </a:rPr>
              <a:t>any </a:t>
            </a:r>
            <a:r>
              <a:rPr sz="2400" spc="10" dirty="0">
                <a:latin typeface="Gill Sans MT"/>
                <a:cs typeface="Gill Sans MT"/>
              </a:rPr>
              <a:t>entry </a:t>
            </a:r>
            <a:r>
              <a:rPr sz="2400" b="1" spc="-5" dirty="0">
                <a:latin typeface="Arial"/>
                <a:cs typeface="Arial"/>
              </a:rPr>
              <a:t>exactly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92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5" dirty="0">
                <a:latin typeface="Gill Sans MT"/>
                <a:cs typeface="Gill Sans MT"/>
              </a:rPr>
              <a:t>leads </a:t>
            </a:r>
            <a:r>
              <a:rPr sz="2000" dirty="0">
                <a:latin typeface="Gill Sans MT"/>
                <a:cs typeface="Gill Sans MT"/>
              </a:rPr>
              <a:t>to nice </a:t>
            </a:r>
            <a:r>
              <a:rPr sz="2000" spc="-5" dirty="0">
                <a:latin typeface="Gill Sans MT"/>
                <a:cs typeface="Gill Sans MT"/>
              </a:rPr>
              <a:t>(but </a:t>
            </a:r>
            <a:r>
              <a:rPr sz="2000" spc="-10" dirty="0">
                <a:latin typeface="Gill Sans MT"/>
                <a:cs typeface="Gill Sans MT"/>
              </a:rPr>
              <a:t>hard) </a:t>
            </a:r>
            <a:r>
              <a:rPr sz="2000" dirty="0">
                <a:latin typeface="Gill Sans MT"/>
                <a:cs typeface="Gill Sans MT"/>
              </a:rPr>
              <a:t>combinatorial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problems</a:t>
            </a:r>
            <a:endParaRPr sz="2000" dirty="0">
              <a:latin typeface="Gill Sans MT"/>
              <a:cs typeface="Gill Sans MT"/>
            </a:endParaRPr>
          </a:p>
          <a:p>
            <a:pPr marL="755650" marR="5080" lvl="1" indent="-285750">
              <a:lnSpc>
                <a:spcPct val="104200"/>
              </a:lnSpc>
              <a:spcBef>
                <a:spcPts val="60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Gill Sans MT"/>
                <a:cs typeface="Gill Sans MT"/>
              </a:rPr>
              <a:t>Does not </a:t>
            </a:r>
            <a:r>
              <a:rPr sz="2000" spc="-10" dirty="0">
                <a:latin typeface="Gill Sans MT"/>
                <a:cs typeface="Gill Sans MT"/>
              </a:rPr>
              <a:t>preclude </a:t>
            </a:r>
            <a:r>
              <a:rPr sz="2000" spc="-5" dirty="0">
                <a:latin typeface="Gill Sans MT"/>
                <a:cs typeface="Gill Sans MT"/>
              </a:rPr>
              <a:t>learning </a:t>
            </a:r>
            <a:r>
              <a:rPr sz="2000" dirty="0">
                <a:latin typeface="Gill Sans MT"/>
                <a:cs typeface="Gill Sans MT"/>
              </a:rPr>
              <a:t>value </a:t>
            </a:r>
            <a:r>
              <a:rPr sz="2000" spc="-5" dirty="0">
                <a:latin typeface="Gill Sans MT"/>
                <a:cs typeface="Gill Sans MT"/>
              </a:rPr>
              <a:t>with </a:t>
            </a:r>
            <a:r>
              <a:rPr sz="2000" dirty="0">
                <a:latin typeface="Gill Sans MT"/>
                <a:cs typeface="Gill Sans MT"/>
              </a:rPr>
              <a:t>99% certainty or </a:t>
            </a:r>
            <a:r>
              <a:rPr sz="2000" spc="-15" dirty="0">
                <a:latin typeface="Gill Sans MT"/>
                <a:cs typeface="Gill Sans MT"/>
              </a:rPr>
              <a:t>narrowing </a:t>
            </a:r>
            <a:r>
              <a:rPr sz="2000" spc="-10" dirty="0">
                <a:latin typeface="Gill Sans MT"/>
                <a:cs typeface="Gill Sans MT"/>
              </a:rPr>
              <a:t>down  </a:t>
            </a:r>
            <a:r>
              <a:rPr sz="2000" dirty="0">
                <a:latin typeface="Gill Sans MT"/>
                <a:cs typeface="Gill Sans MT"/>
              </a:rPr>
              <a:t>to a small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interval</a:t>
            </a: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Historically:</a:t>
            </a:r>
            <a:endParaRPr sz="2400" dirty="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10" dirty="0">
                <a:latin typeface="Gill Sans MT"/>
                <a:cs typeface="Gill Sans MT"/>
              </a:rPr>
              <a:t>Focus: </a:t>
            </a:r>
            <a:r>
              <a:rPr sz="2000" dirty="0">
                <a:latin typeface="Gill Sans MT"/>
                <a:cs typeface="Gill Sans MT"/>
              </a:rPr>
              <a:t>auditing </a:t>
            </a:r>
            <a:r>
              <a:rPr sz="2000" spc="-10" dirty="0">
                <a:latin typeface="Gill Sans MT"/>
                <a:cs typeface="Gill Sans MT"/>
              </a:rPr>
              <a:t>interactive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queries</a:t>
            </a: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5" dirty="0">
                <a:latin typeface="Gill Sans MT"/>
                <a:cs typeface="Gill Sans MT"/>
              </a:rPr>
              <a:t>Difficulty: </a:t>
            </a:r>
            <a:r>
              <a:rPr sz="2000" dirty="0">
                <a:latin typeface="Gill Sans MT"/>
                <a:cs typeface="Gill Sans MT"/>
              </a:rPr>
              <a:t>understanding </a:t>
            </a:r>
            <a:r>
              <a:rPr sz="2000" spc="-5" dirty="0">
                <a:latin typeface="Gill Sans MT"/>
                <a:cs typeface="Gill Sans MT"/>
              </a:rPr>
              <a:t>relationships </a:t>
            </a:r>
            <a:r>
              <a:rPr sz="2000" spc="-10" dirty="0">
                <a:latin typeface="Gill Sans MT"/>
                <a:cs typeface="Gill Sans MT"/>
              </a:rPr>
              <a:t>between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queries</a:t>
            </a: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Gill Sans MT"/>
                <a:cs typeface="Gill Sans MT"/>
              </a:rPr>
              <a:t>E.g. </a:t>
            </a:r>
            <a:r>
              <a:rPr sz="2000" spc="-15" dirty="0">
                <a:latin typeface="Gill Sans MT"/>
                <a:cs typeface="Gill Sans MT"/>
              </a:rPr>
              <a:t>two </a:t>
            </a:r>
            <a:r>
              <a:rPr sz="2000" dirty="0">
                <a:latin typeface="Gill Sans MT"/>
                <a:cs typeface="Gill Sans MT"/>
              </a:rPr>
              <a:t>queries </a:t>
            </a:r>
            <a:r>
              <a:rPr sz="2000" spc="-5" dirty="0">
                <a:latin typeface="Gill Sans MT"/>
                <a:cs typeface="Gill Sans MT"/>
              </a:rPr>
              <a:t>with </a:t>
            </a:r>
            <a:r>
              <a:rPr sz="2000" dirty="0">
                <a:latin typeface="Gill Sans MT"/>
                <a:cs typeface="Gill Sans MT"/>
              </a:rPr>
              <a:t>small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difference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14600" y="1295400"/>
            <a:ext cx="3581400" cy="2057400"/>
          </a:xfrm>
          <a:custGeom>
            <a:avLst/>
            <a:gdLst/>
            <a:ahLst/>
            <a:cxnLst/>
            <a:rect l="l" t="t" r="r" b="b"/>
            <a:pathLst>
              <a:path w="3581400" h="2057400">
                <a:moveTo>
                  <a:pt x="0" y="0"/>
                </a:moveTo>
                <a:lnTo>
                  <a:pt x="3581400" y="0"/>
                </a:lnTo>
                <a:lnTo>
                  <a:pt x="3581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0623" y="1896416"/>
            <a:ext cx="3795395" cy="345440"/>
          </a:xfrm>
          <a:custGeom>
            <a:avLst/>
            <a:gdLst/>
            <a:ahLst/>
            <a:cxnLst/>
            <a:rect l="l" t="t" r="r" b="b"/>
            <a:pathLst>
              <a:path w="3795395" h="345439">
                <a:moveTo>
                  <a:pt x="3794951" y="345132"/>
                </a:moveTo>
                <a:lnTo>
                  <a:pt x="0" y="0"/>
                </a:lnTo>
              </a:path>
            </a:pathLst>
          </a:custGeom>
          <a:ln w="63500">
            <a:solidFill>
              <a:srgbClr val="D8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25712" y="1803961"/>
            <a:ext cx="193675" cy="185420"/>
          </a:xfrm>
          <a:custGeom>
            <a:avLst/>
            <a:gdLst/>
            <a:ahLst/>
            <a:cxnLst/>
            <a:rect l="l" t="t" r="r" b="b"/>
            <a:pathLst>
              <a:path w="193675" h="185419">
                <a:moveTo>
                  <a:pt x="193319" y="0"/>
                </a:moveTo>
                <a:lnTo>
                  <a:pt x="0" y="75638"/>
                </a:lnTo>
                <a:lnTo>
                  <a:pt x="176502" y="184911"/>
                </a:lnTo>
                <a:lnTo>
                  <a:pt x="193319" y="0"/>
                </a:lnTo>
                <a:close/>
              </a:path>
            </a:pathLst>
          </a:custGeom>
          <a:solidFill>
            <a:srgbClr val="D8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870726" y="6623548"/>
            <a:ext cx="18478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spc="-50" dirty="0">
                <a:latin typeface="Times New Roman"/>
                <a:cs typeface="Times New Roman"/>
              </a:rPr>
              <a:t>1</a:t>
            </a:r>
            <a:r>
              <a:rPr sz="130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29" dirty="0"/>
              <a:t>Two </a:t>
            </a:r>
            <a:r>
              <a:rPr dirty="0"/>
              <a:t>Intuitions </a:t>
            </a:r>
            <a:r>
              <a:rPr spc="-15" dirty="0"/>
              <a:t>for </a:t>
            </a:r>
            <a:r>
              <a:rPr dirty="0"/>
              <a:t>Data</a:t>
            </a:r>
            <a:r>
              <a:rPr spc="150" dirty="0"/>
              <a:t> </a:t>
            </a:r>
            <a:r>
              <a:rPr dirty="0"/>
              <a:t>Privacy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10162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917854"/>
            <a:ext cx="7263765" cy="26612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30"/>
              </a:spcBef>
            </a:pP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“If the </a:t>
            </a:r>
            <a:r>
              <a:rPr sz="2800" spc="-10" dirty="0">
                <a:solidFill>
                  <a:srgbClr val="4E8F00"/>
                </a:solidFill>
                <a:latin typeface="Gill Sans MT"/>
                <a:cs typeface="Gill Sans MT"/>
              </a:rPr>
              <a:t>release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of statistics </a:t>
            </a:r>
            <a:r>
              <a:rPr sz="2800" i="1" dirty="0">
                <a:solidFill>
                  <a:srgbClr val="4E8F00"/>
                </a:solidFill>
                <a:latin typeface="Gill Sans MT"/>
                <a:cs typeface="Gill Sans MT"/>
              </a:rPr>
              <a:t>S </a:t>
            </a:r>
            <a:r>
              <a:rPr sz="2800" spc="-20" dirty="0">
                <a:solidFill>
                  <a:srgbClr val="4E8F00"/>
                </a:solidFill>
                <a:latin typeface="Gill Sans MT"/>
                <a:cs typeface="Gill Sans MT"/>
              </a:rPr>
              <a:t>makes </a:t>
            </a:r>
            <a:r>
              <a:rPr sz="2800" spc="-5" dirty="0">
                <a:solidFill>
                  <a:srgbClr val="4E8F00"/>
                </a:solidFill>
                <a:latin typeface="Gill Sans MT"/>
                <a:cs typeface="Gill Sans MT"/>
              </a:rPr>
              <a:t>it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possible to  determine the value [of private </a:t>
            </a:r>
            <a:r>
              <a:rPr sz="2800" spc="-5" dirty="0">
                <a:solidFill>
                  <a:srgbClr val="4E8F00"/>
                </a:solidFill>
                <a:latin typeface="Gill Sans MT"/>
                <a:cs typeface="Gill Sans MT"/>
              </a:rPr>
              <a:t>information]</a:t>
            </a:r>
            <a:r>
              <a:rPr sz="2800" spc="-100" dirty="0">
                <a:solidFill>
                  <a:srgbClr val="4E8F00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4E8F00"/>
                </a:solidFill>
                <a:latin typeface="Gill Sans MT"/>
                <a:cs typeface="Gill Sans MT"/>
              </a:rPr>
              <a:t>more</a:t>
            </a:r>
            <a:endParaRPr sz="2800">
              <a:latin typeface="Gill Sans MT"/>
              <a:cs typeface="Gill Sans MT"/>
            </a:endParaRPr>
          </a:p>
          <a:p>
            <a:pPr marL="12700" marR="306070">
              <a:lnSpc>
                <a:spcPct val="122000"/>
              </a:lnSpc>
              <a:spcBef>
                <a:spcPts val="100"/>
              </a:spcBef>
            </a:pPr>
            <a:r>
              <a:rPr sz="2800" spc="-5" dirty="0">
                <a:solidFill>
                  <a:srgbClr val="4E8F00"/>
                </a:solidFill>
                <a:latin typeface="Gill Sans MT"/>
                <a:cs typeface="Gill Sans MT"/>
              </a:rPr>
              <a:t>accurately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than </a:t>
            </a:r>
            <a:r>
              <a:rPr sz="2800" spc="-5" dirty="0">
                <a:solidFill>
                  <a:srgbClr val="4E8F00"/>
                </a:solidFill>
                <a:latin typeface="Gill Sans MT"/>
                <a:cs typeface="Gill Sans MT"/>
              </a:rPr>
              <a:t>is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possible </a:t>
            </a:r>
            <a:r>
              <a:rPr sz="2800" spc="-5" dirty="0">
                <a:solidFill>
                  <a:srgbClr val="4E8F00"/>
                </a:solidFill>
                <a:latin typeface="Gill Sans MT"/>
                <a:cs typeface="Gill Sans MT"/>
              </a:rPr>
              <a:t>without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access to </a:t>
            </a:r>
            <a:r>
              <a:rPr sz="2800" i="1" dirty="0">
                <a:solidFill>
                  <a:srgbClr val="4E8F00"/>
                </a:solidFill>
                <a:latin typeface="Gill Sans MT"/>
                <a:cs typeface="Gill Sans MT"/>
              </a:rPr>
              <a:t>S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,</a:t>
            </a:r>
            <a:r>
              <a:rPr sz="2800" spc="-350" dirty="0">
                <a:solidFill>
                  <a:srgbClr val="4E8F00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a  </a:t>
            </a:r>
            <a:r>
              <a:rPr sz="2800" spc="-10" dirty="0">
                <a:solidFill>
                  <a:srgbClr val="4E8F00"/>
                </a:solidFill>
                <a:latin typeface="Gill Sans MT"/>
                <a:cs typeface="Gill Sans MT"/>
              </a:rPr>
              <a:t>disclosure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has </a:t>
            </a:r>
            <a:r>
              <a:rPr sz="2800" spc="-20" dirty="0">
                <a:solidFill>
                  <a:srgbClr val="4E8F00"/>
                </a:solidFill>
                <a:latin typeface="Gill Sans MT"/>
                <a:cs typeface="Gill Sans MT"/>
              </a:rPr>
              <a:t>taken </a:t>
            </a:r>
            <a:r>
              <a:rPr sz="2800" spc="-35" dirty="0">
                <a:solidFill>
                  <a:srgbClr val="4E8F00"/>
                </a:solidFill>
                <a:latin typeface="Gill Sans MT"/>
                <a:cs typeface="Gill Sans MT"/>
              </a:rPr>
              <a:t>place.”</a:t>
            </a:r>
            <a:r>
              <a:rPr sz="2800" spc="-10" dirty="0">
                <a:solidFill>
                  <a:srgbClr val="4E8F00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[Dalenius]</a:t>
            </a:r>
            <a:endParaRPr sz="2800">
              <a:latin typeface="Gill Sans MT"/>
              <a:cs typeface="Gill Sans MT"/>
            </a:endParaRPr>
          </a:p>
          <a:p>
            <a:pPr marL="497205" indent="-37020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97840" algn="l"/>
              </a:tabLst>
            </a:pPr>
            <a:r>
              <a:rPr sz="2400" spc="-5" dirty="0">
                <a:latin typeface="Gill Sans MT"/>
                <a:cs typeface="Gill Sans MT"/>
              </a:rPr>
              <a:t>Learning </a:t>
            </a:r>
            <a:r>
              <a:rPr sz="2400" spc="-15" dirty="0">
                <a:latin typeface="Gill Sans MT"/>
                <a:cs typeface="Gill Sans MT"/>
              </a:rPr>
              <a:t>more </a:t>
            </a:r>
            <a:r>
              <a:rPr sz="2400" dirty="0">
                <a:latin typeface="Gill Sans MT"/>
                <a:cs typeface="Gill Sans MT"/>
              </a:rPr>
              <a:t>about me should be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hard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39" y="43436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4236720"/>
            <a:ext cx="6948170" cy="162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800" dirty="0">
                <a:latin typeface="Gill Sans MT"/>
                <a:cs typeface="Gill Sans MT"/>
              </a:rPr>
              <a:t>Privacy </a:t>
            </a:r>
            <a:r>
              <a:rPr sz="2800" spc="-5" dirty="0">
                <a:latin typeface="Gill Sans MT"/>
                <a:cs typeface="Gill Sans MT"/>
              </a:rPr>
              <a:t>is </a:t>
            </a:r>
            <a:r>
              <a:rPr sz="2800" spc="-10" dirty="0">
                <a:latin typeface="Gill Sans MT"/>
                <a:cs typeface="Gill Sans MT"/>
              </a:rPr>
              <a:t>“</a:t>
            </a:r>
            <a:r>
              <a:rPr sz="2800" spc="-10" dirty="0">
                <a:solidFill>
                  <a:srgbClr val="4E8F00"/>
                </a:solidFill>
                <a:latin typeface="Gill Sans MT"/>
                <a:cs typeface="Gill Sans MT"/>
              </a:rPr>
              <a:t>protection </a:t>
            </a:r>
            <a:r>
              <a:rPr sz="2800" spc="-20" dirty="0">
                <a:solidFill>
                  <a:srgbClr val="4E8F00"/>
                </a:solidFill>
                <a:latin typeface="Gill Sans MT"/>
                <a:cs typeface="Gill Sans MT"/>
              </a:rPr>
              <a:t>from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being </a:t>
            </a:r>
            <a:r>
              <a:rPr sz="2800" spc="-15" dirty="0">
                <a:solidFill>
                  <a:srgbClr val="4E8F00"/>
                </a:solidFill>
                <a:latin typeface="Gill Sans MT"/>
                <a:cs typeface="Gill Sans MT"/>
              </a:rPr>
              <a:t>brought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to</a:t>
            </a:r>
            <a:r>
              <a:rPr sz="2800" spc="-285" dirty="0">
                <a:solidFill>
                  <a:srgbClr val="4E8F00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4E8F00"/>
                </a:solidFill>
                <a:latin typeface="Gill Sans MT"/>
                <a:cs typeface="Gill Sans MT"/>
              </a:rPr>
              <a:t>the  attention of </a:t>
            </a:r>
            <a:r>
              <a:rPr sz="2800" spc="-40" dirty="0">
                <a:solidFill>
                  <a:srgbClr val="4E8F00"/>
                </a:solidFill>
                <a:latin typeface="Gill Sans MT"/>
                <a:cs typeface="Gill Sans MT"/>
              </a:rPr>
              <a:t>others.</a:t>
            </a:r>
            <a:r>
              <a:rPr sz="2800" spc="-40" dirty="0">
                <a:latin typeface="Gill Sans MT"/>
                <a:cs typeface="Gill Sans MT"/>
              </a:rPr>
              <a:t>”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[Gavison]</a:t>
            </a:r>
            <a:endParaRPr sz="2800">
              <a:latin typeface="Gill Sans MT"/>
              <a:cs typeface="Gill Sans MT"/>
            </a:endParaRPr>
          </a:p>
          <a:p>
            <a:pPr marL="497205" indent="-37020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497840" algn="l"/>
              </a:tabLst>
            </a:pPr>
            <a:r>
              <a:rPr sz="2400" spc="-5" dirty="0">
                <a:latin typeface="Gill Sans MT"/>
                <a:cs typeface="Gill Sans MT"/>
              </a:rPr>
              <a:t>Safety is </a:t>
            </a:r>
            <a:r>
              <a:rPr sz="2400" dirty="0">
                <a:latin typeface="Gill Sans MT"/>
                <a:cs typeface="Gill Sans MT"/>
              </a:rPr>
              <a:t>blending </a:t>
            </a:r>
            <a:r>
              <a:rPr sz="2400" spc="-5" dirty="0">
                <a:latin typeface="Gill Sans MT"/>
                <a:cs typeface="Gill Sans MT"/>
              </a:rPr>
              <a:t>into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crowd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05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Example?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744" y="1493519"/>
            <a:ext cx="7890510" cy="4801314"/>
          </a:xfrm>
        </p:spPr>
        <p:txBody>
          <a:bodyPr/>
          <a:lstStyle/>
          <a:p>
            <a:r>
              <a:rPr lang="en-US" dirty="0" smtClean="0"/>
              <a:t>Suppose adversary knows that I smoke.</a:t>
            </a:r>
          </a:p>
          <a:p>
            <a:endParaRPr lang="en-US" dirty="0"/>
          </a:p>
          <a:p>
            <a:r>
              <a:rPr lang="en-US" dirty="0" smtClean="0"/>
              <a:t>Question 0: How many patients smoke?</a:t>
            </a:r>
          </a:p>
          <a:p>
            <a:endParaRPr lang="en-US" dirty="0" smtClean="0"/>
          </a:p>
          <a:p>
            <a:r>
              <a:rPr lang="en-US" dirty="0" smtClean="0"/>
              <a:t>Question1: How many smokers have cancer?</a:t>
            </a:r>
          </a:p>
          <a:p>
            <a:endParaRPr lang="en-US" dirty="0"/>
          </a:p>
          <a:p>
            <a:r>
              <a:rPr lang="en-US" dirty="0" smtClean="0"/>
              <a:t>Question 2: How many patients have cancer?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adversary learns that smoking </a:t>
            </a:r>
            <a:r>
              <a:rPr lang="en-US" dirty="0" smtClean="0">
                <a:sym typeface="Wingdings" panose="05000000000000000000" pitchFamily="2" charset="2"/>
              </a:rPr>
              <a:t> cancer then he learns my health status.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Privacy Violation?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8046084" cy="2743200"/>
          </a:xfrm>
          <a:custGeom>
            <a:avLst/>
            <a:gdLst/>
            <a:ahLst/>
            <a:cxnLst/>
            <a:rect l="l" t="t" r="r" b="b"/>
            <a:pathLst>
              <a:path w="8046084" h="2743200">
                <a:moveTo>
                  <a:pt x="6128613" y="2730500"/>
                </a:moveTo>
                <a:lnTo>
                  <a:pt x="5773564" y="2730500"/>
                </a:lnTo>
                <a:lnTo>
                  <a:pt x="5821377" y="2743200"/>
                </a:lnTo>
                <a:lnTo>
                  <a:pt x="6074799" y="2743200"/>
                </a:lnTo>
                <a:lnTo>
                  <a:pt x="6128613" y="2730500"/>
                </a:lnTo>
                <a:close/>
              </a:path>
              <a:path w="8046084" h="2743200">
                <a:moveTo>
                  <a:pt x="7552043" y="2413000"/>
                </a:moveTo>
                <a:lnTo>
                  <a:pt x="4468025" y="2413000"/>
                </a:lnTo>
                <a:lnTo>
                  <a:pt x="4510041" y="2425700"/>
                </a:lnTo>
                <a:lnTo>
                  <a:pt x="4593984" y="2425700"/>
                </a:lnTo>
                <a:lnTo>
                  <a:pt x="4636843" y="2438400"/>
                </a:lnTo>
                <a:lnTo>
                  <a:pt x="4680915" y="2438400"/>
                </a:lnTo>
                <a:lnTo>
                  <a:pt x="4726666" y="2451100"/>
                </a:lnTo>
                <a:lnTo>
                  <a:pt x="4774562" y="2463800"/>
                </a:lnTo>
                <a:lnTo>
                  <a:pt x="4825069" y="2476500"/>
                </a:lnTo>
                <a:lnTo>
                  <a:pt x="4870695" y="2501900"/>
                </a:lnTo>
                <a:lnTo>
                  <a:pt x="4915993" y="2514600"/>
                </a:lnTo>
                <a:lnTo>
                  <a:pt x="5006241" y="2565400"/>
                </a:lnTo>
                <a:lnTo>
                  <a:pt x="5237260" y="2628900"/>
                </a:lnTo>
                <a:lnTo>
                  <a:pt x="5385944" y="2667000"/>
                </a:lnTo>
                <a:lnTo>
                  <a:pt x="5438139" y="2667000"/>
                </a:lnTo>
                <a:lnTo>
                  <a:pt x="5491917" y="2679700"/>
                </a:lnTo>
                <a:lnTo>
                  <a:pt x="5538770" y="2692400"/>
                </a:lnTo>
                <a:lnTo>
                  <a:pt x="5585515" y="2692400"/>
                </a:lnTo>
                <a:lnTo>
                  <a:pt x="5726179" y="2730500"/>
                </a:lnTo>
                <a:lnTo>
                  <a:pt x="6313146" y="2730500"/>
                </a:lnTo>
                <a:lnTo>
                  <a:pt x="6357688" y="2717800"/>
                </a:lnTo>
                <a:lnTo>
                  <a:pt x="6514950" y="2717800"/>
                </a:lnTo>
                <a:lnTo>
                  <a:pt x="6537675" y="2705100"/>
                </a:lnTo>
                <a:lnTo>
                  <a:pt x="6563855" y="2705100"/>
                </a:lnTo>
                <a:lnTo>
                  <a:pt x="6668575" y="2692400"/>
                </a:lnTo>
                <a:lnTo>
                  <a:pt x="6861519" y="2641600"/>
                </a:lnTo>
                <a:lnTo>
                  <a:pt x="6909267" y="2641600"/>
                </a:lnTo>
                <a:lnTo>
                  <a:pt x="7053313" y="2603500"/>
                </a:lnTo>
                <a:lnTo>
                  <a:pt x="7102005" y="2603500"/>
                </a:lnTo>
                <a:lnTo>
                  <a:pt x="7201144" y="2578100"/>
                </a:lnTo>
                <a:lnTo>
                  <a:pt x="7254202" y="2565400"/>
                </a:lnTo>
                <a:lnTo>
                  <a:pt x="7302993" y="2552700"/>
                </a:lnTo>
                <a:lnTo>
                  <a:pt x="7350929" y="2527300"/>
                </a:lnTo>
                <a:lnTo>
                  <a:pt x="7401427" y="2514600"/>
                </a:lnTo>
                <a:lnTo>
                  <a:pt x="7442965" y="2476500"/>
                </a:lnTo>
                <a:lnTo>
                  <a:pt x="7485657" y="2451100"/>
                </a:lnTo>
                <a:lnTo>
                  <a:pt x="7529519" y="2425700"/>
                </a:lnTo>
                <a:lnTo>
                  <a:pt x="7552043" y="2413000"/>
                </a:lnTo>
                <a:close/>
              </a:path>
              <a:path w="8046084" h="2743200">
                <a:moveTo>
                  <a:pt x="7818136" y="2324100"/>
                </a:moveTo>
                <a:lnTo>
                  <a:pt x="2304353" y="2324100"/>
                </a:lnTo>
                <a:lnTo>
                  <a:pt x="2325002" y="2336800"/>
                </a:lnTo>
                <a:lnTo>
                  <a:pt x="2357955" y="2336800"/>
                </a:lnTo>
                <a:lnTo>
                  <a:pt x="2392932" y="2387600"/>
                </a:lnTo>
                <a:lnTo>
                  <a:pt x="2462342" y="2463800"/>
                </a:lnTo>
                <a:lnTo>
                  <a:pt x="2498027" y="2489200"/>
                </a:lnTo>
                <a:lnTo>
                  <a:pt x="2535200" y="2514600"/>
                </a:lnTo>
                <a:lnTo>
                  <a:pt x="2574486" y="2552700"/>
                </a:lnTo>
                <a:lnTo>
                  <a:pt x="2616511" y="2565400"/>
                </a:lnTo>
                <a:lnTo>
                  <a:pt x="2661901" y="2590800"/>
                </a:lnTo>
                <a:lnTo>
                  <a:pt x="2711283" y="2616200"/>
                </a:lnTo>
                <a:lnTo>
                  <a:pt x="2765281" y="2628900"/>
                </a:lnTo>
                <a:lnTo>
                  <a:pt x="2824522" y="2641600"/>
                </a:lnTo>
                <a:lnTo>
                  <a:pt x="2877779" y="2628900"/>
                </a:lnTo>
                <a:lnTo>
                  <a:pt x="3037550" y="2628900"/>
                </a:lnTo>
                <a:lnTo>
                  <a:pt x="3142584" y="2603500"/>
                </a:lnTo>
                <a:lnTo>
                  <a:pt x="3493255" y="2514600"/>
                </a:lnTo>
                <a:lnTo>
                  <a:pt x="3544295" y="2514600"/>
                </a:lnTo>
                <a:lnTo>
                  <a:pt x="3646134" y="2489200"/>
                </a:lnTo>
                <a:lnTo>
                  <a:pt x="3935178" y="2413000"/>
                </a:lnTo>
                <a:lnTo>
                  <a:pt x="7552043" y="2413000"/>
                </a:lnTo>
                <a:lnTo>
                  <a:pt x="7574566" y="2400300"/>
                </a:lnTo>
                <a:lnTo>
                  <a:pt x="7620815" y="2387600"/>
                </a:lnTo>
                <a:lnTo>
                  <a:pt x="7668280" y="2362200"/>
                </a:lnTo>
                <a:lnTo>
                  <a:pt x="7818136" y="2324100"/>
                </a:lnTo>
                <a:close/>
              </a:path>
              <a:path w="8046084" h="2743200">
                <a:moveTo>
                  <a:pt x="923042" y="2349500"/>
                </a:moveTo>
                <a:lnTo>
                  <a:pt x="812880" y="2349500"/>
                </a:lnTo>
                <a:lnTo>
                  <a:pt x="841507" y="2362200"/>
                </a:lnTo>
                <a:lnTo>
                  <a:pt x="869494" y="2362200"/>
                </a:lnTo>
                <a:lnTo>
                  <a:pt x="923042" y="2349500"/>
                </a:lnTo>
                <a:close/>
              </a:path>
              <a:path w="8046084" h="2743200">
                <a:moveTo>
                  <a:pt x="2610964" y="165100"/>
                </a:moveTo>
                <a:lnTo>
                  <a:pt x="344038" y="165100"/>
                </a:lnTo>
                <a:lnTo>
                  <a:pt x="336926" y="177800"/>
                </a:lnTo>
                <a:lnTo>
                  <a:pt x="305983" y="215900"/>
                </a:lnTo>
                <a:lnTo>
                  <a:pt x="285681" y="266700"/>
                </a:lnTo>
                <a:lnTo>
                  <a:pt x="274715" y="304800"/>
                </a:lnTo>
                <a:lnTo>
                  <a:pt x="271777" y="355600"/>
                </a:lnTo>
                <a:lnTo>
                  <a:pt x="275560" y="393700"/>
                </a:lnTo>
                <a:lnTo>
                  <a:pt x="284757" y="444500"/>
                </a:lnTo>
                <a:lnTo>
                  <a:pt x="298061" y="495300"/>
                </a:lnTo>
                <a:lnTo>
                  <a:pt x="314166" y="546100"/>
                </a:lnTo>
                <a:lnTo>
                  <a:pt x="328000" y="584200"/>
                </a:lnTo>
                <a:lnTo>
                  <a:pt x="342900" y="635000"/>
                </a:lnTo>
                <a:lnTo>
                  <a:pt x="354813" y="673100"/>
                </a:lnTo>
                <a:lnTo>
                  <a:pt x="359685" y="685800"/>
                </a:lnTo>
                <a:lnTo>
                  <a:pt x="346852" y="749300"/>
                </a:lnTo>
                <a:lnTo>
                  <a:pt x="333382" y="800100"/>
                </a:lnTo>
                <a:lnTo>
                  <a:pt x="290836" y="850900"/>
                </a:lnTo>
                <a:lnTo>
                  <a:pt x="254912" y="876300"/>
                </a:lnTo>
                <a:lnTo>
                  <a:pt x="204656" y="889000"/>
                </a:lnTo>
                <a:lnTo>
                  <a:pt x="136643" y="914400"/>
                </a:lnTo>
                <a:lnTo>
                  <a:pt x="103820" y="939800"/>
                </a:lnTo>
                <a:lnTo>
                  <a:pt x="68650" y="965200"/>
                </a:lnTo>
                <a:lnTo>
                  <a:pt x="33906" y="977900"/>
                </a:lnTo>
                <a:lnTo>
                  <a:pt x="2363" y="1003300"/>
                </a:lnTo>
                <a:lnTo>
                  <a:pt x="0" y="1003300"/>
                </a:lnTo>
                <a:lnTo>
                  <a:pt x="0" y="1409700"/>
                </a:lnTo>
                <a:lnTo>
                  <a:pt x="34920" y="1435100"/>
                </a:lnTo>
                <a:lnTo>
                  <a:pt x="91125" y="1447800"/>
                </a:lnTo>
                <a:lnTo>
                  <a:pt x="138139" y="1473200"/>
                </a:lnTo>
                <a:lnTo>
                  <a:pt x="331257" y="1524000"/>
                </a:lnTo>
                <a:lnTo>
                  <a:pt x="380168" y="1549400"/>
                </a:lnTo>
                <a:lnTo>
                  <a:pt x="418033" y="1562100"/>
                </a:lnTo>
                <a:lnTo>
                  <a:pt x="440016" y="1574800"/>
                </a:lnTo>
                <a:lnTo>
                  <a:pt x="452015" y="1574800"/>
                </a:lnTo>
                <a:lnTo>
                  <a:pt x="449869" y="1587500"/>
                </a:lnTo>
                <a:lnTo>
                  <a:pt x="478427" y="1587500"/>
                </a:lnTo>
                <a:lnTo>
                  <a:pt x="514448" y="1600200"/>
                </a:lnTo>
                <a:lnTo>
                  <a:pt x="558118" y="1638300"/>
                </a:lnTo>
                <a:lnTo>
                  <a:pt x="594106" y="1676400"/>
                </a:lnTo>
                <a:lnTo>
                  <a:pt x="623267" y="1714500"/>
                </a:lnTo>
                <a:lnTo>
                  <a:pt x="646453" y="1765300"/>
                </a:lnTo>
                <a:lnTo>
                  <a:pt x="637678" y="1828800"/>
                </a:lnTo>
                <a:lnTo>
                  <a:pt x="630450" y="1879600"/>
                </a:lnTo>
                <a:lnTo>
                  <a:pt x="625249" y="1917700"/>
                </a:lnTo>
                <a:lnTo>
                  <a:pt x="622555" y="1955800"/>
                </a:lnTo>
                <a:lnTo>
                  <a:pt x="622849" y="1993900"/>
                </a:lnTo>
                <a:lnTo>
                  <a:pt x="626609" y="2044700"/>
                </a:lnTo>
                <a:lnTo>
                  <a:pt x="634317" y="2108200"/>
                </a:lnTo>
                <a:lnTo>
                  <a:pt x="646453" y="2171700"/>
                </a:lnTo>
                <a:lnTo>
                  <a:pt x="658117" y="2222500"/>
                </a:lnTo>
                <a:lnTo>
                  <a:pt x="680023" y="2273300"/>
                </a:lnTo>
                <a:lnTo>
                  <a:pt x="713024" y="2311400"/>
                </a:lnTo>
                <a:lnTo>
                  <a:pt x="757974" y="2336800"/>
                </a:lnTo>
                <a:lnTo>
                  <a:pt x="784680" y="2349500"/>
                </a:lnTo>
                <a:lnTo>
                  <a:pt x="1027387" y="2349500"/>
                </a:lnTo>
                <a:lnTo>
                  <a:pt x="1128698" y="2324100"/>
                </a:lnTo>
                <a:lnTo>
                  <a:pt x="1178452" y="2324100"/>
                </a:lnTo>
                <a:lnTo>
                  <a:pt x="1325250" y="2286000"/>
                </a:lnTo>
                <a:lnTo>
                  <a:pt x="1373677" y="2260600"/>
                </a:lnTo>
                <a:lnTo>
                  <a:pt x="1470341" y="2235200"/>
                </a:lnTo>
                <a:lnTo>
                  <a:pt x="1501060" y="2197100"/>
                </a:lnTo>
                <a:lnTo>
                  <a:pt x="1533718" y="2171700"/>
                </a:lnTo>
                <a:lnTo>
                  <a:pt x="1568449" y="2159000"/>
                </a:lnTo>
                <a:lnTo>
                  <a:pt x="1605386" y="2146300"/>
                </a:lnTo>
                <a:lnTo>
                  <a:pt x="8041701" y="2146300"/>
                </a:lnTo>
                <a:lnTo>
                  <a:pt x="8033254" y="2108200"/>
                </a:lnTo>
                <a:lnTo>
                  <a:pt x="8020211" y="2070100"/>
                </a:lnTo>
                <a:lnTo>
                  <a:pt x="8002274" y="2006600"/>
                </a:lnTo>
                <a:lnTo>
                  <a:pt x="7988440" y="1968500"/>
                </a:lnTo>
                <a:lnTo>
                  <a:pt x="7973539" y="1917700"/>
                </a:lnTo>
                <a:lnTo>
                  <a:pt x="7961626" y="1879600"/>
                </a:lnTo>
                <a:lnTo>
                  <a:pt x="7956754" y="1854200"/>
                </a:lnTo>
                <a:lnTo>
                  <a:pt x="7963545" y="1816100"/>
                </a:lnTo>
                <a:lnTo>
                  <a:pt x="7971628" y="1765300"/>
                </a:lnTo>
                <a:lnTo>
                  <a:pt x="7980778" y="1714500"/>
                </a:lnTo>
                <a:lnTo>
                  <a:pt x="7990772" y="1663700"/>
                </a:lnTo>
                <a:lnTo>
                  <a:pt x="8001384" y="1625600"/>
                </a:lnTo>
                <a:lnTo>
                  <a:pt x="8012389" y="1574800"/>
                </a:lnTo>
                <a:lnTo>
                  <a:pt x="8023562" y="1524000"/>
                </a:lnTo>
                <a:lnTo>
                  <a:pt x="8034680" y="1485900"/>
                </a:lnTo>
                <a:lnTo>
                  <a:pt x="8045516" y="1435100"/>
                </a:lnTo>
                <a:lnTo>
                  <a:pt x="8041272" y="1384300"/>
                </a:lnTo>
                <a:lnTo>
                  <a:pt x="8037416" y="1346200"/>
                </a:lnTo>
                <a:lnTo>
                  <a:pt x="8033608" y="1295400"/>
                </a:lnTo>
                <a:lnTo>
                  <a:pt x="8029509" y="1244600"/>
                </a:lnTo>
                <a:lnTo>
                  <a:pt x="8024779" y="1193800"/>
                </a:lnTo>
                <a:lnTo>
                  <a:pt x="8019078" y="1143000"/>
                </a:lnTo>
                <a:lnTo>
                  <a:pt x="8012067" y="1092200"/>
                </a:lnTo>
                <a:lnTo>
                  <a:pt x="8003404" y="1041400"/>
                </a:lnTo>
                <a:lnTo>
                  <a:pt x="7992750" y="977900"/>
                </a:lnTo>
                <a:lnTo>
                  <a:pt x="7979767" y="939800"/>
                </a:lnTo>
                <a:lnTo>
                  <a:pt x="7964112" y="889000"/>
                </a:lnTo>
                <a:lnTo>
                  <a:pt x="7945448" y="838200"/>
                </a:lnTo>
                <a:lnTo>
                  <a:pt x="7923433" y="787400"/>
                </a:lnTo>
                <a:lnTo>
                  <a:pt x="7897728" y="749300"/>
                </a:lnTo>
                <a:lnTo>
                  <a:pt x="7867994" y="711200"/>
                </a:lnTo>
                <a:lnTo>
                  <a:pt x="7852212" y="660400"/>
                </a:lnTo>
                <a:lnTo>
                  <a:pt x="7838678" y="609600"/>
                </a:lnTo>
                <a:lnTo>
                  <a:pt x="7825762" y="571500"/>
                </a:lnTo>
                <a:lnTo>
                  <a:pt x="7811835" y="520700"/>
                </a:lnTo>
                <a:lnTo>
                  <a:pt x="7795266" y="482600"/>
                </a:lnTo>
                <a:lnTo>
                  <a:pt x="7774427" y="431800"/>
                </a:lnTo>
                <a:lnTo>
                  <a:pt x="7747687" y="393700"/>
                </a:lnTo>
                <a:lnTo>
                  <a:pt x="7713417" y="355600"/>
                </a:lnTo>
                <a:lnTo>
                  <a:pt x="7669987" y="317500"/>
                </a:lnTo>
                <a:lnTo>
                  <a:pt x="7630179" y="304800"/>
                </a:lnTo>
                <a:lnTo>
                  <a:pt x="7586705" y="279400"/>
                </a:lnTo>
                <a:lnTo>
                  <a:pt x="6326837" y="279400"/>
                </a:lnTo>
                <a:lnTo>
                  <a:pt x="6289866" y="266700"/>
                </a:lnTo>
                <a:lnTo>
                  <a:pt x="6177286" y="266700"/>
                </a:lnTo>
                <a:lnTo>
                  <a:pt x="6133217" y="254000"/>
                </a:lnTo>
                <a:lnTo>
                  <a:pt x="6082882" y="254000"/>
                </a:lnTo>
                <a:lnTo>
                  <a:pt x="6024486" y="241300"/>
                </a:lnTo>
                <a:lnTo>
                  <a:pt x="5974336" y="241300"/>
                </a:lnTo>
                <a:lnTo>
                  <a:pt x="5924861" y="228600"/>
                </a:lnTo>
                <a:lnTo>
                  <a:pt x="5875949" y="228600"/>
                </a:lnTo>
                <a:lnTo>
                  <a:pt x="5827487" y="215900"/>
                </a:lnTo>
                <a:lnTo>
                  <a:pt x="5779359" y="215900"/>
                </a:lnTo>
                <a:lnTo>
                  <a:pt x="5731455" y="203200"/>
                </a:lnTo>
                <a:lnTo>
                  <a:pt x="5683660" y="203200"/>
                </a:lnTo>
                <a:lnTo>
                  <a:pt x="5635860" y="190500"/>
                </a:lnTo>
                <a:lnTo>
                  <a:pt x="5587944" y="190500"/>
                </a:lnTo>
                <a:lnTo>
                  <a:pt x="5539796" y="177800"/>
                </a:lnTo>
                <a:lnTo>
                  <a:pt x="2662017" y="177800"/>
                </a:lnTo>
                <a:lnTo>
                  <a:pt x="2610964" y="165100"/>
                </a:lnTo>
                <a:close/>
              </a:path>
              <a:path w="8046084" h="2743200">
                <a:moveTo>
                  <a:pt x="8041701" y="2146300"/>
                </a:moveTo>
                <a:lnTo>
                  <a:pt x="1730764" y="2146300"/>
                </a:lnTo>
                <a:lnTo>
                  <a:pt x="1777857" y="2159000"/>
                </a:lnTo>
                <a:lnTo>
                  <a:pt x="1827824" y="2159000"/>
                </a:lnTo>
                <a:lnTo>
                  <a:pt x="1880796" y="2171700"/>
                </a:lnTo>
                <a:lnTo>
                  <a:pt x="1936908" y="2171700"/>
                </a:lnTo>
                <a:lnTo>
                  <a:pt x="1984993" y="2184400"/>
                </a:lnTo>
                <a:lnTo>
                  <a:pt x="2029365" y="2197100"/>
                </a:lnTo>
                <a:lnTo>
                  <a:pt x="2113957" y="2222500"/>
                </a:lnTo>
                <a:lnTo>
                  <a:pt x="2157673" y="2247900"/>
                </a:lnTo>
                <a:lnTo>
                  <a:pt x="2207218" y="2273300"/>
                </a:lnTo>
                <a:lnTo>
                  <a:pt x="2240772" y="2286000"/>
                </a:lnTo>
                <a:lnTo>
                  <a:pt x="2261872" y="2298700"/>
                </a:lnTo>
                <a:lnTo>
                  <a:pt x="2274055" y="2311400"/>
                </a:lnTo>
                <a:lnTo>
                  <a:pt x="2280858" y="2311400"/>
                </a:lnTo>
                <a:lnTo>
                  <a:pt x="2285817" y="2324100"/>
                </a:lnTo>
                <a:lnTo>
                  <a:pt x="7870627" y="2324100"/>
                </a:lnTo>
                <a:lnTo>
                  <a:pt x="7979514" y="2298700"/>
                </a:lnTo>
                <a:lnTo>
                  <a:pt x="7997126" y="2260600"/>
                </a:lnTo>
                <a:lnTo>
                  <a:pt x="8012523" y="2235200"/>
                </a:lnTo>
                <a:lnTo>
                  <a:pt x="8025405" y="2222500"/>
                </a:lnTo>
                <a:lnTo>
                  <a:pt x="8035477" y="2209800"/>
                </a:lnTo>
                <a:lnTo>
                  <a:pt x="8042440" y="2197100"/>
                </a:lnTo>
                <a:lnTo>
                  <a:pt x="8045997" y="2184400"/>
                </a:lnTo>
                <a:lnTo>
                  <a:pt x="8045850" y="2159000"/>
                </a:lnTo>
                <a:lnTo>
                  <a:pt x="8041701" y="2146300"/>
                </a:lnTo>
                <a:close/>
              </a:path>
              <a:path w="8046084" h="2743200">
                <a:moveTo>
                  <a:pt x="7283967" y="190500"/>
                </a:moveTo>
                <a:lnTo>
                  <a:pt x="7269422" y="190500"/>
                </a:lnTo>
                <a:lnTo>
                  <a:pt x="7123051" y="228600"/>
                </a:lnTo>
                <a:lnTo>
                  <a:pt x="7073186" y="228600"/>
                </a:lnTo>
                <a:lnTo>
                  <a:pt x="6972413" y="254000"/>
                </a:lnTo>
                <a:lnTo>
                  <a:pt x="6921694" y="254000"/>
                </a:lnTo>
                <a:lnTo>
                  <a:pt x="6870881" y="266700"/>
                </a:lnTo>
                <a:lnTo>
                  <a:pt x="6820067" y="266700"/>
                </a:lnTo>
                <a:lnTo>
                  <a:pt x="6769349" y="279400"/>
                </a:lnTo>
                <a:lnTo>
                  <a:pt x="7586705" y="279400"/>
                </a:lnTo>
                <a:lnTo>
                  <a:pt x="7401427" y="228600"/>
                </a:lnTo>
                <a:lnTo>
                  <a:pt x="7362558" y="215900"/>
                </a:lnTo>
                <a:lnTo>
                  <a:pt x="7319209" y="203200"/>
                </a:lnTo>
                <a:lnTo>
                  <a:pt x="7283967" y="190500"/>
                </a:lnTo>
                <a:close/>
              </a:path>
              <a:path w="8046084" h="2743200">
                <a:moveTo>
                  <a:pt x="4682711" y="50800"/>
                </a:moveTo>
                <a:lnTo>
                  <a:pt x="3318512" y="50800"/>
                </a:lnTo>
                <a:lnTo>
                  <a:pt x="3268330" y="63500"/>
                </a:lnTo>
                <a:lnTo>
                  <a:pt x="3217024" y="63500"/>
                </a:lnTo>
                <a:lnTo>
                  <a:pt x="3115481" y="88900"/>
                </a:lnTo>
                <a:lnTo>
                  <a:pt x="3065099" y="88900"/>
                </a:lnTo>
                <a:lnTo>
                  <a:pt x="2713001" y="177800"/>
                </a:lnTo>
                <a:lnTo>
                  <a:pt x="5491305" y="177800"/>
                </a:lnTo>
                <a:lnTo>
                  <a:pt x="5442357" y="165100"/>
                </a:lnTo>
                <a:lnTo>
                  <a:pt x="5392838" y="165100"/>
                </a:lnTo>
                <a:lnTo>
                  <a:pt x="5342635" y="152400"/>
                </a:lnTo>
                <a:lnTo>
                  <a:pt x="5240005" y="152400"/>
                </a:lnTo>
                <a:lnTo>
                  <a:pt x="5137678" y="127000"/>
                </a:lnTo>
                <a:lnTo>
                  <a:pt x="5086882" y="127000"/>
                </a:lnTo>
                <a:lnTo>
                  <a:pt x="5036263" y="114300"/>
                </a:lnTo>
                <a:lnTo>
                  <a:pt x="4935359" y="101600"/>
                </a:lnTo>
                <a:lnTo>
                  <a:pt x="4834567" y="76200"/>
                </a:lnTo>
                <a:lnTo>
                  <a:pt x="4784087" y="76200"/>
                </a:lnTo>
                <a:lnTo>
                  <a:pt x="4682711" y="50800"/>
                </a:lnTo>
                <a:close/>
              </a:path>
              <a:path w="8046084" h="2743200">
                <a:moveTo>
                  <a:pt x="700568" y="70596"/>
                </a:moveTo>
                <a:lnTo>
                  <a:pt x="537208" y="114300"/>
                </a:lnTo>
                <a:lnTo>
                  <a:pt x="470068" y="139700"/>
                </a:lnTo>
                <a:lnTo>
                  <a:pt x="436711" y="139700"/>
                </a:lnTo>
                <a:lnTo>
                  <a:pt x="402928" y="152400"/>
                </a:lnTo>
                <a:lnTo>
                  <a:pt x="383013" y="165100"/>
                </a:lnTo>
                <a:lnTo>
                  <a:pt x="2150465" y="165100"/>
                </a:lnTo>
                <a:lnTo>
                  <a:pt x="2099413" y="152400"/>
                </a:lnTo>
                <a:lnTo>
                  <a:pt x="1995517" y="152400"/>
                </a:lnTo>
                <a:lnTo>
                  <a:pt x="1936489" y="139700"/>
                </a:lnTo>
                <a:lnTo>
                  <a:pt x="1881611" y="114300"/>
                </a:lnTo>
                <a:lnTo>
                  <a:pt x="737490" y="114300"/>
                </a:lnTo>
                <a:lnTo>
                  <a:pt x="700568" y="70596"/>
                </a:lnTo>
                <a:close/>
              </a:path>
              <a:path w="8046084" h="2743200">
                <a:moveTo>
                  <a:pt x="1634493" y="25400"/>
                </a:moveTo>
                <a:lnTo>
                  <a:pt x="910309" y="25400"/>
                </a:lnTo>
                <a:lnTo>
                  <a:pt x="858643" y="38100"/>
                </a:lnTo>
                <a:lnTo>
                  <a:pt x="821826" y="38100"/>
                </a:lnTo>
                <a:lnTo>
                  <a:pt x="751660" y="56889"/>
                </a:lnTo>
                <a:lnTo>
                  <a:pt x="745171" y="76200"/>
                </a:lnTo>
                <a:lnTo>
                  <a:pt x="739197" y="88900"/>
                </a:lnTo>
                <a:lnTo>
                  <a:pt x="737490" y="101600"/>
                </a:lnTo>
                <a:lnTo>
                  <a:pt x="737490" y="114300"/>
                </a:lnTo>
                <a:lnTo>
                  <a:pt x="1881611" y="114300"/>
                </a:lnTo>
                <a:lnTo>
                  <a:pt x="1841154" y="101600"/>
                </a:lnTo>
                <a:lnTo>
                  <a:pt x="1825387" y="101600"/>
                </a:lnTo>
                <a:lnTo>
                  <a:pt x="1731753" y="50800"/>
                </a:lnTo>
                <a:lnTo>
                  <a:pt x="1634493" y="25400"/>
                </a:lnTo>
                <a:close/>
              </a:path>
              <a:path w="8046084" h="2743200">
                <a:moveTo>
                  <a:pt x="869494" y="25400"/>
                </a:moveTo>
                <a:lnTo>
                  <a:pt x="662384" y="25400"/>
                </a:lnTo>
                <a:lnTo>
                  <a:pt x="700568" y="70596"/>
                </a:lnTo>
                <a:lnTo>
                  <a:pt x="751660" y="56889"/>
                </a:lnTo>
                <a:lnTo>
                  <a:pt x="757974" y="38100"/>
                </a:lnTo>
                <a:lnTo>
                  <a:pt x="821826" y="38100"/>
                </a:lnTo>
                <a:lnTo>
                  <a:pt x="869494" y="25400"/>
                </a:lnTo>
                <a:close/>
              </a:path>
              <a:path w="8046084" h="2743200">
                <a:moveTo>
                  <a:pt x="4580446" y="38100"/>
                </a:moveTo>
                <a:lnTo>
                  <a:pt x="3519453" y="38100"/>
                </a:lnTo>
                <a:lnTo>
                  <a:pt x="3469190" y="50800"/>
                </a:lnTo>
                <a:lnTo>
                  <a:pt x="4631715" y="50800"/>
                </a:lnTo>
                <a:lnTo>
                  <a:pt x="4580446" y="38100"/>
                </a:lnTo>
                <a:close/>
              </a:path>
              <a:path w="8046084" h="2743200">
                <a:moveTo>
                  <a:pt x="4476891" y="25400"/>
                </a:moveTo>
                <a:lnTo>
                  <a:pt x="3921892" y="25400"/>
                </a:lnTo>
                <a:lnTo>
                  <a:pt x="3871576" y="38100"/>
                </a:lnTo>
                <a:lnTo>
                  <a:pt x="4528854" y="38100"/>
                </a:lnTo>
                <a:lnTo>
                  <a:pt x="4476891" y="25400"/>
                </a:lnTo>
                <a:close/>
              </a:path>
              <a:path w="8046084" h="2743200">
                <a:moveTo>
                  <a:pt x="1362389" y="12700"/>
                </a:moveTo>
                <a:lnTo>
                  <a:pt x="1014870" y="12700"/>
                </a:lnTo>
                <a:lnTo>
                  <a:pt x="962480" y="25400"/>
                </a:lnTo>
                <a:lnTo>
                  <a:pt x="1362310" y="25400"/>
                </a:lnTo>
                <a:lnTo>
                  <a:pt x="1362389" y="12700"/>
                </a:lnTo>
                <a:close/>
              </a:path>
              <a:path w="8046084" h="2743200">
                <a:moveTo>
                  <a:pt x="1424822" y="0"/>
                </a:moveTo>
                <a:lnTo>
                  <a:pt x="1390182" y="12700"/>
                </a:lnTo>
                <a:lnTo>
                  <a:pt x="1369690" y="25400"/>
                </a:lnTo>
                <a:lnTo>
                  <a:pt x="1584169" y="25400"/>
                </a:lnTo>
                <a:lnTo>
                  <a:pt x="1532538" y="12700"/>
                </a:lnTo>
                <a:lnTo>
                  <a:pt x="1479467" y="12700"/>
                </a:lnTo>
                <a:lnTo>
                  <a:pt x="1424822" y="0"/>
                </a:lnTo>
                <a:close/>
              </a:path>
              <a:path w="8046084" h="2743200">
                <a:moveTo>
                  <a:pt x="1270059" y="0"/>
                </a:moveTo>
                <a:lnTo>
                  <a:pt x="1220878" y="12700"/>
                </a:lnTo>
                <a:lnTo>
                  <a:pt x="1313727" y="12700"/>
                </a:lnTo>
                <a:lnTo>
                  <a:pt x="1270059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070" y="26036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070" y="26036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070" y="23019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070" y="23019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1231" y="2526460"/>
            <a:ext cx="4794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49000"/>
              </a:lnSpc>
            </a:pPr>
            <a:r>
              <a:rPr sz="4200" b="1" baseline="14880" dirty="0">
                <a:latin typeface="Arial Narrow"/>
                <a:cs typeface="Arial Narrow"/>
              </a:rPr>
              <a:t>x</a:t>
            </a:r>
            <a:r>
              <a:rPr sz="1850" b="1" spc="5" dirty="0">
                <a:latin typeface="Arial Narrow"/>
                <a:cs typeface="Arial Narrow"/>
              </a:rPr>
              <a:t>n-1  </a:t>
            </a:r>
            <a:r>
              <a:rPr sz="2800" b="1" spc="5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n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0070" y="200035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070" y="200035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70" y="169872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858531" y="0"/>
                </a:moveTo>
                <a:lnTo>
                  <a:pt x="803003" y="0"/>
                </a:lnTo>
                <a:lnTo>
                  <a:pt x="747574" y="801"/>
                </a:lnTo>
                <a:lnTo>
                  <a:pt x="692444" y="2404"/>
                </a:lnTo>
                <a:lnTo>
                  <a:pt x="637812" y="4809"/>
                </a:lnTo>
                <a:lnTo>
                  <a:pt x="583877" y="8016"/>
                </a:lnTo>
                <a:lnTo>
                  <a:pt x="530837" y="12024"/>
                </a:lnTo>
                <a:lnTo>
                  <a:pt x="478893" y="16833"/>
                </a:lnTo>
                <a:lnTo>
                  <a:pt x="428242" y="22445"/>
                </a:lnTo>
                <a:lnTo>
                  <a:pt x="379084" y="28857"/>
                </a:lnTo>
                <a:lnTo>
                  <a:pt x="331619" y="36072"/>
                </a:lnTo>
                <a:lnTo>
                  <a:pt x="286044" y="44088"/>
                </a:lnTo>
                <a:lnTo>
                  <a:pt x="242560" y="52906"/>
                </a:lnTo>
                <a:lnTo>
                  <a:pt x="181920" y="67600"/>
                </a:lnTo>
                <a:lnTo>
                  <a:pt x="129943" y="83310"/>
                </a:lnTo>
                <a:lnTo>
                  <a:pt x="86628" y="99878"/>
                </a:lnTo>
                <a:lnTo>
                  <a:pt x="51977" y="117148"/>
                </a:lnTo>
                <a:lnTo>
                  <a:pt x="8662" y="153173"/>
                </a:lnTo>
                <a:lnTo>
                  <a:pt x="0" y="171614"/>
                </a:lnTo>
                <a:lnTo>
                  <a:pt x="0" y="190134"/>
                </a:lnTo>
                <a:lnTo>
                  <a:pt x="25988" y="226783"/>
                </a:lnTo>
                <a:lnTo>
                  <a:pt x="86628" y="261871"/>
                </a:lnTo>
                <a:lnTo>
                  <a:pt x="129943" y="278439"/>
                </a:lnTo>
                <a:lnTo>
                  <a:pt x="181920" y="294148"/>
                </a:lnTo>
                <a:lnTo>
                  <a:pt x="242560" y="308843"/>
                </a:lnTo>
                <a:lnTo>
                  <a:pt x="286044" y="317660"/>
                </a:lnTo>
                <a:lnTo>
                  <a:pt x="331619" y="325677"/>
                </a:lnTo>
                <a:lnTo>
                  <a:pt x="379084" y="332891"/>
                </a:lnTo>
                <a:lnTo>
                  <a:pt x="428242" y="339304"/>
                </a:lnTo>
                <a:lnTo>
                  <a:pt x="478893" y="344915"/>
                </a:lnTo>
                <a:lnTo>
                  <a:pt x="530837" y="349725"/>
                </a:lnTo>
                <a:lnTo>
                  <a:pt x="583877" y="353733"/>
                </a:lnTo>
                <a:lnTo>
                  <a:pt x="637812" y="356939"/>
                </a:lnTo>
                <a:lnTo>
                  <a:pt x="692444" y="359344"/>
                </a:lnTo>
                <a:lnTo>
                  <a:pt x="747574" y="360947"/>
                </a:lnTo>
                <a:lnTo>
                  <a:pt x="803003" y="361749"/>
                </a:lnTo>
                <a:lnTo>
                  <a:pt x="858531" y="361749"/>
                </a:lnTo>
                <a:lnTo>
                  <a:pt x="913959" y="360947"/>
                </a:lnTo>
                <a:lnTo>
                  <a:pt x="969089" y="359344"/>
                </a:lnTo>
                <a:lnTo>
                  <a:pt x="1023721" y="356939"/>
                </a:lnTo>
                <a:lnTo>
                  <a:pt x="1077656" y="353733"/>
                </a:lnTo>
                <a:lnTo>
                  <a:pt x="1130696" y="349725"/>
                </a:lnTo>
                <a:lnTo>
                  <a:pt x="1182641" y="344915"/>
                </a:lnTo>
                <a:lnTo>
                  <a:pt x="1233291" y="339304"/>
                </a:lnTo>
                <a:lnTo>
                  <a:pt x="1282449" y="332891"/>
                </a:lnTo>
                <a:lnTo>
                  <a:pt x="1329915" y="325677"/>
                </a:lnTo>
                <a:lnTo>
                  <a:pt x="1375489" y="317660"/>
                </a:lnTo>
                <a:lnTo>
                  <a:pt x="1418973" y="308843"/>
                </a:lnTo>
                <a:lnTo>
                  <a:pt x="1479613" y="294148"/>
                </a:lnTo>
                <a:lnTo>
                  <a:pt x="1531591" y="278439"/>
                </a:lnTo>
                <a:lnTo>
                  <a:pt x="1574905" y="261871"/>
                </a:lnTo>
                <a:lnTo>
                  <a:pt x="1609557" y="244600"/>
                </a:lnTo>
                <a:lnTo>
                  <a:pt x="1652871" y="208576"/>
                </a:lnTo>
                <a:lnTo>
                  <a:pt x="1661534" y="190134"/>
                </a:lnTo>
                <a:lnTo>
                  <a:pt x="1661534" y="171614"/>
                </a:lnTo>
                <a:lnTo>
                  <a:pt x="1635545" y="134965"/>
                </a:lnTo>
                <a:lnTo>
                  <a:pt x="1574905" y="99878"/>
                </a:lnTo>
                <a:lnTo>
                  <a:pt x="1531591" y="83310"/>
                </a:lnTo>
                <a:lnTo>
                  <a:pt x="1479613" y="67600"/>
                </a:lnTo>
                <a:lnTo>
                  <a:pt x="1418973" y="52906"/>
                </a:lnTo>
                <a:lnTo>
                  <a:pt x="1375489" y="44088"/>
                </a:lnTo>
                <a:lnTo>
                  <a:pt x="1329915" y="36072"/>
                </a:lnTo>
                <a:lnTo>
                  <a:pt x="1282449" y="28857"/>
                </a:lnTo>
                <a:lnTo>
                  <a:pt x="1233291" y="22445"/>
                </a:lnTo>
                <a:lnTo>
                  <a:pt x="1182641" y="16833"/>
                </a:lnTo>
                <a:lnTo>
                  <a:pt x="1130696" y="12024"/>
                </a:lnTo>
                <a:lnTo>
                  <a:pt x="1077656" y="8016"/>
                </a:lnTo>
                <a:lnTo>
                  <a:pt x="1023721" y="4809"/>
                </a:lnTo>
                <a:lnTo>
                  <a:pt x="969089" y="2404"/>
                </a:lnTo>
                <a:lnTo>
                  <a:pt x="913959" y="801"/>
                </a:lnTo>
                <a:lnTo>
                  <a:pt x="858531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70" y="169872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2967" y="1612900"/>
            <a:ext cx="29591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3</a:t>
            </a:r>
            <a:endParaRPr sz="2775" baseline="-22522">
              <a:latin typeface="Arial Narrow"/>
              <a:cs typeface="Arial Narrow"/>
            </a:endParaRPr>
          </a:p>
          <a:p>
            <a:pPr marL="68580">
              <a:lnSpc>
                <a:spcPts val="2720"/>
              </a:lnSpc>
            </a:pPr>
            <a:r>
              <a:rPr sz="2800" spc="-1400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0070" y="13971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070" y="13971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2967" y="1311275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2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0070" y="10954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070" y="10954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09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09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92967" y="1009650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1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484" y="1857375"/>
            <a:ext cx="60071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dirty="0">
                <a:latin typeface="Arial Narrow"/>
                <a:cs typeface="Arial Narrow"/>
              </a:rPr>
              <a:t>D</a:t>
            </a:r>
            <a:r>
              <a:rPr sz="2800" u="heavy" spc="-5" dirty="0">
                <a:latin typeface="Arial Narrow"/>
                <a:cs typeface="Arial Narrow"/>
              </a:rPr>
              <a:t>B</a:t>
            </a:r>
            <a:r>
              <a:rPr sz="2800" dirty="0">
                <a:latin typeface="Arial Narrow"/>
                <a:cs typeface="Arial Narrow"/>
              </a:rPr>
              <a:t>=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4363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4364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49" y="0"/>
                </a:moveTo>
                <a:lnTo>
                  <a:pt x="37469" y="4197"/>
                </a:lnTo>
                <a:lnTo>
                  <a:pt x="17968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8" y="91181"/>
                </a:lnTo>
                <a:lnTo>
                  <a:pt x="37469" y="102628"/>
                </a:lnTo>
                <a:lnTo>
                  <a:pt x="61349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4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1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1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1" y="4197"/>
                </a:lnTo>
                <a:lnTo>
                  <a:pt x="613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5924" y="2314358"/>
            <a:ext cx="637540" cy="95885"/>
          </a:xfrm>
          <a:custGeom>
            <a:avLst/>
            <a:gdLst/>
            <a:ahLst/>
            <a:cxnLst/>
            <a:rect l="l" t="t" r="r" b="b"/>
            <a:pathLst>
              <a:path w="637540" h="95885">
                <a:moveTo>
                  <a:pt x="0" y="0"/>
                </a:moveTo>
                <a:lnTo>
                  <a:pt x="45493" y="25318"/>
                </a:lnTo>
                <a:lnTo>
                  <a:pt x="90988" y="46741"/>
                </a:lnTo>
                <a:lnTo>
                  <a:pt x="136484" y="64269"/>
                </a:lnTo>
                <a:lnTo>
                  <a:pt x="181981" y="77902"/>
                </a:lnTo>
                <a:lnTo>
                  <a:pt x="227479" y="87640"/>
                </a:lnTo>
                <a:lnTo>
                  <a:pt x="272977" y="93483"/>
                </a:lnTo>
                <a:lnTo>
                  <a:pt x="318476" y="95430"/>
                </a:lnTo>
                <a:lnTo>
                  <a:pt x="363974" y="93483"/>
                </a:lnTo>
                <a:lnTo>
                  <a:pt x="409472" y="87640"/>
                </a:lnTo>
                <a:lnTo>
                  <a:pt x="454970" y="77902"/>
                </a:lnTo>
                <a:lnTo>
                  <a:pt x="500467" y="64269"/>
                </a:lnTo>
                <a:lnTo>
                  <a:pt x="545963" y="46741"/>
                </a:lnTo>
                <a:lnTo>
                  <a:pt x="591458" y="25318"/>
                </a:lnTo>
                <a:lnTo>
                  <a:pt x="636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55177" y="2722562"/>
            <a:ext cx="124523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 Narrow"/>
                <a:cs typeface="Arial Narrow"/>
              </a:rPr>
              <a:t>Adversary</a:t>
            </a:r>
            <a:r>
              <a:rPr sz="2000" b="1" spc="-17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78337" y="165643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6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3016" y="1958060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8337" y="2681958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5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7303" y="298358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6337" y="2121593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2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31365" y="2094982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4" h="54610">
                <a:moveTo>
                  <a:pt x="200" y="0"/>
                </a:moveTo>
                <a:lnTo>
                  <a:pt x="0" y="54609"/>
                </a:lnTo>
                <a:lnTo>
                  <a:pt x="54709" y="27504"/>
                </a:lnTo>
                <a:lnTo>
                  <a:pt x="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49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49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6" y="164637"/>
                </a:lnTo>
                <a:lnTo>
                  <a:pt x="288925" y="119236"/>
                </a:lnTo>
                <a:lnTo>
                  <a:pt x="278346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6" y="73835"/>
                </a:lnTo>
                <a:lnTo>
                  <a:pt x="288925" y="119236"/>
                </a:lnTo>
                <a:lnTo>
                  <a:pt x="278346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49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49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167490" y="0"/>
                </a:moveTo>
                <a:lnTo>
                  <a:pt x="123022" y="0"/>
                </a:lnTo>
                <a:lnTo>
                  <a:pt x="80245" y="11307"/>
                </a:lnTo>
                <a:lnTo>
                  <a:pt x="42544" y="33923"/>
                </a:lnTo>
                <a:lnTo>
                  <a:pt x="10636" y="73835"/>
                </a:lnTo>
                <a:lnTo>
                  <a:pt x="0" y="119236"/>
                </a:lnTo>
                <a:lnTo>
                  <a:pt x="10636" y="164637"/>
                </a:lnTo>
                <a:lnTo>
                  <a:pt x="42544" y="204549"/>
                </a:lnTo>
                <a:lnTo>
                  <a:pt x="80245" y="227165"/>
                </a:lnTo>
                <a:lnTo>
                  <a:pt x="123022" y="238473"/>
                </a:lnTo>
                <a:lnTo>
                  <a:pt x="167490" y="238473"/>
                </a:lnTo>
                <a:lnTo>
                  <a:pt x="210266" y="227165"/>
                </a:lnTo>
                <a:lnTo>
                  <a:pt x="247967" y="204549"/>
                </a:lnTo>
                <a:lnTo>
                  <a:pt x="279876" y="164637"/>
                </a:lnTo>
                <a:lnTo>
                  <a:pt x="290512" y="119236"/>
                </a:lnTo>
                <a:lnTo>
                  <a:pt x="279876" y="73835"/>
                </a:lnTo>
                <a:lnTo>
                  <a:pt x="247967" y="33923"/>
                </a:lnTo>
                <a:lnTo>
                  <a:pt x="210266" y="11307"/>
                </a:lnTo>
                <a:lnTo>
                  <a:pt x="167490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247967" y="33923"/>
                </a:moveTo>
                <a:lnTo>
                  <a:pt x="279876" y="73835"/>
                </a:lnTo>
                <a:lnTo>
                  <a:pt x="290512" y="119236"/>
                </a:lnTo>
                <a:lnTo>
                  <a:pt x="279876" y="164637"/>
                </a:lnTo>
                <a:lnTo>
                  <a:pt x="247967" y="204549"/>
                </a:lnTo>
                <a:lnTo>
                  <a:pt x="210266" y="227165"/>
                </a:lnTo>
                <a:lnTo>
                  <a:pt x="167490" y="238473"/>
                </a:lnTo>
                <a:lnTo>
                  <a:pt x="123022" y="238473"/>
                </a:lnTo>
                <a:lnTo>
                  <a:pt x="80245" y="227165"/>
                </a:lnTo>
                <a:lnTo>
                  <a:pt x="42544" y="204549"/>
                </a:lnTo>
                <a:lnTo>
                  <a:pt x="10636" y="164637"/>
                </a:lnTo>
                <a:lnTo>
                  <a:pt x="0" y="119236"/>
                </a:lnTo>
                <a:lnTo>
                  <a:pt x="10636" y="73835"/>
                </a:lnTo>
                <a:lnTo>
                  <a:pt x="42544" y="33923"/>
                </a:lnTo>
                <a:lnTo>
                  <a:pt x="80245" y="11307"/>
                </a:lnTo>
                <a:lnTo>
                  <a:pt x="123022" y="0"/>
                </a:lnTo>
                <a:lnTo>
                  <a:pt x="167490" y="0"/>
                </a:lnTo>
                <a:lnTo>
                  <a:pt x="210266" y="11307"/>
                </a:lnTo>
                <a:lnTo>
                  <a:pt x="247967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50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50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7" y="164637"/>
                </a:lnTo>
                <a:lnTo>
                  <a:pt x="288925" y="119236"/>
                </a:lnTo>
                <a:lnTo>
                  <a:pt x="278347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7" y="73835"/>
                </a:lnTo>
                <a:lnTo>
                  <a:pt x="288925" y="119236"/>
                </a:lnTo>
                <a:lnTo>
                  <a:pt x="278347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50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50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14600" y="1143000"/>
            <a:ext cx="3581400" cy="221551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350135" marR="377825" indent="125095">
              <a:lnSpc>
                <a:spcPct val="118800"/>
              </a:lnSpc>
              <a:spcBef>
                <a:spcPts val="1045"/>
              </a:spcBef>
              <a:tabLst>
                <a:tab pos="3079115" algn="l"/>
              </a:tabLst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  answe</a:t>
            </a:r>
            <a:r>
              <a:rPr sz="2000" spc="-4300" dirty="0">
                <a:solidFill>
                  <a:srgbClr val="929292"/>
                </a:solidFill>
                <a:latin typeface="Arial Narrow"/>
                <a:cs typeface="Arial Narrow"/>
              </a:rPr>
              <a:t>r</a:t>
            </a:r>
            <a:r>
              <a:rPr sz="3000" baseline="15277" dirty="0">
                <a:solidFill>
                  <a:srgbClr val="929292"/>
                </a:solidFill>
                <a:latin typeface="Arial Narrow"/>
                <a:cs typeface="Arial Narrow"/>
              </a:rPr>
              <a:t>1	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  <a:p>
            <a:pPr marR="601980" algn="r">
              <a:lnSpc>
                <a:spcPts val="2740"/>
              </a:lnSpc>
              <a:tabLst>
                <a:tab pos="2250440" algn="l"/>
              </a:tabLst>
            </a:pPr>
            <a:r>
              <a:rPr sz="3200" dirty="0">
                <a:solidFill>
                  <a:srgbClr val="929292"/>
                </a:solidFill>
                <a:latin typeface="Arial Narrow"/>
                <a:cs typeface="Arial Narrow"/>
              </a:rPr>
              <a:t>San	</a:t>
            </a:r>
            <a:r>
              <a:rPr sz="4200" spc="-2100" baseline="-12896" dirty="0">
                <a:solidFill>
                  <a:srgbClr val="929292"/>
                </a:solidFill>
                <a:latin typeface="Arial"/>
                <a:cs typeface="Arial"/>
              </a:rPr>
              <a:t>M</a:t>
            </a:r>
            <a:endParaRPr sz="4200" baseline="-12896">
              <a:latin typeface="Arial"/>
              <a:cs typeface="Arial"/>
            </a:endParaRPr>
          </a:p>
          <a:p>
            <a:pPr marR="561975" algn="r">
              <a:lnSpc>
                <a:spcPct val="100000"/>
              </a:lnSpc>
              <a:spcBef>
                <a:spcPts val="85"/>
              </a:spcBef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</a:t>
            </a:r>
            <a:endParaRPr sz="2000">
              <a:latin typeface="Arial Narrow"/>
              <a:cs typeface="Arial Narrow"/>
            </a:endParaRPr>
          </a:p>
          <a:p>
            <a:pPr marL="603885">
              <a:lnSpc>
                <a:spcPct val="100000"/>
              </a:lnSpc>
              <a:spcBef>
                <a:spcPts val="450"/>
              </a:spcBef>
              <a:tabLst>
                <a:tab pos="2359025" algn="l"/>
                <a:tab pos="3084830" algn="l"/>
              </a:tabLst>
            </a:pP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r>
              <a:rPr sz="3000" b="1" spc="502" baseline="-1944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r>
              <a:rPr sz="3000" b="1" spc="502" baseline="-1944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	</a:t>
            </a:r>
            <a:r>
              <a:rPr sz="2000" spc="-85" dirty="0">
                <a:solidFill>
                  <a:srgbClr val="929292"/>
                </a:solidFill>
                <a:latin typeface="Arial Narrow"/>
                <a:cs typeface="Arial Narrow"/>
              </a:rPr>
              <a:t>answer</a:t>
            </a:r>
            <a:r>
              <a:rPr sz="3000" spc="-127" baseline="15277" dirty="0">
                <a:solidFill>
                  <a:srgbClr val="929292"/>
                </a:solidFill>
                <a:latin typeface="Arial Narrow"/>
                <a:cs typeface="Arial Narrow"/>
              </a:rPr>
              <a:t>T	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T</a:t>
            </a:r>
            <a:endParaRPr sz="2000">
              <a:latin typeface="Arial Narrow"/>
              <a:cs typeface="Arial Narrow"/>
            </a:endParaRPr>
          </a:p>
          <a:p>
            <a:pPr marL="367665">
              <a:lnSpc>
                <a:spcPts val="2130"/>
              </a:lnSpc>
              <a:spcBef>
                <a:spcPts val="484"/>
              </a:spcBef>
            </a:pPr>
            <a:r>
              <a:rPr sz="1800" dirty="0">
                <a:solidFill>
                  <a:srgbClr val="929292"/>
                </a:solidFill>
                <a:latin typeface="Arial Narrow"/>
                <a:cs typeface="Arial Narrow"/>
              </a:rPr>
              <a:t>random</a:t>
            </a:r>
            <a:r>
              <a:rPr sz="1800" spc="-105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929292"/>
                </a:solidFill>
                <a:latin typeface="Arial Narrow"/>
                <a:cs typeface="Arial Narrow"/>
              </a:rPr>
              <a:t>coins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67998" y="2603500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4">
                <a:moveTo>
                  <a:pt x="27663" y="0"/>
                </a:moveTo>
                <a:lnTo>
                  <a:pt x="0" y="54429"/>
                </a:lnTo>
                <a:lnTo>
                  <a:pt x="54608" y="54788"/>
                </a:lnTo>
                <a:lnTo>
                  <a:pt x="2766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Preventing </a:t>
            </a:r>
            <a:r>
              <a:rPr dirty="0"/>
              <a:t>Attribute</a:t>
            </a:r>
            <a:r>
              <a:rPr spc="-445" dirty="0"/>
              <a:t> </a:t>
            </a:r>
            <a:r>
              <a:rPr spc="-10" dirty="0"/>
              <a:t>Disclosure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07339" y="3378200"/>
            <a:ext cx="6489700" cy="118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Large </a:t>
            </a:r>
            <a:r>
              <a:rPr sz="2400" dirty="0">
                <a:latin typeface="Gill Sans MT"/>
                <a:cs typeface="Gill Sans MT"/>
              </a:rPr>
              <a:t>class of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definitions</a:t>
            </a:r>
            <a:endParaRPr sz="240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82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10" dirty="0">
                <a:latin typeface="Gill Sans MT"/>
                <a:cs typeface="Gill Sans MT"/>
              </a:rPr>
              <a:t>safe </a:t>
            </a:r>
            <a:r>
              <a:rPr sz="2000" spc="-5" dirty="0">
                <a:latin typeface="Gill Sans MT"/>
                <a:cs typeface="Gill Sans MT"/>
              </a:rPr>
              <a:t>if </a:t>
            </a:r>
            <a:r>
              <a:rPr sz="2000" dirty="0">
                <a:latin typeface="Gill Sans MT"/>
                <a:cs typeface="Gill Sans MT"/>
              </a:rPr>
              <a:t>adversary </a:t>
            </a:r>
            <a:r>
              <a:rPr sz="2000" spc="-20" dirty="0">
                <a:latin typeface="Gill Sans MT"/>
                <a:cs typeface="Gill Sans MT"/>
              </a:rPr>
              <a:t>can’t </a:t>
            </a:r>
            <a:r>
              <a:rPr sz="2000" spc="-5" dirty="0">
                <a:latin typeface="Gill Sans MT"/>
                <a:cs typeface="Gill Sans MT"/>
              </a:rPr>
              <a:t>learn </a:t>
            </a:r>
            <a:r>
              <a:rPr sz="2000" dirty="0">
                <a:latin typeface="Gill Sans MT"/>
                <a:cs typeface="Gill Sans MT"/>
              </a:rPr>
              <a:t>“too </a:t>
            </a:r>
            <a:r>
              <a:rPr sz="2000" spc="-5" dirty="0">
                <a:latin typeface="Gill Sans MT"/>
                <a:cs typeface="Gill Sans MT"/>
              </a:rPr>
              <a:t>much” </a:t>
            </a:r>
            <a:r>
              <a:rPr sz="2000" dirty="0">
                <a:latin typeface="Gill Sans MT"/>
                <a:cs typeface="Gill Sans MT"/>
              </a:rPr>
              <a:t>about </a:t>
            </a:r>
            <a:r>
              <a:rPr sz="2000" spc="-15" dirty="0">
                <a:latin typeface="Gill Sans MT"/>
                <a:cs typeface="Gill Sans MT"/>
              </a:rPr>
              <a:t>any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entry</a:t>
            </a:r>
            <a:endParaRPr sz="20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Wingdings"/>
                <a:cs typeface="Wingdings"/>
              </a:rPr>
              <a:t>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ill Sans MT"/>
                <a:cs typeface="Gill Sans MT"/>
              </a:rPr>
              <a:t>E.g.: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21739" y="4642396"/>
            <a:ext cx="10668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•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dirty="0">
                <a:latin typeface="Gill Sans MT"/>
                <a:cs typeface="Gill Sans MT"/>
              </a:rPr>
              <a:t>•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50339" y="4622800"/>
            <a:ext cx="5008245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Cannot </a:t>
            </a:r>
            <a:r>
              <a:rPr sz="1800" spc="-15" dirty="0">
                <a:latin typeface="Gill Sans MT"/>
                <a:cs typeface="Gill Sans MT"/>
              </a:rPr>
              <a:t>narrow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baseline="-20833" dirty="0">
                <a:latin typeface="Arial"/>
                <a:cs typeface="Arial"/>
              </a:rPr>
              <a:t>i </a:t>
            </a:r>
            <a:r>
              <a:rPr sz="1800" spc="-10" dirty="0">
                <a:latin typeface="Gill Sans MT"/>
                <a:cs typeface="Gill Sans MT"/>
              </a:rPr>
              <a:t>down </a:t>
            </a:r>
            <a:r>
              <a:rPr sz="1800" dirty="0">
                <a:latin typeface="Gill Sans MT"/>
                <a:cs typeface="Gill Sans MT"/>
              </a:rPr>
              <a:t>to small</a:t>
            </a:r>
            <a:r>
              <a:rPr sz="1800" spc="1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interval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spc="-10" dirty="0">
                <a:latin typeface="Gill Sans MT"/>
                <a:cs typeface="Gill Sans MT"/>
              </a:rPr>
              <a:t>For</a:t>
            </a:r>
            <a:r>
              <a:rPr sz="1800" spc="-5" dirty="0">
                <a:latin typeface="Gill Sans MT"/>
                <a:cs typeface="Gill Sans MT"/>
              </a:rPr>
              <a:t> uniform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Gill Sans MT"/>
                <a:cs typeface="Gill Sans MT"/>
              </a:rPr>
              <a:t>,</a:t>
            </a:r>
            <a:r>
              <a:rPr sz="1800" spc="-18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mutual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information I(X</a:t>
            </a:r>
            <a:r>
              <a:rPr sz="1800" spc="-7" baseline="-23148" dirty="0">
                <a:latin typeface="Gill Sans MT"/>
                <a:cs typeface="Gill Sans MT"/>
              </a:rPr>
              <a:t>i</a:t>
            </a:r>
            <a:r>
              <a:rPr sz="1800" spc="-5" dirty="0">
                <a:latin typeface="Gill Sans MT"/>
                <a:cs typeface="Gill Sans MT"/>
              </a:rPr>
              <a:t>;</a:t>
            </a:r>
            <a:r>
              <a:rPr sz="1800" spc="-18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San(</a:t>
            </a:r>
            <a:r>
              <a:rPr sz="1600" spc="-5" dirty="0">
                <a:latin typeface="Gill Sans MT"/>
                <a:cs typeface="Gill Sans MT"/>
              </a:rPr>
              <a:t>DB</a:t>
            </a:r>
            <a:r>
              <a:rPr sz="1800" spc="-5" dirty="0">
                <a:latin typeface="Gill Sans MT"/>
                <a:cs typeface="Gill Sans MT"/>
              </a:rPr>
              <a:t>) </a:t>
            </a:r>
            <a:r>
              <a:rPr sz="1800" dirty="0">
                <a:latin typeface="Gill Sans MT"/>
                <a:cs typeface="Gill Sans MT"/>
              </a:rPr>
              <a:t>) </a:t>
            </a:r>
            <a:r>
              <a:rPr sz="1800" spc="795" dirty="0">
                <a:latin typeface="Arial"/>
                <a:cs typeface="Arial"/>
              </a:rPr>
              <a:t>·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>
                <a:latin typeface="Symbol"/>
                <a:cs typeface="Symbol"/>
              </a:rPr>
              <a:t>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7339" y="5461000"/>
            <a:ext cx="592264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Gill Sans MT"/>
                <a:cs typeface="Gill Sans MT"/>
              </a:rPr>
              <a:t>How </a:t>
            </a:r>
            <a:r>
              <a:rPr sz="2400" dirty="0">
                <a:latin typeface="Gill Sans MT"/>
                <a:cs typeface="Gill Sans MT"/>
              </a:rPr>
              <a:t>can </a:t>
            </a:r>
            <a:r>
              <a:rPr sz="2400" spc="-25" dirty="0">
                <a:latin typeface="Gill Sans MT"/>
                <a:cs typeface="Gill Sans MT"/>
              </a:rPr>
              <a:t>we </a:t>
            </a:r>
            <a:r>
              <a:rPr sz="2400" dirty="0">
                <a:latin typeface="Gill Sans MT"/>
                <a:cs typeface="Gill Sans MT"/>
              </a:rPr>
              <a:t>decide among these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definitions?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14600" y="1143000"/>
            <a:ext cx="3581400" cy="2209800"/>
          </a:xfrm>
          <a:custGeom>
            <a:avLst/>
            <a:gdLst/>
            <a:ahLst/>
            <a:cxnLst/>
            <a:rect l="l" t="t" r="r" b="b"/>
            <a:pathLst>
              <a:path w="3581400" h="2209800">
                <a:moveTo>
                  <a:pt x="0" y="0"/>
                </a:moveTo>
                <a:lnTo>
                  <a:pt x="3581400" y="0"/>
                </a:lnTo>
                <a:lnTo>
                  <a:pt x="35814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10623" y="1896416"/>
            <a:ext cx="3795395" cy="345440"/>
          </a:xfrm>
          <a:custGeom>
            <a:avLst/>
            <a:gdLst/>
            <a:ahLst/>
            <a:cxnLst/>
            <a:rect l="l" t="t" r="r" b="b"/>
            <a:pathLst>
              <a:path w="3795395" h="345439">
                <a:moveTo>
                  <a:pt x="3794951" y="345132"/>
                </a:moveTo>
                <a:lnTo>
                  <a:pt x="0" y="0"/>
                </a:lnTo>
              </a:path>
            </a:pathLst>
          </a:custGeom>
          <a:ln w="63500">
            <a:solidFill>
              <a:srgbClr val="D8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25712" y="1803961"/>
            <a:ext cx="193675" cy="185420"/>
          </a:xfrm>
          <a:custGeom>
            <a:avLst/>
            <a:gdLst/>
            <a:ahLst/>
            <a:cxnLst/>
            <a:rect l="l" t="t" r="r" b="b"/>
            <a:pathLst>
              <a:path w="193675" h="185419">
                <a:moveTo>
                  <a:pt x="193319" y="0"/>
                </a:moveTo>
                <a:lnTo>
                  <a:pt x="0" y="75638"/>
                </a:lnTo>
                <a:lnTo>
                  <a:pt x="176502" y="184911"/>
                </a:lnTo>
                <a:lnTo>
                  <a:pt x="193319" y="0"/>
                </a:lnTo>
                <a:close/>
              </a:path>
            </a:pathLst>
          </a:custGeom>
          <a:solidFill>
            <a:srgbClr val="D8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05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Differential</a:t>
            </a:r>
            <a:r>
              <a:rPr spc="-105" dirty="0"/>
              <a:t> </a:t>
            </a:r>
            <a:r>
              <a:rPr dirty="0"/>
              <a:t>Privacy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3454400"/>
            <a:ext cx="8427720" cy="268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Lithuanians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example:</a:t>
            </a:r>
          </a:p>
          <a:p>
            <a:pPr marL="755650" lvl="1" indent="-28575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35" dirty="0">
                <a:latin typeface="Gill Sans MT"/>
                <a:cs typeface="Gill Sans MT"/>
              </a:rPr>
              <a:t>Adv. </a:t>
            </a:r>
            <a:r>
              <a:rPr sz="2000" spc="-5" dirty="0">
                <a:latin typeface="Gill Sans MT"/>
                <a:cs typeface="Gill Sans MT"/>
              </a:rPr>
              <a:t>learns </a:t>
            </a:r>
            <a:r>
              <a:rPr sz="2000" dirty="0">
                <a:latin typeface="Gill Sans MT"/>
                <a:cs typeface="Gill Sans MT"/>
              </a:rPr>
              <a:t>height </a:t>
            </a:r>
            <a:r>
              <a:rPr sz="2000" spc="-20" dirty="0">
                <a:latin typeface="Gill Sans MT"/>
                <a:cs typeface="Gill Sans MT"/>
              </a:rPr>
              <a:t>even </a:t>
            </a:r>
            <a:r>
              <a:rPr sz="2000" spc="-5" dirty="0">
                <a:latin typeface="Gill Sans MT"/>
                <a:cs typeface="Gill Sans MT"/>
              </a:rPr>
              <a:t>if</a:t>
            </a:r>
            <a:r>
              <a:rPr sz="2000" spc="-4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Alice not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DB</a:t>
            </a: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ill Sans MT"/>
                <a:cs typeface="Gill Sans MT"/>
              </a:rPr>
              <a:t>Intuition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[DM]:</a:t>
            </a:r>
          </a:p>
          <a:p>
            <a:pPr marL="755650" marR="5080" lvl="1" indent="-285750">
              <a:lnSpc>
                <a:spcPct val="125000"/>
              </a:lnSpc>
              <a:spcBef>
                <a:spcPts val="72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10" dirty="0">
                <a:latin typeface="Gill Sans MT"/>
                <a:cs typeface="Gill Sans MT"/>
              </a:rPr>
              <a:t>“Whatever </a:t>
            </a:r>
            <a:r>
              <a:rPr sz="2000" spc="-5" dirty="0">
                <a:latin typeface="Gill Sans MT"/>
                <a:cs typeface="Gill Sans MT"/>
              </a:rPr>
              <a:t>is learned </a:t>
            </a:r>
            <a:r>
              <a:rPr sz="2000" spc="-10" dirty="0">
                <a:latin typeface="Gill Sans MT"/>
                <a:cs typeface="Gill Sans MT"/>
              </a:rPr>
              <a:t>would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5" dirty="0">
                <a:latin typeface="Gill Sans MT"/>
                <a:cs typeface="Gill Sans MT"/>
              </a:rPr>
              <a:t>learned </a:t>
            </a:r>
            <a:r>
              <a:rPr sz="2000" spc="-10" dirty="0">
                <a:latin typeface="Gill Sans MT"/>
                <a:cs typeface="Gill Sans MT"/>
              </a:rPr>
              <a:t>regardless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whether </a:t>
            </a:r>
            <a:r>
              <a:rPr sz="2000" dirty="0">
                <a:latin typeface="Gill Sans MT"/>
                <a:cs typeface="Gill Sans MT"/>
              </a:rPr>
              <a:t>or not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lang="en-US" sz="2000" spc="-200" dirty="0" smtClean="0">
                <a:latin typeface="Gill Sans MT"/>
                <a:cs typeface="Gill Sans MT"/>
              </a:rPr>
              <a:t> </a:t>
            </a:r>
            <a:r>
              <a:rPr sz="2000" dirty="0" smtClean="0">
                <a:latin typeface="Gill Sans MT"/>
                <a:cs typeface="Gill Sans MT"/>
              </a:rPr>
              <a:t>Alice  </a:t>
            </a:r>
            <a:r>
              <a:rPr sz="2000" dirty="0">
                <a:latin typeface="Gill Sans MT"/>
                <a:cs typeface="Gill Sans MT"/>
              </a:rPr>
              <a:t>participates”</a:t>
            </a:r>
          </a:p>
          <a:p>
            <a:pPr marL="755650" lvl="1" indent="-285750">
              <a:lnSpc>
                <a:spcPct val="100000"/>
              </a:lnSpc>
              <a:spcBef>
                <a:spcPts val="110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Gill Sans MT"/>
                <a:cs typeface="Gill Sans MT"/>
              </a:rPr>
              <a:t>Dual:Whatever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spc="-10" dirty="0">
                <a:latin typeface="Gill Sans MT"/>
                <a:cs typeface="Gill Sans MT"/>
              </a:rPr>
              <a:t>already known, </a:t>
            </a:r>
            <a:r>
              <a:rPr sz="2000" dirty="0">
                <a:latin typeface="Gill Sans MT"/>
                <a:cs typeface="Gill Sans MT"/>
              </a:rPr>
              <a:t>situation </a:t>
            </a:r>
            <a:r>
              <a:rPr sz="2000" spc="-30" dirty="0">
                <a:latin typeface="Gill Sans MT"/>
                <a:cs typeface="Gill Sans MT"/>
              </a:rPr>
              <a:t>won’t </a:t>
            </a:r>
            <a:r>
              <a:rPr sz="2000" dirty="0">
                <a:latin typeface="Gill Sans MT"/>
                <a:cs typeface="Gill Sans MT"/>
              </a:rPr>
              <a:t>get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worse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8046084" cy="2743200"/>
          </a:xfrm>
          <a:custGeom>
            <a:avLst/>
            <a:gdLst/>
            <a:ahLst/>
            <a:cxnLst/>
            <a:rect l="l" t="t" r="r" b="b"/>
            <a:pathLst>
              <a:path w="8046084" h="2743200">
                <a:moveTo>
                  <a:pt x="6128613" y="2730500"/>
                </a:moveTo>
                <a:lnTo>
                  <a:pt x="5773564" y="2730500"/>
                </a:lnTo>
                <a:lnTo>
                  <a:pt x="5821377" y="2743200"/>
                </a:lnTo>
                <a:lnTo>
                  <a:pt x="6074799" y="2743200"/>
                </a:lnTo>
                <a:lnTo>
                  <a:pt x="6128613" y="2730500"/>
                </a:lnTo>
                <a:close/>
              </a:path>
              <a:path w="8046084" h="2743200">
                <a:moveTo>
                  <a:pt x="7552043" y="2413000"/>
                </a:moveTo>
                <a:lnTo>
                  <a:pt x="4468025" y="2413000"/>
                </a:lnTo>
                <a:lnTo>
                  <a:pt x="4510041" y="2425700"/>
                </a:lnTo>
                <a:lnTo>
                  <a:pt x="4593984" y="2425700"/>
                </a:lnTo>
                <a:lnTo>
                  <a:pt x="4636843" y="2438400"/>
                </a:lnTo>
                <a:lnTo>
                  <a:pt x="4680915" y="2438400"/>
                </a:lnTo>
                <a:lnTo>
                  <a:pt x="4726666" y="2451100"/>
                </a:lnTo>
                <a:lnTo>
                  <a:pt x="4774562" y="2463800"/>
                </a:lnTo>
                <a:lnTo>
                  <a:pt x="4825069" y="2476500"/>
                </a:lnTo>
                <a:lnTo>
                  <a:pt x="4870695" y="2501900"/>
                </a:lnTo>
                <a:lnTo>
                  <a:pt x="4915993" y="2514600"/>
                </a:lnTo>
                <a:lnTo>
                  <a:pt x="5006241" y="2565400"/>
                </a:lnTo>
                <a:lnTo>
                  <a:pt x="5237260" y="2628900"/>
                </a:lnTo>
                <a:lnTo>
                  <a:pt x="5385944" y="2667000"/>
                </a:lnTo>
                <a:lnTo>
                  <a:pt x="5438139" y="2667000"/>
                </a:lnTo>
                <a:lnTo>
                  <a:pt x="5491917" y="2679700"/>
                </a:lnTo>
                <a:lnTo>
                  <a:pt x="5538770" y="2692400"/>
                </a:lnTo>
                <a:lnTo>
                  <a:pt x="5585515" y="2692400"/>
                </a:lnTo>
                <a:lnTo>
                  <a:pt x="5726179" y="2730500"/>
                </a:lnTo>
                <a:lnTo>
                  <a:pt x="6313146" y="2730500"/>
                </a:lnTo>
                <a:lnTo>
                  <a:pt x="6357688" y="2717800"/>
                </a:lnTo>
                <a:lnTo>
                  <a:pt x="6514950" y="2717800"/>
                </a:lnTo>
                <a:lnTo>
                  <a:pt x="6537675" y="2705100"/>
                </a:lnTo>
                <a:lnTo>
                  <a:pt x="6563855" y="2705100"/>
                </a:lnTo>
                <a:lnTo>
                  <a:pt x="6668575" y="2692400"/>
                </a:lnTo>
                <a:lnTo>
                  <a:pt x="6861519" y="2641600"/>
                </a:lnTo>
                <a:lnTo>
                  <a:pt x="6909267" y="2641600"/>
                </a:lnTo>
                <a:lnTo>
                  <a:pt x="7053313" y="2603500"/>
                </a:lnTo>
                <a:lnTo>
                  <a:pt x="7102005" y="2603500"/>
                </a:lnTo>
                <a:lnTo>
                  <a:pt x="7201144" y="2578100"/>
                </a:lnTo>
                <a:lnTo>
                  <a:pt x="7254202" y="2565400"/>
                </a:lnTo>
                <a:lnTo>
                  <a:pt x="7302993" y="2552700"/>
                </a:lnTo>
                <a:lnTo>
                  <a:pt x="7350929" y="2527300"/>
                </a:lnTo>
                <a:lnTo>
                  <a:pt x="7401427" y="2514600"/>
                </a:lnTo>
                <a:lnTo>
                  <a:pt x="7442965" y="2476500"/>
                </a:lnTo>
                <a:lnTo>
                  <a:pt x="7485657" y="2451100"/>
                </a:lnTo>
                <a:lnTo>
                  <a:pt x="7529519" y="2425700"/>
                </a:lnTo>
                <a:lnTo>
                  <a:pt x="7552043" y="2413000"/>
                </a:lnTo>
                <a:close/>
              </a:path>
              <a:path w="8046084" h="2743200">
                <a:moveTo>
                  <a:pt x="7818136" y="2324100"/>
                </a:moveTo>
                <a:lnTo>
                  <a:pt x="2304353" y="2324100"/>
                </a:lnTo>
                <a:lnTo>
                  <a:pt x="2325002" y="2336800"/>
                </a:lnTo>
                <a:lnTo>
                  <a:pt x="2357955" y="2336800"/>
                </a:lnTo>
                <a:lnTo>
                  <a:pt x="2392932" y="2387600"/>
                </a:lnTo>
                <a:lnTo>
                  <a:pt x="2462342" y="2463800"/>
                </a:lnTo>
                <a:lnTo>
                  <a:pt x="2498027" y="2489200"/>
                </a:lnTo>
                <a:lnTo>
                  <a:pt x="2535200" y="2514600"/>
                </a:lnTo>
                <a:lnTo>
                  <a:pt x="2574486" y="2552700"/>
                </a:lnTo>
                <a:lnTo>
                  <a:pt x="2616511" y="2565400"/>
                </a:lnTo>
                <a:lnTo>
                  <a:pt x="2661901" y="2590800"/>
                </a:lnTo>
                <a:lnTo>
                  <a:pt x="2711283" y="2616200"/>
                </a:lnTo>
                <a:lnTo>
                  <a:pt x="2765281" y="2628900"/>
                </a:lnTo>
                <a:lnTo>
                  <a:pt x="2824522" y="2641600"/>
                </a:lnTo>
                <a:lnTo>
                  <a:pt x="2877779" y="2628900"/>
                </a:lnTo>
                <a:lnTo>
                  <a:pt x="3037550" y="2628900"/>
                </a:lnTo>
                <a:lnTo>
                  <a:pt x="3142584" y="2603500"/>
                </a:lnTo>
                <a:lnTo>
                  <a:pt x="3493255" y="2514600"/>
                </a:lnTo>
                <a:lnTo>
                  <a:pt x="3544295" y="2514600"/>
                </a:lnTo>
                <a:lnTo>
                  <a:pt x="3646134" y="2489200"/>
                </a:lnTo>
                <a:lnTo>
                  <a:pt x="3935178" y="2413000"/>
                </a:lnTo>
                <a:lnTo>
                  <a:pt x="7552043" y="2413000"/>
                </a:lnTo>
                <a:lnTo>
                  <a:pt x="7574566" y="2400300"/>
                </a:lnTo>
                <a:lnTo>
                  <a:pt x="7620815" y="2387600"/>
                </a:lnTo>
                <a:lnTo>
                  <a:pt x="7668280" y="2362200"/>
                </a:lnTo>
                <a:lnTo>
                  <a:pt x="7818136" y="2324100"/>
                </a:lnTo>
                <a:close/>
              </a:path>
              <a:path w="8046084" h="2743200">
                <a:moveTo>
                  <a:pt x="923042" y="2349500"/>
                </a:moveTo>
                <a:lnTo>
                  <a:pt x="812880" y="2349500"/>
                </a:lnTo>
                <a:lnTo>
                  <a:pt x="841507" y="2362200"/>
                </a:lnTo>
                <a:lnTo>
                  <a:pt x="869494" y="2362200"/>
                </a:lnTo>
                <a:lnTo>
                  <a:pt x="923042" y="2349500"/>
                </a:lnTo>
                <a:close/>
              </a:path>
              <a:path w="8046084" h="2743200">
                <a:moveTo>
                  <a:pt x="2610964" y="165100"/>
                </a:moveTo>
                <a:lnTo>
                  <a:pt x="344038" y="165100"/>
                </a:lnTo>
                <a:lnTo>
                  <a:pt x="336926" y="177800"/>
                </a:lnTo>
                <a:lnTo>
                  <a:pt x="305983" y="215900"/>
                </a:lnTo>
                <a:lnTo>
                  <a:pt x="285681" y="266700"/>
                </a:lnTo>
                <a:lnTo>
                  <a:pt x="274715" y="304800"/>
                </a:lnTo>
                <a:lnTo>
                  <a:pt x="271777" y="355600"/>
                </a:lnTo>
                <a:lnTo>
                  <a:pt x="275560" y="393700"/>
                </a:lnTo>
                <a:lnTo>
                  <a:pt x="284757" y="444500"/>
                </a:lnTo>
                <a:lnTo>
                  <a:pt x="298061" y="495300"/>
                </a:lnTo>
                <a:lnTo>
                  <a:pt x="314166" y="546100"/>
                </a:lnTo>
                <a:lnTo>
                  <a:pt x="328000" y="584200"/>
                </a:lnTo>
                <a:lnTo>
                  <a:pt x="342900" y="635000"/>
                </a:lnTo>
                <a:lnTo>
                  <a:pt x="354813" y="673100"/>
                </a:lnTo>
                <a:lnTo>
                  <a:pt x="359685" y="685800"/>
                </a:lnTo>
                <a:lnTo>
                  <a:pt x="346852" y="749300"/>
                </a:lnTo>
                <a:lnTo>
                  <a:pt x="333382" y="800100"/>
                </a:lnTo>
                <a:lnTo>
                  <a:pt x="290836" y="850900"/>
                </a:lnTo>
                <a:lnTo>
                  <a:pt x="254912" y="876300"/>
                </a:lnTo>
                <a:lnTo>
                  <a:pt x="204656" y="889000"/>
                </a:lnTo>
                <a:lnTo>
                  <a:pt x="136643" y="914400"/>
                </a:lnTo>
                <a:lnTo>
                  <a:pt x="103820" y="939800"/>
                </a:lnTo>
                <a:lnTo>
                  <a:pt x="68650" y="965200"/>
                </a:lnTo>
                <a:lnTo>
                  <a:pt x="33906" y="977900"/>
                </a:lnTo>
                <a:lnTo>
                  <a:pt x="2363" y="1003300"/>
                </a:lnTo>
                <a:lnTo>
                  <a:pt x="0" y="1003300"/>
                </a:lnTo>
                <a:lnTo>
                  <a:pt x="0" y="1409700"/>
                </a:lnTo>
                <a:lnTo>
                  <a:pt x="34920" y="1435100"/>
                </a:lnTo>
                <a:lnTo>
                  <a:pt x="91125" y="1447800"/>
                </a:lnTo>
                <a:lnTo>
                  <a:pt x="138139" y="1473200"/>
                </a:lnTo>
                <a:lnTo>
                  <a:pt x="331257" y="1524000"/>
                </a:lnTo>
                <a:lnTo>
                  <a:pt x="380168" y="1549400"/>
                </a:lnTo>
                <a:lnTo>
                  <a:pt x="418033" y="1562100"/>
                </a:lnTo>
                <a:lnTo>
                  <a:pt x="440016" y="1574800"/>
                </a:lnTo>
                <a:lnTo>
                  <a:pt x="452015" y="1574800"/>
                </a:lnTo>
                <a:lnTo>
                  <a:pt x="449869" y="1587500"/>
                </a:lnTo>
                <a:lnTo>
                  <a:pt x="478427" y="1587500"/>
                </a:lnTo>
                <a:lnTo>
                  <a:pt x="514448" y="1600200"/>
                </a:lnTo>
                <a:lnTo>
                  <a:pt x="558118" y="1638300"/>
                </a:lnTo>
                <a:lnTo>
                  <a:pt x="594106" y="1676400"/>
                </a:lnTo>
                <a:lnTo>
                  <a:pt x="623267" y="1714500"/>
                </a:lnTo>
                <a:lnTo>
                  <a:pt x="646453" y="1765300"/>
                </a:lnTo>
                <a:lnTo>
                  <a:pt x="637678" y="1828800"/>
                </a:lnTo>
                <a:lnTo>
                  <a:pt x="630450" y="1879600"/>
                </a:lnTo>
                <a:lnTo>
                  <a:pt x="625249" y="1917700"/>
                </a:lnTo>
                <a:lnTo>
                  <a:pt x="622555" y="1955800"/>
                </a:lnTo>
                <a:lnTo>
                  <a:pt x="622849" y="1993900"/>
                </a:lnTo>
                <a:lnTo>
                  <a:pt x="626609" y="2044700"/>
                </a:lnTo>
                <a:lnTo>
                  <a:pt x="634317" y="2108200"/>
                </a:lnTo>
                <a:lnTo>
                  <a:pt x="646453" y="2171700"/>
                </a:lnTo>
                <a:lnTo>
                  <a:pt x="658117" y="2222500"/>
                </a:lnTo>
                <a:lnTo>
                  <a:pt x="680023" y="2273300"/>
                </a:lnTo>
                <a:lnTo>
                  <a:pt x="713024" y="2311400"/>
                </a:lnTo>
                <a:lnTo>
                  <a:pt x="757974" y="2336800"/>
                </a:lnTo>
                <a:lnTo>
                  <a:pt x="784680" y="2349500"/>
                </a:lnTo>
                <a:lnTo>
                  <a:pt x="1027387" y="2349500"/>
                </a:lnTo>
                <a:lnTo>
                  <a:pt x="1128698" y="2324100"/>
                </a:lnTo>
                <a:lnTo>
                  <a:pt x="1178452" y="2324100"/>
                </a:lnTo>
                <a:lnTo>
                  <a:pt x="1325250" y="2286000"/>
                </a:lnTo>
                <a:lnTo>
                  <a:pt x="1373677" y="2260600"/>
                </a:lnTo>
                <a:lnTo>
                  <a:pt x="1470341" y="2235200"/>
                </a:lnTo>
                <a:lnTo>
                  <a:pt x="1501060" y="2197100"/>
                </a:lnTo>
                <a:lnTo>
                  <a:pt x="1533718" y="2171700"/>
                </a:lnTo>
                <a:lnTo>
                  <a:pt x="1568449" y="2159000"/>
                </a:lnTo>
                <a:lnTo>
                  <a:pt x="1605386" y="2146300"/>
                </a:lnTo>
                <a:lnTo>
                  <a:pt x="8041701" y="2146300"/>
                </a:lnTo>
                <a:lnTo>
                  <a:pt x="8033254" y="2108200"/>
                </a:lnTo>
                <a:lnTo>
                  <a:pt x="8020211" y="2070100"/>
                </a:lnTo>
                <a:lnTo>
                  <a:pt x="8002274" y="2006600"/>
                </a:lnTo>
                <a:lnTo>
                  <a:pt x="7988440" y="1968500"/>
                </a:lnTo>
                <a:lnTo>
                  <a:pt x="7973539" y="1917700"/>
                </a:lnTo>
                <a:lnTo>
                  <a:pt x="7961626" y="1879600"/>
                </a:lnTo>
                <a:lnTo>
                  <a:pt x="7956754" y="1854200"/>
                </a:lnTo>
                <a:lnTo>
                  <a:pt x="7963545" y="1816100"/>
                </a:lnTo>
                <a:lnTo>
                  <a:pt x="7971628" y="1765300"/>
                </a:lnTo>
                <a:lnTo>
                  <a:pt x="7980778" y="1714500"/>
                </a:lnTo>
                <a:lnTo>
                  <a:pt x="7990772" y="1663700"/>
                </a:lnTo>
                <a:lnTo>
                  <a:pt x="8001384" y="1625600"/>
                </a:lnTo>
                <a:lnTo>
                  <a:pt x="8012389" y="1574800"/>
                </a:lnTo>
                <a:lnTo>
                  <a:pt x="8023562" y="1524000"/>
                </a:lnTo>
                <a:lnTo>
                  <a:pt x="8034680" y="1485900"/>
                </a:lnTo>
                <a:lnTo>
                  <a:pt x="8045516" y="1435100"/>
                </a:lnTo>
                <a:lnTo>
                  <a:pt x="8041272" y="1384300"/>
                </a:lnTo>
                <a:lnTo>
                  <a:pt x="8037416" y="1346200"/>
                </a:lnTo>
                <a:lnTo>
                  <a:pt x="8033608" y="1295400"/>
                </a:lnTo>
                <a:lnTo>
                  <a:pt x="8029509" y="1244600"/>
                </a:lnTo>
                <a:lnTo>
                  <a:pt x="8024779" y="1193800"/>
                </a:lnTo>
                <a:lnTo>
                  <a:pt x="8019078" y="1143000"/>
                </a:lnTo>
                <a:lnTo>
                  <a:pt x="8012067" y="1092200"/>
                </a:lnTo>
                <a:lnTo>
                  <a:pt x="8003404" y="1041400"/>
                </a:lnTo>
                <a:lnTo>
                  <a:pt x="7992750" y="977900"/>
                </a:lnTo>
                <a:lnTo>
                  <a:pt x="7979767" y="939800"/>
                </a:lnTo>
                <a:lnTo>
                  <a:pt x="7964112" y="889000"/>
                </a:lnTo>
                <a:lnTo>
                  <a:pt x="7945448" y="838200"/>
                </a:lnTo>
                <a:lnTo>
                  <a:pt x="7923433" y="787400"/>
                </a:lnTo>
                <a:lnTo>
                  <a:pt x="7897728" y="749300"/>
                </a:lnTo>
                <a:lnTo>
                  <a:pt x="7867994" y="711200"/>
                </a:lnTo>
                <a:lnTo>
                  <a:pt x="7852212" y="660400"/>
                </a:lnTo>
                <a:lnTo>
                  <a:pt x="7838678" y="609600"/>
                </a:lnTo>
                <a:lnTo>
                  <a:pt x="7825762" y="571500"/>
                </a:lnTo>
                <a:lnTo>
                  <a:pt x="7811835" y="520700"/>
                </a:lnTo>
                <a:lnTo>
                  <a:pt x="7795266" y="482600"/>
                </a:lnTo>
                <a:lnTo>
                  <a:pt x="7774427" y="431800"/>
                </a:lnTo>
                <a:lnTo>
                  <a:pt x="7747687" y="393700"/>
                </a:lnTo>
                <a:lnTo>
                  <a:pt x="7713417" y="355600"/>
                </a:lnTo>
                <a:lnTo>
                  <a:pt x="7669987" y="317500"/>
                </a:lnTo>
                <a:lnTo>
                  <a:pt x="7630179" y="304800"/>
                </a:lnTo>
                <a:lnTo>
                  <a:pt x="7586705" y="279400"/>
                </a:lnTo>
                <a:lnTo>
                  <a:pt x="6326837" y="279400"/>
                </a:lnTo>
                <a:lnTo>
                  <a:pt x="6289866" y="266700"/>
                </a:lnTo>
                <a:lnTo>
                  <a:pt x="6177286" y="266700"/>
                </a:lnTo>
                <a:lnTo>
                  <a:pt x="6133217" y="254000"/>
                </a:lnTo>
                <a:lnTo>
                  <a:pt x="6082882" y="254000"/>
                </a:lnTo>
                <a:lnTo>
                  <a:pt x="6024486" y="241300"/>
                </a:lnTo>
                <a:lnTo>
                  <a:pt x="5974336" y="241300"/>
                </a:lnTo>
                <a:lnTo>
                  <a:pt x="5924861" y="228600"/>
                </a:lnTo>
                <a:lnTo>
                  <a:pt x="5875949" y="228600"/>
                </a:lnTo>
                <a:lnTo>
                  <a:pt x="5827487" y="215900"/>
                </a:lnTo>
                <a:lnTo>
                  <a:pt x="5779359" y="215900"/>
                </a:lnTo>
                <a:lnTo>
                  <a:pt x="5731455" y="203200"/>
                </a:lnTo>
                <a:lnTo>
                  <a:pt x="5683660" y="203200"/>
                </a:lnTo>
                <a:lnTo>
                  <a:pt x="5635860" y="190500"/>
                </a:lnTo>
                <a:lnTo>
                  <a:pt x="5587944" y="190500"/>
                </a:lnTo>
                <a:lnTo>
                  <a:pt x="5539796" y="177800"/>
                </a:lnTo>
                <a:lnTo>
                  <a:pt x="2662017" y="177800"/>
                </a:lnTo>
                <a:lnTo>
                  <a:pt x="2610964" y="165100"/>
                </a:lnTo>
                <a:close/>
              </a:path>
              <a:path w="8046084" h="2743200">
                <a:moveTo>
                  <a:pt x="8041701" y="2146300"/>
                </a:moveTo>
                <a:lnTo>
                  <a:pt x="1730764" y="2146300"/>
                </a:lnTo>
                <a:lnTo>
                  <a:pt x="1777857" y="2159000"/>
                </a:lnTo>
                <a:lnTo>
                  <a:pt x="1827824" y="2159000"/>
                </a:lnTo>
                <a:lnTo>
                  <a:pt x="1880796" y="2171700"/>
                </a:lnTo>
                <a:lnTo>
                  <a:pt x="1936908" y="2171700"/>
                </a:lnTo>
                <a:lnTo>
                  <a:pt x="1984993" y="2184400"/>
                </a:lnTo>
                <a:lnTo>
                  <a:pt x="2029365" y="2197100"/>
                </a:lnTo>
                <a:lnTo>
                  <a:pt x="2113957" y="2222500"/>
                </a:lnTo>
                <a:lnTo>
                  <a:pt x="2157673" y="2247900"/>
                </a:lnTo>
                <a:lnTo>
                  <a:pt x="2207218" y="2273300"/>
                </a:lnTo>
                <a:lnTo>
                  <a:pt x="2240772" y="2286000"/>
                </a:lnTo>
                <a:lnTo>
                  <a:pt x="2261872" y="2298700"/>
                </a:lnTo>
                <a:lnTo>
                  <a:pt x="2274055" y="2311400"/>
                </a:lnTo>
                <a:lnTo>
                  <a:pt x="2280858" y="2311400"/>
                </a:lnTo>
                <a:lnTo>
                  <a:pt x="2285817" y="2324100"/>
                </a:lnTo>
                <a:lnTo>
                  <a:pt x="7870627" y="2324100"/>
                </a:lnTo>
                <a:lnTo>
                  <a:pt x="7979514" y="2298700"/>
                </a:lnTo>
                <a:lnTo>
                  <a:pt x="7997126" y="2260600"/>
                </a:lnTo>
                <a:lnTo>
                  <a:pt x="8012523" y="2235200"/>
                </a:lnTo>
                <a:lnTo>
                  <a:pt x="8025405" y="2222500"/>
                </a:lnTo>
                <a:lnTo>
                  <a:pt x="8035477" y="2209800"/>
                </a:lnTo>
                <a:lnTo>
                  <a:pt x="8042440" y="2197100"/>
                </a:lnTo>
                <a:lnTo>
                  <a:pt x="8045997" y="2184400"/>
                </a:lnTo>
                <a:lnTo>
                  <a:pt x="8045850" y="2159000"/>
                </a:lnTo>
                <a:lnTo>
                  <a:pt x="8041701" y="2146300"/>
                </a:lnTo>
                <a:close/>
              </a:path>
              <a:path w="8046084" h="2743200">
                <a:moveTo>
                  <a:pt x="7283967" y="190500"/>
                </a:moveTo>
                <a:lnTo>
                  <a:pt x="7269422" y="190500"/>
                </a:lnTo>
                <a:lnTo>
                  <a:pt x="7123051" y="228600"/>
                </a:lnTo>
                <a:lnTo>
                  <a:pt x="7073186" y="228600"/>
                </a:lnTo>
                <a:lnTo>
                  <a:pt x="6972413" y="254000"/>
                </a:lnTo>
                <a:lnTo>
                  <a:pt x="6921694" y="254000"/>
                </a:lnTo>
                <a:lnTo>
                  <a:pt x="6870881" y="266700"/>
                </a:lnTo>
                <a:lnTo>
                  <a:pt x="6820067" y="266700"/>
                </a:lnTo>
                <a:lnTo>
                  <a:pt x="6769349" y="279400"/>
                </a:lnTo>
                <a:lnTo>
                  <a:pt x="7586705" y="279400"/>
                </a:lnTo>
                <a:lnTo>
                  <a:pt x="7401427" y="228600"/>
                </a:lnTo>
                <a:lnTo>
                  <a:pt x="7362558" y="215900"/>
                </a:lnTo>
                <a:lnTo>
                  <a:pt x="7319209" y="203200"/>
                </a:lnTo>
                <a:lnTo>
                  <a:pt x="7283967" y="190500"/>
                </a:lnTo>
                <a:close/>
              </a:path>
              <a:path w="8046084" h="2743200">
                <a:moveTo>
                  <a:pt x="4682711" y="50800"/>
                </a:moveTo>
                <a:lnTo>
                  <a:pt x="3318512" y="50800"/>
                </a:lnTo>
                <a:lnTo>
                  <a:pt x="3268330" y="63500"/>
                </a:lnTo>
                <a:lnTo>
                  <a:pt x="3217024" y="63500"/>
                </a:lnTo>
                <a:lnTo>
                  <a:pt x="3115481" y="88900"/>
                </a:lnTo>
                <a:lnTo>
                  <a:pt x="3065099" y="88900"/>
                </a:lnTo>
                <a:lnTo>
                  <a:pt x="2713001" y="177800"/>
                </a:lnTo>
                <a:lnTo>
                  <a:pt x="5491305" y="177800"/>
                </a:lnTo>
                <a:lnTo>
                  <a:pt x="5442357" y="165100"/>
                </a:lnTo>
                <a:lnTo>
                  <a:pt x="5392838" y="165100"/>
                </a:lnTo>
                <a:lnTo>
                  <a:pt x="5342635" y="152400"/>
                </a:lnTo>
                <a:lnTo>
                  <a:pt x="5240005" y="152400"/>
                </a:lnTo>
                <a:lnTo>
                  <a:pt x="5137678" y="127000"/>
                </a:lnTo>
                <a:lnTo>
                  <a:pt x="5086882" y="127000"/>
                </a:lnTo>
                <a:lnTo>
                  <a:pt x="5036263" y="114300"/>
                </a:lnTo>
                <a:lnTo>
                  <a:pt x="4935359" y="101600"/>
                </a:lnTo>
                <a:lnTo>
                  <a:pt x="4834567" y="76200"/>
                </a:lnTo>
                <a:lnTo>
                  <a:pt x="4784087" y="76200"/>
                </a:lnTo>
                <a:lnTo>
                  <a:pt x="4682711" y="50800"/>
                </a:lnTo>
                <a:close/>
              </a:path>
              <a:path w="8046084" h="2743200">
                <a:moveTo>
                  <a:pt x="700568" y="70596"/>
                </a:moveTo>
                <a:lnTo>
                  <a:pt x="537208" y="114300"/>
                </a:lnTo>
                <a:lnTo>
                  <a:pt x="470068" y="139700"/>
                </a:lnTo>
                <a:lnTo>
                  <a:pt x="436711" y="139700"/>
                </a:lnTo>
                <a:lnTo>
                  <a:pt x="402928" y="152400"/>
                </a:lnTo>
                <a:lnTo>
                  <a:pt x="383013" y="165100"/>
                </a:lnTo>
                <a:lnTo>
                  <a:pt x="2150465" y="165100"/>
                </a:lnTo>
                <a:lnTo>
                  <a:pt x="2099413" y="152400"/>
                </a:lnTo>
                <a:lnTo>
                  <a:pt x="1995517" y="152400"/>
                </a:lnTo>
                <a:lnTo>
                  <a:pt x="1936489" y="139700"/>
                </a:lnTo>
                <a:lnTo>
                  <a:pt x="1881611" y="114300"/>
                </a:lnTo>
                <a:lnTo>
                  <a:pt x="737490" y="114300"/>
                </a:lnTo>
                <a:lnTo>
                  <a:pt x="700568" y="70596"/>
                </a:lnTo>
                <a:close/>
              </a:path>
              <a:path w="8046084" h="2743200">
                <a:moveTo>
                  <a:pt x="1634493" y="25400"/>
                </a:moveTo>
                <a:lnTo>
                  <a:pt x="910309" y="25400"/>
                </a:lnTo>
                <a:lnTo>
                  <a:pt x="858643" y="38100"/>
                </a:lnTo>
                <a:lnTo>
                  <a:pt x="821826" y="38100"/>
                </a:lnTo>
                <a:lnTo>
                  <a:pt x="751660" y="56889"/>
                </a:lnTo>
                <a:lnTo>
                  <a:pt x="745171" y="76200"/>
                </a:lnTo>
                <a:lnTo>
                  <a:pt x="739197" y="88900"/>
                </a:lnTo>
                <a:lnTo>
                  <a:pt x="737490" y="101600"/>
                </a:lnTo>
                <a:lnTo>
                  <a:pt x="737490" y="114300"/>
                </a:lnTo>
                <a:lnTo>
                  <a:pt x="1881611" y="114300"/>
                </a:lnTo>
                <a:lnTo>
                  <a:pt x="1841154" y="101600"/>
                </a:lnTo>
                <a:lnTo>
                  <a:pt x="1825387" y="101600"/>
                </a:lnTo>
                <a:lnTo>
                  <a:pt x="1731753" y="50800"/>
                </a:lnTo>
                <a:lnTo>
                  <a:pt x="1634493" y="25400"/>
                </a:lnTo>
                <a:close/>
              </a:path>
              <a:path w="8046084" h="2743200">
                <a:moveTo>
                  <a:pt x="869494" y="25400"/>
                </a:moveTo>
                <a:lnTo>
                  <a:pt x="662384" y="25400"/>
                </a:lnTo>
                <a:lnTo>
                  <a:pt x="700568" y="70596"/>
                </a:lnTo>
                <a:lnTo>
                  <a:pt x="751660" y="56889"/>
                </a:lnTo>
                <a:lnTo>
                  <a:pt x="757974" y="38100"/>
                </a:lnTo>
                <a:lnTo>
                  <a:pt x="821826" y="38100"/>
                </a:lnTo>
                <a:lnTo>
                  <a:pt x="869494" y="25400"/>
                </a:lnTo>
                <a:close/>
              </a:path>
              <a:path w="8046084" h="2743200">
                <a:moveTo>
                  <a:pt x="4580446" y="38100"/>
                </a:moveTo>
                <a:lnTo>
                  <a:pt x="3519453" y="38100"/>
                </a:lnTo>
                <a:lnTo>
                  <a:pt x="3469190" y="50800"/>
                </a:lnTo>
                <a:lnTo>
                  <a:pt x="4631715" y="50800"/>
                </a:lnTo>
                <a:lnTo>
                  <a:pt x="4580446" y="38100"/>
                </a:lnTo>
                <a:close/>
              </a:path>
              <a:path w="8046084" h="2743200">
                <a:moveTo>
                  <a:pt x="4476891" y="25400"/>
                </a:moveTo>
                <a:lnTo>
                  <a:pt x="3921892" y="25400"/>
                </a:lnTo>
                <a:lnTo>
                  <a:pt x="3871576" y="38100"/>
                </a:lnTo>
                <a:lnTo>
                  <a:pt x="4528854" y="38100"/>
                </a:lnTo>
                <a:lnTo>
                  <a:pt x="4476891" y="25400"/>
                </a:lnTo>
                <a:close/>
              </a:path>
              <a:path w="8046084" h="2743200">
                <a:moveTo>
                  <a:pt x="1362389" y="12700"/>
                </a:moveTo>
                <a:lnTo>
                  <a:pt x="1014870" y="12700"/>
                </a:lnTo>
                <a:lnTo>
                  <a:pt x="962480" y="25400"/>
                </a:lnTo>
                <a:lnTo>
                  <a:pt x="1362310" y="25400"/>
                </a:lnTo>
                <a:lnTo>
                  <a:pt x="1362389" y="12700"/>
                </a:lnTo>
                <a:close/>
              </a:path>
              <a:path w="8046084" h="2743200">
                <a:moveTo>
                  <a:pt x="1424822" y="0"/>
                </a:moveTo>
                <a:lnTo>
                  <a:pt x="1390182" y="12700"/>
                </a:lnTo>
                <a:lnTo>
                  <a:pt x="1369690" y="25400"/>
                </a:lnTo>
                <a:lnTo>
                  <a:pt x="1584169" y="25400"/>
                </a:lnTo>
                <a:lnTo>
                  <a:pt x="1532538" y="12700"/>
                </a:lnTo>
                <a:lnTo>
                  <a:pt x="1479467" y="12700"/>
                </a:lnTo>
                <a:lnTo>
                  <a:pt x="1424822" y="0"/>
                </a:lnTo>
                <a:close/>
              </a:path>
              <a:path w="8046084" h="2743200">
                <a:moveTo>
                  <a:pt x="1270059" y="0"/>
                </a:moveTo>
                <a:lnTo>
                  <a:pt x="1220878" y="12700"/>
                </a:lnTo>
                <a:lnTo>
                  <a:pt x="1313727" y="12700"/>
                </a:lnTo>
                <a:lnTo>
                  <a:pt x="1270059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070" y="26036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070" y="26036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070" y="23019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070" y="23019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1231" y="2526460"/>
            <a:ext cx="4794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49000"/>
              </a:lnSpc>
            </a:pPr>
            <a:r>
              <a:rPr sz="4200" b="1" baseline="14880" dirty="0">
                <a:latin typeface="Arial Narrow"/>
                <a:cs typeface="Arial Narrow"/>
              </a:rPr>
              <a:t>x</a:t>
            </a:r>
            <a:r>
              <a:rPr sz="1850" b="1" spc="5" dirty="0">
                <a:latin typeface="Arial Narrow"/>
                <a:cs typeface="Arial Narrow"/>
              </a:rPr>
              <a:t>n-1  </a:t>
            </a:r>
            <a:r>
              <a:rPr sz="2800" b="1" spc="5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n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0070" y="200035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70" y="200035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0070" y="169872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858531" y="0"/>
                </a:moveTo>
                <a:lnTo>
                  <a:pt x="803003" y="0"/>
                </a:lnTo>
                <a:lnTo>
                  <a:pt x="747574" y="801"/>
                </a:lnTo>
                <a:lnTo>
                  <a:pt x="692444" y="2404"/>
                </a:lnTo>
                <a:lnTo>
                  <a:pt x="637812" y="4809"/>
                </a:lnTo>
                <a:lnTo>
                  <a:pt x="583877" y="8016"/>
                </a:lnTo>
                <a:lnTo>
                  <a:pt x="530837" y="12024"/>
                </a:lnTo>
                <a:lnTo>
                  <a:pt x="478893" y="16833"/>
                </a:lnTo>
                <a:lnTo>
                  <a:pt x="428242" y="22445"/>
                </a:lnTo>
                <a:lnTo>
                  <a:pt x="379084" y="28857"/>
                </a:lnTo>
                <a:lnTo>
                  <a:pt x="331619" y="36072"/>
                </a:lnTo>
                <a:lnTo>
                  <a:pt x="286044" y="44088"/>
                </a:lnTo>
                <a:lnTo>
                  <a:pt x="242560" y="52906"/>
                </a:lnTo>
                <a:lnTo>
                  <a:pt x="181920" y="67600"/>
                </a:lnTo>
                <a:lnTo>
                  <a:pt x="129943" y="83310"/>
                </a:lnTo>
                <a:lnTo>
                  <a:pt x="86628" y="99878"/>
                </a:lnTo>
                <a:lnTo>
                  <a:pt x="51977" y="117148"/>
                </a:lnTo>
                <a:lnTo>
                  <a:pt x="8662" y="153173"/>
                </a:lnTo>
                <a:lnTo>
                  <a:pt x="0" y="171614"/>
                </a:lnTo>
                <a:lnTo>
                  <a:pt x="0" y="190134"/>
                </a:lnTo>
                <a:lnTo>
                  <a:pt x="25988" y="226783"/>
                </a:lnTo>
                <a:lnTo>
                  <a:pt x="86628" y="261871"/>
                </a:lnTo>
                <a:lnTo>
                  <a:pt x="129943" y="278439"/>
                </a:lnTo>
                <a:lnTo>
                  <a:pt x="181920" y="294148"/>
                </a:lnTo>
                <a:lnTo>
                  <a:pt x="242560" y="308843"/>
                </a:lnTo>
                <a:lnTo>
                  <a:pt x="286044" y="317660"/>
                </a:lnTo>
                <a:lnTo>
                  <a:pt x="331619" y="325677"/>
                </a:lnTo>
                <a:lnTo>
                  <a:pt x="379084" y="332891"/>
                </a:lnTo>
                <a:lnTo>
                  <a:pt x="428242" y="339304"/>
                </a:lnTo>
                <a:lnTo>
                  <a:pt x="478893" y="344915"/>
                </a:lnTo>
                <a:lnTo>
                  <a:pt x="530837" y="349725"/>
                </a:lnTo>
                <a:lnTo>
                  <a:pt x="583877" y="353733"/>
                </a:lnTo>
                <a:lnTo>
                  <a:pt x="637812" y="356939"/>
                </a:lnTo>
                <a:lnTo>
                  <a:pt x="692444" y="359344"/>
                </a:lnTo>
                <a:lnTo>
                  <a:pt x="747574" y="360947"/>
                </a:lnTo>
                <a:lnTo>
                  <a:pt x="803003" y="361749"/>
                </a:lnTo>
                <a:lnTo>
                  <a:pt x="858531" y="361749"/>
                </a:lnTo>
                <a:lnTo>
                  <a:pt x="913959" y="360947"/>
                </a:lnTo>
                <a:lnTo>
                  <a:pt x="969089" y="359344"/>
                </a:lnTo>
                <a:lnTo>
                  <a:pt x="1023721" y="356939"/>
                </a:lnTo>
                <a:lnTo>
                  <a:pt x="1077656" y="353733"/>
                </a:lnTo>
                <a:lnTo>
                  <a:pt x="1130696" y="349725"/>
                </a:lnTo>
                <a:lnTo>
                  <a:pt x="1182641" y="344915"/>
                </a:lnTo>
                <a:lnTo>
                  <a:pt x="1233291" y="339304"/>
                </a:lnTo>
                <a:lnTo>
                  <a:pt x="1282449" y="332891"/>
                </a:lnTo>
                <a:lnTo>
                  <a:pt x="1329915" y="325677"/>
                </a:lnTo>
                <a:lnTo>
                  <a:pt x="1375489" y="317660"/>
                </a:lnTo>
                <a:lnTo>
                  <a:pt x="1418973" y="308843"/>
                </a:lnTo>
                <a:lnTo>
                  <a:pt x="1479613" y="294148"/>
                </a:lnTo>
                <a:lnTo>
                  <a:pt x="1531591" y="278439"/>
                </a:lnTo>
                <a:lnTo>
                  <a:pt x="1574905" y="261871"/>
                </a:lnTo>
                <a:lnTo>
                  <a:pt x="1609557" y="244600"/>
                </a:lnTo>
                <a:lnTo>
                  <a:pt x="1652871" y="208576"/>
                </a:lnTo>
                <a:lnTo>
                  <a:pt x="1661534" y="190134"/>
                </a:lnTo>
                <a:lnTo>
                  <a:pt x="1661534" y="171614"/>
                </a:lnTo>
                <a:lnTo>
                  <a:pt x="1635545" y="134965"/>
                </a:lnTo>
                <a:lnTo>
                  <a:pt x="1574905" y="99878"/>
                </a:lnTo>
                <a:lnTo>
                  <a:pt x="1531591" y="83310"/>
                </a:lnTo>
                <a:lnTo>
                  <a:pt x="1479613" y="67600"/>
                </a:lnTo>
                <a:lnTo>
                  <a:pt x="1418973" y="52906"/>
                </a:lnTo>
                <a:lnTo>
                  <a:pt x="1375489" y="44088"/>
                </a:lnTo>
                <a:lnTo>
                  <a:pt x="1329915" y="36072"/>
                </a:lnTo>
                <a:lnTo>
                  <a:pt x="1282449" y="28857"/>
                </a:lnTo>
                <a:lnTo>
                  <a:pt x="1233291" y="22445"/>
                </a:lnTo>
                <a:lnTo>
                  <a:pt x="1182641" y="16833"/>
                </a:lnTo>
                <a:lnTo>
                  <a:pt x="1130696" y="12024"/>
                </a:lnTo>
                <a:lnTo>
                  <a:pt x="1077656" y="8016"/>
                </a:lnTo>
                <a:lnTo>
                  <a:pt x="1023721" y="4809"/>
                </a:lnTo>
                <a:lnTo>
                  <a:pt x="969089" y="2404"/>
                </a:lnTo>
                <a:lnTo>
                  <a:pt x="913959" y="801"/>
                </a:lnTo>
                <a:lnTo>
                  <a:pt x="858531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070" y="169872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92967" y="1612900"/>
            <a:ext cx="29591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3</a:t>
            </a:r>
            <a:endParaRPr sz="2775" baseline="-22522">
              <a:latin typeface="Arial Narrow"/>
              <a:cs typeface="Arial Narrow"/>
            </a:endParaRPr>
          </a:p>
          <a:p>
            <a:pPr marL="68580">
              <a:lnSpc>
                <a:spcPts val="2720"/>
              </a:lnSpc>
            </a:pPr>
            <a:r>
              <a:rPr sz="2800" spc="-1400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0070" y="13971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070" y="13971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2967" y="1311275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2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0070" y="10954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0070" y="10954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09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09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92967" y="1009650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1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690" y="1857375"/>
            <a:ext cx="60071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dirty="0">
                <a:latin typeface="Arial Narrow"/>
                <a:cs typeface="Arial Narrow"/>
              </a:rPr>
              <a:t>D</a:t>
            </a:r>
            <a:r>
              <a:rPr sz="2800" u="heavy" spc="-5" dirty="0">
                <a:latin typeface="Arial Narrow"/>
                <a:cs typeface="Arial Narrow"/>
              </a:rPr>
              <a:t>B</a:t>
            </a:r>
            <a:r>
              <a:rPr sz="2800" dirty="0">
                <a:latin typeface="Arial Narrow"/>
                <a:cs typeface="Arial Narrow"/>
              </a:rPr>
              <a:t>=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4363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14364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49" y="0"/>
                </a:moveTo>
                <a:lnTo>
                  <a:pt x="37469" y="4197"/>
                </a:lnTo>
                <a:lnTo>
                  <a:pt x="17968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8" y="91181"/>
                </a:lnTo>
                <a:lnTo>
                  <a:pt x="37469" y="102628"/>
                </a:lnTo>
                <a:lnTo>
                  <a:pt x="61349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4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1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1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1" y="4197"/>
                </a:lnTo>
                <a:lnTo>
                  <a:pt x="613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5924" y="2314358"/>
            <a:ext cx="637540" cy="95885"/>
          </a:xfrm>
          <a:custGeom>
            <a:avLst/>
            <a:gdLst/>
            <a:ahLst/>
            <a:cxnLst/>
            <a:rect l="l" t="t" r="r" b="b"/>
            <a:pathLst>
              <a:path w="637540" h="95885">
                <a:moveTo>
                  <a:pt x="0" y="0"/>
                </a:moveTo>
                <a:lnTo>
                  <a:pt x="45493" y="25318"/>
                </a:lnTo>
                <a:lnTo>
                  <a:pt x="90988" y="46741"/>
                </a:lnTo>
                <a:lnTo>
                  <a:pt x="136484" y="64269"/>
                </a:lnTo>
                <a:lnTo>
                  <a:pt x="181981" y="77902"/>
                </a:lnTo>
                <a:lnTo>
                  <a:pt x="227479" y="87640"/>
                </a:lnTo>
                <a:lnTo>
                  <a:pt x="272977" y="93483"/>
                </a:lnTo>
                <a:lnTo>
                  <a:pt x="318476" y="95430"/>
                </a:lnTo>
                <a:lnTo>
                  <a:pt x="363974" y="93483"/>
                </a:lnTo>
                <a:lnTo>
                  <a:pt x="409472" y="87640"/>
                </a:lnTo>
                <a:lnTo>
                  <a:pt x="454970" y="77902"/>
                </a:lnTo>
                <a:lnTo>
                  <a:pt x="500467" y="64269"/>
                </a:lnTo>
                <a:lnTo>
                  <a:pt x="545963" y="46741"/>
                </a:lnTo>
                <a:lnTo>
                  <a:pt x="591458" y="25318"/>
                </a:lnTo>
                <a:lnTo>
                  <a:pt x="636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55177" y="2722562"/>
            <a:ext cx="124523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 Narrow"/>
                <a:cs typeface="Arial Narrow"/>
              </a:rPr>
              <a:t>Adversary</a:t>
            </a:r>
            <a:r>
              <a:rPr sz="2000" b="1" spc="-17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78337" y="165643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6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53016" y="1958060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78337" y="2681958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5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67303" y="298358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46337" y="2121593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262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31365" y="2094982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4" h="54610">
                <a:moveTo>
                  <a:pt x="200" y="0"/>
                </a:moveTo>
                <a:lnTo>
                  <a:pt x="0" y="54609"/>
                </a:lnTo>
                <a:lnTo>
                  <a:pt x="54709" y="27504"/>
                </a:lnTo>
                <a:lnTo>
                  <a:pt x="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49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49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6" y="164637"/>
                </a:lnTo>
                <a:lnTo>
                  <a:pt x="288925" y="119236"/>
                </a:lnTo>
                <a:lnTo>
                  <a:pt x="278346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6" y="73835"/>
                </a:lnTo>
                <a:lnTo>
                  <a:pt x="288925" y="119236"/>
                </a:lnTo>
                <a:lnTo>
                  <a:pt x="278346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49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49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167490" y="0"/>
                </a:moveTo>
                <a:lnTo>
                  <a:pt x="123022" y="0"/>
                </a:lnTo>
                <a:lnTo>
                  <a:pt x="80245" y="11307"/>
                </a:lnTo>
                <a:lnTo>
                  <a:pt x="42544" y="33923"/>
                </a:lnTo>
                <a:lnTo>
                  <a:pt x="10636" y="73835"/>
                </a:lnTo>
                <a:lnTo>
                  <a:pt x="0" y="119236"/>
                </a:lnTo>
                <a:lnTo>
                  <a:pt x="10636" y="164637"/>
                </a:lnTo>
                <a:lnTo>
                  <a:pt x="42544" y="204549"/>
                </a:lnTo>
                <a:lnTo>
                  <a:pt x="80245" y="227165"/>
                </a:lnTo>
                <a:lnTo>
                  <a:pt x="123022" y="238473"/>
                </a:lnTo>
                <a:lnTo>
                  <a:pt x="167490" y="238473"/>
                </a:lnTo>
                <a:lnTo>
                  <a:pt x="210266" y="227165"/>
                </a:lnTo>
                <a:lnTo>
                  <a:pt x="247967" y="204549"/>
                </a:lnTo>
                <a:lnTo>
                  <a:pt x="279876" y="164637"/>
                </a:lnTo>
                <a:lnTo>
                  <a:pt x="290512" y="119236"/>
                </a:lnTo>
                <a:lnTo>
                  <a:pt x="279876" y="73835"/>
                </a:lnTo>
                <a:lnTo>
                  <a:pt x="247967" y="33923"/>
                </a:lnTo>
                <a:lnTo>
                  <a:pt x="210266" y="11307"/>
                </a:lnTo>
                <a:lnTo>
                  <a:pt x="167490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247967" y="33923"/>
                </a:moveTo>
                <a:lnTo>
                  <a:pt x="279876" y="73835"/>
                </a:lnTo>
                <a:lnTo>
                  <a:pt x="290512" y="119236"/>
                </a:lnTo>
                <a:lnTo>
                  <a:pt x="279876" y="164637"/>
                </a:lnTo>
                <a:lnTo>
                  <a:pt x="247967" y="204549"/>
                </a:lnTo>
                <a:lnTo>
                  <a:pt x="210266" y="227165"/>
                </a:lnTo>
                <a:lnTo>
                  <a:pt x="167490" y="238473"/>
                </a:lnTo>
                <a:lnTo>
                  <a:pt x="123022" y="238473"/>
                </a:lnTo>
                <a:lnTo>
                  <a:pt x="80245" y="227165"/>
                </a:lnTo>
                <a:lnTo>
                  <a:pt x="42544" y="204549"/>
                </a:lnTo>
                <a:lnTo>
                  <a:pt x="10636" y="164637"/>
                </a:lnTo>
                <a:lnTo>
                  <a:pt x="0" y="119236"/>
                </a:lnTo>
                <a:lnTo>
                  <a:pt x="10636" y="73835"/>
                </a:lnTo>
                <a:lnTo>
                  <a:pt x="42544" y="33923"/>
                </a:lnTo>
                <a:lnTo>
                  <a:pt x="80245" y="11307"/>
                </a:lnTo>
                <a:lnTo>
                  <a:pt x="123022" y="0"/>
                </a:lnTo>
                <a:lnTo>
                  <a:pt x="167490" y="0"/>
                </a:lnTo>
                <a:lnTo>
                  <a:pt x="210266" y="11307"/>
                </a:lnTo>
                <a:lnTo>
                  <a:pt x="247967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50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50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7" y="164637"/>
                </a:lnTo>
                <a:lnTo>
                  <a:pt x="288925" y="119236"/>
                </a:lnTo>
                <a:lnTo>
                  <a:pt x="278347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7" y="73835"/>
                </a:lnTo>
                <a:lnTo>
                  <a:pt x="288925" y="119236"/>
                </a:lnTo>
                <a:lnTo>
                  <a:pt x="278347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50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50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14600" y="1143000"/>
            <a:ext cx="3581400" cy="221551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349500" marR="378460" indent="125730">
              <a:lnSpc>
                <a:spcPct val="118800"/>
              </a:lnSpc>
              <a:spcBef>
                <a:spcPts val="1045"/>
              </a:spcBef>
              <a:tabLst>
                <a:tab pos="3078480" algn="l"/>
              </a:tabLst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  answe</a:t>
            </a:r>
            <a:r>
              <a:rPr sz="2000" spc="-4295" dirty="0">
                <a:solidFill>
                  <a:srgbClr val="929292"/>
                </a:solidFill>
                <a:latin typeface="Arial Narrow"/>
                <a:cs typeface="Arial Narrow"/>
              </a:rPr>
              <a:t>r</a:t>
            </a:r>
            <a:r>
              <a:rPr sz="3000" baseline="15277" dirty="0">
                <a:solidFill>
                  <a:srgbClr val="929292"/>
                </a:solidFill>
                <a:latin typeface="Arial Narrow"/>
                <a:cs typeface="Arial Narrow"/>
              </a:rPr>
              <a:t>1	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  <a:p>
            <a:pPr marR="601980" algn="r">
              <a:lnSpc>
                <a:spcPts val="2740"/>
              </a:lnSpc>
              <a:tabLst>
                <a:tab pos="2250440" algn="l"/>
              </a:tabLst>
            </a:pPr>
            <a:r>
              <a:rPr sz="3200" dirty="0">
                <a:solidFill>
                  <a:srgbClr val="929292"/>
                </a:solidFill>
                <a:latin typeface="Arial Narrow"/>
                <a:cs typeface="Arial Narrow"/>
              </a:rPr>
              <a:t>San	</a:t>
            </a:r>
            <a:r>
              <a:rPr sz="4200" spc="-2100" baseline="-12896" dirty="0">
                <a:solidFill>
                  <a:srgbClr val="929292"/>
                </a:solidFill>
                <a:latin typeface="Arial"/>
                <a:cs typeface="Arial"/>
              </a:rPr>
              <a:t>M</a:t>
            </a:r>
            <a:endParaRPr sz="4200" baseline="-12896">
              <a:latin typeface="Arial"/>
              <a:cs typeface="Arial"/>
            </a:endParaRPr>
          </a:p>
          <a:p>
            <a:pPr marR="561975" algn="r">
              <a:lnSpc>
                <a:spcPct val="100000"/>
              </a:lnSpc>
              <a:spcBef>
                <a:spcPts val="85"/>
              </a:spcBef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</a:t>
            </a:r>
            <a:endParaRPr sz="2000">
              <a:latin typeface="Arial Narrow"/>
              <a:cs typeface="Arial Narrow"/>
            </a:endParaRPr>
          </a:p>
          <a:p>
            <a:pPr marL="603885">
              <a:lnSpc>
                <a:spcPct val="100000"/>
              </a:lnSpc>
              <a:spcBef>
                <a:spcPts val="450"/>
              </a:spcBef>
              <a:tabLst>
                <a:tab pos="2359025" algn="l"/>
                <a:tab pos="3084830" algn="l"/>
              </a:tabLst>
            </a:pP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r>
              <a:rPr sz="3000" b="1" spc="502" baseline="-1944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r>
              <a:rPr sz="3000" b="1" spc="502" baseline="-1944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3000" b="1" baseline="-19444" dirty="0">
                <a:solidFill>
                  <a:srgbClr val="929292"/>
                </a:solidFill>
                <a:latin typeface="Arial Narrow"/>
                <a:cs typeface="Arial Narrow"/>
              </a:rPr>
              <a:t>¢	</a:t>
            </a:r>
            <a:r>
              <a:rPr sz="2000" spc="-85" dirty="0">
                <a:solidFill>
                  <a:srgbClr val="929292"/>
                </a:solidFill>
                <a:latin typeface="Arial Narrow"/>
                <a:cs typeface="Arial Narrow"/>
              </a:rPr>
              <a:t>answer</a:t>
            </a:r>
            <a:r>
              <a:rPr sz="3000" spc="-127" baseline="15277" dirty="0">
                <a:solidFill>
                  <a:srgbClr val="929292"/>
                </a:solidFill>
                <a:latin typeface="Arial Narrow"/>
                <a:cs typeface="Arial Narrow"/>
              </a:rPr>
              <a:t>T	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T</a:t>
            </a:r>
            <a:endParaRPr sz="2000">
              <a:latin typeface="Arial Narrow"/>
              <a:cs typeface="Arial Narrow"/>
            </a:endParaRPr>
          </a:p>
          <a:p>
            <a:pPr marL="367030">
              <a:lnSpc>
                <a:spcPts val="2130"/>
              </a:lnSpc>
              <a:spcBef>
                <a:spcPts val="484"/>
              </a:spcBef>
            </a:pPr>
            <a:r>
              <a:rPr sz="1800" dirty="0">
                <a:solidFill>
                  <a:srgbClr val="929292"/>
                </a:solidFill>
                <a:latin typeface="Arial Narrow"/>
                <a:cs typeface="Arial Narrow"/>
              </a:rPr>
              <a:t>random</a:t>
            </a:r>
            <a:r>
              <a:rPr sz="1800" spc="-105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929292"/>
                </a:solidFill>
                <a:latin typeface="Arial Narrow"/>
                <a:cs typeface="Arial Narrow"/>
              </a:rPr>
              <a:t>coins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67998" y="2603500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4">
                <a:moveTo>
                  <a:pt x="27663" y="0"/>
                </a:moveTo>
                <a:lnTo>
                  <a:pt x="0" y="54429"/>
                </a:lnTo>
                <a:lnTo>
                  <a:pt x="54608" y="54788"/>
                </a:lnTo>
                <a:lnTo>
                  <a:pt x="2766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4600" y="1143000"/>
            <a:ext cx="3581400" cy="2209800"/>
          </a:xfrm>
          <a:custGeom>
            <a:avLst/>
            <a:gdLst/>
            <a:ahLst/>
            <a:cxnLst/>
            <a:rect l="l" t="t" r="r" b="b"/>
            <a:pathLst>
              <a:path w="3581400" h="2209800">
                <a:moveTo>
                  <a:pt x="0" y="0"/>
                </a:moveTo>
                <a:lnTo>
                  <a:pt x="3581400" y="0"/>
                </a:lnTo>
                <a:lnTo>
                  <a:pt x="35814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10623" y="1896416"/>
            <a:ext cx="3795395" cy="345440"/>
          </a:xfrm>
          <a:custGeom>
            <a:avLst/>
            <a:gdLst/>
            <a:ahLst/>
            <a:cxnLst/>
            <a:rect l="l" t="t" r="r" b="b"/>
            <a:pathLst>
              <a:path w="3795395" h="345439">
                <a:moveTo>
                  <a:pt x="3794951" y="345132"/>
                </a:moveTo>
                <a:lnTo>
                  <a:pt x="0" y="0"/>
                </a:lnTo>
              </a:path>
            </a:pathLst>
          </a:custGeom>
          <a:ln w="63500">
            <a:solidFill>
              <a:srgbClr val="D8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5712" y="1803961"/>
            <a:ext cx="193675" cy="185420"/>
          </a:xfrm>
          <a:custGeom>
            <a:avLst/>
            <a:gdLst/>
            <a:ahLst/>
            <a:cxnLst/>
            <a:rect l="l" t="t" r="r" b="b"/>
            <a:pathLst>
              <a:path w="193675" h="185419">
                <a:moveTo>
                  <a:pt x="193319" y="0"/>
                </a:moveTo>
                <a:lnTo>
                  <a:pt x="0" y="75638"/>
                </a:lnTo>
                <a:lnTo>
                  <a:pt x="176502" y="184911"/>
                </a:lnTo>
                <a:lnTo>
                  <a:pt x="193319" y="0"/>
                </a:lnTo>
                <a:close/>
              </a:path>
            </a:pathLst>
          </a:custGeom>
          <a:solidFill>
            <a:srgbClr val="D8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05"/>
              </a:lnSpc>
            </a:pPr>
            <a:r>
              <a:rPr dirty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499" y="1166034"/>
            <a:ext cx="4406900" cy="184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Approach:</a:t>
            </a:r>
            <a:r>
              <a:rPr spc="-470" dirty="0"/>
              <a:t> </a:t>
            </a:r>
            <a:r>
              <a:rPr dirty="0"/>
              <a:t>Indistinguishability</a:t>
            </a:r>
          </a:p>
        </p:txBody>
      </p:sp>
      <p:sp>
        <p:nvSpPr>
          <p:cNvPr id="4" name="object 4"/>
          <p:cNvSpPr/>
          <p:nvPr/>
        </p:nvSpPr>
        <p:spPr>
          <a:xfrm>
            <a:off x="4775200" y="1178734"/>
            <a:ext cx="4216400" cy="1841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1917" y="1236309"/>
            <a:ext cx="30861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55" dirty="0">
                <a:latin typeface="Verdana"/>
                <a:cs typeface="Verdana"/>
              </a:rPr>
              <a:t>x</a:t>
            </a:r>
            <a:r>
              <a:rPr sz="2400" baseline="-12152" dirty="0">
                <a:latin typeface="Bauhaus 93"/>
                <a:cs typeface="Bauhaus 93"/>
              </a:rPr>
              <a:t>1</a:t>
            </a:r>
            <a:endParaRPr sz="2400" baseline="-12152">
              <a:latin typeface="Bauhaus 93"/>
              <a:cs typeface="Bauhaus 9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3791" y="2007438"/>
            <a:ext cx="336550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419" algn="ctr">
              <a:lnSpc>
                <a:spcPts val="1720"/>
              </a:lnSpc>
            </a:pPr>
            <a:r>
              <a:rPr sz="185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2260"/>
              </a:lnSpc>
            </a:pPr>
            <a:r>
              <a:rPr sz="2300" i="1" spc="-55" dirty="0">
                <a:latin typeface="Verdana"/>
                <a:cs typeface="Verdana"/>
              </a:rPr>
              <a:t>x</a:t>
            </a:r>
            <a:r>
              <a:rPr sz="2400" i="1" spc="179" baseline="-12152" dirty="0">
                <a:latin typeface="Verdana"/>
                <a:cs typeface="Verdana"/>
              </a:rPr>
              <a:t>n</a:t>
            </a:r>
            <a:endParaRPr sz="2400" baseline="-12152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5784" y="1529409"/>
            <a:ext cx="1330325" cy="163830"/>
          </a:xfrm>
          <a:custGeom>
            <a:avLst/>
            <a:gdLst/>
            <a:ahLst/>
            <a:cxnLst/>
            <a:rect l="l" t="t" r="r" b="b"/>
            <a:pathLst>
              <a:path w="1330325" h="163830">
                <a:moveTo>
                  <a:pt x="1329861" y="16343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823" y="1604541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5" h="167005">
                <a:moveTo>
                  <a:pt x="20449" y="0"/>
                </a:moveTo>
                <a:lnTo>
                  <a:pt x="51821" y="88306"/>
                </a:lnTo>
                <a:lnTo>
                  <a:pt x="0" y="166388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5473" y="1996916"/>
            <a:ext cx="1419860" cy="19050"/>
          </a:xfrm>
          <a:custGeom>
            <a:avLst/>
            <a:gdLst/>
            <a:ahLst/>
            <a:cxnLst/>
            <a:rect l="l" t="t" r="r" b="b"/>
            <a:pathLst>
              <a:path w="1419859" h="19050">
                <a:moveTo>
                  <a:pt x="1419240" y="1844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1718" y="1931004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09" h="167639">
                <a:moveTo>
                  <a:pt x="2178" y="0"/>
                </a:moveTo>
                <a:lnTo>
                  <a:pt x="42995" y="84357"/>
                </a:lnTo>
                <a:lnTo>
                  <a:pt x="0" y="167626"/>
                </a:lnTo>
                <a:lnTo>
                  <a:pt x="168715" y="85991"/>
                </a:lnTo>
                <a:lnTo>
                  <a:pt x="2178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1429" y="2318522"/>
            <a:ext cx="1230630" cy="429895"/>
          </a:xfrm>
          <a:custGeom>
            <a:avLst/>
            <a:gdLst/>
            <a:ahLst/>
            <a:cxnLst/>
            <a:rect l="l" t="t" r="r" b="b"/>
            <a:pathLst>
              <a:path w="1230629" h="429894">
                <a:moveTo>
                  <a:pt x="1230314" y="0"/>
                </a:moveTo>
                <a:lnTo>
                  <a:pt x="0" y="4298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4532" y="2253216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4" h="158750">
                <a:moveTo>
                  <a:pt x="0" y="0"/>
                </a:moveTo>
                <a:lnTo>
                  <a:pt x="67212" y="65305"/>
                </a:lnTo>
                <a:lnTo>
                  <a:pt x="55295" y="158258"/>
                </a:lnTo>
                <a:lnTo>
                  <a:pt x="185905" y="238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5250" y="1473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7429" y="1607966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000" y="1613383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7000" y="1483359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7632" y="140751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4"/>
                </a:lnTo>
                <a:lnTo>
                  <a:pt x="65012" y="32506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2"/>
                </a:lnTo>
                <a:lnTo>
                  <a:pt x="32506" y="65012"/>
                </a:lnTo>
                <a:lnTo>
                  <a:pt x="20273" y="62632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6"/>
                </a:lnTo>
                <a:lnTo>
                  <a:pt x="2380" y="20274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2847" y="1488776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555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78" y="2038672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7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8848" y="2044090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8848" y="1914066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9481" y="183821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3"/>
                </a:lnTo>
                <a:lnTo>
                  <a:pt x="65012" y="32505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1"/>
                </a:lnTo>
                <a:lnTo>
                  <a:pt x="32506" y="65011"/>
                </a:lnTo>
                <a:lnTo>
                  <a:pt x="20273" y="62631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5"/>
                </a:lnTo>
                <a:lnTo>
                  <a:pt x="2380" y="20273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4696" y="1919482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09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6850" y="2667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4948" y="2802567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4518" y="2807985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4518" y="2677960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5151" y="260211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4"/>
                </a:lnTo>
                <a:lnTo>
                  <a:pt x="65012" y="32506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1"/>
                </a:lnTo>
                <a:lnTo>
                  <a:pt x="32506" y="65012"/>
                </a:lnTo>
                <a:lnTo>
                  <a:pt x="20273" y="62631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6"/>
                </a:lnTo>
                <a:lnTo>
                  <a:pt x="2380" y="20274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0366" y="2683378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96723" y="1460075"/>
            <a:ext cx="26924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-44" baseline="-23640" dirty="0">
                <a:solidFill>
                  <a:srgbClr val="FF2800"/>
                </a:solidFill>
                <a:latin typeface="Verdana"/>
                <a:cs typeface="Verdana"/>
              </a:rPr>
              <a:t>x</a:t>
            </a:r>
            <a:r>
              <a:rPr sz="1650" i="1" spc="40" dirty="0">
                <a:solidFill>
                  <a:srgbClr val="FF2800"/>
                </a:solidFill>
                <a:latin typeface="Trebuchet MS"/>
                <a:cs typeface="Trebuchet MS"/>
              </a:rPr>
              <a:t>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83182" y="1723938"/>
            <a:ext cx="233679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75" spc="-390" baseline="-22522" dirty="0">
                <a:latin typeface="Arial"/>
                <a:cs typeface="Arial"/>
              </a:rPr>
              <a:t>.</a:t>
            </a:r>
            <a:r>
              <a:rPr sz="2775" spc="-390" baseline="-45045" dirty="0">
                <a:latin typeface="Arial"/>
                <a:cs typeface="Arial"/>
              </a:rPr>
              <a:t>.</a:t>
            </a:r>
            <a:r>
              <a:rPr sz="2775" spc="-652" baseline="-45045" dirty="0"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FF2800"/>
                </a:solidFill>
                <a:latin typeface="Maiandra GD"/>
                <a:cs typeface="Maiandra GD"/>
              </a:rPr>
              <a:t>2</a:t>
            </a:r>
            <a:endParaRPr sz="1650">
              <a:latin typeface="Maiandra GD"/>
              <a:cs typeface="Maiandra G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80200" y="1536700"/>
            <a:ext cx="11557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23368" y="2481283"/>
            <a:ext cx="3810" cy="85725"/>
          </a:xfrm>
          <a:custGeom>
            <a:avLst/>
            <a:gdLst/>
            <a:ahLst/>
            <a:cxnLst/>
            <a:rect l="l" t="t" r="r" b="b"/>
            <a:pathLst>
              <a:path w="3809" h="85725">
                <a:moveTo>
                  <a:pt x="3294" y="0"/>
                </a:moveTo>
                <a:lnTo>
                  <a:pt x="0" y="8565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1294" y="2355646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40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40" h="170814">
                <a:moveTo>
                  <a:pt x="90200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46271" y="2550690"/>
            <a:ext cx="96583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3901" y="1608004"/>
            <a:ext cx="975360" cy="7397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0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59700" y="229235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9398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57590" y="22085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7806" y="1839732"/>
            <a:ext cx="549275" cy="6985"/>
          </a:xfrm>
          <a:custGeom>
            <a:avLst/>
            <a:gdLst/>
            <a:ahLst/>
            <a:cxnLst/>
            <a:rect l="l" t="t" r="r" b="b"/>
            <a:pathLst>
              <a:path w="549275" h="6985">
                <a:moveTo>
                  <a:pt x="0" y="0"/>
                </a:moveTo>
                <a:lnTo>
                  <a:pt x="548780" y="66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52085" y="1756423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09" h="167639">
                <a:moveTo>
                  <a:pt x="168637" y="0"/>
                </a:moveTo>
                <a:lnTo>
                  <a:pt x="0" y="81793"/>
                </a:lnTo>
                <a:lnTo>
                  <a:pt x="166617" y="167627"/>
                </a:lnTo>
                <a:lnTo>
                  <a:pt x="125720" y="83308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48150" y="1192800"/>
            <a:ext cx="1078230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300" baseline="-19841" dirty="0">
                <a:latin typeface="Gill Sans MT"/>
                <a:cs typeface="Gill Sans MT"/>
              </a:rPr>
              <a:t>(</a:t>
            </a:r>
            <a:r>
              <a:rPr sz="6300" spc="-1312" baseline="-19841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queries </a:t>
            </a:r>
            <a:r>
              <a:rPr sz="6300" baseline="-18518" dirty="0">
                <a:latin typeface="Gill Sans MT"/>
                <a:cs typeface="Gill Sans MT"/>
              </a:rPr>
              <a:t>)</a:t>
            </a:r>
            <a:endParaRPr sz="6300" baseline="-18518"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  <a:spcBef>
                <a:spcPts val="1460"/>
              </a:spcBef>
            </a:pPr>
            <a:r>
              <a:rPr sz="1600" spc="-10" dirty="0">
                <a:latin typeface="Gill Sans MT"/>
                <a:cs typeface="Gill Sans MT"/>
              </a:rPr>
              <a:t>answers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9850" y="3200400"/>
            <a:ext cx="294259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dirty="0">
                <a:solidFill>
                  <a:srgbClr val="FF2800"/>
                </a:solidFill>
                <a:latin typeface="Gill Sans MT"/>
                <a:cs typeface="Gill Sans MT"/>
              </a:rPr>
              <a:t>x’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a neighbor of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x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ts val="2840"/>
              </a:lnSpc>
            </a:pPr>
            <a:r>
              <a:rPr sz="2400" spc="-5" dirty="0">
                <a:latin typeface="Gill Sans MT"/>
                <a:cs typeface="Gill Sans MT"/>
              </a:rPr>
              <a:t>if </a:t>
            </a:r>
            <a:r>
              <a:rPr sz="2400" spc="-10" dirty="0">
                <a:latin typeface="Gill Sans MT"/>
                <a:cs typeface="Gill Sans MT"/>
              </a:rPr>
              <a:t>they </a:t>
            </a:r>
            <a:r>
              <a:rPr sz="2400" spc="-5" dirty="0">
                <a:latin typeface="Gill Sans MT"/>
                <a:cs typeface="Gill Sans MT"/>
              </a:rPr>
              <a:t>differ in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row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2460" y="1973834"/>
            <a:ext cx="354965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230" algn="ctr">
              <a:lnSpc>
                <a:spcPts val="1830"/>
              </a:lnSpc>
            </a:pPr>
            <a:r>
              <a:rPr sz="1950" dirty="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sz="2400" i="1" spc="-35" dirty="0">
                <a:latin typeface="Verdana"/>
                <a:cs typeface="Verdana"/>
              </a:rPr>
              <a:t>x</a:t>
            </a:r>
            <a:r>
              <a:rPr sz="2550" i="1" spc="187" baseline="-11437" dirty="0">
                <a:latin typeface="Verdana"/>
                <a:cs typeface="Verdana"/>
              </a:rPr>
              <a:t>n</a:t>
            </a:r>
            <a:endParaRPr sz="2550" baseline="-11437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8892" y="1466192"/>
            <a:ext cx="1416685" cy="174625"/>
          </a:xfrm>
          <a:custGeom>
            <a:avLst/>
            <a:gdLst/>
            <a:ahLst/>
            <a:cxnLst/>
            <a:rect l="l" t="t" r="r" b="b"/>
            <a:pathLst>
              <a:path w="1416685" h="174625">
                <a:moveTo>
                  <a:pt x="1416189" y="174054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3260" y="1551940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4" h="167005">
                <a:moveTo>
                  <a:pt x="20449" y="0"/>
                </a:moveTo>
                <a:lnTo>
                  <a:pt x="51821" y="88306"/>
                </a:lnTo>
                <a:lnTo>
                  <a:pt x="0" y="166387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222" y="1961444"/>
            <a:ext cx="1511300" cy="19685"/>
          </a:xfrm>
          <a:custGeom>
            <a:avLst/>
            <a:gdLst/>
            <a:ahLst/>
            <a:cxnLst/>
            <a:rect l="l" t="t" r="r" b="b"/>
            <a:pathLst>
              <a:path w="1511300" h="19685">
                <a:moveTo>
                  <a:pt x="1510931" y="1964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1157" y="1896729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2179" y="0"/>
                </a:moveTo>
                <a:lnTo>
                  <a:pt x="42996" y="84358"/>
                </a:lnTo>
                <a:lnTo>
                  <a:pt x="0" y="167626"/>
                </a:lnTo>
                <a:lnTo>
                  <a:pt x="168715" y="85992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807" y="2299675"/>
            <a:ext cx="1310640" cy="457834"/>
          </a:xfrm>
          <a:custGeom>
            <a:avLst/>
            <a:gdLst/>
            <a:ahLst/>
            <a:cxnLst/>
            <a:rect l="l" t="t" r="r" b="b"/>
            <a:pathLst>
              <a:path w="1310639" h="457835">
                <a:moveTo>
                  <a:pt x="1310372" y="0"/>
                </a:moveTo>
                <a:lnTo>
                  <a:pt x="0" y="45784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13968" y="2234370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5" h="158750">
                <a:moveTo>
                  <a:pt x="0" y="0"/>
                </a:moveTo>
                <a:lnTo>
                  <a:pt x="67212" y="65305"/>
                </a:lnTo>
                <a:lnTo>
                  <a:pt x="55295" y="158257"/>
                </a:lnTo>
                <a:lnTo>
                  <a:pt x="185905" y="23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4050" y="140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107" y="1549411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497" y="1555150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497" y="1417409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542" y="133706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58784" y="10085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5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9847" y="1423148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09">
                <a:moveTo>
                  <a:pt x="0" y="28696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1650" y="1866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7757" y="2005679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3147" y="2011418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147" y="187367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192" y="179332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8784" y="10086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6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3497" y="1879415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10">
                <a:moveTo>
                  <a:pt x="0" y="28696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5650" y="2667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7413" y="2814909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2803" y="2820648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803" y="268290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5847" y="260255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8784" y="10085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5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3152" y="2688646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5" h="29210">
                <a:moveTo>
                  <a:pt x="0" y="28695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47900" y="1485900"/>
            <a:ext cx="1219200" cy="96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22059" y="2467101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3776" y="0"/>
                </a:moveTo>
                <a:lnTo>
                  <a:pt x="0" y="9819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0467" y="2341464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39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39" h="170814">
                <a:moveTo>
                  <a:pt x="90200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348192" y="2545672"/>
            <a:ext cx="96583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14138" y="1549451"/>
            <a:ext cx="1033144" cy="7835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565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90900" y="226695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10033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52290" y="21831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19746" y="1794842"/>
            <a:ext cx="589280" cy="7620"/>
          </a:xfrm>
          <a:custGeom>
            <a:avLst/>
            <a:gdLst/>
            <a:ahLst/>
            <a:cxnLst/>
            <a:rect l="l" t="t" r="r" b="b"/>
            <a:pathLst>
              <a:path w="589279" h="7619">
                <a:moveTo>
                  <a:pt x="0" y="0"/>
                </a:moveTo>
                <a:lnTo>
                  <a:pt x="588811" y="709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94025" y="1711533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168637" y="0"/>
                </a:moveTo>
                <a:lnTo>
                  <a:pt x="0" y="81794"/>
                </a:lnTo>
                <a:lnTo>
                  <a:pt x="166618" y="167628"/>
                </a:lnTo>
                <a:lnTo>
                  <a:pt x="125720" y="83309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384930" y="1127695"/>
            <a:ext cx="113030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300" baseline="-21825" dirty="0">
                <a:latin typeface="Gill Sans MT"/>
                <a:cs typeface="Gill Sans MT"/>
              </a:rPr>
              <a:t>(</a:t>
            </a:r>
            <a:r>
              <a:rPr sz="6300" spc="-697" baseline="-2182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queries </a:t>
            </a:r>
            <a:r>
              <a:rPr sz="6300" baseline="-20502" dirty="0">
                <a:latin typeface="Gill Sans MT"/>
                <a:cs typeface="Gill Sans MT"/>
              </a:rPr>
              <a:t>)</a:t>
            </a:r>
            <a:endParaRPr sz="6300" baseline="-20502">
              <a:latin typeface="Gill Sans MT"/>
              <a:cs typeface="Gill Sans MT"/>
            </a:endParaRPr>
          </a:p>
          <a:p>
            <a:pPr marL="3810" algn="ctr">
              <a:lnSpc>
                <a:spcPct val="100000"/>
              </a:lnSpc>
              <a:spcBef>
                <a:spcPts val="1689"/>
              </a:spcBef>
            </a:pPr>
            <a:r>
              <a:rPr sz="1600" spc="-10" dirty="0">
                <a:latin typeface="Gill Sans MT"/>
                <a:cs typeface="Gill Sans MT"/>
              </a:rPr>
              <a:t>answers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06500" y="1160333"/>
            <a:ext cx="329565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445">
              <a:lnSpc>
                <a:spcPct val="100000"/>
              </a:lnSpc>
            </a:pPr>
            <a:r>
              <a:rPr sz="2400" i="1" spc="-35" dirty="0">
                <a:latin typeface="Verdana"/>
                <a:cs typeface="Verdana"/>
              </a:rPr>
              <a:t>x</a:t>
            </a:r>
            <a:r>
              <a:rPr sz="2550" baseline="-11437" dirty="0">
                <a:latin typeface="Bauhaus 93"/>
                <a:cs typeface="Bauhaus 93"/>
              </a:rPr>
              <a:t>1</a:t>
            </a:r>
            <a:endParaRPr sz="2550" baseline="-11437">
              <a:latin typeface="Bauhaus 93"/>
              <a:cs typeface="Bauhaus 93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i="1" spc="-35" dirty="0">
                <a:latin typeface="Verdana"/>
                <a:cs typeface="Verdana"/>
              </a:rPr>
              <a:t>x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97157" y="1667779"/>
            <a:ext cx="233679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-825" baseline="-24216" dirty="0">
                <a:latin typeface="Arial"/>
                <a:cs typeface="Arial"/>
              </a:rPr>
              <a:t>.</a:t>
            </a:r>
            <a:r>
              <a:rPr sz="2925" spc="187" baseline="-47008" dirty="0">
                <a:latin typeface="Arial"/>
                <a:cs typeface="Arial"/>
              </a:rPr>
              <a:t>.</a:t>
            </a:r>
            <a:r>
              <a:rPr sz="1700" spc="-5" dirty="0">
                <a:latin typeface="Maiandra GD"/>
                <a:cs typeface="Maiandra GD"/>
              </a:rPr>
              <a:t>2</a:t>
            </a:r>
            <a:endParaRPr sz="1700">
              <a:latin typeface="Maiandra GD"/>
              <a:cs typeface="Maiandra G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864600" y="6623548"/>
            <a:ext cx="190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26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499" y="1166034"/>
            <a:ext cx="4406900" cy="184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Approach:</a:t>
            </a:r>
            <a:r>
              <a:rPr spc="-470" dirty="0"/>
              <a:t> </a:t>
            </a:r>
            <a:r>
              <a:rPr dirty="0"/>
              <a:t>Indistinguishability</a:t>
            </a:r>
          </a:p>
        </p:txBody>
      </p:sp>
      <p:sp>
        <p:nvSpPr>
          <p:cNvPr id="4" name="object 4"/>
          <p:cNvSpPr/>
          <p:nvPr/>
        </p:nvSpPr>
        <p:spPr>
          <a:xfrm>
            <a:off x="4775200" y="1178734"/>
            <a:ext cx="4216400" cy="1841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1917" y="1236309"/>
            <a:ext cx="30861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55" dirty="0">
                <a:latin typeface="Verdana"/>
                <a:cs typeface="Verdana"/>
              </a:rPr>
              <a:t>x</a:t>
            </a:r>
            <a:r>
              <a:rPr sz="2400" baseline="-12152" dirty="0">
                <a:latin typeface="Bauhaus 93"/>
                <a:cs typeface="Bauhaus 93"/>
              </a:rPr>
              <a:t>1</a:t>
            </a:r>
            <a:endParaRPr sz="2400" baseline="-12152">
              <a:latin typeface="Bauhaus 93"/>
              <a:cs typeface="Bauhaus 9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3791" y="2007438"/>
            <a:ext cx="336550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419" algn="ctr">
              <a:lnSpc>
                <a:spcPts val="1720"/>
              </a:lnSpc>
            </a:pPr>
            <a:r>
              <a:rPr sz="185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2260"/>
              </a:lnSpc>
            </a:pPr>
            <a:r>
              <a:rPr sz="2300" i="1" spc="-55" dirty="0">
                <a:latin typeface="Verdana"/>
                <a:cs typeface="Verdana"/>
              </a:rPr>
              <a:t>x</a:t>
            </a:r>
            <a:r>
              <a:rPr sz="2400" i="1" spc="179" baseline="-12152" dirty="0">
                <a:latin typeface="Verdana"/>
                <a:cs typeface="Verdana"/>
              </a:rPr>
              <a:t>n</a:t>
            </a:r>
            <a:endParaRPr sz="2400" baseline="-12152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5784" y="1529409"/>
            <a:ext cx="1330325" cy="163830"/>
          </a:xfrm>
          <a:custGeom>
            <a:avLst/>
            <a:gdLst/>
            <a:ahLst/>
            <a:cxnLst/>
            <a:rect l="l" t="t" r="r" b="b"/>
            <a:pathLst>
              <a:path w="1330325" h="163830">
                <a:moveTo>
                  <a:pt x="1329861" y="16343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823" y="1604541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5" h="167005">
                <a:moveTo>
                  <a:pt x="20449" y="0"/>
                </a:moveTo>
                <a:lnTo>
                  <a:pt x="51821" y="88306"/>
                </a:lnTo>
                <a:lnTo>
                  <a:pt x="0" y="166388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5473" y="1996916"/>
            <a:ext cx="1419860" cy="19050"/>
          </a:xfrm>
          <a:custGeom>
            <a:avLst/>
            <a:gdLst/>
            <a:ahLst/>
            <a:cxnLst/>
            <a:rect l="l" t="t" r="r" b="b"/>
            <a:pathLst>
              <a:path w="1419859" h="19050">
                <a:moveTo>
                  <a:pt x="1419240" y="1844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1718" y="1931004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09" h="167639">
                <a:moveTo>
                  <a:pt x="2178" y="0"/>
                </a:moveTo>
                <a:lnTo>
                  <a:pt x="42995" y="84357"/>
                </a:lnTo>
                <a:lnTo>
                  <a:pt x="0" y="167626"/>
                </a:lnTo>
                <a:lnTo>
                  <a:pt x="168715" y="85991"/>
                </a:lnTo>
                <a:lnTo>
                  <a:pt x="2178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1429" y="2318522"/>
            <a:ext cx="1230630" cy="429895"/>
          </a:xfrm>
          <a:custGeom>
            <a:avLst/>
            <a:gdLst/>
            <a:ahLst/>
            <a:cxnLst/>
            <a:rect l="l" t="t" r="r" b="b"/>
            <a:pathLst>
              <a:path w="1230629" h="429894">
                <a:moveTo>
                  <a:pt x="1230314" y="0"/>
                </a:moveTo>
                <a:lnTo>
                  <a:pt x="0" y="4298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4532" y="2253216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4" h="158750">
                <a:moveTo>
                  <a:pt x="0" y="0"/>
                </a:moveTo>
                <a:lnTo>
                  <a:pt x="67212" y="65305"/>
                </a:lnTo>
                <a:lnTo>
                  <a:pt x="55295" y="158258"/>
                </a:lnTo>
                <a:lnTo>
                  <a:pt x="185905" y="238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5250" y="1473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7429" y="1607966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000" y="1613383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7000" y="1483359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7632" y="140751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4"/>
                </a:lnTo>
                <a:lnTo>
                  <a:pt x="65012" y="32506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2"/>
                </a:lnTo>
                <a:lnTo>
                  <a:pt x="32506" y="65012"/>
                </a:lnTo>
                <a:lnTo>
                  <a:pt x="20273" y="62632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6"/>
                </a:lnTo>
                <a:lnTo>
                  <a:pt x="2380" y="20274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2847" y="1488776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555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78" y="2038672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7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8848" y="2044090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8848" y="1914066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9481" y="183821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3"/>
                </a:lnTo>
                <a:lnTo>
                  <a:pt x="65012" y="32505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1"/>
                </a:lnTo>
                <a:lnTo>
                  <a:pt x="32506" y="65011"/>
                </a:lnTo>
                <a:lnTo>
                  <a:pt x="20273" y="62631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5"/>
                </a:lnTo>
                <a:lnTo>
                  <a:pt x="2380" y="20273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4696" y="1919482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09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6850" y="2667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4948" y="2802567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4518" y="2807985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4518" y="2677960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5151" y="260211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4"/>
                </a:lnTo>
                <a:lnTo>
                  <a:pt x="65012" y="32506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1"/>
                </a:lnTo>
                <a:lnTo>
                  <a:pt x="32506" y="65012"/>
                </a:lnTo>
                <a:lnTo>
                  <a:pt x="20273" y="62631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6"/>
                </a:lnTo>
                <a:lnTo>
                  <a:pt x="2380" y="20274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0366" y="2683378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96723" y="1460075"/>
            <a:ext cx="26924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-44" baseline="-23640" dirty="0">
                <a:solidFill>
                  <a:srgbClr val="FF2800"/>
                </a:solidFill>
                <a:latin typeface="Verdana"/>
                <a:cs typeface="Verdana"/>
              </a:rPr>
              <a:t>x</a:t>
            </a:r>
            <a:r>
              <a:rPr sz="1650" i="1" spc="40" dirty="0">
                <a:solidFill>
                  <a:srgbClr val="FF2800"/>
                </a:solidFill>
                <a:latin typeface="Trebuchet MS"/>
                <a:cs typeface="Trebuchet MS"/>
              </a:rPr>
              <a:t>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83182" y="1723938"/>
            <a:ext cx="233679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75" spc="-390" baseline="-22522" dirty="0">
                <a:latin typeface="Arial"/>
                <a:cs typeface="Arial"/>
              </a:rPr>
              <a:t>.</a:t>
            </a:r>
            <a:r>
              <a:rPr sz="2775" spc="-390" baseline="-45045" dirty="0">
                <a:latin typeface="Arial"/>
                <a:cs typeface="Arial"/>
              </a:rPr>
              <a:t>.</a:t>
            </a:r>
            <a:r>
              <a:rPr sz="2775" spc="-652" baseline="-45045" dirty="0"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FF2800"/>
                </a:solidFill>
                <a:latin typeface="Maiandra GD"/>
                <a:cs typeface="Maiandra GD"/>
              </a:rPr>
              <a:t>2</a:t>
            </a:r>
            <a:endParaRPr sz="1650">
              <a:latin typeface="Maiandra GD"/>
              <a:cs typeface="Maiandra G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80200" y="1536700"/>
            <a:ext cx="11557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23368" y="2481283"/>
            <a:ext cx="3810" cy="85725"/>
          </a:xfrm>
          <a:custGeom>
            <a:avLst/>
            <a:gdLst/>
            <a:ahLst/>
            <a:cxnLst/>
            <a:rect l="l" t="t" r="r" b="b"/>
            <a:pathLst>
              <a:path w="3809" h="85725">
                <a:moveTo>
                  <a:pt x="3294" y="0"/>
                </a:moveTo>
                <a:lnTo>
                  <a:pt x="0" y="8565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1294" y="2355646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40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40" h="170814">
                <a:moveTo>
                  <a:pt x="90200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46271" y="2550690"/>
            <a:ext cx="96583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3901" y="1608004"/>
            <a:ext cx="975360" cy="7397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0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59700" y="229235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9398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57590" y="22085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7806" y="1839732"/>
            <a:ext cx="549275" cy="6985"/>
          </a:xfrm>
          <a:custGeom>
            <a:avLst/>
            <a:gdLst/>
            <a:ahLst/>
            <a:cxnLst/>
            <a:rect l="l" t="t" r="r" b="b"/>
            <a:pathLst>
              <a:path w="549275" h="6985">
                <a:moveTo>
                  <a:pt x="0" y="0"/>
                </a:moveTo>
                <a:lnTo>
                  <a:pt x="548780" y="66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52085" y="1756423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09" h="167639">
                <a:moveTo>
                  <a:pt x="168637" y="0"/>
                </a:moveTo>
                <a:lnTo>
                  <a:pt x="0" y="81793"/>
                </a:lnTo>
                <a:lnTo>
                  <a:pt x="166617" y="167627"/>
                </a:lnTo>
                <a:lnTo>
                  <a:pt x="125720" y="83308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48150" y="1192800"/>
            <a:ext cx="1078230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300" baseline="-19841" dirty="0">
                <a:latin typeface="Gill Sans MT"/>
                <a:cs typeface="Gill Sans MT"/>
              </a:rPr>
              <a:t>(</a:t>
            </a:r>
            <a:r>
              <a:rPr sz="6300" spc="-1312" baseline="-19841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queries </a:t>
            </a:r>
            <a:r>
              <a:rPr sz="6300" baseline="-18518" dirty="0">
                <a:latin typeface="Gill Sans MT"/>
                <a:cs typeface="Gill Sans MT"/>
              </a:rPr>
              <a:t>)</a:t>
            </a:r>
            <a:endParaRPr sz="6300" baseline="-18518"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  <a:spcBef>
                <a:spcPts val="1460"/>
              </a:spcBef>
            </a:pPr>
            <a:r>
              <a:rPr sz="1600" spc="-10" dirty="0">
                <a:latin typeface="Gill Sans MT"/>
                <a:cs typeface="Gill Sans MT"/>
              </a:rPr>
              <a:t>answers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9850" y="3200400"/>
            <a:ext cx="294259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dirty="0">
                <a:solidFill>
                  <a:srgbClr val="FF2800"/>
                </a:solidFill>
                <a:latin typeface="Gill Sans MT"/>
                <a:cs typeface="Gill Sans MT"/>
              </a:rPr>
              <a:t>x’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a neighbor of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x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ts val="2840"/>
              </a:lnSpc>
            </a:pPr>
            <a:r>
              <a:rPr sz="2400" spc="-5" dirty="0">
                <a:latin typeface="Gill Sans MT"/>
                <a:cs typeface="Gill Sans MT"/>
              </a:rPr>
              <a:t>if </a:t>
            </a:r>
            <a:r>
              <a:rPr sz="2400" spc="-10" dirty="0">
                <a:latin typeface="Gill Sans MT"/>
                <a:cs typeface="Gill Sans MT"/>
              </a:rPr>
              <a:t>they </a:t>
            </a:r>
            <a:r>
              <a:rPr sz="2400" spc="-5" dirty="0">
                <a:latin typeface="Gill Sans MT"/>
                <a:cs typeface="Gill Sans MT"/>
              </a:rPr>
              <a:t>differ in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row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2460" y="1973834"/>
            <a:ext cx="354965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230" algn="ctr">
              <a:lnSpc>
                <a:spcPts val="1830"/>
              </a:lnSpc>
            </a:pPr>
            <a:r>
              <a:rPr sz="1950" dirty="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sz="2400" i="1" spc="-35" dirty="0">
                <a:latin typeface="Verdana"/>
                <a:cs typeface="Verdana"/>
              </a:rPr>
              <a:t>x</a:t>
            </a:r>
            <a:r>
              <a:rPr sz="2550" i="1" spc="187" baseline="-11437" dirty="0">
                <a:latin typeface="Verdana"/>
                <a:cs typeface="Verdana"/>
              </a:rPr>
              <a:t>n</a:t>
            </a:r>
            <a:endParaRPr sz="2550" baseline="-11437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8892" y="1466192"/>
            <a:ext cx="1416685" cy="174625"/>
          </a:xfrm>
          <a:custGeom>
            <a:avLst/>
            <a:gdLst/>
            <a:ahLst/>
            <a:cxnLst/>
            <a:rect l="l" t="t" r="r" b="b"/>
            <a:pathLst>
              <a:path w="1416685" h="174625">
                <a:moveTo>
                  <a:pt x="1416189" y="174054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3260" y="1551940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4" h="167005">
                <a:moveTo>
                  <a:pt x="20449" y="0"/>
                </a:moveTo>
                <a:lnTo>
                  <a:pt x="51821" y="88306"/>
                </a:lnTo>
                <a:lnTo>
                  <a:pt x="0" y="166387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222" y="1961444"/>
            <a:ext cx="1511300" cy="19685"/>
          </a:xfrm>
          <a:custGeom>
            <a:avLst/>
            <a:gdLst/>
            <a:ahLst/>
            <a:cxnLst/>
            <a:rect l="l" t="t" r="r" b="b"/>
            <a:pathLst>
              <a:path w="1511300" h="19685">
                <a:moveTo>
                  <a:pt x="1510931" y="1964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1157" y="1896729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2179" y="0"/>
                </a:moveTo>
                <a:lnTo>
                  <a:pt x="42996" y="84358"/>
                </a:lnTo>
                <a:lnTo>
                  <a:pt x="0" y="167626"/>
                </a:lnTo>
                <a:lnTo>
                  <a:pt x="168715" y="85992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807" y="2299675"/>
            <a:ext cx="1310640" cy="457834"/>
          </a:xfrm>
          <a:custGeom>
            <a:avLst/>
            <a:gdLst/>
            <a:ahLst/>
            <a:cxnLst/>
            <a:rect l="l" t="t" r="r" b="b"/>
            <a:pathLst>
              <a:path w="1310639" h="457835">
                <a:moveTo>
                  <a:pt x="1310372" y="0"/>
                </a:moveTo>
                <a:lnTo>
                  <a:pt x="0" y="45784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13968" y="2234370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5" h="158750">
                <a:moveTo>
                  <a:pt x="0" y="0"/>
                </a:moveTo>
                <a:lnTo>
                  <a:pt x="67212" y="65305"/>
                </a:lnTo>
                <a:lnTo>
                  <a:pt x="55295" y="158257"/>
                </a:lnTo>
                <a:lnTo>
                  <a:pt x="185905" y="23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4050" y="140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107" y="1549411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497" y="1555150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497" y="1417409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542" y="133706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58784" y="10085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5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9847" y="1423148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09">
                <a:moveTo>
                  <a:pt x="0" y="28696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1650" y="1866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7757" y="2005679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3147" y="2011418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147" y="187367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192" y="179332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8784" y="10086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6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3497" y="1879415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10">
                <a:moveTo>
                  <a:pt x="0" y="28696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5650" y="2667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7413" y="2814909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2803" y="2820648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803" y="268290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5847" y="260255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8784" y="10085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5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3152" y="2688646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5" h="29210">
                <a:moveTo>
                  <a:pt x="0" y="28695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47900" y="1485900"/>
            <a:ext cx="1219200" cy="96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22059" y="2467101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3776" y="0"/>
                </a:moveTo>
                <a:lnTo>
                  <a:pt x="0" y="9819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0467" y="2341464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39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39" h="170814">
                <a:moveTo>
                  <a:pt x="90200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348192" y="2545672"/>
            <a:ext cx="96583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14138" y="1549451"/>
            <a:ext cx="1033144" cy="7835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565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90900" y="226695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10033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52290" y="21831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19746" y="1794842"/>
            <a:ext cx="589280" cy="7620"/>
          </a:xfrm>
          <a:custGeom>
            <a:avLst/>
            <a:gdLst/>
            <a:ahLst/>
            <a:cxnLst/>
            <a:rect l="l" t="t" r="r" b="b"/>
            <a:pathLst>
              <a:path w="589279" h="7619">
                <a:moveTo>
                  <a:pt x="0" y="0"/>
                </a:moveTo>
                <a:lnTo>
                  <a:pt x="588811" y="709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94025" y="1711533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168637" y="0"/>
                </a:moveTo>
                <a:lnTo>
                  <a:pt x="0" y="81794"/>
                </a:lnTo>
                <a:lnTo>
                  <a:pt x="166618" y="167628"/>
                </a:lnTo>
                <a:lnTo>
                  <a:pt x="125720" y="83309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384930" y="1127695"/>
            <a:ext cx="113030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300" baseline="-21825" dirty="0">
                <a:latin typeface="Gill Sans MT"/>
                <a:cs typeface="Gill Sans MT"/>
              </a:rPr>
              <a:t>(</a:t>
            </a:r>
            <a:r>
              <a:rPr sz="6300" spc="-697" baseline="-2182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queries </a:t>
            </a:r>
            <a:r>
              <a:rPr sz="6300" baseline="-20502" dirty="0">
                <a:latin typeface="Gill Sans MT"/>
                <a:cs typeface="Gill Sans MT"/>
              </a:rPr>
              <a:t>)</a:t>
            </a:r>
            <a:endParaRPr sz="6300" baseline="-20502">
              <a:latin typeface="Gill Sans MT"/>
              <a:cs typeface="Gill Sans MT"/>
            </a:endParaRPr>
          </a:p>
          <a:p>
            <a:pPr marL="3810" algn="ctr">
              <a:lnSpc>
                <a:spcPct val="100000"/>
              </a:lnSpc>
              <a:spcBef>
                <a:spcPts val="1689"/>
              </a:spcBef>
            </a:pPr>
            <a:r>
              <a:rPr sz="1600" spc="-10" dirty="0">
                <a:latin typeface="Gill Sans MT"/>
                <a:cs typeface="Gill Sans MT"/>
              </a:rPr>
              <a:t>answers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06500" y="1160333"/>
            <a:ext cx="329565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445">
              <a:lnSpc>
                <a:spcPct val="100000"/>
              </a:lnSpc>
            </a:pPr>
            <a:r>
              <a:rPr sz="2400" i="1" spc="-35" dirty="0">
                <a:latin typeface="Verdana"/>
                <a:cs typeface="Verdana"/>
              </a:rPr>
              <a:t>x</a:t>
            </a:r>
            <a:r>
              <a:rPr sz="2550" baseline="-11437" dirty="0">
                <a:latin typeface="Bauhaus 93"/>
                <a:cs typeface="Bauhaus 93"/>
              </a:rPr>
              <a:t>1</a:t>
            </a:r>
            <a:endParaRPr sz="2550" baseline="-11437">
              <a:latin typeface="Bauhaus 93"/>
              <a:cs typeface="Bauhaus 93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i="1" spc="-35" dirty="0">
                <a:latin typeface="Verdana"/>
                <a:cs typeface="Verdana"/>
              </a:rPr>
              <a:t>x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97157" y="1667779"/>
            <a:ext cx="233679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-825" baseline="-24216" dirty="0">
                <a:latin typeface="Arial"/>
                <a:cs typeface="Arial"/>
              </a:rPr>
              <a:t>.</a:t>
            </a:r>
            <a:r>
              <a:rPr sz="2925" spc="187" baseline="-47008" dirty="0">
                <a:latin typeface="Arial"/>
                <a:cs typeface="Arial"/>
              </a:rPr>
              <a:t>.</a:t>
            </a:r>
            <a:r>
              <a:rPr sz="1700" spc="-5" dirty="0">
                <a:latin typeface="Maiandra GD"/>
                <a:cs typeface="Maiandra GD"/>
              </a:rPr>
              <a:t>2</a:t>
            </a:r>
            <a:endParaRPr sz="1700">
              <a:latin typeface="Maiandra GD"/>
              <a:cs typeface="Maiandra G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308600" y="4051300"/>
            <a:ext cx="3835400" cy="149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410200" y="4140200"/>
            <a:ext cx="3517900" cy="1206500"/>
          </a:xfrm>
          <a:prstGeom prst="rect">
            <a:avLst/>
          </a:prstGeom>
          <a:solidFill>
            <a:srgbClr val="EBEBEB"/>
          </a:solidFill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7155" marR="114300">
              <a:lnSpc>
                <a:spcPct val="99000"/>
              </a:lnSpc>
              <a:spcBef>
                <a:spcPts val="275"/>
              </a:spcBef>
            </a:pPr>
            <a:r>
              <a:rPr sz="2400" dirty="0">
                <a:latin typeface="Gill Sans MT"/>
                <a:cs typeface="Gill Sans MT"/>
              </a:rPr>
              <a:t>Neighboring databases  </a:t>
            </a:r>
            <a:r>
              <a:rPr sz="2400" spc="-5" dirty="0">
                <a:latin typeface="Gill Sans MT"/>
                <a:cs typeface="Gill Sans MT"/>
              </a:rPr>
              <a:t>induce </a:t>
            </a:r>
            <a:r>
              <a:rPr sz="2400" b="1" spc="80" dirty="0">
                <a:latin typeface="Gill Sans MT"/>
                <a:cs typeface="Gill Sans MT"/>
              </a:rPr>
              <a:t>close</a:t>
            </a:r>
            <a:r>
              <a:rPr sz="2400" b="1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distributions  on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transcripts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864600" y="6623548"/>
            <a:ext cx="190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26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499" y="1166034"/>
            <a:ext cx="4406900" cy="184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Approach:</a:t>
            </a:r>
            <a:r>
              <a:rPr spc="-470" dirty="0"/>
              <a:t> </a:t>
            </a:r>
            <a:r>
              <a:rPr dirty="0"/>
              <a:t>Indistinguishability</a:t>
            </a:r>
          </a:p>
        </p:txBody>
      </p:sp>
      <p:sp>
        <p:nvSpPr>
          <p:cNvPr id="4" name="object 4"/>
          <p:cNvSpPr/>
          <p:nvPr/>
        </p:nvSpPr>
        <p:spPr>
          <a:xfrm>
            <a:off x="4775200" y="1178734"/>
            <a:ext cx="4216400" cy="1841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1917" y="1236309"/>
            <a:ext cx="30861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55" dirty="0">
                <a:latin typeface="Verdana"/>
                <a:cs typeface="Verdana"/>
              </a:rPr>
              <a:t>x</a:t>
            </a:r>
            <a:r>
              <a:rPr sz="2400" baseline="-12152" dirty="0">
                <a:latin typeface="Bauhaus 93"/>
                <a:cs typeface="Bauhaus 93"/>
              </a:rPr>
              <a:t>1</a:t>
            </a:r>
            <a:endParaRPr sz="2400" baseline="-12152">
              <a:latin typeface="Bauhaus 93"/>
              <a:cs typeface="Bauhaus 9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3791" y="2007438"/>
            <a:ext cx="336550" cy="55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419" algn="ctr">
              <a:lnSpc>
                <a:spcPts val="1720"/>
              </a:lnSpc>
            </a:pPr>
            <a:r>
              <a:rPr sz="185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2260"/>
              </a:lnSpc>
            </a:pPr>
            <a:r>
              <a:rPr sz="2300" i="1" spc="-55" dirty="0">
                <a:latin typeface="Verdana"/>
                <a:cs typeface="Verdana"/>
              </a:rPr>
              <a:t>x</a:t>
            </a:r>
            <a:r>
              <a:rPr sz="2400" i="1" spc="179" baseline="-12152" dirty="0">
                <a:latin typeface="Verdana"/>
                <a:cs typeface="Verdana"/>
              </a:rPr>
              <a:t>n</a:t>
            </a:r>
            <a:endParaRPr sz="2400" baseline="-12152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5784" y="1529409"/>
            <a:ext cx="1330325" cy="163830"/>
          </a:xfrm>
          <a:custGeom>
            <a:avLst/>
            <a:gdLst/>
            <a:ahLst/>
            <a:cxnLst/>
            <a:rect l="l" t="t" r="r" b="b"/>
            <a:pathLst>
              <a:path w="1330325" h="163830">
                <a:moveTo>
                  <a:pt x="1329861" y="16343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823" y="1604541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5" h="167005">
                <a:moveTo>
                  <a:pt x="20449" y="0"/>
                </a:moveTo>
                <a:lnTo>
                  <a:pt x="51821" y="88306"/>
                </a:lnTo>
                <a:lnTo>
                  <a:pt x="0" y="166388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5473" y="1996916"/>
            <a:ext cx="1419860" cy="19050"/>
          </a:xfrm>
          <a:custGeom>
            <a:avLst/>
            <a:gdLst/>
            <a:ahLst/>
            <a:cxnLst/>
            <a:rect l="l" t="t" r="r" b="b"/>
            <a:pathLst>
              <a:path w="1419859" h="19050">
                <a:moveTo>
                  <a:pt x="1419240" y="1844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1718" y="1931004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09" h="167639">
                <a:moveTo>
                  <a:pt x="2178" y="0"/>
                </a:moveTo>
                <a:lnTo>
                  <a:pt x="42995" y="84357"/>
                </a:lnTo>
                <a:lnTo>
                  <a:pt x="0" y="167626"/>
                </a:lnTo>
                <a:lnTo>
                  <a:pt x="168715" y="85991"/>
                </a:lnTo>
                <a:lnTo>
                  <a:pt x="2178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1429" y="2318522"/>
            <a:ext cx="1230630" cy="429895"/>
          </a:xfrm>
          <a:custGeom>
            <a:avLst/>
            <a:gdLst/>
            <a:ahLst/>
            <a:cxnLst/>
            <a:rect l="l" t="t" r="r" b="b"/>
            <a:pathLst>
              <a:path w="1230629" h="429894">
                <a:moveTo>
                  <a:pt x="1230314" y="0"/>
                </a:moveTo>
                <a:lnTo>
                  <a:pt x="0" y="4298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4532" y="2253216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4" h="158750">
                <a:moveTo>
                  <a:pt x="0" y="0"/>
                </a:moveTo>
                <a:lnTo>
                  <a:pt x="67212" y="65305"/>
                </a:lnTo>
                <a:lnTo>
                  <a:pt x="55295" y="158258"/>
                </a:lnTo>
                <a:lnTo>
                  <a:pt x="185905" y="238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5250" y="1473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7429" y="1607966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000" y="1613383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7000" y="1483359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7632" y="140751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4"/>
                </a:lnTo>
                <a:lnTo>
                  <a:pt x="65012" y="32506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2"/>
                </a:lnTo>
                <a:lnTo>
                  <a:pt x="32506" y="65012"/>
                </a:lnTo>
                <a:lnTo>
                  <a:pt x="20273" y="62632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6"/>
                </a:lnTo>
                <a:lnTo>
                  <a:pt x="2380" y="20274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2847" y="1488776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5550" y="1905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78" y="2038672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7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8848" y="2044090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8848" y="1914066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9481" y="183821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3"/>
                </a:lnTo>
                <a:lnTo>
                  <a:pt x="65012" y="32505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1"/>
                </a:lnTo>
                <a:lnTo>
                  <a:pt x="32506" y="65011"/>
                </a:lnTo>
                <a:lnTo>
                  <a:pt x="20273" y="62631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5"/>
                </a:lnTo>
                <a:lnTo>
                  <a:pt x="2380" y="20273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4696" y="1919482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09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6850" y="2667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4948" y="2802567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0" y="0"/>
                </a:moveTo>
                <a:lnTo>
                  <a:pt x="83974" y="10022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4518" y="2807985"/>
            <a:ext cx="70485" cy="95250"/>
          </a:xfrm>
          <a:custGeom>
            <a:avLst/>
            <a:gdLst/>
            <a:ahLst/>
            <a:cxnLst/>
            <a:rect l="l" t="t" r="r" b="b"/>
            <a:pathLst>
              <a:path w="70485" h="95250">
                <a:moveTo>
                  <a:pt x="70430" y="0"/>
                </a:moveTo>
                <a:lnTo>
                  <a:pt x="0" y="9480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4518" y="2677960"/>
            <a:ext cx="67945" cy="33020"/>
          </a:xfrm>
          <a:custGeom>
            <a:avLst/>
            <a:gdLst/>
            <a:ahLst/>
            <a:cxnLst/>
            <a:rect l="l" t="t" r="r" b="b"/>
            <a:pathLst>
              <a:path w="67945" h="33019">
                <a:moveTo>
                  <a:pt x="0" y="0"/>
                </a:moveTo>
                <a:lnTo>
                  <a:pt x="67721" y="325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5151" y="2602113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55491" y="9520"/>
                </a:moveTo>
                <a:lnTo>
                  <a:pt x="62632" y="20274"/>
                </a:lnTo>
                <a:lnTo>
                  <a:pt x="65012" y="32506"/>
                </a:lnTo>
                <a:lnTo>
                  <a:pt x="62632" y="44738"/>
                </a:lnTo>
                <a:lnTo>
                  <a:pt x="55491" y="55491"/>
                </a:lnTo>
                <a:lnTo>
                  <a:pt x="44738" y="62631"/>
                </a:lnTo>
                <a:lnTo>
                  <a:pt x="32506" y="65012"/>
                </a:lnTo>
                <a:lnTo>
                  <a:pt x="20273" y="62631"/>
                </a:lnTo>
                <a:lnTo>
                  <a:pt x="9520" y="55491"/>
                </a:lnTo>
                <a:lnTo>
                  <a:pt x="2380" y="44738"/>
                </a:lnTo>
                <a:lnTo>
                  <a:pt x="0" y="32506"/>
                </a:lnTo>
                <a:lnTo>
                  <a:pt x="2380" y="20274"/>
                </a:lnTo>
                <a:lnTo>
                  <a:pt x="9520" y="9520"/>
                </a:lnTo>
                <a:lnTo>
                  <a:pt x="20273" y="2380"/>
                </a:lnTo>
                <a:lnTo>
                  <a:pt x="32506" y="0"/>
                </a:lnTo>
                <a:lnTo>
                  <a:pt x="44738" y="2380"/>
                </a:lnTo>
                <a:lnTo>
                  <a:pt x="55491" y="95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0366" y="2683378"/>
            <a:ext cx="67945" cy="27305"/>
          </a:xfrm>
          <a:custGeom>
            <a:avLst/>
            <a:gdLst/>
            <a:ahLst/>
            <a:cxnLst/>
            <a:rect l="l" t="t" r="r" b="b"/>
            <a:pathLst>
              <a:path w="67945" h="27305">
                <a:moveTo>
                  <a:pt x="0" y="27088"/>
                </a:moveTo>
                <a:lnTo>
                  <a:pt x="6772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96723" y="1460075"/>
            <a:ext cx="26924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-44" baseline="-23640" dirty="0">
                <a:solidFill>
                  <a:srgbClr val="FF2800"/>
                </a:solidFill>
                <a:latin typeface="Verdana"/>
                <a:cs typeface="Verdana"/>
              </a:rPr>
              <a:t>x</a:t>
            </a:r>
            <a:r>
              <a:rPr sz="1650" i="1" spc="40" dirty="0">
                <a:solidFill>
                  <a:srgbClr val="FF2800"/>
                </a:solidFill>
                <a:latin typeface="Trebuchet MS"/>
                <a:cs typeface="Trebuchet MS"/>
              </a:rPr>
              <a:t>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83182" y="1723938"/>
            <a:ext cx="233679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75" spc="-390" baseline="-22522" dirty="0">
                <a:latin typeface="Arial"/>
                <a:cs typeface="Arial"/>
              </a:rPr>
              <a:t>.</a:t>
            </a:r>
            <a:r>
              <a:rPr sz="2775" spc="-390" baseline="-45045" dirty="0">
                <a:latin typeface="Arial"/>
                <a:cs typeface="Arial"/>
              </a:rPr>
              <a:t>.</a:t>
            </a:r>
            <a:r>
              <a:rPr sz="2775" spc="-652" baseline="-45045" dirty="0"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FF2800"/>
                </a:solidFill>
                <a:latin typeface="Maiandra GD"/>
                <a:cs typeface="Maiandra GD"/>
              </a:rPr>
              <a:t>2</a:t>
            </a:r>
            <a:endParaRPr sz="1650">
              <a:latin typeface="Maiandra GD"/>
              <a:cs typeface="Maiandra G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80200" y="1536700"/>
            <a:ext cx="11557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23368" y="2481283"/>
            <a:ext cx="3810" cy="85725"/>
          </a:xfrm>
          <a:custGeom>
            <a:avLst/>
            <a:gdLst/>
            <a:ahLst/>
            <a:cxnLst/>
            <a:rect l="l" t="t" r="r" b="b"/>
            <a:pathLst>
              <a:path w="3809" h="85725">
                <a:moveTo>
                  <a:pt x="3294" y="0"/>
                </a:moveTo>
                <a:lnTo>
                  <a:pt x="0" y="8565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1294" y="2355646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40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40" h="170814">
                <a:moveTo>
                  <a:pt x="90200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46271" y="2550690"/>
            <a:ext cx="96583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3901" y="1608004"/>
            <a:ext cx="975360" cy="7397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30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59700" y="229235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9398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57590" y="22085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7806" y="1839732"/>
            <a:ext cx="549275" cy="6985"/>
          </a:xfrm>
          <a:custGeom>
            <a:avLst/>
            <a:gdLst/>
            <a:ahLst/>
            <a:cxnLst/>
            <a:rect l="l" t="t" r="r" b="b"/>
            <a:pathLst>
              <a:path w="549275" h="6985">
                <a:moveTo>
                  <a:pt x="0" y="0"/>
                </a:moveTo>
                <a:lnTo>
                  <a:pt x="548780" y="66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52085" y="1756423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09" h="167639">
                <a:moveTo>
                  <a:pt x="168637" y="0"/>
                </a:moveTo>
                <a:lnTo>
                  <a:pt x="0" y="81793"/>
                </a:lnTo>
                <a:lnTo>
                  <a:pt x="166617" y="167627"/>
                </a:lnTo>
                <a:lnTo>
                  <a:pt x="125720" y="83308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48150" y="1192800"/>
            <a:ext cx="1078230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300" baseline="-19841" dirty="0">
                <a:latin typeface="Gill Sans MT"/>
                <a:cs typeface="Gill Sans MT"/>
              </a:rPr>
              <a:t>(</a:t>
            </a:r>
            <a:r>
              <a:rPr sz="6300" spc="-1312" baseline="-19841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queries </a:t>
            </a:r>
            <a:r>
              <a:rPr sz="6300" baseline="-18518" dirty="0">
                <a:latin typeface="Gill Sans MT"/>
                <a:cs typeface="Gill Sans MT"/>
              </a:rPr>
              <a:t>)</a:t>
            </a:r>
            <a:endParaRPr sz="6300" baseline="-18518"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  <a:spcBef>
                <a:spcPts val="1460"/>
              </a:spcBef>
            </a:pPr>
            <a:r>
              <a:rPr sz="1600" spc="-10" dirty="0">
                <a:latin typeface="Gill Sans MT"/>
                <a:cs typeface="Gill Sans MT"/>
              </a:rPr>
              <a:t>answers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9850" y="3200400"/>
            <a:ext cx="294259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00" dirty="0">
                <a:solidFill>
                  <a:srgbClr val="FF2800"/>
                </a:solidFill>
                <a:latin typeface="Gill Sans MT"/>
                <a:cs typeface="Gill Sans MT"/>
              </a:rPr>
              <a:t>x’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a neighbor of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x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ts val="2840"/>
              </a:lnSpc>
            </a:pPr>
            <a:r>
              <a:rPr sz="2400" spc="-5" dirty="0">
                <a:latin typeface="Gill Sans MT"/>
                <a:cs typeface="Gill Sans MT"/>
              </a:rPr>
              <a:t>if </a:t>
            </a:r>
            <a:r>
              <a:rPr sz="2400" spc="-10" dirty="0">
                <a:latin typeface="Gill Sans MT"/>
                <a:cs typeface="Gill Sans MT"/>
              </a:rPr>
              <a:t>they </a:t>
            </a:r>
            <a:r>
              <a:rPr sz="2400" spc="-5" dirty="0">
                <a:latin typeface="Gill Sans MT"/>
                <a:cs typeface="Gill Sans MT"/>
              </a:rPr>
              <a:t>differ in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row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2460" y="1973834"/>
            <a:ext cx="354965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230" algn="ctr">
              <a:lnSpc>
                <a:spcPts val="1830"/>
              </a:lnSpc>
            </a:pPr>
            <a:r>
              <a:rPr sz="1950" dirty="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sz="2400" i="1" spc="-35" dirty="0">
                <a:latin typeface="Verdana"/>
                <a:cs typeface="Verdana"/>
              </a:rPr>
              <a:t>x</a:t>
            </a:r>
            <a:r>
              <a:rPr sz="2550" i="1" spc="187" baseline="-11437" dirty="0">
                <a:latin typeface="Verdana"/>
                <a:cs typeface="Verdana"/>
              </a:rPr>
              <a:t>n</a:t>
            </a:r>
            <a:endParaRPr sz="2550" baseline="-11437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8892" y="1466192"/>
            <a:ext cx="1416685" cy="174625"/>
          </a:xfrm>
          <a:custGeom>
            <a:avLst/>
            <a:gdLst/>
            <a:ahLst/>
            <a:cxnLst/>
            <a:rect l="l" t="t" r="r" b="b"/>
            <a:pathLst>
              <a:path w="1416685" h="174625">
                <a:moveTo>
                  <a:pt x="1416189" y="174054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3260" y="1551940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4" h="167005">
                <a:moveTo>
                  <a:pt x="20449" y="0"/>
                </a:moveTo>
                <a:lnTo>
                  <a:pt x="51821" y="88306"/>
                </a:lnTo>
                <a:lnTo>
                  <a:pt x="0" y="166387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3222" y="1961444"/>
            <a:ext cx="1511300" cy="19685"/>
          </a:xfrm>
          <a:custGeom>
            <a:avLst/>
            <a:gdLst/>
            <a:ahLst/>
            <a:cxnLst/>
            <a:rect l="l" t="t" r="r" b="b"/>
            <a:pathLst>
              <a:path w="1511300" h="19685">
                <a:moveTo>
                  <a:pt x="1510931" y="1964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31157" y="1896729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2179" y="0"/>
                </a:moveTo>
                <a:lnTo>
                  <a:pt x="42996" y="84358"/>
                </a:lnTo>
                <a:lnTo>
                  <a:pt x="0" y="167626"/>
                </a:lnTo>
                <a:lnTo>
                  <a:pt x="168715" y="85992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0807" y="2299675"/>
            <a:ext cx="1310640" cy="457834"/>
          </a:xfrm>
          <a:custGeom>
            <a:avLst/>
            <a:gdLst/>
            <a:ahLst/>
            <a:cxnLst/>
            <a:rect l="l" t="t" r="r" b="b"/>
            <a:pathLst>
              <a:path w="1310639" h="457835">
                <a:moveTo>
                  <a:pt x="1310372" y="0"/>
                </a:moveTo>
                <a:lnTo>
                  <a:pt x="0" y="45784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13968" y="2234370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5" h="158750">
                <a:moveTo>
                  <a:pt x="0" y="0"/>
                </a:moveTo>
                <a:lnTo>
                  <a:pt x="67212" y="65305"/>
                </a:lnTo>
                <a:lnTo>
                  <a:pt x="55295" y="158257"/>
                </a:lnTo>
                <a:lnTo>
                  <a:pt x="185905" y="23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4050" y="140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4107" y="1549411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9497" y="1555150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9497" y="1417409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542" y="133706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58784" y="10085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5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9847" y="1423148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09">
                <a:moveTo>
                  <a:pt x="0" y="28696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1650" y="1866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7757" y="2005679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3147" y="2011418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3147" y="187367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6192" y="179332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8784" y="10086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6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3497" y="1879415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10">
                <a:moveTo>
                  <a:pt x="0" y="28696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5650" y="2667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7413" y="2814909"/>
            <a:ext cx="89535" cy="106680"/>
          </a:xfrm>
          <a:custGeom>
            <a:avLst/>
            <a:gdLst/>
            <a:ahLst/>
            <a:cxnLst/>
            <a:rect l="l" t="t" r="r" b="b"/>
            <a:pathLst>
              <a:path w="89534" h="106680">
                <a:moveTo>
                  <a:pt x="0" y="0"/>
                </a:moveTo>
                <a:lnTo>
                  <a:pt x="88958" y="10617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2803" y="2820648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29" h="100964">
                <a:moveTo>
                  <a:pt x="74609" y="0"/>
                </a:moveTo>
                <a:lnTo>
                  <a:pt x="0" y="1004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2803" y="268290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4" h="34925">
                <a:moveTo>
                  <a:pt x="0" y="0"/>
                </a:moveTo>
                <a:lnTo>
                  <a:pt x="71740" y="3443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5847" y="260255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8784" y="10085"/>
                </a:moveTo>
                <a:lnTo>
                  <a:pt x="66349" y="21477"/>
                </a:lnTo>
                <a:lnTo>
                  <a:pt x="68870" y="34435"/>
                </a:lnTo>
                <a:lnTo>
                  <a:pt x="66349" y="47393"/>
                </a:lnTo>
                <a:lnTo>
                  <a:pt x="58784" y="58784"/>
                </a:lnTo>
                <a:lnTo>
                  <a:pt x="47393" y="66349"/>
                </a:lnTo>
                <a:lnTo>
                  <a:pt x="34435" y="68870"/>
                </a:lnTo>
                <a:lnTo>
                  <a:pt x="21477" y="66349"/>
                </a:lnTo>
                <a:lnTo>
                  <a:pt x="10085" y="58784"/>
                </a:lnTo>
                <a:lnTo>
                  <a:pt x="2521" y="47393"/>
                </a:lnTo>
                <a:lnTo>
                  <a:pt x="0" y="34435"/>
                </a:lnTo>
                <a:lnTo>
                  <a:pt x="2521" y="21477"/>
                </a:lnTo>
                <a:lnTo>
                  <a:pt x="10085" y="10085"/>
                </a:lnTo>
                <a:lnTo>
                  <a:pt x="21477" y="2521"/>
                </a:lnTo>
                <a:lnTo>
                  <a:pt x="34435" y="0"/>
                </a:lnTo>
                <a:lnTo>
                  <a:pt x="47393" y="2521"/>
                </a:lnTo>
                <a:lnTo>
                  <a:pt x="58784" y="100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3152" y="2688646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5" h="29210">
                <a:moveTo>
                  <a:pt x="0" y="28695"/>
                </a:moveTo>
                <a:lnTo>
                  <a:pt x="717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47900" y="1485900"/>
            <a:ext cx="1219200" cy="96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22059" y="2467101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3776" y="0"/>
                </a:moveTo>
                <a:lnTo>
                  <a:pt x="0" y="9819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0467" y="2341464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39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39" h="170814">
                <a:moveTo>
                  <a:pt x="90200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48192" y="2545672"/>
            <a:ext cx="96583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545" marR="508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14138" y="1549451"/>
            <a:ext cx="1033144" cy="7835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565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390900" y="226695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10033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2290" y="21831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19746" y="1794842"/>
            <a:ext cx="589280" cy="7620"/>
          </a:xfrm>
          <a:custGeom>
            <a:avLst/>
            <a:gdLst/>
            <a:ahLst/>
            <a:cxnLst/>
            <a:rect l="l" t="t" r="r" b="b"/>
            <a:pathLst>
              <a:path w="589279" h="7619">
                <a:moveTo>
                  <a:pt x="0" y="0"/>
                </a:moveTo>
                <a:lnTo>
                  <a:pt x="588811" y="709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94025" y="1711533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168637" y="0"/>
                </a:moveTo>
                <a:lnTo>
                  <a:pt x="0" y="81794"/>
                </a:lnTo>
                <a:lnTo>
                  <a:pt x="166618" y="167628"/>
                </a:lnTo>
                <a:lnTo>
                  <a:pt x="125720" y="83309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384930" y="1127695"/>
            <a:ext cx="113030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300" baseline="-21825" dirty="0">
                <a:latin typeface="Gill Sans MT"/>
                <a:cs typeface="Gill Sans MT"/>
              </a:rPr>
              <a:t>(</a:t>
            </a:r>
            <a:r>
              <a:rPr sz="6300" spc="-697" baseline="-2182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queries </a:t>
            </a:r>
            <a:r>
              <a:rPr sz="6300" baseline="-20502" dirty="0">
                <a:latin typeface="Gill Sans MT"/>
                <a:cs typeface="Gill Sans MT"/>
              </a:rPr>
              <a:t>)</a:t>
            </a:r>
            <a:endParaRPr sz="6300" baseline="-20502">
              <a:latin typeface="Gill Sans MT"/>
              <a:cs typeface="Gill Sans MT"/>
            </a:endParaRPr>
          </a:p>
          <a:p>
            <a:pPr marL="3810" algn="ctr">
              <a:lnSpc>
                <a:spcPct val="100000"/>
              </a:lnSpc>
              <a:spcBef>
                <a:spcPts val="1689"/>
              </a:spcBef>
            </a:pPr>
            <a:r>
              <a:rPr sz="1600" spc="-10" dirty="0">
                <a:latin typeface="Gill Sans MT"/>
                <a:cs typeface="Gill Sans MT"/>
              </a:rPr>
              <a:t>answers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06500" y="1160333"/>
            <a:ext cx="329565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445">
              <a:lnSpc>
                <a:spcPct val="100000"/>
              </a:lnSpc>
            </a:pPr>
            <a:r>
              <a:rPr sz="2400" i="1" spc="-35" dirty="0">
                <a:latin typeface="Verdana"/>
                <a:cs typeface="Verdana"/>
              </a:rPr>
              <a:t>x</a:t>
            </a:r>
            <a:r>
              <a:rPr sz="2550" baseline="-11437" dirty="0">
                <a:latin typeface="Bauhaus 93"/>
                <a:cs typeface="Bauhaus 93"/>
              </a:rPr>
              <a:t>1</a:t>
            </a:r>
            <a:endParaRPr sz="2550" baseline="-11437">
              <a:latin typeface="Bauhaus 93"/>
              <a:cs typeface="Bauhaus 93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i="1" spc="-35" dirty="0">
                <a:latin typeface="Verdana"/>
                <a:cs typeface="Verdana"/>
              </a:rPr>
              <a:t>x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97157" y="1667779"/>
            <a:ext cx="233679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-825" baseline="-24216" dirty="0">
                <a:latin typeface="Arial"/>
                <a:cs typeface="Arial"/>
              </a:rPr>
              <a:t>.</a:t>
            </a:r>
            <a:r>
              <a:rPr sz="2925" spc="187" baseline="-47008" dirty="0">
                <a:latin typeface="Arial"/>
                <a:cs typeface="Arial"/>
              </a:rPr>
              <a:t>.</a:t>
            </a:r>
            <a:r>
              <a:rPr sz="1700" spc="-5" dirty="0">
                <a:latin typeface="Maiandra GD"/>
                <a:cs typeface="Maiandra GD"/>
              </a:rPr>
              <a:t>2</a:t>
            </a:r>
            <a:endParaRPr sz="1700">
              <a:latin typeface="Maiandra GD"/>
              <a:cs typeface="Maiandra GD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864600" y="6623548"/>
            <a:ext cx="190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26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4" name="object 4"/>
          <p:cNvSpPr/>
          <p:nvPr/>
        </p:nvSpPr>
        <p:spPr>
          <a:xfrm>
            <a:off x="241300" y="4267200"/>
            <a:ext cx="8763000" cy="233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5"/>
          <p:cNvSpPr/>
          <p:nvPr/>
        </p:nvSpPr>
        <p:spPr>
          <a:xfrm>
            <a:off x="345211" y="4362450"/>
            <a:ext cx="8445500" cy="203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6"/>
          <p:cNvSpPr/>
          <p:nvPr/>
        </p:nvSpPr>
        <p:spPr>
          <a:xfrm>
            <a:off x="345211" y="4362450"/>
            <a:ext cx="8445500" cy="2032000"/>
          </a:xfrm>
          <a:custGeom>
            <a:avLst/>
            <a:gdLst/>
            <a:ahLst/>
            <a:cxnLst/>
            <a:rect l="l" t="t" r="r" b="b"/>
            <a:pathLst>
              <a:path w="8445500" h="2032000">
                <a:moveTo>
                  <a:pt x="0" y="0"/>
                </a:moveTo>
                <a:lnTo>
                  <a:pt x="8445500" y="0"/>
                </a:lnTo>
                <a:lnTo>
                  <a:pt x="84455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bject 7"/>
              <p:cNvSpPr txBox="1"/>
              <p:nvPr/>
            </p:nvSpPr>
            <p:spPr>
              <a:xfrm>
                <a:off x="383311" y="4360052"/>
                <a:ext cx="5096510" cy="119276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54000" marR="5080" indent="-241300">
                  <a:lnSpc>
                    <a:spcPct val="107600"/>
                  </a:lnSpc>
                </a:pPr>
                <a:r>
                  <a:rPr sz="2400" b="1" spc="90" dirty="0">
                    <a:latin typeface="Gill Sans MT"/>
                    <a:cs typeface="Gill Sans MT"/>
                  </a:rPr>
                  <a:t>Definition</a:t>
                </a:r>
                <a:r>
                  <a:rPr sz="2400" spc="90" dirty="0">
                    <a:latin typeface="Gill Sans MT"/>
                    <a:cs typeface="Gill Sans MT"/>
                  </a:rPr>
                  <a:t>: </a:t>
                </a:r>
                <a:r>
                  <a:rPr sz="2400" dirty="0">
                    <a:latin typeface="Gill Sans MT"/>
                    <a:cs typeface="Gill Sans MT"/>
                  </a:rPr>
                  <a:t>A </a:t>
                </a:r>
                <a:r>
                  <a:rPr sz="2400" spc="-5" dirty="0">
                    <a:latin typeface="Gill Sans MT"/>
                    <a:cs typeface="Gill Sans MT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spc="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𝜀</m:t>
                    </m:r>
                    <m:r>
                      <a:rPr lang="en-US" sz="2400" i="1" spc="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 </m:t>
                    </m:r>
                  </m:oMath>
                </a14:m>
                <a:r>
                  <a:rPr lang="en-US" sz="2400" spc="-5" dirty="0" smtClean="0">
                    <a:solidFill>
                      <a:srgbClr val="D81F00"/>
                    </a:solidFill>
                    <a:latin typeface="Gill Sans MT"/>
                    <a:cs typeface="Gill Sans MT"/>
                  </a:rPr>
                  <a:t>–differentially private </a:t>
                </a:r>
                <a:r>
                  <a:rPr sz="2400" spc="-5" dirty="0" smtClean="0">
                    <a:latin typeface="Gill Sans MT"/>
                    <a:cs typeface="Gill Sans MT"/>
                  </a:rPr>
                  <a:t>if</a:t>
                </a:r>
                <a:r>
                  <a:rPr sz="2400" spc="-5" dirty="0">
                    <a:latin typeface="Gill Sans MT"/>
                    <a:cs typeface="Gill Sans MT"/>
                  </a:rPr>
                  <a:t>,  </a:t>
                </a:r>
                <a:r>
                  <a:rPr sz="2400" spc="-10" dirty="0">
                    <a:latin typeface="Gill Sans MT"/>
                    <a:cs typeface="Gill Sans MT"/>
                  </a:rPr>
                  <a:t>for </a:t>
                </a:r>
                <a:r>
                  <a:rPr sz="2400" dirty="0">
                    <a:latin typeface="Gill Sans MT"/>
                    <a:cs typeface="Gill Sans MT"/>
                  </a:rPr>
                  <a:t>all </a:t>
                </a:r>
                <a:r>
                  <a:rPr sz="2400" spc="-5" dirty="0">
                    <a:latin typeface="Gill Sans MT"/>
                    <a:cs typeface="Gill Sans MT"/>
                  </a:rPr>
                  <a:t>neighbors </a:t>
                </a:r>
                <a:r>
                  <a:rPr sz="2400" dirty="0">
                    <a:latin typeface="Gill Sans MT"/>
                    <a:cs typeface="Gill Sans MT"/>
                  </a:rPr>
                  <a:t>x,</a:t>
                </a:r>
                <a:r>
                  <a:rPr sz="2400" spc="-295" dirty="0">
                    <a:latin typeface="Gill Sans MT"/>
                    <a:cs typeface="Gill Sans MT"/>
                  </a:rPr>
                  <a:t> </a:t>
                </a:r>
                <a:r>
                  <a:rPr sz="2400" dirty="0">
                    <a:latin typeface="Gill Sans MT"/>
                    <a:cs typeface="Gill Sans MT"/>
                  </a:rPr>
                  <a:t>x’,</a:t>
                </a:r>
              </a:p>
              <a:p>
                <a:pPr marL="254000">
                  <a:lnSpc>
                    <a:spcPct val="100000"/>
                  </a:lnSpc>
                  <a:spcBef>
                    <a:spcPts val="219"/>
                  </a:spcBef>
                </a:pPr>
                <a:r>
                  <a:rPr sz="2400" spc="-10" dirty="0">
                    <a:latin typeface="Gill Sans MT"/>
                    <a:cs typeface="Gill Sans MT"/>
                  </a:rPr>
                  <a:t>for </a:t>
                </a:r>
                <a:r>
                  <a:rPr sz="2400" dirty="0">
                    <a:latin typeface="Gill Sans MT"/>
                    <a:cs typeface="Gill Sans MT"/>
                  </a:rPr>
                  <a:t>all subsets S of</a:t>
                </a:r>
                <a:r>
                  <a:rPr sz="2400" spc="-105" dirty="0">
                    <a:latin typeface="Gill Sans MT"/>
                    <a:cs typeface="Gill Sans MT"/>
                  </a:rPr>
                  <a:t> </a:t>
                </a:r>
                <a:r>
                  <a:rPr sz="2400" dirty="0">
                    <a:latin typeface="Gill Sans MT"/>
                    <a:cs typeface="Gill Sans MT"/>
                  </a:rPr>
                  <a:t>transcripts</a:t>
                </a:r>
              </a:p>
            </p:txBody>
          </p:sp>
        </mc:Choice>
        <mc:Fallback xmlns="">
          <p:sp>
            <p:nvSpPr>
              <p:cNvPr id="9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1" y="4360052"/>
                <a:ext cx="5096510" cy="1192762"/>
              </a:xfrm>
              <a:prstGeom prst="rect">
                <a:avLst/>
              </a:prstGeom>
              <a:blipFill>
                <a:blip r:embed="rId8"/>
                <a:stretch>
                  <a:fillRect l="-3469" t="-7143" r="-3230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bject 8"/>
              <p:cNvSpPr txBox="1"/>
              <p:nvPr/>
            </p:nvSpPr>
            <p:spPr>
              <a:xfrm>
                <a:off x="1246876" y="5618121"/>
                <a:ext cx="6922770" cy="54630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3550" spc="65" dirty="0">
                    <a:latin typeface="Tahoma"/>
                    <a:cs typeface="Tahoma"/>
                  </a:rPr>
                  <a:t>Pr[A(x) </a:t>
                </a:r>
                <a:r>
                  <a:rPr sz="3550" spc="-430" dirty="0">
                    <a:latin typeface="Lucida Sans Unicode"/>
                    <a:cs typeface="Lucida Sans Unicode"/>
                  </a:rPr>
                  <a:t>∈ </a:t>
                </a:r>
                <a:r>
                  <a:rPr sz="3550" spc="-180" dirty="0">
                    <a:latin typeface="Tahoma"/>
                    <a:cs typeface="Tahoma"/>
                  </a:rPr>
                  <a:t>S]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550" i="1" spc="-35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550" spc="-35" dirty="0">
                            <a:latin typeface="Lucida Sans Unicode"/>
                            <a:cs typeface="Lucida Sans Unicode"/>
                          </a:rPr>
                          <m:t>≤</m:t>
                        </m:r>
                        <m:r>
                          <a:rPr lang="ar-AE" sz="3550" i="1" spc="-35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</m:e>
                      <m:sup>
                        <m:r>
                          <a:rPr lang="ar-AE" sz="3550" i="1" spc="55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MT"/>
                          </a:rPr>
                          <m:t>𝜀</m:t>
                        </m:r>
                      </m:sup>
                    </m:sSup>
                  </m:oMath>
                </a14:m>
                <a:r>
                  <a:rPr sz="3550" spc="55" dirty="0" err="1" smtClean="0">
                    <a:solidFill>
                      <a:srgbClr val="FF2800"/>
                    </a:solidFill>
                    <a:latin typeface="Tahoma"/>
                    <a:cs typeface="Tahoma"/>
                  </a:rPr>
                  <a:t>Pr</a:t>
                </a:r>
                <a:r>
                  <a:rPr sz="3550" spc="55" dirty="0" smtClean="0">
                    <a:solidFill>
                      <a:srgbClr val="FF2800"/>
                    </a:solidFill>
                    <a:latin typeface="Tahoma"/>
                    <a:cs typeface="Tahoma"/>
                  </a:rPr>
                  <a:t>[A(x</a:t>
                </a:r>
                <a:r>
                  <a:rPr sz="3750" i="1" spc="82" baseline="33333" dirty="0">
                    <a:solidFill>
                      <a:srgbClr val="FF2800"/>
                    </a:solidFill>
                    <a:latin typeface="Calibri"/>
                    <a:cs typeface="Calibri"/>
                  </a:rPr>
                  <a:t>!</a:t>
                </a:r>
                <a:r>
                  <a:rPr sz="3550" spc="55" dirty="0">
                    <a:solidFill>
                      <a:srgbClr val="FF2800"/>
                    </a:solidFill>
                    <a:latin typeface="Tahoma"/>
                    <a:cs typeface="Tahoma"/>
                  </a:rPr>
                  <a:t>)</a:t>
                </a:r>
                <a:r>
                  <a:rPr sz="3550" spc="-520" dirty="0">
                    <a:solidFill>
                      <a:srgbClr val="FF2800"/>
                    </a:solidFill>
                    <a:latin typeface="Tahoma"/>
                    <a:cs typeface="Tahoma"/>
                  </a:rPr>
                  <a:t> </a:t>
                </a:r>
                <a:r>
                  <a:rPr sz="3550" spc="-430" dirty="0">
                    <a:solidFill>
                      <a:srgbClr val="FF2800"/>
                    </a:solidFill>
                    <a:latin typeface="Lucida Sans Unicode"/>
                    <a:cs typeface="Lucida Sans Unicode"/>
                  </a:rPr>
                  <a:t>∈ </a:t>
                </a:r>
                <a:r>
                  <a:rPr sz="3550" spc="-180" dirty="0">
                    <a:solidFill>
                      <a:srgbClr val="FF2800"/>
                    </a:solidFill>
                    <a:latin typeface="Tahoma"/>
                    <a:cs typeface="Tahoma"/>
                  </a:rPr>
                  <a:t>S]</a:t>
                </a:r>
                <a:endParaRPr sz="3550" dirty="0">
                  <a:latin typeface="Tahoma"/>
                  <a:cs typeface="Tahoma"/>
                </a:endParaRPr>
              </a:p>
            </p:txBody>
          </p:sp>
        </mc:Choice>
        <mc:Fallback>
          <p:sp>
            <p:nvSpPr>
              <p:cNvPr id="9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76" y="5618121"/>
                <a:ext cx="6922770" cy="546303"/>
              </a:xfrm>
              <a:prstGeom prst="rect">
                <a:avLst/>
              </a:prstGeom>
              <a:blipFill>
                <a:blip r:embed="rId9"/>
                <a:stretch>
                  <a:fillRect l="-3789" t="-34831" b="-5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bject 9"/>
          <p:cNvSpPr/>
          <p:nvPr/>
        </p:nvSpPr>
        <p:spPr>
          <a:xfrm>
            <a:off x="5308600" y="4051300"/>
            <a:ext cx="3835400" cy="149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"/>
          <p:cNvSpPr/>
          <p:nvPr/>
        </p:nvSpPr>
        <p:spPr>
          <a:xfrm>
            <a:off x="5549900" y="4140200"/>
            <a:ext cx="3517900" cy="1206500"/>
          </a:xfrm>
          <a:custGeom>
            <a:avLst/>
            <a:gdLst/>
            <a:ahLst/>
            <a:cxnLst/>
            <a:rect l="l" t="t" r="r" b="b"/>
            <a:pathLst>
              <a:path w="3517900" h="1206500">
                <a:moveTo>
                  <a:pt x="0" y="0"/>
                </a:moveTo>
                <a:lnTo>
                  <a:pt x="3517900" y="0"/>
                </a:lnTo>
                <a:lnTo>
                  <a:pt x="35179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1"/>
          <p:cNvSpPr/>
          <p:nvPr/>
        </p:nvSpPr>
        <p:spPr>
          <a:xfrm>
            <a:off x="5549900" y="4140200"/>
            <a:ext cx="3517900" cy="1206500"/>
          </a:xfrm>
          <a:custGeom>
            <a:avLst/>
            <a:gdLst/>
            <a:ahLst/>
            <a:cxnLst/>
            <a:rect l="l" t="t" r="r" b="b"/>
            <a:pathLst>
              <a:path w="3517900" h="1206500">
                <a:moveTo>
                  <a:pt x="0" y="0"/>
                </a:moveTo>
                <a:lnTo>
                  <a:pt x="3517900" y="0"/>
                </a:lnTo>
                <a:lnTo>
                  <a:pt x="35179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2"/>
          <p:cNvSpPr txBox="1"/>
          <p:nvPr/>
        </p:nvSpPr>
        <p:spPr>
          <a:xfrm>
            <a:off x="5641340" y="4178300"/>
            <a:ext cx="28155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Neighboring</a:t>
            </a:r>
            <a:r>
              <a:rPr sz="2400" spc="-1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databases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03" name="object 13"/>
          <p:cNvSpPr txBox="1"/>
          <p:nvPr/>
        </p:nvSpPr>
        <p:spPr>
          <a:xfrm>
            <a:off x="5641340" y="4533900"/>
            <a:ext cx="331089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induce </a:t>
            </a:r>
            <a:r>
              <a:rPr sz="2400" b="1" spc="80" dirty="0">
                <a:latin typeface="Gill Sans MT"/>
                <a:cs typeface="Gill Sans MT"/>
              </a:rPr>
              <a:t>close</a:t>
            </a:r>
            <a:r>
              <a:rPr sz="2400" b="1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distributions</a:t>
            </a:r>
          </a:p>
        </p:txBody>
      </p:sp>
      <p:sp>
        <p:nvSpPr>
          <p:cNvPr id="104" name="object 14"/>
          <p:cNvSpPr txBox="1"/>
          <p:nvPr/>
        </p:nvSpPr>
        <p:spPr>
          <a:xfrm>
            <a:off x="5641340" y="4902200"/>
            <a:ext cx="17449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transcripts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Approach:</a:t>
            </a:r>
            <a:r>
              <a:rPr spc="-470" dirty="0"/>
              <a:t> </a:t>
            </a:r>
            <a:r>
              <a:rPr dirty="0"/>
              <a:t>Indistinguishability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639" y="1028700"/>
            <a:ext cx="7863205" cy="308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ill Sans MT"/>
                <a:cs typeface="Gill Sans MT"/>
              </a:rPr>
              <a:t>Note that </a:t>
            </a:r>
            <a:r>
              <a:rPr sz="2400" spc="145" dirty="0">
                <a:latin typeface="Trebuchet MS"/>
                <a:cs typeface="Trebuchet MS"/>
              </a:rPr>
              <a:t>ε </a:t>
            </a:r>
            <a:r>
              <a:rPr sz="2400" dirty="0">
                <a:latin typeface="Gill Sans MT"/>
                <a:cs typeface="Gill Sans MT"/>
              </a:rPr>
              <a:t>has to be non-negligible</a:t>
            </a:r>
            <a:r>
              <a:rPr sz="2400" spc="-31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here</a:t>
            </a:r>
            <a:endParaRPr sz="2400" dirty="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40" dirty="0">
                <a:latin typeface="Gill Sans MT"/>
                <a:cs typeface="Gill Sans MT"/>
              </a:rPr>
              <a:t>Triangle </a:t>
            </a:r>
            <a:r>
              <a:rPr sz="2400" spc="-5" dirty="0">
                <a:latin typeface="Gill Sans MT"/>
                <a:cs typeface="Gill Sans MT"/>
              </a:rPr>
              <a:t>inequality: </a:t>
            </a:r>
            <a:r>
              <a:rPr sz="2400" b="1" spc="140" dirty="0">
                <a:latin typeface="Gill Sans MT"/>
                <a:cs typeface="Gill Sans MT"/>
              </a:rPr>
              <a:t>any </a:t>
            </a:r>
            <a:r>
              <a:rPr sz="2400" dirty="0">
                <a:latin typeface="Gill Sans MT"/>
                <a:cs typeface="Gill Sans MT"/>
              </a:rPr>
              <a:t>pair of databases at distance &lt;</a:t>
            </a:r>
            <a:r>
              <a:rPr sz="2400" spc="-440" dirty="0">
                <a:latin typeface="Gill Sans MT"/>
                <a:cs typeface="Gill Sans MT"/>
              </a:rPr>
              <a:t> </a:t>
            </a:r>
            <a:r>
              <a:rPr sz="2600" dirty="0">
                <a:latin typeface="Symbol"/>
                <a:cs typeface="Symbol"/>
              </a:rPr>
              <a:t></a:t>
            </a:r>
            <a:r>
              <a:rPr sz="2800" i="1" dirty="0">
                <a:latin typeface="Gill Sans MT"/>
                <a:cs typeface="Gill Sans MT"/>
              </a:rPr>
              <a:t>n</a:t>
            </a:r>
            <a:endParaRPr sz="2800" dirty="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755650" algn="l"/>
                <a:tab pos="2002155" algn="l"/>
              </a:tabLst>
            </a:pPr>
            <a:r>
              <a:rPr sz="2400" dirty="0">
                <a:latin typeface="Gill Sans MT"/>
                <a:cs typeface="Gill Sans MT"/>
              </a:rPr>
              <a:t>If </a:t>
            </a:r>
            <a:r>
              <a:rPr sz="2400" dirty="0">
                <a:latin typeface="Symbol"/>
                <a:cs typeface="Symbol"/>
              </a:rPr>
              <a:t>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ymbol"/>
                <a:cs typeface="Symbol"/>
              </a:rPr>
              <a:t></a:t>
            </a:r>
            <a:r>
              <a:rPr sz="2800" i="1" spc="-5" dirty="0">
                <a:latin typeface="Gill Sans MT"/>
                <a:cs typeface="Gill Sans MT"/>
              </a:rPr>
              <a:t>n	</a:t>
            </a:r>
            <a:r>
              <a:rPr sz="2400" dirty="0">
                <a:latin typeface="Gill Sans MT"/>
                <a:cs typeface="Gill Sans MT"/>
              </a:rPr>
              <a:t>then users get no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info!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30" dirty="0">
                <a:latin typeface="Gill Sans MT"/>
                <a:cs typeface="Gill Sans MT"/>
              </a:rPr>
              <a:t>Why </a:t>
            </a:r>
            <a:r>
              <a:rPr sz="2400" dirty="0">
                <a:latin typeface="Gill Sans MT"/>
                <a:cs typeface="Gill Sans MT"/>
              </a:rPr>
              <a:t>this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measure?</a:t>
            </a:r>
            <a:endParaRPr sz="2400" dirty="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3600" baseline="1157" dirty="0">
                <a:latin typeface="Gill Sans MT"/>
                <a:cs typeface="Gill Sans MT"/>
              </a:rPr>
              <a:t>Statistical </a:t>
            </a:r>
            <a:r>
              <a:rPr sz="3600" spc="-15" baseline="1157" dirty="0">
                <a:latin typeface="Gill Sans MT"/>
                <a:cs typeface="Gill Sans MT"/>
              </a:rPr>
              <a:t>difference </a:t>
            </a:r>
            <a:r>
              <a:rPr sz="3600" spc="-22" baseline="1157" dirty="0">
                <a:latin typeface="Gill Sans MT"/>
                <a:cs typeface="Gill Sans MT"/>
              </a:rPr>
              <a:t>doesn’t </a:t>
            </a:r>
            <a:r>
              <a:rPr sz="3600" spc="-30" baseline="1157" dirty="0">
                <a:latin typeface="Gill Sans MT"/>
                <a:cs typeface="Gill Sans MT"/>
              </a:rPr>
              <a:t>make </a:t>
            </a:r>
            <a:r>
              <a:rPr sz="3600" baseline="1157" dirty="0">
                <a:latin typeface="Gill Sans MT"/>
                <a:cs typeface="Gill Sans MT"/>
              </a:rPr>
              <a:t>sense </a:t>
            </a:r>
            <a:r>
              <a:rPr sz="3600" spc="-7" baseline="1157" dirty="0">
                <a:latin typeface="Gill Sans MT"/>
                <a:cs typeface="Gill Sans MT"/>
              </a:rPr>
              <a:t>with </a:t>
            </a:r>
            <a:r>
              <a:rPr sz="3600" baseline="1157" dirty="0">
                <a:latin typeface="Symbol"/>
                <a:cs typeface="Symbol"/>
              </a:rPr>
              <a:t></a:t>
            </a:r>
            <a:r>
              <a:rPr sz="3600" baseline="1157" dirty="0">
                <a:latin typeface="Times New Roman"/>
                <a:cs typeface="Times New Roman"/>
              </a:rPr>
              <a:t> </a:t>
            </a:r>
            <a:r>
              <a:rPr sz="3600" baseline="1157" dirty="0">
                <a:latin typeface="Symbol"/>
                <a:cs typeface="Symbol"/>
              </a:rPr>
              <a:t></a:t>
            </a:r>
            <a:r>
              <a:rPr sz="3600" spc="-15" baseline="1157" dirty="0">
                <a:latin typeface="Times New Roman"/>
                <a:cs typeface="Times New Roman"/>
              </a:rPr>
              <a:t> </a:t>
            </a:r>
            <a:r>
              <a:rPr sz="3600" spc="-7" baseline="1157" dirty="0">
                <a:latin typeface="Symbol"/>
                <a:cs typeface="Symbol"/>
              </a:rPr>
              <a:t></a:t>
            </a:r>
            <a:r>
              <a:rPr sz="3600" spc="-7" baseline="1157" dirty="0">
                <a:latin typeface="Lucida Sans"/>
                <a:cs typeface="Lucida Sans"/>
              </a:rPr>
              <a:t>n</a:t>
            </a:r>
            <a:endParaRPr sz="3600" baseline="1157" dirty="0">
              <a:latin typeface="Lucida Sans"/>
              <a:cs typeface="Lucida Sans"/>
            </a:endParaRPr>
          </a:p>
          <a:p>
            <a:pPr marL="755650" lvl="1" indent="-285750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E.g.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choose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random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release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i,</a:t>
            </a:r>
            <a:r>
              <a:rPr sz="2400" i="1" spc="-25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x</a:t>
            </a:r>
            <a:r>
              <a:rPr sz="2400" i="1" spc="-7" baseline="-6944" dirty="0">
                <a:latin typeface="Gill Sans MT"/>
                <a:cs typeface="Gill Sans MT"/>
              </a:rPr>
              <a:t>i</a:t>
            </a:r>
            <a:endParaRPr sz="2400" baseline="-6944" dirty="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755650" algn="l"/>
                <a:tab pos="6047105" algn="l"/>
              </a:tabLst>
            </a:pPr>
            <a:r>
              <a:rPr sz="2400" dirty="0">
                <a:latin typeface="Gill Sans MT"/>
                <a:cs typeface="Gill Sans MT"/>
              </a:rPr>
              <a:t>This </a:t>
            </a:r>
            <a:r>
              <a:rPr sz="2400" spc="-10" dirty="0">
                <a:latin typeface="Gill Sans MT"/>
                <a:cs typeface="Gill Sans MT"/>
              </a:rPr>
              <a:t>compromises </a:t>
            </a:r>
            <a:r>
              <a:rPr sz="2400" spc="-25" dirty="0">
                <a:latin typeface="Gill Sans MT"/>
                <a:cs typeface="Gill Sans MT"/>
              </a:rPr>
              <a:t>someone’s</a:t>
            </a:r>
            <a:r>
              <a:rPr sz="2400" spc="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privacy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w.p.	</a:t>
            </a: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" name="object 4"/>
          <p:cNvSpPr/>
          <p:nvPr/>
        </p:nvSpPr>
        <p:spPr>
          <a:xfrm>
            <a:off x="241300" y="4267200"/>
            <a:ext cx="8763000" cy="233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211" y="4362450"/>
            <a:ext cx="8445500" cy="20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211" y="4362450"/>
            <a:ext cx="8445500" cy="2032000"/>
          </a:xfrm>
          <a:custGeom>
            <a:avLst/>
            <a:gdLst/>
            <a:ahLst/>
            <a:cxnLst/>
            <a:rect l="l" t="t" r="r" b="b"/>
            <a:pathLst>
              <a:path w="8445500" h="2032000">
                <a:moveTo>
                  <a:pt x="0" y="0"/>
                </a:moveTo>
                <a:lnTo>
                  <a:pt x="8445500" y="0"/>
                </a:lnTo>
                <a:lnTo>
                  <a:pt x="84455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383311" y="4360052"/>
                <a:ext cx="5096510" cy="119276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54000" marR="5080" indent="-241300">
                  <a:lnSpc>
                    <a:spcPct val="107600"/>
                  </a:lnSpc>
                </a:pPr>
                <a:r>
                  <a:rPr sz="2400" b="1" spc="90" dirty="0">
                    <a:latin typeface="Gill Sans MT"/>
                    <a:cs typeface="Gill Sans MT"/>
                  </a:rPr>
                  <a:t>Definition</a:t>
                </a:r>
                <a:r>
                  <a:rPr sz="2400" spc="90" dirty="0">
                    <a:latin typeface="Gill Sans MT"/>
                    <a:cs typeface="Gill Sans MT"/>
                  </a:rPr>
                  <a:t>: </a:t>
                </a:r>
                <a:r>
                  <a:rPr sz="2400" dirty="0">
                    <a:latin typeface="Gill Sans MT"/>
                    <a:cs typeface="Gill Sans MT"/>
                  </a:rPr>
                  <a:t>A </a:t>
                </a:r>
                <a:r>
                  <a:rPr sz="2400" spc="-5" dirty="0">
                    <a:latin typeface="Gill Sans MT"/>
                    <a:cs typeface="Gill Sans MT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spc="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𝜀</m:t>
                    </m:r>
                    <m:r>
                      <a:rPr lang="en-US" sz="2400" i="1" spc="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 </m:t>
                    </m:r>
                  </m:oMath>
                </a14:m>
                <a:r>
                  <a:rPr lang="en-US" sz="2400" spc="-5" dirty="0" smtClean="0">
                    <a:solidFill>
                      <a:srgbClr val="D81F00"/>
                    </a:solidFill>
                    <a:latin typeface="Gill Sans MT"/>
                    <a:cs typeface="Gill Sans MT"/>
                  </a:rPr>
                  <a:t>–differentially private </a:t>
                </a:r>
                <a:r>
                  <a:rPr sz="2400" spc="-5" dirty="0" smtClean="0">
                    <a:latin typeface="Gill Sans MT"/>
                    <a:cs typeface="Gill Sans MT"/>
                  </a:rPr>
                  <a:t>if</a:t>
                </a:r>
                <a:r>
                  <a:rPr sz="2400" spc="-5" dirty="0">
                    <a:latin typeface="Gill Sans MT"/>
                    <a:cs typeface="Gill Sans MT"/>
                  </a:rPr>
                  <a:t>,  </a:t>
                </a:r>
                <a:r>
                  <a:rPr sz="2400" spc="-10" dirty="0">
                    <a:latin typeface="Gill Sans MT"/>
                    <a:cs typeface="Gill Sans MT"/>
                  </a:rPr>
                  <a:t>for </a:t>
                </a:r>
                <a:r>
                  <a:rPr sz="2400" dirty="0">
                    <a:latin typeface="Gill Sans MT"/>
                    <a:cs typeface="Gill Sans MT"/>
                  </a:rPr>
                  <a:t>all </a:t>
                </a:r>
                <a:r>
                  <a:rPr sz="2400" spc="-5" dirty="0">
                    <a:latin typeface="Gill Sans MT"/>
                    <a:cs typeface="Gill Sans MT"/>
                  </a:rPr>
                  <a:t>neighbors </a:t>
                </a:r>
                <a:r>
                  <a:rPr sz="2400" dirty="0">
                    <a:latin typeface="Gill Sans MT"/>
                    <a:cs typeface="Gill Sans MT"/>
                  </a:rPr>
                  <a:t>x,</a:t>
                </a:r>
                <a:r>
                  <a:rPr sz="2400" spc="-295" dirty="0">
                    <a:latin typeface="Gill Sans MT"/>
                    <a:cs typeface="Gill Sans MT"/>
                  </a:rPr>
                  <a:t> </a:t>
                </a:r>
                <a:r>
                  <a:rPr sz="2400" dirty="0">
                    <a:latin typeface="Gill Sans MT"/>
                    <a:cs typeface="Gill Sans MT"/>
                  </a:rPr>
                  <a:t>x’,</a:t>
                </a:r>
              </a:p>
              <a:p>
                <a:pPr marL="254000">
                  <a:lnSpc>
                    <a:spcPct val="100000"/>
                  </a:lnSpc>
                  <a:spcBef>
                    <a:spcPts val="219"/>
                  </a:spcBef>
                </a:pPr>
                <a:r>
                  <a:rPr sz="2400" spc="-10" dirty="0">
                    <a:latin typeface="Gill Sans MT"/>
                    <a:cs typeface="Gill Sans MT"/>
                  </a:rPr>
                  <a:t>for </a:t>
                </a:r>
                <a:r>
                  <a:rPr sz="2400" dirty="0">
                    <a:latin typeface="Gill Sans MT"/>
                    <a:cs typeface="Gill Sans MT"/>
                  </a:rPr>
                  <a:t>all subsets S of</a:t>
                </a:r>
                <a:r>
                  <a:rPr sz="2400" spc="-105" dirty="0">
                    <a:latin typeface="Gill Sans MT"/>
                    <a:cs typeface="Gill Sans MT"/>
                  </a:rPr>
                  <a:t> </a:t>
                </a:r>
                <a:r>
                  <a:rPr sz="2400" dirty="0">
                    <a:latin typeface="Gill Sans MT"/>
                    <a:cs typeface="Gill Sans MT"/>
                  </a:rPr>
                  <a:t>transcripts</a:t>
                </a: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1" y="4360052"/>
                <a:ext cx="5096510" cy="1192762"/>
              </a:xfrm>
              <a:prstGeom prst="rect">
                <a:avLst/>
              </a:prstGeom>
              <a:blipFill>
                <a:blip r:embed="rId4"/>
                <a:stretch>
                  <a:fillRect l="-3469" t="-7143" r="-3230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8"/>
              <p:cNvSpPr txBox="1"/>
              <p:nvPr/>
            </p:nvSpPr>
            <p:spPr>
              <a:xfrm>
                <a:off x="1246876" y="5618121"/>
                <a:ext cx="6922770" cy="54630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3550" spc="65" dirty="0">
                    <a:latin typeface="Tahoma"/>
                    <a:cs typeface="Tahoma"/>
                  </a:rPr>
                  <a:t>Pr[A(x) </a:t>
                </a:r>
                <a:r>
                  <a:rPr sz="3550" spc="-430" dirty="0">
                    <a:latin typeface="Lucida Sans Unicode"/>
                    <a:cs typeface="Lucida Sans Unicode"/>
                  </a:rPr>
                  <a:t>∈ </a:t>
                </a:r>
                <a:r>
                  <a:rPr sz="3550" spc="-180" dirty="0">
                    <a:latin typeface="Tahoma"/>
                    <a:cs typeface="Tahoma"/>
                  </a:rPr>
                  <a:t>S]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550" i="1" spc="-35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550" spc="-35" dirty="0">
                            <a:latin typeface="Lucida Sans Unicode"/>
                            <a:cs typeface="Lucida Sans Unicode"/>
                          </a:rPr>
                          <m:t>≤</m:t>
                        </m:r>
                        <m:r>
                          <a:rPr lang="ar-AE" sz="3550" i="1" spc="-35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</m:e>
                      <m:sup>
                        <m:r>
                          <a:rPr lang="ar-AE" sz="3550" i="1" spc="55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MT"/>
                          </a:rPr>
                          <m:t>𝜀</m:t>
                        </m:r>
                      </m:sup>
                    </m:sSup>
                  </m:oMath>
                </a14:m>
                <a:r>
                  <a:rPr sz="3550" spc="55" dirty="0" err="1" smtClean="0">
                    <a:solidFill>
                      <a:srgbClr val="FF2800"/>
                    </a:solidFill>
                    <a:latin typeface="Tahoma"/>
                    <a:cs typeface="Tahoma"/>
                  </a:rPr>
                  <a:t>Pr</a:t>
                </a:r>
                <a:r>
                  <a:rPr sz="3550" spc="55" dirty="0" smtClean="0">
                    <a:solidFill>
                      <a:srgbClr val="FF2800"/>
                    </a:solidFill>
                    <a:latin typeface="Tahoma"/>
                    <a:cs typeface="Tahoma"/>
                  </a:rPr>
                  <a:t>[A(x</a:t>
                </a:r>
                <a:r>
                  <a:rPr sz="3750" i="1" spc="82" baseline="33333" dirty="0">
                    <a:solidFill>
                      <a:srgbClr val="FF2800"/>
                    </a:solidFill>
                    <a:latin typeface="Calibri"/>
                    <a:cs typeface="Calibri"/>
                  </a:rPr>
                  <a:t>!</a:t>
                </a:r>
                <a:r>
                  <a:rPr sz="3550" spc="55" dirty="0">
                    <a:solidFill>
                      <a:srgbClr val="FF2800"/>
                    </a:solidFill>
                    <a:latin typeface="Tahoma"/>
                    <a:cs typeface="Tahoma"/>
                  </a:rPr>
                  <a:t>)</a:t>
                </a:r>
                <a:r>
                  <a:rPr sz="3550" spc="-520" dirty="0">
                    <a:solidFill>
                      <a:srgbClr val="FF2800"/>
                    </a:solidFill>
                    <a:latin typeface="Tahoma"/>
                    <a:cs typeface="Tahoma"/>
                  </a:rPr>
                  <a:t> </a:t>
                </a:r>
                <a:r>
                  <a:rPr sz="3550" spc="-430" dirty="0">
                    <a:solidFill>
                      <a:srgbClr val="FF2800"/>
                    </a:solidFill>
                    <a:latin typeface="Lucida Sans Unicode"/>
                    <a:cs typeface="Lucida Sans Unicode"/>
                  </a:rPr>
                  <a:t>∈ </a:t>
                </a:r>
                <a:r>
                  <a:rPr sz="3550" spc="-180" dirty="0">
                    <a:solidFill>
                      <a:srgbClr val="FF2800"/>
                    </a:solidFill>
                    <a:latin typeface="Tahoma"/>
                    <a:cs typeface="Tahoma"/>
                  </a:rPr>
                  <a:t>S]</a:t>
                </a:r>
                <a:endParaRPr sz="3550" dirty="0">
                  <a:latin typeface="Tahoma"/>
                  <a:cs typeface="Tahoma"/>
                </a:endParaRPr>
              </a:p>
            </p:txBody>
          </p:sp>
        </mc:Choice>
        <mc:Fallback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76" y="5618121"/>
                <a:ext cx="6922770" cy="546303"/>
              </a:xfrm>
              <a:prstGeom prst="rect">
                <a:avLst/>
              </a:prstGeom>
              <a:blipFill>
                <a:blip r:embed="rId5"/>
                <a:stretch>
                  <a:fillRect l="-3789" t="-34831" b="-5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/>
          <p:nvPr/>
        </p:nvSpPr>
        <p:spPr>
          <a:xfrm>
            <a:off x="5308600" y="4051300"/>
            <a:ext cx="3835400" cy="149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9900" y="4140200"/>
            <a:ext cx="3517900" cy="1206500"/>
          </a:xfrm>
          <a:custGeom>
            <a:avLst/>
            <a:gdLst/>
            <a:ahLst/>
            <a:cxnLst/>
            <a:rect l="l" t="t" r="r" b="b"/>
            <a:pathLst>
              <a:path w="3517900" h="1206500">
                <a:moveTo>
                  <a:pt x="0" y="0"/>
                </a:moveTo>
                <a:lnTo>
                  <a:pt x="3517900" y="0"/>
                </a:lnTo>
                <a:lnTo>
                  <a:pt x="35179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9900" y="4140200"/>
            <a:ext cx="3517900" cy="1206500"/>
          </a:xfrm>
          <a:custGeom>
            <a:avLst/>
            <a:gdLst/>
            <a:ahLst/>
            <a:cxnLst/>
            <a:rect l="l" t="t" r="r" b="b"/>
            <a:pathLst>
              <a:path w="3517900" h="1206500">
                <a:moveTo>
                  <a:pt x="0" y="0"/>
                </a:moveTo>
                <a:lnTo>
                  <a:pt x="3517900" y="0"/>
                </a:lnTo>
                <a:lnTo>
                  <a:pt x="35179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41340" y="4178300"/>
            <a:ext cx="28155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Neighboring</a:t>
            </a:r>
            <a:r>
              <a:rPr sz="2400" spc="-1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databases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1340" y="4533900"/>
            <a:ext cx="331089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induce </a:t>
            </a:r>
            <a:r>
              <a:rPr sz="2400" b="1" spc="80" dirty="0">
                <a:latin typeface="Gill Sans MT"/>
                <a:cs typeface="Gill Sans MT"/>
              </a:rPr>
              <a:t>close</a:t>
            </a:r>
            <a:r>
              <a:rPr sz="2400" b="1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distributions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41340" y="4902200"/>
            <a:ext cx="17449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transcripts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05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00421"/>
            <a:ext cx="7928112" cy="3772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72" y="4159053"/>
            <a:ext cx="1295400" cy="1813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72" y="4343400"/>
            <a:ext cx="3496056" cy="975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800735"/>
            <a:ext cx="2590800" cy="34226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272" y="172524"/>
            <a:ext cx="1248728" cy="103504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000" y="1473200"/>
            <a:ext cx="6654800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Differential</a:t>
            </a:r>
            <a:r>
              <a:rPr spc="-105" dirty="0"/>
              <a:t> </a:t>
            </a:r>
            <a:r>
              <a:rPr dirty="0"/>
              <a:t>Privacy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39" y="1022126"/>
            <a:ext cx="1416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016000"/>
            <a:ext cx="400304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Gill Sans MT"/>
                <a:cs typeface="Gill Sans MT"/>
              </a:rPr>
              <a:t>Another </a:t>
            </a:r>
            <a:r>
              <a:rPr sz="2600" spc="-10" dirty="0">
                <a:latin typeface="Gill Sans MT"/>
                <a:cs typeface="Gill Sans MT"/>
              </a:rPr>
              <a:t>interpretation</a:t>
            </a:r>
            <a:r>
              <a:rPr sz="2600" spc="-4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[DM]: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400" y="1485900"/>
            <a:ext cx="6553200" cy="800100"/>
          </a:xfrm>
          <a:prstGeom prst="rect">
            <a:avLst/>
          </a:prstGeom>
          <a:solidFill>
            <a:srgbClr val="FDF9F8"/>
          </a:solidFill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476884" marR="379095" indent="442595">
              <a:lnSpc>
                <a:spcPts val="3000"/>
              </a:lnSpc>
              <a:spcBef>
                <a:spcPts val="50"/>
              </a:spcBef>
            </a:pPr>
            <a:r>
              <a:rPr sz="2600" spc="-125" dirty="0">
                <a:latin typeface="Gill Sans MT"/>
                <a:cs typeface="Gill Sans MT"/>
              </a:rPr>
              <a:t>You </a:t>
            </a:r>
            <a:r>
              <a:rPr sz="2600" spc="-5" dirty="0">
                <a:latin typeface="Gill Sans MT"/>
                <a:cs typeface="Gill Sans MT"/>
              </a:rPr>
              <a:t>learn </a:t>
            </a:r>
            <a:r>
              <a:rPr sz="2600" dirty="0">
                <a:latin typeface="Gill Sans MT"/>
                <a:cs typeface="Gill Sans MT"/>
              </a:rPr>
              <a:t>the same things about me  </a:t>
            </a:r>
            <a:r>
              <a:rPr sz="2600" spc="-10" dirty="0">
                <a:solidFill>
                  <a:srgbClr val="D81F00"/>
                </a:solidFill>
                <a:latin typeface="Gill Sans MT"/>
                <a:cs typeface="Gill Sans MT"/>
              </a:rPr>
              <a:t>regardless </a:t>
            </a:r>
            <a:r>
              <a:rPr sz="2600" dirty="0">
                <a:solidFill>
                  <a:srgbClr val="D81F00"/>
                </a:solidFill>
                <a:latin typeface="Gill Sans MT"/>
                <a:cs typeface="Gill Sans MT"/>
              </a:rPr>
              <a:t>of </a:t>
            </a:r>
            <a:r>
              <a:rPr sz="2600" spc="-5" dirty="0">
                <a:solidFill>
                  <a:srgbClr val="D81F00"/>
                </a:solidFill>
                <a:latin typeface="Gill Sans MT"/>
                <a:cs typeface="Gill Sans MT"/>
              </a:rPr>
              <a:t>whether </a:t>
            </a:r>
            <a:r>
              <a:rPr sz="2600" dirty="0">
                <a:solidFill>
                  <a:srgbClr val="D81F00"/>
                </a:solidFill>
                <a:latin typeface="Gill Sans MT"/>
                <a:cs typeface="Gill Sans MT"/>
              </a:rPr>
              <a:t>I am </a:t>
            </a:r>
            <a:r>
              <a:rPr sz="2600" spc="-5" dirty="0">
                <a:solidFill>
                  <a:srgbClr val="D81F00"/>
                </a:solidFill>
                <a:latin typeface="Gill Sans MT"/>
                <a:cs typeface="Gill Sans MT"/>
              </a:rPr>
              <a:t>in </a:t>
            </a:r>
            <a:r>
              <a:rPr sz="2600" dirty="0">
                <a:solidFill>
                  <a:srgbClr val="D81F00"/>
                </a:solidFill>
                <a:latin typeface="Gill Sans MT"/>
                <a:cs typeface="Gill Sans MT"/>
              </a:rPr>
              <a:t>the</a:t>
            </a:r>
            <a:r>
              <a:rPr sz="2600" spc="-75" dirty="0">
                <a:solidFill>
                  <a:srgbClr val="D81F00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D81F00"/>
                </a:solidFill>
                <a:latin typeface="Gill Sans MT"/>
                <a:cs typeface="Gill Sans MT"/>
              </a:rPr>
              <a:t>database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39" y="2330226"/>
            <a:ext cx="1416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2324100"/>
            <a:ext cx="7365365" cy="150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00" dirty="0">
                <a:latin typeface="Gill Sans MT"/>
                <a:cs typeface="Gill Sans MT"/>
              </a:rPr>
              <a:t>Suppose </a:t>
            </a:r>
            <a:r>
              <a:rPr sz="2600" spc="-20" dirty="0">
                <a:latin typeface="Gill Sans MT"/>
                <a:cs typeface="Gill Sans MT"/>
              </a:rPr>
              <a:t>you </a:t>
            </a:r>
            <a:r>
              <a:rPr sz="2600" spc="-10" dirty="0">
                <a:latin typeface="Gill Sans MT"/>
                <a:cs typeface="Gill Sans MT"/>
              </a:rPr>
              <a:t>know </a:t>
            </a:r>
            <a:r>
              <a:rPr sz="2600" dirty="0">
                <a:latin typeface="Gill Sans MT"/>
                <a:cs typeface="Gill Sans MT"/>
              </a:rPr>
              <a:t>I am the height of median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Canadian</a:t>
            </a:r>
            <a:endParaRPr sz="2600">
              <a:latin typeface="Gill Sans MT"/>
              <a:cs typeface="Gill Sans MT"/>
            </a:endParaRPr>
          </a:p>
          <a:p>
            <a:pPr marL="412750" indent="-285750">
              <a:lnSpc>
                <a:spcPts val="2550"/>
              </a:lnSpc>
              <a:spcBef>
                <a:spcPts val="420"/>
              </a:spcBef>
              <a:buFont typeface="Wingdings"/>
              <a:buChar char=""/>
              <a:tabLst>
                <a:tab pos="412750" algn="l"/>
              </a:tabLst>
            </a:pPr>
            <a:r>
              <a:rPr sz="3300" spc="-157" baseline="1262" dirty="0">
                <a:latin typeface="Gill Sans MT"/>
                <a:cs typeface="Gill Sans MT"/>
              </a:rPr>
              <a:t>You </a:t>
            </a:r>
            <a:r>
              <a:rPr sz="3300" baseline="1262" dirty="0">
                <a:latin typeface="Gill Sans MT"/>
                <a:cs typeface="Gill Sans MT"/>
              </a:rPr>
              <a:t>could </a:t>
            </a:r>
            <a:r>
              <a:rPr sz="3300" spc="-7" baseline="1262" dirty="0">
                <a:latin typeface="Gill Sans MT"/>
                <a:cs typeface="Gill Sans MT"/>
              </a:rPr>
              <a:t>learn </a:t>
            </a:r>
            <a:r>
              <a:rPr sz="3300" spc="-60" baseline="1262" dirty="0">
                <a:latin typeface="Gill Sans MT"/>
                <a:cs typeface="Gill Sans MT"/>
              </a:rPr>
              <a:t>my </a:t>
            </a:r>
            <a:r>
              <a:rPr sz="3300" baseline="1262" dirty="0">
                <a:latin typeface="Gill Sans MT"/>
                <a:cs typeface="Gill Sans MT"/>
              </a:rPr>
              <a:t>height </a:t>
            </a:r>
            <a:r>
              <a:rPr sz="3300" spc="-22" baseline="1262" dirty="0">
                <a:latin typeface="Gill Sans MT"/>
                <a:cs typeface="Gill Sans MT"/>
              </a:rPr>
              <a:t>from</a:t>
            </a:r>
            <a:r>
              <a:rPr sz="3300" spc="75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database!</a:t>
            </a:r>
            <a:endParaRPr sz="3300" baseline="1262">
              <a:latin typeface="Gill Sans MT"/>
              <a:cs typeface="Gill Sans MT"/>
            </a:endParaRPr>
          </a:p>
          <a:p>
            <a:pPr marL="70485" algn="ctr">
              <a:lnSpc>
                <a:spcPts val="2550"/>
              </a:lnSpc>
            </a:pPr>
            <a:r>
              <a:rPr sz="2200" dirty="0">
                <a:latin typeface="Gill Sans MT"/>
                <a:cs typeface="Gill Sans MT"/>
              </a:rPr>
              <a:t>But </a:t>
            </a:r>
            <a:r>
              <a:rPr sz="2200" spc="-5" dirty="0">
                <a:latin typeface="Gill Sans MT"/>
                <a:cs typeface="Gill Sans MT"/>
              </a:rPr>
              <a:t>it </a:t>
            </a:r>
            <a:r>
              <a:rPr sz="2200" spc="-20" dirty="0">
                <a:latin typeface="Gill Sans MT"/>
                <a:cs typeface="Gill Sans MT"/>
              </a:rPr>
              <a:t>didn’t </a:t>
            </a:r>
            <a:r>
              <a:rPr sz="2200" dirty="0">
                <a:latin typeface="Gill Sans MT"/>
                <a:cs typeface="Gill Sans MT"/>
              </a:rPr>
              <a:t>matter </a:t>
            </a:r>
            <a:r>
              <a:rPr sz="2200" spc="-5" dirty="0">
                <a:latin typeface="Gill Sans MT"/>
                <a:cs typeface="Gill Sans MT"/>
              </a:rPr>
              <a:t>whether </a:t>
            </a:r>
            <a:r>
              <a:rPr sz="2200" dirty="0">
                <a:latin typeface="Gill Sans MT"/>
                <a:cs typeface="Gill Sans MT"/>
              </a:rPr>
              <a:t>or not </a:t>
            </a:r>
            <a:r>
              <a:rPr sz="2200" spc="-45" dirty="0">
                <a:latin typeface="Gill Sans MT"/>
                <a:cs typeface="Gill Sans MT"/>
              </a:rPr>
              <a:t>my </a:t>
            </a:r>
            <a:r>
              <a:rPr sz="2200" dirty="0">
                <a:latin typeface="Gill Sans MT"/>
                <a:cs typeface="Gill Sans MT"/>
              </a:rPr>
              <a:t>data </a:t>
            </a:r>
            <a:r>
              <a:rPr sz="2200" spc="-5" dirty="0">
                <a:latin typeface="Gill Sans MT"/>
                <a:cs typeface="Gill Sans MT"/>
              </a:rPr>
              <a:t>was </a:t>
            </a:r>
            <a:r>
              <a:rPr sz="2200" spc="10" dirty="0">
                <a:latin typeface="Gill Sans MT"/>
                <a:cs typeface="Gill Sans MT"/>
              </a:rPr>
              <a:t>part </a:t>
            </a:r>
            <a:r>
              <a:rPr sz="2200" dirty="0">
                <a:latin typeface="Gill Sans MT"/>
                <a:cs typeface="Gill Sans MT"/>
              </a:rPr>
              <a:t>of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it.</a:t>
            </a:r>
            <a:endParaRPr sz="2200">
              <a:latin typeface="Gill Sans MT"/>
              <a:cs typeface="Gill Sans MT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Font typeface="Wingdings"/>
              <a:buChar char=""/>
              <a:tabLst>
                <a:tab pos="412750" algn="l"/>
              </a:tabLst>
            </a:pPr>
            <a:r>
              <a:rPr sz="3300" baseline="1262" dirty="0">
                <a:latin typeface="Gill Sans MT"/>
                <a:cs typeface="Gill Sans MT"/>
              </a:rPr>
              <a:t>Has </a:t>
            </a:r>
            <a:r>
              <a:rPr sz="3300" spc="-60" baseline="1262" dirty="0">
                <a:latin typeface="Gill Sans MT"/>
                <a:cs typeface="Gill Sans MT"/>
              </a:rPr>
              <a:t>my </a:t>
            </a:r>
            <a:r>
              <a:rPr sz="3300" baseline="1262" dirty="0">
                <a:latin typeface="Gill Sans MT"/>
                <a:cs typeface="Gill Sans MT"/>
              </a:rPr>
              <a:t>privacy been </a:t>
            </a:r>
            <a:r>
              <a:rPr sz="3300" spc="-7" baseline="1262" dirty="0">
                <a:latin typeface="Gill Sans MT"/>
                <a:cs typeface="Gill Sans MT"/>
              </a:rPr>
              <a:t>compromised?</a:t>
            </a:r>
            <a:r>
              <a:rPr sz="3300" spc="-97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No!</a:t>
            </a:r>
            <a:endParaRPr sz="3300" baseline="1262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241300" y="4267200"/>
            <a:ext cx="8763000" cy="233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345211" y="4362450"/>
            <a:ext cx="8445500" cy="20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/>
          <p:nvPr/>
        </p:nvSpPr>
        <p:spPr>
          <a:xfrm>
            <a:off x="345211" y="4362450"/>
            <a:ext cx="8445500" cy="2032000"/>
          </a:xfrm>
          <a:custGeom>
            <a:avLst/>
            <a:gdLst/>
            <a:ahLst/>
            <a:cxnLst/>
            <a:rect l="l" t="t" r="r" b="b"/>
            <a:pathLst>
              <a:path w="8445500" h="2032000">
                <a:moveTo>
                  <a:pt x="0" y="0"/>
                </a:moveTo>
                <a:lnTo>
                  <a:pt x="8445500" y="0"/>
                </a:lnTo>
                <a:lnTo>
                  <a:pt x="84455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7"/>
              <p:cNvSpPr txBox="1"/>
              <p:nvPr/>
            </p:nvSpPr>
            <p:spPr>
              <a:xfrm>
                <a:off x="383311" y="4360052"/>
                <a:ext cx="5096510" cy="119276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54000" marR="5080" indent="-241300">
                  <a:lnSpc>
                    <a:spcPct val="107600"/>
                  </a:lnSpc>
                </a:pPr>
                <a:r>
                  <a:rPr sz="2400" b="1" spc="90" dirty="0">
                    <a:latin typeface="Gill Sans MT"/>
                    <a:cs typeface="Gill Sans MT"/>
                  </a:rPr>
                  <a:t>Definition</a:t>
                </a:r>
                <a:r>
                  <a:rPr sz="2400" spc="90" dirty="0">
                    <a:latin typeface="Gill Sans MT"/>
                    <a:cs typeface="Gill Sans MT"/>
                  </a:rPr>
                  <a:t>: </a:t>
                </a:r>
                <a:r>
                  <a:rPr sz="2400" dirty="0">
                    <a:latin typeface="Gill Sans MT"/>
                    <a:cs typeface="Gill Sans MT"/>
                  </a:rPr>
                  <a:t>A </a:t>
                </a:r>
                <a:r>
                  <a:rPr sz="2400" spc="-5" dirty="0">
                    <a:latin typeface="Gill Sans MT"/>
                    <a:cs typeface="Gill Sans MT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spc="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𝜀</m:t>
                    </m:r>
                    <m:r>
                      <a:rPr lang="en-US" sz="2400" i="1" spc="5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MT"/>
                      </a:rPr>
                      <m:t> </m:t>
                    </m:r>
                  </m:oMath>
                </a14:m>
                <a:r>
                  <a:rPr lang="en-US" sz="2400" spc="-5" dirty="0" smtClean="0">
                    <a:solidFill>
                      <a:srgbClr val="D81F00"/>
                    </a:solidFill>
                    <a:latin typeface="Gill Sans MT"/>
                    <a:cs typeface="Gill Sans MT"/>
                  </a:rPr>
                  <a:t>–differentially private </a:t>
                </a:r>
                <a:r>
                  <a:rPr sz="2400" spc="-5" dirty="0" smtClean="0">
                    <a:latin typeface="Gill Sans MT"/>
                    <a:cs typeface="Gill Sans MT"/>
                  </a:rPr>
                  <a:t>if</a:t>
                </a:r>
                <a:r>
                  <a:rPr sz="2400" spc="-5" dirty="0">
                    <a:latin typeface="Gill Sans MT"/>
                    <a:cs typeface="Gill Sans MT"/>
                  </a:rPr>
                  <a:t>,  </a:t>
                </a:r>
                <a:r>
                  <a:rPr sz="2400" spc="-10" dirty="0">
                    <a:latin typeface="Gill Sans MT"/>
                    <a:cs typeface="Gill Sans MT"/>
                  </a:rPr>
                  <a:t>for </a:t>
                </a:r>
                <a:r>
                  <a:rPr sz="2400" dirty="0">
                    <a:latin typeface="Gill Sans MT"/>
                    <a:cs typeface="Gill Sans MT"/>
                  </a:rPr>
                  <a:t>all </a:t>
                </a:r>
                <a:r>
                  <a:rPr sz="2400" spc="-5" dirty="0">
                    <a:latin typeface="Gill Sans MT"/>
                    <a:cs typeface="Gill Sans MT"/>
                  </a:rPr>
                  <a:t>neighbors </a:t>
                </a:r>
                <a:r>
                  <a:rPr sz="2400" dirty="0">
                    <a:latin typeface="Gill Sans MT"/>
                    <a:cs typeface="Gill Sans MT"/>
                  </a:rPr>
                  <a:t>x,</a:t>
                </a:r>
                <a:r>
                  <a:rPr sz="2400" spc="-295" dirty="0">
                    <a:latin typeface="Gill Sans MT"/>
                    <a:cs typeface="Gill Sans MT"/>
                  </a:rPr>
                  <a:t> </a:t>
                </a:r>
                <a:r>
                  <a:rPr sz="2400" dirty="0">
                    <a:latin typeface="Gill Sans MT"/>
                    <a:cs typeface="Gill Sans MT"/>
                  </a:rPr>
                  <a:t>x’,</a:t>
                </a:r>
              </a:p>
              <a:p>
                <a:pPr marL="254000">
                  <a:lnSpc>
                    <a:spcPct val="100000"/>
                  </a:lnSpc>
                  <a:spcBef>
                    <a:spcPts val="219"/>
                  </a:spcBef>
                </a:pPr>
                <a:r>
                  <a:rPr sz="2400" spc="-10" dirty="0">
                    <a:latin typeface="Gill Sans MT"/>
                    <a:cs typeface="Gill Sans MT"/>
                  </a:rPr>
                  <a:t>for </a:t>
                </a:r>
                <a:r>
                  <a:rPr sz="2400" dirty="0">
                    <a:latin typeface="Gill Sans MT"/>
                    <a:cs typeface="Gill Sans MT"/>
                  </a:rPr>
                  <a:t>all subsets S of</a:t>
                </a:r>
                <a:r>
                  <a:rPr sz="2400" spc="-105" dirty="0">
                    <a:latin typeface="Gill Sans MT"/>
                    <a:cs typeface="Gill Sans MT"/>
                  </a:rPr>
                  <a:t> </a:t>
                </a:r>
                <a:r>
                  <a:rPr sz="2400" dirty="0">
                    <a:latin typeface="Gill Sans MT"/>
                    <a:cs typeface="Gill Sans MT"/>
                  </a:rPr>
                  <a:t>transcripts</a:t>
                </a:r>
              </a:p>
            </p:txBody>
          </p:sp>
        </mc:Choice>
        <mc:Fallback xmlns="">
          <p:sp>
            <p:nvSpPr>
              <p:cNvPr id="2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1" y="4360052"/>
                <a:ext cx="5096510" cy="1192762"/>
              </a:xfrm>
              <a:prstGeom prst="rect">
                <a:avLst/>
              </a:prstGeom>
              <a:blipFill>
                <a:blip r:embed="rId5"/>
                <a:stretch>
                  <a:fillRect l="-3469" t="-7143" r="-3230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8"/>
              <p:cNvSpPr txBox="1"/>
              <p:nvPr/>
            </p:nvSpPr>
            <p:spPr>
              <a:xfrm>
                <a:off x="1246876" y="5618121"/>
                <a:ext cx="6922770" cy="54630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3550" spc="65" dirty="0" smtClean="0">
                    <a:latin typeface="Tahoma"/>
                    <a:cs typeface="Tahoma"/>
                  </a:rPr>
                  <a:t>Pr[A(x) </a:t>
                </a:r>
                <a:r>
                  <a:rPr lang="en-US" sz="3550" spc="-430" dirty="0">
                    <a:latin typeface="Lucida Sans Unicode"/>
                    <a:cs typeface="Lucida Sans Unicode"/>
                  </a:rPr>
                  <a:t>∈ </a:t>
                </a:r>
                <a:r>
                  <a:rPr lang="en-US" sz="3550" spc="-180" dirty="0">
                    <a:latin typeface="Tahoma"/>
                    <a:cs typeface="Tahoma"/>
                  </a:rPr>
                  <a:t>S]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550" i="1" spc="-35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550" spc="-35" dirty="0">
                            <a:latin typeface="Lucida Sans Unicode"/>
                            <a:cs typeface="Lucida Sans Unicode"/>
                          </a:rPr>
                          <m:t>≤</m:t>
                        </m:r>
                        <m:r>
                          <a:rPr lang="ar-AE" sz="3550" i="1" spc="-35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</m:e>
                      <m:sup>
                        <m:r>
                          <a:rPr lang="ar-AE" sz="3550" i="1" spc="55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MT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3550" spc="55" dirty="0" err="1" smtClean="0">
                    <a:solidFill>
                      <a:srgbClr val="FF2800"/>
                    </a:solidFill>
                    <a:latin typeface="Tahoma"/>
                    <a:cs typeface="Tahoma"/>
                  </a:rPr>
                  <a:t>Pr</a:t>
                </a:r>
                <a:r>
                  <a:rPr lang="en-US" sz="3550" spc="55" dirty="0" smtClean="0">
                    <a:solidFill>
                      <a:srgbClr val="FF2800"/>
                    </a:solidFill>
                    <a:latin typeface="Tahoma"/>
                    <a:cs typeface="Tahoma"/>
                  </a:rPr>
                  <a:t>[A(x</a:t>
                </a:r>
                <a:r>
                  <a:rPr lang="en-US" sz="3750" i="1" spc="82" baseline="33333" dirty="0">
                    <a:solidFill>
                      <a:srgbClr val="FF2800"/>
                    </a:solidFill>
                    <a:latin typeface="Calibri"/>
                    <a:cs typeface="Calibri"/>
                  </a:rPr>
                  <a:t>!</a:t>
                </a:r>
                <a:r>
                  <a:rPr lang="en-US" sz="3550" spc="55" dirty="0">
                    <a:solidFill>
                      <a:srgbClr val="FF2800"/>
                    </a:solidFill>
                    <a:latin typeface="Tahoma"/>
                    <a:cs typeface="Tahoma"/>
                  </a:rPr>
                  <a:t>)</a:t>
                </a:r>
                <a:r>
                  <a:rPr lang="en-US" sz="3550" spc="-520" dirty="0">
                    <a:solidFill>
                      <a:srgbClr val="FF2800"/>
                    </a:solidFill>
                    <a:latin typeface="Tahoma"/>
                    <a:cs typeface="Tahoma"/>
                  </a:rPr>
                  <a:t> </a:t>
                </a:r>
                <a:r>
                  <a:rPr lang="en-US" sz="3550" spc="-430" dirty="0">
                    <a:solidFill>
                      <a:srgbClr val="FF2800"/>
                    </a:solidFill>
                    <a:latin typeface="Lucida Sans Unicode"/>
                    <a:cs typeface="Lucida Sans Unicode"/>
                  </a:rPr>
                  <a:t>∈ </a:t>
                </a:r>
                <a:r>
                  <a:rPr lang="en-US" sz="3550" spc="-180" dirty="0">
                    <a:solidFill>
                      <a:srgbClr val="FF2800"/>
                    </a:solidFill>
                    <a:latin typeface="Tahoma"/>
                    <a:cs typeface="Tahoma"/>
                  </a:rPr>
                  <a:t>S]</a:t>
                </a:r>
                <a:endParaRPr sz="3550" dirty="0">
                  <a:latin typeface="Tahoma"/>
                  <a:cs typeface="Tahoma"/>
                </a:endParaRPr>
              </a:p>
            </p:txBody>
          </p:sp>
        </mc:Choice>
        <mc:Fallback>
          <p:sp>
            <p:nvSpPr>
              <p:cNvPr id="2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76" y="5618121"/>
                <a:ext cx="6922770" cy="546303"/>
              </a:xfrm>
              <a:prstGeom prst="rect">
                <a:avLst/>
              </a:prstGeom>
              <a:blipFill>
                <a:blip r:embed="rId6"/>
                <a:stretch>
                  <a:fillRect l="-3789" t="-34831" b="-5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ject 9"/>
          <p:cNvSpPr/>
          <p:nvPr/>
        </p:nvSpPr>
        <p:spPr>
          <a:xfrm>
            <a:off x="5308600" y="4051300"/>
            <a:ext cx="3835400" cy="149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/>
          <p:cNvSpPr/>
          <p:nvPr/>
        </p:nvSpPr>
        <p:spPr>
          <a:xfrm>
            <a:off x="5549900" y="4140200"/>
            <a:ext cx="3517900" cy="1206500"/>
          </a:xfrm>
          <a:custGeom>
            <a:avLst/>
            <a:gdLst/>
            <a:ahLst/>
            <a:cxnLst/>
            <a:rect l="l" t="t" r="r" b="b"/>
            <a:pathLst>
              <a:path w="3517900" h="1206500">
                <a:moveTo>
                  <a:pt x="0" y="0"/>
                </a:moveTo>
                <a:lnTo>
                  <a:pt x="3517900" y="0"/>
                </a:lnTo>
                <a:lnTo>
                  <a:pt x="35179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5549900" y="4140200"/>
            <a:ext cx="3517900" cy="1206500"/>
          </a:xfrm>
          <a:custGeom>
            <a:avLst/>
            <a:gdLst/>
            <a:ahLst/>
            <a:cxnLst/>
            <a:rect l="l" t="t" r="r" b="b"/>
            <a:pathLst>
              <a:path w="3517900" h="1206500">
                <a:moveTo>
                  <a:pt x="0" y="0"/>
                </a:moveTo>
                <a:lnTo>
                  <a:pt x="3517900" y="0"/>
                </a:lnTo>
                <a:lnTo>
                  <a:pt x="35179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2"/>
          <p:cNvSpPr txBox="1"/>
          <p:nvPr/>
        </p:nvSpPr>
        <p:spPr>
          <a:xfrm>
            <a:off x="5641340" y="4178300"/>
            <a:ext cx="28155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Neighboring</a:t>
            </a:r>
            <a:r>
              <a:rPr sz="2400" spc="-1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databases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5641340" y="4533900"/>
            <a:ext cx="331089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induce </a:t>
            </a:r>
            <a:r>
              <a:rPr sz="2400" b="1" spc="80" dirty="0">
                <a:latin typeface="Gill Sans MT"/>
                <a:cs typeface="Gill Sans MT"/>
              </a:rPr>
              <a:t>close</a:t>
            </a:r>
            <a:r>
              <a:rPr sz="2400" b="1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distributions</a:t>
            </a:r>
          </a:p>
        </p:txBody>
      </p:sp>
      <p:sp>
        <p:nvSpPr>
          <p:cNvPr id="32" name="object 14"/>
          <p:cNvSpPr txBox="1"/>
          <p:nvPr/>
        </p:nvSpPr>
        <p:spPr>
          <a:xfrm>
            <a:off x="5641340" y="4902200"/>
            <a:ext cx="174498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transcripts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Edge Adjacency</a:t>
            </a:r>
            <a:endParaRPr lang="en-US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914400" cy="1361661"/>
          </a:xfrm>
          <a:prstGeom prst="rect">
            <a:avLst/>
          </a:prstGeom>
          <a:noFill/>
        </p:spPr>
      </p:pic>
      <p:pic>
        <p:nvPicPr>
          <p:cNvPr id="116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754" y="3652630"/>
            <a:ext cx="1156137" cy="7620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46029" y="118619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G’</a:t>
            </a:r>
            <a:endParaRPr lang="en-US" sz="40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304800" y="5181600"/>
            <a:ext cx="830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4800" y="4876800"/>
                <a:ext cx="8534400" cy="1754326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3600" dirty="0" smtClean="0"/>
              </a:p>
              <a:p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≤e</a:t>
                </a:r>
                <a:r>
                  <a:rPr lang="el-GR" sz="3600" b="1" baseline="30000" dirty="0" smtClean="0"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[A(G’)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+ 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δ</a:t>
                </a:r>
                <a:endParaRPr lang="en-US" sz="3600" b="1" dirty="0" smtClean="0">
                  <a:sym typeface="Mathematica1Mono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8534400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2143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8276" y="5410200"/>
            <a:ext cx="1156137" cy="762000"/>
          </a:xfrm>
          <a:prstGeom prst="rect">
            <a:avLst/>
          </a:prstGeom>
          <a:noFill/>
        </p:spPr>
      </p:pic>
      <p:pic>
        <p:nvPicPr>
          <p:cNvPr id="30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430628"/>
            <a:ext cx="1156138" cy="76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745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Edge Adjacency</a:t>
            </a:r>
            <a:endParaRPr lang="en-US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914400" cy="1361661"/>
          </a:xfrm>
          <a:prstGeom prst="rect">
            <a:avLst/>
          </a:prstGeom>
          <a:noFill/>
        </p:spPr>
      </p:pic>
      <p:pic>
        <p:nvPicPr>
          <p:cNvPr id="116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657600"/>
            <a:ext cx="1156137" cy="7620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5297269"/>
            <a:ext cx="85344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does not learn if he watched Saw from the output A(G).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46029" y="118619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G’</a:t>
            </a:r>
            <a:endParaRPr lang="en-US" sz="4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4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181600"/>
            <a:ext cx="858768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876800"/>
                <a:ext cx="8839200" cy="1754326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3600" dirty="0" smtClean="0"/>
              </a:p>
              <a:p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≤e</a:t>
                </a:r>
                <a:r>
                  <a:rPr lang="en-US" sz="3600" b="1" baseline="30000" dirty="0">
                    <a:latin typeface="Times New Roman"/>
                    <a:cs typeface="Times New Roman"/>
                    <a:sym typeface="Mathematica1Mono"/>
                  </a:rPr>
                  <a:t>2</a:t>
                </a:r>
                <a:r>
                  <a:rPr lang="el-GR" sz="3600" b="1" baseline="30000" dirty="0" smtClean="0">
                    <a:latin typeface="Times New Roman"/>
                    <a:cs typeface="Times New Roman"/>
                    <a:sym typeface="Mathematica1Mono"/>
                  </a:rPr>
                  <a:t>ε</a:t>
                </a: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[A(G’’)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3600" dirty="0" smtClean="0"/>
                  <a:t>             ] + 2</a:t>
                </a:r>
                <a:r>
                  <a:rPr lang="el-GR" sz="3600" dirty="0" smtClean="0">
                    <a:latin typeface="Times New Roman"/>
                    <a:cs typeface="Times New Roman"/>
                  </a:rPr>
                  <a:t>δ</a:t>
                </a:r>
                <a:endParaRPr lang="en-US" sz="3600" b="1" dirty="0" smtClean="0">
                  <a:sym typeface="Mathematica1Mono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76800"/>
                <a:ext cx="8839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069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Two Edges?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B06DF7-B2AB-7E47-8A3C-94C15074D18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lide Number Placeholder 2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54218-ECD5-40B3-9B38-179C82A047E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033" y="5410200"/>
            <a:ext cx="1156137" cy="762000"/>
          </a:xfrm>
          <a:prstGeom prst="rect">
            <a:avLst/>
          </a:prstGeom>
          <a:noFill/>
        </p:spPr>
      </p:pic>
      <p:pic>
        <p:nvPicPr>
          <p:cNvPr id="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369" y="5372963"/>
            <a:ext cx="1156138" cy="762000"/>
          </a:xfrm>
          <a:prstGeom prst="rect">
            <a:avLst/>
          </a:prstGeom>
          <a:noFill/>
        </p:spPr>
      </p:pic>
      <p:pic>
        <p:nvPicPr>
          <p:cNvPr id="11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>
            <a:endCxn id="13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5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581400"/>
            <a:ext cx="912738" cy="13716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>
            <a:stCxn id="11" idx="2"/>
          </p:cNvCxnSpPr>
          <p:nvPr/>
        </p:nvCxnSpPr>
        <p:spPr>
          <a:xfrm>
            <a:off x="838200" y="2590800"/>
            <a:ext cx="13716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2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21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3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26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pic>
        <p:nvPicPr>
          <p:cNvPr id="30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31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46029" y="1186190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G’’</a:t>
            </a:r>
            <a:endParaRPr lang="en-US" sz="4000" baseline="-25000" dirty="0"/>
          </a:p>
        </p:txBody>
      </p:sp>
      <p:sp>
        <p:nvSpPr>
          <p:cNvPr id="35" name="&quot;No&quot; Symbol 34"/>
          <p:cNvSpPr/>
          <p:nvPr/>
        </p:nvSpPr>
        <p:spPr>
          <a:xfrm>
            <a:off x="3581399" y="1847334"/>
            <a:ext cx="1371601" cy="1124466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  <p:sp>
        <p:nvSpPr>
          <p:cNvPr id="37" name="Oval 36"/>
          <p:cNvSpPr/>
          <p:nvPr/>
        </p:nvSpPr>
        <p:spPr>
          <a:xfrm>
            <a:off x="3941757" y="5445224"/>
            <a:ext cx="558235" cy="381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04530" y="5395643"/>
            <a:ext cx="682270" cy="73932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04800" y="5105400"/>
            <a:ext cx="85344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may now be able tell if he watches R-rated movies from A(G). </a:t>
            </a:r>
            <a:endParaRPr lang="en-US" sz="36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814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3716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115" name="&quot;No&quot; Symbol 114"/>
          <p:cNvSpPr/>
          <p:nvPr/>
        </p:nvSpPr>
        <p:spPr>
          <a:xfrm>
            <a:off x="3581399" y="1847334"/>
            <a:ext cx="1371601" cy="1124466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49524" y="115735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</a:t>
            </a:r>
            <a:endParaRPr lang="en-US" sz="4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746029" y="1186190"/>
            <a:ext cx="62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G</a:t>
            </a:r>
            <a:r>
              <a:rPr lang="en-US" sz="4000" baseline="30000" dirty="0" err="1"/>
              <a:t>t</a:t>
            </a:r>
            <a:endParaRPr lang="en-US" sz="40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3865453" y="19936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~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74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Output</a:t>
            </a:r>
            <a:r>
              <a:rPr spc="-50" dirty="0"/>
              <a:t> </a:t>
            </a:r>
            <a:r>
              <a:rPr spc="-5" dirty="0"/>
              <a:t>Perturbation</a:t>
            </a:r>
          </a:p>
        </p:txBody>
      </p:sp>
      <p:sp>
        <p:nvSpPr>
          <p:cNvPr id="5" name="object 5"/>
          <p:cNvSpPr/>
          <p:nvPr/>
        </p:nvSpPr>
        <p:spPr>
          <a:xfrm>
            <a:off x="4025900" y="1574800"/>
            <a:ext cx="1219200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6647" y="941397"/>
            <a:ext cx="3662045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50"/>
              </a:lnSpc>
              <a:tabLst>
                <a:tab pos="1927860" algn="l"/>
              </a:tabLst>
            </a:pPr>
            <a:r>
              <a:rPr sz="2400" dirty="0">
                <a:latin typeface="Gill Sans MT"/>
                <a:cs typeface="Gill Sans MT"/>
              </a:rPr>
              <a:t>Individuals	Se</a:t>
            </a:r>
            <a:r>
              <a:rPr sz="2400" spc="70" dirty="0">
                <a:latin typeface="Gill Sans MT"/>
                <a:cs typeface="Gill Sans MT"/>
              </a:rPr>
              <a:t>r</a:t>
            </a:r>
            <a:r>
              <a:rPr sz="2400" spc="-50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er/agency</a:t>
            </a:r>
            <a:endParaRPr sz="2400">
              <a:latin typeface="Gill Sans MT"/>
              <a:cs typeface="Gill Sans MT"/>
            </a:endParaRPr>
          </a:p>
          <a:p>
            <a:pPr marR="897255" algn="ctr">
              <a:lnSpc>
                <a:spcPts val="2650"/>
              </a:lnSpc>
            </a:pPr>
            <a:r>
              <a:rPr sz="2400" i="1" spc="-20" dirty="0">
                <a:latin typeface="Verdana"/>
                <a:cs typeface="Verdana"/>
              </a:rPr>
              <a:t>x</a:t>
            </a:r>
            <a:r>
              <a:rPr sz="2550" spc="-30" baseline="-11437" dirty="0">
                <a:latin typeface="Bauhaus 93"/>
                <a:cs typeface="Bauhaus 93"/>
              </a:rPr>
              <a:t>1</a:t>
            </a:r>
            <a:endParaRPr sz="2550" baseline="-11437">
              <a:latin typeface="Bauhaus 93"/>
              <a:cs typeface="Bauhaus 9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2600" y="1601724"/>
            <a:ext cx="32512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40" dirty="0">
                <a:latin typeface="Verdana"/>
                <a:cs typeface="Verdana"/>
              </a:rPr>
              <a:t>x</a:t>
            </a:r>
            <a:r>
              <a:rPr sz="2550" baseline="-11437" dirty="0">
                <a:latin typeface="Maiandra GD"/>
                <a:cs typeface="Maiandra GD"/>
              </a:rPr>
              <a:t>2</a:t>
            </a:r>
            <a:endParaRPr sz="2550" baseline="-11437">
              <a:latin typeface="Maiandra GD"/>
              <a:cs typeface="Maiandra G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2395" y="1862793"/>
            <a:ext cx="94615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545" dirty="0">
                <a:latin typeface="Arial"/>
                <a:cs typeface="Arial"/>
              </a:rPr>
              <a:t>.</a:t>
            </a:r>
            <a:r>
              <a:rPr sz="2925" baseline="-22792" dirty="0">
                <a:latin typeface="Arial"/>
                <a:cs typeface="Arial"/>
              </a:rPr>
              <a:t>.</a:t>
            </a:r>
            <a:endParaRPr sz="2925" baseline="-2279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7759" y="2062001"/>
            <a:ext cx="35433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230" algn="ctr">
              <a:lnSpc>
                <a:spcPts val="1830"/>
              </a:lnSpc>
            </a:pPr>
            <a:r>
              <a:rPr sz="1950" dirty="0"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sz="2400" i="1" spc="-40" dirty="0">
                <a:latin typeface="Verdana"/>
                <a:cs typeface="Verdana"/>
              </a:rPr>
              <a:t>x</a:t>
            </a:r>
            <a:r>
              <a:rPr sz="2550" i="1" spc="179" baseline="-11437" dirty="0">
                <a:latin typeface="Verdana"/>
                <a:cs typeface="Verdana"/>
              </a:rPr>
              <a:t>n</a:t>
            </a:r>
            <a:endParaRPr sz="2550" baseline="-11437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4488" y="1554849"/>
            <a:ext cx="1415415" cy="173990"/>
          </a:xfrm>
          <a:custGeom>
            <a:avLst/>
            <a:gdLst/>
            <a:ahLst/>
            <a:cxnLst/>
            <a:rect l="l" t="t" r="r" b="b"/>
            <a:pathLst>
              <a:path w="1415414" h="173989">
                <a:moveTo>
                  <a:pt x="1415188" y="17393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7854" y="1640475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4" h="167005">
                <a:moveTo>
                  <a:pt x="20449" y="0"/>
                </a:moveTo>
                <a:lnTo>
                  <a:pt x="51821" y="88306"/>
                </a:lnTo>
                <a:lnTo>
                  <a:pt x="0" y="166387"/>
                </a:lnTo>
                <a:lnTo>
                  <a:pt x="176612" y="103643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5439" y="1985011"/>
            <a:ext cx="1543685" cy="80010"/>
          </a:xfrm>
          <a:custGeom>
            <a:avLst/>
            <a:gdLst/>
            <a:ahLst/>
            <a:cxnLst/>
            <a:rect l="l" t="t" r="r" b="b"/>
            <a:pathLst>
              <a:path w="1543685" h="80010">
                <a:moveTo>
                  <a:pt x="1543465" y="7955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2735" y="1978704"/>
            <a:ext cx="172085" cy="167640"/>
          </a:xfrm>
          <a:custGeom>
            <a:avLst/>
            <a:gdLst/>
            <a:ahLst/>
            <a:cxnLst/>
            <a:rect l="l" t="t" r="r" b="b"/>
            <a:pathLst>
              <a:path w="172085" h="167639">
                <a:moveTo>
                  <a:pt x="8629" y="0"/>
                </a:moveTo>
                <a:lnTo>
                  <a:pt x="46169" y="85866"/>
                </a:lnTo>
                <a:lnTo>
                  <a:pt x="0" y="167417"/>
                </a:lnTo>
                <a:lnTo>
                  <a:pt x="171732" y="92338"/>
                </a:lnTo>
                <a:lnTo>
                  <a:pt x="8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6330" y="2387818"/>
            <a:ext cx="1310005" cy="457834"/>
          </a:xfrm>
          <a:custGeom>
            <a:avLst/>
            <a:gdLst/>
            <a:ahLst/>
            <a:cxnLst/>
            <a:rect l="l" t="t" r="r" b="b"/>
            <a:pathLst>
              <a:path w="1310004" h="457835">
                <a:moveTo>
                  <a:pt x="1309444" y="0"/>
                </a:moveTo>
                <a:lnTo>
                  <a:pt x="0" y="45751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8563" y="2322513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4" h="158750">
                <a:moveTo>
                  <a:pt x="0" y="0"/>
                </a:moveTo>
                <a:lnTo>
                  <a:pt x="67212" y="65305"/>
                </a:lnTo>
                <a:lnTo>
                  <a:pt x="55295" y="158257"/>
                </a:lnTo>
                <a:lnTo>
                  <a:pt x="185905" y="23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7450" y="1498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9777" y="1638014"/>
            <a:ext cx="88900" cy="106680"/>
          </a:xfrm>
          <a:custGeom>
            <a:avLst/>
            <a:gdLst/>
            <a:ahLst/>
            <a:cxnLst/>
            <a:rect l="l" t="t" r="r" b="b"/>
            <a:pathLst>
              <a:path w="88900" h="106680">
                <a:moveTo>
                  <a:pt x="0" y="0"/>
                </a:moveTo>
                <a:lnTo>
                  <a:pt x="88900" y="1061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5216" y="1643750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30" h="100964">
                <a:moveTo>
                  <a:pt x="74561" y="0"/>
                </a:moveTo>
                <a:lnTo>
                  <a:pt x="0" y="10037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5216" y="1506097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5" h="34925">
                <a:moveTo>
                  <a:pt x="0" y="0"/>
                </a:moveTo>
                <a:lnTo>
                  <a:pt x="71693" y="3441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8232" y="142580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5">
                <a:moveTo>
                  <a:pt x="58746" y="10079"/>
                </a:moveTo>
                <a:lnTo>
                  <a:pt x="66306" y="21463"/>
                </a:lnTo>
                <a:lnTo>
                  <a:pt x="68825" y="34412"/>
                </a:lnTo>
                <a:lnTo>
                  <a:pt x="66306" y="47362"/>
                </a:lnTo>
                <a:lnTo>
                  <a:pt x="58746" y="58746"/>
                </a:lnTo>
                <a:lnTo>
                  <a:pt x="47362" y="66305"/>
                </a:lnTo>
                <a:lnTo>
                  <a:pt x="34412" y="68825"/>
                </a:lnTo>
                <a:lnTo>
                  <a:pt x="21463" y="66305"/>
                </a:lnTo>
                <a:lnTo>
                  <a:pt x="10079" y="58746"/>
                </a:lnTo>
                <a:lnTo>
                  <a:pt x="2519" y="47362"/>
                </a:lnTo>
                <a:lnTo>
                  <a:pt x="0" y="34412"/>
                </a:lnTo>
                <a:lnTo>
                  <a:pt x="2519" y="21463"/>
                </a:lnTo>
                <a:lnTo>
                  <a:pt x="10079" y="10079"/>
                </a:lnTo>
                <a:lnTo>
                  <a:pt x="21463" y="2519"/>
                </a:lnTo>
                <a:lnTo>
                  <a:pt x="34412" y="0"/>
                </a:lnTo>
                <a:lnTo>
                  <a:pt x="47362" y="2519"/>
                </a:lnTo>
                <a:lnTo>
                  <a:pt x="58746" y="10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5513" y="1511833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5" h="29209">
                <a:moveTo>
                  <a:pt x="0" y="28677"/>
                </a:moveTo>
                <a:lnTo>
                  <a:pt x="7169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7750" y="1955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9761" y="2093986"/>
            <a:ext cx="88900" cy="106680"/>
          </a:xfrm>
          <a:custGeom>
            <a:avLst/>
            <a:gdLst/>
            <a:ahLst/>
            <a:cxnLst/>
            <a:rect l="l" t="t" r="r" b="b"/>
            <a:pathLst>
              <a:path w="88900" h="106680">
                <a:moveTo>
                  <a:pt x="0" y="0"/>
                </a:moveTo>
                <a:lnTo>
                  <a:pt x="88900" y="10610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5200" y="2099721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30" h="100964">
                <a:moveTo>
                  <a:pt x="74561" y="0"/>
                </a:moveTo>
                <a:lnTo>
                  <a:pt x="0" y="10037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5200" y="1962069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5" h="34925">
                <a:moveTo>
                  <a:pt x="0" y="0"/>
                </a:moveTo>
                <a:lnTo>
                  <a:pt x="71693" y="3441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8216" y="188177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58746" y="10078"/>
                </a:moveTo>
                <a:lnTo>
                  <a:pt x="66306" y="21462"/>
                </a:lnTo>
                <a:lnTo>
                  <a:pt x="68825" y="34412"/>
                </a:lnTo>
                <a:lnTo>
                  <a:pt x="66306" y="47362"/>
                </a:lnTo>
                <a:lnTo>
                  <a:pt x="58746" y="58746"/>
                </a:lnTo>
                <a:lnTo>
                  <a:pt x="47362" y="66305"/>
                </a:lnTo>
                <a:lnTo>
                  <a:pt x="34412" y="68825"/>
                </a:lnTo>
                <a:lnTo>
                  <a:pt x="21463" y="66305"/>
                </a:lnTo>
                <a:lnTo>
                  <a:pt x="10079" y="58746"/>
                </a:lnTo>
                <a:lnTo>
                  <a:pt x="2519" y="47362"/>
                </a:lnTo>
                <a:lnTo>
                  <a:pt x="0" y="34412"/>
                </a:lnTo>
                <a:lnTo>
                  <a:pt x="2519" y="21462"/>
                </a:lnTo>
                <a:lnTo>
                  <a:pt x="10079" y="10078"/>
                </a:lnTo>
                <a:lnTo>
                  <a:pt x="21463" y="2519"/>
                </a:lnTo>
                <a:lnTo>
                  <a:pt x="34412" y="0"/>
                </a:lnTo>
                <a:lnTo>
                  <a:pt x="47362" y="2519"/>
                </a:lnTo>
                <a:lnTo>
                  <a:pt x="58746" y="1007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5497" y="1967805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5" h="29210">
                <a:moveTo>
                  <a:pt x="0" y="28677"/>
                </a:moveTo>
                <a:lnTo>
                  <a:pt x="7169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9050" y="2755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3016" y="2902690"/>
            <a:ext cx="88900" cy="106680"/>
          </a:xfrm>
          <a:custGeom>
            <a:avLst/>
            <a:gdLst/>
            <a:ahLst/>
            <a:cxnLst/>
            <a:rect l="l" t="t" r="r" b="b"/>
            <a:pathLst>
              <a:path w="88900" h="106680">
                <a:moveTo>
                  <a:pt x="0" y="0"/>
                </a:moveTo>
                <a:lnTo>
                  <a:pt x="88900" y="1061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8455" y="2908425"/>
            <a:ext cx="74930" cy="100965"/>
          </a:xfrm>
          <a:custGeom>
            <a:avLst/>
            <a:gdLst/>
            <a:ahLst/>
            <a:cxnLst/>
            <a:rect l="l" t="t" r="r" b="b"/>
            <a:pathLst>
              <a:path w="74930" h="100964">
                <a:moveTo>
                  <a:pt x="74561" y="0"/>
                </a:moveTo>
                <a:lnTo>
                  <a:pt x="0" y="10037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8455" y="2770774"/>
            <a:ext cx="71755" cy="34925"/>
          </a:xfrm>
          <a:custGeom>
            <a:avLst/>
            <a:gdLst/>
            <a:ahLst/>
            <a:cxnLst/>
            <a:rect l="l" t="t" r="r" b="b"/>
            <a:pathLst>
              <a:path w="71755" h="34925">
                <a:moveTo>
                  <a:pt x="0" y="0"/>
                </a:moveTo>
                <a:lnTo>
                  <a:pt x="71693" y="344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21471" y="269047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58746" y="10079"/>
                </a:moveTo>
                <a:lnTo>
                  <a:pt x="66306" y="21463"/>
                </a:lnTo>
                <a:lnTo>
                  <a:pt x="68825" y="34413"/>
                </a:lnTo>
                <a:lnTo>
                  <a:pt x="66306" y="47362"/>
                </a:lnTo>
                <a:lnTo>
                  <a:pt x="58746" y="58746"/>
                </a:lnTo>
                <a:lnTo>
                  <a:pt x="47362" y="66306"/>
                </a:lnTo>
                <a:lnTo>
                  <a:pt x="34412" y="68826"/>
                </a:lnTo>
                <a:lnTo>
                  <a:pt x="21463" y="66306"/>
                </a:lnTo>
                <a:lnTo>
                  <a:pt x="10079" y="58746"/>
                </a:lnTo>
                <a:lnTo>
                  <a:pt x="2519" y="47362"/>
                </a:lnTo>
                <a:lnTo>
                  <a:pt x="0" y="34413"/>
                </a:lnTo>
                <a:lnTo>
                  <a:pt x="2519" y="21463"/>
                </a:lnTo>
                <a:lnTo>
                  <a:pt x="10079" y="10079"/>
                </a:lnTo>
                <a:lnTo>
                  <a:pt x="21463" y="2519"/>
                </a:lnTo>
                <a:lnTo>
                  <a:pt x="34412" y="0"/>
                </a:lnTo>
                <a:lnTo>
                  <a:pt x="47362" y="2519"/>
                </a:lnTo>
                <a:lnTo>
                  <a:pt x="58746" y="10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8752" y="2776509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5" h="29210">
                <a:moveTo>
                  <a:pt x="0" y="28677"/>
                </a:moveTo>
                <a:lnTo>
                  <a:pt x="7169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03455" y="2566620"/>
            <a:ext cx="3810" cy="98425"/>
          </a:xfrm>
          <a:custGeom>
            <a:avLst/>
            <a:gdLst/>
            <a:ahLst/>
            <a:cxnLst/>
            <a:rect l="l" t="t" r="r" b="b"/>
            <a:pathLst>
              <a:path w="3810" h="98425">
                <a:moveTo>
                  <a:pt x="3771" y="0"/>
                </a:moveTo>
                <a:lnTo>
                  <a:pt x="0" y="9804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1857" y="2440982"/>
            <a:ext cx="167640" cy="170815"/>
          </a:xfrm>
          <a:custGeom>
            <a:avLst/>
            <a:gdLst/>
            <a:ahLst/>
            <a:cxnLst/>
            <a:rect l="l" t="t" r="r" b="b"/>
            <a:pathLst>
              <a:path w="167639" h="170814">
                <a:moveTo>
                  <a:pt x="147093" y="125637"/>
                </a:moveTo>
                <a:lnTo>
                  <a:pt x="85368" y="125637"/>
                </a:lnTo>
                <a:lnTo>
                  <a:pt x="167516" y="170737"/>
                </a:lnTo>
                <a:lnTo>
                  <a:pt x="147093" y="125637"/>
                </a:lnTo>
                <a:close/>
              </a:path>
              <a:path w="167639" h="170814">
                <a:moveTo>
                  <a:pt x="90201" y="0"/>
                </a:moveTo>
                <a:lnTo>
                  <a:pt x="0" y="164294"/>
                </a:lnTo>
                <a:lnTo>
                  <a:pt x="85368" y="125637"/>
                </a:lnTo>
                <a:lnTo>
                  <a:pt x="147093" y="125637"/>
                </a:lnTo>
                <a:lnTo>
                  <a:pt x="90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95864" y="1649485"/>
            <a:ext cx="1032510" cy="7829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65"/>
              </a:spcBef>
            </a:pPr>
            <a:r>
              <a:rPr sz="4200" dirty="0">
                <a:latin typeface="Gill Sans MT"/>
                <a:cs typeface="Gill Sans MT"/>
              </a:rPr>
              <a:t>A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12890" y="22720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D8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6369" y="178942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83820"/>
                </a:lnTo>
                <a:lnTo>
                  <a:pt x="167640" y="167639"/>
                </a:lnTo>
                <a:lnTo>
                  <a:pt x="125730" y="83820"/>
                </a:lnTo>
                <a:lnTo>
                  <a:pt x="167640" y="0"/>
                </a:lnTo>
                <a:close/>
              </a:path>
            </a:pathLst>
          </a:custGeom>
          <a:solidFill>
            <a:srgbClr val="D81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68900" y="1558004"/>
            <a:ext cx="1563370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z="2000" spc="-65" dirty="0">
                <a:solidFill>
                  <a:srgbClr val="D81F00"/>
                </a:solidFill>
                <a:latin typeface="Gill Sans MT"/>
                <a:cs typeface="Gill Sans MT"/>
              </a:rPr>
              <a:t>“T</a:t>
            </a:r>
            <a:r>
              <a:rPr sz="2000" u="heavy" spc="-65" dirty="0">
                <a:solidFill>
                  <a:srgbClr val="D81F00"/>
                </a:solidFill>
                <a:latin typeface="Gill Sans MT"/>
                <a:cs typeface="Gill Sans MT"/>
              </a:rPr>
              <a:t>ell </a:t>
            </a:r>
            <a:r>
              <a:rPr sz="2000" u="heavy" dirty="0">
                <a:solidFill>
                  <a:srgbClr val="D81F00"/>
                </a:solidFill>
                <a:latin typeface="Gill Sans MT"/>
                <a:cs typeface="Gill Sans MT"/>
              </a:rPr>
              <a:t>me</a:t>
            </a:r>
            <a:r>
              <a:rPr sz="2000" u="heavy" spc="-15" dirty="0">
                <a:solidFill>
                  <a:srgbClr val="D81F00"/>
                </a:solidFill>
                <a:latin typeface="Gill Sans MT"/>
                <a:cs typeface="Gill Sans MT"/>
              </a:rPr>
              <a:t> </a:t>
            </a:r>
            <a:r>
              <a:rPr sz="2000" b="1" i="1" u="heavy" spc="65" dirty="0">
                <a:solidFill>
                  <a:srgbClr val="D81F00"/>
                </a:solidFill>
                <a:latin typeface="Gill Sans MT"/>
                <a:cs typeface="Gill Sans MT"/>
              </a:rPr>
              <a:t>f</a:t>
            </a:r>
            <a:r>
              <a:rPr sz="2000" b="1" u="heavy" spc="65" dirty="0">
                <a:solidFill>
                  <a:srgbClr val="D81F00"/>
                </a:solidFill>
                <a:latin typeface="Gill Sans MT"/>
                <a:cs typeface="Gill Sans MT"/>
              </a:rPr>
              <a:t>(x)</a:t>
            </a:r>
            <a:r>
              <a:rPr sz="2000" u="heavy" spc="65" dirty="0">
                <a:solidFill>
                  <a:srgbClr val="D81F00"/>
                </a:solidFill>
                <a:latin typeface="Gill Sans MT"/>
                <a:cs typeface="Gill Sans MT"/>
              </a:rPr>
              <a:t>”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000" u="heavy" dirty="0">
                <a:solidFill>
                  <a:srgbClr val="D81F00"/>
                </a:solidFill>
                <a:latin typeface="Times New Roman"/>
                <a:cs typeface="Times New Roman"/>
              </a:rPr>
              <a:t>  </a:t>
            </a:r>
            <a:r>
              <a:rPr sz="2000" u="heavy" spc="-245" dirty="0">
                <a:solidFill>
                  <a:srgbClr val="D81F00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85" dirty="0">
                <a:solidFill>
                  <a:srgbClr val="D81F00"/>
                </a:solidFill>
                <a:latin typeface="Gill Sans MT"/>
                <a:cs typeface="Gill Sans MT"/>
              </a:rPr>
              <a:t>f</a:t>
            </a:r>
            <a:r>
              <a:rPr sz="2000" b="1" u="heavy" spc="85" dirty="0">
                <a:solidFill>
                  <a:srgbClr val="D81F00"/>
                </a:solidFill>
                <a:latin typeface="Gill Sans MT"/>
                <a:cs typeface="Gill Sans MT"/>
              </a:rPr>
              <a:t>(x) </a:t>
            </a:r>
            <a:r>
              <a:rPr sz="2000" u="heavy" dirty="0">
                <a:solidFill>
                  <a:srgbClr val="D81F00"/>
                </a:solidFill>
                <a:latin typeface="Gill Sans MT"/>
                <a:cs typeface="Gill Sans MT"/>
              </a:rPr>
              <a:t>+</a:t>
            </a:r>
            <a:r>
              <a:rPr sz="2000" u="heavy" spc="-190" dirty="0">
                <a:solidFill>
                  <a:srgbClr val="D81F00"/>
                </a:solidFill>
                <a:latin typeface="Gill Sans MT"/>
                <a:cs typeface="Gill Sans MT"/>
              </a:rPr>
              <a:t> </a:t>
            </a:r>
            <a:r>
              <a:rPr sz="2000" u="heavy" dirty="0">
                <a:solidFill>
                  <a:srgbClr val="D81F00"/>
                </a:solidFill>
                <a:latin typeface="Gill Sans MT"/>
                <a:cs typeface="Gill Sans MT"/>
              </a:rPr>
              <a:t>noise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7339" y="2645084"/>
            <a:ext cx="7118350" cy="140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895" marR="2340610" indent="-284480">
              <a:lnSpc>
                <a:spcPts val="1600"/>
              </a:lnSpc>
            </a:pPr>
            <a:r>
              <a:rPr sz="1400" spc="-5" dirty="0">
                <a:latin typeface="Gill Sans MT"/>
                <a:cs typeface="Gill Sans MT"/>
              </a:rPr>
              <a:t>local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random  coins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800860" marR="5080" indent="-1788160">
              <a:lnSpc>
                <a:spcPct val="121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solidFill>
                  <a:srgbClr val="D81F00"/>
                </a:solidFill>
                <a:latin typeface="Gill Sans MT"/>
                <a:cs typeface="Gill Sans MT"/>
              </a:rPr>
              <a:t>Intuition</a:t>
            </a:r>
            <a:r>
              <a:rPr sz="2100" dirty="0">
                <a:latin typeface="Gill Sans MT"/>
                <a:cs typeface="Gill Sans MT"/>
              </a:rPr>
              <a:t>: </a:t>
            </a:r>
            <a:r>
              <a:rPr sz="2100" b="1" i="1" spc="85" dirty="0">
                <a:latin typeface="Gill Sans MT"/>
                <a:cs typeface="Gill Sans MT"/>
              </a:rPr>
              <a:t>f</a:t>
            </a:r>
            <a:r>
              <a:rPr sz="2100" b="1" spc="85" dirty="0">
                <a:latin typeface="Gill Sans MT"/>
                <a:cs typeface="Gill Sans MT"/>
              </a:rPr>
              <a:t>(x) </a:t>
            </a:r>
            <a:r>
              <a:rPr sz="2100" dirty="0">
                <a:latin typeface="Gill Sans MT"/>
                <a:cs typeface="Gill Sans MT"/>
              </a:rPr>
              <a:t>can be </a:t>
            </a:r>
            <a:r>
              <a:rPr sz="2100" spc="-10" dirty="0">
                <a:latin typeface="Gill Sans MT"/>
                <a:cs typeface="Gill Sans MT"/>
              </a:rPr>
              <a:t>released </a:t>
            </a:r>
            <a:r>
              <a:rPr sz="2100" spc="-5" dirty="0">
                <a:latin typeface="Gill Sans MT"/>
                <a:cs typeface="Gill Sans MT"/>
              </a:rPr>
              <a:t>accurately when </a:t>
            </a:r>
            <a:r>
              <a:rPr sz="2100" b="1" i="1" spc="220" dirty="0">
                <a:latin typeface="Gill Sans MT"/>
                <a:cs typeface="Gill Sans MT"/>
              </a:rPr>
              <a:t>f </a:t>
            </a:r>
            <a:r>
              <a:rPr sz="2100" spc="-5" dirty="0">
                <a:latin typeface="Gill Sans MT"/>
                <a:cs typeface="Gill Sans MT"/>
              </a:rPr>
              <a:t>is </a:t>
            </a:r>
            <a:r>
              <a:rPr sz="2100" spc="-10" dirty="0">
                <a:latin typeface="Gill Sans MT"/>
                <a:cs typeface="Gill Sans MT"/>
              </a:rPr>
              <a:t>insensitive  </a:t>
            </a:r>
            <a:r>
              <a:rPr sz="2100" dirty="0">
                <a:latin typeface="Gill Sans MT"/>
                <a:cs typeface="Gill Sans MT"/>
              </a:rPr>
              <a:t>to</a:t>
            </a:r>
            <a:r>
              <a:rPr sz="2100" spc="-1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individual </a:t>
            </a:r>
            <a:r>
              <a:rPr sz="2100" dirty="0">
                <a:latin typeface="Gill Sans MT"/>
                <a:cs typeface="Gill Sans MT"/>
              </a:rPr>
              <a:t>entries</a:t>
            </a:r>
            <a:r>
              <a:rPr sz="2100" spc="-35" dirty="0">
                <a:latin typeface="Gill Sans MT"/>
                <a:cs typeface="Gill Sans MT"/>
              </a:rPr>
              <a:t> </a:t>
            </a:r>
            <a:r>
              <a:rPr sz="3225" i="1" spc="37" baseline="1291" dirty="0">
                <a:latin typeface="Lucida Sans"/>
                <a:cs typeface="Lucida Sans"/>
              </a:rPr>
              <a:t>x</a:t>
            </a:r>
            <a:r>
              <a:rPr sz="2250" spc="37" baseline="-9259" dirty="0">
                <a:latin typeface="Bauhaus 93"/>
                <a:cs typeface="Bauhaus 93"/>
              </a:rPr>
              <a:t>1</a:t>
            </a:r>
            <a:r>
              <a:rPr sz="3225" i="1" spc="37" baseline="1291" dirty="0">
                <a:latin typeface="Lucida Sans"/>
                <a:cs typeface="Lucida Sans"/>
              </a:rPr>
              <a:t>,</a:t>
            </a:r>
            <a:r>
              <a:rPr sz="3225" i="1" spc="-502" baseline="1291" dirty="0">
                <a:latin typeface="Lucida Sans"/>
                <a:cs typeface="Lucida Sans"/>
              </a:rPr>
              <a:t> </a:t>
            </a:r>
            <a:r>
              <a:rPr sz="3225" i="1" spc="37" baseline="1291" dirty="0">
                <a:latin typeface="Lucida Sans"/>
                <a:cs typeface="Lucida Sans"/>
              </a:rPr>
              <a:t>x</a:t>
            </a:r>
            <a:r>
              <a:rPr sz="2250" spc="37" baseline="-9259" dirty="0">
                <a:latin typeface="Bauhaus 93"/>
                <a:cs typeface="Bauhaus 93"/>
              </a:rPr>
              <a:t>2</a:t>
            </a:r>
            <a:r>
              <a:rPr sz="3225" i="1" spc="37" baseline="1291" dirty="0">
                <a:latin typeface="Lucida Sans"/>
                <a:cs typeface="Lucida Sans"/>
              </a:rPr>
              <a:t>,</a:t>
            </a:r>
            <a:r>
              <a:rPr sz="3225" i="1" spc="-502" baseline="1291" dirty="0">
                <a:latin typeface="Lucida Sans"/>
                <a:cs typeface="Lucida Sans"/>
              </a:rPr>
              <a:t> </a:t>
            </a:r>
            <a:r>
              <a:rPr sz="3225" i="1" spc="-127" baseline="1291" dirty="0">
                <a:latin typeface="Lucida Sans"/>
                <a:cs typeface="Lucida Sans"/>
              </a:rPr>
              <a:t>.</a:t>
            </a:r>
            <a:r>
              <a:rPr sz="3225" i="1" spc="-502" baseline="1291" dirty="0">
                <a:latin typeface="Lucida Sans"/>
                <a:cs typeface="Lucida Sans"/>
              </a:rPr>
              <a:t> </a:t>
            </a:r>
            <a:r>
              <a:rPr sz="3225" i="1" spc="-127" baseline="1291" dirty="0">
                <a:latin typeface="Lucida Sans"/>
                <a:cs typeface="Lucida Sans"/>
              </a:rPr>
              <a:t>.</a:t>
            </a:r>
            <a:r>
              <a:rPr sz="3225" i="1" spc="-502" baseline="1291" dirty="0">
                <a:latin typeface="Lucida Sans"/>
                <a:cs typeface="Lucida Sans"/>
              </a:rPr>
              <a:t> </a:t>
            </a:r>
            <a:r>
              <a:rPr sz="3225" i="1" spc="-127" baseline="1291" dirty="0">
                <a:latin typeface="Lucida Sans"/>
                <a:cs typeface="Lucida Sans"/>
              </a:rPr>
              <a:t>.</a:t>
            </a:r>
            <a:r>
              <a:rPr sz="3225" i="1" spc="-502" baseline="1291" dirty="0">
                <a:latin typeface="Lucida Sans"/>
                <a:cs typeface="Lucida Sans"/>
              </a:rPr>
              <a:t> </a:t>
            </a:r>
            <a:r>
              <a:rPr sz="3225" i="1" spc="-127" baseline="1291" dirty="0">
                <a:latin typeface="Lucida Sans"/>
                <a:cs typeface="Lucida Sans"/>
              </a:rPr>
              <a:t>,</a:t>
            </a:r>
            <a:r>
              <a:rPr sz="3225" i="1" spc="-502" baseline="1291" dirty="0">
                <a:latin typeface="Lucida Sans"/>
                <a:cs typeface="Lucida Sans"/>
              </a:rPr>
              <a:t> </a:t>
            </a:r>
            <a:r>
              <a:rPr sz="3225" i="1" spc="127" baseline="1291" dirty="0">
                <a:latin typeface="Lucida Sans"/>
                <a:cs typeface="Lucida Sans"/>
              </a:rPr>
              <a:t>x</a:t>
            </a:r>
            <a:r>
              <a:rPr sz="2250" i="1" spc="127" baseline="-9259" dirty="0">
                <a:latin typeface="Verdana"/>
                <a:cs typeface="Verdana"/>
              </a:rPr>
              <a:t>n</a:t>
            </a:r>
            <a:endParaRPr sz="2250" baseline="-9259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87807" y="1855797"/>
            <a:ext cx="62547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User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864600" y="6623548"/>
            <a:ext cx="190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32</a:t>
            </a:r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82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endParaRPr lang="en-US" sz="4800" dirty="0" smtClean="0"/>
              </a:p>
              <a:p>
                <a:r>
                  <a:rPr lang="en-US" sz="4800" dirty="0"/>
                  <a:t>What does G~G’ mean?</a:t>
                </a:r>
              </a:p>
              <a:p>
                <a:r>
                  <a:rPr lang="en-US" sz="4800" dirty="0" smtClean="0"/>
                  <a:t>Example: Change one attribute</a:t>
                </a:r>
              </a:p>
              <a:p>
                <a:endParaRPr lang="en-US" sz="4800" dirty="0"/>
              </a:p>
              <a:p>
                <a:r>
                  <a:rPr lang="en-US" sz="4800" dirty="0" smtClean="0"/>
                  <a:t>Q</a:t>
                </a:r>
                <a:r>
                  <a:rPr lang="en-US" sz="4800" baseline="-25000" dirty="0" smtClean="0"/>
                  <a:t>1</a:t>
                </a:r>
                <a:r>
                  <a:rPr lang="en-US" sz="4800" dirty="0" smtClean="0"/>
                  <a:t>(G) = #users who watched Lion King</a:t>
                </a:r>
              </a:p>
              <a:p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4800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4800" dirty="0" smtClean="0"/>
                  <a:t> = ?</a:t>
                </a: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endParaRPr lang="en-US" sz="4800" dirty="0" smtClean="0"/>
              </a:p>
              <a:p>
                <a:r>
                  <a:rPr lang="en-US" sz="4800" dirty="0"/>
                  <a:t>What does G~G’ mean?</a:t>
                </a:r>
              </a:p>
              <a:p>
                <a:r>
                  <a:rPr lang="en-US" sz="4800" dirty="0" smtClean="0"/>
                  <a:t>Example: Change one attribute</a:t>
                </a:r>
              </a:p>
              <a:p>
                <a:endParaRPr lang="en-US" sz="4800" dirty="0"/>
              </a:p>
              <a:p>
                <a:r>
                  <a:rPr lang="en-US" sz="4800" dirty="0" smtClean="0"/>
                  <a:t>Q</a:t>
                </a:r>
                <a:r>
                  <a:rPr lang="en-US" sz="4800" baseline="-25000" dirty="0" smtClean="0"/>
                  <a:t>2</a:t>
                </a:r>
                <a:r>
                  <a:rPr lang="en-US" sz="4800" dirty="0" smtClean="0"/>
                  <a:t>(G) = #users who watched Toy Story</a:t>
                </a:r>
              </a:p>
              <a:p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4800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4800" dirty="0" smtClean="0"/>
                  <a:t> = 1</a:t>
                </a: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2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endParaRPr lang="en-US" sz="4800" dirty="0" smtClean="0"/>
              </a:p>
              <a:p>
                <a:r>
                  <a:rPr lang="en-US" sz="4800" dirty="0"/>
                  <a:t>What does G~G’ mean?</a:t>
                </a:r>
              </a:p>
              <a:p>
                <a:r>
                  <a:rPr lang="en-US" sz="4800" dirty="0" smtClean="0"/>
                  <a:t>Example: Change one attribute</a:t>
                </a:r>
              </a:p>
              <a:p>
                <a:endParaRPr lang="en-US" sz="4800" dirty="0"/>
              </a:p>
              <a:p>
                <a:r>
                  <a:rPr lang="en-US" sz="4800" dirty="0" smtClean="0"/>
                  <a:t>Q(G) = Q</a:t>
                </a:r>
                <a:r>
                  <a:rPr lang="en-US" sz="4800" baseline="-25000" dirty="0" smtClean="0"/>
                  <a:t>1</a:t>
                </a:r>
                <a:r>
                  <a:rPr lang="en-US" sz="4800" dirty="0" smtClean="0"/>
                  <a:t>(G)+Q</a:t>
                </a:r>
                <a:r>
                  <a:rPr lang="en-US" sz="4800" baseline="-25000" dirty="0" smtClean="0"/>
                  <a:t>2</a:t>
                </a:r>
                <a:r>
                  <a:rPr lang="en-US" sz="4800" dirty="0" smtClean="0"/>
                  <a:t>(G)</a:t>
                </a:r>
              </a:p>
              <a:p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4800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4800" dirty="0" smtClean="0"/>
                  <a:t> = ?</a:t>
                </a: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143000"/>
            <a:ext cx="9341603" cy="5249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185226"/>
            <a:ext cx="3323776" cy="166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15" y="5509440"/>
            <a:ext cx="5334000" cy="1013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0" y="2960587"/>
            <a:ext cx="4114800" cy="16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endParaRPr lang="en-US" sz="4800" dirty="0" smtClean="0"/>
              </a:p>
              <a:p>
                <a:r>
                  <a:rPr lang="en-US" sz="4800" dirty="0"/>
                  <a:t>What does G~G’ mean?</a:t>
                </a:r>
              </a:p>
              <a:p>
                <a:r>
                  <a:rPr lang="en-US" sz="4800" dirty="0" smtClean="0"/>
                  <a:t>Example: Change one attribute</a:t>
                </a:r>
              </a:p>
              <a:p>
                <a:endParaRPr lang="en-US" sz="4800" dirty="0"/>
              </a:p>
              <a:p>
                <a:r>
                  <a:rPr lang="en-US" sz="4800" dirty="0" smtClean="0"/>
                  <a:t>Q</a:t>
                </a:r>
                <a:r>
                  <a:rPr lang="en-US" sz="4800" baseline="-25000" dirty="0" smtClean="0"/>
                  <a:t>1</a:t>
                </a:r>
                <a:r>
                  <a:rPr lang="en-US" sz="4800" dirty="0" smtClean="0"/>
                  <a:t>(G) = #users who watched Lion King</a:t>
                </a:r>
              </a:p>
              <a:p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4800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4800" dirty="0" smtClean="0"/>
                  <a:t> = ?</a:t>
                </a: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endParaRPr lang="en-US" sz="4800" dirty="0" smtClean="0"/>
              </a:p>
              <a:p>
                <a:r>
                  <a:rPr lang="en-US" sz="4800" dirty="0" smtClean="0"/>
                  <a:t>What does G~G’ mean?</a:t>
                </a:r>
              </a:p>
              <a:p>
                <a:endParaRPr lang="en-US" sz="4800" dirty="0"/>
              </a:p>
              <a:p>
                <a:r>
                  <a:rPr lang="en-US" sz="4800" dirty="0" smtClean="0"/>
                  <a:t>Example: Add/delete one row?</a:t>
                </a:r>
              </a:p>
              <a:p>
                <a:endParaRPr lang="en-US" sz="4800" dirty="0"/>
              </a:p>
              <a:p>
                <a:pPr marL="0" indent="0">
                  <a:buNone/>
                </a:pPr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037" r="-2667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𝑄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 smtClean="0"/>
              </a:p>
              <a:p>
                <a:endParaRPr lang="en-US" sz="4800" dirty="0" smtClean="0"/>
              </a:p>
              <a:p>
                <a:r>
                  <a:rPr lang="en-US" sz="4800" dirty="0" smtClean="0"/>
                  <a:t>Example: Add/delete one row?</a:t>
                </a:r>
              </a:p>
              <a:p>
                <a:r>
                  <a:rPr lang="en-US" sz="4800" dirty="0" smtClean="0"/>
                  <a:t>Q(G) = Q</a:t>
                </a:r>
                <a:r>
                  <a:rPr lang="en-US" sz="4800" baseline="-25000" dirty="0" smtClean="0"/>
                  <a:t>1</a:t>
                </a:r>
                <a:r>
                  <a:rPr lang="en-US" sz="4800" dirty="0" smtClean="0"/>
                  <a:t>(G)+Q</a:t>
                </a:r>
                <a:r>
                  <a:rPr lang="en-US" sz="4800" baseline="-25000" dirty="0" smtClean="0"/>
                  <a:t>2</a:t>
                </a:r>
                <a:r>
                  <a:rPr lang="en-US" sz="4800" dirty="0" smtClean="0"/>
                  <a:t>(G)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4800" b="0" i="0" smtClean="0">
                        <a:latin typeface="Cambria Math"/>
                        <a:ea typeface="Cambria Math"/>
                      </a:rPr>
                      <m:t>= ?</m:t>
                    </m:r>
                  </m:oMath>
                </a14:m>
                <a:endParaRPr lang="en-US" sz="4800" dirty="0"/>
              </a:p>
              <a:p>
                <a:pPr marL="0" indent="0">
                  <a:buNone/>
                </a:pPr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7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09800"/>
              </a:xfrm>
              <a:noFill/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Fact:</a:t>
                </a:r>
                <a:r>
                  <a:rPr lang="en-US" dirty="0" smtClean="0"/>
                  <a:t> The </a:t>
                </a:r>
                <a:r>
                  <a:rPr lang="en-US" dirty="0" err="1" smtClean="0"/>
                  <a:t>Laplacian</a:t>
                </a:r>
                <a:r>
                  <a:rPr lang="en-US" dirty="0" smtClean="0"/>
                  <a:t> </a:t>
                </a:r>
                <a:r>
                  <a:rPr lang="en-US" dirty="0"/>
                  <a:t>M</a:t>
                </a:r>
                <a:r>
                  <a:rPr lang="en-US" dirty="0" smtClean="0"/>
                  <a:t>echanism: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A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Lap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 dirty="0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>
                    <a:sym typeface="Mathematica1Mono"/>
                  </a:rPr>
                  <a:t>-differential privacy.</a:t>
                </a:r>
              </a:p>
              <a:p>
                <a:pPr>
                  <a:buNone/>
                </a:pPr>
                <a:endParaRPr lang="en-US" baseline="-25000" dirty="0">
                  <a:sym typeface="Mathematica1Mono"/>
                </a:endParaRP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09800"/>
              </a:xfrm>
              <a:blipFill rotWithShape="1">
                <a:blip r:embed="rId2"/>
                <a:stretch>
                  <a:fillRect l="-741" t="-5801" b="-6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1600200"/>
            <a:ext cx="7711008" cy="220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8" y="260648"/>
            <a:ext cx="90833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Differential Privacy Mechanism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54218-ECD5-40B3-9B38-179C82A0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23218"/>
            <a:ext cx="5893432" cy="2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0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32" y="1465651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𝑃𝐷𝐹</m:t>
                      </m:r>
                      <m:r>
                        <a:rPr lang="en-US" b="0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𝑃𝐷𝐹</m:t>
                    </m:r>
                    <m:r>
                      <a:rPr lang="en-US" b="0" i="1" baseline="-25000" dirty="0" smtClean="0">
                        <a:solidFill>
                          <a:srgbClr val="7030A0"/>
                        </a:solidFill>
                        <a:latin typeface="Cambria Math"/>
                      </a:rPr>
                      <m:t>𝐺</m:t>
                    </m:r>
                    <m:r>
                      <a:rPr lang="en-US" b="0" i="1" baseline="-25000" dirty="0" smtClean="0">
                        <a:solidFill>
                          <a:srgbClr val="7030A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32" y="1465651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156" y="332656"/>
            <a:ext cx="9083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Traditional Differential Privacy Mechanism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23218"/>
            <a:ext cx="5893432" cy="2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58118" y="3501008"/>
                <a:ext cx="10230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∆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𝑸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=1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18" y="3501008"/>
                <a:ext cx="102303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01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6" idx="0"/>
          </p:cNvCxnSpPr>
          <p:nvPr/>
        </p:nvCxnSpPr>
        <p:spPr>
          <a:xfrm>
            <a:off x="4278356" y="4123218"/>
            <a:ext cx="172238" cy="0"/>
          </a:xfrm>
          <a:prstGeom prst="line">
            <a:avLst/>
          </a:prstGeom>
          <a:ln w="53975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32" y="1465651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𝑃𝐷𝐹</m:t>
                          </m:r>
                          <m:r>
                            <a:rPr lang="en-US" b="0" i="1" baseline="-2500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𝑃𝐷𝐹</m:t>
                          </m:r>
                          <m:r>
                            <a:rPr lang="en-US" b="0" i="1" baseline="-25000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b="0" i="1" baseline="-25000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7030A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32" y="1465651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156" y="332656"/>
            <a:ext cx="9083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Traditional Differential Privacy Mechanism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68374"/>
            <a:ext cx="5893432" cy="2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1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ff_privacy_addi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98978"/>
            <a:ext cx="9144000" cy="2538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447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libri (Body)"/>
                    <a:cs typeface="Calibri (Body)"/>
                  </a:rPr>
                  <a:t>Fact: </a:t>
                </a:r>
                <a:r>
                  <a:rPr lang="en-US" dirty="0" smtClean="0">
                    <a:latin typeface="Calibri (Body)"/>
                    <a:cs typeface="Calibri (Body)"/>
                  </a:rPr>
                  <a:t>The Gaussian mechanism preserves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>
                    <a:latin typeface="Calibri (Body)"/>
                    <a:cs typeface="Calibri (Body)"/>
                  </a:rPr>
                  <a:t>-differential privacy</a:t>
                </a:r>
              </a:p>
              <a:p>
                <a:endParaRPr lang="en-US" dirty="0" smtClean="0">
                  <a:latin typeface="Calibri (Body)"/>
                  <a:cs typeface="Calibri (Body)"/>
                </a:endParaRPr>
              </a:p>
              <a:p>
                <a:endParaRPr lang="en-US" dirty="0" smtClean="0">
                  <a:latin typeface="Calibri (Body)"/>
                  <a:cs typeface="Calibri (Body)"/>
                </a:endParaRPr>
              </a:p>
              <a:p>
                <a:endParaRPr lang="en-US" dirty="0" smtClean="0">
                  <a:latin typeface="Calibri (Body)"/>
                  <a:cs typeface="Calibri (Body)"/>
                </a:endParaRPr>
              </a:p>
              <a:p>
                <a:endParaRPr lang="en-US" dirty="0" smtClean="0">
                  <a:latin typeface="Calibri (Body)"/>
                  <a:cs typeface="Calibri (Body)"/>
                </a:endParaRPr>
              </a:p>
              <a:p>
                <a:pPr>
                  <a:buNone/>
                </a:pPr>
                <a:endParaRPr lang="en-US" dirty="0" smtClean="0">
                  <a:latin typeface="Calibri (Body)"/>
                  <a:cs typeface="Calibri (Body)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447799"/>
              </a:xfrm>
              <a:blipFill rotWithShape="1">
                <a:blip r:embed="rId3"/>
                <a:stretch>
                  <a:fillRect l="-1852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6DF7-B2AB-7E47-8A3C-94C15074D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3590865" y="5459950"/>
            <a:ext cx="162070" cy="12241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7659317" y="5845491"/>
            <a:ext cx="162070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59832" y="3902751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83968" y="3902751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8304" y="3982854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39914" y="4189307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23928" y="5084546"/>
            <a:ext cx="792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cmmi10"/>
              </a:rPr>
              <a:t>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mi10"/>
              <a:ea typeface="+mn-ea"/>
              <a:cs typeface="cmmi1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648" y="260648"/>
            <a:ext cx="908335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Mechanism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43376" y="2552832"/>
                <a:ext cx="6528240" cy="990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A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∆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𝑄</m:t>
                                      </m:r>
                                    </m:e>
                                  </m:d>
                                  <m:r>
                                    <a:rPr kumimoji="0" lang="en-US" sz="2400" b="0" i="1" u="none" strike="noStrike" kern="1200" cap="none" spc="0" normalizeH="0" baseline="3000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400" b="0" i="0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kumimoji="0" lang="en-US" sz="2400" b="0" i="1" u="none" strike="noStrike" kern="1200" cap="none" spc="0" normalizeH="0" baseline="0" noProof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0" lang="en-US" sz="2400" b="0" i="1" u="none" strike="noStrike" kern="1200" cap="none" spc="0" normalizeH="0" baseline="0" noProof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Cambria Math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Cambria Math"/>
                                                  <a:cs typeface="+mn-cs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Cambria Math"/>
                                                  <a:cs typeface="+mn-cs"/>
                                                </a:rPr>
                                                <m:t>25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0" lang="en-US" sz="2400" b="0" i="1" u="none" strike="noStrike" kern="1200" cap="none" spc="0" normalizeH="0" baseline="0" noProof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Cambria Math"/>
                                                  <a:cs typeface="+mn-cs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76" y="2552832"/>
                <a:ext cx="6528240" cy="9903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92661" y="6352143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661" y="6352143"/>
                <a:ext cx="53572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9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33400" y="1600200"/>
            <a:ext cx="7711008" cy="220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4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9" grpId="0"/>
      <p:bldP spid="22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Differential</a:t>
            </a:r>
            <a:r>
              <a:rPr spc="-105" dirty="0"/>
              <a:t> </a:t>
            </a:r>
            <a:r>
              <a:rPr dirty="0"/>
              <a:t>Privacy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8046084" cy="2743200"/>
          </a:xfrm>
          <a:custGeom>
            <a:avLst/>
            <a:gdLst/>
            <a:ahLst/>
            <a:cxnLst/>
            <a:rect l="l" t="t" r="r" b="b"/>
            <a:pathLst>
              <a:path w="8046084" h="2743200">
                <a:moveTo>
                  <a:pt x="6128613" y="2730500"/>
                </a:moveTo>
                <a:lnTo>
                  <a:pt x="5773564" y="2730500"/>
                </a:lnTo>
                <a:lnTo>
                  <a:pt x="5821377" y="2743200"/>
                </a:lnTo>
                <a:lnTo>
                  <a:pt x="6074799" y="2743200"/>
                </a:lnTo>
                <a:lnTo>
                  <a:pt x="6128613" y="2730500"/>
                </a:lnTo>
                <a:close/>
              </a:path>
              <a:path w="8046084" h="2743200">
                <a:moveTo>
                  <a:pt x="7552043" y="2413000"/>
                </a:moveTo>
                <a:lnTo>
                  <a:pt x="4468025" y="2413000"/>
                </a:lnTo>
                <a:lnTo>
                  <a:pt x="4510041" y="2425700"/>
                </a:lnTo>
                <a:lnTo>
                  <a:pt x="4593984" y="2425700"/>
                </a:lnTo>
                <a:lnTo>
                  <a:pt x="4636843" y="2438400"/>
                </a:lnTo>
                <a:lnTo>
                  <a:pt x="4680915" y="2438400"/>
                </a:lnTo>
                <a:lnTo>
                  <a:pt x="4726666" y="2451100"/>
                </a:lnTo>
                <a:lnTo>
                  <a:pt x="4774562" y="2463800"/>
                </a:lnTo>
                <a:lnTo>
                  <a:pt x="4825069" y="2476500"/>
                </a:lnTo>
                <a:lnTo>
                  <a:pt x="4870695" y="2501900"/>
                </a:lnTo>
                <a:lnTo>
                  <a:pt x="4915993" y="2514600"/>
                </a:lnTo>
                <a:lnTo>
                  <a:pt x="5006241" y="2565400"/>
                </a:lnTo>
                <a:lnTo>
                  <a:pt x="5237260" y="2628900"/>
                </a:lnTo>
                <a:lnTo>
                  <a:pt x="5385944" y="2667000"/>
                </a:lnTo>
                <a:lnTo>
                  <a:pt x="5438139" y="2667000"/>
                </a:lnTo>
                <a:lnTo>
                  <a:pt x="5491917" y="2679700"/>
                </a:lnTo>
                <a:lnTo>
                  <a:pt x="5538770" y="2692400"/>
                </a:lnTo>
                <a:lnTo>
                  <a:pt x="5585515" y="2692400"/>
                </a:lnTo>
                <a:lnTo>
                  <a:pt x="5726179" y="2730500"/>
                </a:lnTo>
                <a:lnTo>
                  <a:pt x="6313146" y="2730500"/>
                </a:lnTo>
                <a:lnTo>
                  <a:pt x="6357688" y="2717800"/>
                </a:lnTo>
                <a:lnTo>
                  <a:pt x="6514950" y="2717800"/>
                </a:lnTo>
                <a:lnTo>
                  <a:pt x="6537675" y="2705100"/>
                </a:lnTo>
                <a:lnTo>
                  <a:pt x="6563855" y="2705100"/>
                </a:lnTo>
                <a:lnTo>
                  <a:pt x="6668575" y="2692400"/>
                </a:lnTo>
                <a:lnTo>
                  <a:pt x="6861519" y="2641600"/>
                </a:lnTo>
                <a:lnTo>
                  <a:pt x="6909267" y="2641600"/>
                </a:lnTo>
                <a:lnTo>
                  <a:pt x="7053313" y="2603500"/>
                </a:lnTo>
                <a:lnTo>
                  <a:pt x="7102005" y="2603500"/>
                </a:lnTo>
                <a:lnTo>
                  <a:pt x="7201144" y="2578100"/>
                </a:lnTo>
                <a:lnTo>
                  <a:pt x="7254202" y="2565400"/>
                </a:lnTo>
                <a:lnTo>
                  <a:pt x="7302993" y="2552700"/>
                </a:lnTo>
                <a:lnTo>
                  <a:pt x="7350929" y="2527300"/>
                </a:lnTo>
                <a:lnTo>
                  <a:pt x="7401427" y="2514600"/>
                </a:lnTo>
                <a:lnTo>
                  <a:pt x="7442965" y="2476500"/>
                </a:lnTo>
                <a:lnTo>
                  <a:pt x="7485657" y="2451100"/>
                </a:lnTo>
                <a:lnTo>
                  <a:pt x="7529519" y="2425700"/>
                </a:lnTo>
                <a:lnTo>
                  <a:pt x="7552043" y="2413000"/>
                </a:lnTo>
                <a:close/>
              </a:path>
              <a:path w="8046084" h="2743200">
                <a:moveTo>
                  <a:pt x="7818136" y="2324100"/>
                </a:moveTo>
                <a:lnTo>
                  <a:pt x="2304353" y="2324100"/>
                </a:lnTo>
                <a:lnTo>
                  <a:pt x="2325002" y="2336800"/>
                </a:lnTo>
                <a:lnTo>
                  <a:pt x="2357955" y="2336800"/>
                </a:lnTo>
                <a:lnTo>
                  <a:pt x="2392932" y="2387600"/>
                </a:lnTo>
                <a:lnTo>
                  <a:pt x="2462342" y="2463800"/>
                </a:lnTo>
                <a:lnTo>
                  <a:pt x="2498027" y="2489200"/>
                </a:lnTo>
                <a:lnTo>
                  <a:pt x="2535200" y="2514600"/>
                </a:lnTo>
                <a:lnTo>
                  <a:pt x="2574486" y="2552700"/>
                </a:lnTo>
                <a:lnTo>
                  <a:pt x="2616511" y="2565400"/>
                </a:lnTo>
                <a:lnTo>
                  <a:pt x="2661901" y="2590800"/>
                </a:lnTo>
                <a:lnTo>
                  <a:pt x="2711283" y="2616200"/>
                </a:lnTo>
                <a:lnTo>
                  <a:pt x="2765281" y="2628900"/>
                </a:lnTo>
                <a:lnTo>
                  <a:pt x="2824522" y="2641600"/>
                </a:lnTo>
                <a:lnTo>
                  <a:pt x="2877779" y="2628900"/>
                </a:lnTo>
                <a:lnTo>
                  <a:pt x="3037550" y="2628900"/>
                </a:lnTo>
                <a:lnTo>
                  <a:pt x="3142584" y="2603500"/>
                </a:lnTo>
                <a:lnTo>
                  <a:pt x="3493255" y="2514600"/>
                </a:lnTo>
                <a:lnTo>
                  <a:pt x="3544295" y="2514600"/>
                </a:lnTo>
                <a:lnTo>
                  <a:pt x="3646134" y="2489200"/>
                </a:lnTo>
                <a:lnTo>
                  <a:pt x="3935178" y="2413000"/>
                </a:lnTo>
                <a:lnTo>
                  <a:pt x="7552043" y="2413000"/>
                </a:lnTo>
                <a:lnTo>
                  <a:pt x="7574566" y="2400300"/>
                </a:lnTo>
                <a:lnTo>
                  <a:pt x="7620815" y="2387600"/>
                </a:lnTo>
                <a:lnTo>
                  <a:pt x="7668280" y="2362200"/>
                </a:lnTo>
                <a:lnTo>
                  <a:pt x="7818136" y="2324100"/>
                </a:lnTo>
                <a:close/>
              </a:path>
              <a:path w="8046084" h="2743200">
                <a:moveTo>
                  <a:pt x="923042" y="2349500"/>
                </a:moveTo>
                <a:lnTo>
                  <a:pt x="812880" y="2349500"/>
                </a:lnTo>
                <a:lnTo>
                  <a:pt x="841507" y="2362200"/>
                </a:lnTo>
                <a:lnTo>
                  <a:pt x="869494" y="2362200"/>
                </a:lnTo>
                <a:lnTo>
                  <a:pt x="923042" y="2349500"/>
                </a:lnTo>
                <a:close/>
              </a:path>
              <a:path w="8046084" h="2743200">
                <a:moveTo>
                  <a:pt x="2610964" y="165100"/>
                </a:moveTo>
                <a:lnTo>
                  <a:pt x="344038" y="165100"/>
                </a:lnTo>
                <a:lnTo>
                  <a:pt x="336926" y="177800"/>
                </a:lnTo>
                <a:lnTo>
                  <a:pt x="305983" y="215900"/>
                </a:lnTo>
                <a:lnTo>
                  <a:pt x="285681" y="266700"/>
                </a:lnTo>
                <a:lnTo>
                  <a:pt x="274715" y="304800"/>
                </a:lnTo>
                <a:lnTo>
                  <a:pt x="271777" y="355600"/>
                </a:lnTo>
                <a:lnTo>
                  <a:pt x="275560" y="393700"/>
                </a:lnTo>
                <a:lnTo>
                  <a:pt x="284757" y="444500"/>
                </a:lnTo>
                <a:lnTo>
                  <a:pt x="298061" y="495300"/>
                </a:lnTo>
                <a:lnTo>
                  <a:pt x="314166" y="546100"/>
                </a:lnTo>
                <a:lnTo>
                  <a:pt x="328000" y="584200"/>
                </a:lnTo>
                <a:lnTo>
                  <a:pt x="342900" y="635000"/>
                </a:lnTo>
                <a:lnTo>
                  <a:pt x="354813" y="673100"/>
                </a:lnTo>
                <a:lnTo>
                  <a:pt x="359685" y="685800"/>
                </a:lnTo>
                <a:lnTo>
                  <a:pt x="346852" y="749300"/>
                </a:lnTo>
                <a:lnTo>
                  <a:pt x="333382" y="800100"/>
                </a:lnTo>
                <a:lnTo>
                  <a:pt x="290836" y="850900"/>
                </a:lnTo>
                <a:lnTo>
                  <a:pt x="254912" y="876300"/>
                </a:lnTo>
                <a:lnTo>
                  <a:pt x="204656" y="889000"/>
                </a:lnTo>
                <a:lnTo>
                  <a:pt x="136643" y="914400"/>
                </a:lnTo>
                <a:lnTo>
                  <a:pt x="103820" y="939800"/>
                </a:lnTo>
                <a:lnTo>
                  <a:pt x="68650" y="965200"/>
                </a:lnTo>
                <a:lnTo>
                  <a:pt x="33906" y="977900"/>
                </a:lnTo>
                <a:lnTo>
                  <a:pt x="2363" y="1003300"/>
                </a:lnTo>
                <a:lnTo>
                  <a:pt x="0" y="1003300"/>
                </a:lnTo>
                <a:lnTo>
                  <a:pt x="0" y="1409700"/>
                </a:lnTo>
                <a:lnTo>
                  <a:pt x="34920" y="1435100"/>
                </a:lnTo>
                <a:lnTo>
                  <a:pt x="91125" y="1447800"/>
                </a:lnTo>
                <a:lnTo>
                  <a:pt x="138139" y="1473200"/>
                </a:lnTo>
                <a:lnTo>
                  <a:pt x="331257" y="1524000"/>
                </a:lnTo>
                <a:lnTo>
                  <a:pt x="380168" y="1549400"/>
                </a:lnTo>
                <a:lnTo>
                  <a:pt x="418033" y="1562100"/>
                </a:lnTo>
                <a:lnTo>
                  <a:pt x="440016" y="1574800"/>
                </a:lnTo>
                <a:lnTo>
                  <a:pt x="452015" y="1574800"/>
                </a:lnTo>
                <a:lnTo>
                  <a:pt x="449869" y="1587500"/>
                </a:lnTo>
                <a:lnTo>
                  <a:pt x="478427" y="1587500"/>
                </a:lnTo>
                <a:lnTo>
                  <a:pt x="514448" y="1600200"/>
                </a:lnTo>
                <a:lnTo>
                  <a:pt x="558118" y="1638300"/>
                </a:lnTo>
                <a:lnTo>
                  <a:pt x="594106" y="1676400"/>
                </a:lnTo>
                <a:lnTo>
                  <a:pt x="623267" y="1714500"/>
                </a:lnTo>
                <a:lnTo>
                  <a:pt x="646453" y="1765300"/>
                </a:lnTo>
                <a:lnTo>
                  <a:pt x="637678" y="1828800"/>
                </a:lnTo>
                <a:lnTo>
                  <a:pt x="630450" y="1879600"/>
                </a:lnTo>
                <a:lnTo>
                  <a:pt x="625249" y="1917700"/>
                </a:lnTo>
                <a:lnTo>
                  <a:pt x="622555" y="1955800"/>
                </a:lnTo>
                <a:lnTo>
                  <a:pt x="622849" y="1993900"/>
                </a:lnTo>
                <a:lnTo>
                  <a:pt x="626609" y="2044700"/>
                </a:lnTo>
                <a:lnTo>
                  <a:pt x="634317" y="2108200"/>
                </a:lnTo>
                <a:lnTo>
                  <a:pt x="646453" y="2171700"/>
                </a:lnTo>
                <a:lnTo>
                  <a:pt x="658117" y="2222500"/>
                </a:lnTo>
                <a:lnTo>
                  <a:pt x="680023" y="2273300"/>
                </a:lnTo>
                <a:lnTo>
                  <a:pt x="713024" y="2311400"/>
                </a:lnTo>
                <a:lnTo>
                  <a:pt x="757974" y="2336800"/>
                </a:lnTo>
                <a:lnTo>
                  <a:pt x="784680" y="2349500"/>
                </a:lnTo>
                <a:lnTo>
                  <a:pt x="1027387" y="2349500"/>
                </a:lnTo>
                <a:lnTo>
                  <a:pt x="1128698" y="2324100"/>
                </a:lnTo>
                <a:lnTo>
                  <a:pt x="1178452" y="2324100"/>
                </a:lnTo>
                <a:lnTo>
                  <a:pt x="1325250" y="2286000"/>
                </a:lnTo>
                <a:lnTo>
                  <a:pt x="1373677" y="2260600"/>
                </a:lnTo>
                <a:lnTo>
                  <a:pt x="1470341" y="2235200"/>
                </a:lnTo>
                <a:lnTo>
                  <a:pt x="1501060" y="2197100"/>
                </a:lnTo>
                <a:lnTo>
                  <a:pt x="1533718" y="2171700"/>
                </a:lnTo>
                <a:lnTo>
                  <a:pt x="1568449" y="2159000"/>
                </a:lnTo>
                <a:lnTo>
                  <a:pt x="1605386" y="2146300"/>
                </a:lnTo>
                <a:lnTo>
                  <a:pt x="8041701" y="2146300"/>
                </a:lnTo>
                <a:lnTo>
                  <a:pt x="8033254" y="2108200"/>
                </a:lnTo>
                <a:lnTo>
                  <a:pt x="8020211" y="2070100"/>
                </a:lnTo>
                <a:lnTo>
                  <a:pt x="8002274" y="2006600"/>
                </a:lnTo>
                <a:lnTo>
                  <a:pt x="7988440" y="1968500"/>
                </a:lnTo>
                <a:lnTo>
                  <a:pt x="7973539" y="1917700"/>
                </a:lnTo>
                <a:lnTo>
                  <a:pt x="7961626" y="1879600"/>
                </a:lnTo>
                <a:lnTo>
                  <a:pt x="7956754" y="1854200"/>
                </a:lnTo>
                <a:lnTo>
                  <a:pt x="7963545" y="1816100"/>
                </a:lnTo>
                <a:lnTo>
                  <a:pt x="7971628" y="1765300"/>
                </a:lnTo>
                <a:lnTo>
                  <a:pt x="7980778" y="1714500"/>
                </a:lnTo>
                <a:lnTo>
                  <a:pt x="7990772" y="1663700"/>
                </a:lnTo>
                <a:lnTo>
                  <a:pt x="8001384" y="1625600"/>
                </a:lnTo>
                <a:lnTo>
                  <a:pt x="8012389" y="1574800"/>
                </a:lnTo>
                <a:lnTo>
                  <a:pt x="8023562" y="1524000"/>
                </a:lnTo>
                <a:lnTo>
                  <a:pt x="8034680" y="1485900"/>
                </a:lnTo>
                <a:lnTo>
                  <a:pt x="8045516" y="1435100"/>
                </a:lnTo>
                <a:lnTo>
                  <a:pt x="8041272" y="1384300"/>
                </a:lnTo>
                <a:lnTo>
                  <a:pt x="8037416" y="1346200"/>
                </a:lnTo>
                <a:lnTo>
                  <a:pt x="8033608" y="1295400"/>
                </a:lnTo>
                <a:lnTo>
                  <a:pt x="8029509" y="1244600"/>
                </a:lnTo>
                <a:lnTo>
                  <a:pt x="8024779" y="1193800"/>
                </a:lnTo>
                <a:lnTo>
                  <a:pt x="8019078" y="1143000"/>
                </a:lnTo>
                <a:lnTo>
                  <a:pt x="8012067" y="1092200"/>
                </a:lnTo>
                <a:lnTo>
                  <a:pt x="8003404" y="1041400"/>
                </a:lnTo>
                <a:lnTo>
                  <a:pt x="7992750" y="977900"/>
                </a:lnTo>
                <a:lnTo>
                  <a:pt x="7979767" y="939800"/>
                </a:lnTo>
                <a:lnTo>
                  <a:pt x="7964112" y="889000"/>
                </a:lnTo>
                <a:lnTo>
                  <a:pt x="7945448" y="838200"/>
                </a:lnTo>
                <a:lnTo>
                  <a:pt x="7923433" y="787400"/>
                </a:lnTo>
                <a:lnTo>
                  <a:pt x="7897728" y="749300"/>
                </a:lnTo>
                <a:lnTo>
                  <a:pt x="7867994" y="711200"/>
                </a:lnTo>
                <a:lnTo>
                  <a:pt x="7852212" y="660400"/>
                </a:lnTo>
                <a:lnTo>
                  <a:pt x="7838678" y="609600"/>
                </a:lnTo>
                <a:lnTo>
                  <a:pt x="7825762" y="571500"/>
                </a:lnTo>
                <a:lnTo>
                  <a:pt x="7811835" y="520700"/>
                </a:lnTo>
                <a:lnTo>
                  <a:pt x="7795266" y="482600"/>
                </a:lnTo>
                <a:lnTo>
                  <a:pt x="7774427" y="431800"/>
                </a:lnTo>
                <a:lnTo>
                  <a:pt x="7747687" y="393700"/>
                </a:lnTo>
                <a:lnTo>
                  <a:pt x="7713417" y="355600"/>
                </a:lnTo>
                <a:lnTo>
                  <a:pt x="7669987" y="317500"/>
                </a:lnTo>
                <a:lnTo>
                  <a:pt x="7630179" y="304800"/>
                </a:lnTo>
                <a:lnTo>
                  <a:pt x="7586705" y="279400"/>
                </a:lnTo>
                <a:lnTo>
                  <a:pt x="6326837" y="279400"/>
                </a:lnTo>
                <a:lnTo>
                  <a:pt x="6289866" y="266700"/>
                </a:lnTo>
                <a:lnTo>
                  <a:pt x="6177286" y="266700"/>
                </a:lnTo>
                <a:lnTo>
                  <a:pt x="6133217" y="254000"/>
                </a:lnTo>
                <a:lnTo>
                  <a:pt x="6082882" y="254000"/>
                </a:lnTo>
                <a:lnTo>
                  <a:pt x="6024486" y="241300"/>
                </a:lnTo>
                <a:lnTo>
                  <a:pt x="5974336" y="241300"/>
                </a:lnTo>
                <a:lnTo>
                  <a:pt x="5924861" y="228600"/>
                </a:lnTo>
                <a:lnTo>
                  <a:pt x="5875949" y="228600"/>
                </a:lnTo>
                <a:lnTo>
                  <a:pt x="5827487" y="215900"/>
                </a:lnTo>
                <a:lnTo>
                  <a:pt x="5779359" y="215900"/>
                </a:lnTo>
                <a:lnTo>
                  <a:pt x="5731455" y="203200"/>
                </a:lnTo>
                <a:lnTo>
                  <a:pt x="5683660" y="203200"/>
                </a:lnTo>
                <a:lnTo>
                  <a:pt x="5635860" y="190500"/>
                </a:lnTo>
                <a:lnTo>
                  <a:pt x="5587944" y="190500"/>
                </a:lnTo>
                <a:lnTo>
                  <a:pt x="5539796" y="177800"/>
                </a:lnTo>
                <a:lnTo>
                  <a:pt x="2662017" y="177800"/>
                </a:lnTo>
                <a:lnTo>
                  <a:pt x="2610964" y="165100"/>
                </a:lnTo>
                <a:close/>
              </a:path>
              <a:path w="8046084" h="2743200">
                <a:moveTo>
                  <a:pt x="8041701" y="2146300"/>
                </a:moveTo>
                <a:lnTo>
                  <a:pt x="1730764" y="2146300"/>
                </a:lnTo>
                <a:lnTo>
                  <a:pt x="1777857" y="2159000"/>
                </a:lnTo>
                <a:lnTo>
                  <a:pt x="1827824" y="2159000"/>
                </a:lnTo>
                <a:lnTo>
                  <a:pt x="1880796" y="2171700"/>
                </a:lnTo>
                <a:lnTo>
                  <a:pt x="1936908" y="2171700"/>
                </a:lnTo>
                <a:lnTo>
                  <a:pt x="1984993" y="2184400"/>
                </a:lnTo>
                <a:lnTo>
                  <a:pt x="2029365" y="2197100"/>
                </a:lnTo>
                <a:lnTo>
                  <a:pt x="2113957" y="2222500"/>
                </a:lnTo>
                <a:lnTo>
                  <a:pt x="2157673" y="2247900"/>
                </a:lnTo>
                <a:lnTo>
                  <a:pt x="2207218" y="2273300"/>
                </a:lnTo>
                <a:lnTo>
                  <a:pt x="2240772" y="2286000"/>
                </a:lnTo>
                <a:lnTo>
                  <a:pt x="2261872" y="2298700"/>
                </a:lnTo>
                <a:lnTo>
                  <a:pt x="2274055" y="2311400"/>
                </a:lnTo>
                <a:lnTo>
                  <a:pt x="2280858" y="2311400"/>
                </a:lnTo>
                <a:lnTo>
                  <a:pt x="2285817" y="2324100"/>
                </a:lnTo>
                <a:lnTo>
                  <a:pt x="7870627" y="2324100"/>
                </a:lnTo>
                <a:lnTo>
                  <a:pt x="7979514" y="2298700"/>
                </a:lnTo>
                <a:lnTo>
                  <a:pt x="7997126" y="2260600"/>
                </a:lnTo>
                <a:lnTo>
                  <a:pt x="8012523" y="2235200"/>
                </a:lnTo>
                <a:lnTo>
                  <a:pt x="8025405" y="2222500"/>
                </a:lnTo>
                <a:lnTo>
                  <a:pt x="8035477" y="2209800"/>
                </a:lnTo>
                <a:lnTo>
                  <a:pt x="8042440" y="2197100"/>
                </a:lnTo>
                <a:lnTo>
                  <a:pt x="8045997" y="2184400"/>
                </a:lnTo>
                <a:lnTo>
                  <a:pt x="8045850" y="2159000"/>
                </a:lnTo>
                <a:lnTo>
                  <a:pt x="8041701" y="2146300"/>
                </a:lnTo>
                <a:close/>
              </a:path>
              <a:path w="8046084" h="2743200">
                <a:moveTo>
                  <a:pt x="7283967" y="190500"/>
                </a:moveTo>
                <a:lnTo>
                  <a:pt x="7269422" y="190500"/>
                </a:lnTo>
                <a:lnTo>
                  <a:pt x="7123051" y="228600"/>
                </a:lnTo>
                <a:lnTo>
                  <a:pt x="7073186" y="228600"/>
                </a:lnTo>
                <a:lnTo>
                  <a:pt x="6972413" y="254000"/>
                </a:lnTo>
                <a:lnTo>
                  <a:pt x="6921694" y="254000"/>
                </a:lnTo>
                <a:lnTo>
                  <a:pt x="6870881" y="266700"/>
                </a:lnTo>
                <a:lnTo>
                  <a:pt x="6820067" y="266700"/>
                </a:lnTo>
                <a:lnTo>
                  <a:pt x="6769349" y="279400"/>
                </a:lnTo>
                <a:lnTo>
                  <a:pt x="7586705" y="279400"/>
                </a:lnTo>
                <a:lnTo>
                  <a:pt x="7401427" y="228600"/>
                </a:lnTo>
                <a:lnTo>
                  <a:pt x="7362558" y="215900"/>
                </a:lnTo>
                <a:lnTo>
                  <a:pt x="7319209" y="203200"/>
                </a:lnTo>
                <a:lnTo>
                  <a:pt x="7283967" y="190500"/>
                </a:lnTo>
                <a:close/>
              </a:path>
              <a:path w="8046084" h="2743200">
                <a:moveTo>
                  <a:pt x="4682711" y="50800"/>
                </a:moveTo>
                <a:lnTo>
                  <a:pt x="3318512" y="50800"/>
                </a:lnTo>
                <a:lnTo>
                  <a:pt x="3268330" y="63500"/>
                </a:lnTo>
                <a:lnTo>
                  <a:pt x="3217024" y="63500"/>
                </a:lnTo>
                <a:lnTo>
                  <a:pt x="3115481" y="88900"/>
                </a:lnTo>
                <a:lnTo>
                  <a:pt x="3065099" y="88900"/>
                </a:lnTo>
                <a:lnTo>
                  <a:pt x="2713001" y="177800"/>
                </a:lnTo>
                <a:lnTo>
                  <a:pt x="5491305" y="177800"/>
                </a:lnTo>
                <a:lnTo>
                  <a:pt x="5442357" y="165100"/>
                </a:lnTo>
                <a:lnTo>
                  <a:pt x="5392838" y="165100"/>
                </a:lnTo>
                <a:lnTo>
                  <a:pt x="5342635" y="152400"/>
                </a:lnTo>
                <a:lnTo>
                  <a:pt x="5240005" y="152400"/>
                </a:lnTo>
                <a:lnTo>
                  <a:pt x="5137678" y="127000"/>
                </a:lnTo>
                <a:lnTo>
                  <a:pt x="5086882" y="127000"/>
                </a:lnTo>
                <a:lnTo>
                  <a:pt x="5036263" y="114300"/>
                </a:lnTo>
                <a:lnTo>
                  <a:pt x="4935359" y="101600"/>
                </a:lnTo>
                <a:lnTo>
                  <a:pt x="4834567" y="76200"/>
                </a:lnTo>
                <a:lnTo>
                  <a:pt x="4784087" y="76200"/>
                </a:lnTo>
                <a:lnTo>
                  <a:pt x="4682711" y="50800"/>
                </a:lnTo>
                <a:close/>
              </a:path>
              <a:path w="8046084" h="2743200">
                <a:moveTo>
                  <a:pt x="700568" y="70596"/>
                </a:moveTo>
                <a:lnTo>
                  <a:pt x="537208" y="114300"/>
                </a:lnTo>
                <a:lnTo>
                  <a:pt x="470068" y="139700"/>
                </a:lnTo>
                <a:lnTo>
                  <a:pt x="436711" y="139700"/>
                </a:lnTo>
                <a:lnTo>
                  <a:pt x="402928" y="152400"/>
                </a:lnTo>
                <a:lnTo>
                  <a:pt x="383013" y="165100"/>
                </a:lnTo>
                <a:lnTo>
                  <a:pt x="2150465" y="165100"/>
                </a:lnTo>
                <a:lnTo>
                  <a:pt x="2099413" y="152400"/>
                </a:lnTo>
                <a:lnTo>
                  <a:pt x="1995517" y="152400"/>
                </a:lnTo>
                <a:lnTo>
                  <a:pt x="1936489" y="139700"/>
                </a:lnTo>
                <a:lnTo>
                  <a:pt x="1881611" y="114300"/>
                </a:lnTo>
                <a:lnTo>
                  <a:pt x="737490" y="114300"/>
                </a:lnTo>
                <a:lnTo>
                  <a:pt x="700568" y="70596"/>
                </a:lnTo>
                <a:close/>
              </a:path>
              <a:path w="8046084" h="2743200">
                <a:moveTo>
                  <a:pt x="1634493" y="25400"/>
                </a:moveTo>
                <a:lnTo>
                  <a:pt x="910309" y="25400"/>
                </a:lnTo>
                <a:lnTo>
                  <a:pt x="858643" y="38100"/>
                </a:lnTo>
                <a:lnTo>
                  <a:pt x="821826" y="38100"/>
                </a:lnTo>
                <a:lnTo>
                  <a:pt x="751660" y="56889"/>
                </a:lnTo>
                <a:lnTo>
                  <a:pt x="745171" y="76200"/>
                </a:lnTo>
                <a:lnTo>
                  <a:pt x="739197" y="88900"/>
                </a:lnTo>
                <a:lnTo>
                  <a:pt x="737490" y="101600"/>
                </a:lnTo>
                <a:lnTo>
                  <a:pt x="737490" y="114300"/>
                </a:lnTo>
                <a:lnTo>
                  <a:pt x="1881611" y="114300"/>
                </a:lnTo>
                <a:lnTo>
                  <a:pt x="1841154" y="101600"/>
                </a:lnTo>
                <a:lnTo>
                  <a:pt x="1825387" y="101600"/>
                </a:lnTo>
                <a:lnTo>
                  <a:pt x="1731753" y="50800"/>
                </a:lnTo>
                <a:lnTo>
                  <a:pt x="1634493" y="25400"/>
                </a:lnTo>
                <a:close/>
              </a:path>
              <a:path w="8046084" h="2743200">
                <a:moveTo>
                  <a:pt x="869494" y="25400"/>
                </a:moveTo>
                <a:lnTo>
                  <a:pt x="662384" y="25400"/>
                </a:lnTo>
                <a:lnTo>
                  <a:pt x="700568" y="70596"/>
                </a:lnTo>
                <a:lnTo>
                  <a:pt x="751660" y="56889"/>
                </a:lnTo>
                <a:lnTo>
                  <a:pt x="757974" y="38100"/>
                </a:lnTo>
                <a:lnTo>
                  <a:pt x="821826" y="38100"/>
                </a:lnTo>
                <a:lnTo>
                  <a:pt x="869494" y="25400"/>
                </a:lnTo>
                <a:close/>
              </a:path>
              <a:path w="8046084" h="2743200">
                <a:moveTo>
                  <a:pt x="4580446" y="38100"/>
                </a:moveTo>
                <a:lnTo>
                  <a:pt x="3519453" y="38100"/>
                </a:lnTo>
                <a:lnTo>
                  <a:pt x="3469190" y="50800"/>
                </a:lnTo>
                <a:lnTo>
                  <a:pt x="4631715" y="50800"/>
                </a:lnTo>
                <a:lnTo>
                  <a:pt x="4580446" y="38100"/>
                </a:lnTo>
                <a:close/>
              </a:path>
              <a:path w="8046084" h="2743200">
                <a:moveTo>
                  <a:pt x="4476891" y="25400"/>
                </a:moveTo>
                <a:lnTo>
                  <a:pt x="3921892" y="25400"/>
                </a:lnTo>
                <a:lnTo>
                  <a:pt x="3871576" y="38100"/>
                </a:lnTo>
                <a:lnTo>
                  <a:pt x="4528854" y="38100"/>
                </a:lnTo>
                <a:lnTo>
                  <a:pt x="4476891" y="25400"/>
                </a:lnTo>
                <a:close/>
              </a:path>
              <a:path w="8046084" h="2743200">
                <a:moveTo>
                  <a:pt x="1362389" y="12700"/>
                </a:moveTo>
                <a:lnTo>
                  <a:pt x="1014870" y="12700"/>
                </a:lnTo>
                <a:lnTo>
                  <a:pt x="962480" y="25400"/>
                </a:lnTo>
                <a:lnTo>
                  <a:pt x="1362310" y="25400"/>
                </a:lnTo>
                <a:lnTo>
                  <a:pt x="1362389" y="12700"/>
                </a:lnTo>
                <a:close/>
              </a:path>
              <a:path w="8046084" h="2743200">
                <a:moveTo>
                  <a:pt x="1424822" y="0"/>
                </a:moveTo>
                <a:lnTo>
                  <a:pt x="1390182" y="12700"/>
                </a:lnTo>
                <a:lnTo>
                  <a:pt x="1369690" y="25400"/>
                </a:lnTo>
                <a:lnTo>
                  <a:pt x="1584169" y="25400"/>
                </a:lnTo>
                <a:lnTo>
                  <a:pt x="1532538" y="12700"/>
                </a:lnTo>
                <a:lnTo>
                  <a:pt x="1479467" y="12700"/>
                </a:lnTo>
                <a:lnTo>
                  <a:pt x="1424822" y="0"/>
                </a:lnTo>
                <a:close/>
              </a:path>
              <a:path w="8046084" h="2743200">
                <a:moveTo>
                  <a:pt x="1270059" y="0"/>
                </a:moveTo>
                <a:lnTo>
                  <a:pt x="1220878" y="12700"/>
                </a:lnTo>
                <a:lnTo>
                  <a:pt x="1313727" y="12700"/>
                </a:lnTo>
                <a:lnTo>
                  <a:pt x="1270059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070" y="26036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070" y="26036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070" y="23019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070" y="23019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1231" y="2526460"/>
            <a:ext cx="4794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49000"/>
              </a:lnSpc>
            </a:pPr>
            <a:r>
              <a:rPr sz="4200" b="1" baseline="14880" dirty="0">
                <a:latin typeface="Arial Narrow"/>
                <a:cs typeface="Arial Narrow"/>
              </a:rPr>
              <a:t>x</a:t>
            </a:r>
            <a:r>
              <a:rPr sz="1850" b="1" spc="5" dirty="0">
                <a:latin typeface="Arial Narrow"/>
                <a:cs typeface="Arial Narrow"/>
              </a:rPr>
              <a:t>n-1  </a:t>
            </a:r>
            <a:r>
              <a:rPr sz="2800" b="1" spc="5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n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0070" y="200035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070" y="200035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70" y="169872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858531" y="0"/>
                </a:moveTo>
                <a:lnTo>
                  <a:pt x="803003" y="0"/>
                </a:lnTo>
                <a:lnTo>
                  <a:pt x="747574" y="801"/>
                </a:lnTo>
                <a:lnTo>
                  <a:pt x="692444" y="2404"/>
                </a:lnTo>
                <a:lnTo>
                  <a:pt x="637812" y="4809"/>
                </a:lnTo>
                <a:lnTo>
                  <a:pt x="583877" y="8016"/>
                </a:lnTo>
                <a:lnTo>
                  <a:pt x="530837" y="12024"/>
                </a:lnTo>
                <a:lnTo>
                  <a:pt x="478893" y="16833"/>
                </a:lnTo>
                <a:lnTo>
                  <a:pt x="428242" y="22445"/>
                </a:lnTo>
                <a:lnTo>
                  <a:pt x="379084" y="28857"/>
                </a:lnTo>
                <a:lnTo>
                  <a:pt x="331619" y="36072"/>
                </a:lnTo>
                <a:lnTo>
                  <a:pt x="286044" y="44088"/>
                </a:lnTo>
                <a:lnTo>
                  <a:pt x="242560" y="52906"/>
                </a:lnTo>
                <a:lnTo>
                  <a:pt x="181920" y="67600"/>
                </a:lnTo>
                <a:lnTo>
                  <a:pt x="129943" y="83310"/>
                </a:lnTo>
                <a:lnTo>
                  <a:pt x="86628" y="99878"/>
                </a:lnTo>
                <a:lnTo>
                  <a:pt x="51977" y="117148"/>
                </a:lnTo>
                <a:lnTo>
                  <a:pt x="8662" y="153173"/>
                </a:lnTo>
                <a:lnTo>
                  <a:pt x="0" y="171614"/>
                </a:lnTo>
                <a:lnTo>
                  <a:pt x="0" y="190134"/>
                </a:lnTo>
                <a:lnTo>
                  <a:pt x="25988" y="226783"/>
                </a:lnTo>
                <a:lnTo>
                  <a:pt x="86628" y="261871"/>
                </a:lnTo>
                <a:lnTo>
                  <a:pt x="129943" y="278439"/>
                </a:lnTo>
                <a:lnTo>
                  <a:pt x="181920" y="294148"/>
                </a:lnTo>
                <a:lnTo>
                  <a:pt x="242560" y="308843"/>
                </a:lnTo>
                <a:lnTo>
                  <a:pt x="286044" y="317660"/>
                </a:lnTo>
                <a:lnTo>
                  <a:pt x="331619" y="325677"/>
                </a:lnTo>
                <a:lnTo>
                  <a:pt x="379084" y="332891"/>
                </a:lnTo>
                <a:lnTo>
                  <a:pt x="428242" y="339304"/>
                </a:lnTo>
                <a:lnTo>
                  <a:pt x="478893" y="344915"/>
                </a:lnTo>
                <a:lnTo>
                  <a:pt x="530837" y="349725"/>
                </a:lnTo>
                <a:lnTo>
                  <a:pt x="583877" y="353733"/>
                </a:lnTo>
                <a:lnTo>
                  <a:pt x="637812" y="356939"/>
                </a:lnTo>
                <a:lnTo>
                  <a:pt x="692444" y="359344"/>
                </a:lnTo>
                <a:lnTo>
                  <a:pt x="747574" y="360947"/>
                </a:lnTo>
                <a:lnTo>
                  <a:pt x="803003" y="361749"/>
                </a:lnTo>
                <a:lnTo>
                  <a:pt x="858531" y="361749"/>
                </a:lnTo>
                <a:lnTo>
                  <a:pt x="913959" y="360947"/>
                </a:lnTo>
                <a:lnTo>
                  <a:pt x="969089" y="359344"/>
                </a:lnTo>
                <a:lnTo>
                  <a:pt x="1023721" y="356939"/>
                </a:lnTo>
                <a:lnTo>
                  <a:pt x="1077656" y="353733"/>
                </a:lnTo>
                <a:lnTo>
                  <a:pt x="1130696" y="349725"/>
                </a:lnTo>
                <a:lnTo>
                  <a:pt x="1182641" y="344915"/>
                </a:lnTo>
                <a:lnTo>
                  <a:pt x="1233291" y="339304"/>
                </a:lnTo>
                <a:lnTo>
                  <a:pt x="1282449" y="332891"/>
                </a:lnTo>
                <a:lnTo>
                  <a:pt x="1329915" y="325677"/>
                </a:lnTo>
                <a:lnTo>
                  <a:pt x="1375489" y="317660"/>
                </a:lnTo>
                <a:lnTo>
                  <a:pt x="1418973" y="308843"/>
                </a:lnTo>
                <a:lnTo>
                  <a:pt x="1479613" y="294148"/>
                </a:lnTo>
                <a:lnTo>
                  <a:pt x="1531591" y="278439"/>
                </a:lnTo>
                <a:lnTo>
                  <a:pt x="1574905" y="261871"/>
                </a:lnTo>
                <a:lnTo>
                  <a:pt x="1609557" y="244600"/>
                </a:lnTo>
                <a:lnTo>
                  <a:pt x="1652871" y="208576"/>
                </a:lnTo>
                <a:lnTo>
                  <a:pt x="1661534" y="190134"/>
                </a:lnTo>
                <a:lnTo>
                  <a:pt x="1661534" y="171614"/>
                </a:lnTo>
                <a:lnTo>
                  <a:pt x="1635545" y="134965"/>
                </a:lnTo>
                <a:lnTo>
                  <a:pt x="1574905" y="99878"/>
                </a:lnTo>
                <a:lnTo>
                  <a:pt x="1531591" y="83310"/>
                </a:lnTo>
                <a:lnTo>
                  <a:pt x="1479613" y="67600"/>
                </a:lnTo>
                <a:lnTo>
                  <a:pt x="1418973" y="52906"/>
                </a:lnTo>
                <a:lnTo>
                  <a:pt x="1375489" y="44088"/>
                </a:lnTo>
                <a:lnTo>
                  <a:pt x="1329915" y="36072"/>
                </a:lnTo>
                <a:lnTo>
                  <a:pt x="1282449" y="28857"/>
                </a:lnTo>
                <a:lnTo>
                  <a:pt x="1233291" y="22445"/>
                </a:lnTo>
                <a:lnTo>
                  <a:pt x="1182641" y="16833"/>
                </a:lnTo>
                <a:lnTo>
                  <a:pt x="1130696" y="12024"/>
                </a:lnTo>
                <a:lnTo>
                  <a:pt x="1077656" y="8016"/>
                </a:lnTo>
                <a:lnTo>
                  <a:pt x="1023721" y="4809"/>
                </a:lnTo>
                <a:lnTo>
                  <a:pt x="969089" y="2404"/>
                </a:lnTo>
                <a:lnTo>
                  <a:pt x="913959" y="801"/>
                </a:lnTo>
                <a:lnTo>
                  <a:pt x="858531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0070" y="169872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070" y="1397100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070" y="1397100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10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10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2967" y="1398325"/>
            <a:ext cx="29591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marR="5080" indent="-34290">
              <a:lnSpc>
                <a:spcPct val="796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2  </a:t>
            </a:r>
            <a:r>
              <a:rPr sz="2800" b="1" spc="5" dirty="0">
                <a:latin typeface="Arial Narrow"/>
                <a:cs typeface="Arial Narrow"/>
              </a:rPr>
              <a:t>0</a:t>
            </a:r>
            <a:endParaRPr sz="2800">
              <a:latin typeface="Arial Narrow"/>
              <a:cs typeface="Arial Narrow"/>
            </a:endParaRPr>
          </a:p>
          <a:p>
            <a:pPr marL="68580">
              <a:lnSpc>
                <a:spcPts val="1775"/>
              </a:lnSpc>
            </a:pPr>
            <a:r>
              <a:rPr sz="2800" spc="-1400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0070" y="1095475"/>
            <a:ext cx="1661534" cy="36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070" y="1095475"/>
            <a:ext cx="1661795" cy="361950"/>
          </a:xfrm>
          <a:custGeom>
            <a:avLst/>
            <a:gdLst/>
            <a:ahLst/>
            <a:cxnLst/>
            <a:rect l="l" t="t" r="r" b="b"/>
            <a:pathLst>
              <a:path w="1661795" h="361950">
                <a:moveTo>
                  <a:pt x="1418973" y="52906"/>
                </a:moveTo>
                <a:lnTo>
                  <a:pt x="1479613" y="67600"/>
                </a:lnTo>
                <a:lnTo>
                  <a:pt x="1531591" y="83309"/>
                </a:lnTo>
                <a:lnTo>
                  <a:pt x="1574905" y="99878"/>
                </a:lnTo>
                <a:lnTo>
                  <a:pt x="1609557" y="117148"/>
                </a:lnTo>
                <a:lnTo>
                  <a:pt x="1652871" y="153173"/>
                </a:lnTo>
                <a:lnTo>
                  <a:pt x="1661534" y="171614"/>
                </a:lnTo>
                <a:lnTo>
                  <a:pt x="1661534" y="190134"/>
                </a:lnTo>
                <a:lnTo>
                  <a:pt x="1635545" y="226783"/>
                </a:lnTo>
                <a:lnTo>
                  <a:pt x="1574905" y="261871"/>
                </a:lnTo>
                <a:lnTo>
                  <a:pt x="1531591" y="278439"/>
                </a:lnTo>
                <a:lnTo>
                  <a:pt x="1479613" y="294148"/>
                </a:lnTo>
                <a:lnTo>
                  <a:pt x="1418973" y="308843"/>
                </a:lnTo>
                <a:lnTo>
                  <a:pt x="1375489" y="317660"/>
                </a:lnTo>
                <a:lnTo>
                  <a:pt x="1329915" y="325677"/>
                </a:lnTo>
                <a:lnTo>
                  <a:pt x="1282449" y="332891"/>
                </a:lnTo>
                <a:lnTo>
                  <a:pt x="1233291" y="339304"/>
                </a:lnTo>
                <a:lnTo>
                  <a:pt x="1182641" y="344915"/>
                </a:lnTo>
                <a:lnTo>
                  <a:pt x="1130696" y="349725"/>
                </a:lnTo>
                <a:lnTo>
                  <a:pt x="1077656" y="353733"/>
                </a:lnTo>
                <a:lnTo>
                  <a:pt x="1023721" y="356939"/>
                </a:lnTo>
                <a:lnTo>
                  <a:pt x="969089" y="359344"/>
                </a:lnTo>
                <a:lnTo>
                  <a:pt x="913959" y="360947"/>
                </a:lnTo>
                <a:lnTo>
                  <a:pt x="858531" y="361749"/>
                </a:lnTo>
                <a:lnTo>
                  <a:pt x="803003" y="361749"/>
                </a:lnTo>
                <a:lnTo>
                  <a:pt x="747574" y="360947"/>
                </a:lnTo>
                <a:lnTo>
                  <a:pt x="692444" y="359344"/>
                </a:lnTo>
                <a:lnTo>
                  <a:pt x="637812" y="356939"/>
                </a:lnTo>
                <a:lnTo>
                  <a:pt x="583877" y="353733"/>
                </a:lnTo>
                <a:lnTo>
                  <a:pt x="530837" y="349725"/>
                </a:lnTo>
                <a:lnTo>
                  <a:pt x="478893" y="344915"/>
                </a:lnTo>
                <a:lnTo>
                  <a:pt x="428242" y="339304"/>
                </a:lnTo>
                <a:lnTo>
                  <a:pt x="379084" y="332891"/>
                </a:lnTo>
                <a:lnTo>
                  <a:pt x="331619" y="325677"/>
                </a:lnTo>
                <a:lnTo>
                  <a:pt x="286044" y="317660"/>
                </a:lnTo>
                <a:lnTo>
                  <a:pt x="242560" y="308843"/>
                </a:lnTo>
                <a:lnTo>
                  <a:pt x="181920" y="294148"/>
                </a:lnTo>
                <a:lnTo>
                  <a:pt x="129943" y="278439"/>
                </a:lnTo>
                <a:lnTo>
                  <a:pt x="86628" y="261871"/>
                </a:lnTo>
                <a:lnTo>
                  <a:pt x="51977" y="244600"/>
                </a:lnTo>
                <a:lnTo>
                  <a:pt x="8662" y="208576"/>
                </a:lnTo>
                <a:lnTo>
                  <a:pt x="0" y="190134"/>
                </a:lnTo>
                <a:lnTo>
                  <a:pt x="0" y="171614"/>
                </a:lnTo>
                <a:lnTo>
                  <a:pt x="25988" y="134965"/>
                </a:lnTo>
                <a:lnTo>
                  <a:pt x="86628" y="99878"/>
                </a:lnTo>
                <a:lnTo>
                  <a:pt x="129943" y="83309"/>
                </a:lnTo>
                <a:lnTo>
                  <a:pt x="181920" y="67600"/>
                </a:lnTo>
                <a:lnTo>
                  <a:pt x="242560" y="52906"/>
                </a:lnTo>
                <a:lnTo>
                  <a:pt x="286044" y="44088"/>
                </a:lnTo>
                <a:lnTo>
                  <a:pt x="331619" y="36072"/>
                </a:lnTo>
                <a:lnTo>
                  <a:pt x="379084" y="28857"/>
                </a:lnTo>
                <a:lnTo>
                  <a:pt x="428242" y="22445"/>
                </a:lnTo>
                <a:lnTo>
                  <a:pt x="478893" y="16833"/>
                </a:lnTo>
                <a:lnTo>
                  <a:pt x="530837" y="12024"/>
                </a:lnTo>
                <a:lnTo>
                  <a:pt x="583877" y="8016"/>
                </a:lnTo>
                <a:lnTo>
                  <a:pt x="637812" y="4809"/>
                </a:lnTo>
                <a:lnTo>
                  <a:pt x="692444" y="2404"/>
                </a:lnTo>
                <a:lnTo>
                  <a:pt x="747574" y="801"/>
                </a:lnTo>
                <a:lnTo>
                  <a:pt x="803003" y="0"/>
                </a:lnTo>
                <a:lnTo>
                  <a:pt x="858531" y="0"/>
                </a:lnTo>
                <a:lnTo>
                  <a:pt x="913959" y="801"/>
                </a:lnTo>
                <a:lnTo>
                  <a:pt x="969089" y="2404"/>
                </a:lnTo>
                <a:lnTo>
                  <a:pt x="1023721" y="4809"/>
                </a:lnTo>
                <a:lnTo>
                  <a:pt x="1077656" y="8016"/>
                </a:lnTo>
                <a:lnTo>
                  <a:pt x="1130696" y="12024"/>
                </a:lnTo>
                <a:lnTo>
                  <a:pt x="1182641" y="16833"/>
                </a:lnTo>
                <a:lnTo>
                  <a:pt x="1233291" y="22445"/>
                </a:lnTo>
                <a:lnTo>
                  <a:pt x="1282449" y="28857"/>
                </a:lnTo>
                <a:lnTo>
                  <a:pt x="1329915" y="36072"/>
                </a:lnTo>
                <a:lnTo>
                  <a:pt x="1375489" y="44088"/>
                </a:lnTo>
                <a:lnTo>
                  <a:pt x="1418973" y="52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92967" y="1009650"/>
            <a:ext cx="295910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rial Narrow"/>
                <a:cs typeface="Arial Narrow"/>
              </a:rPr>
              <a:t>x</a:t>
            </a:r>
            <a:r>
              <a:rPr sz="2775" b="1" spc="7" baseline="-22522" dirty="0">
                <a:latin typeface="Arial Narrow"/>
                <a:cs typeface="Arial Narrow"/>
              </a:rPr>
              <a:t>1</a:t>
            </a:r>
            <a:endParaRPr sz="2775" baseline="-22522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690" y="1857375"/>
            <a:ext cx="60071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dirty="0">
                <a:latin typeface="Arial Narrow"/>
                <a:cs typeface="Arial Narrow"/>
              </a:rPr>
              <a:t>D</a:t>
            </a:r>
            <a:r>
              <a:rPr sz="2800" u="heavy" spc="-5" dirty="0">
                <a:latin typeface="Arial Narrow"/>
                <a:cs typeface="Arial Narrow"/>
              </a:rPr>
              <a:t>B</a:t>
            </a:r>
            <a:r>
              <a:rPr sz="2800" dirty="0">
                <a:latin typeface="Arial Narrow"/>
                <a:cs typeface="Arial Narrow"/>
              </a:rPr>
              <a:t>=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5437" y="1577975"/>
            <a:ext cx="1177925" cy="1025525"/>
          </a:xfrm>
          <a:custGeom>
            <a:avLst/>
            <a:gdLst/>
            <a:ahLst/>
            <a:cxnLst/>
            <a:rect l="l" t="t" r="r" b="b"/>
            <a:pathLst>
              <a:path w="1177925" h="1025525">
                <a:moveTo>
                  <a:pt x="588962" y="0"/>
                </a:moveTo>
                <a:lnTo>
                  <a:pt x="538144" y="1882"/>
                </a:lnTo>
                <a:lnTo>
                  <a:pt x="488527" y="7425"/>
                </a:lnTo>
                <a:lnTo>
                  <a:pt x="440286" y="16477"/>
                </a:lnTo>
                <a:lnTo>
                  <a:pt x="393600" y="28882"/>
                </a:lnTo>
                <a:lnTo>
                  <a:pt x="348644" y="44488"/>
                </a:lnTo>
                <a:lnTo>
                  <a:pt x="305596" y="63139"/>
                </a:lnTo>
                <a:lnTo>
                  <a:pt x="264633" y="84683"/>
                </a:lnTo>
                <a:lnTo>
                  <a:pt x="225930" y="108964"/>
                </a:lnTo>
                <a:lnTo>
                  <a:pt x="189666" y="135830"/>
                </a:lnTo>
                <a:lnTo>
                  <a:pt x="156016" y="165126"/>
                </a:lnTo>
                <a:lnTo>
                  <a:pt x="125157" y="196699"/>
                </a:lnTo>
                <a:lnTo>
                  <a:pt x="97267" y="230394"/>
                </a:lnTo>
                <a:lnTo>
                  <a:pt x="72522" y="266058"/>
                </a:lnTo>
                <a:lnTo>
                  <a:pt x="51099" y="303537"/>
                </a:lnTo>
                <a:lnTo>
                  <a:pt x="33175" y="342676"/>
                </a:lnTo>
                <a:lnTo>
                  <a:pt x="18926" y="383322"/>
                </a:lnTo>
                <a:lnTo>
                  <a:pt x="8529" y="425321"/>
                </a:lnTo>
                <a:lnTo>
                  <a:pt x="2161" y="468519"/>
                </a:lnTo>
                <a:lnTo>
                  <a:pt x="0" y="512762"/>
                </a:lnTo>
                <a:lnTo>
                  <a:pt x="2161" y="557005"/>
                </a:lnTo>
                <a:lnTo>
                  <a:pt x="8529" y="600203"/>
                </a:lnTo>
                <a:lnTo>
                  <a:pt x="18926" y="642202"/>
                </a:lnTo>
                <a:lnTo>
                  <a:pt x="33175" y="682848"/>
                </a:lnTo>
                <a:lnTo>
                  <a:pt x="51099" y="721987"/>
                </a:lnTo>
                <a:lnTo>
                  <a:pt x="72522" y="759466"/>
                </a:lnTo>
                <a:lnTo>
                  <a:pt x="97267" y="795130"/>
                </a:lnTo>
                <a:lnTo>
                  <a:pt x="125157" y="828825"/>
                </a:lnTo>
                <a:lnTo>
                  <a:pt x="156016" y="860398"/>
                </a:lnTo>
                <a:lnTo>
                  <a:pt x="189666" y="889694"/>
                </a:lnTo>
                <a:lnTo>
                  <a:pt x="225930" y="916560"/>
                </a:lnTo>
                <a:lnTo>
                  <a:pt x="264633" y="940841"/>
                </a:lnTo>
                <a:lnTo>
                  <a:pt x="305596" y="962385"/>
                </a:lnTo>
                <a:lnTo>
                  <a:pt x="348644" y="981036"/>
                </a:lnTo>
                <a:lnTo>
                  <a:pt x="393600" y="996642"/>
                </a:lnTo>
                <a:lnTo>
                  <a:pt x="440286" y="1009047"/>
                </a:lnTo>
                <a:lnTo>
                  <a:pt x="488527" y="1018099"/>
                </a:lnTo>
                <a:lnTo>
                  <a:pt x="538144" y="1023642"/>
                </a:lnTo>
                <a:lnTo>
                  <a:pt x="588962" y="1025525"/>
                </a:lnTo>
                <a:lnTo>
                  <a:pt x="639780" y="1023642"/>
                </a:lnTo>
                <a:lnTo>
                  <a:pt x="689397" y="1018099"/>
                </a:lnTo>
                <a:lnTo>
                  <a:pt x="737638" y="1009047"/>
                </a:lnTo>
                <a:lnTo>
                  <a:pt x="784324" y="996642"/>
                </a:lnTo>
                <a:lnTo>
                  <a:pt x="829280" y="981036"/>
                </a:lnTo>
                <a:lnTo>
                  <a:pt x="872328" y="962385"/>
                </a:lnTo>
                <a:lnTo>
                  <a:pt x="913291" y="940841"/>
                </a:lnTo>
                <a:lnTo>
                  <a:pt x="951994" y="916560"/>
                </a:lnTo>
                <a:lnTo>
                  <a:pt x="988258" y="889694"/>
                </a:lnTo>
                <a:lnTo>
                  <a:pt x="1021908" y="860398"/>
                </a:lnTo>
                <a:lnTo>
                  <a:pt x="1052767" y="828825"/>
                </a:lnTo>
                <a:lnTo>
                  <a:pt x="1080657" y="795130"/>
                </a:lnTo>
                <a:lnTo>
                  <a:pt x="1105402" y="759466"/>
                </a:lnTo>
                <a:lnTo>
                  <a:pt x="1126825" y="721987"/>
                </a:lnTo>
                <a:lnTo>
                  <a:pt x="1144749" y="682848"/>
                </a:lnTo>
                <a:lnTo>
                  <a:pt x="1158998" y="642202"/>
                </a:lnTo>
                <a:lnTo>
                  <a:pt x="1169395" y="600203"/>
                </a:lnTo>
                <a:lnTo>
                  <a:pt x="1175763" y="557005"/>
                </a:lnTo>
                <a:lnTo>
                  <a:pt x="1177925" y="512762"/>
                </a:lnTo>
                <a:lnTo>
                  <a:pt x="1175763" y="468519"/>
                </a:lnTo>
                <a:lnTo>
                  <a:pt x="1169395" y="425321"/>
                </a:lnTo>
                <a:lnTo>
                  <a:pt x="1158998" y="383322"/>
                </a:lnTo>
                <a:lnTo>
                  <a:pt x="1144749" y="342676"/>
                </a:lnTo>
                <a:lnTo>
                  <a:pt x="1126825" y="303537"/>
                </a:lnTo>
                <a:lnTo>
                  <a:pt x="1105402" y="266058"/>
                </a:lnTo>
                <a:lnTo>
                  <a:pt x="1080657" y="230394"/>
                </a:lnTo>
                <a:lnTo>
                  <a:pt x="1052767" y="196699"/>
                </a:lnTo>
                <a:lnTo>
                  <a:pt x="1021908" y="165126"/>
                </a:lnTo>
                <a:lnTo>
                  <a:pt x="988258" y="135830"/>
                </a:lnTo>
                <a:lnTo>
                  <a:pt x="951994" y="108964"/>
                </a:lnTo>
                <a:lnTo>
                  <a:pt x="913291" y="84683"/>
                </a:lnTo>
                <a:lnTo>
                  <a:pt x="872328" y="63139"/>
                </a:lnTo>
                <a:lnTo>
                  <a:pt x="829280" y="44488"/>
                </a:lnTo>
                <a:lnTo>
                  <a:pt x="784324" y="28882"/>
                </a:lnTo>
                <a:lnTo>
                  <a:pt x="737638" y="16477"/>
                </a:lnTo>
                <a:lnTo>
                  <a:pt x="689397" y="7425"/>
                </a:lnTo>
                <a:lnTo>
                  <a:pt x="639780" y="1882"/>
                </a:lnTo>
                <a:lnTo>
                  <a:pt x="5889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4363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50" y="0"/>
                </a:lnTo>
                <a:close/>
              </a:path>
            </a:pathLst>
          </a:custGeom>
          <a:solidFill>
            <a:srgbClr val="D5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4364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49" y="0"/>
                </a:moveTo>
                <a:lnTo>
                  <a:pt x="37469" y="4197"/>
                </a:lnTo>
                <a:lnTo>
                  <a:pt x="17968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8" y="91181"/>
                </a:lnTo>
                <a:lnTo>
                  <a:pt x="37469" y="102628"/>
                </a:lnTo>
                <a:lnTo>
                  <a:pt x="61349" y="106825"/>
                </a:lnTo>
                <a:lnTo>
                  <a:pt x="85230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0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0" y="4197"/>
                </a:lnTo>
                <a:lnTo>
                  <a:pt x="6134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1735" y="1883970"/>
            <a:ext cx="123189" cy="107314"/>
          </a:xfrm>
          <a:custGeom>
            <a:avLst/>
            <a:gdLst/>
            <a:ahLst/>
            <a:cxnLst/>
            <a:rect l="l" t="t" r="r" b="b"/>
            <a:pathLst>
              <a:path w="123190" h="107314">
                <a:moveTo>
                  <a:pt x="61350" y="0"/>
                </a:moveTo>
                <a:lnTo>
                  <a:pt x="37470" y="4197"/>
                </a:lnTo>
                <a:lnTo>
                  <a:pt x="17969" y="15644"/>
                </a:lnTo>
                <a:lnTo>
                  <a:pt x="4821" y="32622"/>
                </a:lnTo>
                <a:lnTo>
                  <a:pt x="0" y="53412"/>
                </a:lnTo>
                <a:lnTo>
                  <a:pt x="4821" y="74203"/>
                </a:lnTo>
                <a:lnTo>
                  <a:pt x="17969" y="91181"/>
                </a:lnTo>
                <a:lnTo>
                  <a:pt x="37470" y="102628"/>
                </a:lnTo>
                <a:lnTo>
                  <a:pt x="61350" y="106825"/>
                </a:lnTo>
                <a:lnTo>
                  <a:pt x="85231" y="102628"/>
                </a:lnTo>
                <a:lnTo>
                  <a:pt x="104731" y="91181"/>
                </a:lnTo>
                <a:lnTo>
                  <a:pt x="117879" y="74203"/>
                </a:lnTo>
                <a:lnTo>
                  <a:pt x="122701" y="53412"/>
                </a:lnTo>
                <a:lnTo>
                  <a:pt x="117879" y="32622"/>
                </a:lnTo>
                <a:lnTo>
                  <a:pt x="104731" y="15644"/>
                </a:lnTo>
                <a:lnTo>
                  <a:pt x="85231" y="4197"/>
                </a:lnTo>
                <a:lnTo>
                  <a:pt x="613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5924" y="2314358"/>
            <a:ext cx="637540" cy="95885"/>
          </a:xfrm>
          <a:custGeom>
            <a:avLst/>
            <a:gdLst/>
            <a:ahLst/>
            <a:cxnLst/>
            <a:rect l="l" t="t" r="r" b="b"/>
            <a:pathLst>
              <a:path w="637540" h="95885">
                <a:moveTo>
                  <a:pt x="0" y="0"/>
                </a:moveTo>
                <a:lnTo>
                  <a:pt x="45493" y="25318"/>
                </a:lnTo>
                <a:lnTo>
                  <a:pt x="90988" y="46741"/>
                </a:lnTo>
                <a:lnTo>
                  <a:pt x="136484" y="64269"/>
                </a:lnTo>
                <a:lnTo>
                  <a:pt x="181981" y="77902"/>
                </a:lnTo>
                <a:lnTo>
                  <a:pt x="227479" y="87640"/>
                </a:lnTo>
                <a:lnTo>
                  <a:pt x="272977" y="93483"/>
                </a:lnTo>
                <a:lnTo>
                  <a:pt x="318476" y="95430"/>
                </a:lnTo>
                <a:lnTo>
                  <a:pt x="363974" y="93483"/>
                </a:lnTo>
                <a:lnTo>
                  <a:pt x="409472" y="87640"/>
                </a:lnTo>
                <a:lnTo>
                  <a:pt x="454970" y="77902"/>
                </a:lnTo>
                <a:lnTo>
                  <a:pt x="500467" y="64269"/>
                </a:lnTo>
                <a:lnTo>
                  <a:pt x="545963" y="46741"/>
                </a:lnTo>
                <a:lnTo>
                  <a:pt x="591458" y="25318"/>
                </a:lnTo>
                <a:lnTo>
                  <a:pt x="636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55177" y="2722562"/>
            <a:ext cx="124523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 Narrow"/>
                <a:cs typeface="Arial Narrow"/>
              </a:rPr>
              <a:t>Adversary</a:t>
            </a:r>
            <a:r>
              <a:rPr sz="2000" b="1" spc="-17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6075" y="1638300"/>
            <a:ext cx="1014730" cy="965200"/>
          </a:xfrm>
          <a:prstGeom prst="rect">
            <a:avLst/>
          </a:prstGeom>
          <a:solidFill>
            <a:srgbClr val="D4FCA9"/>
          </a:solidFill>
        </p:spPr>
        <p:txBody>
          <a:bodyPr vert="horz" wrap="square" lIns="0" tIns="22225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750"/>
              </a:spcBef>
            </a:pPr>
            <a:r>
              <a:rPr sz="3200" dirty="0">
                <a:solidFill>
                  <a:srgbClr val="929292"/>
                </a:solidFill>
                <a:latin typeface="Arial Narrow"/>
                <a:cs typeface="Arial Narrow"/>
              </a:rPr>
              <a:t>San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65713" y="1698625"/>
            <a:ext cx="1475105" cy="1905"/>
          </a:xfrm>
          <a:custGeom>
            <a:avLst/>
            <a:gdLst/>
            <a:ahLst/>
            <a:cxnLst/>
            <a:rect l="l" t="t" r="r" b="b"/>
            <a:pathLst>
              <a:path w="1475104" h="1905">
                <a:moveTo>
                  <a:pt x="1474724" y="0"/>
                </a:moveTo>
                <a:lnTo>
                  <a:pt x="0" y="1498"/>
                </a:lnTo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8337" y="165643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6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8337" y="2000250"/>
            <a:ext cx="1475105" cy="1905"/>
          </a:xfrm>
          <a:custGeom>
            <a:avLst/>
            <a:gdLst/>
            <a:ahLst/>
            <a:cxnLst/>
            <a:rect l="l" t="t" r="r" b="b"/>
            <a:pathLst>
              <a:path w="1475104" h="1905">
                <a:moveTo>
                  <a:pt x="0" y="0"/>
                </a:moveTo>
                <a:lnTo>
                  <a:pt x="1474724" y="1498"/>
                </a:lnTo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3016" y="1958060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51603" y="1276197"/>
            <a:ext cx="870585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5730">
              <a:lnSpc>
                <a:spcPct val="118800"/>
              </a:lnSpc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  </a:t>
            </a:r>
            <a:r>
              <a:rPr sz="2000" spc="-135" dirty="0">
                <a:solidFill>
                  <a:srgbClr val="929292"/>
                </a:solidFill>
                <a:latin typeface="Arial Narrow"/>
                <a:cs typeface="Arial Narrow"/>
              </a:rPr>
              <a:t>an</a:t>
            </a:r>
            <a:r>
              <a:rPr sz="3000" spc="-202" baseline="15277" dirty="0">
                <a:solidFill>
                  <a:srgbClr val="929292"/>
                </a:solidFill>
                <a:latin typeface="Arial Narrow"/>
                <a:cs typeface="Arial Narrow"/>
              </a:rPr>
              <a:t>1</a:t>
            </a:r>
            <a:r>
              <a:rPr sz="2000" spc="-135" dirty="0">
                <a:solidFill>
                  <a:srgbClr val="929292"/>
                </a:solidFill>
                <a:latin typeface="Arial Narrow"/>
                <a:cs typeface="Arial Narrow"/>
              </a:rPr>
              <a:t>swer</a:t>
            </a:r>
            <a:r>
              <a:rPr sz="2000" spc="-95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65713" y="2724150"/>
            <a:ext cx="1446530" cy="1905"/>
          </a:xfrm>
          <a:custGeom>
            <a:avLst/>
            <a:gdLst/>
            <a:ahLst/>
            <a:cxnLst/>
            <a:rect l="l" t="t" r="r" b="b"/>
            <a:pathLst>
              <a:path w="1446529" h="1905">
                <a:moveTo>
                  <a:pt x="1446149" y="0"/>
                </a:moveTo>
                <a:lnTo>
                  <a:pt x="0" y="1496"/>
                </a:lnTo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8337" y="2681958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87330" y="0"/>
                </a:moveTo>
                <a:lnTo>
                  <a:pt x="0" y="43778"/>
                </a:lnTo>
                <a:lnTo>
                  <a:pt x="87421" y="87375"/>
                </a:lnTo>
                <a:lnTo>
                  <a:pt x="8733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92618" y="2359025"/>
            <a:ext cx="54673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929292"/>
                </a:solidFill>
                <a:latin typeface="Arial Narrow"/>
                <a:cs typeface="Arial Narrow"/>
              </a:rPr>
              <a:t>query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92625" y="3025775"/>
            <a:ext cx="1475105" cy="1905"/>
          </a:xfrm>
          <a:custGeom>
            <a:avLst/>
            <a:gdLst/>
            <a:ahLst/>
            <a:cxnLst/>
            <a:rect l="l" t="t" r="r" b="b"/>
            <a:pathLst>
              <a:path w="1475104" h="1905">
                <a:moveTo>
                  <a:pt x="0" y="0"/>
                </a:moveTo>
                <a:lnTo>
                  <a:pt x="1474724" y="1498"/>
                </a:lnTo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7303" y="2983585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90" y="0"/>
                </a:moveTo>
                <a:lnTo>
                  <a:pt x="0" y="87376"/>
                </a:lnTo>
                <a:lnTo>
                  <a:pt x="87421" y="43778"/>
                </a:lnTo>
                <a:lnTo>
                  <a:pt x="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61190" y="2720975"/>
            <a:ext cx="87884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0" dirty="0">
                <a:solidFill>
                  <a:srgbClr val="929292"/>
                </a:solidFill>
                <a:latin typeface="Arial Narrow"/>
                <a:cs typeface="Arial Narrow"/>
              </a:rPr>
              <a:t>an</a:t>
            </a:r>
            <a:r>
              <a:rPr sz="3000" spc="-225" baseline="15277" dirty="0">
                <a:solidFill>
                  <a:srgbClr val="929292"/>
                </a:solidFill>
                <a:latin typeface="Arial Narrow"/>
                <a:cs typeface="Arial Narrow"/>
              </a:rPr>
              <a:t>T</a:t>
            </a:r>
            <a:r>
              <a:rPr sz="2000" spc="-150" dirty="0">
                <a:solidFill>
                  <a:srgbClr val="929292"/>
                </a:solidFill>
                <a:latin typeface="Arial Narrow"/>
                <a:cs typeface="Arial Narrow"/>
              </a:rPr>
              <a:t>swer</a:t>
            </a:r>
            <a:r>
              <a:rPr sz="2000" spc="-105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929292"/>
                </a:solidFill>
                <a:latin typeface="Arial Narrow"/>
                <a:cs typeface="Arial Narrow"/>
              </a:rPr>
              <a:t>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54962" y="1990725"/>
            <a:ext cx="1441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0" dirty="0">
                <a:solidFill>
                  <a:srgbClr val="929292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52687" y="2120900"/>
            <a:ext cx="379095" cy="1905"/>
          </a:xfrm>
          <a:custGeom>
            <a:avLst/>
            <a:gdLst/>
            <a:ahLst/>
            <a:cxnLst/>
            <a:rect l="l" t="t" r="r" b="b"/>
            <a:pathLst>
              <a:path w="379094" h="1905">
                <a:moveTo>
                  <a:pt x="0" y="0"/>
                </a:moveTo>
                <a:lnTo>
                  <a:pt x="378777" y="1387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1365" y="2094982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4" h="54610">
                <a:moveTo>
                  <a:pt x="200" y="0"/>
                </a:moveTo>
                <a:lnTo>
                  <a:pt x="0" y="54609"/>
                </a:lnTo>
                <a:lnTo>
                  <a:pt x="54709" y="27504"/>
                </a:lnTo>
                <a:lnTo>
                  <a:pt x="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49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49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6" y="164637"/>
                </a:lnTo>
                <a:lnTo>
                  <a:pt x="288925" y="119236"/>
                </a:lnTo>
                <a:lnTo>
                  <a:pt x="278346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2125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6" y="73835"/>
                </a:lnTo>
                <a:lnTo>
                  <a:pt x="288925" y="119236"/>
                </a:lnTo>
                <a:lnTo>
                  <a:pt x="278346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49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49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167490" y="0"/>
                </a:moveTo>
                <a:lnTo>
                  <a:pt x="123022" y="0"/>
                </a:lnTo>
                <a:lnTo>
                  <a:pt x="80245" y="11307"/>
                </a:lnTo>
                <a:lnTo>
                  <a:pt x="42544" y="33923"/>
                </a:lnTo>
                <a:lnTo>
                  <a:pt x="10636" y="73835"/>
                </a:lnTo>
                <a:lnTo>
                  <a:pt x="0" y="119236"/>
                </a:lnTo>
                <a:lnTo>
                  <a:pt x="10636" y="164637"/>
                </a:lnTo>
                <a:lnTo>
                  <a:pt x="42544" y="204549"/>
                </a:lnTo>
                <a:lnTo>
                  <a:pt x="80245" y="227165"/>
                </a:lnTo>
                <a:lnTo>
                  <a:pt x="123022" y="238473"/>
                </a:lnTo>
                <a:lnTo>
                  <a:pt x="167490" y="238473"/>
                </a:lnTo>
                <a:lnTo>
                  <a:pt x="210266" y="227165"/>
                </a:lnTo>
                <a:lnTo>
                  <a:pt x="247967" y="204549"/>
                </a:lnTo>
                <a:lnTo>
                  <a:pt x="279876" y="164637"/>
                </a:lnTo>
                <a:lnTo>
                  <a:pt x="290512" y="119236"/>
                </a:lnTo>
                <a:lnTo>
                  <a:pt x="279876" y="73835"/>
                </a:lnTo>
                <a:lnTo>
                  <a:pt x="247967" y="33923"/>
                </a:lnTo>
                <a:lnTo>
                  <a:pt x="210266" y="11307"/>
                </a:lnTo>
                <a:lnTo>
                  <a:pt x="167490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8025" y="2846213"/>
            <a:ext cx="290830" cy="238760"/>
          </a:xfrm>
          <a:custGeom>
            <a:avLst/>
            <a:gdLst/>
            <a:ahLst/>
            <a:cxnLst/>
            <a:rect l="l" t="t" r="r" b="b"/>
            <a:pathLst>
              <a:path w="290829" h="238760">
                <a:moveTo>
                  <a:pt x="247967" y="33923"/>
                </a:moveTo>
                <a:lnTo>
                  <a:pt x="279876" y="73835"/>
                </a:lnTo>
                <a:lnTo>
                  <a:pt x="290512" y="119236"/>
                </a:lnTo>
                <a:lnTo>
                  <a:pt x="279876" y="164637"/>
                </a:lnTo>
                <a:lnTo>
                  <a:pt x="247967" y="204549"/>
                </a:lnTo>
                <a:lnTo>
                  <a:pt x="210266" y="227165"/>
                </a:lnTo>
                <a:lnTo>
                  <a:pt x="167490" y="238473"/>
                </a:lnTo>
                <a:lnTo>
                  <a:pt x="123022" y="238473"/>
                </a:lnTo>
                <a:lnTo>
                  <a:pt x="80245" y="227165"/>
                </a:lnTo>
                <a:lnTo>
                  <a:pt x="42544" y="204549"/>
                </a:lnTo>
                <a:lnTo>
                  <a:pt x="10636" y="164637"/>
                </a:lnTo>
                <a:lnTo>
                  <a:pt x="0" y="119236"/>
                </a:lnTo>
                <a:lnTo>
                  <a:pt x="10636" y="73835"/>
                </a:lnTo>
                <a:lnTo>
                  <a:pt x="42544" y="33923"/>
                </a:lnTo>
                <a:lnTo>
                  <a:pt x="80245" y="11307"/>
                </a:lnTo>
                <a:lnTo>
                  <a:pt x="123022" y="0"/>
                </a:lnTo>
                <a:lnTo>
                  <a:pt x="167490" y="0"/>
                </a:lnTo>
                <a:lnTo>
                  <a:pt x="210266" y="11307"/>
                </a:lnTo>
                <a:lnTo>
                  <a:pt x="247967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166575" y="0"/>
                </a:moveTo>
                <a:lnTo>
                  <a:pt x="122350" y="0"/>
                </a:lnTo>
                <a:lnTo>
                  <a:pt x="79807" y="11307"/>
                </a:lnTo>
                <a:lnTo>
                  <a:pt x="42312" y="33923"/>
                </a:lnTo>
                <a:lnTo>
                  <a:pt x="10578" y="73835"/>
                </a:lnTo>
                <a:lnTo>
                  <a:pt x="0" y="119236"/>
                </a:lnTo>
                <a:lnTo>
                  <a:pt x="10578" y="164637"/>
                </a:lnTo>
                <a:lnTo>
                  <a:pt x="42312" y="204549"/>
                </a:lnTo>
                <a:lnTo>
                  <a:pt x="79807" y="227165"/>
                </a:lnTo>
                <a:lnTo>
                  <a:pt x="122350" y="238473"/>
                </a:lnTo>
                <a:lnTo>
                  <a:pt x="166575" y="238473"/>
                </a:lnTo>
                <a:lnTo>
                  <a:pt x="209117" y="227165"/>
                </a:lnTo>
                <a:lnTo>
                  <a:pt x="246612" y="204549"/>
                </a:lnTo>
                <a:lnTo>
                  <a:pt x="278347" y="164637"/>
                </a:lnTo>
                <a:lnTo>
                  <a:pt x="288925" y="119236"/>
                </a:lnTo>
                <a:lnTo>
                  <a:pt x="278347" y="73835"/>
                </a:lnTo>
                <a:lnTo>
                  <a:pt x="246612" y="33923"/>
                </a:lnTo>
                <a:lnTo>
                  <a:pt x="209117" y="11307"/>
                </a:lnTo>
                <a:lnTo>
                  <a:pt x="166575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65512" y="2846213"/>
            <a:ext cx="288925" cy="238760"/>
          </a:xfrm>
          <a:custGeom>
            <a:avLst/>
            <a:gdLst/>
            <a:ahLst/>
            <a:cxnLst/>
            <a:rect l="l" t="t" r="r" b="b"/>
            <a:pathLst>
              <a:path w="288925" h="238760">
                <a:moveTo>
                  <a:pt x="246612" y="33923"/>
                </a:moveTo>
                <a:lnTo>
                  <a:pt x="278347" y="73835"/>
                </a:lnTo>
                <a:lnTo>
                  <a:pt x="288925" y="119236"/>
                </a:lnTo>
                <a:lnTo>
                  <a:pt x="278347" y="164637"/>
                </a:lnTo>
                <a:lnTo>
                  <a:pt x="246612" y="204549"/>
                </a:lnTo>
                <a:lnTo>
                  <a:pt x="209117" y="227165"/>
                </a:lnTo>
                <a:lnTo>
                  <a:pt x="166575" y="238473"/>
                </a:lnTo>
                <a:lnTo>
                  <a:pt x="122350" y="238473"/>
                </a:lnTo>
                <a:lnTo>
                  <a:pt x="79807" y="227165"/>
                </a:lnTo>
                <a:lnTo>
                  <a:pt x="42312" y="204549"/>
                </a:lnTo>
                <a:lnTo>
                  <a:pt x="10578" y="164637"/>
                </a:lnTo>
                <a:lnTo>
                  <a:pt x="0" y="119236"/>
                </a:lnTo>
                <a:lnTo>
                  <a:pt x="10578" y="73835"/>
                </a:lnTo>
                <a:lnTo>
                  <a:pt x="42312" y="33923"/>
                </a:lnTo>
                <a:lnTo>
                  <a:pt x="79807" y="11307"/>
                </a:lnTo>
                <a:lnTo>
                  <a:pt x="122350" y="0"/>
                </a:lnTo>
                <a:lnTo>
                  <a:pt x="166575" y="0"/>
                </a:lnTo>
                <a:lnTo>
                  <a:pt x="209117" y="11307"/>
                </a:lnTo>
                <a:lnTo>
                  <a:pt x="246612" y="33923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69175" y="2806700"/>
            <a:ext cx="115062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4615" algn="ctr">
              <a:lnSpc>
                <a:spcPts val="2305"/>
              </a:lnSpc>
            </a:pPr>
            <a:r>
              <a:rPr sz="2000" b="1" dirty="0">
                <a:solidFill>
                  <a:srgbClr val="929292"/>
                </a:solidFill>
                <a:latin typeface="Arial Narrow"/>
                <a:cs typeface="Arial Narrow"/>
              </a:rPr>
              <a:t>¢  ¢</a:t>
            </a:r>
            <a:r>
              <a:rPr sz="2000" b="1" spc="114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929292"/>
                </a:solidFill>
                <a:latin typeface="Arial Narrow"/>
                <a:cs typeface="Arial Narrow"/>
              </a:rPr>
              <a:t>¢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2065"/>
              </a:lnSpc>
            </a:pPr>
            <a:r>
              <a:rPr sz="1800" dirty="0">
                <a:solidFill>
                  <a:srgbClr val="929292"/>
                </a:solidFill>
                <a:latin typeface="Arial Narrow"/>
                <a:cs typeface="Arial Narrow"/>
              </a:rPr>
              <a:t>random</a:t>
            </a:r>
            <a:r>
              <a:rPr sz="1800" spc="-105" dirty="0">
                <a:solidFill>
                  <a:srgbClr val="929292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929292"/>
                </a:solidFill>
                <a:latin typeface="Arial Narrow"/>
                <a:cs typeface="Arial Narrow"/>
              </a:rPr>
              <a:t>coins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94075" y="2658109"/>
            <a:ext cx="1270" cy="186690"/>
          </a:xfrm>
          <a:custGeom>
            <a:avLst/>
            <a:gdLst/>
            <a:ahLst/>
            <a:cxnLst/>
            <a:rect l="l" t="t" r="r" b="b"/>
            <a:pathLst>
              <a:path w="1270" h="186689">
                <a:moveTo>
                  <a:pt x="0" y="186690"/>
                </a:moveTo>
                <a:lnTo>
                  <a:pt x="1228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67998" y="2603500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4">
                <a:moveTo>
                  <a:pt x="27663" y="0"/>
                </a:moveTo>
                <a:lnTo>
                  <a:pt x="0" y="54429"/>
                </a:lnTo>
                <a:lnTo>
                  <a:pt x="54608" y="54788"/>
                </a:lnTo>
                <a:lnTo>
                  <a:pt x="2766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864600" y="6623548"/>
            <a:ext cx="190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29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Examples of </a:t>
            </a:r>
            <a:r>
              <a:rPr spc="-20" dirty="0"/>
              <a:t>low </a:t>
            </a:r>
            <a:r>
              <a:rPr dirty="0"/>
              <a:t>global</a:t>
            </a:r>
            <a:r>
              <a:rPr spc="-90" dirty="0"/>
              <a:t> </a:t>
            </a:r>
            <a:r>
              <a:rPr dirty="0"/>
              <a:t>sensitivity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10162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016000"/>
            <a:ext cx="313563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7645" algn="l"/>
              </a:tabLst>
            </a:pPr>
            <a:r>
              <a:rPr sz="2800" dirty="0">
                <a:solidFill>
                  <a:srgbClr val="D81F00"/>
                </a:solidFill>
                <a:latin typeface="Gill Sans MT"/>
                <a:cs typeface="Gill Sans MT"/>
              </a:rPr>
              <a:t>Example</a:t>
            </a:r>
            <a:r>
              <a:rPr sz="2800" dirty="0">
                <a:latin typeface="Gill Sans MT"/>
                <a:cs typeface="Gill Sans MT"/>
              </a:rPr>
              <a:t>:	</a:t>
            </a:r>
            <a:r>
              <a:rPr sz="3900" spc="-22" baseline="1068" dirty="0">
                <a:latin typeface="Tahoma"/>
                <a:cs typeface="Tahoma"/>
              </a:rPr>
              <a:t>GS</a:t>
            </a:r>
            <a:r>
              <a:rPr sz="2775" spc="-22" baseline="-10510" dirty="0">
                <a:latin typeface="Lucida Sans Unicode"/>
                <a:cs typeface="Lucida Sans Unicode"/>
              </a:rPr>
              <a:t>average</a:t>
            </a:r>
            <a:r>
              <a:rPr sz="2775" spc="277" baseline="-10510" dirty="0">
                <a:latin typeface="Lucida Sans Unicode"/>
                <a:cs typeface="Lucida Sans Unicode"/>
              </a:rPr>
              <a:t> </a:t>
            </a:r>
            <a:r>
              <a:rPr sz="3900" spc="-127" baseline="1068" dirty="0">
                <a:latin typeface="Verdana"/>
                <a:cs typeface="Verdana"/>
              </a:rPr>
              <a:t>=</a:t>
            </a:r>
            <a:endParaRPr sz="3900" baseline="1068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3083" y="997789"/>
            <a:ext cx="190500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2080"/>
              </a:lnSpc>
            </a:pPr>
            <a:r>
              <a:rPr sz="1850" u="heavy" spc="-125" dirty="0">
                <a:latin typeface="Lucida Sans Unicode"/>
                <a:cs typeface="Lucida Sans Unicode"/>
              </a:rPr>
              <a:t>1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ts val="2080"/>
              </a:lnSpc>
            </a:pPr>
            <a:r>
              <a:rPr sz="1850" i="1" spc="125" dirty="0">
                <a:latin typeface="Verdana"/>
                <a:cs typeface="Verdana"/>
              </a:rPr>
              <a:t>n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0870" y="986445"/>
            <a:ext cx="162877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4200" spc="-7" baseline="-4960" dirty="0">
                <a:latin typeface="Gill Sans MT"/>
                <a:cs typeface="Gill Sans MT"/>
              </a:rPr>
              <a:t>if	</a:t>
            </a:r>
            <a:r>
              <a:rPr sz="2350" i="1" spc="70" dirty="0">
                <a:latin typeface="Lucida Sans"/>
                <a:cs typeface="Lucida Sans"/>
              </a:rPr>
              <a:t>x </a:t>
            </a:r>
            <a:r>
              <a:rPr sz="2350" spc="-295" dirty="0">
                <a:latin typeface="Lucida Sans Unicode"/>
                <a:cs typeface="Lucida Sans Unicode"/>
              </a:rPr>
              <a:t>∈ </a:t>
            </a:r>
            <a:r>
              <a:rPr sz="2350" spc="-60" dirty="0">
                <a:latin typeface="Calibri"/>
                <a:cs typeface="Calibri"/>
              </a:rPr>
              <a:t>[0</a:t>
            </a:r>
            <a:r>
              <a:rPr sz="2350" i="1" spc="-60" dirty="0">
                <a:latin typeface="Lucida Sans"/>
                <a:cs typeface="Lucida Sans"/>
              </a:rPr>
              <a:t>,</a:t>
            </a:r>
            <a:r>
              <a:rPr sz="2350" i="1" spc="-385" dirty="0">
                <a:latin typeface="Lucida Sans"/>
                <a:cs typeface="Lucida Sans"/>
              </a:rPr>
              <a:t> </a:t>
            </a:r>
            <a:r>
              <a:rPr sz="2350" spc="10" dirty="0">
                <a:latin typeface="Calibri"/>
                <a:cs typeface="Calibri"/>
              </a:rPr>
              <a:t>1]</a:t>
            </a:r>
            <a:r>
              <a:rPr sz="2475" i="1" spc="15" baseline="31986" dirty="0">
                <a:latin typeface="Verdana"/>
                <a:cs typeface="Verdana"/>
              </a:rPr>
              <a:t>n</a:t>
            </a:r>
            <a:endParaRPr sz="2475" baseline="31986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39" y="2413000"/>
            <a:ext cx="8412480" cy="402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3880" algn="r">
              <a:lnSpc>
                <a:spcPts val="1705"/>
              </a:lnSpc>
              <a:tabLst>
                <a:tab pos="7084695" algn="l"/>
              </a:tabLst>
            </a:pPr>
            <a:r>
              <a:rPr sz="2400" dirty="0">
                <a:latin typeface="Gill Sans MT"/>
                <a:cs typeface="Gill Sans MT"/>
              </a:rPr>
              <a:t>diabetics) </a:t>
            </a:r>
            <a:r>
              <a:rPr sz="2400" spc="-5" dirty="0">
                <a:latin typeface="Gill Sans MT"/>
                <a:cs typeface="Gill Sans MT"/>
              </a:rPr>
              <a:t>in underlying </a:t>
            </a:r>
            <a:r>
              <a:rPr sz="2400" dirty="0">
                <a:latin typeface="Gill Sans MT"/>
                <a:cs typeface="Gill Sans MT"/>
              </a:rPr>
              <a:t>population, get sampling noise</a:t>
            </a:r>
            <a:r>
              <a:rPr sz="2400" spc="660" dirty="0">
                <a:latin typeface="Gill Sans MT"/>
                <a:cs typeface="Gill Sans MT"/>
              </a:rPr>
              <a:t> </a:t>
            </a:r>
            <a:r>
              <a:rPr sz="2925" u="heavy" spc="22" baseline="19943" dirty="0">
                <a:solidFill>
                  <a:srgbClr val="0A31FF"/>
                </a:solidFill>
                <a:latin typeface="Bauhaus 93"/>
                <a:cs typeface="Bauhaus 93"/>
              </a:rPr>
              <a:t>1	</a:t>
            </a:r>
            <a:endParaRPr sz="2925" baseline="19943">
              <a:latin typeface="Bauhaus 93"/>
              <a:cs typeface="Bauhaus 93"/>
            </a:endParaRPr>
          </a:p>
          <a:p>
            <a:pPr marR="563880" algn="r">
              <a:lnSpc>
                <a:spcPts val="1165"/>
              </a:lnSpc>
            </a:pPr>
            <a:r>
              <a:rPr sz="1950" i="1" spc="785" dirty="0">
                <a:solidFill>
                  <a:srgbClr val="0A31FF"/>
                </a:solidFill>
                <a:latin typeface="Arial"/>
                <a:cs typeface="Arial"/>
              </a:rPr>
              <a:t>√</a:t>
            </a:r>
            <a:r>
              <a:rPr sz="2925" i="1" spc="240" baseline="-41310" dirty="0">
                <a:solidFill>
                  <a:srgbClr val="0A31FF"/>
                </a:solidFill>
                <a:latin typeface="Verdana"/>
                <a:cs typeface="Verdana"/>
              </a:rPr>
              <a:t>n</a:t>
            </a:r>
            <a:endParaRPr sz="2925" baseline="-4131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500" spc="-15" dirty="0">
                <a:latin typeface="Gill Sans MT"/>
                <a:cs typeface="Gill Sans MT"/>
              </a:rPr>
              <a:t>Many </a:t>
            </a:r>
            <a:r>
              <a:rPr sz="2500" dirty="0">
                <a:latin typeface="Gill Sans MT"/>
                <a:cs typeface="Gill Sans MT"/>
              </a:rPr>
              <a:t>natural functions </a:t>
            </a:r>
            <a:r>
              <a:rPr sz="2500" spc="-40" dirty="0">
                <a:latin typeface="Gill Sans MT"/>
                <a:cs typeface="Gill Sans MT"/>
              </a:rPr>
              <a:t>have </a:t>
            </a:r>
            <a:r>
              <a:rPr sz="2500" spc="-10" dirty="0">
                <a:latin typeface="Gill Sans MT"/>
                <a:cs typeface="Gill Sans MT"/>
              </a:rPr>
              <a:t>low </a:t>
            </a:r>
            <a:r>
              <a:rPr sz="2500" spc="-5" dirty="0">
                <a:latin typeface="Gill Sans MT"/>
                <a:cs typeface="Gill Sans MT"/>
              </a:rPr>
              <a:t>GS,</a:t>
            </a:r>
            <a:r>
              <a:rPr sz="2500" spc="-254" dirty="0">
                <a:latin typeface="Gill Sans MT"/>
                <a:cs typeface="Gill Sans MT"/>
              </a:rPr>
              <a:t> </a:t>
            </a:r>
            <a:r>
              <a:rPr sz="2500" i="1" spc="10" dirty="0">
                <a:latin typeface="Gill Sans MT"/>
                <a:cs typeface="Gill Sans MT"/>
              </a:rPr>
              <a:t>e.g.</a:t>
            </a:r>
            <a:r>
              <a:rPr sz="2500" spc="10" dirty="0">
                <a:latin typeface="Gill Sans MT"/>
                <a:cs typeface="Gill Sans MT"/>
              </a:rPr>
              <a:t>:</a:t>
            </a:r>
            <a:endParaRPr sz="250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Histograms and contingency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tables</a:t>
            </a:r>
            <a:endParaRPr sz="240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5" dirty="0">
                <a:latin typeface="Gill Sans MT"/>
                <a:cs typeface="Gill Sans MT"/>
              </a:rPr>
              <a:t>Covariance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matrix</a:t>
            </a:r>
            <a:endParaRPr sz="240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Distance to a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property</a:t>
            </a:r>
            <a:endParaRPr sz="240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5" dirty="0">
                <a:latin typeface="Gill Sans MT"/>
                <a:cs typeface="Gill Sans MT"/>
              </a:rPr>
              <a:t>Functions </a:t>
            </a:r>
            <a:r>
              <a:rPr sz="2400" dirty="0">
                <a:latin typeface="Gill Sans MT"/>
                <a:cs typeface="Gill Sans MT"/>
              </a:rPr>
              <a:t>that can be </a:t>
            </a:r>
            <a:r>
              <a:rPr sz="2400" spc="-15" dirty="0">
                <a:latin typeface="Gill Sans MT"/>
                <a:cs typeface="Gill Sans MT"/>
              </a:rPr>
              <a:t>approximated </a:t>
            </a:r>
            <a:r>
              <a:rPr sz="2400" spc="-20" dirty="0">
                <a:latin typeface="Gill Sans MT"/>
                <a:cs typeface="Gill Sans MT"/>
              </a:rPr>
              <a:t>from </a:t>
            </a:r>
            <a:r>
              <a:rPr sz="2400" dirty="0">
                <a:latin typeface="Gill Sans MT"/>
                <a:cs typeface="Gill Sans MT"/>
              </a:rPr>
              <a:t>a random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sample</a:t>
            </a:r>
            <a:endParaRPr sz="2400">
              <a:latin typeface="Gill Sans MT"/>
              <a:cs typeface="Gill Sans MT"/>
            </a:endParaRPr>
          </a:p>
          <a:p>
            <a:pPr marL="355600" marR="174625" indent="-342900">
              <a:lnSpc>
                <a:spcPts val="2900"/>
              </a:lnSpc>
              <a:spcBef>
                <a:spcPts val="140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ill Sans MT"/>
                <a:cs typeface="Gill Sans MT"/>
              </a:rPr>
              <a:t>[</a:t>
            </a:r>
            <a:r>
              <a:rPr sz="2400" dirty="0">
                <a:solidFill>
                  <a:srgbClr val="D81F00"/>
                </a:solidFill>
                <a:latin typeface="Gill Sans MT"/>
                <a:cs typeface="Gill Sans MT"/>
              </a:rPr>
              <a:t>BDMN</a:t>
            </a:r>
            <a:r>
              <a:rPr sz="2400" dirty="0">
                <a:latin typeface="Gill Sans MT"/>
                <a:cs typeface="Gill Sans MT"/>
              </a:rPr>
              <a:t>] </a:t>
            </a:r>
            <a:r>
              <a:rPr sz="2500" spc="-15" dirty="0">
                <a:latin typeface="Gill Sans MT"/>
                <a:cs typeface="Gill Sans MT"/>
              </a:rPr>
              <a:t>Many </a:t>
            </a:r>
            <a:r>
              <a:rPr sz="2500" dirty="0">
                <a:latin typeface="Gill Sans MT"/>
                <a:cs typeface="Gill Sans MT"/>
              </a:rPr>
              <a:t>data-mining and </a:t>
            </a:r>
            <a:r>
              <a:rPr sz="2500" spc="-5" dirty="0">
                <a:latin typeface="Gill Sans MT"/>
                <a:cs typeface="Gill Sans MT"/>
              </a:rPr>
              <a:t>learning algorithms </a:t>
            </a:r>
            <a:r>
              <a:rPr sz="2500" dirty="0">
                <a:latin typeface="Gill Sans MT"/>
                <a:cs typeface="Gill Sans MT"/>
              </a:rPr>
              <a:t>access the  data via a sequence of </a:t>
            </a:r>
            <a:r>
              <a:rPr sz="2500" spc="-10" dirty="0">
                <a:latin typeface="Gill Sans MT"/>
                <a:cs typeface="Gill Sans MT"/>
              </a:rPr>
              <a:t>low-sensitivity</a:t>
            </a:r>
            <a:r>
              <a:rPr sz="2500" spc="-55" dirty="0">
                <a:latin typeface="Gill Sans MT"/>
                <a:cs typeface="Gill Sans MT"/>
              </a:rPr>
              <a:t> </a:t>
            </a:r>
            <a:r>
              <a:rPr sz="2500" dirty="0">
                <a:latin typeface="Gill Sans MT"/>
                <a:cs typeface="Gill Sans MT"/>
              </a:rPr>
              <a:t>questions</a:t>
            </a:r>
            <a:endParaRPr sz="250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5" dirty="0">
                <a:latin typeface="Gill Sans MT"/>
                <a:cs typeface="Gill Sans MT"/>
              </a:rPr>
              <a:t>e.g.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perceptron,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some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“EM”</a:t>
            </a:r>
            <a:r>
              <a:rPr sz="2400" spc="-5" dirty="0">
                <a:latin typeface="Gill Sans MT"/>
                <a:cs typeface="Gill Sans MT"/>
              </a:rPr>
              <a:t> algorithms,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SQ</a:t>
            </a:r>
            <a:r>
              <a:rPr sz="2400" spc="-5" dirty="0">
                <a:latin typeface="Gill Sans MT"/>
                <a:cs typeface="Gill Sans MT"/>
              </a:rPr>
              <a:t> learning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algorithms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736134"/>
            <a:ext cx="721677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0">
              <a:lnSpc>
                <a:spcPts val="2045"/>
              </a:lnSpc>
            </a:pPr>
            <a:r>
              <a:rPr sz="1800" i="1" spc="215" dirty="0">
                <a:solidFill>
                  <a:srgbClr val="0A31FF"/>
                </a:solidFill>
                <a:latin typeface="Verdana"/>
                <a:cs typeface="Verdana"/>
              </a:rPr>
              <a:t> </a:t>
            </a:r>
            <a:r>
              <a:rPr sz="1800" i="1" spc="120" dirty="0">
                <a:solidFill>
                  <a:srgbClr val="0A31FF"/>
                </a:solidFill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ts val="2765"/>
              </a:lnSpc>
              <a:buClr>
                <a:srgbClr val="000000"/>
              </a:buClr>
              <a:buFont typeface="Wingdings"/>
              <a:buChar char=""/>
              <a:tabLst>
                <a:tab pos="298450" algn="l"/>
              </a:tabLst>
            </a:pPr>
            <a:r>
              <a:rPr sz="2400" dirty="0">
                <a:solidFill>
                  <a:srgbClr val="D81F00"/>
                </a:solidFill>
                <a:latin typeface="Gill Sans MT"/>
                <a:cs typeface="Gill Sans MT"/>
              </a:rPr>
              <a:t>Comparison</a:t>
            </a:r>
            <a:r>
              <a:rPr sz="2400" dirty="0">
                <a:latin typeface="Gill Sans MT"/>
                <a:cs typeface="Gill Sans MT"/>
              </a:rPr>
              <a:t>: to estimate a </a:t>
            </a:r>
            <a:r>
              <a:rPr sz="2400" spc="-10" dirty="0">
                <a:latin typeface="Gill Sans MT"/>
                <a:cs typeface="Gill Sans MT"/>
              </a:rPr>
              <a:t>frequency </a:t>
            </a:r>
            <a:r>
              <a:rPr sz="2400" spc="5" dirty="0">
                <a:latin typeface="Gill Sans MT"/>
                <a:cs typeface="Gill Sans MT"/>
              </a:rPr>
              <a:t>(e.g.</a:t>
            </a:r>
            <a:r>
              <a:rPr sz="2400" spc="-49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proportion </a:t>
            </a:r>
            <a:r>
              <a:rPr sz="2400" dirty="0">
                <a:latin typeface="Gill Sans MT"/>
                <a:cs typeface="Gill Sans MT"/>
              </a:rPr>
              <a:t>of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530350"/>
            <a:ext cx="27209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400" spc="-10" dirty="0">
                <a:latin typeface="Gill Sans MT"/>
                <a:cs typeface="Gill Sans MT"/>
              </a:rPr>
              <a:t>Add </a:t>
            </a:r>
            <a:r>
              <a:rPr sz="2400" dirty="0">
                <a:latin typeface="Gill Sans MT"/>
                <a:cs typeface="Gill Sans MT"/>
              </a:rPr>
              <a:t>noise </a:t>
            </a:r>
            <a:r>
              <a:rPr sz="2550" spc="-10" dirty="0">
                <a:latin typeface="Tahoma"/>
                <a:cs typeface="Tahoma"/>
              </a:rPr>
              <a:t>Lap</a:t>
            </a:r>
            <a:r>
              <a:rPr sz="2550" spc="-10" dirty="0">
                <a:latin typeface="Century Gothic"/>
                <a:cs typeface="Century Gothic"/>
              </a:rPr>
              <a:t>( </a:t>
            </a:r>
            <a:r>
              <a:rPr sz="2700" u="heavy" spc="-7" baseline="30864" dirty="0">
                <a:solidFill>
                  <a:srgbClr val="0A31FF"/>
                </a:solidFill>
                <a:latin typeface="Bauhaus 93"/>
                <a:cs typeface="Bauhaus 93"/>
              </a:rPr>
              <a:t>1</a:t>
            </a:r>
            <a:r>
              <a:rPr sz="2700" u="heavy" spc="487" baseline="30864" dirty="0">
                <a:solidFill>
                  <a:srgbClr val="0A31FF"/>
                </a:solidFill>
                <a:latin typeface="Bauhaus 93"/>
                <a:cs typeface="Bauhaus 93"/>
              </a:rPr>
              <a:t> </a:t>
            </a:r>
            <a:r>
              <a:rPr sz="2550" spc="50" dirty="0">
                <a:latin typeface="Century Gothic"/>
                <a:cs typeface="Century Gothic"/>
              </a:rPr>
              <a:t>)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05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Why </a:t>
            </a:r>
            <a:r>
              <a:rPr dirty="0"/>
              <a:t>does this</a:t>
            </a:r>
            <a:r>
              <a:rPr spc="-50" dirty="0"/>
              <a:t> </a:t>
            </a:r>
            <a:r>
              <a:rPr dirty="0"/>
              <a:t>help?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1016000"/>
            <a:ext cx="382397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Gill Sans MT"/>
                <a:cs typeface="Gill Sans MT"/>
              </a:rPr>
              <a:t>With </a:t>
            </a:r>
            <a:r>
              <a:rPr sz="2800" spc="-15" dirty="0">
                <a:latin typeface="Gill Sans MT"/>
                <a:cs typeface="Gill Sans MT"/>
              </a:rPr>
              <a:t>relatively </a:t>
            </a:r>
            <a:r>
              <a:rPr sz="2800" spc="-5" dirty="0">
                <a:latin typeface="Gill Sans MT"/>
                <a:cs typeface="Gill Sans MT"/>
              </a:rPr>
              <a:t>little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noise: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39" y="1625848"/>
            <a:ext cx="150495" cy="287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442537"/>
            <a:ext cx="3848100" cy="306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83945">
              <a:lnSpc>
                <a:spcPct val="142900"/>
              </a:lnSpc>
            </a:pPr>
            <a:r>
              <a:rPr sz="2800" spc="-20" dirty="0">
                <a:latin typeface="Gill Sans MT"/>
                <a:cs typeface="Gill Sans MT"/>
              </a:rPr>
              <a:t>Averages  </a:t>
            </a:r>
            <a:r>
              <a:rPr sz="2800" dirty="0">
                <a:latin typeface="Gill Sans MT"/>
                <a:cs typeface="Gill Sans MT"/>
              </a:rPr>
              <a:t>Contingency</a:t>
            </a:r>
            <a:r>
              <a:rPr sz="2800" spc="-10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tables</a:t>
            </a:r>
            <a:endParaRPr sz="2800">
              <a:latin typeface="Gill Sans MT"/>
              <a:cs typeface="Gill Sans MT"/>
            </a:endParaRPr>
          </a:p>
          <a:p>
            <a:pPr marL="12700" marR="5080">
              <a:lnSpc>
                <a:spcPts val="4800"/>
              </a:lnSpc>
              <a:spcBef>
                <a:spcPts val="400"/>
              </a:spcBef>
            </a:pPr>
            <a:r>
              <a:rPr sz="2800" dirty="0">
                <a:latin typeface="Gill Sans MT"/>
                <a:cs typeface="Gill Sans MT"/>
              </a:rPr>
              <a:t>Matrix decompositions  </a:t>
            </a:r>
            <a:r>
              <a:rPr sz="2800" spc="5" dirty="0">
                <a:latin typeface="Gill Sans MT"/>
                <a:cs typeface="Gill Sans MT"/>
              </a:rPr>
              <a:t>Certain </a:t>
            </a:r>
            <a:r>
              <a:rPr sz="2800" dirty="0">
                <a:latin typeface="Gill Sans MT"/>
                <a:cs typeface="Gill Sans MT"/>
              </a:rPr>
              <a:t>types of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clustering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800" dirty="0">
                <a:latin typeface="Gill Sans MT"/>
                <a:cs typeface="Gill Sans MT"/>
              </a:rPr>
              <a:t>…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05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Privacy </a:t>
            </a:r>
            <a:r>
              <a:rPr spc="-5" dirty="0"/>
              <a:t>in </a:t>
            </a:r>
            <a:r>
              <a:rPr dirty="0"/>
              <a:t>Statistical</a:t>
            </a:r>
            <a:r>
              <a:rPr spc="-100" dirty="0"/>
              <a:t> </a:t>
            </a:r>
            <a:r>
              <a:rPr dirty="0"/>
              <a:t>Databases</a:t>
            </a:r>
          </a:p>
        </p:txBody>
      </p:sp>
      <p:sp>
        <p:nvSpPr>
          <p:cNvPr id="3" name="object 3"/>
          <p:cNvSpPr/>
          <p:nvPr/>
        </p:nvSpPr>
        <p:spPr>
          <a:xfrm>
            <a:off x="3733800" y="1778000"/>
            <a:ext cx="13335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7128" y="1064342"/>
            <a:ext cx="409257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60"/>
              </a:lnSpc>
              <a:tabLst>
                <a:tab pos="2143125" algn="l"/>
              </a:tabLst>
            </a:pPr>
            <a:r>
              <a:rPr sz="2700" dirty="0">
                <a:latin typeface="Gill Sans MT"/>
                <a:cs typeface="Gill Sans MT"/>
              </a:rPr>
              <a:t>Individuals	Se</a:t>
            </a:r>
            <a:r>
              <a:rPr sz="2700" spc="80" dirty="0">
                <a:latin typeface="Gill Sans MT"/>
                <a:cs typeface="Gill Sans MT"/>
              </a:rPr>
              <a:t>r</a:t>
            </a:r>
            <a:r>
              <a:rPr sz="2700" spc="-55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er/agency</a:t>
            </a:r>
            <a:endParaRPr sz="2700">
              <a:latin typeface="Gill Sans MT"/>
              <a:cs typeface="Gill Sans MT"/>
            </a:endParaRPr>
          </a:p>
          <a:p>
            <a:pPr marR="1013460" algn="ctr">
              <a:lnSpc>
                <a:spcPts val="2960"/>
              </a:lnSpc>
            </a:pPr>
            <a:r>
              <a:rPr sz="2700" i="1" spc="-20" dirty="0">
                <a:latin typeface="Verdana"/>
                <a:cs typeface="Verdana"/>
              </a:rPr>
              <a:t>x</a:t>
            </a:r>
            <a:r>
              <a:rPr sz="2775" spc="-30" baseline="-12012" dirty="0">
                <a:latin typeface="Bauhaus 93"/>
                <a:cs typeface="Bauhaus 93"/>
              </a:rPr>
              <a:t>1</a:t>
            </a:r>
            <a:endParaRPr sz="2775" baseline="-12012">
              <a:latin typeface="Bauhaus 93"/>
              <a:cs typeface="Bauhaus 9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3625" y="1796626"/>
            <a:ext cx="358140" cy="467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60" dirty="0">
                <a:latin typeface="Verdana"/>
                <a:cs typeface="Verdana"/>
              </a:rPr>
              <a:t>x</a:t>
            </a:r>
            <a:r>
              <a:rPr sz="2775" spc="30" baseline="-12012" dirty="0">
                <a:latin typeface="Maiandra GD"/>
                <a:cs typeface="Maiandra GD"/>
              </a:rPr>
              <a:t>2</a:t>
            </a:r>
            <a:endParaRPr sz="2775" baseline="-12012">
              <a:latin typeface="Maiandra GD"/>
              <a:cs typeface="Maiandra G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9217" y="2093054"/>
            <a:ext cx="10287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605" dirty="0">
                <a:latin typeface="Arial"/>
                <a:cs typeface="Arial"/>
              </a:rPr>
              <a:t>.</a:t>
            </a:r>
            <a:r>
              <a:rPr sz="3225" spc="7" baseline="-21963" dirty="0">
                <a:latin typeface="Arial"/>
                <a:cs typeface="Arial"/>
              </a:rPr>
              <a:t>.</a:t>
            </a:r>
            <a:endParaRPr sz="3225" baseline="-2196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4066" y="2314396"/>
            <a:ext cx="391160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0485" algn="ctr">
              <a:lnSpc>
                <a:spcPts val="2000"/>
              </a:lnSpc>
            </a:pPr>
            <a:r>
              <a:rPr sz="2150" spc="5" dirty="0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 algn="ctr">
              <a:lnSpc>
                <a:spcPts val="2660"/>
              </a:lnSpc>
            </a:pPr>
            <a:r>
              <a:rPr sz="2700" i="1" spc="-60" dirty="0">
                <a:latin typeface="Verdana"/>
                <a:cs typeface="Verdana"/>
              </a:rPr>
              <a:t>x</a:t>
            </a:r>
            <a:r>
              <a:rPr sz="2775" i="1" spc="240" baseline="-12012" dirty="0">
                <a:latin typeface="Verdana"/>
                <a:cs typeface="Verdana"/>
              </a:rPr>
              <a:t>n</a:t>
            </a:r>
            <a:endParaRPr sz="2775" baseline="-12012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0131" y="1748777"/>
            <a:ext cx="1586865" cy="195580"/>
          </a:xfrm>
          <a:custGeom>
            <a:avLst/>
            <a:gdLst/>
            <a:ahLst/>
            <a:cxnLst/>
            <a:rect l="l" t="t" r="r" b="b"/>
            <a:pathLst>
              <a:path w="1586864" h="195580">
                <a:moveTo>
                  <a:pt x="1586297" y="19496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4606" y="1855432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4" h="167005">
                <a:moveTo>
                  <a:pt x="20449" y="0"/>
                </a:moveTo>
                <a:lnTo>
                  <a:pt x="51822" y="88306"/>
                </a:lnTo>
                <a:lnTo>
                  <a:pt x="0" y="166388"/>
                </a:lnTo>
                <a:lnTo>
                  <a:pt x="176612" y="103644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6743" y="2226735"/>
            <a:ext cx="1729105" cy="89535"/>
          </a:xfrm>
          <a:custGeom>
            <a:avLst/>
            <a:gdLst/>
            <a:ahLst/>
            <a:cxnLst/>
            <a:rect l="l" t="t" r="r" b="b"/>
            <a:pathLst>
              <a:path w="1729104" h="89535">
                <a:moveTo>
                  <a:pt x="1728913" y="8911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9487" y="2229987"/>
            <a:ext cx="172085" cy="167640"/>
          </a:xfrm>
          <a:custGeom>
            <a:avLst/>
            <a:gdLst/>
            <a:ahLst/>
            <a:cxnLst/>
            <a:rect l="l" t="t" r="r" b="b"/>
            <a:pathLst>
              <a:path w="172085" h="167639">
                <a:moveTo>
                  <a:pt x="8629" y="0"/>
                </a:moveTo>
                <a:lnTo>
                  <a:pt x="46169" y="85866"/>
                </a:lnTo>
                <a:lnTo>
                  <a:pt x="0" y="167417"/>
                </a:lnTo>
                <a:lnTo>
                  <a:pt x="171732" y="92338"/>
                </a:lnTo>
                <a:lnTo>
                  <a:pt x="8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4400" y="2669690"/>
            <a:ext cx="1468120" cy="513080"/>
          </a:xfrm>
          <a:custGeom>
            <a:avLst/>
            <a:gdLst/>
            <a:ahLst/>
            <a:cxnLst/>
            <a:rect l="l" t="t" r="r" b="b"/>
            <a:pathLst>
              <a:path w="1468120" h="513080">
                <a:moveTo>
                  <a:pt x="1468126" y="0"/>
                </a:moveTo>
                <a:lnTo>
                  <a:pt x="0" y="5129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5315" y="2604385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4" h="158750">
                <a:moveTo>
                  <a:pt x="0" y="0"/>
                </a:moveTo>
                <a:lnTo>
                  <a:pt x="67212" y="65305"/>
                </a:lnTo>
                <a:lnTo>
                  <a:pt x="55295" y="158257"/>
                </a:lnTo>
                <a:lnTo>
                  <a:pt x="185905" y="23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7550" y="1676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2675" y="1841182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60" h="118110">
                <a:moveTo>
                  <a:pt x="0" y="0"/>
                </a:moveTo>
                <a:lnTo>
                  <a:pt x="98778" y="1178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89829" y="1847555"/>
            <a:ext cx="83185" cy="111760"/>
          </a:xfrm>
          <a:custGeom>
            <a:avLst/>
            <a:gdLst/>
            <a:ahLst/>
            <a:cxnLst/>
            <a:rect l="l" t="t" r="r" b="b"/>
            <a:pathLst>
              <a:path w="83185" h="111760">
                <a:moveTo>
                  <a:pt x="82845" y="0"/>
                </a:moveTo>
                <a:lnTo>
                  <a:pt x="0" y="11152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89829" y="1694608"/>
            <a:ext cx="80010" cy="38735"/>
          </a:xfrm>
          <a:custGeom>
            <a:avLst/>
            <a:gdLst/>
            <a:ahLst/>
            <a:cxnLst/>
            <a:rect l="l" t="t" r="r" b="b"/>
            <a:pathLst>
              <a:path w="80010" h="38735">
                <a:moveTo>
                  <a:pt x="0" y="0"/>
                </a:moveTo>
                <a:lnTo>
                  <a:pt x="79659" y="38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37625" y="160539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65273" y="11199"/>
                </a:moveTo>
                <a:lnTo>
                  <a:pt x="73673" y="23847"/>
                </a:lnTo>
                <a:lnTo>
                  <a:pt x="76473" y="38236"/>
                </a:lnTo>
                <a:lnTo>
                  <a:pt x="73673" y="52624"/>
                </a:lnTo>
                <a:lnTo>
                  <a:pt x="65273" y="65273"/>
                </a:lnTo>
                <a:lnTo>
                  <a:pt x="52625" y="73673"/>
                </a:lnTo>
                <a:lnTo>
                  <a:pt x="38236" y="76472"/>
                </a:lnTo>
                <a:lnTo>
                  <a:pt x="23848" y="73673"/>
                </a:lnTo>
                <a:lnTo>
                  <a:pt x="11199" y="65273"/>
                </a:lnTo>
                <a:lnTo>
                  <a:pt x="2799" y="52624"/>
                </a:lnTo>
                <a:lnTo>
                  <a:pt x="0" y="38236"/>
                </a:lnTo>
                <a:lnTo>
                  <a:pt x="2799" y="23847"/>
                </a:lnTo>
                <a:lnTo>
                  <a:pt x="11199" y="11199"/>
                </a:lnTo>
                <a:lnTo>
                  <a:pt x="23848" y="2799"/>
                </a:lnTo>
                <a:lnTo>
                  <a:pt x="38236" y="0"/>
                </a:lnTo>
                <a:lnTo>
                  <a:pt x="52625" y="2799"/>
                </a:lnTo>
                <a:lnTo>
                  <a:pt x="65273" y="111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9048" y="1700981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5">
                <a:moveTo>
                  <a:pt x="0" y="31863"/>
                </a:moveTo>
                <a:lnTo>
                  <a:pt x="796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2450" y="2184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0169" y="2347817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60" h="118110">
                <a:moveTo>
                  <a:pt x="0" y="0"/>
                </a:moveTo>
                <a:lnTo>
                  <a:pt x="98778" y="1178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7324" y="2354190"/>
            <a:ext cx="83185" cy="111760"/>
          </a:xfrm>
          <a:custGeom>
            <a:avLst/>
            <a:gdLst/>
            <a:ahLst/>
            <a:cxnLst/>
            <a:rect l="l" t="t" r="r" b="b"/>
            <a:pathLst>
              <a:path w="83185" h="111760">
                <a:moveTo>
                  <a:pt x="82845" y="0"/>
                </a:moveTo>
                <a:lnTo>
                  <a:pt x="0" y="11152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7324" y="2201243"/>
            <a:ext cx="80010" cy="38735"/>
          </a:xfrm>
          <a:custGeom>
            <a:avLst/>
            <a:gdLst/>
            <a:ahLst/>
            <a:cxnLst/>
            <a:rect l="l" t="t" r="r" b="b"/>
            <a:pathLst>
              <a:path w="80010" h="38735">
                <a:moveTo>
                  <a:pt x="0" y="0"/>
                </a:moveTo>
                <a:lnTo>
                  <a:pt x="79659" y="38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5119" y="211202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65273" y="11199"/>
                </a:moveTo>
                <a:lnTo>
                  <a:pt x="73673" y="23848"/>
                </a:lnTo>
                <a:lnTo>
                  <a:pt x="76473" y="38236"/>
                </a:lnTo>
                <a:lnTo>
                  <a:pt x="73673" y="52625"/>
                </a:lnTo>
                <a:lnTo>
                  <a:pt x="65273" y="65273"/>
                </a:lnTo>
                <a:lnTo>
                  <a:pt x="52625" y="73673"/>
                </a:lnTo>
                <a:lnTo>
                  <a:pt x="38236" y="76473"/>
                </a:lnTo>
                <a:lnTo>
                  <a:pt x="23848" y="73673"/>
                </a:lnTo>
                <a:lnTo>
                  <a:pt x="11199" y="65273"/>
                </a:lnTo>
                <a:lnTo>
                  <a:pt x="2799" y="52625"/>
                </a:lnTo>
                <a:lnTo>
                  <a:pt x="0" y="38236"/>
                </a:lnTo>
                <a:lnTo>
                  <a:pt x="2799" y="23848"/>
                </a:lnTo>
                <a:lnTo>
                  <a:pt x="11199" y="11199"/>
                </a:lnTo>
                <a:lnTo>
                  <a:pt x="23848" y="2799"/>
                </a:lnTo>
                <a:lnTo>
                  <a:pt x="38236" y="0"/>
                </a:lnTo>
                <a:lnTo>
                  <a:pt x="52625" y="2799"/>
                </a:lnTo>
                <a:lnTo>
                  <a:pt x="65273" y="111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6542" y="2207616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5">
                <a:moveTo>
                  <a:pt x="0" y="31864"/>
                </a:moveTo>
                <a:lnTo>
                  <a:pt x="796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1850" y="308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87385" y="3246378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60" h="118110">
                <a:moveTo>
                  <a:pt x="0" y="0"/>
                </a:moveTo>
                <a:lnTo>
                  <a:pt x="98778" y="11789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4539" y="3252751"/>
            <a:ext cx="83185" cy="111760"/>
          </a:xfrm>
          <a:custGeom>
            <a:avLst/>
            <a:gdLst/>
            <a:ahLst/>
            <a:cxnLst/>
            <a:rect l="l" t="t" r="r" b="b"/>
            <a:pathLst>
              <a:path w="83185" h="111760">
                <a:moveTo>
                  <a:pt x="82845" y="0"/>
                </a:moveTo>
                <a:lnTo>
                  <a:pt x="0" y="11152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4539" y="3099804"/>
            <a:ext cx="80010" cy="38735"/>
          </a:xfrm>
          <a:custGeom>
            <a:avLst/>
            <a:gdLst/>
            <a:ahLst/>
            <a:cxnLst/>
            <a:rect l="l" t="t" r="r" b="b"/>
            <a:pathLst>
              <a:path w="80010" h="38735">
                <a:moveTo>
                  <a:pt x="0" y="0"/>
                </a:moveTo>
                <a:lnTo>
                  <a:pt x="79659" y="38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2334" y="301058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65273" y="11199"/>
                </a:moveTo>
                <a:lnTo>
                  <a:pt x="73673" y="23848"/>
                </a:lnTo>
                <a:lnTo>
                  <a:pt x="76473" y="38236"/>
                </a:lnTo>
                <a:lnTo>
                  <a:pt x="73673" y="52625"/>
                </a:lnTo>
                <a:lnTo>
                  <a:pt x="65273" y="65273"/>
                </a:lnTo>
                <a:lnTo>
                  <a:pt x="52624" y="73673"/>
                </a:lnTo>
                <a:lnTo>
                  <a:pt x="38236" y="76473"/>
                </a:lnTo>
                <a:lnTo>
                  <a:pt x="23848" y="73673"/>
                </a:lnTo>
                <a:lnTo>
                  <a:pt x="11199" y="65273"/>
                </a:lnTo>
                <a:lnTo>
                  <a:pt x="2799" y="52625"/>
                </a:lnTo>
                <a:lnTo>
                  <a:pt x="0" y="38236"/>
                </a:lnTo>
                <a:lnTo>
                  <a:pt x="2799" y="23848"/>
                </a:lnTo>
                <a:lnTo>
                  <a:pt x="11199" y="11199"/>
                </a:lnTo>
                <a:lnTo>
                  <a:pt x="23848" y="2799"/>
                </a:lnTo>
                <a:lnTo>
                  <a:pt x="38236" y="0"/>
                </a:lnTo>
                <a:lnTo>
                  <a:pt x="52624" y="2799"/>
                </a:lnTo>
                <a:lnTo>
                  <a:pt x="65273" y="111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3758" y="3106177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5">
                <a:moveTo>
                  <a:pt x="0" y="31863"/>
                </a:moveTo>
                <a:lnTo>
                  <a:pt x="796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01660" y="1853927"/>
            <a:ext cx="1147445" cy="8699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540"/>
              </a:spcBef>
            </a:pPr>
            <a:r>
              <a:rPr sz="4800" dirty="0">
                <a:latin typeface="Gill Sans MT"/>
                <a:cs typeface="Gill Sans MT"/>
              </a:rPr>
              <a:t>A</a:t>
            </a:r>
            <a:endParaRPr sz="48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04890" y="25514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1254" y="2113539"/>
            <a:ext cx="668020" cy="8255"/>
          </a:xfrm>
          <a:custGeom>
            <a:avLst/>
            <a:gdLst/>
            <a:ahLst/>
            <a:cxnLst/>
            <a:rect l="l" t="t" r="r" b="b"/>
            <a:pathLst>
              <a:path w="668020" h="8255">
                <a:moveTo>
                  <a:pt x="0" y="0"/>
                </a:moveTo>
                <a:lnTo>
                  <a:pt x="667688" y="804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5533" y="2030231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168637" y="0"/>
                </a:moveTo>
                <a:lnTo>
                  <a:pt x="0" y="81793"/>
                </a:lnTo>
                <a:lnTo>
                  <a:pt x="166617" y="167627"/>
                </a:lnTo>
                <a:lnTo>
                  <a:pt x="125721" y="83308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61100" y="1549400"/>
            <a:ext cx="17653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7481" y="1567153"/>
            <a:ext cx="1676400" cy="1816100"/>
          </a:xfrm>
          <a:custGeom>
            <a:avLst/>
            <a:gdLst/>
            <a:ahLst/>
            <a:cxnLst/>
            <a:rect l="l" t="t" r="r" b="b"/>
            <a:pathLst>
              <a:path w="1676400" h="1816100">
                <a:moveTo>
                  <a:pt x="14859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20"/>
                </a:lnTo>
                <a:lnTo>
                  <a:pt x="0" y="190500"/>
                </a:lnTo>
                <a:lnTo>
                  <a:pt x="0" y="1625600"/>
                </a:lnTo>
                <a:lnTo>
                  <a:pt x="5031" y="1669279"/>
                </a:lnTo>
                <a:lnTo>
                  <a:pt x="19362" y="1709377"/>
                </a:lnTo>
                <a:lnTo>
                  <a:pt x="41850" y="1744748"/>
                </a:lnTo>
                <a:lnTo>
                  <a:pt x="71351" y="1774249"/>
                </a:lnTo>
                <a:lnTo>
                  <a:pt x="106722" y="1796737"/>
                </a:lnTo>
                <a:lnTo>
                  <a:pt x="146820" y="1811068"/>
                </a:lnTo>
                <a:lnTo>
                  <a:pt x="190500" y="1816100"/>
                </a:lnTo>
                <a:lnTo>
                  <a:pt x="1485900" y="1816100"/>
                </a:lnTo>
                <a:lnTo>
                  <a:pt x="1529580" y="1811068"/>
                </a:lnTo>
                <a:lnTo>
                  <a:pt x="1569677" y="1796737"/>
                </a:lnTo>
                <a:lnTo>
                  <a:pt x="1605048" y="1774249"/>
                </a:lnTo>
                <a:lnTo>
                  <a:pt x="1634549" y="1744748"/>
                </a:lnTo>
                <a:lnTo>
                  <a:pt x="1657037" y="1709377"/>
                </a:lnTo>
                <a:lnTo>
                  <a:pt x="1671368" y="1669279"/>
                </a:lnTo>
                <a:lnTo>
                  <a:pt x="1676400" y="1625600"/>
                </a:lnTo>
                <a:lnTo>
                  <a:pt x="1676400" y="190500"/>
                </a:lnTo>
                <a:lnTo>
                  <a:pt x="1671368" y="146820"/>
                </a:lnTo>
                <a:lnTo>
                  <a:pt x="1657037" y="106722"/>
                </a:lnTo>
                <a:lnTo>
                  <a:pt x="1634549" y="71351"/>
                </a:lnTo>
                <a:lnTo>
                  <a:pt x="1605048" y="41850"/>
                </a:lnTo>
                <a:lnTo>
                  <a:pt x="1569677" y="19362"/>
                </a:lnTo>
                <a:lnTo>
                  <a:pt x="1529580" y="5031"/>
                </a:lnTo>
                <a:lnTo>
                  <a:pt x="148590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991100" y="1355760"/>
            <a:ext cx="127127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7200" baseline="-19675" dirty="0">
                <a:latin typeface="Gill Sans MT"/>
                <a:cs typeface="Gill Sans MT"/>
              </a:rPr>
              <a:t>(</a:t>
            </a:r>
            <a:r>
              <a:rPr sz="7200" spc="-1485" baseline="-19675" dirty="0">
                <a:latin typeface="Gill Sans MT"/>
                <a:cs typeface="Gill Sans MT"/>
              </a:rPr>
              <a:t> </a:t>
            </a:r>
            <a:r>
              <a:rPr sz="1900" dirty="0">
                <a:latin typeface="Gill Sans MT"/>
                <a:cs typeface="Gill Sans MT"/>
              </a:rPr>
              <a:t>queries </a:t>
            </a:r>
            <a:r>
              <a:rPr sz="7200" baseline="-19675" dirty="0">
                <a:latin typeface="Gill Sans MT"/>
                <a:cs typeface="Gill Sans MT"/>
              </a:rPr>
              <a:t>)</a:t>
            </a:r>
            <a:endParaRPr sz="7200" baseline="-19675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248920" algn="l"/>
                <a:tab pos="1155065" algn="l"/>
              </a:tabLst>
            </a:pPr>
            <a:r>
              <a:rPr sz="1900" u="heavy" dirty="0">
                <a:latin typeface="Gill Sans MT"/>
                <a:cs typeface="Gill Sans MT"/>
              </a:rPr>
              <a:t> 	</a:t>
            </a:r>
            <a:r>
              <a:rPr sz="1900" u="heavy" spc="-10" dirty="0">
                <a:latin typeface="Gill Sans MT"/>
                <a:cs typeface="Gill Sans MT"/>
              </a:rPr>
              <a:t>answers	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7607" y="1092200"/>
            <a:ext cx="1323340" cy="217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ct val="100000"/>
              </a:lnSpc>
            </a:pPr>
            <a:r>
              <a:rPr sz="2700" dirty="0">
                <a:latin typeface="Gill Sans MT"/>
                <a:cs typeface="Gill Sans MT"/>
              </a:rPr>
              <a:t>Users</a:t>
            </a:r>
            <a:endParaRPr sz="2700">
              <a:latin typeface="Gill Sans MT"/>
              <a:cs typeface="Gill Sans MT"/>
            </a:endParaRPr>
          </a:p>
          <a:p>
            <a:pPr marL="12065" marR="5080" algn="ctr">
              <a:lnSpc>
                <a:spcPts val="2100"/>
              </a:lnSpc>
              <a:spcBef>
                <a:spcPts val="1195"/>
              </a:spcBef>
            </a:pPr>
            <a:r>
              <a:rPr sz="1900" spc="-5" dirty="0">
                <a:latin typeface="Gill Sans MT"/>
                <a:cs typeface="Gill Sans MT"/>
              </a:rPr>
              <a:t>G</a:t>
            </a:r>
            <a:r>
              <a:rPr sz="1900" spc="-20" dirty="0">
                <a:latin typeface="Gill Sans MT"/>
                <a:cs typeface="Gill Sans MT"/>
              </a:rPr>
              <a:t>o</a:t>
            </a:r>
            <a:r>
              <a:rPr sz="1900" spc="-40" dirty="0">
                <a:latin typeface="Gill Sans MT"/>
                <a:cs typeface="Gill Sans MT"/>
              </a:rPr>
              <a:t>v</a:t>
            </a:r>
            <a:r>
              <a:rPr sz="1900" dirty="0">
                <a:latin typeface="Gill Sans MT"/>
                <a:cs typeface="Gill Sans MT"/>
              </a:rPr>
              <a:t>ernment,  </a:t>
            </a:r>
            <a:r>
              <a:rPr sz="1900" spc="-10" dirty="0">
                <a:latin typeface="Gill Sans MT"/>
                <a:cs typeface="Gill Sans MT"/>
              </a:rPr>
              <a:t>researchers,  </a:t>
            </a:r>
            <a:r>
              <a:rPr sz="1900" dirty="0">
                <a:latin typeface="Gill Sans MT"/>
                <a:cs typeface="Gill Sans MT"/>
              </a:rPr>
              <a:t>businesses  </a:t>
            </a:r>
            <a:r>
              <a:rPr sz="1900" spc="-5" dirty="0">
                <a:latin typeface="Gill Sans MT"/>
                <a:cs typeface="Gill Sans MT"/>
              </a:rPr>
              <a:t>(or)   </a:t>
            </a:r>
            <a:r>
              <a:rPr sz="1900" dirty="0">
                <a:latin typeface="Gill Sans MT"/>
                <a:cs typeface="Gill Sans MT"/>
              </a:rPr>
              <a:t>Malicious  adversary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7339" y="3624684"/>
            <a:ext cx="5583555" cy="263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3300" baseline="1262" dirty="0">
                <a:latin typeface="Gill Sans MT"/>
                <a:cs typeface="Gill Sans MT"/>
              </a:rPr>
              <a:t>What </a:t>
            </a:r>
            <a:r>
              <a:rPr sz="3300" spc="-7" baseline="1262" dirty="0">
                <a:latin typeface="Gill Sans MT"/>
                <a:cs typeface="Gill Sans MT"/>
              </a:rPr>
              <a:t>information </a:t>
            </a:r>
            <a:r>
              <a:rPr sz="3300" baseline="1262" dirty="0">
                <a:latin typeface="Gill Sans MT"/>
                <a:cs typeface="Gill Sans MT"/>
              </a:rPr>
              <a:t>can be</a:t>
            </a:r>
            <a:r>
              <a:rPr sz="3300" spc="-67" baseline="1262" dirty="0">
                <a:latin typeface="Gill Sans MT"/>
                <a:cs typeface="Gill Sans MT"/>
              </a:rPr>
              <a:t> </a:t>
            </a:r>
            <a:r>
              <a:rPr sz="3300" spc="-15" baseline="1262" dirty="0">
                <a:latin typeface="Gill Sans MT"/>
                <a:cs typeface="Gill Sans MT"/>
              </a:rPr>
              <a:t>released?</a:t>
            </a:r>
            <a:endParaRPr sz="3300" baseline="1262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3300" spc="-187" baseline="1262" dirty="0">
                <a:latin typeface="Gill Sans MT"/>
                <a:cs typeface="Gill Sans MT"/>
              </a:rPr>
              <a:t>Two </a:t>
            </a:r>
            <a:r>
              <a:rPr sz="3300" spc="7" baseline="1262" dirty="0">
                <a:latin typeface="Gill Sans MT"/>
                <a:cs typeface="Gill Sans MT"/>
              </a:rPr>
              <a:t>conflicting</a:t>
            </a:r>
            <a:r>
              <a:rPr sz="3300" spc="52" baseline="1262" dirty="0">
                <a:latin typeface="Gill Sans MT"/>
                <a:cs typeface="Gill Sans MT"/>
              </a:rPr>
              <a:t> </a:t>
            </a:r>
            <a:r>
              <a:rPr sz="3300" spc="-7" baseline="1262" dirty="0">
                <a:latin typeface="Gill Sans MT"/>
                <a:cs typeface="Gill Sans MT"/>
              </a:rPr>
              <a:t>goals</a:t>
            </a:r>
            <a:endParaRPr sz="3300" baseline="1262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Wingdings"/>
              <a:buChar char=""/>
              <a:tabLst>
                <a:tab pos="755650" algn="l"/>
              </a:tabLst>
            </a:pPr>
            <a:r>
              <a:rPr sz="3300" baseline="1262" dirty="0">
                <a:solidFill>
                  <a:srgbClr val="D81F00"/>
                </a:solidFill>
                <a:latin typeface="Gill Sans MT"/>
                <a:cs typeface="Gill Sans MT"/>
              </a:rPr>
              <a:t>Utility</a:t>
            </a:r>
            <a:r>
              <a:rPr sz="3300" baseline="1262" dirty="0">
                <a:latin typeface="Gill Sans MT"/>
                <a:cs typeface="Gill Sans MT"/>
              </a:rPr>
              <a:t>:</a:t>
            </a:r>
            <a:r>
              <a:rPr sz="3300" spc="-352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Users</a:t>
            </a:r>
            <a:r>
              <a:rPr sz="3300" spc="-37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can</a:t>
            </a:r>
            <a:r>
              <a:rPr sz="3300" spc="-37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extract</a:t>
            </a:r>
            <a:r>
              <a:rPr sz="3300" spc="-359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“global”</a:t>
            </a:r>
            <a:r>
              <a:rPr sz="3300" spc="-52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statistics</a:t>
            </a:r>
            <a:endParaRPr sz="3300" baseline="1262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Wingdings"/>
              <a:buChar char=""/>
              <a:tabLst>
                <a:tab pos="755650" algn="l"/>
              </a:tabLst>
            </a:pPr>
            <a:r>
              <a:rPr sz="3300" spc="-7" baseline="1262" dirty="0">
                <a:solidFill>
                  <a:srgbClr val="D81F00"/>
                </a:solidFill>
                <a:latin typeface="Gill Sans MT"/>
                <a:cs typeface="Gill Sans MT"/>
              </a:rPr>
              <a:t>Privacy</a:t>
            </a:r>
            <a:r>
              <a:rPr sz="3300" spc="-7" baseline="1262" dirty="0">
                <a:latin typeface="Gill Sans MT"/>
                <a:cs typeface="Gill Sans MT"/>
              </a:rPr>
              <a:t>: </a:t>
            </a:r>
            <a:r>
              <a:rPr sz="3300" baseline="1262" dirty="0">
                <a:latin typeface="Gill Sans MT"/>
                <a:cs typeface="Gill Sans MT"/>
              </a:rPr>
              <a:t>Individual </a:t>
            </a:r>
            <a:r>
              <a:rPr sz="3300" spc="-7" baseline="1262" dirty="0">
                <a:latin typeface="Gill Sans MT"/>
                <a:cs typeface="Gill Sans MT"/>
              </a:rPr>
              <a:t>information </a:t>
            </a:r>
            <a:r>
              <a:rPr sz="3300" spc="-30" baseline="1262" dirty="0">
                <a:latin typeface="Gill Sans MT"/>
                <a:cs typeface="Gill Sans MT"/>
              </a:rPr>
              <a:t>stays</a:t>
            </a:r>
            <a:r>
              <a:rPr sz="3300" spc="-382" baseline="1262" dirty="0">
                <a:latin typeface="Gill Sans MT"/>
                <a:cs typeface="Gill Sans MT"/>
              </a:rPr>
              <a:t> </a:t>
            </a:r>
            <a:r>
              <a:rPr sz="3300" spc="-7" baseline="1262" dirty="0">
                <a:latin typeface="Gill Sans MT"/>
                <a:cs typeface="Gill Sans MT"/>
              </a:rPr>
              <a:t>hidden</a:t>
            </a:r>
            <a:endParaRPr sz="3300" baseline="1262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3300" spc="-15" baseline="1262" dirty="0">
                <a:latin typeface="Gill Sans MT"/>
                <a:cs typeface="Gill Sans MT"/>
              </a:rPr>
              <a:t>How </a:t>
            </a:r>
            <a:r>
              <a:rPr sz="3300" baseline="1262" dirty="0">
                <a:latin typeface="Gill Sans MT"/>
                <a:cs typeface="Gill Sans MT"/>
              </a:rPr>
              <a:t>can these be made</a:t>
            </a:r>
            <a:r>
              <a:rPr sz="3300" spc="-142" baseline="1262" dirty="0">
                <a:latin typeface="Gill Sans MT"/>
                <a:cs typeface="Gill Sans MT"/>
              </a:rPr>
              <a:t> </a:t>
            </a:r>
            <a:r>
              <a:rPr sz="3300" b="1" spc="97" baseline="1262" dirty="0">
                <a:latin typeface="Gill Sans MT"/>
                <a:cs typeface="Gill Sans MT"/>
              </a:rPr>
              <a:t>precise</a:t>
            </a:r>
            <a:r>
              <a:rPr sz="3300" spc="97" baseline="1262" dirty="0">
                <a:latin typeface="Gill Sans MT"/>
                <a:cs typeface="Gill Sans MT"/>
              </a:rPr>
              <a:t>?</a:t>
            </a:r>
            <a:endParaRPr sz="3300" baseline="1262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755650" algn="l"/>
              </a:tabLst>
            </a:pPr>
            <a:r>
              <a:rPr sz="3300" spc="-15" baseline="1262" dirty="0">
                <a:latin typeface="Gill Sans MT"/>
                <a:cs typeface="Gill Sans MT"/>
              </a:rPr>
              <a:t>(How </a:t>
            </a:r>
            <a:r>
              <a:rPr sz="3300" baseline="1262" dirty="0">
                <a:latin typeface="Gill Sans MT"/>
                <a:cs typeface="Gill Sans MT"/>
              </a:rPr>
              <a:t>context-dependent </a:t>
            </a:r>
            <a:r>
              <a:rPr sz="3300" b="1" spc="157" baseline="1262" dirty="0">
                <a:latin typeface="Gill Sans MT"/>
                <a:cs typeface="Gill Sans MT"/>
              </a:rPr>
              <a:t>must </a:t>
            </a:r>
            <a:r>
              <a:rPr sz="3300" spc="-15" baseline="1262" dirty="0">
                <a:latin typeface="Gill Sans MT"/>
                <a:cs typeface="Gill Sans MT"/>
              </a:rPr>
              <a:t>they</a:t>
            </a:r>
            <a:r>
              <a:rPr sz="3300" spc="-270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be?)</a:t>
            </a:r>
            <a:endParaRPr sz="3300" baseline="1262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1016000"/>
            <a:ext cx="4394200" cy="576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3600" y="1028700"/>
            <a:ext cx="4292600" cy="5676900"/>
          </a:xfrm>
          <a:custGeom>
            <a:avLst/>
            <a:gdLst/>
            <a:ahLst/>
            <a:cxnLst/>
            <a:rect l="l" t="t" r="r" b="b"/>
            <a:pathLst>
              <a:path w="4292600" h="5676900">
                <a:moveTo>
                  <a:pt x="0" y="0"/>
                </a:moveTo>
                <a:lnTo>
                  <a:pt x="4292600" y="0"/>
                </a:lnTo>
                <a:lnTo>
                  <a:pt x="4292600" y="5676900"/>
                </a:lnTo>
                <a:lnTo>
                  <a:pt x="0" y="5676900"/>
                </a:lnTo>
                <a:lnTo>
                  <a:pt x="0" y="0"/>
                </a:lnTo>
                <a:close/>
              </a:path>
            </a:pathLst>
          </a:custGeom>
          <a:solidFill>
            <a:srgbClr val="E6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3600" y="1028700"/>
            <a:ext cx="4292600" cy="5676900"/>
          </a:xfrm>
          <a:custGeom>
            <a:avLst/>
            <a:gdLst/>
            <a:ahLst/>
            <a:cxnLst/>
            <a:rect l="l" t="t" r="r" b="b"/>
            <a:pathLst>
              <a:path w="4292600" h="5676900">
                <a:moveTo>
                  <a:pt x="0" y="0"/>
                </a:moveTo>
                <a:lnTo>
                  <a:pt x="4292600" y="0"/>
                </a:lnTo>
                <a:lnTo>
                  <a:pt x="4292600" y="5676900"/>
                </a:lnTo>
                <a:lnTo>
                  <a:pt x="0" y="567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900" y="1016000"/>
            <a:ext cx="4394200" cy="576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300" y="1028700"/>
            <a:ext cx="4292600" cy="5676900"/>
          </a:xfrm>
          <a:custGeom>
            <a:avLst/>
            <a:gdLst/>
            <a:ahLst/>
            <a:cxnLst/>
            <a:rect l="l" t="t" r="r" b="b"/>
            <a:pathLst>
              <a:path w="4292600" h="5676900">
                <a:moveTo>
                  <a:pt x="0" y="0"/>
                </a:moveTo>
                <a:lnTo>
                  <a:pt x="4292600" y="0"/>
                </a:lnTo>
                <a:lnTo>
                  <a:pt x="4292600" y="5676900"/>
                </a:lnTo>
                <a:lnTo>
                  <a:pt x="0" y="5676900"/>
                </a:lnTo>
                <a:lnTo>
                  <a:pt x="0" y="0"/>
                </a:lnTo>
                <a:close/>
              </a:path>
            </a:pathLst>
          </a:custGeom>
          <a:solidFill>
            <a:srgbClr val="E8F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300" y="1028700"/>
            <a:ext cx="4292600" cy="5676900"/>
          </a:xfrm>
          <a:custGeom>
            <a:avLst/>
            <a:gdLst/>
            <a:ahLst/>
            <a:cxnLst/>
            <a:rect l="l" t="t" r="r" b="b"/>
            <a:pathLst>
              <a:path w="4292600" h="5676900">
                <a:moveTo>
                  <a:pt x="0" y="0"/>
                </a:moveTo>
                <a:lnTo>
                  <a:pt x="4292600" y="0"/>
                </a:lnTo>
                <a:lnTo>
                  <a:pt x="4292600" y="5676900"/>
                </a:lnTo>
                <a:lnTo>
                  <a:pt x="0" y="567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Differential</a:t>
            </a:r>
            <a:r>
              <a:rPr spc="-105" dirty="0"/>
              <a:t> </a:t>
            </a:r>
            <a:r>
              <a:rPr dirty="0"/>
              <a:t>Privacy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339" y="1016000"/>
            <a:ext cx="1685289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110" dirty="0">
                <a:latin typeface="Gill Sans MT"/>
                <a:cs typeface="Gill Sans MT"/>
              </a:rPr>
              <a:t>P</a:t>
            </a:r>
            <a:r>
              <a:rPr sz="2700" b="1" spc="5" dirty="0">
                <a:latin typeface="Gill Sans MT"/>
                <a:cs typeface="Gill Sans MT"/>
              </a:rPr>
              <a:t>r</a:t>
            </a:r>
            <a:r>
              <a:rPr sz="2700" b="1" spc="110" dirty="0">
                <a:latin typeface="Gill Sans MT"/>
                <a:cs typeface="Gill Sans MT"/>
              </a:rPr>
              <a:t>otocols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39" y="1562112"/>
            <a:ext cx="1460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39" y="4279912"/>
            <a:ext cx="1460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5170">
              <a:lnSpc>
                <a:spcPct val="117300"/>
              </a:lnSpc>
            </a:pPr>
            <a:r>
              <a:rPr spc="-5" dirty="0"/>
              <a:t>Output</a:t>
            </a:r>
            <a:r>
              <a:rPr spc="-40" dirty="0"/>
              <a:t> </a:t>
            </a:r>
            <a:r>
              <a:rPr dirty="0"/>
              <a:t>perturbation  (</a:t>
            </a:r>
            <a:r>
              <a:rPr sz="2300" dirty="0"/>
              <a:t>Release f(x) +</a:t>
            </a:r>
            <a:r>
              <a:rPr sz="2300" spc="-105" dirty="0"/>
              <a:t> </a:t>
            </a:r>
            <a:r>
              <a:rPr sz="2300" dirty="0"/>
              <a:t>noise)</a:t>
            </a:r>
          </a:p>
          <a:p>
            <a:pPr marL="412750" indent="-285750">
              <a:lnSpc>
                <a:spcPct val="100000"/>
              </a:lnSpc>
              <a:spcBef>
                <a:spcPts val="1005"/>
              </a:spcBef>
              <a:buFont typeface="Wingdings"/>
              <a:buChar char=""/>
              <a:tabLst>
                <a:tab pos="412750" algn="l"/>
              </a:tabLst>
            </a:pPr>
            <a:r>
              <a:rPr sz="3450" baseline="1207" dirty="0"/>
              <a:t>Sum</a:t>
            </a:r>
            <a:r>
              <a:rPr sz="3450" spc="-150" baseline="1207" dirty="0"/>
              <a:t> </a:t>
            </a:r>
            <a:r>
              <a:rPr sz="3450" baseline="1207" dirty="0"/>
              <a:t>queries</a:t>
            </a:r>
          </a:p>
          <a:p>
            <a:pPr marL="583565">
              <a:lnSpc>
                <a:spcPct val="100000"/>
              </a:lnSpc>
              <a:spcBef>
                <a:spcPts val="795"/>
              </a:spcBef>
              <a:tabLst>
                <a:tab pos="812165" algn="l"/>
              </a:tabLst>
            </a:pPr>
            <a:r>
              <a:rPr sz="1900" dirty="0"/>
              <a:t>•	[DiN’03,DwN’04,BDMN’05]</a:t>
            </a:r>
          </a:p>
          <a:p>
            <a:pPr marL="412750" indent="-28575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412750" algn="l"/>
              </a:tabLst>
            </a:pPr>
            <a:r>
              <a:rPr sz="3450" baseline="1207" dirty="0"/>
              <a:t>“Sensitivity”</a:t>
            </a:r>
            <a:r>
              <a:rPr sz="3450" spc="-157" baseline="1207" dirty="0"/>
              <a:t> </a:t>
            </a:r>
            <a:r>
              <a:rPr sz="3450" spc="-15" baseline="1207" dirty="0"/>
              <a:t>frameworks</a:t>
            </a:r>
            <a:endParaRPr sz="3450" baseline="1207" dirty="0"/>
          </a:p>
          <a:p>
            <a:pPr marL="583565">
              <a:lnSpc>
                <a:spcPct val="100000"/>
              </a:lnSpc>
              <a:spcBef>
                <a:spcPts val="795"/>
              </a:spcBef>
              <a:tabLst>
                <a:tab pos="812165" algn="l"/>
              </a:tabLst>
            </a:pPr>
            <a:r>
              <a:rPr sz="1900" dirty="0"/>
              <a:t>•	[DMNS’06,</a:t>
            </a:r>
            <a:r>
              <a:rPr sz="1900" spc="-290" dirty="0"/>
              <a:t> </a:t>
            </a:r>
            <a:r>
              <a:rPr sz="1900" dirty="0"/>
              <a:t>NRS’07]</a:t>
            </a:r>
          </a:p>
          <a:p>
            <a:pPr marL="12700" marR="612775">
              <a:lnSpc>
                <a:spcPct val="117300"/>
              </a:lnSpc>
              <a:spcBef>
                <a:spcPts val="259"/>
              </a:spcBef>
            </a:pPr>
            <a:r>
              <a:rPr dirty="0"/>
              <a:t>Input perturbation  (</a:t>
            </a:r>
            <a:r>
              <a:rPr sz="2300" dirty="0"/>
              <a:t>“randomized</a:t>
            </a:r>
            <a:r>
              <a:rPr sz="2300" spc="-110" dirty="0"/>
              <a:t> </a:t>
            </a:r>
            <a:r>
              <a:rPr sz="2300" spc="-5" dirty="0"/>
              <a:t>response”)</a:t>
            </a:r>
            <a:endParaRPr sz="2300" dirty="0"/>
          </a:p>
          <a:p>
            <a:pPr marL="412750" indent="-285750">
              <a:lnSpc>
                <a:spcPct val="100000"/>
              </a:lnSpc>
              <a:spcBef>
                <a:spcPts val="1005"/>
              </a:spcBef>
              <a:buFont typeface="Wingdings"/>
              <a:buChar char=""/>
              <a:tabLst>
                <a:tab pos="412750" algn="l"/>
              </a:tabLst>
            </a:pPr>
            <a:r>
              <a:rPr sz="3450" spc="-15" baseline="1207" dirty="0"/>
              <a:t>Frequent </a:t>
            </a:r>
            <a:r>
              <a:rPr sz="3450" spc="-7" baseline="1207" dirty="0"/>
              <a:t>item </a:t>
            </a:r>
            <a:r>
              <a:rPr sz="3450" baseline="1207" dirty="0"/>
              <a:t>sets</a:t>
            </a:r>
            <a:r>
              <a:rPr sz="3450" spc="-89" baseline="1207" dirty="0"/>
              <a:t> </a:t>
            </a:r>
            <a:r>
              <a:rPr sz="2850" baseline="1461" dirty="0"/>
              <a:t>[EGS’03]</a:t>
            </a:r>
          </a:p>
          <a:p>
            <a:pPr marL="412750" indent="-28575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412750" algn="l"/>
              </a:tabLst>
            </a:pPr>
            <a:r>
              <a:rPr sz="3450" spc="-30" baseline="1207" dirty="0"/>
              <a:t>(Various </a:t>
            </a:r>
            <a:r>
              <a:rPr sz="3450" spc="-7" baseline="1207" dirty="0"/>
              <a:t>learning</a:t>
            </a:r>
            <a:r>
              <a:rPr sz="3450" spc="-44" baseline="1207" dirty="0"/>
              <a:t> </a:t>
            </a:r>
            <a:r>
              <a:rPr sz="3450" spc="-15" baseline="1207" dirty="0"/>
              <a:t>results)</a:t>
            </a:r>
            <a:endParaRPr sz="3450" baseline="1207" dirty="0"/>
          </a:p>
        </p:txBody>
      </p:sp>
      <p:sp>
        <p:nvSpPr>
          <p:cNvPr id="13" name="object 13"/>
          <p:cNvSpPr txBox="1"/>
          <p:nvPr/>
        </p:nvSpPr>
        <p:spPr>
          <a:xfrm>
            <a:off x="4815840" y="1562112"/>
            <a:ext cx="1460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5840" y="3530612"/>
            <a:ext cx="1460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5840" y="5753112"/>
            <a:ext cx="14605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5840" y="1016000"/>
            <a:ext cx="4226560" cy="56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105" dirty="0">
                <a:latin typeface="Gill Sans MT"/>
                <a:cs typeface="Gill Sans MT"/>
              </a:rPr>
              <a:t>Lower</a:t>
            </a:r>
            <a:r>
              <a:rPr sz="2700" b="1" spc="-35" dirty="0">
                <a:latin typeface="Gill Sans MT"/>
                <a:cs typeface="Gill Sans MT"/>
              </a:rPr>
              <a:t> </a:t>
            </a:r>
            <a:r>
              <a:rPr sz="2700" b="1" spc="135" dirty="0">
                <a:latin typeface="Gill Sans MT"/>
                <a:cs typeface="Gill Sans MT"/>
              </a:rPr>
              <a:t>bounds</a:t>
            </a:r>
            <a:endParaRPr sz="2700" dirty="0">
              <a:latin typeface="Gill Sans MT"/>
              <a:cs typeface="Gill Sans MT"/>
            </a:endParaRPr>
          </a:p>
          <a:p>
            <a:pPr marL="355600" marR="26670">
              <a:lnSpc>
                <a:spcPct val="117300"/>
              </a:lnSpc>
              <a:spcBef>
                <a:spcPts val="500"/>
              </a:spcBef>
            </a:pPr>
            <a:r>
              <a:rPr sz="2700" spc="-5" dirty="0">
                <a:latin typeface="Gill Sans MT"/>
                <a:cs typeface="Gill Sans MT"/>
              </a:rPr>
              <a:t>Limits </a:t>
            </a:r>
            <a:r>
              <a:rPr sz="2700" dirty="0">
                <a:latin typeface="Gill Sans MT"/>
                <a:cs typeface="Gill Sans MT"/>
              </a:rPr>
              <a:t>on</a:t>
            </a:r>
            <a:r>
              <a:rPr sz="2700" spc="-55" dirty="0">
                <a:latin typeface="Gill Sans MT"/>
                <a:cs typeface="Gill Sans MT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communication  </a:t>
            </a:r>
            <a:r>
              <a:rPr sz="2700" dirty="0">
                <a:latin typeface="Gill Sans MT"/>
                <a:cs typeface="Gill Sans MT"/>
              </a:rPr>
              <a:t>models</a:t>
            </a:r>
          </a:p>
          <a:p>
            <a:pPr marL="755650" indent="-285750">
              <a:lnSpc>
                <a:spcPct val="100000"/>
              </a:lnSpc>
              <a:spcBef>
                <a:spcPts val="1005"/>
              </a:spcBef>
              <a:buFont typeface="Wingdings"/>
              <a:buChar char=""/>
              <a:tabLst>
                <a:tab pos="755650" algn="l"/>
              </a:tabLst>
            </a:pPr>
            <a:r>
              <a:rPr sz="3450" spc="-7" baseline="1207" dirty="0">
                <a:latin typeface="Gill Sans MT"/>
                <a:cs typeface="Gill Sans MT"/>
              </a:rPr>
              <a:t>Noninteractive</a:t>
            </a:r>
            <a:r>
              <a:rPr sz="3450" spc="-127" baseline="1207" dirty="0">
                <a:latin typeface="Gill Sans MT"/>
                <a:cs typeface="Gill Sans MT"/>
              </a:rPr>
              <a:t> </a:t>
            </a:r>
            <a:r>
              <a:rPr sz="3000" baseline="1388" dirty="0">
                <a:latin typeface="Gill Sans MT"/>
                <a:cs typeface="Gill Sans MT"/>
              </a:rPr>
              <a:t>[DMNS’06]</a:t>
            </a:r>
          </a:p>
          <a:p>
            <a:pPr marL="755650" indent="-28575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755650" algn="l"/>
              </a:tabLst>
            </a:pPr>
            <a:r>
              <a:rPr sz="3450" baseline="1207" dirty="0">
                <a:latin typeface="Gill Sans MT"/>
                <a:cs typeface="Gill Sans MT"/>
              </a:rPr>
              <a:t>“Local”</a:t>
            </a:r>
            <a:r>
              <a:rPr sz="3450" spc="-165" baseline="1207" dirty="0">
                <a:latin typeface="Gill Sans MT"/>
                <a:cs typeface="Gill Sans MT"/>
              </a:rPr>
              <a:t> </a:t>
            </a:r>
            <a:r>
              <a:rPr sz="3000" baseline="1388" dirty="0">
                <a:latin typeface="Gill Sans MT"/>
                <a:cs typeface="Gill Sans MT"/>
              </a:rPr>
              <a:t>[NSW’07]</a:t>
            </a:r>
          </a:p>
          <a:p>
            <a:pPr marL="355600">
              <a:lnSpc>
                <a:spcPct val="100000"/>
              </a:lnSpc>
              <a:spcBef>
                <a:spcPts val="994"/>
              </a:spcBef>
            </a:pPr>
            <a:r>
              <a:rPr sz="2700" spc="-5" dirty="0">
                <a:latin typeface="Gill Sans MT"/>
                <a:cs typeface="Gill Sans MT"/>
              </a:rPr>
              <a:t>Limits </a:t>
            </a:r>
            <a:r>
              <a:rPr sz="2700" dirty="0">
                <a:latin typeface="Gill Sans MT"/>
                <a:cs typeface="Gill Sans MT"/>
              </a:rPr>
              <a:t>on</a:t>
            </a:r>
            <a:r>
              <a:rPr sz="2700" spc="-90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accuracy</a:t>
            </a:r>
          </a:p>
          <a:p>
            <a:pPr marL="755650" marR="558165" indent="-285750">
              <a:lnSpc>
                <a:spcPct val="113300"/>
              </a:lnSpc>
              <a:spcBef>
                <a:spcPts val="635"/>
              </a:spcBef>
              <a:buFont typeface="Wingdings"/>
              <a:buChar char=""/>
              <a:tabLst>
                <a:tab pos="755650" algn="l"/>
              </a:tabLst>
            </a:pPr>
            <a:r>
              <a:rPr sz="3450" spc="-15" baseline="1207" dirty="0">
                <a:latin typeface="Gill Sans MT"/>
                <a:cs typeface="Gill Sans MT"/>
              </a:rPr>
              <a:t>“Many” good</a:t>
            </a:r>
            <a:r>
              <a:rPr sz="3450" spc="-67" baseline="1207" dirty="0">
                <a:latin typeface="Gill Sans MT"/>
                <a:cs typeface="Gill Sans MT"/>
              </a:rPr>
              <a:t> </a:t>
            </a:r>
            <a:r>
              <a:rPr sz="3450" spc="-22" baseline="1207" dirty="0">
                <a:latin typeface="Gill Sans MT"/>
                <a:cs typeface="Gill Sans MT"/>
              </a:rPr>
              <a:t>answers  </a:t>
            </a:r>
            <a:r>
              <a:rPr sz="2300" spc="-5" dirty="0">
                <a:latin typeface="Gill Sans MT"/>
                <a:cs typeface="Gill Sans MT"/>
              </a:rPr>
              <a:t>allow reconstructing  </a:t>
            </a:r>
            <a:r>
              <a:rPr sz="2300" dirty="0">
                <a:latin typeface="Gill Sans MT"/>
                <a:cs typeface="Gill Sans MT"/>
              </a:rPr>
              <a:t>database</a:t>
            </a:r>
          </a:p>
          <a:p>
            <a:pPr marL="927100">
              <a:lnSpc>
                <a:spcPct val="100000"/>
              </a:lnSpc>
              <a:spcBef>
                <a:spcPts val="840"/>
              </a:spcBef>
              <a:tabLst>
                <a:tab pos="1155065" algn="l"/>
              </a:tabLst>
            </a:pPr>
            <a:r>
              <a:rPr sz="2000" dirty="0">
                <a:latin typeface="Gill Sans MT"/>
                <a:cs typeface="Gill Sans MT"/>
              </a:rPr>
              <a:t>•	[DiNi’03,DMT’07]</a:t>
            </a:r>
          </a:p>
          <a:p>
            <a:pPr marL="355600" marR="5080">
              <a:lnSpc>
                <a:spcPct val="114199"/>
              </a:lnSpc>
              <a:spcBef>
                <a:spcPts val="540"/>
              </a:spcBef>
            </a:pPr>
            <a:r>
              <a:rPr sz="2700" dirty="0">
                <a:latin typeface="Gill Sans MT"/>
                <a:cs typeface="Gill Sans MT"/>
              </a:rPr>
              <a:t>Necessity of</a:t>
            </a:r>
            <a:r>
              <a:rPr sz="2700" spc="-330" dirty="0">
                <a:latin typeface="Gill Sans MT"/>
                <a:cs typeface="Gill Sans MT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“differential”  </a:t>
            </a:r>
            <a:r>
              <a:rPr sz="2700" dirty="0">
                <a:latin typeface="Gill Sans MT"/>
                <a:cs typeface="Gill Sans MT"/>
              </a:rPr>
              <a:t>guarantees</a:t>
            </a:r>
            <a:r>
              <a:rPr sz="2700" spc="-114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[DN]</a:t>
            </a: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64600" y="6623548"/>
            <a:ext cx="1905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38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4709160" y="2438400"/>
            <a:ext cx="3977640" cy="369332"/>
          </a:xfrm>
        </p:spPr>
        <p:txBody>
          <a:bodyPr/>
          <a:lstStyle/>
          <a:p>
            <a:r>
              <a:rPr lang="en-US" dirty="0" smtClean="0"/>
              <a:t>$99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726908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Free PDF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://www.cis.upenn.edu/~</a:t>
            </a:r>
            <a:r>
              <a:rPr lang="en-US" sz="2400" dirty="0" smtClean="0">
                <a:hlinkClick r:id="rId2"/>
              </a:rPr>
              <a:t>aaroth/Papers/privacybook.pdf</a:t>
            </a:r>
            <a:endParaRPr lang="en-US" sz="2400" dirty="0"/>
          </a:p>
        </p:txBody>
      </p:sp>
      <p:pic>
        <p:nvPicPr>
          <p:cNvPr id="1026" name="Picture 2" descr="The Algorithmic Foundations of Differential Priv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276600" cy="48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rnes and no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762000"/>
            <a:ext cx="2743199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4764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Secure </a:t>
            </a:r>
            <a:r>
              <a:rPr spc="-5" dirty="0"/>
              <a:t>Function</a:t>
            </a:r>
            <a:r>
              <a:rPr spc="-60" dirty="0"/>
              <a:t> </a:t>
            </a:r>
            <a:r>
              <a:rPr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10162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39" y="33022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39" y="49024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39" y="922121"/>
            <a:ext cx="8363584" cy="551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5595">
              <a:lnSpc>
                <a:spcPct val="122000"/>
              </a:lnSpc>
            </a:pPr>
            <a:r>
              <a:rPr sz="2800" spc="-15" dirty="0">
                <a:latin typeface="Gill Sans MT"/>
                <a:cs typeface="Gill Sans MT"/>
              </a:rPr>
              <a:t>Several </a:t>
            </a:r>
            <a:r>
              <a:rPr sz="2800" spc="5" dirty="0">
                <a:latin typeface="Gill Sans MT"/>
                <a:cs typeface="Gill Sans MT"/>
              </a:rPr>
              <a:t>parties, </a:t>
            </a:r>
            <a:r>
              <a:rPr sz="2800" dirty="0">
                <a:latin typeface="Gill Sans MT"/>
                <a:cs typeface="Gill Sans MT"/>
              </a:rPr>
              <a:t>each </a:t>
            </a:r>
            <a:r>
              <a:rPr sz="2800" spc="-5" dirty="0">
                <a:latin typeface="Gill Sans MT"/>
                <a:cs typeface="Gill Sans MT"/>
              </a:rPr>
              <a:t>with input </a:t>
            </a:r>
            <a:r>
              <a:rPr sz="2800" dirty="0">
                <a:latin typeface="Gill Sans MT"/>
                <a:cs typeface="Gill Sans MT"/>
              </a:rPr>
              <a:t>x</a:t>
            </a:r>
            <a:r>
              <a:rPr sz="2800" baseline="-25000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,</a:t>
            </a:r>
            <a:r>
              <a:rPr sz="2800" spc="-60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want </a:t>
            </a:r>
            <a:r>
              <a:rPr sz="2800" dirty="0">
                <a:latin typeface="Gill Sans MT"/>
                <a:cs typeface="Gill Sans MT"/>
              </a:rPr>
              <a:t>to compute a  function</a:t>
            </a:r>
            <a:r>
              <a:rPr sz="2800" spc="-10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f(x</a:t>
            </a:r>
            <a:r>
              <a:rPr sz="2800" baseline="-25000" dirty="0">
                <a:latin typeface="Gill Sans MT"/>
                <a:cs typeface="Gill Sans MT"/>
              </a:rPr>
              <a:t>1</a:t>
            </a:r>
            <a:r>
              <a:rPr sz="2800" dirty="0">
                <a:latin typeface="Gill Sans MT"/>
                <a:cs typeface="Gill Sans MT"/>
              </a:rPr>
              <a:t>,x</a:t>
            </a:r>
            <a:r>
              <a:rPr sz="2800" baseline="-25000" dirty="0">
                <a:latin typeface="Gill Sans MT"/>
                <a:cs typeface="Gill Sans MT"/>
              </a:rPr>
              <a:t>2</a:t>
            </a:r>
            <a:r>
              <a:rPr sz="2800" dirty="0">
                <a:latin typeface="Gill Sans MT"/>
                <a:cs typeface="Gill Sans MT"/>
              </a:rPr>
              <a:t>,...,x</a:t>
            </a:r>
            <a:r>
              <a:rPr sz="2800" baseline="-2500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)</a:t>
            </a:r>
          </a:p>
          <a:p>
            <a:pPr marL="355600" marR="104775" indent="-342900" algn="just">
              <a:lnSpc>
                <a:spcPct val="133900"/>
              </a:lnSpc>
              <a:spcBef>
                <a:spcPts val="40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120" dirty="0">
                <a:latin typeface="Gill Sans MT"/>
                <a:cs typeface="Gill Sans MT"/>
              </a:rPr>
              <a:t>Ideal </a:t>
            </a:r>
            <a:r>
              <a:rPr sz="2800" b="1" spc="100" dirty="0">
                <a:latin typeface="Gill Sans MT"/>
                <a:cs typeface="Gill Sans MT"/>
              </a:rPr>
              <a:t>world</a:t>
            </a:r>
            <a:r>
              <a:rPr sz="2800" spc="100" dirty="0">
                <a:latin typeface="Gill Sans MT"/>
                <a:cs typeface="Gill Sans MT"/>
              </a:rPr>
              <a:t>: </a:t>
            </a:r>
            <a:r>
              <a:rPr sz="2800" dirty="0">
                <a:latin typeface="Gill Sans MT"/>
                <a:cs typeface="Gill Sans MT"/>
              </a:rPr>
              <a:t>all </a:t>
            </a:r>
            <a:r>
              <a:rPr sz="2800" spc="5" dirty="0">
                <a:latin typeface="Gill Sans MT"/>
                <a:cs typeface="Gill Sans MT"/>
              </a:rPr>
              <a:t>parties </a:t>
            </a:r>
            <a:r>
              <a:rPr sz="2800" dirty="0">
                <a:latin typeface="Gill Sans MT"/>
                <a:cs typeface="Gill Sans MT"/>
              </a:rPr>
              <a:t>hand their </a:t>
            </a:r>
            <a:r>
              <a:rPr sz="2800" spc="-5" dirty="0">
                <a:latin typeface="Gill Sans MT"/>
                <a:cs typeface="Gill Sans MT"/>
              </a:rPr>
              <a:t>inputs </a:t>
            </a:r>
            <a:r>
              <a:rPr sz="2800" dirty="0">
                <a:latin typeface="Gill Sans MT"/>
                <a:cs typeface="Gill Sans MT"/>
              </a:rPr>
              <a:t>to a</a:t>
            </a:r>
            <a:r>
              <a:rPr sz="2800" spc="-50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trusted  </a:t>
            </a:r>
            <a:r>
              <a:rPr sz="2800" spc="10" dirty="0">
                <a:latin typeface="Gill Sans MT"/>
                <a:cs typeface="Gill Sans MT"/>
              </a:rPr>
              <a:t>party </a:t>
            </a:r>
            <a:r>
              <a:rPr sz="2800" spc="-5" dirty="0">
                <a:latin typeface="Gill Sans MT"/>
                <a:cs typeface="Gill Sans MT"/>
              </a:rPr>
              <a:t>who </a:t>
            </a:r>
            <a:r>
              <a:rPr sz="2800" dirty="0">
                <a:latin typeface="Gill Sans MT"/>
                <a:cs typeface="Gill Sans MT"/>
              </a:rPr>
              <a:t>computes f(x</a:t>
            </a:r>
            <a:r>
              <a:rPr sz="2800" baseline="-25000" dirty="0">
                <a:latin typeface="Gill Sans MT"/>
                <a:cs typeface="Gill Sans MT"/>
              </a:rPr>
              <a:t>1</a:t>
            </a:r>
            <a:r>
              <a:rPr sz="2800" dirty="0">
                <a:latin typeface="Gill Sans MT"/>
                <a:cs typeface="Gill Sans MT"/>
              </a:rPr>
              <a:t>,...,x</a:t>
            </a:r>
            <a:r>
              <a:rPr sz="2800" baseline="-25000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) and </a:t>
            </a:r>
            <a:r>
              <a:rPr sz="2800" spc="-10" dirty="0">
                <a:latin typeface="Gill Sans MT"/>
                <a:cs typeface="Gill Sans MT"/>
              </a:rPr>
              <a:t>releases </a:t>
            </a:r>
            <a:r>
              <a:rPr sz="2800" dirty="0">
                <a:latin typeface="Gill Sans MT"/>
                <a:cs typeface="Gill Sans MT"/>
              </a:rPr>
              <a:t>the </a:t>
            </a:r>
            <a:r>
              <a:rPr sz="2800" spc="-10" dirty="0">
                <a:latin typeface="Gill Sans MT"/>
                <a:cs typeface="Gill Sans MT"/>
              </a:rPr>
              <a:t>result  </a:t>
            </a:r>
            <a:r>
              <a:rPr sz="2800" spc="-15" dirty="0">
                <a:latin typeface="Gill Sans MT"/>
                <a:cs typeface="Gill Sans MT"/>
              </a:rPr>
              <a:t>There </a:t>
            </a:r>
            <a:r>
              <a:rPr sz="2800" dirty="0">
                <a:latin typeface="Gill Sans MT"/>
                <a:cs typeface="Gill Sans MT"/>
              </a:rPr>
              <a:t>exist </a:t>
            </a:r>
            <a:r>
              <a:rPr sz="2800" spc="-10" dirty="0">
                <a:latin typeface="Gill Sans MT"/>
                <a:cs typeface="Gill Sans MT"/>
              </a:rPr>
              <a:t>secure protocols for </a:t>
            </a:r>
            <a:r>
              <a:rPr sz="2800" dirty="0">
                <a:latin typeface="Gill Sans MT"/>
                <a:cs typeface="Gill Sans MT"/>
              </a:rPr>
              <a:t>this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task</a:t>
            </a:r>
          </a:p>
          <a:p>
            <a:pPr marL="755650" marR="5080" lvl="1" indent="-285750">
              <a:lnSpc>
                <a:spcPct val="128499"/>
              </a:lnSpc>
              <a:spcBef>
                <a:spcPts val="62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Idea: a </a:t>
            </a:r>
            <a:r>
              <a:rPr sz="2400" spc="-5" dirty="0">
                <a:latin typeface="Gill Sans MT"/>
                <a:cs typeface="Gill Sans MT"/>
              </a:rPr>
              <a:t>simulator </a:t>
            </a:r>
            <a:r>
              <a:rPr sz="2400" dirty="0">
                <a:latin typeface="Gill Sans MT"/>
                <a:cs typeface="Gill Sans MT"/>
              </a:rPr>
              <a:t>can geneerate a </a:t>
            </a:r>
            <a:r>
              <a:rPr sz="2400" spc="-20" dirty="0">
                <a:latin typeface="Gill Sans MT"/>
                <a:cs typeface="Gill Sans MT"/>
              </a:rPr>
              <a:t>dummy </a:t>
            </a:r>
            <a:r>
              <a:rPr sz="2400" dirty="0">
                <a:latin typeface="Gill Sans MT"/>
                <a:cs typeface="Gill Sans MT"/>
              </a:rPr>
              <a:t>transcript </a:t>
            </a:r>
            <a:r>
              <a:rPr sz="2400" spc="-15" dirty="0">
                <a:latin typeface="Gill Sans MT"/>
                <a:cs typeface="Gill Sans MT"/>
              </a:rPr>
              <a:t>given</a:t>
            </a:r>
            <a:r>
              <a:rPr sz="2400" spc="-27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only  </a:t>
            </a:r>
            <a:r>
              <a:rPr sz="2400" dirty="0">
                <a:latin typeface="Gill Sans MT"/>
                <a:cs typeface="Gill Sans MT"/>
              </a:rPr>
              <a:t>the value of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</a:t>
            </a:r>
          </a:p>
          <a:p>
            <a:pPr marL="355600">
              <a:lnSpc>
                <a:spcPct val="100000"/>
              </a:lnSpc>
              <a:spcBef>
                <a:spcPts val="1220"/>
              </a:spcBef>
            </a:pPr>
            <a:r>
              <a:rPr sz="2800" dirty="0">
                <a:latin typeface="Gill Sans MT"/>
                <a:cs typeface="Gill Sans MT"/>
              </a:rPr>
              <a:t>Privacy: use SFE </a:t>
            </a:r>
            <a:r>
              <a:rPr sz="2800" spc="-10" dirty="0">
                <a:latin typeface="Gill Sans MT"/>
                <a:cs typeface="Gill Sans MT"/>
              </a:rPr>
              <a:t>protocols </a:t>
            </a:r>
            <a:r>
              <a:rPr sz="2800" dirty="0">
                <a:latin typeface="Gill Sans MT"/>
                <a:cs typeface="Gill Sans MT"/>
              </a:rPr>
              <a:t>to </a:t>
            </a:r>
            <a:r>
              <a:rPr sz="2800" spc="-10" dirty="0">
                <a:latin typeface="Gill Sans MT"/>
                <a:cs typeface="Gill Sans MT"/>
              </a:rPr>
              <a:t>jointly </a:t>
            </a:r>
            <a:r>
              <a:rPr sz="2800" dirty="0">
                <a:latin typeface="Gill Sans MT"/>
                <a:cs typeface="Gill Sans MT"/>
              </a:rPr>
              <a:t>data</a:t>
            </a:r>
            <a:r>
              <a:rPr sz="2800" spc="-3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mine</a:t>
            </a:r>
          </a:p>
          <a:p>
            <a:pPr marL="755650" lvl="1" indent="-28575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Horizontal vs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vertical</a:t>
            </a:r>
            <a:endParaRPr sz="2400" dirty="0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5" dirty="0">
                <a:latin typeface="Gill Sans MT"/>
                <a:cs typeface="Gill Sans MT"/>
              </a:rPr>
              <a:t>Lots </a:t>
            </a:r>
            <a:r>
              <a:rPr sz="2400" dirty="0">
                <a:latin typeface="Gill Sans MT"/>
                <a:cs typeface="Gill Sans MT"/>
              </a:rPr>
              <a:t>of </a:t>
            </a:r>
            <a:r>
              <a:rPr sz="2400" spc="-5" dirty="0" smtClean="0">
                <a:latin typeface="Gill Sans MT"/>
                <a:cs typeface="Gill Sans MT"/>
              </a:rPr>
              <a:t>paper</a:t>
            </a:r>
            <a:r>
              <a:rPr lang="en-US" sz="2400" spc="-5" dirty="0" smtClean="0">
                <a:latin typeface="Gill Sans MT"/>
                <a:cs typeface="Gill Sans MT"/>
              </a:rPr>
              <a:t>s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3424" y="134620"/>
            <a:ext cx="214820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230" marR="5080" indent="-431165">
              <a:lnSpc>
                <a:spcPts val="2800"/>
              </a:lnSpc>
            </a:pPr>
            <a:r>
              <a:rPr sz="2400" dirty="0">
                <a:latin typeface="Gill Sans MT"/>
                <a:cs typeface="Gill Sans MT"/>
              </a:rPr>
              <a:t>a.k.a</a:t>
            </a:r>
            <a:r>
              <a:rPr sz="2400" spc="180" dirty="0">
                <a:latin typeface="Gill Sans MT"/>
                <a:cs typeface="Gill Sans MT"/>
              </a:rPr>
              <a:t>.</a:t>
            </a:r>
            <a:r>
              <a:rPr sz="2400" dirty="0">
                <a:latin typeface="Gill Sans MT"/>
                <a:cs typeface="Gill Sans MT"/>
              </a:rPr>
              <a:t>“</a:t>
            </a:r>
            <a:r>
              <a:rPr sz="2400" spc="-25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ulti-pa</a:t>
            </a:r>
            <a:r>
              <a:rPr sz="2400" spc="4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ty  computation”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Why </a:t>
            </a:r>
            <a:r>
              <a:rPr dirty="0"/>
              <a:t>not use </a:t>
            </a:r>
            <a:r>
              <a:rPr spc="15" dirty="0"/>
              <a:t>crypto</a:t>
            </a:r>
            <a:r>
              <a:rPr spc="-20" dirty="0"/>
              <a:t> </a:t>
            </a:r>
            <a:r>
              <a:rPr spc="10" dirty="0"/>
              <a:t>definitions?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10162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21279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39" y="34165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21279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016000"/>
            <a:ext cx="7570470" cy="378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Attempt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#1</a:t>
            </a:r>
            <a:r>
              <a:rPr sz="2800" spc="-5" dirty="0">
                <a:latin typeface="Gill Sans MT"/>
                <a:cs typeface="Gill Sans MT"/>
              </a:rPr>
              <a:t>:</a:t>
            </a:r>
            <a:endParaRPr sz="2800" dirty="0">
              <a:latin typeface="Gill Sans MT"/>
              <a:cs typeface="Gill Sans MT"/>
            </a:endParaRPr>
          </a:p>
          <a:p>
            <a:pPr marL="412750" marR="5080" indent="-285750">
              <a:lnSpc>
                <a:spcPct val="128499"/>
              </a:lnSpc>
              <a:spcBef>
                <a:spcPts val="20"/>
              </a:spcBef>
              <a:buFont typeface="Wingdings"/>
              <a:buChar char=""/>
              <a:tabLst>
                <a:tab pos="412750" algn="l"/>
              </a:tabLst>
            </a:pPr>
            <a:r>
              <a:rPr sz="2400" b="1" dirty="0">
                <a:latin typeface="Arial"/>
                <a:cs typeface="Arial"/>
              </a:rPr>
              <a:t>Def’n</a:t>
            </a:r>
            <a:r>
              <a:rPr sz="2400" dirty="0">
                <a:latin typeface="Gill Sans MT"/>
                <a:cs typeface="Gill Sans MT"/>
              </a:rPr>
              <a:t>: </a:t>
            </a:r>
            <a:r>
              <a:rPr sz="2400" spc="-15" dirty="0">
                <a:latin typeface="Gill Sans MT"/>
                <a:cs typeface="Gill Sans MT"/>
              </a:rPr>
              <a:t>For </a:t>
            </a:r>
            <a:r>
              <a:rPr sz="2400" spc="-5" dirty="0">
                <a:latin typeface="Gill Sans MT"/>
                <a:cs typeface="Gill Sans MT"/>
              </a:rPr>
              <a:t>every </a:t>
            </a:r>
            <a:r>
              <a:rPr sz="2400" spc="10" dirty="0">
                <a:latin typeface="Gill Sans MT"/>
                <a:cs typeface="Gill Sans MT"/>
              </a:rPr>
              <a:t>entry </a:t>
            </a:r>
            <a:r>
              <a:rPr sz="2400" spc="-5" dirty="0">
                <a:latin typeface="Gill Sans MT"/>
                <a:cs typeface="Gill Sans MT"/>
              </a:rPr>
              <a:t>i, </a:t>
            </a:r>
            <a:r>
              <a:rPr sz="2400" dirty="0">
                <a:latin typeface="Gill Sans MT"/>
                <a:cs typeface="Gill Sans MT"/>
              </a:rPr>
              <a:t>no </a:t>
            </a:r>
            <a:r>
              <a:rPr sz="2400" spc="-5" dirty="0">
                <a:latin typeface="Gill Sans MT"/>
                <a:cs typeface="Gill Sans MT"/>
              </a:rPr>
              <a:t>information </a:t>
            </a:r>
            <a:r>
              <a:rPr sz="2400" dirty="0">
                <a:latin typeface="Gill Sans MT"/>
                <a:cs typeface="Gill Sans MT"/>
              </a:rPr>
              <a:t>about </a:t>
            </a:r>
            <a:r>
              <a:rPr sz="2400" spc="-5" dirty="0">
                <a:latin typeface="Gill Sans MT"/>
                <a:cs typeface="Gill Sans MT"/>
              </a:rPr>
              <a:t>x</a:t>
            </a:r>
            <a:r>
              <a:rPr sz="2400" spc="-7" baseline="-22569" dirty="0">
                <a:latin typeface="Gill Sans MT"/>
                <a:cs typeface="Gill Sans MT"/>
              </a:rPr>
              <a:t>i </a:t>
            </a:r>
            <a:r>
              <a:rPr sz="2400" spc="-5" dirty="0">
                <a:latin typeface="Gill Sans MT"/>
                <a:cs typeface="Gill Sans MT"/>
              </a:rPr>
              <a:t>is</a:t>
            </a:r>
            <a:r>
              <a:rPr sz="2400" spc="-26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leaked  </a:t>
            </a:r>
            <a:r>
              <a:rPr sz="2400" spc="-5" dirty="0">
                <a:latin typeface="Gill Sans MT"/>
                <a:cs typeface="Gill Sans MT"/>
              </a:rPr>
              <a:t>(as if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encrypted)</a:t>
            </a:r>
            <a:endParaRPr sz="2400" dirty="0">
              <a:latin typeface="Gill Sans MT"/>
              <a:cs typeface="Gill Sans MT"/>
            </a:endParaRPr>
          </a:p>
          <a:p>
            <a:pPr marL="412750" indent="-28575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412750" algn="l"/>
              </a:tabLst>
            </a:pPr>
            <a:r>
              <a:rPr sz="2400" b="1" spc="-5" dirty="0">
                <a:latin typeface="Arial"/>
                <a:cs typeface="Arial"/>
              </a:rPr>
              <a:t>Problem</a:t>
            </a:r>
            <a:r>
              <a:rPr sz="2400" spc="-5" dirty="0">
                <a:latin typeface="Gill Sans MT"/>
                <a:cs typeface="Gill Sans MT"/>
              </a:rPr>
              <a:t>: </a:t>
            </a:r>
            <a:r>
              <a:rPr sz="2400" dirty="0">
                <a:latin typeface="Gill Sans MT"/>
                <a:cs typeface="Gill Sans MT"/>
              </a:rPr>
              <a:t>no </a:t>
            </a:r>
            <a:r>
              <a:rPr sz="2400" spc="-5" dirty="0">
                <a:latin typeface="Gill Sans MT"/>
                <a:cs typeface="Gill Sans MT"/>
              </a:rPr>
              <a:t>information </a:t>
            </a:r>
            <a:r>
              <a:rPr sz="2400" dirty="0">
                <a:latin typeface="Gill Sans MT"/>
                <a:cs typeface="Gill Sans MT"/>
              </a:rPr>
              <a:t>at all </a:t>
            </a:r>
            <a:r>
              <a:rPr sz="2400" spc="-5" dirty="0">
                <a:latin typeface="Gill Sans MT"/>
                <a:cs typeface="Gill Sans MT"/>
              </a:rPr>
              <a:t>is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revealed!</a:t>
            </a:r>
            <a:endParaRPr sz="2400" dirty="0">
              <a:latin typeface="Gill Sans MT"/>
              <a:cs typeface="Gill Sans MT"/>
            </a:endParaRPr>
          </a:p>
          <a:p>
            <a:pPr marL="412750" indent="-285750">
              <a:lnSpc>
                <a:spcPct val="100000"/>
              </a:lnSpc>
              <a:spcBef>
                <a:spcPts val="920"/>
              </a:spcBef>
              <a:buFont typeface="Wingdings"/>
              <a:buChar char=""/>
              <a:tabLst>
                <a:tab pos="412750" algn="l"/>
              </a:tabLst>
            </a:pPr>
            <a:r>
              <a:rPr sz="2400" spc="-40" dirty="0">
                <a:latin typeface="Gill Sans MT"/>
                <a:cs typeface="Gill Sans MT"/>
              </a:rPr>
              <a:t>Tradeoff </a:t>
            </a:r>
            <a:r>
              <a:rPr sz="2400" dirty="0">
                <a:latin typeface="Gill Sans MT"/>
                <a:cs typeface="Gill Sans MT"/>
              </a:rPr>
              <a:t>privacy vs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utility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b="1" spc="-5" dirty="0">
                <a:latin typeface="Arial"/>
                <a:cs typeface="Arial"/>
              </a:rPr>
              <a:t>Attempt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#2</a:t>
            </a:r>
            <a:r>
              <a:rPr sz="2800" spc="-5" dirty="0">
                <a:latin typeface="Gill Sans MT"/>
                <a:cs typeface="Gill Sans MT"/>
              </a:rPr>
              <a:t>:</a:t>
            </a:r>
            <a:endParaRPr sz="2800" dirty="0">
              <a:latin typeface="Gill Sans MT"/>
              <a:cs typeface="Gill Sans MT"/>
            </a:endParaRPr>
          </a:p>
          <a:p>
            <a:pPr marL="412750" indent="-28575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412750" algn="l"/>
              </a:tabLst>
            </a:pPr>
            <a:r>
              <a:rPr sz="2400" spc="-10" dirty="0">
                <a:latin typeface="Gill Sans MT"/>
                <a:cs typeface="Gill Sans MT"/>
              </a:rPr>
              <a:t>Agree </a:t>
            </a:r>
            <a:r>
              <a:rPr sz="2400" dirty="0">
                <a:latin typeface="Gill Sans MT"/>
                <a:cs typeface="Gill Sans MT"/>
              </a:rPr>
              <a:t>on </a:t>
            </a:r>
            <a:r>
              <a:rPr sz="2400" spc="5" dirty="0">
                <a:latin typeface="Gill Sans MT"/>
                <a:cs typeface="Gill Sans MT"/>
              </a:rPr>
              <a:t>summary </a:t>
            </a:r>
            <a:r>
              <a:rPr sz="2400" dirty="0">
                <a:latin typeface="Gill Sans MT"/>
                <a:cs typeface="Gill Sans MT"/>
              </a:rPr>
              <a:t>statistics </a:t>
            </a:r>
            <a:r>
              <a:rPr sz="2400" spc="-5" dirty="0">
                <a:latin typeface="Gill Sans MT"/>
                <a:cs typeface="Gill Sans MT"/>
              </a:rPr>
              <a:t>f(</a:t>
            </a:r>
            <a:r>
              <a:rPr sz="2000" spc="-5" dirty="0">
                <a:latin typeface="Gill Sans MT"/>
                <a:cs typeface="Gill Sans MT"/>
              </a:rPr>
              <a:t>DB</a:t>
            </a:r>
            <a:r>
              <a:rPr sz="2400" spc="-5" dirty="0">
                <a:latin typeface="Gill Sans MT"/>
                <a:cs typeface="Gill Sans MT"/>
              </a:rPr>
              <a:t>) </a:t>
            </a:r>
            <a:r>
              <a:rPr sz="2400" dirty="0">
                <a:latin typeface="Gill Sans MT"/>
                <a:cs typeface="Gill Sans MT"/>
              </a:rPr>
              <a:t>that </a:t>
            </a:r>
            <a:r>
              <a:rPr sz="2400" spc="-20" dirty="0">
                <a:latin typeface="Gill Sans MT"/>
                <a:cs typeface="Gill Sans MT"/>
              </a:rPr>
              <a:t>are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safe</a:t>
            </a:r>
            <a:endParaRPr sz="2400" dirty="0">
              <a:latin typeface="Gill Sans MT"/>
              <a:cs typeface="Gill Sans MT"/>
            </a:endParaRPr>
          </a:p>
          <a:p>
            <a:pPr marL="412750" indent="-28575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412750" algn="l"/>
              </a:tabLst>
            </a:pPr>
            <a:r>
              <a:rPr sz="2400" b="1" dirty="0">
                <a:latin typeface="Arial"/>
                <a:cs typeface="Arial"/>
              </a:rPr>
              <a:t>Def’n</a:t>
            </a:r>
            <a:r>
              <a:rPr sz="2400" dirty="0">
                <a:latin typeface="Gill Sans MT"/>
                <a:cs typeface="Gill Sans MT"/>
              </a:rPr>
              <a:t>: No </a:t>
            </a:r>
            <a:r>
              <a:rPr sz="2400" spc="-5" dirty="0">
                <a:latin typeface="Gill Sans MT"/>
                <a:cs typeface="Gill Sans MT"/>
              </a:rPr>
              <a:t>information </a:t>
            </a:r>
            <a:r>
              <a:rPr sz="2400" dirty="0">
                <a:latin typeface="Gill Sans MT"/>
                <a:cs typeface="Gill Sans MT"/>
              </a:rPr>
              <a:t>except</a:t>
            </a:r>
            <a:r>
              <a:rPr sz="2400" spc="-28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f(</a:t>
            </a:r>
            <a:r>
              <a:rPr sz="2000" spc="-5" dirty="0">
                <a:latin typeface="Gill Sans MT"/>
                <a:cs typeface="Gill Sans MT"/>
              </a:rPr>
              <a:t>DB</a:t>
            </a:r>
            <a:r>
              <a:rPr sz="2400" spc="-5" dirty="0">
                <a:latin typeface="Gill Sans MT"/>
                <a:cs typeface="Gill Sans MT"/>
              </a:rPr>
              <a:t>)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902200"/>
            <a:ext cx="5193665" cy="130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400" b="1" spc="-5" dirty="0">
                <a:latin typeface="Arial"/>
                <a:cs typeface="Arial"/>
              </a:rPr>
              <a:t>Problem</a:t>
            </a:r>
            <a:r>
              <a:rPr sz="2400" spc="-5" dirty="0">
                <a:latin typeface="Gill Sans MT"/>
                <a:cs typeface="Gill Sans MT"/>
              </a:rPr>
              <a:t>: </a:t>
            </a:r>
            <a:r>
              <a:rPr sz="2400" spc="-30" dirty="0">
                <a:latin typeface="Gill Sans MT"/>
                <a:cs typeface="Gill Sans MT"/>
              </a:rPr>
              <a:t>why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f(DB) </a:t>
            </a:r>
            <a:r>
              <a:rPr sz="2400" spc="-10" dirty="0">
                <a:latin typeface="Gill Sans MT"/>
                <a:cs typeface="Gill Sans MT"/>
              </a:rPr>
              <a:t>safe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21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release?</a:t>
            </a:r>
            <a:endParaRPr sz="2400" dirty="0">
              <a:latin typeface="Gill Sans MT"/>
              <a:cs typeface="Gill Sans MT"/>
            </a:endParaRP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Font typeface="Wingdings"/>
              <a:buChar char=""/>
              <a:tabLst>
                <a:tab pos="298450" algn="l"/>
              </a:tabLst>
            </a:pPr>
            <a:r>
              <a:rPr sz="2400" spc="-30" dirty="0">
                <a:latin typeface="Gill Sans MT"/>
                <a:cs typeface="Gill Sans MT"/>
              </a:rPr>
              <a:t>Tautology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trap</a:t>
            </a:r>
            <a:endParaRPr sz="2400" dirty="0">
              <a:latin typeface="Gill Sans MT"/>
              <a:cs typeface="Gill Sans MT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298450" algn="l"/>
              </a:tabLst>
            </a:pPr>
            <a:r>
              <a:rPr sz="2400" spc="-5" dirty="0">
                <a:latin typeface="Gill Sans MT"/>
                <a:cs typeface="Gill Sans MT"/>
              </a:rPr>
              <a:t>(Also: </a:t>
            </a:r>
            <a:r>
              <a:rPr sz="2400" spc="-10" dirty="0">
                <a:latin typeface="Gill Sans MT"/>
                <a:cs typeface="Gill Sans MT"/>
              </a:rPr>
              <a:t>how </a:t>
            </a:r>
            <a:r>
              <a:rPr sz="2400" dirty="0">
                <a:latin typeface="Gill Sans MT"/>
                <a:cs typeface="Gill Sans MT"/>
              </a:rPr>
              <a:t>do </a:t>
            </a:r>
            <a:r>
              <a:rPr sz="2400" spc="-20" dirty="0">
                <a:latin typeface="Gill Sans MT"/>
                <a:cs typeface="Gill Sans MT"/>
              </a:rPr>
              <a:t>you </a:t>
            </a:r>
            <a:r>
              <a:rPr sz="2400" dirty="0">
                <a:latin typeface="Gill Sans MT"/>
                <a:cs typeface="Gill Sans MT"/>
              </a:rPr>
              <a:t>figure out </a:t>
            </a:r>
            <a:r>
              <a:rPr sz="2400" spc="-5" dirty="0">
                <a:latin typeface="Gill Sans MT"/>
                <a:cs typeface="Gill Sans MT"/>
              </a:rPr>
              <a:t>what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270" dirty="0">
                <a:latin typeface="Arial"/>
                <a:cs typeface="Arial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is?)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8300" y="5016499"/>
            <a:ext cx="971550" cy="686435"/>
          </a:xfrm>
          <a:custGeom>
            <a:avLst/>
            <a:gdLst/>
            <a:ahLst/>
            <a:cxnLst/>
            <a:rect l="l" t="t" r="r" b="b"/>
            <a:pathLst>
              <a:path w="971550" h="686435">
                <a:moveTo>
                  <a:pt x="215900" y="0"/>
                </a:moveTo>
                <a:lnTo>
                  <a:pt x="755650" y="0"/>
                </a:lnTo>
                <a:lnTo>
                  <a:pt x="971550" y="323850"/>
                </a:lnTo>
                <a:lnTo>
                  <a:pt x="766895" y="685932"/>
                </a:lnTo>
                <a:lnTo>
                  <a:pt x="222646" y="685932"/>
                </a:lnTo>
                <a:lnTo>
                  <a:pt x="0" y="323850"/>
                </a:lnTo>
                <a:lnTo>
                  <a:pt x="21590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8050" y="48006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5" y="0"/>
                </a:moveTo>
                <a:lnTo>
                  <a:pt x="120848" y="5269"/>
                </a:lnTo>
                <a:lnTo>
                  <a:pt x="81954" y="21078"/>
                </a:lnTo>
                <a:lnTo>
                  <a:pt x="47426" y="47426"/>
                </a:lnTo>
                <a:lnTo>
                  <a:pt x="21078" y="81954"/>
                </a:lnTo>
                <a:lnTo>
                  <a:pt x="5269" y="120848"/>
                </a:lnTo>
                <a:lnTo>
                  <a:pt x="0" y="161924"/>
                </a:lnTo>
                <a:lnTo>
                  <a:pt x="5269" y="203001"/>
                </a:lnTo>
                <a:lnTo>
                  <a:pt x="21078" y="241895"/>
                </a:lnTo>
                <a:lnTo>
                  <a:pt x="47426" y="276423"/>
                </a:lnTo>
                <a:lnTo>
                  <a:pt x="81954" y="302771"/>
                </a:lnTo>
                <a:lnTo>
                  <a:pt x="120848" y="318580"/>
                </a:lnTo>
                <a:lnTo>
                  <a:pt x="161925" y="323849"/>
                </a:lnTo>
                <a:lnTo>
                  <a:pt x="203001" y="318580"/>
                </a:lnTo>
                <a:lnTo>
                  <a:pt x="241895" y="302771"/>
                </a:lnTo>
                <a:lnTo>
                  <a:pt x="276423" y="276423"/>
                </a:lnTo>
                <a:lnTo>
                  <a:pt x="302771" y="241895"/>
                </a:lnTo>
                <a:lnTo>
                  <a:pt x="318580" y="203001"/>
                </a:lnTo>
                <a:lnTo>
                  <a:pt x="323850" y="161924"/>
                </a:lnTo>
                <a:lnTo>
                  <a:pt x="318580" y="120848"/>
                </a:lnTo>
                <a:lnTo>
                  <a:pt x="302771" y="81954"/>
                </a:lnTo>
                <a:lnTo>
                  <a:pt x="276423" y="47426"/>
                </a:lnTo>
                <a:lnTo>
                  <a:pt x="241895" y="21078"/>
                </a:lnTo>
                <a:lnTo>
                  <a:pt x="203001" y="5269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7148" y="4835525"/>
            <a:ext cx="146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C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43950" y="512445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5" y="0"/>
                </a:moveTo>
                <a:lnTo>
                  <a:pt x="120848" y="5269"/>
                </a:lnTo>
                <a:lnTo>
                  <a:pt x="81954" y="21078"/>
                </a:lnTo>
                <a:lnTo>
                  <a:pt x="47426" y="47426"/>
                </a:lnTo>
                <a:lnTo>
                  <a:pt x="21078" y="81954"/>
                </a:lnTo>
                <a:lnTo>
                  <a:pt x="5269" y="120848"/>
                </a:lnTo>
                <a:lnTo>
                  <a:pt x="0" y="161924"/>
                </a:lnTo>
                <a:lnTo>
                  <a:pt x="5269" y="203001"/>
                </a:lnTo>
                <a:lnTo>
                  <a:pt x="21078" y="241895"/>
                </a:lnTo>
                <a:lnTo>
                  <a:pt x="47426" y="276423"/>
                </a:lnTo>
                <a:lnTo>
                  <a:pt x="81954" y="302771"/>
                </a:lnTo>
                <a:lnTo>
                  <a:pt x="120848" y="318580"/>
                </a:lnTo>
                <a:lnTo>
                  <a:pt x="161925" y="323849"/>
                </a:lnTo>
                <a:lnTo>
                  <a:pt x="203001" y="318580"/>
                </a:lnTo>
                <a:lnTo>
                  <a:pt x="241895" y="302771"/>
                </a:lnTo>
                <a:lnTo>
                  <a:pt x="276423" y="276423"/>
                </a:lnTo>
                <a:lnTo>
                  <a:pt x="302771" y="241895"/>
                </a:lnTo>
                <a:lnTo>
                  <a:pt x="318580" y="203001"/>
                </a:lnTo>
                <a:lnTo>
                  <a:pt x="323850" y="161924"/>
                </a:lnTo>
                <a:lnTo>
                  <a:pt x="318580" y="120848"/>
                </a:lnTo>
                <a:lnTo>
                  <a:pt x="302771" y="81954"/>
                </a:lnTo>
                <a:lnTo>
                  <a:pt x="276423" y="47426"/>
                </a:lnTo>
                <a:lnTo>
                  <a:pt x="241895" y="21078"/>
                </a:lnTo>
                <a:lnTo>
                  <a:pt x="203001" y="5269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33048" y="5159375"/>
            <a:ext cx="146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C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28050" y="555625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5" y="0"/>
                </a:moveTo>
                <a:lnTo>
                  <a:pt x="120848" y="5269"/>
                </a:lnTo>
                <a:lnTo>
                  <a:pt x="81954" y="21078"/>
                </a:lnTo>
                <a:lnTo>
                  <a:pt x="47426" y="47426"/>
                </a:lnTo>
                <a:lnTo>
                  <a:pt x="21078" y="81954"/>
                </a:lnTo>
                <a:lnTo>
                  <a:pt x="5269" y="120848"/>
                </a:lnTo>
                <a:lnTo>
                  <a:pt x="0" y="161924"/>
                </a:lnTo>
                <a:lnTo>
                  <a:pt x="5269" y="203001"/>
                </a:lnTo>
                <a:lnTo>
                  <a:pt x="21078" y="241895"/>
                </a:lnTo>
                <a:lnTo>
                  <a:pt x="47426" y="276423"/>
                </a:lnTo>
                <a:lnTo>
                  <a:pt x="81954" y="302771"/>
                </a:lnTo>
                <a:lnTo>
                  <a:pt x="120848" y="318580"/>
                </a:lnTo>
                <a:lnTo>
                  <a:pt x="161925" y="323849"/>
                </a:lnTo>
                <a:lnTo>
                  <a:pt x="203001" y="318580"/>
                </a:lnTo>
                <a:lnTo>
                  <a:pt x="241895" y="302771"/>
                </a:lnTo>
                <a:lnTo>
                  <a:pt x="276423" y="276423"/>
                </a:lnTo>
                <a:lnTo>
                  <a:pt x="302771" y="241895"/>
                </a:lnTo>
                <a:lnTo>
                  <a:pt x="318580" y="203001"/>
                </a:lnTo>
                <a:lnTo>
                  <a:pt x="323850" y="161924"/>
                </a:lnTo>
                <a:lnTo>
                  <a:pt x="318580" y="120848"/>
                </a:lnTo>
                <a:lnTo>
                  <a:pt x="302771" y="81954"/>
                </a:lnTo>
                <a:lnTo>
                  <a:pt x="276423" y="47426"/>
                </a:lnTo>
                <a:lnTo>
                  <a:pt x="241895" y="21078"/>
                </a:lnTo>
                <a:lnTo>
                  <a:pt x="203001" y="5269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17148" y="5591175"/>
            <a:ext cx="146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C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88300" y="555625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5" y="0"/>
                </a:moveTo>
                <a:lnTo>
                  <a:pt x="120848" y="5269"/>
                </a:lnTo>
                <a:lnTo>
                  <a:pt x="81954" y="21078"/>
                </a:lnTo>
                <a:lnTo>
                  <a:pt x="47426" y="47426"/>
                </a:lnTo>
                <a:lnTo>
                  <a:pt x="21078" y="81954"/>
                </a:lnTo>
                <a:lnTo>
                  <a:pt x="5269" y="120848"/>
                </a:lnTo>
                <a:lnTo>
                  <a:pt x="0" y="161924"/>
                </a:lnTo>
                <a:lnTo>
                  <a:pt x="5269" y="203001"/>
                </a:lnTo>
                <a:lnTo>
                  <a:pt x="21078" y="241895"/>
                </a:lnTo>
                <a:lnTo>
                  <a:pt x="47426" y="276423"/>
                </a:lnTo>
                <a:lnTo>
                  <a:pt x="81954" y="302771"/>
                </a:lnTo>
                <a:lnTo>
                  <a:pt x="120848" y="318580"/>
                </a:lnTo>
                <a:lnTo>
                  <a:pt x="161925" y="323849"/>
                </a:lnTo>
                <a:lnTo>
                  <a:pt x="203001" y="318580"/>
                </a:lnTo>
                <a:lnTo>
                  <a:pt x="241895" y="302771"/>
                </a:lnTo>
                <a:lnTo>
                  <a:pt x="276423" y="276423"/>
                </a:lnTo>
                <a:lnTo>
                  <a:pt x="302771" y="241895"/>
                </a:lnTo>
                <a:lnTo>
                  <a:pt x="318580" y="203001"/>
                </a:lnTo>
                <a:lnTo>
                  <a:pt x="323850" y="161924"/>
                </a:lnTo>
                <a:lnTo>
                  <a:pt x="318580" y="120848"/>
                </a:lnTo>
                <a:lnTo>
                  <a:pt x="302771" y="81954"/>
                </a:lnTo>
                <a:lnTo>
                  <a:pt x="276423" y="47426"/>
                </a:lnTo>
                <a:lnTo>
                  <a:pt x="241895" y="21078"/>
                </a:lnTo>
                <a:lnTo>
                  <a:pt x="203001" y="5269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77398" y="5591175"/>
            <a:ext cx="146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C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72400" y="52324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5" y="0"/>
                </a:moveTo>
                <a:lnTo>
                  <a:pt x="120848" y="5269"/>
                </a:lnTo>
                <a:lnTo>
                  <a:pt x="81954" y="21078"/>
                </a:lnTo>
                <a:lnTo>
                  <a:pt x="47426" y="47426"/>
                </a:lnTo>
                <a:lnTo>
                  <a:pt x="21078" y="81954"/>
                </a:lnTo>
                <a:lnTo>
                  <a:pt x="5269" y="120848"/>
                </a:lnTo>
                <a:lnTo>
                  <a:pt x="0" y="161924"/>
                </a:lnTo>
                <a:lnTo>
                  <a:pt x="5269" y="203001"/>
                </a:lnTo>
                <a:lnTo>
                  <a:pt x="21078" y="241895"/>
                </a:lnTo>
                <a:lnTo>
                  <a:pt x="47426" y="276423"/>
                </a:lnTo>
                <a:lnTo>
                  <a:pt x="81954" y="302771"/>
                </a:lnTo>
                <a:lnTo>
                  <a:pt x="120848" y="318580"/>
                </a:lnTo>
                <a:lnTo>
                  <a:pt x="161925" y="323849"/>
                </a:lnTo>
                <a:lnTo>
                  <a:pt x="203001" y="318580"/>
                </a:lnTo>
                <a:lnTo>
                  <a:pt x="241895" y="302771"/>
                </a:lnTo>
                <a:lnTo>
                  <a:pt x="276423" y="276423"/>
                </a:lnTo>
                <a:lnTo>
                  <a:pt x="302771" y="241895"/>
                </a:lnTo>
                <a:lnTo>
                  <a:pt x="318580" y="203001"/>
                </a:lnTo>
                <a:lnTo>
                  <a:pt x="323850" y="161924"/>
                </a:lnTo>
                <a:lnTo>
                  <a:pt x="318580" y="120848"/>
                </a:lnTo>
                <a:lnTo>
                  <a:pt x="302771" y="81954"/>
                </a:lnTo>
                <a:lnTo>
                  <a:pt x="276423" y="47426"/>
                </a:lnTo>
                <a:lnTo>
                  <a:pt x="241895" y="21078"/>
                </a:lnTo>
                <a:lnTo>
                  <a:pt x="203001" y="5269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61498" y="5267325"/>
            <a:ext cx="146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C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88300" y="48006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5" y="0"/>
                </a:moveTo>
                <a:lnTo>
                  <a:pt x="120848" y="5269"/>
                </a:lnTo>
                <a:lnTo>
                  <a:pt x="81954" y="21078"/>
                </a:lnTo>
                <a:lnTo>
                  <a:pt x="47426" y="47426"/>
                </a:lnTo>
                <a:lnTo>
                  <a:pt x="21078" y="81954"/>
                </a:lnTo>
                <a:lnTo>
                  <a:pt x="5269" y="120848"/>
                </a:lnTo>
                <a:lnTo>
                  <a:pt x="0" y="161924"/>
                </a:lnTo>
                <a:lnTo>
                  <a:pt x="5269" y="203001"/>
                </a:lnTo>
                <a:lnTo>
                  <a:pt x="21078" y="241895"/>
                </a:lnTo>
                <a:lnTo>
                  <a:pt x="47426" y="276423"/>
                </a:lnTo>
                <a:lnTo>
                  <a:pt x="81954" y="302771"/>
                </a:lnTo>
                <a:lnTo>
                  <a:pt x="120848" y="318580"/>
                </a:lnTo>
                <a:lnTo>
                  <a:pt x="161925" y="323849"/>
                </a:lnTo>
                <a:lnTo>
                  <a:pt x="203001" y="318580"/>
                </a:lnTo>
                <a:lnTo>
                  <a:pt x="241895" y="302771"/>
                </a:lnTo>
                <a:lnTo>
                  <a:pt x="276423" y="276423"/>
                </a:lnTo>
                <a:lnTo>
                  <a:pt x="302771" y="241895"/>
                </a:lnTo>
                <a:lnTo>
                  <a:pt x="318580" y="203001"/>
                </a:lnTo>
                <a:lnTo>
                  <a:pt x="323850" y="161924"/>
                </a:lnTo>
                <a:lnTo>
                  <a:pt x="318580" y="120848"/>
                </a:lnTo>
                <a:lnTo>
                  <a:pt x="302771" y="81954"/>
                </a:lnTo>
                <a:lnTo>
                  <a:pt x="276423" y="47426"/>
                </a:lnTo>
                <a:lnTo>
                  <a:pt x="241895" y="21078"/>
                </a:lnTo>
                <a:lnTo>
                  <a:pt x="203001" y="5269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77398" y="4835525"/>
            <a:ext cx="1460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 Narrow"/>
                <a:cs typeface="Arial Narrow"/>
              </a:rPr>
              <a:t>C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947150" y="6623548"/>
            <a:ext cx="1079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8</a:t>
            </a:r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95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744" y="1493519"/>
            <a:ext cx="7890510" cy="2215991"/>
          </a:xfrm>
        </p:spPr>
        <p:txBody>
          <a:bodyPr/>
          <a:lstStyle/>
          <a:p>
            <a:r>
              <a:rPr lang="en-US" dirty="0" smtClean="0"/>
              <a:t>Question 1: How many people in this room have cancer?</a:t>
            </a:r>
          </a:p>
          <a:p>
            <a:endParaRPr lang="en-US" dirty="0"/>
          </a:p>
          <a:p>
            <a:r>
              <a:rPr lang="en-US" dirty="0" smtClean="0"/>
              <a:t>Question 2: How many students in this room have cancer?</a:t>
            </a:r>
          </a:p>
          <a:p>
            <a:endParaRPr lang="en-US" dirty="0"/>
          </a:p>
          <a:p>
            <a:r>
              <a:rPr lang="en-US" dirty="0" smtClean="0"/>
              <a:t>The difference (A1-A2) exposes my answer!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114800"/>
            <a:ext cx="7315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4299438"/>
            <a:ext cx="4876800" cy="2145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70056"/>
            <a:ext cx="1404572" cy="1872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59259"/>
            <a:ext cx="2667000" cy="17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Why </a:t>
            </a:r>
            <a:r>
              <a:rPr dirty="0"/>
              <a:t>not use </a:t>
            </a:r>
            <a:r>
              <a:rPr spc="15" dirty="0"/>
              <a:t>crypto</a:t>
            </a:r>
            <a:r>
              <a:rPr spc="-20" dirty="0"/>
              <a:t> </a:t>
            </a:r>
            <a:r>
              <a:rPr spc="10" dirty="0"/>
              <a:t>definitions?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39" y="10162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998077"/>
            <a:ext cx="8026400" cy="213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800" b="1" spc="-10" dirty="0">
                <a:latin typeface="Gill Sans MT"/>
                <a:cs typeface="Gill Sans MT"/>
              </a:rPr>
              <a:t>Problem</a:t>
            </a:r>
            <a:r>
              <a:rPr sz="2800" spc="-10" dirty="0">
                <a:latin typeface="Gill Sans MT"/>
                <a:cs typeface="Gill Sans MT"/>
              </a:rPr>
              <a:t>: </a:t>
            </a:r>
            <a:r>
              <a:rPr sz="2800" spc="10" dirty="0">
                <a:latin typeface="Gill Sans MT"/>
                <a:cs typeface="Gill Sans MT"/>
              </a:rPr>
              <a:t>Crypto </a:t>
            </a:r>
            <a:r>
              <a:rPr sz="2800" spc="-20" dirty="0">
                <a:latin typeface="Gill Sans MT"/>
                <a:cs typeface="Gill Sans MT"/>
              </a:rPr>
              <a:t>makes </a:t>
            </a:r>
            <a:r>
              <a:rPr sz="2800" dirty="0">
                <a:latin typeface="Gill Sans MT"/>
                <a:cs typeface="Gill Sans MT"/>
              </a:rPr>
              <a:t>sense </a:t>
            </a:r>
            <a:r>
              <a:rPr sz="2800" spc="-5" dirty="0">
                <a:latin typeface="Gill Sans MT"/>
                <a:cs typeface="Gill Sans MT"/>
              </a:rPr>
              <a:t>in </a:t>
            </a:r>
            <a:r>
              <a:rPr sz="2800" dirty="0">
                <a:latin typeface="Gill Sans MT"/>
                <a:cs typeface="Gill Sans MT"/>
              </a:rPr>
              <a:t>settings </a:t>
            </a:r>
            <a:r>
              <a:rPr sz="2800" spc="-15" dirty="0">
                <a:latin typeface="Gill Sans MT"/>
                <a:cs typeface="Gill Sans MT"/>
              </a:rPr>
              <a:t>where </a:t>
            </a:r>
            <a:r>
              <a:rPr sz="2800" dirty="0">
                <a:latin typeface="Gill Sans MT"/>
                <a:cs typeface="Gill Sans MT"/>
              </a:rPr>
              <a:t>the</a:t>
            </a:r>
            <a:r>
              <a:rPr sz="2800" spc="-3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line  </a:t>
            </a:r>
            <a:r>
              <a:rPr sz="2800" spc="-10" dirty="0">
                <a:latin typeface="Gill Sans MT"/>
                <a:cs typeface="Gill Sans MT"/>
              </a:rPr>
              <a:t>between</a:t>
            </a:r>
            <a:r>
              <a:rPr sz="2800" spc="-2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“inside”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and</a:t>
            </a:r>
            <a:r>
              <a:rPr sz="2800" spc="-2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“outside”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is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well-defined</a:t>
            </a:r>
          </a:p>
          <a:p>
            <a:pPr marL="412750" indent="-285750">
              <a:lnSpc>
                <a:spcPct val="100000"/>
              </a:lnSpc>
              <a:spcBef>
                <a:spcPts val="740"/>
              </a:spcBef>
              <a:buFont typeface="Wingdings"/>
              <a:buChar char=""/>
              <a:tabLst>
                <a:tab pos="412750" algn="l"/>
              </a:tabLst>
            </a:pPr>
            <a:r>
              <a:rPr sz="2400" dirty="0">
                <a:latin typeface="Gill Sans MT"/>
                <a:cs typeface="Gill Sans MT"/>
              </a:rPr>
              <a:t>E.g.</a:t>
            </a:r>
            <a:r>
              <a:rPr sz="2400" spc="-3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psychologist:</a:t>
            </a:r>
          </a:p>
          <a:p>
            <a:pPr marL="812800" lvl="1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812800" algn="l"/>
              </a:tabLst>
            </a:pPr>
            <a:r>
              <a:rPr sz="2000" dirty="0">
                <a:latin typeface="Gill Sans MT"/>
                <a:cs typeface="Gill Sans MT"/>
              </a:rPr>
              <a:t>“inside” = psychologist and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patient</a:t>
            </a:r>
          </a:p>
          <a:p>
            <a:pPr marL="812800" lvl="1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812800" algn="l"/>
              </a:tabLst>
            </a:pPr>
            <a:r>
              <a:rPr sz="2000" dirty="0">
                <a:latin typeface="Gill Sans MT"/>
                <a:cs typeface="Gill Sans MT"/>
              </a:rPr>
              <a:t>“outside” = </a:t>
            </a:r>
            <a:r>
              <a:rPr sz="2000" spc="-10" dirty="0">
                <a:latin typeface="Gill Sans MT"/>
                <a:cs typeface="Gill Sans MT"/>
              </a:rPr>
              <a:t>everyone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39" y="3734048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D81F0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39" y="3715877"/>
            <a:ext cx="8186419" cy="90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800" dirty="0">
                <a:latin typeface="Gill Sans MT"/>
                <a:cs typeface="Gill Sans MT"/>
              </a:rPr>
              <a:t>Statistical databases: fuzzy </a:t>
            </a:r>
            <a:r>
              <a:rPr sz="2800" spc="-5" dirty="0">
                <a:latin typeface="Gill Sans MT"/>
                <a:cs typeface="Gill Sans MT"/>
              </a:rPr>
              <a:t>line </a:t>
            </a:r>
            <a:r>
              <a:rPr sz="2800" spc="-10" dirty="0">
                <a:latin typeface="Gill Sans MT"/>
                <a:cs typeface="Gill Sans MT"/>
              </a:rPr>
              <a:t>between </a:t>
            </a:r>
            <a:r>
              <a:rPr sz="2800" spc="-5" dirty="0">
                <a:latin typeface="Gill Sans MT"/>
                <a:cs typeface="Gill Sans MT"/>
              </a:rPr>
              <a:t>inside</a:t>
            </a:r>
            <a:r>
              <a:rPr sz="2800" spc="-3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and  outside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47150" y="6623548"/>
            <a:ext cx="1079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dirty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7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Privacy </a:t>
            </a:r>
            <a:r>
              <a:rPr spc="-5" dirty="0"/>
              <a:t>in </a:t>
            </a:r>
            <a:r>
              <a:rPr dirty="0"/>
              <a:t>Statistical</a:t>
            </a:r>
            <a:r>
              <a:rPr spc="-100" dirty="0"/>
              <a:t> </a:t>
            </a:r>
            <a:r>
              <a:rPr dirty="0"/>
              <a:t>Databases</a:t>
            </a:r>
          </a:p>
        </p:txBody>
      </p:sp>
      <p:sp>
        <p:nvSpPr>
          <p:cNvPr id="3" name="object 3"/>
          <p:cNvSpPr/>
          <p:nvPr/>
        </p:nvSpPr>
        <p:spPr>
          <a:xfrm>
            <a:off x="3733800" y="1778000"/>
            <a:ext cx="13335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7128" y="1064342"/>
            <a:ext cx="409257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60"/>
              </a:lnSpc>
              <a:tabLst>
                <a:tab pos="2143125" algn="l"/>
              </a:tabLst>
            </a:pPr>
            <a:r>
              <a:rPr sz="2700" dirty="0">
                <a:latin typeface="Gill Sans MT"/>
                <a:cs typeface="Gill Sans MT"/>
              </a:rPr>
              <a:t>Individuals	Se</a:t>
            </a:r>
            <a:r>
              <a:rPr sz="2700" spc="80" dirty="0">
                <a:latin typeface="Gill Sans MT"/>
                <a:cs typeface="Gill Sans MT"/>
              </a:rPr>
              <a:t>r</a:t>
            </a:r>
            <a:r>
              <a:rPr sz="2700" spc="-55" dirty="0">
                <a:latin typeface="Gill Sans MT"/>
                <a:cs typeface="Gill Sans MT"/>
              </a:rPr>
              <a:t>v</a:t>
            </a:r>
            <a:r>
              <a:rPr sz="2700" dirty="0">
                <a:latin typeface="Gill Sans MT"/>
                <a:cs typeface="Gill Sans MT"/>
              </a:rPr>
              <a:t>er/agency</a:t>
            </a:r>
            <a:endParaRPr sz="2700">
              <a:latin typeface="Gill Sans MT"/>
              <a:cs typeface="Gill Sans MT"/>
            </a:endParaRPr>
          </a:p>
          <a:p>
            <a:pPr marR="1013460" algn="ctr">
              <a:lnSpc>
                <a:spcPts val="2960"/>
              </a:lnSpc>
            </a:pPr>
            <a:r>
              <a:rPr sz="2700" i="1" spc="-20" dirty="0">
                <a:latin typeface="Verdana"/>
                <a:cs typeface="Verdana"/>
              </a:rPr>
              <a:t>x</a:t>
            </a:r>
            <a:r>
              <a:rPr sz="2775" spc="-30" baseline="-12012" dirty="0">
                <a:latin typeface="Bauhaus 93"/>
                <a:cs typeface="Bauhaus 93"/>
              </a:rPr>
              <a:t>1</a:t>
            </a:r>
            <a:endParaRPr sz="2775" baseline="-12012">
              <a:latin typeface="Bauhaus 93"/>
              <a:cs typeface="Bauhaus 9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3625" y="1796626"/>
            <a:ext cx="358140" cy="467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60" dirty="0">
                <a:latin typeface="Verdana"/>
                <a:cs typeface="Verdana"/>
              </a:rPr>
              <a:t>x</a:t>
            </a:r>
            <a:r>
              <a:rPr sz="2775" spc="30" baseline="-12012" dirty="0">
                <a:latin typeface="Maiandra GD"/>
                <a:cs typeface="Maiandra GD"/>
              </a:rPr>
              <a:t>2</a:t>
            </a:r>
            <a:endParaRPr sz="2775" baseline="-12012">
              <a:latin typeface="Maiandra GD"/>
              <a:cs typeface="Maiandra G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9217" y="2093054"/>
            <a:ext cx="10287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605" dirty="0">
                <a:latin typeface="Arial"/>
                <a:cs typeface="Arial"/>
              </a:rPr>
              <a:t>.</a:t>
            </a:r>
            <a:r>
              <a:rPr sz="3225" spc="7" baseline="-21963" dirty="0">
                <a:latin typeface="Arial"/>
                <a:cs typeface="Arial"/>
              </a:rPr>
              <a:t>.</a:t>
            </a:r>
            <a:endParaRPr sz="3225" baseline="-2196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4066" y="2314396"/>
            <a:ext cx="391160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0485" algn="ctr">
              <a:lnSpc>
                <a:spcPts val="2000"/>
              </a:lnSpc>
            </a:pPr>
            <a:r>
              <a:rPr sz="2150" spc="5" dirty="0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 algn="ctr">
              <a:lnSpc>
                <a:spcPts val="2660"/>
              </a:lnSpc>
            </a:pPr>
            <a:r>
              <a:rPr sz="2700" i="1" spc="-60" dirty="0">
                <a:latin typeface="Verdana"/>
                <a:cs typeface="Verdana"/>
              </a:rPr>
              <a:t>x</a:t>
            </a:r>
            <a:r>
              <a:rPr sz="2775" i="1" spc="240" baseline="-12012" dirty="0">
                <a:latin typeface="Verdana"/>
                <a:cs typeface="Verdana"/>
              </a:rPr>
              <a:t>n</a:t>
            </a:r>
            <a:endParaRPr sz="2775" baseline="-12012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0131" y="1748777"/>
            <a:ext cx="1586865" cy="195580"/>
          </a:xfrm>
          <a:custGeom>
            <a:avLst/>
            <a:gdLst/>
            <a:ahLst/>
            <a:cxnLst/>
            <a:rect l="l" t="t" r="r" b="b"/>
            <a:pathLst>
              <a:path w="1586864" h="195580">
                <a:moveTo>
                  <a:pt x="1586297" y="19496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4606" y="1855432"/>
            <a:ext cx="177165" cy="167005"/>
          </a:xfrm>
          <a:custGeom>
            <a:avLst/>
            <a:gdLst/>
            <a:ahLst/>
            <a:cxnLst/>
            <a:rect l="l" t="t" r="r" b="b"/>
            <a:pathLst>
              <a:path w="177164" h="167005">
                <a:moveTo>
                  <a:pt x="20449" y="0"/>
                </a:moveTo>
                <a:lnTo>
                  <a:pt x="51822" y="88306"/>
                </a:lnTo>
                <a:lnTo>
                  <a:pt x="0" y="166388"/>
                </a:lnTo>
                <a:lnTo>
                  <a:pt x="176612" y="103644"/>
                </a:lnTo>
                <a:lnTo>
                  <a:pt x="2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6743" y="2226735"/>
            <a:ext cx="1729105" cy="89535"/>
          </a:xfrm>
          <a:custGeom>
            <a:avLst/>
            <a:gdLst/>
            <a:ahLst/>
            <a:cxnLst/>
            <a:rect l="l" t="t" r="r" b="b"/>
            <a:pathLst>
              <a:path w="1729104" h="89535">
                <a:moveTo>
                  <a:pt x="1728913" y="8911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9487" y="2229987"/>
            <a:ext cx="172085" cy="167640"/>
          </a:xfrm>
          <a:custGeom>
            <a:avLst/>
            <a:gdLst/>
            <a:ahLst/>
            <a:cxnLst/>
            <a:rect l="l" t="t" r="r" b="b"/>
            <a:pathLst>
              <a:path w="172085" h="167639">
                <a:moveTo>
                  <a:pt x="8629" y="0"/>
                </a:moveTo>
                <a:lnTo>
                  <a:pt x="46169" y="85866"/>
                </a:lnTo>
                <a:lnTo>
                  <a:pt x="0" y="167417"/>
                </a:lnTo>
                <a:lnTo>
                  <a:pt x="171732" y="92338"/>
                </a:lnTo>
                <a:lnTo>
                  <a:pt x="8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4400" y="2669690"/>
            <a:ext cx="1468120" cy="513080"/>
          </a:xfrm>
          <a:custGeom>
            <a:avLst/>
            <a:gdLst/>
            <a:ahLst/>
            <a:cxnLst/>
            <a:rect l="l" t="t" r="r" b="b"/>
            <a:pathLst>
              <a:path w="1468120" h="513080">
                <a:moveTo>
                  <a:pt x="1468126" y="0"/>
                </a:moveTo>
                <a:lnTo>
                  <a:pt x="0" y="5129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5315" y="2604385"/>
            <a:ext cx="186055" cy="158750"/>
          </a:xfrm>
          <a:custGeom>
            <a:avLst/>
            <a:gdLst/>
            <a:ahLst/>
            <a:cxnLst/>
            <a:rect l="l" t="t" r="r" b="b"/>
            <a:pathLst>
              <a:path w="186054" h="158750">
                <a:moveTo>
                  <a:pt x="0" y="0"/>
                </a:moveTo>
                <a:lnTo>
                  <a:pt x="67212" y="65305"/>
                </a:lnTo>
                <a:lnTo>
                  <a:pt x="55295" y="158257"/>
                </a:lnTo>
                <a:lnTo>
                  <a:pt x="185905" y="23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7550" y="1676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2675" y="1841182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60" h="118110">
                <a:moveTo>
                  <a:pt x="0" y="0"/>
                </a:moveTo>
                <a:lnTo>
                  <a:pt x="98778" y="1178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89829" y="1847555"/>
            <a:ext cx="83185" cy="111760"/>
          </a:xfrm>
          <a:custGeom>
            <a:avLst/>
            <a:gdLst/>
            <a:ahLst/>
            <a:cxnLst/>
            <a:rect l="l" t="t" r="r" b="b"/>
            <a:pathLst>
              <a:path w="83185" h="111760">
                <a:moveTo>
                  <a:pt x="82845" y="0"/>
                </a:moveTo>
                <a:lnTo>
                  <a:pt x="0" y="11152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89829" y="1694608"/>
            <a:ext cx="80010" cy="38735"/>
          </a:xfrm>
          <a:custGeom>
            <a:avLst/>
            <a:gdLst/>
            <a:ahLst/>
            <a:cxnLst/>
            <a:rect l="l" t="t" r="r" b="b"/>
            <a:pathLst>
              <a:path w="80010" h="38735">
                <a:moveTo>
                  <a:pt x="0" y="0"/>
                </a:moveTo>
                <a:lnTo>
                  <a:pt x="79659" y="38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37625" y="160539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65273" y="11199"/>
                </a:moveTo>
                <a:lnTo>
                  <a:pt x="73673" y="23847"/>
                </a:lnTo>
                <a:lnTo>
                  <a:pt x="76473" y="38236"/>
                </a:lnTo>
                <a:lnTo>
                  <a:pt x="73673" y="52624"/>
                </a:lnTo>
                <a:lnTo>
                  <a:pt x="65273" y="65273"/>
                </a:lnTo>
                <a:lnTo>
                  <a:pt x="52625" y="73673"/>
                </a:lnTo>
                <a:lnTo>
                  <a:pt x="38236" y="76472"/>
                </a:lnTo>
                <a:lnTo>
                  <a:pt x="23848" y="73673"/>
                </a:lnTo>
                <a:lnTo>
                  <a:pt x="11199" y="65273"/>
                </a:lnTo>
                <a:lnTo>
                  <a:pt x="2799" y="52624"/>
                </a:lnTo>
                <a:lnTo>
                  <a:pt x="0" y="38236"/>
                </a:lnTo>
                <a:lnTo>
                  <a:pt x="2799" y="23847"/>
                </a:lnTo>
                <a:lnTo>
                  <a:pt x="11199" y="11199"/>
                </a:lnTo>
                <a:lnTo>
                  <a:pt x="23848" y="2799"/>
                </a:lnTo>
                <a:lnTo>
                  <a:pt x="38236" y="0"/>
                </a:lnTo>
                <a:lnTo>
                  <a:pt x="52625" y="2799"/>
                </a:lnTo>
                <a:lnTo>
                  <a:pt x="65273" y="111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9048" y="1700981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5">
                <a:moveTo>
                  <a:pt x="0" y="31863"/>
                </a:moveTo>
                <a:lnTo>
                  <a:pt x="796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2450" y="2184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0169" y="2347817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60" h="118110">
                <a:moveTo>
                  <a:pt x="0" y="0"/>
                </a:moveTo>
                <a:lnTo>
                  <a:pt x="98778" y="1178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7324" y="2354190"/>
            <a:ext cx="83185" cy="111760"/>
          </a:xfrm>
          <a:custGeom>
            <a:avLst/>
            <a:gdLst/>
            <a:ahLst/>
            <a:cxnLst/>
            <a:rect l="l" t="t" r="r" b="b"/>
            <a:pathLst>
              <a:path w="83185" h="111760">
                <a:moveTo>
                  <a:pt x="82845" y="0"/>
                </a:moveTo>
                <a:lnTo>
                  <a:pt x="0" y="11152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7324" y="2201243"/>
            <a:ext cx="80010" cy="38735"/>
          </a:xfrm>
          <a:custGeom>
            <a:avLst/>
            <a:gdLst/>
            <a:ahLst/>
            <a:cxnLst/>
            <a:rect l="l" t="t" r="r" b="b"/>
            <a:pathLst>
              <a:path w="80010" h="38735">
                <a:moveTo>
                  <a:pt x="0" y="0"/>
                </a:moveTo>
                <a:lnTo>
                  <a:pt x="79659" y="38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5119" y="211202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65273" y="11199"/>
                </a:moveTo>
                <a:lnTo>
                  <a:pt x="73673" y="23848"/>
                </a:lnTo>
                <a:lnTo>
                  <a:pt x="76473" y="38236"/>
                </a:lnTo>
                <a:lnTo>
                  <a:pt x="73673" y="52625"/>
                </a:lnTo>
                <a:lnTo>
                  <a:pt x="65273" y="65273"/>
                </a:lnTo>
                <a:lnTo>
                  <a:pt x="52625" y="73673"/>
                </a:lnTo>
                <a:lnTo>
                  <a:pt x="38236" y="76473"/>
                </a:lnTo>
                <a:lnTo>
                  <a:pt x="23848" y="73673"/>
                </a:lnTo>
                <a:lnTo>
                  <a:pt x="11199" y="65273"/>
                </a:lnTo>
                <a:lnTo>
                  <a:pt x="2799" y="52625"/>
                </a:lnTo>
                <a:lnTo>
                  <a:pt x="0" y="38236"/>
                </a:lnTo>
                <a:lnTo>
                  <a:pt x="2799" y="23848"/>
                </a:lnTo>
                <a:lnTo>
                  <a:pt x="11199" y="11199"/>
                </a:lnTo>
                <a:lnTo>
                  <a:pt x="23848" y="2799"/>
                </a:lnTo>
                <a:lnTo>
                  <a:pt x="38236" y="0"/>
                </a:lnTo>
                <a:lnTo>
                  <a:pt x="52625" y="2799"/>
                </a:lnTo>
                <a:lnTo>
                  <a:pt x="65273" y="111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6542" y="2207616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5">
                <a:moveTo>
                  <a:pt x="0" y="31864"/>
                </a:moveTo>
                <a:lnTo>
                  <a:pt x="796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1850" y="308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87385" y="3246378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60" h="118110">
                <a:moveTo>
                  <a:pt x="0" y="0"/>
                </a:moveTo>
                <a:lnTo>
                  <a:pt x="98778" y="11789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4539" y="3252751"/>
            <a:ext cx="83185" cy="111760"/>
          </a:xfrm>
          <a:custGeom>
            <a:avLst/>
            <a:gdLst/>
            <a:ahLst/>
            <a:cxnLst/>
            <a:rect l="l" t="t" r="r" b="b"/>
            <a:pathLst>
              <a:path w="83185" h="111760">
                <a:moveTo>
                  <a:pt x="82845" y="0"/>
                </a:moveTo>
                <a:lnTo>
                  <a:pt x="0" y="11152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4539" y="3099804"/>
            <a:ext cx="80010" cy="38735"/>
          </a:xfrm>
          <a:custGeom>
            <a:avLst/>
            <a:gdLst/>
            <a:ahLst/>
            <a:cxnLst/>
            <a:rect l="l" t="t" r="r" b="b"/>
            <a:pathLst>
              <a:path w="80010" h="38735">
                <a:moveTo>
                  <a:pt x="0" y="0"/>
                </a:moveTo>
                <a:lnTo>
                  <a:pt x="79659" y="382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2334" y="301058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65273" y="11199"/>
                </a:moveTo>
                <a:lnTo>
                  <a:pt x="73673" y="23848"/>
                </a:lnTo>
                <a:lnTo>
                  <a:pt x="76473" y="38236"/>
                </a:lnTo>
                <a:lnTo>
                  <a:pt x="73673" y="52625"/>
                </a:lnTo>
                <a:lnTo>
                  <a:pt x="65273" y="65273"/>
                </a:lnTo>
                <a:lnTo>
                  <a:pt x="52624" y="73673"/>
                </a:lnTo>
                <a:lnTo>
                  <a:pt x="38236" y="76473"/>
                </a:lnTo>
                <a:lnTo>
                  <a:pt x="23848" y="73673"/>
                </a:lnTo>
                <a:lnTo>
                  <a:pt x="11199" y="65273"/>
                </a:lnTo>
                <a:lnTo>
                  <a:pt x="2799" y="52625"/>
                </a:lnTo>
                <a:lnTo>
                  <a:pt x="0" y="38236"/>
                </a:lnTo>
                <a:lnTo>
                  <a:pt x="2799" y="23848"/>
                </a:lnTo>
                <a:lnTo>
                  <a:pt x="11199" y="11199"/>
                </a:lnTo>
                <a:lnTo>
                  <a:pt x="23848" y="2799"/>
                </a:lnTo>
                <a:lnTo>
                  <a:pt x="38236" y="0"/>
                </a:lnTo>
                <a:lnTo>
                  <a:pt x="52624" y="2799"/>
                </a:lnTo>
                <a:lnTo>
                  <a:pt x="65273" y="111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3758" y="3106177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5">
                <a:moveTo>
                  <a:pt x="0" y="31863"/>
                </a:moveTo>
                <a:lnTo>
                  <a:pt x="796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01660" y="1853927"/>
            <a:ext cx="1147445" cy="8699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540"/>
              </a:spcBef>
            </a:pPr>
            <a:r>
              <a:rPr sz="4800" dirty="0">
                <a:latin typeface="Gill Sans MT"/>
                <a:cs typeface="Gill Sans MT"/>
              </a:rPr>
              <a:t>A</a:t>
            </a:r>
            <a:endParaRPr sz="48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04890" y="255143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19"/>
                </a:ln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1254" y="2113539"/>
            <a:ext cx="668020" cy="8255"/>
          </a:xfrm>
          <a:custGeom>
            <a:avLst/>
            <a:gdLst/>
            <a:ahLst/>
            <a:cxnLst/>
            <a:rect l="l" t="t" r="r" b="b"/>
            <a:pathLst>
              <a:path w="668020" h="8255">
                <a:moveTo>
                  <a:pt x="0" y="0"/>
                </a:moveTo>
                <a:lnTo>
                  <a:pt x="667688" y="804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5533" y="2030231"/>
            <a:ext cx="168910" cy="167640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168637" y="0"/>
                </a:moveTo>
                <a:lnTo>
                  <a:pt x="0" y="81793"/>
                </a:lnTo>
                <a:lnTo>
                  <a:pt x="166617" y="167627"/>
                </a:lnTo>
                <a:lnTo>
                  <a:pt x="125721" y="83308"/>
                </a:lnTo>
                <a:lnTo>
                  <a:pt x="168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61100" y="1549400"/>
            <a:ext cx="17653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7481" y="1567153"/>
            <a:ext cx="1676400" cy="1816100"/>
          </a:xfrm>
          <a:custGeom>
            <a:avLst/>
            <a:gdLst/>
            <a:ahLst/>
            <a:cxnLst/>
            <a:rect l="l" t="t" r="r" b="b"/>
            <a:pathLst>
              <a:path w="1676400" h="1816100">
                <a:moveTo>
                  <a:pt x="14859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20"/>
                </a:lnTo>
                <a:lnTo>
                  <a:pt x="0" y="190500"/>
                </a:lnTo>
                <a:lnTo>
                  <a:pt x="0" y="1625600"/>
                </a:lnTo>
                <a:lnTo>
                  <a:pt x="5031" y="1669279"/>
                </a:lnTo>
                <a:lnTo>
                  <a:pt x="19362" y="1709377"/>
                </a:lnTo>
                <a:lnTo>
                  <a:pt x="41850" y="1744748"/>
                </a:lnTo>
                <a:lnTo>
                  <a:pt x="71351" y="1774249"/>
                </a:lnTo>
                <a:lnTo>
                  <a:pt x="106722" y="1796737"/>
                </a:lnTo>
                <a:lnTo>
                  <a:pt x="146820" y="1811068"/>
                </a:lnTo>
                <a:lnTo>
                  <a:pt x="190500" y="1816100"/>
                </a:lnTo>
                <a:lnTo>
                  <a:pt x="1485900" y="1816100"/>
                </a:lnTo>
                <a:lnTo>
                  <a:pt x="1529580" y="1811068"/>
                </a:lnTo>
                <a:lnTo>
                  <a:pt x="1569677" y="1796737"/>
                </a:lnTo>
                <a:lnTo>
                  <a:pt x="1605048" y="1774249"/>
                </a:lnTo>
                <a:lnTo>
                  <a:pt x="1634549" y="1744748"/>
                </a:lnTo>
                <a:lnTo>
                  <a:pt x="1657037" y="1709377"/>
                </a:lnTo>
                <a:lnTo>
                  <a:pt x="1671368" y="1669279"/>
                </a:lnTo>
                <a:lnTo>
                  <a:pt x="1676400" y="1625600"/>
                </a:lnTo>
                <a:lnTo>
                  <a:pt x="1676400" y="190500"/>
                </a:lnTo>
                <a:lnTo>
                  <a:pt x="1671368" y="146820"/>
                </a:lnTo>
                <a:lnTo>
                  <a:pt x="1657037" y="106722"/>
                </a:lnTo>
                <a:lnTo>
                  <a:pt x="1634549" y="71351"/>
                </a:lnTo>
                <a:lnTo>
                  <a:pt x="1605048" y="41850"/>
                </a:lnTo>
                <a:lnTo>
                  <a:pt x="1569677" y="19362"/>
                </a:lnTo>
                <a:lnTo>
                  <a:pt x="1529580" y="5031"/>
                </a:lnTo>
                <a:lnTo>
                  <a:pt x="148590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991100" y="1355760"/>
            <a:ext cx="127127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7200" baseline="-19675" dirty="0">
                <a:latin typeface="Gill Sans MT"/>
                <a:cs typeface="Gill Sans MT"/>
              </a:rPr>
              <a:t>(</a:t>
            </a:r>
            <a:r>
              <a:rPr sz="7200" spc="-1485" baseline="-19675" dirty="0">
                <a:latin typeface="Gill Sans MT"/>
                <a:cs typeface="Gill Sans MT"/>
              </a:rPr>
              <a:t> </a:t>
            </a:r>
            <a:r>
              <a:rPr sz="1900" dirty="0">
                <a:latin typeface="Gill Sans MT"/>
                <a:cs typeface="Gill Sans MT"/>
              </a:rPr>
              <a:t>queries </a:t>
            </a:r>
            <a:r>
              <a:rPr sz="7200" baseline="-19675" dirty="0">
                <a:latin typeface="Gill Sans MT"/>
                <a:cs typeface="Gill Sans MT"/>
              </a:rPr>
              <a:t>)</a:t>
            </a:r>
            <a:endParaRPr sz="7200" baseline="-19675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248920" algn="l"/>
                <a:tab pos="1155065" algn="l"/>
              </a:tabLst>
            </a:pPr>
            <a:r>
              <a:rPr sz="1900" u="heavy" dirty="0">
                <a:latin typeface="Gill Sans MT"/>
                <a:cs typeface="Gill Sans MT"/>
              </a:rPr>
              <a:t> 	</a:t>
            </a:r>
            <a:r>
              <a:rPr sz="1900" u="heavy" spc="-10" dirty="0">
                <a:latin typeface="Gill Sans MT"/>
                <a:cs typeface="Gill Sans MT"/>
              </a:rPr>
              <a:t>answers	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7607" y="1092200"/>
            <a:ext cx="1323340" cy="217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ct val="100000"/>
              </a:lnSpc>
            </a:pPr>
            <a:r>
              <a:rPr sz="2700" dirty="0">
                <a:latin typeface="Gill Sans MT"/>
                <a:cs typeface="Gill Sans MT"/>
              </a:rPr>
              <a:t>Users</a:t>
            </a:r>
            <a:endParaRPr sz="2700">
              <a:latin typeface="Gill Sans MT"/>
              <a:cs typeface="Gill Sans MT"/>
            </a:endParaRPr>
          </a:p>
          <a:p>
            <a:pPr marL="12065" marR="5080" algn="ctr">
              <a:lnSpc>
                <a:spcPts val="2100"/>
              </a:lnSpc>
              <a:spcBef>
                <a:spcPts val="1195"/>
              </a:spcBef>
            </a:pPr>
            <a:r>
              <a:rPr sz="1900" spc="-5" dirty="0">
                <a:latin typeface="Gill Sans MT"/>
                <a:cs typeface="Gill Sans MT"/>
              </a:rPr>
              <a:t>G</a:t>
            </a:r>
            <a:r>
              <a:rPr sz="1900" spc="-20" dirty="0">
                <a:latin typeface="Gill Sans MT"/>
                <a:cs typeface="Gill Sans MT"/>
              </a:rPr>
              <a:t>o</a:t>
            </a:r>
            <a:r>
              <a:rPr sz="1900" spc="-40" dirty="0">
                <a:latin typeface="Gill Sans MT"/>
                <a:cs typeface="Gill Sans MT"/>
              </a:rPr>
              <a:t>v</a:t>
            </a:r>
            <a:r>
              <a:rPr sz="1900" dirty="0">
                <a:latin typeface="Gill Sans MT"/>
                <a:cs typeface="Gill Sans MT"/>
              </a:rPr>
              <a:t>ernment,  </a:t>
            </a:r>
            <a:r>
              <a:rPr sz="1900" spc="-10" dirty="0">
                <a:latin typeface="Gill Sans MT"/>
                <a:cs typeface="Gill Sans MT"/>
              </a:rPr>
              <a:t>researchers,  </a:t>
            </a:r>
            <a:r>
              <a:rPr sz="1900" dirty="0">
                <a:latin typeface="Gill Sans MT"/>
                <a:cs typeface="Gill Sans MT"/>
              </a:rPr>
              <a:t>businesses  </a:t>
            </a:r>
            <a:r>
              <a:rPr sz="1900" spc="-5" dirty="0">
                <a:latin typeface="Gill Sans MT"/>
                <a:cs typeface="Gill Sans MT"/>
              </a:rPr>
              <a:t>(or)   </a:t>
            </a:r>
            <a:r>
              <a:rPr sz="1900" dirty="0">
                <a:latin typeface="Gill Sans MT"/>
                <a:cs typeface="Gill Sans MT"/>
              </a:rPr>
              <a:t>Malicious  adversary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7339" y="3624684"/>
            <a:ext cx="5583555" cy="263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3300" baseline="1262" dirty="0">
                <a:latin typeface="Gill Sans MT"/>
                <a:cs typeface="Gill Sans MT"/>
              </a:rPr>
              <a:t>What </a:t>
            </a:r>
            <a:r>
              <a:rPr sz="3300" spc="-7" baseline="1262" dirty="0">
                <a:latin typeface="Gill Sans MT"/>
                <a:cs typeface="Gill Sans MT"/>
              </a:rPr>
              <a:t>information </a:t>
            </a:r>
            <a:r>
              <a:rPr sz="3300" baseline="1262" dirty="0">
                <a:latin typeface="Gill Sans MT"/>
                <a:cs typeface="Gill Sans MT"/>
              </a:rPr>
              <a:t>can be</a:t>
            </a:r>
            <a:r>
              <a:rPr sz="3300" spc="-67" baseline="1262" dirty="0">
                <a:latin typeface="Gill Sans MT"/>
                <a:cs typeface="Gill Sans MT"/>
              </a:rPr>
              <a:t> </a:t>
            </a:r>
            <a:r>
              <a:rPr sz="3300" spc="-15" baseline="1262" dirty="0">
                <a:latin typeface="Gill Sans MT"/>
                <a:cs typeface="Gill Sans MT"/>
              </a:rPr>
              <a:t>released?</a:t>
            </a:r>
            <a:endParaRPr sz="3300" baseline="1262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3300" spc="-187" baseline="1262" dirty="0">
                <a:latin typeface="Gill Sans MT"/>
                <a:cs typeface="Gill Sans MT"/>
              </a:rPr>
              <a:t>Two </a:t>
            </a:r>
            <a:r>
              <a:rPr sz="3300" spc="7" baseline="1262" dirty="0">
                <a:latin typeface="Gill Sans MT"/>
                <a:cs typeface="Gill Sans MT"/>
              </a:rPr>
              <a:t>conflicting</a:t>
            </a:r>
            <a:r>
              <a:rPr sz="3300" spc="52" baseline="1262" dirty="0">
                <a:latin typeface="Gill Sans MT"/>
                <a:cs typeface="Gill Sans MT"/>
              </a:rPr>
              <a:t> </a:t>
            </a:r>
            <a:r>
              <a:rPr sz="3300" spc="-7" baseline="1262" dirty="0">
                <a:latin typeface="Gill Sans MT"/>
                <a:cs typeface="Gill Sans MT"/>
              </a:rPr>
              <a:t>goals</a:t>
            </a:r>
            <a:endParaRPr sz="3300" baseline="1262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Wingdings"/>
              <a:buChar char=""/>
              <a:tabLst>
                <a:tab pos="755650" algn="l"/>
              </a:tabLst>
            </a:pPr>
            <a:r>
              <a:rPr sz="3300" baseline="1262" dirty="0">
                <a:solidFill>
                  <a:srgbClr val="D81F00"/>
                </a:solidFill>
                <a:latin typeface="Gill Sans MT"/>
                <a:cs typeface="Gill Sans MT"/>
              </a:rPr>
              <a:t>Utility</a:t>
            </a:r>
            <a:r>
              <a:rPr sz="3300" baseline="1262" dirty="0">
                <a:latin typeface="Gill Sans MT"/>
                <a:cs typeface="Gill Sans MT"/>
              </a:rPr>
              <a:t>:</a:t>
            </a:r>
            <a:r>
              <a:rPr sz="3300" spc="-352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Users</a:t>
            </a:r>
            <a:r>
              <a:rPr sz="3300" spc="-37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can</a:t>
            </a:r>
            <a:r>
              <a:rPr sz="3300" spc="-37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extract</a:t>
            </a:r>
            <a:r>
              <a:rPr sz="3300" spc="-359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“global”</a:t>
            </a:r>
            <a:r>
              <a:rPr sz="3300" spc="-52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statistics</a:t>
            </a:r>
            <a:endParaRPr sz="3300" baseline="1262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Wingdings"/>
              <a:buChar char=""/>
              <a:tabLst>
                <a:tab pos="755650" algn="l"/>
              </a:tabLst>
            </a:pPr>
            <a:r>
              <a:rPr sz="3300" spc="-7" baseline="1262" dirty="0">
                <a:solidFill>
                  <a:srgbClr val="D81F00"/>
                </a:solidFill>
                <a:latin typeface="Gill Sans MT"/>
                <a:cs typeface="Gill Sans MT"/>
              </a:rPr>
              <a:t>Privacy</a:t>
            </a:r>
            <a:r>
              <a:rPr sz="3300" spc="-7" baseline="1262" dirty="0">
                <a:latin typeface="Gill Sans MT"/>
                <a:cs typeface="Gill Sans MT"/>
              </a:rPr>
              <a:t>: </a:t>
            </a:r>
            <a:r>
              <a:rPr sz="3300" baseline="1262" dirty="0">
                <a:latin typeface="Gill Sans MT"/>
                <a:cs typeface="Gill Sans MT"/>
              </a:rPr>
              <a:t>Individual </a:t>
            </a:r>
            <a:r>
              <a:rPr sz="3300" spc="-7" baseline="1262" dirty="0">
                <a:latin typeface="Gill Sans MT"/>
                <a:cs typeface="Gill Sans MT"/>
              </a:rPr>
              <a:t>information </a:t>
            </a:r>
            <a:r>
              <a:rPr sz="3300" spc="-30" baseline="1262" dirty="0">
                <a:latin typeface="Gill Sans MT"/>
                <a:cs typeface="Gill Sans MT"/>
              </a:rPr>
              <a:t>stays</a:t>
            </a:r>
            <a:r>
              <a:rPr sz="3300" spc="-382" baseline="1262" dirty="0">
                <a:latin typeface="Gill Sans MT"/>
                <a:cs typeface="Gill Sans MT"/>
              </a:rPr>
              <a:t> </a:t>
            </a:r>
            <a:r>
              <a:rPr sz="3300" spc="-7" baseline="1262" dirty="0">
                <a:latin typeface="Gill Sans MT"/>
                <a:cs typeface="Gill Sans MT"/>
              </a:rPr>
              <a:t>hidden</a:t>
            </a:r>
            <a:endParaRPr sz="3300" baseline="1262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D81F00"/>
              </a:buClr>
              <a:buFont typeface="Arial"/>
              <a:buChar char="•"/>
              <a:tabLst>
                <a:tab pos="355600" algn="l"/>
              </a:tabLst>
            </a:pPr>
            <a:r>
              <a:rPr sz="3300" spc="-15" baseline="1262" dirty="0">
                <a:latin typeface="Gill Sans MT"/>
                <a:cs typeface="Gill Sans MT"/>
              </a:rPr>
              <a:t>How </a:t>
            </a:r>
            <a:r>
              <a:rPr sz="3300" baseline="1262" dirty="0">
                <a:latin typeface="Gill Sans MT"/>
                <a:cs typeface="Gill Sans MT"/>
              </a:rPr>
              <a:t>can these be made</a:t>
            </a:r>
            <a:r>
              <a:rPr sz="3300" spc="-142" baseline="1262" dirty="0">
                <a:latin typeface="Gill Sans MT"/>
                <a:cs typeface="Gill Sans MT"/>
              </a:rPr>
              <a:t> </a:t>
            </a:r>
            <a:r>
              <a:rPr sz="3300" b="1" spc="97" baseline="1262" dirty="0">
                <a:latin typeface="Gill Sans MT"/>
                <a:cs typeface="Gill Sans MT"/>
              </a:rPr>
              <a:t>precise</a:t>
            </a:r>
            <a:r>
              <a:rPr sz="3300" spc="97" baseline="1262" dirty="0">
                <a:latin typeface="Gill Sans MT"/>
                <a:cs typeface="Gill Sans MT"/>
              </a:rPr>
              <a:t>?</a:t>
            </a:r>
            <a:endParaRPr sz="3300" baseline="1262">
              <a:latin typeface="Gill Sans MT"/>
              <a:cs typeface="Gill Sans MT"/>
            </a:endParaRPr>
          </a:p>
          <a:p>
            <a:pPr marL="755650" lvl="1" indent="-28575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755650" algn="l"/>
              </a:tabLst>
            </a:pPr>
            <a:r>
              <a:rPr sz="3300" spc="-15" baseline="1262" dirty="0">
                <a:latin typeface="Gill Sans MT"/>
                <a:cs typeface="Gill Sans MT"/>
              </a:rPr>
              <a:t>(How </a:t>
            </a:r>
            <a:r>
              <a:rPr sz="3300" baseline="1262" dirty="0">
                <a:latin typeface="Gill Sans MT"/>
                <a:cs typeface="Gill Sans MT"/>
              </a:rPr>
              <a:t>context-dependent </a:t>
            </a:r>
            <a:r>
              <a:rPr sz="3300" b="1" spc="157" baseline="1262" dirty="0">
                <a:latin typeface="Gill Sans MT"/>
                <a:cs typeface="Gill Sans MT"/>
              </a:rPr>
              <a:t>must </a:t>
            </a:r>
            <a:r>
              <a:rPr sz="3300" spc="-15" baseline="1262" dirty="0">
                <a:latin typeface="Gill Sans MT"/>
                <a:cs typeface="Gill Sans MT"/>
              </a:rPr>
              <a:t>they</a:t>
            </a:r>
            <a:r>
              <a:rPr sz="3300" spc="-270" baseline="1262" dirty="0">
                <a:latin typeface="Gill Sans MT"/>
                <a:cs typeface="Gill Sans MT"/>
              </a:rPr>
              <a:t> </a:t>
            </a:r>
            <a:r>
              <a:rPr sz="3300" baseline="1262" dirty="0">
                <a:latin typeface="Gill Sans MT"/>
                <a:cs typeface="Gill Sans MT"/>
              </a:rPr>
              <a:t>be?)</a:t>
            </a:r>
            <a:endParaRPr sz="3300" baseline="1262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14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1508</Words>
  <Application>Microsoft Office PowerPoint</Application>
  <PresentationFormat>On-screen Show (4:3)</PresentationFormat>
  <Paragraphs>494</Paragraphs>
  <Slides>41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Arial</vt:lpstr>
      <vt:lpstr>Arial Narrow</vt:lpstr>
      <vt:lpstr>Bauhaus 93</vt:lpstr>
      <vt:lpstr>Calibri</vt:lpstr>
      <vt:lpstr>Calibri (Body)</vt:lpstr>
      <vt:lpstr>Cambria Math</vt:lpstr>
      <vt:lpstr>Century Gothic</vt:lpstr>
      <vt:lpstr>cmmi10</vt:lpstr>
      <vt:lpstr>Gill Sans MT</vt:lpstr>
      <vt:lpstr>Lucida Sans</vt:lpstr>
      <vt:lpstr>Lucida Sans Unicode</vt:lpstr>
      <vt:lpstr>Maiandra GD</vt:lpstr>
      <vt:lpstr>Mathematica1Mono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1_Office Theme</vt:lpstr>
      <vt:lpstr>Introduction to Differential Privacy</vt:lpstr>
      <vt:lpstr>PowerPoint Presentation</vt:lpstr>
      <vt:lpstr>Differential Privacy</vt:lpstr>
      <vt:lpstr>Privacy in Statistical Databases</vt:lpstr>
      <vt:lpstr>Secure Function Evaluation</vt:lpstr>
      <vt:lpstr>Why not use crypto definitions?</vt:lpstr>
      <vt:lpstr>A Problem Case</vt:lpstr>
      <vt:lpstr>Why not use crypto definitions?</vt:lpstr>
      <vt:lpstr>Privacy in Statistical Databases</vt:lpstr>
      <vt:lpstr>Straw Man #0</vt:lpstr>
      <vt:lpstr>Straw man #1: Exact Disclosure</vt:lpstr>
      <vt:lpstr>Two Intuitions for Data Privacy</vt:lpstr>
      <vt:lpstr>A Problem Example?</vt:lpstr>
      <vt:lpstr>Preventing Attribute Disclosure</vt:lpstr>
      <vt:lpstr>Differential Privacy</vt:lpstr>
      <vt:lpstr>Approach: Indistinguishability</vt:lpstr>
      <vt:lpstr>Approach: Indistinguishability</vt:lpstr>
      <vt:lpstr>Approach: Indistinguishability</vt:lpstr>
      <vt:lpstr>Approach: Indistinguishability</vt:lpstr>
      <vt:lpstr>Differential Privacy</vt:lpstr>
      <vt:lpstr>Graphs: Edge Adjacency</vt:lpstr>
      <vt:lpstr>Graphs: Edge Adjacency</vt:lpstr>
      <vt:lpstr>Privacy for Two Edges?</vt:lpstr>
      <vt:lpstr>Limitations</vt:lpstr>
      <vt:lpstr>Output Perturbation</vt:lpstr>
      <vt:lpstr>Global Sensitivity</vt:lpstr>
      <vt:lpstr>Global Sensitivity</vt:lpstr>
      <vt:lpstr>Global Sensitivity</vt:lpstr>
      <vt:lpstr>Global Sensitivity</vt:lpstr>
      <vt:lpstr>Global Sensitivity</vt:lpstr>
      <vt:lpstr>Global Sensitivity</vt:lpstr>
      <vt:lpstr>Global Sensitivity</vt:lpstr>
      <vt:lpstr>Traditional Differential Privacy Mechanism</vt:lpstr>
      <vt:lpstr>PowerPoint Presentation</vt:lpstr>
      <vt:lpstr>PowerPoint Presentation</vt:lpstr>
      <vt:lpstr>Traditional Mechanism #2</vt:lpstr>
      <vt:lpstr>Differential Privacy</vt:lpstr>
      <vt:lpstr>Examples of low global sensitivity</vt:lpstr>
      <vt:lpstr>Why does this help?</vt:lpstr>
      <vt:lpstr>Differential Privacy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Sensitivity</dc:title>
  <dc:creator>Adam D. Smith</dc:creator>
  <cp:lastModifiedBy>Blocki, Jeremiah M</cp:lastModifiedBy>
  <cp:revision>19</cp:revision>
  <dcterms:created xsi:type="dcterms:W3CDTF">2016-11-21T20:35:21Z</dcterms:created>
  <dcterms:modified xsi:type="dcterms:W3CDTF">2017-04-17T22:37:32Z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2007-09-27T00:00:00Z</vt:filetime>
  </property>
  <property fmtid="{D5CDD505-2E9C-101B-9397-08002B2CF9AE}" pid="3" name="Creator">
    <vt:lpwstr>Apple Keynote 3.0.2</vt:lpwstr>
  </property>
  <property fmtid="{D5CDD505-2E9C-101B-9397-08002B2CF9AE}" pid="4" name="LastSaved">
    <vt:filetime>2016-11-22T00:00:00Z</vt:filetime>
  </property>
</Properties>
</file>