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935" r:id="rId2"/>
    <p:sldId id="256" r:id="rId3"/>
    <p:sldId id="705" r:id="rId4"/>
    <p:sldId id="930" r:id="rId5"/>
    <p:sldId id="931" r:id="rId6"/>
    <p:sldId id="892" r:id="rId7"/>
    <p:sldId id="917" r:id="rId8"/>
    <p:sldId id="919" r:id="rId9"/>
    <p:sldId id="907" r:id="rId10"/>
    <p:sldId id="908" r:id="rId11"/>
    <p:sldId id="926" r:id="rId12"/>
    <p:sldId id="924" r:id="rId13"/>
    <p:sldId id="925" r:id="rId14"/>
    <p:sldId id="909" r:id="rId15"/>
    <p:sldId id="910" r:id="rId16"/>
    <p:sldId id="911" r:id="rId17"/>
    <p:sldId id="912" r:id="rId18"/>
    <p:sldId id="913" r:id="rId19"/>
    <p:sldId id="914" r:id="rId20"/>
    <p:sldId id="915" r:id="rId21"/>
    <p:sldId id="916" r:id="rId22"/>
    <p:sldId id="928" r:id="rId23"/>
    <p:sldId id="920" r:id="rId24"/>
    <p:sldId id="933" r:id="rId25"/>
    <p:sldId id="921" r:id="rId26"/>
    <p:sldId id="922" r:id="rId27"/>
    <p:sldId id="689" r:id="rId28"/>
  </p:sldIdLst>
  <p:sldSz cx="12192000" cy="6858000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0302" autoAdjust="0"/>
  </p:normalViewPr>
  <p:slideViewPr>
    <p:cSldViewPr snapToGrid="0">
      <p:cViewPr varScale="1">
        <p:scale>
          <a:sx n="54" d="100"/>
          <a:sy n="54" d="100"/>
        </p:scale>
        <p:origin x="26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829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548B029-2466-4137-8D47-B7DB8998F28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18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8F14589-8B1D-4A38-B6AD-D9F2CAAE6B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748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4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17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6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881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237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555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C96203A-964E-49C2-8584-003F91999C2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9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7080FE9-FC6E-4335-8CED-076CB838FF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02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 am traveling April 25-May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r>
              <a:rPr lang="en-US" dirty="0" smtClean="0"/>
              <a:t>Will still be available by e-mail to answer questions</a:t>
            </a:r>
          </a:p>
          <a:p>
            <a:r>
              <a:rPr lang="en-US" dirty="0" smtClean="0"/>
              <a:t>Final Exam Review on Monday, April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Guest Lectures on April 26 and 28 (TBD)</a:t>
            </a:r>
          </a:p>
          <a:p>
            <a:endParaRPr lang="en-US" dirty="0"/>
          </a:p>
          <a:p>
            <a:r>
              <a:rPr lang="en-US" dirty="0" smtClean="0"/>
              <a:t>Final Exam on Monday, May 1</a:t>
            </a:r>
            <a:r>
              <a:rPr lang="en-US" baseline="30000" dirty="0" smtClean="0"/>
              <a:t>st</a:t>
            </a:r>
            <a:r>
              <a:rPr lang="en-US" dirty="0" smtClean="0"/>
              <a:t> (in this classroom)</a:t>
            </a:r>
          </a:p>
          <a:p>
            <a:pPr lvl="1"/>
            <a:r>
              <a:rPr lang="en-US" dirty="0" smtClean="0"/>
              <a:t>Adib will proctor</a:t>
            </a:r>
            <a:endParaRPr lang="en-US" dirty="0"/>
          </a:p>
          <a:p>
            <a:r>
              <a:rPr lang="en-US" dirty="0" smtClean="0"/>
              <a:t>Practice Final Exam released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Yao’s Protocol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10704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bob 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>
                <a:solidFill>
                  <a:srgbClr val="0066FF"/>
                </a:solidFill>
              </a:rPr>
              <a:t>y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19891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uiExpand="1" build="p"/>
      <p:bldP spid="605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Next, evaluate </a:t>
            </a:r>
            <a:r>
              <a:rPr lang="en-US" altLang="en-US" u="sng" smtClean="0"/>
              <a:t>one gate</a:t>
            </a:r>
            <a:r>
              <a:rPr lang="en-US" altLang="en-US" smtClean="0"/>
              <a:t> securely</a:t>
            </a:r>
          </a:p>
          <a:p>
            <a:pPr lvl="1"/>
            <a:r>
              <a:rPr lang="en-US" altLang="en-US" smtClean="0"/>
              <a:t>Later, generalize to the entire circuit </a:t>
            </a:r>
          </a:p>
          <a:p>
            <a:r>
              <a:rPr lang="en-US" altLang="en-US" smtClean="0"/>
              <a:t>Alice picks two </a:t>
            </a:r>
            <a:r>
              <a:rPr lang="en-US" altLang="en-US" smtClean="0">
                <a:solidFill>
                  <a:schemeClr val="hlink"/>
                </a:solidFill>
              </a:rPr>
              <a:t>random keys</a:t>
            </a:r>
            <a:r>
              <a:rPr lang="en-US" altLang="en-US" smtClean="0"/>
              <a:t> for each wire</a:t>
            </a:r>
          </a:p>
          <a:p>
            <a:pPr lvl="1"/>
            <a:r>
              <a:rPr lang="en-US" altLang="en-US" smtClean="0"/>
              <a:t>One key corresponds to “0”, the other to “1”</a:t>
            </a:r>
          </a:p>
          <a:p>
            <a:pPr lvl="1"/>
            <a:r>
              <a:rPr lang="en-US" altLang="en-US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3581401" y="60864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V="1">
            <a:off x="4660900" y="5567364"/>
            <a:ext cx="1358900" cy="866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3581401" y="47863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V="1">
            <a:off x="4660900" y="42672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1039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6843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005A7-3DAE-41AA-8BBA-12A9A2E8F883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4: Send Keys For Alice’s Inputs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sends the key corresponding to her input bit</a:t>
            </a:r>
          </a:p>
          <a:p>
            <a:pPr lvl="1"/>
            <a:r>
              <a:rPr lang="en-US" altLang="en-US" smtClean="0"/>
              <a:t>Keys are random, so Bob does not learn what this bit is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565525" y="2752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645026" y="3100389"/>
            <a:ext cx="735013" cy="109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4572000" y="4267200"/>
            <a:ext cx="2819400" cy="482600"/>
          </a:xfrm>
          <a:custGeom>
            <a:avLst/>
            <a:gdLst>
              <a:gd name="T0" fmla="*/ 0 w 1776"/>
              <a:gd name="T1" fmla="*/ 96 h 304"/>
              <a:gd name="T2" fmla="*/ 912 w 1776"/>
              <a:gd name="T3" fmla="*/ 288 h 304"/>
              <a:gd name="T4" fmla="*/ 1776 w 1776"/>
              <a:gd name="T5" fmla="*/ 0 h 304"/>
              <a:gd name="T6" fmla="*/ 0 60000 65536"/>
              <a:gd name="T7" fmla="*/ 0 60000 65536"/>
              <a:gd name="T8" fmla="*/ 0 60000 65536"/>
              <a:gd name="T9" fmla="*/ 0 w 1776"/>
              <a:gd name="T10" fmla="*/ 0 h 304"/>
              <a:gd name="T11" fmla="*/ 1776 w 177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04">
                <a:moveTo>
                  <a:pt x="0" y="96"/>
                </a:moveTo>
                <a:cubicBezTo>
                  <a:pt x="308" y="200"/>
                  <a:pt x="616" y="304"/>
                  <a:pt x="912" y="288"/>
                </a:cubicBezTo>
                <a:cubicBezTo>
                  <a:pt x="1208" y="272"/>
                  <a:pt x="1492" y="136"/>
                  <a:pt x="177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6918325" y="4376739"/>
            <a:ext cx="3473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If Alice’s bit is 1, she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simply sends 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 to Bob;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if 0, she sends 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</a:p>
        </p:txBody>
      </p:sp>
      <p:sp>
        <p:nvSpPr>
          <p:cNvPr id="1682455" name="AutoShape 23"/>
          <p:cNvSpPr>
            <a:spLocks noChangeArrowheads="1"/>
          </p:cNvSpPr>
          <p:nvPr/>
        </p:nvSpPr>
        <p:spPr bwMode="auto">
          <a:xfrm>
            <a:off x="7620000" y="2752726"/>
            <a:ext cx="2057400" cy="828675"/>
          </a:xfrm>
          <a:prstGeom prst="wedgeRectCallout">
            <a:avLst>
              <a:gd name="adj1" fmla="val -45370"/>
              <a:gd name="adj2" fmla="val 82565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Learns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bit, but not b’ </a:t>
            </a:r>
            <a:r>
              <a:rPr lang="en-US" altLang="en-US" sz="1600">
                <a:solidFill>
                  <a:schemeClr val="hlink"/>
                </a:solidFill>
              </a:rPr>
              <a:t>(why?)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8596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63C259-98EE-47D1-963E-4619DD09F9B1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5: Use OT on Keys for Bob’s Input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and Bob run oblivious transfer protocol</a:t>
            </a:r>
          </a:p>
          <a:p>
            <a:pPr lvl="1"/>
            <a:r>
              <a:rPr lang="en-US" altLang="en-US" smtClean="0"/>
              <a:t>Alice’s input is the two keys corresponding to Bob’s wire</a:t>
            </a:r>
          </a:p>
          <a:p>
            <a:pPr lvl="1"/>
            <a:r>
              <a:rPr lang="en-US" altLang="en-US" smtClean="0"/>
              <a:t>Bob’s input into OT is simply his 1-bit input on that wire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813300" y="3514725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9657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991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232400" y="33242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60901" y="3971926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194300" y="3957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18100" y="2981326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417888" y="3348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3417889" y="427672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2549525" y="3990975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080251" y="4033839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491164" y="426243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4424364" y="3433764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448050" y="44148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4527550" y="4262438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433764" y="4795838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513263" y="4276726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1"/>
          <p:cNvSpPr>
            <a:spLocks/>
          </p:cNvSpPr>
          <p:nvPr/>
        </p:nvSpPr>
        <p:spPr bwMode="auto">
          <a:xfrm>
            <a:off x="4491039" y="4491039"/>
            <a:ext cx="2752725" cy="542925"/>
          </a:xfrm>
          <a:custGeom>
            <a:avLst/>
            <a:gdLst>
              <a:gd name="T0" fmla="*/ 0 w 1734"/>
              <a:gd name="T1" fmla="*/ 324 h 342"/>
              <a:gd name="T2" fmla="*/ 870 w 1734"/>
              <a:gd name="T3" fmla="*/ 288 h 342"/>
              <a:gd name="T4" fmla="*/ 1734 w 1734"/>
              <a:gd name="T5" fmla="*/ 0 h 342"/>
              <a:gd name="T6" fmla="*/ 0 60000 65536"/>
              <a:gd name="T7" fmla="*/ 0 60000 65536"/>
              <a:gd name="T8" fmla="*/ 0 60000 65536"/>
              <a:gd name="T9" fmla="*/ 0 w 1734"/>
              <a:gd name="T10" fmla="*/ 0 h 342"/>
              <a:gd name="T11" fmla="*/ 1734 w 1734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" h="342">
                <a:moveTo>
                  <a:pt x="0" y="324"/>
                </a:moveTo>
                <a:cubicBezTo>
                  <a:pt x="145" y="319"/>
                  <a:pt x="581" y="342"/>
                  <a:pt x="870" y="288"/>
                </a:cubicBezTo>
                <a:cubicBezTo>
                  <a:pt x="1159" y="234"/>
                  <a:pt x="1450" y="136"/>
                  <a:pt x="173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6770689" y="4600575"/>
            <a:ext cx="313406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Run oblivious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Alice’s input: 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Bob’s input: his bit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 learns k</a:t>
            </a:r>
            <a:r>
              <a:rPr lang="en-US" altLang="en-US" baseline="-25000">
                <a:solidFill>
                  <a:srgbClr val="FF0000"/>
                </a:solidFill>
              </a:rPr>
              <a:t>by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What does Alice learn?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</p:txBody>
      </p:sp>
      <p:sp>
        <p:nvSpPr>
          <p:cNvPr id="1684503" name="AutoShape 23"/>
          <p:cNvSpPr>
            <a:spLocks noChangeArrowheads="1"/>
          </p:cNvSpPr>
          <p:nvPr/>
        </p:nvSpPr>
        <p:spPr bwMode="auto">
          <a:xfrm>
            <a:off x="7620000" y="3124200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6557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5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823FB5-5492-4059-BB46-BBF2437BB711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6: Evaluate Garbled Gate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Using the two keys that he learned, Bob decrypts exactly one of the output-wire keys</a:t>
            </a:r>
          </a:p>
          <a:p>
            <a:pPr lvl="1"/>
            <a:r>
              <a:rPr lang="en-US" altLang="en-US" smtClean="0"/>
              <a:t>Bob does not learn if this key corresponds to 0 or 1</a:t>
            </a:r>
          </a:p>
          <a:p>
            <a:pPr lvl="2"/>
            <a:r>
              <a:rPr lang="en-US" altLang="en-US" smtClean="0"/>
              <a:t>Why is this important?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584700" y="40767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7371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52705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003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32301" y="4533901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965700" y="45196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89500" y="35433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189288" y="39100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3189289" y="48387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320925" y="4552950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851651" y="45958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5262564" y="48244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4195764" y="3995739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219450" y="49768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4298950" y="48244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205164" y="5357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4284663" y="48387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7391400" y="3686175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800600" y="5640388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753225" y="611028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753225" y="55610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753225" y="52863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753225" y="583565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8" name="Text Box 27"/>
          <p:cNvSpPr txBox="1">
            <a:spLocks noChangeArrowheads="1"/>
          </p:cNvSpPr>
          <p:nvPr/>
        </p:nvSpPr>
        <p:spPr bwMode="auto">
          <a:xfrm>
            <a:off x="8229600" y="492125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Suppose b’=0, b=1</a:t>
            </a:r>
          </a:p>
        </p:txBody>
      </p:sp>
      <p:sp>
        <p:nvSpPr>
          <p:cNvPr id="1686556" name="Oval 28"/>
          <p:cNvSpPr>
            <a:spLocks noChangeArrowheads="1"/>
          </p:cNvSpPr>
          <p:nvPr/>
        </p:nvSpPr>
        <p:spPr bwMode="auto">
          <a:xfrm>
            <a:off x="6629400" y="5561014"/>
            <a:ext cx="1752600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6557" name="Text Box 29"/>
          <p:cNvSpPr txBox="1">
            <a:spLocks noChangeArrowheads="1"/>
          </p:cNvSpPr>
          <p:nvPr/>
        </p:nvSpPr>
        <p:spPr bwMode="auto">
          <a:xfrm>
            <a:off x="8458201" y="5424488"/>
            <a:ext cx="2017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This is the only row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Bob can decrypt.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He learns K</a:t>
            </a:r>
            <a:r>
              <a:rPr lang="en-US" altLang="en-US" sz="1600" baseline="-25000">
                <a:solidFill>
                  <a:srgbClr val="FF0000"/>
                </a:solidFill>
              </a:rPr>
              <a:t>0z</a:t>
            </a:r>
          </a:p>
        </p:txBody>
      </p:sp>
    </p:spTree>
    <p:extLst>
      <p:ext uri="{BB962C8B-B14F-4D97-AF65-F5344CB8AC3E}">
        <p14:creationId xmlns:p14="http://schemas.microsoft.com/office/powerpoint/2010/main" val="29586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56" grpId="0" animBg="1"/>
      <p:bldP spid="1686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37: Yao’s Garbled Circuits</a:t>
            </a:r>
          </a:p>
          <a:p>
            <a:endParaRPr lang="en-US" dirty="0"/>
          </a:p>
          <a:p>
            <a:r>
              <a:rPr lang="en-US" b="1" dirty="0" smtClean="0"/>
              <a:t>Credit</a:t>
            </a:r>
            <a:r>
              <a:rPr lang="en-US" dirty="0" smtClean="0"/>
              <a:t>: Some slides from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Vitaly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Shmatikov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07A205B-5B1A-43E1-A32E-8BBB926C5666}" type="slidenum">
              <a:rPr lang="en-US" altLang="en-US" sz="120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In this way, Bob evaluates entire garbled circuit</a:t>
            </a:r>
          </a:p>
          <a:p>
            <a:pPr lvl="1"/>
            <a:r>
              <a:rPr lang="en-US" altLang="en-US" smtClean="0"/>
              <a:t>For each wire in the circuit, Bob learns only one key</a:t>
            </a:r>
          </a:p>
          <a:p>
            <a:pPr lvl="1"/>
            <a:r>
              <a:rPr lang="en-US" altLang="en-US" smtClean="0"/>
              <a:t>It corresponds to 0 or 1 (Bob does not know which)</a:t>
            </a:r>
          </a:p>
          <a:p>
            <a:pPr lvl="2"/>
            <a:r>
              <a:rPr lang="en-US" altLang="en-US" smtClean="0"/>
              <a:t>Therefore, Bob does not learn intermediate values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</a:p>
          <a:p>
            <a:pPr lvl="2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Bob tells Alice the key for the final output wire and she tells him if it corresponds to 0 or 1</a:t>
            </a:r>
          </a:p>
          <a:p>
            <a:pPr lvl="1"/>
            <a:r>
              <a:rPr lang="en-US" altLang="en-US" smtClean="0"/>
              <a:t>Bob does </a:t>
            </a:r>
            <a:r>
              <a:rPr lang="en-US" altLang="en-US" u="sng" smtClean="0"/>
              <a:t>not</a:t>
            </a:r>
            <a:r>
              <a:rPr lang="en-US" altLang="en-US" smtClean="0"/>
              <a:t> tell her intermediate wire keys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  <a:r>
              <a:rPr lang="en-US" alt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7: Evaluate Entire Circuit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3254376" y="3405188"/>
            <a:ext cx="4975225" cy="1700212"/>
            <a:chOff x="1008" y="2112"/>
            <a:chExt cx="3349" cy="1152"/>
          </a:xfrm>
        </p:grpSpPr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2088" y="2784"/>
              <a:ext cx="264" cy="336"/>
              <a:chOff x="1349" y="2232"/>
              <a:chExt cx="528" cy="600"/>
            </a:xfrm>
          </p:grpSpPr>
          <p:sp>
            <p:nvSpPr>
              <p:cNvPr id="11315" name="AutoShape 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16" name="Line 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" name="Group 10"/>
            <p:cNvGrpSpPr>
              <a:grpSpLocks/>
            </p:cNvGrpSpPr>
            <p:nvPr/>
          </p:nvGrpSpPr>
          <p:grpSpPr bwMode="auto">
            <a:xfrm>
              <a:off x="2467" y="2784"/>
              <a:ext cx="264" cy="336"/>
              <a:chOff x="1349" y="2232"/>
              <a:chExt cx="528" cy="600"/>
            </a:xfrm>
          </p:grpSpPr>
          <p:sp>
            <p:nvSpPr>
              <p:cNvPr id="11311" name="AutoShape 11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12" name="Line 12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3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4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2643" y="2112"/>
              <a:ext cx="264" cy="336"/>
              <a:chOff x="1349" y="2232"/>
              <a:chExt cx="528" cy="600"/>
            </a:xfrm>
          </p:grpSpPr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8" name="Line 1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1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1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AutoShape 20"/>
            <p:cNvSpPr>
              <a:spLocks noChangeArrowheads="1"/>
            </p:cNvSpPr>
            <p:nvPr/>
          </p:nvSpPr>
          <p:spPr bwMode="auto">
            <a:xfrm>
              <a:off x="2923" y="2596"/>
              <a:ext cx="264" cy="1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NOT</a:t>
              </a:r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055" y="2529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5" name="Group 22"/>
            <p:cNvGrpSpPr>
              <a:grpSpLocks/>
            </p:cNvGrpSpPr>
            <p:nvPr/>
          </p:nvGrpSpPr>
          <p:grpSpPr bwMode="auto">
            <a:xfrm>
              <a:off x="2923" y="2784"/>
              <a:ext cx="264" cy="336"/>
              <a:chOff x="1349" y="2232"/>
              <a:chExt cx="528" cy="600"/>
            </a:xfrm>
          </p:grpSpPr>
          <p:sp>
            <p:nvSpPr>
              <p:cNvPr id="11303" name="AutoShape 23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04" name="Line 24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299" y="2448"/>
              <a:ext cx="264" cy="336"/>
              <a:chOff x="1349" y="2232"/>
              <a:chExt cx="528" cy="600"/>
            </a:xfrm>
          </p:grpSpPr>
          <p:sp>
            <p:nvSpPr>
              <p:cNvPr id="11299" name="AutoShape 28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0" name="Line 29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>
              <a:off x="2859" y="2452"/>
              <a:ext cx="196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>
              <a:off x="2431" y="2452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4"/>
            <p:cNvSpPr>
              <a:spLocks noChangeShapeType="1"/>
            </p:cNvSpPr>
            <p:nvPr/>
          </p:nvSpPr>
          <p:spPr bwMode="auto">
            <a:xfrm>
              <a:off x="2216" y="278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35"/>
            <p:cNvSpPr>
              <a:spLocks noChangeShapeType="1"/>
            </p:cNvSpPr>
            <p:nvPr/>
          </p:nvSpPr>
          <p:spPr bwMode="auto">
            <a:xfrm>
              <a:off x="2515" y="2784"/>
              <a:ext cx="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1008" y="2623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Alice’s inputs</a:t>
              </a:r>
            </a:p>
          </p:txBody>
        </p:sp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1555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8"/>
            <p:cNvSpPr>
              <a:spLocks noChangeShapeType="1"/>
            </p:cNvSpPr>
            <p:nvPr/>
          </p:nvSpPr>
          <p:spPr bwMode="auto">
            <a:xfrm>
              <a:off x="1555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9"/>
            <p:cNvSpPr>
              <a:spLocks noChangeShapeType="1"/>
            </p:cNvSpPr>
            <p:nvPr/>
          </p:nvSpPr>
          <p:spPr bwMode="auto">
            <a:xfrm>
              <a:off x="1507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0"/>
            <p:cNvSpPr>
              <a:spLocks noChangeShapeType="1"/>
            </p:cNvSpPr>
            <p:nvPr/>
          </p:nvSpPr>
          <p:spPr bwMode="auto">
            <a:xfrm>
              <a:off x="1507" y="316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1"/>
            <p:cNvSpPr>
              <a:spLocks noChangeShapeType="1"/>
            </p:cNvSpPr>
            <p:nvPr/>
          </p:nvSpPr>
          <p:spPr bwMode="auto">
            <a:xfrm>
              <a:off x="251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2"/>
            <p:cNvSpPr>
              <a:spLocks noChangeShapeType="1"/>
            </p:cNvSpPr>
            <p:nvPr/>
          </p:nvSpPr>
          <p:spPr bwMode="auto">
            <a:xfrm>
              <a:off x="1459" y="288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3"/>
            <p:cNvSpPr>
              <a:spLocks noChangeShapeType="1"/>
            </p:cNvSpPr>
            <p:nvPr/>
          </p:nvSpPr>
          <p:spPr bwMode="auto">
            <a:xfrm>
              <a:off x="1459" y="3216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"/>
            <p:cNvSpPr>
              <a:spLocks noChangeShapeType="1"/>
            </p:cNvSpPr>
            <p:nvPr/>
          </p:nvSpPr>
          <p:spPr bwMode="auto">
            <a:xfrm flipH="1">
              <a:off x="2971" y="31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"/>
            <p:cNvSpPr>
              <a:spLocks noChangeShapeType="1"/>
            </p:cNvSpPr>
            <p:nvPr/>
          </p:nvSpPr>
          <p:spPr bwMode="auto">
            <a:xfrm>
              <a:off x="3720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6"/>
            <p:cNvSpPr>
              <a:spLocks noChangeShapeType="1"/>
            </p:cNvSpPr>
            <p:nvPr/>
          </p:nvSpPr>
          <p:spPr bwMode="auto">
            <a:xfrm>
              <a:off x="3139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7"/>
            <p:cNvSpPr>
              <a:spLocks noChangeShapeType="1"/>
            </p:cNvSpPr>
            <p:nvPr/>
          </p:nvSpPr>
          <p:spPr bwMode="auto">
            <a:xfrm>
              <a:off x="3811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8"/>
            <p:cNvSpPr>
              <a:spLocks noChangeShapeType="1"/>
            </p:cNvSpPr>
            <p:nvPr/>
          </p:nvSpPr>
          <p:spPr bwMode="auto">
            <a:xfrm>
              <a:off x="2299" y="3264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9"/>
            <p:cNvSpPr>
              <a:spLocks noChangeShapeType="1"/>
            </p:cNvSpPr>
            <p:nvPr/>
          </p:nvSpPr>
          <p:spPr bwMode="auto">
            <a:xfrm>
              <a:off x="2683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0"/>
            <p:cNvSpPr>
              <a:spLocks noChangeShapeType="1"/>
            </p:cNvSpPr>
            <p:nvPr/>
          </p:nvSpPr>
          <p:spPr bwMode="auto">
            <a:xfrm>
              <a:off x="3763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1"/>
            <p:cNvSpPr>
              <a:spLocks noChangeShapeType="1"/>
            </p:cNvSpPr>
            <p:nvPr/>
          </p:nvSpPr>
          <p:spPr bwMode="auto">
            <a:xfrm>
              <a:off x="2683" y="3168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304" y="31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53"/>
            <p:cNvSpPr txBox="1">
              <a:spLocks noChangeArrowheads="1"/>
            </p:cNvSpPr>
            <p:nvPr/>
          </p:nvSpPr>
          <p:spPr bwMode="auto">
            <a:xfrm>
              <a:off x="3323" y="2630"/>
              <a:ext cx="10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Bob’s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6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95B18E-07CD-49F8-AD49-384854D8B5BF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Brief Discussion of Yao’s Protocol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dirty="0" smtClean="0"/>
              <a:t>Function must be converted into a circuit</a:t>
            </a:r>
          </a:p>
          <a:p>
            <a:pPr lvl="1"/>
            <a:r>
              <a:rPr lang="en-US" altLang="en-US" dirty="0" smtClean="0"/>
              <a:t>For many functions, circuit will be huge</a:t>
            </a:r>
          </a:p>
          <a:p>
            <a:r>
              <a:rPr lang="en-US" altLang="en-US" dirty="0" smtClean="0"/>
              <a:t>If m gates in the circuit and n inputs from Bob, then need 4m encryptions and n oblivious transfers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Oblivious transfers for all inputs can be done in parallel</a:t>
            </a:r>
          </a:p>
          <a:p>
            <a:r>
              <a:rPr lang="en-US" altLang="en-US" dirty="0" smtClean="0"/>
              <a:t>Yao’s construction gives a </a:t>
            </a:r>
            <a:r>
              <a:rPr lang="en-US" altLang="en-US" u="sng" dirty="0" smtClean="0">
                <a:solidFill>
                  <a:schemeClr val="hlink"/>
                </a:solidFill>
              </a:rPr>
              <a:t>constant-round</a:t>
            </a:r>
            <a:r>
              <a:rPr lang="en-US" altLang="en-US" dirty="0" smtClean="0"/>
              <a:t> protocol for secure computation of </a:t>
            </a:r>
            <a:r>
              <a:rPr lang="en-US" altLang="en-US" u="sng" dirty="0" smtClean="0">
                <a:solidFill>
                  <a:schemeClr val="hlink"/>
                </a:solidFill>
              </a:rPr>
              <a:t>any</a:t>
            </a:r>
            <a:r>
              <a:rPr lang="en-US" altLang="en-US" dirty="0" smtClean="0"/>
              <a:t> function in the semi-honest model</a:t>
            </a:r>
          </a:p>
          <a:p>
            <a:pPr lvl="1"/>
            <a:r>
              <a:rPr lang="en-US" altLang="en-US" dirty="0" smtClean="0"/>
              <a:t>Number of rounds does not depend on the number of inputs or the size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23573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0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be the protocol transcript from Bob’s perspective (resp. Alice’s perspective) when his input is x and Alice’s input is y (assuming that Alice follows the protocol). </a:t>
                </a:r>
              </a:p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  <a:blipFill>
                <a:blip r:embed="rId2"/>
                <a:stretch>
                  <a:fillRect l="-94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the oblivious transfer protocol is secure, and the underlying encryption scheme is CPA-secure then Yao’s protocol is secure in the semi-honest adversary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could initially garble the wrong circuit C(</a:t>
            </a:r>
            <a:r>
              <a:rPr lang="en-US" dirty="0" err="1" smtClean="0"/>
              <a:t>x,y</a:t>
            </a:r>
            <a:r>
              <a:rPr lang="en-US" dirty="0" smtClean="0"/>
              <a:t>)=y.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output of C(</a:t>
            </a:r>
            <a:r>
              <a:rPr lang="en-US" dirty="0" err="1" smtClean="0"/>
              <a:t>x,y</a:t>
            </a:r>
            <a:r>
              <a:rPr lang="en-US" dirty="0" smtClean="0"/>
              <a:t>) Alice can still send Bob the output f(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Bob detect/prevent this?</a:t>
            </a:r>
          </a:p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xlr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ylr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Alice and Bob can use zero-knowledge proofs to convince other party that they are behaving honestly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After sending a message A Alice proves that the message she just sent is the same message an honest party would have sent with input x s.t.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/>
              <a:t>=com(</a:t>
            </a:r>
            <a:r>
              <a:rPr lang="en-US" dirty="0" err="1"/>
              <a:t>xlr</a:t>
            </a:r>
            <a:r>
              <a:rPr lang="en-US" baseline="-25000" dirty="0" err="1"/>
              <a:t>A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Here </a:t>
            </a:r>
            <a:r>
              <a:rPr lang="en-US" dirty="0"/>
              <a:t>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Alice </a:t>
            </a:r>
            <a:r>
              <a:rPr lang="en-US" dirty="0"/>
              <a:t>and Bob have both committed to </a:t>
            </a:r>
            <a:r>
              <a:rPr lang="en-US" dirty="0" smtClean="0"/>
              <a:t>their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/>
              <a:t>=com(</a:t>
            </a:r>
            <a:r>
              <a:rPr lang="en-US" dirty="0" err="1"/>
              <a:t>xlr</a:t>
            </a:r>
            <a:r>
              <a:rPr lang="en-US" baseline="-25000" dirty="0" err="1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ylr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Here 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  <a:endParaRPr lang="en-US" dirty="0"/>
          </a:p>
          <a:p>
            <a:pPr lvl="1"/>
            <a:r>
              <a:rPr lang="en-US" dirty="0"/>
              <a:t>Alice has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can unlock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Bob has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and can unlock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sets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GarbleCircuit</a:t>
            </a:r>
            <a:r>
              <a:rPr lang="en-US" dirty="0" smtClean="0"/>
              <a:t>(</a:t>
            </a:r>
            <a:r>
              <a:rPr lang="en-US" dirty="0" err="1" smtClean="0"/>
              <a:t>f,r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to Bob.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convinces Bob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 = </a:t>
            </a:r>
            <a:r>
              <a:rPr lang="en-US" dirty="0" err="1"/>
              <a:t>GarbleCircuit</a:t>
            </a:r>
            <a:r>
              <a:rPr lang="en-US" dirty="0"/>
              <a:t>(</a:t>
            </a:r>
            <a:r>
              <a:rPr lang="en-US" dirty="0" err="1"/>
              <a:t>f,r</a:t>
            </a:r>
            <a:r>
              <a:rPr lang="en-US" dirty="0"/>
              <a:t>)</a:t>
            </a:r>
            <a:r>
              <a:rPr lang="en-US" dirty="0" smtClean="0"/>
              <a:t> for some r (using a zero-knowledge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original oblivious transfer if Alice’s inputs were originally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and Bob run OT with 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 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Bob uses a zero-knowledge proof to convince Alice that he received the correct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(e.g. matching his previous commitment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K to Bob who decrypts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to obtain x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Reading </a:t>
            </a:r>
            <a:r>
              <a:rPr lang="en-US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Zero-Knowledge Proofs</a:t>
            </a:r>
          </a:p>
          <a:p>
            <a:r>
              <a:rPr lang="en-US" dirty="0" smtClean="0"/>
              <a:t>Commitment Schemes</a:t>
            </a:r>
          </a:p>
          <a:p>
            <a:r>
              <a:rPr lang="en-US" dirty="0" smtClean="0"/>
              <a:t>Oblivious Transfer</a:t>
            </a:r>
          </a:p>
          <a:p>
            <a:r>
              <a:rPr lang="en-US" strike="sngStrike" dirty="0" smtClean="0"/>
              <a:t>Secure Multiparty Computation (Security Models)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3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(Adversary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in the Semi-Honest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09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</a:t>
            </a:r>
            <a:r>
              <a:rPr lang="en-US" dirty="0" smtClean="0"/>
              <a:t>: is cryptography awesome?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4" y="275443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20" y="1177548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939974"/>
            <a:ext cx="15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x=1 (yes)</a:t>
            </a:r>
            <a:endParaRPr lang="en-US" sz="2800" b="1" dirty="0"/>
          </a:p>
        </p:txBody>
      </p:sp>
      <p:pic>
        <p:nvPicPr>
          <p:cNvPr id="8" name="Picture 4" descr="Image result for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39" y="4087496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5200" y="6327455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z=0 (no)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4862" y="3587937"/>
            <a:ext cx="15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y=1 (yes)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55132" y="4303059"/>
            <a:ext cx="4706398" cy="1738966"/>
          </a:xfrm>
          <a:prstGeom prst="straightConnector1">
            <a:avLst/>
          </a:prstGeom>
          <a:ln w="539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210273">
                <a:off x="2057662" y="5590104"/>
                <a:ext cx="35140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273">
                <a:off x="2057662" y="5590104"/>
                <a:ext cx="3514000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8975149" y="3487081"/>
            <a:ext cx="1803518" cy="1864657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8733666">
                <a:off x="8090759" y="3985073"/>
                <a:ext cx="450225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𝐷𝑒𝑣𝑖𝑙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666">
                <a:off x="8090759" y="3985073"/>
                <a:ext cx="4502258" cy="477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3217423" y="3465678"/>
            <a:ext cx="5227439" cy="238405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21444670">
                <a:off x="3451944" y="2918984"/>
                <a:ext cx="4608954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4670">
                <a:off x="3451944" y="2918984"/>
                <a:ext cx="4608954" cy="542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41313" y="4912591"/>
            <a:ext cx="4706398" cy="1738966"/>
          </a:xfrm>
          <a:prstGeom prst="straightConnector1">
            <a:avLst/>
          </a:prstGeom>
          <a:ln w="539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210273">
                <a:off x="2333847" y="5028155"/>
                <a:ext cx="3521217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𝐷𝑒𝑣𝑖𝑙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273">
                <a:off x="2333847" y="5028155"/>
                <a:ext cx="3521217" cy="542136"/>
              </a:xfrm>
              <a:prstGeom prst="rect">
                <a:avLst/>
              </a:prstGeom>
              <a:blipFill>
                <a:blip r:embed="rId8"/>
                <a:stretch>
                  <a:fillRect r="-22300" b="-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9237135" y="4353219"/>
            <a:ext cx="1803518" cy="1864657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8733666">
                <a:off x="8982543" y="4693258"/>
                <a:ext cx="3899016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𝐷𝑒𝑣𝑖𝑙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5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666">
                <a:off x="8982543" y="4693258"/>
                <a:ext cx="3899016" cy="847220"/>
              </a:xfrm>
              <a:prstGeom prst="rect">
                <a:avLst/>
              </a:prstGeom>
              <a:blipFill>
                <a:blip r:embed="rId9"/>
                <a:stretch>
                  <a:fillRect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3150911" y="2764052"/>
            <a:ext cx="5227439" cy="238405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1444670">
                <a:off x="2430845" y="2217358"/>
                <a:ext cx="6518131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5=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4670">
                <a:off x="2430845" y="2217358"/>
                <a:ext cx="6518131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1758639" y="5438385"/>
            <a:ext cx="4130290" cy="1493400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210273">
                <a:off x="2735232" y="4498012"/>
                <a:ext cx="3521217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𝐷𝑒𝑣𝑖𝑙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273">
                <a:off x="2735232" y="4498012"/>
                <a:ext cx="3521217" cy="542136"/>
              </a:xfrm>
              <a:prstGeom prst="rect">
                <a:avLst/>
              </a:prstGeom>
              <a:blipFill>
                <a:blip r:embed="rId11"/>
                <a:stretch>
                  <a:fillRect r="-16230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0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</a:t>
            </a:r>
            <a:r>
              <a:rPr lang="en-US" dirty="0" smtClean="0"/>
              <a:t>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09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</a:t>
            </a:r>
            <a:r>
              <a:rPr lang="en-US" dirty="0" smtClean="0"/>
              <a:t>: is cryptography awesome?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4" y="275443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20" y="1177548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939974"/>
            <a:ext cx="15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x=1 (yes)</a:t>
            </a:r>
            <a:endParaRPr lang="en-US" sz="2800" b="1" dirty="0"/>
          </a:p>
        </p:txBody>
      </p:sp>
      <p:pic>
        <p:nvPicPr>
          <p:cNvPr id="8" name="Picture 4" descr="Image result for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39" y="4087496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5200" y="6327455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z=0 (no)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4862" y="3587937"/>
            <a:ext cx="15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y=1 (yes)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55132" y="4303059"/>
            <a:ext cx="4706398" cy="1738966"/>
          </a:xfrm>
          <a:prstGeom prst="straightConnector1">
            <a:avLst/>
          </a:prstGeom>
          <a:ln w="539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210273">
                <a:off x="2040784" y="5694451"/>
                <a:ext cx="40643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273">
                <a:off x="2040784" y="5694451"/>
                <a:ext cx="40643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8975149" y="3487081"/>
            <a:ext cx="1803518" cy="1864657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8733666">
                <a:off x="7822769" y="3985073"/>
                <a:ext cx="5038239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𝐷𝑒𝑣𝑖𝑙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666">
                <a:off x="7822769" y="3985073"/>
                <a:ext cx="5038239" cy="477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3217423" y="3465678"/>
            <a:ext cx="5227439" cy="238405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21444670">
                <a:off x="3451944" y="2918984"/>
                <a:ext cx="4608954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4670">
                <a:off x="3451944" y="2918984"/>
                <a:ext cx="4608954" cy="542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41313" y="4912591"/>
            <a:ext cx="4706398" cy="1738966"/>
          </a:xfrm>
          <a:prstGeom prst="straightConnector1">
            <a:avLst/>
          </a:prstGeom>
          <a:ln w="539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210273">
                <a:off x="2333847" y="5028155"/>
                <a:ext cx="3521217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𝐷𝑒𝑣𝑖𝑙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273">
                <a:off x="2333847" y="5028155"/>
                <a:ext cx="3521217" cy="542136"/>
              </a:xfrm>
              <a:prstGeom prst="rect">
                <a:avLst/>
              </a:prstGeom>
              <a:blipFill>
                <a:blip r:embed="rId8"/>
                <a:stretch>
                  <a:fillRect r="-22300" b="-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9237135" y="4353219"/>
            <a:ext cx="1803518" cy="1864657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8733666">
                <a:off x="8982543" y="4693258"/>
                <a:ext cx="3899016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𝐷𝑒𝑣𝑖𝑙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5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33666">
                <a:off x="8982543" y="4693258"/>
                <a:ext cx="3899016" cy="847220"/>
              </a:xfrm>
              <a:prstGeom prst="rect">
                <a:avLst/>
              </a:prstGeom>
              <a:blipFill>
                <a:blip r:embed="rId9"/>
                <a:stretch>
                  <a:fillRect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3150911" y="2764052"/>
            <a:ext cx="5227439" cy="238405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1444670">
                <a:off x="2117843" y="2217358"/>
                <a:ext cx="7144135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5=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4670">
                <a:off x="2117843" y="2217358"/>
                <a:ext cx="7144135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1758639" y="5438385"/>
            <a:ext cx="4130290" cy="1493400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210273">
                <a:off x="2735232" y="4498012"/>
                <a:ext cx="3521217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𝐷𝑒𝑣𝑖𝑙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273">
                <a:off x="2735232" y="4498012"/>
                <a:ext cx="3521217" cy="542136"/>
              </a:xfrm>
              <a:prstGeom prst="rect">
                <a:avLst/>
              </a:prstGeom>
              <a:blipFill>
                <a:blip r:embed="rId11"/>
                <a:stretch>
                  <a:fillRect r="-16230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t>slide </a:t>
            </a:r>
            <a:fld id="{52643DB2-13A9-495D-A876-623985107FA7}" type="slidenum"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486150"/>
            <a:ext cx="3505200" cy="762000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" panose="020B0604020202020204" pitchFamily="34" charset="0"/>
              </a:rPr>
              <a:t>Vitaly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Shmatikov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CS 380S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panose="020B0604020202020204" pitchFamily="34" charset="0"/>
              </a:rPr>
              <a:t>Yao’s Protocol</a:t>
            </a:r>
          </a:p>
        </p:txBody>
      </p:sp>
    </p:spTree>
    <p:extLst>
      <p:ext uri="{BB962C8B-B14F-4D97-AF65-F5344CB8AC3E}">
        <p14:creationId xmlns:p14="http://schemas.microsoft.com/office/powerpoint/2010/main" val="8810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89004</TotalTime>
  <Words>1705</Words>
  <Application>Microsoft Office PowerPoint</Application>
  <PresentationFormat>Widescreen</PresentationFormat>
  <Paragraphs>443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Symbol</vt:lpstr>
      <vt:lpstr>Calibri Light</vt:lpstr>
      <vt:lpstr>Calibri</vt:lpstr>
      <vt:lpstr>Wingdings</vt:lpstr>
      <vt:lpstr>Tahoma</vt:lpstr>
      <vt:lpstr>Cambria Math</vt:lpstr>
      <vt:lpstr>Arial</vt:lpstr>
      <vt:lpstr>Times New Roman</vt:lpstr>
      <vt:lpstr>Office Theme</vt:lpstr>
      <vt:lpstr>Course Business</vt:lpstr>
      <vt:lpstr>Cryptography CS 555</vt:lpstr>
      <vt:lpstr>Recap</vt:lpstr>
      <vt:lpstr>Recap: Oblivious Transfer (OT)</vt:lpstr>
      <vt:lpstr>Recap: Bellare-Micali 1-out-of-2-OT protocol</vt:lpstr>
      <vt:lpstr>Secure Multiparty Computation (Adversary Models)</vt:lpstr>
      <vt:lpstr>Voting in the Semi-Honest Model</vt:lpstr>
      <vt:lpstr>Malicious Model?</vt:lpstr>
      <vt:lpstr>Yao’s Protocol</vt:lpstr>
      <vt:lpstr>Yao’s Protocol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4: Send Keys For Alice’s Inputs </vt:lpstr>
      <vt:lpstr>5: Use OT on Keys for Bob’s Input </vt:lpstr>
      <vt:lpstr>6: Evaluate Garbled Gate </vt:lpstr>
      <vt:lpstr>7: Evaluate Entire Circuit</vt:lpstr>
      <vt:lpstr>Brief Discussion of Yao’s Protocol</vt:lpstr>
      <vt:lpstr>Computational Indistinguishability</vt:lpstr>
      <vt:lpstr>Security (Semi-Honest Model)</vt:lpstr>
      <vt:lpstr>Security (Semi-Honest Model)</vt:lpstr>
      <vt:lpstr>Fully Malicious Security?</vt:lpstr>
      <vt:lpstr>Fully Malicious Security</vt:lpstr>
      <vt:lpstr>Next Class: Differential Privacy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1031</cp:revision>
  <dcterms:created xsi:type="dcterms:W3CDTF">2016-12-31T20:38:01Z</dcterms:created>
  <dcterms:modified xsi:type="dcterms:W3CDTF">2017-04-14T18:15:19Z</dcterms:modified>
</cp:coreProperties>
</file>