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705" r:id="rId3"/>
    <p:sldId id="892" r:id="rId4"/>
    <p:sldId id="886" r:id="rId5"/>
    <p:sldId id="887" r:id="rId6"/>
    <p:sldId id="885" r:id="rId7"/>
    <p:sldId id="881" r:id="rId8"/>
    <p:sldId id="882" r:id="rId9"/>
    <p:sldId id="883" r:id="rId10"/>
    <p:sldId id="884" r:id="rId11"/>
    <p:sldId id="888" r:id="rId12"/>
    <p:sldId id="889" r:id="rId13"/>
    <p:sldId id="893" r:id="rId14"/>
    <p:sldId id="894" r:id="rId15"/>
    <p:sldId id="895" r:id="rId16"/>
    <p:sldId id="896" r:id="rId17"/>
    <p:sldId id="897" r:id="rId18"/>
    <p:sldId id="898" r:id="rId19"/>
    <p:sldId id="899" r:id="rId20"/>
    <p:sldId id="900" r:id="rId21"/>
    <p:sldId id="901" r:id="rId22"/>
    <p:sldId id="902" r:id="rId23"/>
    <p:sldId id="903" r:id="rId24"/>
    <p:sldId id="906" r:id="rId25"/>
    <p:sldId id="904" r:id="rId26"/>
    <p:sldId id="905" r:id="rId27"/>
    <p:sldId id="689" r:id="rId28"/>
  </p:sldIdLst>
  <p:sldSz cx="12192000" cy="6858000"/>
  <p:notesSz cx="6858000" cy="9144000"/>
  <p:embeddedFontLs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70302" autoAdjust="0"/>
  </p:normalViewPr>
  <p:slideViewPr>
    <p:cSldViewPr snapToGrid="0">
      <p:cViewPr varScale="1">
        <p:scale>
          <a:sx n="77" d="100"/>
          <a:sy n="77" d="100"/>
        </p:scale>
        <p:origin x="16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0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8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8" Type="http://schemas.openxmlformats.org/officeDocument/2006/relationships/image" Target="../media/image13.png"/><Relationship Id="rId12" Type="http://schemas.openxmlformats.org/officeDocument/2006/relationships/image" Target="../media/image8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gif"/><Relationship Id="rId6" Type="http://schemas.openxmlformats.org/officeDocument/2006/relationships/image" Target="../media/image11.png"/><Relationship Id="rId10" Type="http://schemas.openxmlformats.org/officeDocument/2006/relationships/image" Target="../media/image31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8" Type="http://schemas.openxmlformats.org/officeDocument/2006/relationships/image" Target="../media/image13.png"/><Relationship Id="rId12" Type="http://schemas.openxmlformats.org/officeDocument/2006/relationships/image" Target="../media/image8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gif"/><Relationship Id="rId6" Type="http://schemas.openxmlformats.org/officeDocument/2006/relationships/image" Target="../media/image11.png"/><Relationship Id="rId10" Type="http://schemas.openxmlformats.org/officeDocument/2006/relationships/image" Target="../media/image31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8" Type="http://schemas.openxmlformats.org/officeDocument/2006/relationships/image" Target="../media/image13.png"/><Relationship Id="rId12" Type="http://schemas.openxmlformats.org/officeDocument/2006/relationships/image" Target="../media/image7.gi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6" Type="http://schemas.openxmlformats.org/officeDocument/2006/relationships/image" Target="../media/image11.png"/><Relationship Id="rId10" Type="http://schemas.openxmlformats.org/officeDocument/2006/relationships/image" Target="../media/image16.png"/><Relationship Id="rId14" Type="http://schemas.openxmlformats.org/officeDocument/2006/relationships/image" Target="../media/image32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8" Type="http://schemas.openxmlformats.org/officeDocument/2006/relationships/image" Target="../media/image13.png"/><Relationship Id="rId12" Type="http://schemas.openxmlformats.org/officeDocument/2006/relationships/image" Target="../media/image7.gi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6" Type="http://schemas.openxmlformats.org/officeDocument/2006/relationships/image" Target="../media/image11.png"/><Relationship Id="rId10" Type="http://schemas.openxmlformats.org/officeDocument/2006/relationships/image" Target="../media/image17.png"/><Relationship Id="rId14" Type="http://schemas.openxmlformats.org/officeDocument/2006/relationships/image" Target="../media/image32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8" Type="http://schemas.openxmlformats.org/officeDocument/2006/relationships/image" Target="../media/image13.png"/><Relationship Id="rId12" Type="http://schemas.openxmlformats.org/officeDocument/2006/relationships/image" Target="../media/image7.gi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6" Type="http://schemas.openxmlformats.org/officeDocument/2006/relationships/image" Target="../media/image11.png"/><Relationship Id="rId10" Type="http://schemas.openxmlformats.org/officeDocument/2006/relationships/image" Target="../media/image18.png"/><Relationship Id="rId14" Type="http://schemas.openxmlformats.org/officeDocument/2006/relationships/image" Target="../media/image32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openxmlformats.org/officeDocument/2006/relationships/image" Target="../media/image1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80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90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90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9.jpeg"/><Relationship Id="rId5" Type="http://schemas.openxmlformats.org/officeDocument/2006/relationships/image" Target="../media/image220.png"/><Relationship Id="rId10" Type="http://schemas.openxmlformats.org/officeDocument/2006/relationships/image" Target="../media/image26.png"/><Relationship Id="rId4" Type="http://schemas.openxmlformats.org/officeDocument/2006/relationships/image" Target="../media/image7.gif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6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9.jpe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7.gif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6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9.jpeg"/><Relationship Id="rId5" Type="http://schemas.openxmlformats.org/officeDocument/2006/relationships/image" Target="../media/image220.png"/><Relationship Id="rId10" Type="http://schemas.openxmlformats.org/officeDocument/2006/relationships/image" Target="../media/image33.png"/><Relationship Id="rId4" Type="http://schemas.openxmlformats.org/officeDocument/2006/relationships/image" Target="../media/image7.gif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arbled_circu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Topic 36: </a:t>
            </a:r>
            <a:r>
              <a:rPr lang="en-US" dirty="0" smtClean="0"/>
              <a:t>Zero-Knowledge 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Trans(1</a:t>
                </a:r>
                <a:r>
                  <a:rPr lang="en-US" b="1" baseline="30000" dirty="0" smtClean="0"/>
                  <a:t>n</a:t>
                </a:r>
                <a:r>
                  <a:rPr lang="en-US" b="1" dirty="0" smtClean="0"/>
                  <a:t>,V’,</a:t>
                </a:r>
                <a:r>
                  <a:rPr lang="en-US" b="1" dirty="0" smtClean="0"/>
                  <a:t>P,x,w,r</a:t>
                </a:r>
                <a:r>
                  <a:rPr lang="en-US" b="1" baseline="-25000" dirty="0" smtClean="0"/>
                  <a:t>p</a:t>
                </a:r>
                <a:r>
                  <a:rPr lang="en-US" b="1" dirty="0" smtClean="0"/>
                  <a:t>,r</a:t>
                </a:r>
                <a:r>
                  <a:rPr lang="en-US" b="1" baseline="-25000" dirty="0" smtClean="0"/>
                  <a:t>v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transcript produced when V’ and </a:t>
                </a:r>
                <a:r>
                  <a:rPr lang="en-US" dirty="0" smtClean="0"/>
                  <a:t>P </a:t>
                </a:r>
                <a:r>
                  <a:rPr lang="en-US" dirty="0" smtClean="0"/>
                  <a:t>interact </a:t>
                </a:r>
              </a:p>
              <a:p>
                <a:r>
                  <a:rPr lang="en-US" dirty="0" smtClean="0"/>
                  <a:t>V’ is given input x (the problem instance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 </a:t>
                </a:r>
                <a:r>
                  <a:rPr lang="en-US" dirty="0" smtClean="0"/>
                  <a:t>is given input x and w (a witness for the claim e.g.,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or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V’ and </a:t>
                </a:r>
                <a:r>
                  <a:rPr lang="en-US" dirty="0" smtClean="0"/>
                  <a:t>P </a:t>
                </a:r>
                <a:r>
                  <a:rPr lang="en-US" dirty="0" smtClean="0"/>
                  <a:t>use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v</a:t>
                </a:r>
                <a:r>
                  <a:rPr lang="en-US" dirty="0" smtClean="0"/>
                  <a:t> </a:t>
                </a:r>
                <a:r>
                  <a:rPr lang="en-US" dirty="0" smtClean="0"/>
                  <a:t>respectively</a:t>
                </a:r>
              </a:p>
              <a:p>
                <a:r>
                  <a:rPr lang="en-US" dirty="0" smtClean="0"/>
                  <a:t>Security parameter is n e.g., for encryption schemes, commitment schemes etc…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Trans(</a:t>
                </a:r>
                <a:r>
                  <a:rPr lang="en-US" b="1" dirty="0"/>
                  <a:t>1</a:t>
                </a:r>
                <a:r>
                  <a:rPr lang="en-US" b="1" baseline="30000" dirty="0"/>
                  <a:t>n</a:t>
                </a:r>
                <a:r>
                  <a:rPr lang="en-US" b="1" dirty="0"/>
                  <a:t>,</a:t>
                </a:r>
                <a:r>
                  <a:rPr lang="en-US" b="1" dirty="0" smtClean="0"/>
                  <a:t>V</a:t>
                </a:r>
                <a:r>
                  <a:rPr lang="en-US" b="1" dirty="0"/>
                  <a:t>’,</a:t>
                </a:r>
                <a:r>
                  <a:rPr lang="en-US" b="1" dirty="0" smtClean="0"/>
                  <a:t>P,x,w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is a distribution over transcripts (over the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err="1" smtClean="0"/>
                  <a:t>,r</a:t>
                </a:r>
                <a:r>
                  <a:rPr lang="en-US" baseline="-25000" dirty="0" err="1" smtClean="0"/>
                  <a:t>v</a:t>
                </a:r>
                <a:r>
                  <a:rPr lang="en-US" dirty="0" smtClean="0"/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800" b="1" dirty="0" smtClean="0"/>
                  <a:t>(</a:t>
                </a:r>
                <a:r>
                  <a:rPr lang="en-US" sz="3800" b="1" dirty="0" err="1" smtClean="0"/>
                  <a:t>Blackbox</a:t>
                </a:r>
                <a:r>
                  <a:rPr lang="en-US" sz="3800" b="1" dirty="0" smtClean="0"/>
                  <a:t> Zero-Knowledge</a:t>
                </a:r>
                <a:r>
                  <a:rPr lang="en-US" sz="3800" b="1" dirty="0" smtClean="0"/>
                  <a:t>): </a:t>
                </a:r>
                <a:r>
                  <a:rPr lang="en-US" sz="3800" dirty="0" smtClean="0"/>
                  <a:t>There is a PPT simulator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800" dirty="0" smtClean="0"/>
                  <a:t> such that for </a:t>
                </a:r>
                <a:r>
                  <a:rPr lang="en-US" sz="3800" dirty="0"/>
                  <a:t>every V’ (possibly cheating</a:t>
                </a:r>
                <a:r>
                  <a:rPr lang="en-US" sz="3800" dirty="0"/>
                  <a:t>) S, with oracle access to V</a:t>
                </a:r>
                <a:r>
                  <a:rPr lang="en-US" sz="3800" dirty="0" smtClean="0"/>
                  <a:t>’, </a:t>
                </a:r>
                <a:r>
                  <a:rPr lang="en-US" sz="3800" dirty="0" smtClean="0"/>
                  <a:t>can simulate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800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800" dirty="0" smtClean="0"/>
                  <a:t> without a witness w. Formally,</a:t>
                </a:r>
                <a:endParaRPr lang="en-US" sz="3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800" b="0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′(.)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  <a:blipFill>
                <a:blip r:embed="rId2"/>
                <a:stretch>
                  <a:fillRect l="-1183" t="-2611" r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Trans(1</a:t>
                </a:r>
                <a:r>
                  <a:rPr lang="en-US" b="1" baseline="30000" dirty="0" smtClean="0"/>
                  <a:t>n</a:t>
                </a:r>
                <a:r>
                  <a:rPr lang="en-US" b="1" dirty="0" smtClean="0"/>
                  <a:t>,V’,</a:t>
                </a:r>
                <a:r>
                  <a:rPr lang="en-US" b="1" dirty="0" smtClean="0"/>
                  <a:t>P,x,w,r</a:t>
                </a:r>
                <a:r>
                  <a:rPr lang="en-US" b="1" baseline="-25000" dirty="0" smtClean="0"/>
                  <a:t>p</a:t>
                </a:r>
                <a:r>
                  <a:rPr lang="en-US" b="1" dirty="0" smtClean="0"/>
                  <a:t>,r</a:t>
                </a:r>
                <a:r>
                  <a:rPr lang="en-US" b="1" baseline="-25000" dirty="0" smtClean="0"/>
                  <a:t>v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transcript produced when V’ and </a:t>
                </a:r>
                <a:r>
                  <a:rPr lang="en-US" dirty="0" smtClean="0"/>
                  <a:t>P </a:t>
                </a:r>
                <a:r>
                  <a:rPr lang="en-US" dirty="0" smtClean="0"/>
                  <a:t>interact </a:t>
                </a:r>
              </a:p>
              <a:p>
                <a:r>
                  <a:rPr lang="en-US" dirty="0" smtClean="0"/>
                  <a:t>V’ is given input x (the problem instance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 </a:t>
                </a:r>
                <a:r>
                  <a:rPr lang="en-US" dirty="0" smtClean="0"/>
                  <a:t>is given input x and w (a witness for the claim e.g.,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V’ and P’ use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 respectively</a:t>
                </a:r>
              </a:p>
              <a:p>
                <a:r>
                  <a:rPr lang="en-US" dirty="0" smtClean="0"/>
                  <a:t>Security parameter is n e.g., for encryption schemes, commitment schemes etc…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Trans(</a:t>
                </a:r>
                <a:r>
                  <a:rPr lang="en-US" b="1" dirty="0"/>
                  <a:t>1</a:t>
                </a:r>
                <a:r>
                  <a:rPr lang="en-US" b="1" baseline="30000" dirty="0"/>
                  <a:t>n</a:t>
                </a:r>
                <a:r>
                  <a:rPr lang="en-US" b="1" dirty="0"/>
                  <a:t>,</a:t>
                </a:r>
                <a:r>
                  <a:rPr lang="en-US" b="1" dirty="0" smtClean="0"/>
                  <a:t>V</a:t>
                </a:r>
                <a:r>
                  <a:rPr lang="en-US" b="1" dirty="0"/>
                  <a:t>’,P’,</a:t>
                </a:r>
                <a:r>
                  <a:rPr lang="en-US" b="1" dirty="0" smtClean="0"/>
                  <a:t>x,w) </a:t>
                </a:r>
                <a:r>
                  <a:rPr lang="en-US" dirty="0" smtClean="0"/>
                  <a:t>is a distribution over transcripts (over the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err="1" smtClean="0"/>
                  <a:t>,r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800" b="1" dirty="0"/>
                  <a:t>(</a:t>
                </a:r>
                <a:r>
                  <a:rPr lang="en-US" sz="3800" b="1" dirty="0" err="1"/>
                  <a:t>Blackbox</a:t>
                </a:r>
                <a:r>
                  <a:rPr lang="en-US" sz="3800" b="1" dirty="0"/>
                  <a:t> Zero-Knowledge): </a:t>
                </a:r>
                <a:r>
                  <a:rPr lang="en-US" sz="3800" dirty="0"/>
                  <a:t>There is a PPT simulator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800" dirty="0"/>
                  <a:t> such that for </a:t>
                </a:r>
                <a:r>
                  <a:rPr lang="en-US" sz="3800" dirty="0"/>
                  <a:t>every V’ (possibly cheating) S, with oracle access to V</a:t>
                </a:r>
                <a:r>
                  <a:rPr lang="en-US" sz="3800" dirty="0"/>
                  <a:t>’, can simulate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800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800" dirty="0"/>
                  <a:t> without a witness w. Formally,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800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′(.)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  <a:blipFill>
                <a:blip r:embed="rId2"/>
                <a:stretch>
                  <a:fillRect l="-1183" t="-2611" r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31895" y="3360737"/>
            <a:ext cx="4894790" cy="233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8200" y="2320831"/>
            <a:ext cx="3980330" cy="207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Simulator S is not given witness w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0434" y="2050955"/>
            <a:ext cx="5033684" cy="207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Oracle V’(</a:t>
            </a:r>
            <a:r>
              <a:rPr lang="en-US" sz="2800" dirty="0" err="1" smtClean="0"/>
              <a:t>x,trans</a:t>
            </a:r>
            <a:r>
              <a:rPr lang="en-US" sz="2800" dirty="0" smtClean="0"/>
              <a:t>) will output the next message V’ would output given current transcript trans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75123" y="2960687"/>
            <a:ext cx="545314" cy="2600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6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and</a:t>
                </a:r>
              </a:p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10"/>
                <a:stretch>
                  <a:fillRect l="-129008" t="-1088591" r="-62786" b="-82147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1841400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Alice (prover);</a:t>
                </a:r>
              </a:p>
              <a:p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(or 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and</a:t>
                </a:r>
              </a:p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1841400" cy="964522"/>
              </a:xfrm>
              <a:prstGeom prst="rect">
                <a:avLst/>
              </a:prstGeom>
              <a:blipFill>
                <a:blip r:embed="rId13"/>
                <a:stretch>
                  <a:fillRect l="-223841" t="-991139" r="-182450" b="-80379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  <a:blipFill>
                <a:blip r:embed="rId6"/>
                <a:stretch>
                  <a:fillRect l="-7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  <a:blipFill>
                <a:blip r:embed="rId8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333739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333739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and</a:t>
                </a:r>
              </a:p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10"/>
                <a:stretch>
                  <a:fillRect l="-129008" t="-1088591" r="-62786" b="-82147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2150935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Alice (prover);</a:t>
                </a:r>
              </a:p>
              <a:p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(or 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</a:t>
                </a:r>
              </a:p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2150935" cy="964522"/>
              </a:xfrm>
              <a:prstGeom prst="rect">
                <a:avLst/>
              </a:prstGeom>
              <a:blipFill>
                <a:blip r:embed="rId13"/>
                <a:stretch>
                  <a:fillRect l="-191501" t="-991139" r="-141643" b="-80379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  <a:blipFill>
                <a:blip r:embed="rId6"/>
                <a:stretch>
                  <a:fillRect l="-7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  <a:blipFill>
                <a:blip r:embed="rId8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333739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333739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Correctness</a:t>
            </a:r>
            <a:r>
              <a:rPr lang="en-US" sz="2800" dirty="0" smtClean="0"/>
              <a:t>: If Alice and Bob are honest then Bob will always accept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5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and</a:t>
                </a:r>
              </a:p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11"/>
                <a:stretch>
                  <a:fillRect l="-129008" t="-1088591" r="-62786" b="-82147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2023858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Alice (prover);</a:t>
                </a:r>
              </a:p>
              <a:p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(or 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</a:t>
                </a:r>
              </a:p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2023858" cy="964522"/>
              </a:xfrm>
              <a:prstGeom prst="rect">
                <a:avLst/>
              </a:prstGeom>
              <a:blipFill>
                <a:blip r:embed="rId14"/>
                <a:stretch>
                  <a:fillRect l="-203614" t="-991139" r="-156928" b="-80379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  <a:blipFill>
                <a:blip r:embed="rId6"/>
                <a:stretch>
                  <a:fillRect l="-7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  <a:blipFill>
                <a:blip r:embed="rId8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Correctness</a:t>
            </a:r>
            <a:r>
              <a:rPr lang="en-US" sz="2800" dirty="0" smtClean="0"/>
              <a:t>: If Alice and Bob are honest then Bob will always accept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63224" y="1111420"/>
                <a:ext cx="4295694" cy="26358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(c=0)</a:t>
                </a:r>
              </a:p>
              <a:p>
                <a:pPr algn="ctr"/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algn="ctr"/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224" y="1111420"/>
                <a:ext cx="4295694" cy="26358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946654" y="4445441"/>
            <a:ext cx="2571865" cy="484094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and</a:t>
                </a:r>
              </a:p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11"/>
                <a:stretch>
                  <a:fillRect l="-129008" t="-1088591" r="-62786" b="-82147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1917853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Alice (prover);</a:t>
                </a:r>
              </a:p>
              <a:p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(or 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</a:t>
                </a:r>
              </a:p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1917853" cy="964522"/>
              </a:xfrm>
              <a:prstGeom prst="rect">
                <a:avLst/>
              </a:prstGeom>
              <a:blipFill>
                <a:blip r:embed="rId14"/>
                <a:stretch>
                  <a:fillRect l="-214603" t="-991139" r="-170794" b="-80379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  <a:blipFill>
                <a:blip r:embed="rId6"/>
                <a:stretch>
                  <a:fillRect l="-7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  <a:blipFill>
                <a:blip r:embed="rId8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Correctness</a:t>
            </a:r>
            <a:r>
              <a:rPr lang="en-US" sz="2800" dirty="0" smtClean="0"/>
              <a:t>: If Alice and Bob are honest then Bob will always accept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63224" y="633810"/>
                <a:ext cx="4295694" cy="31134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(c=1)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200" b="1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dirty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sz="3200" b="1" i="1" dirty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p>
                            </m:sSup>
                          </m:e>
                        </m:d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32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224" y="633810"/>
                <a:ext cx="4295694" cy="3113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938682" y="4840941"/>
            <a:ext cx="1129553" cy="484094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and</a:t>
                </a:r>
              </a:p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11"/>
                <a:stretch>
                  <a:fillRect l="-129008" t="-1088591" r="-62786" b="-82147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1849014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Alice (prover);</a:t>
                </a:r>
              </a:p>
              <a:p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(or 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</a:t>
                </a:r>
              </a:p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1849014" cy="964522"/>
              </a:xfrm>
              <a:prstGeom prst="rect">
                <a:avLst/>
              </a:prstGeom>
              <a:blipFill>
                <a:blip r:embed="rId14"/>
                <a:stretch>
                  <a:fillRect l="-223102" t="-991139" r="-181518" b="-80379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  <a:blipFill>
                <a:blip r:embed="rId6"/>
                <a:stretch>
                  <a:fillRect l="-7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  <a:blipFill>
                <a:blip r:embed="rId8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Correctness</a:t>
            </a:r>
            <a:r>
              <a:rPr lang="en-US" sz="2800" dirty="0" smtClean="0"/>
              <a:t>: If Alice and Bob are honest then Bob will always accept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54767" y="645442"/>
                <a:ext cx="4698144" cy="31134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(c=1)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d>
                            <m:dPr>
                              <m:ctrlPr>
                                <a:rPr lang="en-US" sz="32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200" b="1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32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767" y="645442"/>
                <a:ext cx="4698144" cy="3113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8513834" y="4804030"/>
            <a:ext cx="1282297" cy="484094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and</a:t>
                </a:r>
              </a:p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 b="-62416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2150935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Alice (prover);</a:t>
                </a:r>
              </a:p>
              <a:p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(or 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</a:t>
                </a:r>
              </a:p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2150935" cy="964522"/>
              </a:xfrm>
              <a:prstGeom prst="rect">
                <a:avLst/>
              </a:prstGeom>
              <a:blipFill>
                <a:blip r:embed="rId5"/>
                <a:stretch>
                  <a:fillRect l="-3683" t="-4430" b="-8797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  <a:blipFill>
                <a:blip r:embed="rId6"/>
                <a:stretch>
                  <a:fillRect l="-7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  <a:blipFill>
                <a:blip r:embed="rId8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259" y="5828180"/>
                <a:ext cx="1024139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9" y="5828180"/>
                <a:ext cx="10241393" cy="954107"/>
              </a:xfrm>
              <a:prstGeom prst="rect">
                <a:avLst/>
              </a:prstGeom>
              <a:blipFill>
                <a:blip r:embed="rId10"/>
                <a:stretch>
                  <a:fillRect l="-1250" t="-5732" r="-23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7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1883093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1883093" cy="911373"/>
              </a:xfrm>
              <a:prstGeom prst="rect">
                <a:avLst/>
              </a:prstGeom>
              <a:blipFill>
                <a:blip r:embed="rId2"/>
                <a:stretch>
                  <a:fillRect l="-4207" t="-4698" r="-2913" b="-62416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1917853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Alice (prover);</a:t>
                </a:r>
              </a:p>
              <a:p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2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(or x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1917853" cy="964522"/>
              </a:xfrm>
              <a:prstGeom prst="rect">
                <a:avLst/>
              </a:prstGeom>
              <a:blipFill>
                <a:blip r:embed="rId5"/>
                <a:stretch>
                  <a:fillRect l="-4127" t="-4430" b="-8797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  <a:blipFill>
                <a:blip r:embed="rId6"/>
                <a:stretch>
                  <a:fillRect l="-7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  <a:blipFill>
                <a:blip r:embed="rId8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70282" y="4494370"/>
            <a:ext cx="2648237" cy="470305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259" y="5828180"/>
                <a:ext cx="1171282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cheats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9" y="5828180"/>
                <a:ext cx="11712822" cy="954107"/>
              </a:xfrm>
              <a:prstGeom prst="rect">
                <a:avLst/>
              </a:prstGeom>
              <a:blipFill>
                <a:blip r:embed="rId10"/>
                <a:stretch>
                  <a:fillRect l="-109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13929" y="821900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Case 1: for all y either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3200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𝒓𝒆𝒋𝒆𝒄𝒕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929" y="821900"/>
                <a:ext cx="5844989" cy="214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2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8" y="4198509"/>
                <a:ext cx="1672238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8" y="4198509"/>
                <a:ext cx="1672238" cy="911373"/>
              </a:xfrm>
              <a:prstGeom prst="rect">
                <a:avLst/>
              </a:prstGeom>
              <a:blipFill>
                <a:blip r:embed="rId2"/>
                <a:stretch>
                  <a:fillRect l="-2909" t="-4027" b="-3355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1595123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b="1" dirty="0" smtClean="0"/>
                  <a:t>Alice (prover);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(or x</a:t>
                </a:r>
                <a:r>
                  <a:rPr lang="en-US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1595123" cy="964522"/>
              </a:xfrm>
              <a:prstGeom prst="rect">
                <a:avLst/>
              </a:prstGeom>
              <a:blipFill>
                <a:blip r:embed="rId5"/>
                <a:stretch>
                  <a:fillRect l="-3053" t="-3165" b="-55063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11805" cy="461665"/>
              </a:xfrm>
              <a:prstGeom prst="rect">
                <a:avLst/>
              </a:prstGeom>
              <a:blipFill>
                <a:blip r:embed="rId6"/>
                <a:stretch>
                  <a:fillRect l="-7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580724" cy="710194"/>
              </a:xfrm>
              <a:prstGeom prst="rect">
                <a:avLst/>
              </a:prstGeom>
              <a:blipFill>
                <a:blip r:embed="rId8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513834" y="4804030"/>
            <a:ext cx="1282297" cy="484094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259" y="5828180"/>
                <a:ext cx="1171282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cheats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9" y="5828180"/>
                <a:ext cx="11712822" cy="954107"/>
              </a:xfrm>
              <a:prstGeom prst="rect">
                <a:avLst/>
              </a:prstGeom>
              <a:blipFill>
                <a:blip r:embed="rId10"/>
                <a:stretch>
                  <a:fillRect l="-109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777317" y="821900"/>
                <a:ext cx="5371111" cy="36530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Case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3200" dirty="0" smtClean="0"/>
                  <a:t> and,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 algn="ctr"/>
                <a:r>
                  <a:rPr lang="en-US" sz="3200" dirty="0" smtClean="0"/>
                  <a:t> If Bob accepts (c=1) then </a:t>
                </a:r>
              </a:p>
              <a:p>
                <a:r>
                  <a:rPr lang="en-US" sz="3200" dirty="0" smtClean="0"/>
                  <a:t>1) r</a:t>
                </a:r>
                <a:r>
                  <a:rPr lang="en-US" sz="3200" b="1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x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+y  since</a:t>
                </a:r>
              </a:p>
              <a:p>
                <a:r>
                  <a:rPr lang="en-US" sz="3200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𝑨𝑨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b="1" i="1" dirty="0" smtClean="0">
                    <a:latin typeface="Cambria Math" panose="02040503050406030204" pitchFamily="18" charset="0"/>
                  </a:rPr>
                  <a:t>2)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2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200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32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3200" dirty="0"/>
                                <m:t>y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200" b="0" i="0" baseline="-25000" dirty="0" smtClean="0"/>
                            <m:t>2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200" baseline="-25000" dirty="0"/>
                            <m:t>2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3200" baseline="-25000" dirty="0"/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317" y="821900"/>
                <a:ext cx="5371111" cy="3653082"/>
              </a:xfrm>
              <a:prstGeom prst="rect">
                <a:avLst/>
              </a:prstGeom>
              <a:blipFill>
                <a:blip r:embed="rId11"/>
                <a:stretch>
                  <a:fillRect l="-2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1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Commitment Schemes</a:t>
            </a:r>
          </a:p>
          <a:p>
            <a:r>
              <a:rPr lang="en-US" dirty="0" smtClean="0"/>
              <a:t>Coin Flipping</a:t>
            </a:r>
          </a:p>
          <a:p>
            <a:r>
              <a:rPr lang="en-US" dirty="0" smtClean="0"/>
              <a:t>Oblivious Transfer</a:t>
            </a:r>
          </a:p>
          <a:p>
            <a:r>
              <a:rPr lang="en-US" strike="sngStrike" dirty="0" smtClean="0"/>
              <a:t>Secure Multiparty Computation (Security Models)</a:t>
            </a:r>
            <a:endParaRPr lang="en-US" strike="sngStrike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3"/>
                <a:stretch>
                  <a:fillRect l="-1527" t="-4027" b="-3355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1595123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b="1" dirty="0" smtClean="0"/>
                  <a:t>Simulator;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Cheat bit b,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Random y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1595123" cy="964522"/>
              </a:xfrm>
              <a:prstGeom prst="rect">
                <a:avLst/>
              </a:prstGeom>
              <a:blipFill>
                <a:blip r:embed="rId5"/>
                <a:stretch>
                  <a:fillRect l="-3053" t="-3165" b="-83544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63718" y="1398732"/>
                <a:ext cx="4622869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′=</m:t>
                                  </m:r>
                                  <m:sSup>
                                    <m:sSupPr>
                                      <m:ctrlPr>
                                        <a:rPr lang="en-US" sz="2400" b="1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e>
                                    <m:sup>
                                      <m:r>
                                        <a:rPr lang="en-US" sz="2400" b="1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2400" b="1" dirty="0">
                                      <a:solidFill>
                                        <a:srgbClr val="00B050"/>
                                      </a:solidFill>
                                    </a:rPr>
                                    <m:t>,</m:t>
                                  </m:r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400" b="1" i="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′=</m:t>
                                  </m:r>
                                  <m:sSup>
                                    <m:sSupPr>
                                      <m:ctrlPr>
                                        <a:rPr lang="en-US" sz="2400" b="1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e>
                                    <m:sup>
                                      <m:r>
                                        <a:rPr lang="en-US" sz="2400" b="1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p>
                                  </m:sSup>
                                  <m:r>
                                    <a:rPr lang="en-US" sz="24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dirty="0">
                                      <a:solidFill>
                                        <a:srgbClr val="00B050"/>
                                      </a:solidFill>
                                    </a:rPr>
                                    <m:t>,</m:t>
                                  </m:r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US" sz="24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4622869" cy="1459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97719" y="2903225"/>
                <a:ext cx="30722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19" y="2903225"/>
                <a:ext cx="3072251" cy="461665"/>
              </a:xfrm>
              <a:prstGeom prst="rect">
                <a:avLst/>
              </a:prstGeom>
              <a:blipFill>
                <a:blip r:embed="rId7"/>
                <a:stretch>
                  <a:fillRect l="-19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Response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   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8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259" y="5828180"/>
                <a:ext cx="11994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Simulator can produce identical transcripts (Repeat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9" y="5828180"/>
                <a:ext cx="11994758" cy="523220"/>
              </a:xfrm>
              <a:prstGeom prst="rect">
                <a:avLst/>
              </a:prstGeom>
              <a:blipFill>
                <a:blip r:embed="rId10"/>
                <a:stretch>
                  <a:fillRect l="-106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robot bo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3"/>
                <a:stretch>
                  <a:fillRect l="-1527" t="-4027" b="-3355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1595123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b="1" dirty="0" smtClean="0"/>
                  <a:t>Simulator S;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Cheat bit b,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Random y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1595123" cy="964522"/>
              </a:xfrm>
              <a:prstGeom prst="rect">
                <a:avLst/>
              </a:prstGeom>
              <a:blipFill>
                <a:blip r:embed="rId5"/>
                <a:stretch>
                  <a:fillRect l="-3053" t="-3165" b="-83544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63718" y="1398732"/>
                <a:ext cx="4622869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′=</m:t>
                                  </m:r>
                                  <m:sSup>
                                    <m:sSupPr>
                                      <m:ctrlP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e>
                                    <m:sup>
                                      <m: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2400" b="1" dirty="0"/>
                                    <m:t>,</m:t>
                                  </m:r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/>
                                <m:t>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′=</m:t>
                                  </m:r>
                                  <m:sSup>
                                    <m:sSupPr>
                                      <m:ctrlP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e>
                                    <m:sup>
                                      <m: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p>
                                  </m:sSup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dirty="0"/>
                                    <m:t>,</m:t>
                                  </m:r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4622869" cy="1459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97719" y="2903225"/>
                <a:ext cx="30722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19" y="2903225"/>
                <a:ext cx="3072251" cy="461665"/>
              </a:xfrm>
              <a:prstGeom prst="rect">
                <a:avLst/>
              </a:prstGeom>
              <a:blipFill>
                <a:blip r:embed="rId7"/>
                <a:stretch>
                  <a:fillRect l="-19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   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8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259" y="5828180"/>
                <a:ext cx="10786286" cy="63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If this is a valid tuple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′(.)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9" y="5828180"/>
                <a:ext cx="10786286" cy="634982"/>
              </a:xfrm>
              <a:prstGeom prst="rect">
                <a:avLst/>
              </a:prstGeom>
              <a:blipFill>
                <a:blip r:embed="rId10"/>
                <a:stretch>
                  <a:fillRect l="-1187" t="-3846" b="-1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robot bo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DDH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3"/>
                <a:stretch>
                  <a:fillRect l="-1527" t="-4027" b="-3355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60"/>
                <a:ext cx="1595123" cy="96452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b="1" dirty="0" smtClean="0"/>
                  <a:t>Simulator;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Cheat bit b,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Random y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60"/>
                <a:ext cx="1595123" cy="964522"/>
              </a:xfrm>
              <a:prstGeom prst="rect">
                <a:avLst/>
              </a:prstGeom>
              <a:blipFill>
                <a:blip r:embed="rId5"/>
                <a:stretch>
                  <a:fillRect l="-3053" t="-3165" b="-83544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63718" y="1398732"/>
                <a:ext cx="4622869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′=</m:t>
                                  </m:r>
                                  <m:sSup>
                                    <m:sSupPr>
                                      <m:ctrlP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e>
                                    <m:sup>
                                      <m: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2400" b="1" dirty="0"/>
                                    <m:t>,</m:t>
                                  </m:r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/>
                                <m:t>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′=</m:t>
                                  </m:r>
                                  <m:sSup>
                                    <m:sSupPr>
                                      <m:ctrlP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e>
                                    <m:sup>
                                      <m: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p>
                                  </m:sSup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dirty="0"/>
                                    <m:t>,</m:t>
                                  </m:r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4622869" cy="1459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97719" y="2903225"/>
                <a:ext cx="30722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19" y="2903225"/>
                <a:ext cx="3072251" cy="461665"/>
              </a:xfrm>
              <a:prstGeom prst="rect">
                <a:avLst/>
              </a:prstGeom>
              <a:blipFill>
                <a:blip r:embed="rId7"/>
                <a:stretch>
                  <a:fillRect l="-19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   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8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𝑨𝑨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822206" cy="1074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259" y="5828180"/>
                <a:ext cx="11743023" cy="1065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If this is NOT a valid tuple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′(.)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r>
                  <a:rPr lang="en-US" sz="2800" dirty="0"/>
                  <a:t>(</a:t>
                </a:r>
                <a:r>
                  <a:rPr lang="en-US" sz="2800" dirty="0" smtClean="0"/>
                  <a:t>Otherwise, we can use distinguisher to break DDH)</a:t>
                </a:r>
                <a:endParaRPr lang="en-US" sz="2800" baseline="-25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9" y="5828180"/>
                <a:ext cx="11743023" cy="1065869"/>
              </a:xfrm>
              <a:prstGeom prst="rect">
                <a:avLst/>
              </a:prstGeom>
              <a:blipFill>
                <a:blip r:embed="rId10"/>
                <a:stretch>
                  <a:fillRect l="-1090" t="-2286" b="-15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robot bo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CLIQUE</a:t>
            </a:r>
          </a:p>
          <a:p>
            <a:pPr lvl="1"/>
            <a:r>
              <a:rPr lang="en-US" dirty="0" smtClean="0"/>
              <a:t>Input: Graph </a:t>
            </a:r>
            <a:r>
              <a:rPr lang="en-US" dirty="0"/>
              <a:t>G=(V,E)</a:t>
            </a:r>
            <a:r>
              <a:rPr lang="en-US" dirty="0" smtClean="0"/>
              <a:t> and integer k&gt;0</a:t>
            </a:r>
          </a:p>
          <a:p>
            <a:pPr lvl="1"/>
            <a:r>
              <a:rPr lang="en-US" dirty="0" smtClean="0"/>
              <a:t>Question: Does G have a clique of size k?</a:t>
            </a:r>
          </a:p>
          <a:p>
            <a:pPr lvl="1"/>
            <a:endParaRPr lang="en-US" dirty="0"/>
          </a:p>
          <a:p>
            <a:r>
              <a:rPr lang="en-US" dirty="0" smtClean="0"/>
              <a:t>CLIQUE is NP-Complete</a:t>
            </a:r>
          </a:p>
          <a:p>
            <a:pPr lvl="1"/>
            <a:r>
              <a:rPr lang="en-US" dirty="0" smtClean="0"/>
              <a:t>Any problem in NP reduces to CLIQUE</a:t>
            </a:r>
          </a:p>
          <a:p>
            <a:pPr lvl="1"/>
            <a:r>
              <a:rPr lang="en-US" dirty="0" smtClean="0"/>
              <a:t>A zero-knowledge proof for CLIQUE yields proof for all of NP via reduction</a:t>
            </a:r>
          </a:p>
          <a:p>
            <a:pPr lvl="1"/>
            <a:endParaRPr lang="en-US" dirty="0"/>
          </a:p>
          <a:p>
            <a:r>
              <a:rPr lang="en-US" dirty="0" smtClean="0"/>
              <a:t>Prover:</a:t>
            </a:r>
          </a:p>
          <a:p>
            <a:pPr lvl="1"/>
            <a:r>
              <a:rPr lang="en-US" dirty="0" smtClean="0"/>
              <a:t>Knows k vertices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 in G</a:t>
            </a:r>
            <a:r>
              <a:rPr lang="en-US" dirty="0"/>
              <a:t>=(</a:t>
            </a:r>
            <a:r>
              <a:rPr lang="en-US" dirty="0" smtClean="0"/>
              <a:t>V,E) that form a clique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432" y="1027906"/>
            <a:ext cx="3265394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7" y="1440167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6" y="1542463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1216" y="2828883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71889" y="2965533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60858" y="1627704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0443" y="1705634"/>
            <a:ext cx="37382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38600" y="2276907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47865" y="2462588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88398" y="2694920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317527" y="2273859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15418" y="3327069"/>
            <a:ext cx="2616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497125" y="3180548"/>
            <a:ext cx="28245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J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97125" y="3908615"/>
            <a:ext cx="34496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9145" y="3621415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73985" y="2702365"/>
            <a:ext cx="191339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2054" y="2179145"/>
                <a:ext cx="1025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54" y="2179145"/>
                <a:ext cx="10250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3929445" y="3692216"/>
            <a:ext cx="2581604" cy="106988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104" y="4573826"/>
                <a:ext cx="3597908" cy="2123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4" y="4573826"/>
                <a:ext cx="3597908" cy="2123851"/>
              </a:xfrm>
              <a:prstGeom prst="rect">
                <a:avLst/>
              </a:prstGeom>
              <a:blipFill>
                <a:blip r:embed="rId4"/>
                <a:stretch>
                  <a:fillRect l="-3384" t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88702" y="5019059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31486" y="4980075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176058" y="6236012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125087" y="5432766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88567" y="5863461"/>
            <a:ext cx="2698205" cy="7735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46609" y="4401231"/>
                <a:ext cx="5253744" cy="237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Commitment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09" y="4401231"/>
                <a:ext cx="5253744" cy="2371611"/>
              </a:xfrm>
              <a:prstGeom prst="rect">
                <a:avLst/>
              </a:prstGeom>
              <a:blipFill>
                <a:blip r:embed="rId5"/>
                <a:stretch>
                  <a:fillRect l="-2439" t="-2571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599786" y="4893167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0611124" y="4920443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192009" y="6282396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233804" y="539963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35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4" grpId="0"/>
      <p:bldP spid="26" grpId="0" animBg="1"/>
      <p:bldP spid="27" grpId="0" animBg="1"/>
      <p:bldP spid="28" grpId="0" animBg="1"/>
      <p:bldP spid="29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6166"/>
            <a:ext cx="3265394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Prover:</a:t>
                </a:r>
              </a:p>
              <a:p>
                <a:pPr lvl="1"/>
                <a:r>
                  <a:rPr lang="en-US" dirty="0" smtClean="0"/>
                  <a:t>Knows k vertices 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in G=(V,E) that for a clique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commits to a permutation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over V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commits to the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sends challenge c (either 1 or 0)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c=0 then prover reveals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and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Verifier confirms that adjacency matrix is correct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c=1 then prover reveals the submatrix formed by first </a:t>
                </a:r>
                <a:r>
                  <a:rPr lang="en-US" dirty="0" smtClean="0"/>
                  <a:t>rows/columns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corresponding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Verifier confirms that the submatrix forms a clique.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1138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95560" y="146755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86233" y="160420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275202" y="266379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054787" y="344309"/>
            <a:ext cx="37382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52944" y="915582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62209" y="1101263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02742" y="1333595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31871" y="912534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129762" y="1965744"/>
            <a:ext cx="2616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11469" y="1819223"/>
            <a:ext cx="28245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J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411469" y="2547290"/>
            <a:ext cx="34496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753489" y="2260090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528472" y="490330"/>
            <a:ext cx="1347522" cy="29047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24030" y="2050055"/>
            <a:ext cx="3035448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202742" y="1807400"/>
            <a:ext cx="1586256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17726" y="1920554"/>
            <a:ext cx="1586256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Completeness</a:t>
                </a:r>
                <a:r>
                  <a:rPr lang="en-US" dirty="0" smtClean="0"/>
                  <a:t>: Honest prover can always make honest verifier accept</a:t>
                </a:r>
              </a:p>
              <a:p>
                <a:r>
                  <a:rPr lang="en-US" b="1" dirty="0" smtClean="0"/>
                  <a:t>Soundness</a:t>
                </a:r>
                <a:r>
                  <a:rPr lang="en-US" dirty="0" smtClean="0"/>
                  <a:t>: If prover commits to adjacency </a:t>
                </a: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 and can reveal a clique in </a:t>
                </a:r>
                <a:r>
                  <a:rPr lang="en-US" dirty="0" smtClean="0"/>
                  <a:t>submatrix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then G itself contains a k-clique. Proof invokes binding property of commitment scheme.</a:t>
                </a:r>
              </a:p>
              <a:p>
                <a:r>
                  <a:rPr lang="en-US" b="1" dirty="0" smtClean="0"/>
                  <a:t>Zero-Knowledge: </a:t>
                </a:r>
                <a:r>
                  <a:rPr lang="en-US" dirty="0" smtClean="0"/>
                  <a:t>Simulator cheats and either commits to wrong adjacency matrix or cannot reveal clique. Repeat until we produce a  successful transcript. Indistinguishability of transcripts follows from hiding property of commitment scheme.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r>
              <a:rPr lang="en-US" dirty="0"/>
              <a:t>: </a:t>
            </a:r>
            <a:r>
              <a:rPr lang="en-US" dirty="0" smtClean="0"/>
              <a:t>Multiparty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Wikipedia entry on Garbled Circuits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en.wikipedia.org/wiki/Garbled_circuit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(Adversary Models)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Semi-Honest (“honest, but curious”)</a:t>
            </a:r>
          </a:p>
          <a:p>
            <a:pPr lvl="1"/>
            <a:r>
              <a:rPr lang="en-US" dirty="0" smtClean="0"/>
              <a:t>All parties follow protocol instructions, but…</a:t>
            </a:r>
          </a:p>
          <a:p>
            <a:pPr lvl="1"/>
            <a:r>
              <a:rPr lang="en-US" dirty="0" smtClean="0"/>
              <a:t> dishonest parties may be curious to violate privacy of others when possible</a:t>
            </a:r>
            <a:endParaRPr lang="en-US" dirty="0"/>
          </a:p>
          <a:p>
            <a:r>
              <a:rPr lang="en-US" dirty="0" smtClean="0"/>
              <a:t>Fully Malicious Model</a:t>
            </a:r>
          </a:p>
          <a:p>
            <a:pPr lvl="1"/>
            <a:r>
              <a:rPr lang="en-US" dirty="0" smtClean="0"/>
              <a:t>Adversarial Parties may deviate from the protocol arbitrarily</a:t>
            </a:r>
          </a:p>
          <a:p>
            <a:pPr lvl="2"/>
            <a:r>
              <a:rPr lang="en-US" dirty="0" smtClean="0"/>
              <a:t>Quit unexpectedly</a:t>
            </a:r>
          </a:p>
          <a:p>
            <a:pPr lvl="2"/>
            <a:r>
              <a:rPr lang="en-US" dirty="0" smtClean="0"/>
              <a:t>Send different messages</a:t>
            </a:r>
          </a:p>
          <a:p>
            <a:pPr lvl="1"/>
            <a:r>
              <a:rPr lang="en-US" dirty="0" smtClean="0"/>
              <a:t>It is much harder to achieve security in the fully malicious model</a:t>
            </a:r>
          </a:p>
          <a:p>
            <a:r>
              <a:rPr lang="en-US" dirty="0" smtClean="0"/>
              <a:t>Convert Secure Semi-Honest Protocol into Secure Protocol in Fully Malicious Mode?</a:t>
            </a:r>
          </a:p>
          <a:p>
            <a:pPr lvl="1"/>
            <a:r>
              <a:rPr lang="en-US" dirty="0" smtClean="0"/>
              <a:t>Tool: Zero-Knowledge Proofs</a:t>
            </a:r>
          </a:p>
          <a:p>
            <a:pPr lvl="1"/>
            <a:r>
              <a:rPr lang="en-US" dirty="0" smtClean="0"/>
              <a:t>Prove: My behavior in the protocol is consistent with honest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30071" y="1027906"/>
                <a:ext cx="6131858" cy="2151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Notation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3200" dirty="0" smtClean="0"/>
                  <a:t> means that the ensembles are computationally indistinguishable.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71" y="1027906"/>
                <a:ext cx="6131858" cy="2151530"/>
              </a:xfrm>
              <a:prstGeom prst="rect">
                <a:avLst/>
              </a:prstGeom>
              <a:blipFill>
                <a:blip r:embed="rId3"/>
                <a:stretch>
                  <a:fillRect r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vs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24" y="1825625"/>
                <a:ext cx="1174376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P</a:t>
                </a:r>
                <a:r>
                  <a:rPr lang="en-US" dirty="0" smtClean="0"/>
                  <a:t> problems that can be solved in polynomial time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NP </a:t>
                </a:r>
                <a:r>
                  <a:rPr lang="en-US" dirty="0" smtClean="0"/>
                  <a:t>--- problems whose solutions can be </a:t>
                </a:r>
                <a:r>
                  <a:rPr lang="en-US" b="1" dirty="0" smtClean="0"/>
                  <a:t>verified </a:t>
                </a:r>
                <a:r>
                  <a:rPr lang="en-US" dirty="0" smtClean="0"/>
                  <a:t>in polynomial time</a:t>
                </a:r>
              </a:p>
              <a:p>
                <a:pPr lvl="1"/>
                <a:r>
                  <a:rPr lang="en-US" dirty="0" smtClean="0"/>
                  <a:t>Examples: SHORT-PATH, COMPOSITE, 3SAT, CIRCUIT-SAT, 3COLOR, </a:t>
                </a:r>
              </a:p>
              <a:p>
                <a:pPr lvl="1"/>
                <a:r>
                  <a:rPr lang="en-US" dirty="0" smtClean="0"/>
                  <a:t>DDH</a:t>
                </a:r>
              </a:p>
              <a:p>
                <a:pPr lvl="2"/>
                <a:r>
                  <a:rPr lang="en-US" b="1" dirty="0" smtClean="0"/>
                  <a:t>Input: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Z</a:t>
                </a:r>
              </a:p>
              <a:p>
                <a:pPr lvl="2"/>
                <a:r>
                  <a:rPr lang="en-US" b="1" dirty="0" smtClean="0"/>
                  <a:t>Goal:</a:t>
                </a:r>
                <a:r>
                  <a:rPr lang="en-US" dirty="0" smtClean="0"/>
                  <a:t> Decide if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NP-Complete</a:t>
                </a:r>
                <a:r>
                  <a:rPr lang="en-US" dirty="0" smtClean="0"/>
                  <a:t> --- hardest problems in NP (e.g., all problems can be reduced to 3SAT) </a:t>
                </a:r>
              </a:p>
              <a:p>
                <a:r>
                  <a:rPr lang="en-US" b="1" dirty="0" smtClean="0"/>
                  <a:t>Witness</a:t>
                </a:r>
              </a:p>
              <a:p>
                <a:pPr lvl="1"/>
                <a:r>
                  <a:rPr lang="en-US" dirty="0" smtClean="0"/>
                  <a:t>A short (polynomial size) string which allows a verify to check for membership</a:t>
                </a:r>
              </a:p>
              <a:p>
                <a:pPr lvl="1"/>
                <a:r>
                  <a:rPr lang="en-US" dirty="0" smtClean="0"/>
                  <a:t>DDH Witness: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24" y="1825625"/>
                <a:ext cx="11743764" cy="4351338"/>
              </a:xfrm>
              <a:blipFill>
                <a:blip r:embed="rId2"/>
                <a:stretch>
                  <a:fillRect l="-934" t="-308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Decisional </a:t>
            </a:r>
            <a:r>
              <a:rPr lang="en-US" dirty="0" err="1"/>
              <a:t>Diffie</a:t>
            </a:r>
            <a:r>
              <a:rPr lang="en-US" dirty="0"/>
              <a:t>-Hellman Problem (DDH)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Suppose that Alice knows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wants to convince Bob that this is true.</a:t>
                </a:r>
              </a:p>
              <a:p>
                <a:r>
                  <a:rPr lang="en-US" b="1" dirty="0" smtClean="0"/>
                  <a:t>Method 1: </a:t>
                </a:r>
                <a:r>
                  <a:rPr lang="en-US" dirty="0" smtClean="0"/>
                  <a:t>Send x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(or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 to Bob wo can verify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that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Decisional </a:t>
            </a:r>
            <a:r>
              <a:rPr lang="en-US" dirty="0" err="1"/>
              <a:t>Diffie</a:t>
            </a:r>
            <a:r>
              <a:rPr lang="en-US" dirty="0"/>
              <a:t>-Hellman Problem (DDH)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Suppose that Alice knows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wants to convince Bob that this is true.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that Alice also doesn’t want Bob to learn any 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Is this possible?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739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parties: Prover P (PPT) and Verifier V (PPT)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(P is given witness for claim e.g., )</a:t>
            </a:r>
          </a:p>
          <a:p>
            <a:r>
              <a:rPr lang="en-US" b="1" dirty="0" smtClean="0"/>
              <a:t>Completeness: </a:t>
            </a:r>
            <a:r>
              <a:rPr lang="en-US" dirty="0" smtClean="0"/>
              <a:t>If claim is true honest prover can always convince honest verifier to accept.</a:t>
            </a:r>
          </a:p>
          <a:p>
            <a:r>
              <a:rPr lang="en-US" b="1" dirty="0" smtClean="0"/>
              <a:t>Soundness: </a:t>
            </a:r>
            <a:r>
              <a:rPr lang="en-US" dirty="0" smtClean="0"/>
              <a:t>If claim is false then Verifier should reject with probability at least ½. (Even if the prover tries to cheat)</a:t>
            </a:r>
          </a:p>
          <a:p>
            <a:r>
              <a:rPr lang="en-US" b="1" dirty="0" smtClean="0"/>
              <a:t>Zero-Knowledge: </a:t>
            </a:r>
            <a:r>
              <a:rPr lang="en-US" dirty="0" smtClean="0"/>
              <a:t>Verifier doesn’t learn anything about prover’s input from the protocol (other than that the claim is true). </a:t>
            </a:r>
          </a:p>
          <a:p>
            <a:r>
              <a:rPr lang="en-US" dirty="0" smtClean="0"/>
              <a:t>Formalizing this last statement is tricky</a:t>
            </a:r>
          </a:p>
          <a:p>
            <a:r>
              <a:rPr lang="en-US" b="1" dirty="0"/>
              <a:t>Zero-Knowledge: </a:t>
            </a:r>
            <a:r>
              <a:rPr lang="en-US" dirty="0"/>
              <a:t>should hold even if the attacker is dishonest!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85180</TotalTime>
  <Words>1095</Words>
  <Application>Microsoft Office PowerPoint</Application>
  <PresentationFormat>Widescreen</PresentationFormat>
  <Paragraphs>386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 Light</vt:lpstr>
      <vt:lpstr>Calibri</vt:lpstr>
      <vt:lpstr>Wingdings</vt:lpstr>
      <vt:lpstr>Cambria Math</vt:lpstr>
      <vt:lpstr>Arial</vt:lpstr>
      <vt:lpstr>Office Theme</vt:lpstr>
      <vt:lpstr>Cryptography CS 555</vt:lpstr>
      <vt:lpstr>Recap</vt:lpstr>
      <vt:lpstr>Secure Multiparty Computation (Adversary Models)</vt:lpstr>
      <vt:lpstr>Computational Indistinguishability</vt:lpstr>
      <vt:lpstr>Computational Indistinguishability</vt:lpstr>
      <vt:lpstr>P vs NP</vt:lpstr>
      <vt:lpstr>Decisional Diffie-Hellman Problem (DDH)</vt:lpstr>
      <vt:lpstr>Decisional Diffie-Hellman Problem (DDH)</vt:lpstr>
      <vt:lpstr>Zero-Knowledge Proof</vt:lpstr>
      <vt:lpstr>Zero-Knowledge Proof</vt:lpstr>
      <vt:lpstr>Zero-Knowledge Proof</vt:lpstr>
      <vt:lpstr>Zero-Knowledge Proof for DDH</vt:lpstr>
      <vt:lpstr>Zero-Knowledge Proof for DDH</vt:lpstr>
      <vt:lpstr>Zero-Knowledge Proof for DDH</vt:lpstr>
      <vt:lpstr>Zero-Knowledge Proof for DDH</vt:lpstr>
      <vt:lpstr>Zero-Knowledge Proof for DDH</vt:lpstr>
      <vt:lpstr>Zero-Knowledge Proof for DDH</vt:lpstr>
      <vt:lpstr>Zero-Knowledge Proof for DDH</vt:lpstr>
      <vt:lpstr>Zero-Knowledge Proof for DDH</vt:lpstr>
      <vt:lpstr>Zero-Knowledge Proof for DDH</vt:lpstr>
      <vt:lpstr>Zero-Knowledge Proof for DDH</vt:lpstr>
      <vt:lpstr>Zero-Knowledge Proof for DDH</vt:lpstr>
      <vt:lpstr>Zero-Knowledge Proof for all NP</vt:lpstr>
      <vt:lpstr>Zero-Knowledge Proof for all NP</vt:lpstr>
      <vt:lpstr>Zero-Knowledge Proof for all NP</vt:lpstr>
      <vt:lpstr>Zero-Knowledge Proof for all NP</vt:lpstr>
      <vt:lpstr>Next Class: Multiparty Computation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1020</cp:revision>
  <dcterms:created xsi:type="dcterms:W3CDTF">2016-12-31T20:38:01Z</dcterms:created>
  <dcterms:modified xsi:type="dcterms:W3CDTF">2017-04-12T18:03:20Z</dcterms:modified>
</cp:coreProperties>
</file>