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7"/>
  </p:notesMasterIdLst>
  <p:sldIdLst>
    <p:sldId id="256" r:id="rId2"/>
    <p:sldId id="705" r:id="rId3"/>
    <p:sldId id="856" r:id="rId4"/>
    <p:sldId id="861" r:id="rId5"/>
    <p:sldId id="857" r:id="rId6"/>
    <p:sldId id="858" r:id="rId7"/>
    <p:sldId id="859" r:id="rId8"/>
    <p:sldId id="860" r:id="rId9"/>
    <p:sldId id="862" r:id="rId10"/>
    <p:sldId id="864" r:id="rId11"/>
    <p:sldId id="865" r:id="rId12"/>
    <p:sldId id="866" r:id="rId13"/>
    <p:sldId id="868" r:id="rId14"/>
    <p:sldId id="871" r:id="rId15"/>
    <p:sldId id="863" r:id="rId16"/>
    <p:sldId id="872" r:id="rId17"/>
    <p:sldId id="873" r:id="rId18"/>
    <p:sldId id="874" r:id="rId19"/>
    <p:sldId id="875" r:id="rId20"/>
    <p:sldId id="876" r:id="rId21"/>
    <p:sldId id="877" r:id="rId22"/>
    <p:sldId id="879" r:id="rId23"/>
    <p:sldId id="880" r:id="rId24"/>
    <p:sldId id="878" r:id="rId25"/>
    <p:sldId id="689" r:id="rId26"/>
  </p:sldIdLst>
  <p:sldSz cx="12192000" cy="6858000"/>
  <p:notesSz cx="6858000" cy="91440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Cambria Math" panose="02040503050406030204" pitchFamily="18" charset="0"/>
      <p:regular r:id="rId32"/>
    </p:embeddedFont>
    <p:embeddedFont>
      <p:font typeface="Calibri Light" panose="020F0302020204030204" pitchFamily="34" charset="0"/>
      <p:regular r:id="rId33"/>
      <p:italic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locki, Jeremiah M" initials="BJM" lastIdx="2" clrIdx="0">
    <p:extLst>
      <p:ext uri="{19B8F6BF-5375-455C-9EA6-DF929625EA0E}">
        <p15:presenceInfo xmlns:p15="http://schemas.microsoft.com/office/powerpoint/2012/main" userId="S-1-5-21-1861847230-2120372063-3483355800-59540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97" autoAdjust="0"/>
    <p:restoredTop sz="70302" autoAdjust="0"/>
  </p:normalViewPr>
  <p:slideViewPr>
    <p:cSldViewPr snapToGrid="0">
      <p:cViewPr varScale="1">
        <p:scale>
          <a:sx n="54" d="100"/>
          <a:sy n="54" d="100"/>
        </p:scale>
        <p:origin x="160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C85FA0-1860-435B-9626-CB21D9C53071}" type="datetimeFigureOut">
              <a:rPr lang="en-US" smtClean="0"/>
              <a:t>4/11/2017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E35DAA-499F-4673-978B-A6190921F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450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Suppose we have </a:t>
                </a:r>
                <a:r>
                  <a:rPr lang="en-US" dirty="0" err="1" smtClean="0"/>
                  <a:t>m,m’,c</a:t>
                </a:r>
                <a:r>
                  <a:rPr lang="en-US" dirty="0" smtClean="0"/>
                  <a:t>’ s.t.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(m)= c’] &gt;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(m’)=c’] then adversary can select m0= m, m1=m’. If the ciphertext challenge c=c’ then the adversary outputs guess b’ = 1. Otherwise, the adversary outputs random guess b’. 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i="0" smtClean="0">
                    <a:latin typeface="Cambria Math" panose="02040503050406030204" pitchFamily="18" charset="0"/>
                  </a:rPr>
                  <a:t>[┤]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=[┤]∗+=(1−𝑝)/2+𝑝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2930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Suppose we have </a:t>
                </a:r>
                <a:r>
                  <a:rPr lang="en-US" dirty="0" err="1" smtClean="0"/>
                  <a:t>m,m’,c</a:t>
                </a:r>
                <a:r>
                  <a:rPr lang="en-US" dirty="0" smtClean="0"/>
                  <a:t>’ s.t.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(m)= c’] &gt;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(m’)=c’] then adversary can select m0= m, m1=m’. If the ciphertext challenge c=c’ then the adversary outputs guess b’ = 1. Otherwise, the adversary outputs random guess b’. 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i="0" smtClean="0">
                    <a:latin typeface="Cambria Math" panose="02040503050406030204" pitchFamily="18" charset="0"/>
                  </a:rPr>
                  <a:t>[┤]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=[┤]∗+=(1−𝑝)/2+𝑝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919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CD638-CAC8-4835-93D5-F2F113860AF6}" type="datetime1">
              <a:rPr lang="en-US" smtClean="0"/>
              <a:t>4/11/2017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351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20AD1-AAF5-41BF-8F47-A201BD823CA6}" type="datetime1">
              <a:rPr lang="en-US" smtClean="0"/>
              <a:t>4/11/2017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565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2F8B5-C2B9-4688-AF44-FC2F88EF1967}" type="datetime1">
              <a:rPr lang="en-US" smtClean="0"/>
              <a:t>4/11/2017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400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12E03-6634-4506-9456-86EF0B299EA5}" type="datetime1">
              <a:rPr lang="en-US" smtClean="0"/>
              <a:t>4/11/2017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958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FF1D6-DDC6-46CD-8F4D-A488FCDFFF3F}" type="datetime1">
              <a:rPr lang="en-US" smtClean="0"/>
              <a:t>4/11/2017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037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268F3-B5D5-4614-A1E8-B062619C91D9}" type="datetime1">
              <a:rPr lang="en-US" smtClean="0"/>
              <a:t>4/11/2017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014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B2AB-DF7C-4D43-93E6-1F8BFC4B85C5}" type="datetime1">
              <a:rPr lang="en-US" smtClean="0"/>
              <a:t>4/11/2017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495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41BF2-9F6E-4EE3-AC23-3342D25B434E}" type="datetime1">
              <a:rPr lang="en-US" smtClean="0"/>
              <a:t>4/11/2017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170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B3AC0-947E-4117-982D-2E13F67B980A}" type="datetime1">
              <a:rPr lang="en-US" smtClean="0"/>
              <a:t>4/11/2017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72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ACCC4-E33D-49C2-8C16-2FA37D9D909A}" type="datetime1">
              <a:rPr lang="en-US" smtClean="0"/>
              <a:t>4/11/2017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36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B8812-7278-4D06-90D2-92395DE9F0D1}" type="datetime1">
              <a:rPr lang="en-US" smtClean="0"/>
              <a:t>4/11/2017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086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57E49-C339-4533-BFB4-FADAD6F354D5}" type="datetime1">
              <a:rPr lang="en-US" smtClean="0"/>
              <a:t>4/11/2017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504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3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5.png"/><Relationship Id="rId7" Type="http://schemas.openxmlformats.org/officeDocument/2006/relationships/image" Target="../media/image13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5.png"/><Relationship Id="rId7" Type="http://schemas.openxmlformats.org/officeDocument/2006/relationships/image" Target="../media/image13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8.png"/><Relationship Id="rId9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5.png"/><Relationship Id="rId7" Type="http://schemas.openxmlformats.org/officeDocument/2006/relationships/image" Target="../media/image13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8.png"/><Relationship Id="rId9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4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34.png"/><Relationship Id="rId4" Type="http://schemas.openxmlformats.org/officeDocument/2006/relationships/image" Target="../media/image4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34.png"/><Relationship Id="rId4" Type="http://schemas.openxmlformats.org/officeDocument/2006/relationships/image" Target="../media/image4.gi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Zero-knowledge_proo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4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Cryptography</a:t>
            </a:r>
            <a:br>
              <a:rPr lang="en-US" dirty="0" smtClean="0"/>
            </a:br>
            <a:r>
              <a:rPr lang="en-US" dirty="0" smtClean="0"/>
              <a:t>CS 555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Topic 35: Multi-Party Computation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77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009" y="365125"/>
            <a:ext cx="11625943" cy="1325563"/>
          </a:xfrm>
        </p:spPr>
        <p:txBody>
          <a:bodyPr/>
          <a:lstStyle/>
          <a:p>
            <a:r>
              <a:rPr lang="en-US" dirty="0" smtClean="0"/>
              <a:t>Secure Commitment Scheme with Random Oracle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Com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𝑝𝑎𝑟𝑎𝑚𝑠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Theorem</a:t>
                </a:r>
                <a:r>
                  <a:rPr lang="en-US" dirty="0" smtClean="0"/>
                  <a:t>: In the random oracle model this is a secure commitment scheme.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Proof Binding [sketch]: </a:t>
                </a:r>
                <a:r>
                  <a:rPr lang="en-US" dirty="0" smtClean="0"/>
                  <a:t>To win the binding game the attacker must find (m,m’,</a:t>
                </a:r>
                <a:r>
                  <a:rPr lang="en-US" dirty="0" err="1" smtClean="0"/>
                  <a:t>r,r</a:t>
                </a:r>
                <a:r>
                  <a:rPr lang="en-US" dirty="0" smtClean="0"/>
                  <a:t>’) such that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If attacker makes p(n) queries to random oracle the probability of finding a collision is at most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941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Application: Fair Coin Flipping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60276" y="5653226"/>
                <a:ext cx="10515600" cy="885686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Theorem</a:t>
                </a:r>
                <a:r>
                  <a:rPr lang="en-US" dirty="0" smtClean="0"/>
                  <a:t>: If the commitment scheme is secure and Bob is honest then Alice cannot bias the coin. If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𝐴𝑙𝑖𝑐𝑒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𝑅𝑒𝑠𝑝𝑜𝑛𝑑𝑠</m:t>
                                </m:r>
                              </m:e>
                            </m:d>
                          </m:e>
                        </m:func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dirty="0" smtClean="0"/>
                  <a:t> then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𝑐𝑜𝑖𝑛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=1|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𝑅𝑒𝑠𝑝𝑜𝑛𝑑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e>
                        </m:func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𝑛𝑒𝑔𝑙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60276" y="5653226"/>
                <a:ext cx="10515600" cy="885686"/>
              </a:xfrm>
              <a:blipFill>
                <a:blip r:embed="rId2"/>
                <a:stretch>
                  <a:fillRect l="-754" t="-136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11</a:t>
            </a:fld>
            <a:endParaRPr lang="en-US"/>
          </a:p>
        </p:txBody>
      </p:sp>
      <p:sp>
        <p:nvSpPr>
          <p:cNvPr id="5" name="AutoShape 12" descr="Image result for wolf in grandma's clothes"/>
          <p:cNvSpPr>
            <a:spLocks noChangeAspect="1" noChangeArrowheads="1"/>
          </p:cNvSpPr>
          <p:nvPr/>
        </p:nvSpPr>
        <p:spPr bwMode="auto">
          <a:xfrm>
            <a:off x="660276" y="4198509"/>
            <a:ext cx="1067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1" dirty="0"/>
              <a:t>Bob; </a:t>
            </a:r>
            <a:r>
              <a:rPr lang="en-US" b="1" dirty="0" err="1" smtClean="0"/>
              <a:t>params</a:t>
            </a:r>
            <a:r>
              <a:rPr lang="en-US" b="1" dirty="0" smtClean="0"/>
              <a:t>;</a:t>
            </a:r>
          </a:p>
          <a:p>
            <a:r>
              <a:rPr lang="en-US" b="1" dirty="0" smtClean="0"/>
              <a:t>Bit b</a:t>
            </a:r>
            <a:endParaRPr lang="en-US" b="1" dirty="0"/>
          </a:p>
        </p:txBody>
      </p:sp>
      <p:pic>
        <p:nvPicPr>
          <p:cNvPr id="6" name="Picture 8" descr="Image result for bo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68" y="1870075"/>
            <a:ext cx="2387523" cy="207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V="1">
            <a:off x="2822451" y="2935148"/>
            <a:ext cx="6845039" cy="102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6" descr="Image result for alic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6131" y="1880277"/>
            <a:ext cx="1557669" cy="213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4632972" y="2481046"/>
            <a:ext cx="17970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Com(</a:t>
            </a:r>
            <a:r>
              <a:rPr lang="en-US" b="1" dirty="0" err="1" smtClean="0"/>
              <a:t>params,b;r</a:t>
            </a:r>
            <a:r>
              <a:rPr lang="en-US" b="1" dirty="0"/>
              <a:t>)</a:t>
            </a:r>
          </a:p>
        </p:txBody>
      </p:sp>
      <p:sp>
        <p:nvSpPr>
          <p:cNvPr id="10" name="AutoShape 12" descr="Image result for wolf in grandma's clothes"/>
          <p:cNvSpPr>
            <a:spLocks noChangeAspect="1" noChangeArrowheads="1"/>
          </p:cNvSpPr>
          <p:nvPr/>
        </p:nvSpPr>
        <p:spPr bwMode="auto">
          <a:xfrm>
            <a:off x="10041065" y="4145360"/>
            <a:ext cx="1067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1" dirty="0" smtClean="0"/>
              <a:t>Alice;</a:t>
            </a:r>
          </a:p>
          <a:p>
            <a:r>
              <a:rPr lang="en-US" b="1" dirty="0" err="1" smtClean="0"/>
              <a:t>params</a:t>
            </a:r>
            <a:endParaRPr lang="en-US" b="1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2760786" y="3346049"/>
            <a:ext cx="7221415" cy="665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5417522" y="2976717"/>
            <a:ext cx="3738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b’</a:t>
            </a:r>
            <a:endParaRPr lang="en-US" b="1" dirty="0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2760786" y="3893144"/>
            <a:ext cx="6845039" cy="102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3356106" y="3534014"/>
                <a:ext cx="237597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𝒄𝒐𝒊𝒏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b="1" dirty="0" smtClean="0"/>
                  <a:t> and (</a:t>
                </a:r>
                <a:r>
                  <a:rPr lang="en-US" b="1" dirty="0" err="1" smtClean="0"/>
                  <a:t>b,r</a:t>
                </a:r>
                <a:r>
                  <a:rPr lang="en-US" b="1" dirty="0" smtClean="0"/>
                  <a:t>)</a:t>
                </a:r>
                <a:endParaRPr lang="en-US" b="1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6106" y="3534014"/>
                <a:ext cx="2375971" cy="369332"/>
              </a:xfrm>
              <a:prstGeom prst="rect">
                <a:avLst/>
              </a:prstGeom>
              <a:blipFill>
                <a:blip r:embed="rId5"/>
                <a:stretch>
                  <a:fillRect t="-10000" r="-1799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/>
          <p:cNvCxnSpPr/>
          <p:nvPr/>
        </p:nvCxnSpPr>
        <p:spPr>
          <a:xfrm flipH="1" flipV="1">
            <a:off x="2760786" y="4465774"/>
            <a:ext cx="703534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3211460" y="4078233"/>
                <a:ext cx="250421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/>
                        <m:t>Vrfy</m:t>
                      </m:r>
                      <m:r>
                        <m:rPr>
                          <m:nor/>
                        </m:rPr>
                        <a:rPr lang="en-US" dirty="0"/>
                        <m:t>(</m:t>
                      </m:r>
                      <m:r>
                        <m:rPr>
                          <m:nor/>
                        </m:rPr>
                        <a:rPr lang="en-US" dirty="0"/>
                        <m:t>params</m:t>
                      </m:r>
                      <m:r>
                        <m:rPr>
                          <m:nor/>
                        </m:rPr>
                        <a:rPr lang="en-US" dirty="0"/>
                        <m:t>, </m:t>
                      </m:r>
                      <m:r>
                        <m:rPr>
                          <m:nor/>
                        </m:rPr>
                        <a:rPr lang="en-US" dirty="0"/>
                        <m:t>com</m:t>
                      </m:r>
                      <m:r>
                        <m:rPr>
                          <m:nor/>
                        </m:rPr>
                        <a:rPr lang="en-US" dirty="0"/>
                        <m:t>, </m:t>
                      </m:r>
                      <m:r>
                        <m:rPr>
                          <m:nor/>
                        </m:rPr>
                        <a:rPr lang="en-US" b="0" i="0" dirty="0" smtClean="0"/>
                        <m:t>b</m:t>
                      </m:r>
                      <m:r>
                        <m:rPr>
                          <m:nor/>
                        </m:rPr>
                        <a:rPr lang="en-US" dirty="0"/>
                        <m:t> , </m:t>
                      </m:r>
                      <m:r>
                        <m:rPr>
                          <m:nor/>
                        </m:rPr>
                        <a:rPr lang="en-US" dirty="0"/>
                        <m:t>r</m:t>
                      </m:r>
                      <m:r>
                        <m:rPr>
                          <m:nor/>
                        </m:rPr>
                        <a:rPr lang="en-US" dirty="0"/>
                        <m:t>)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1460" y="4078233"/>
                <a:ext cx="2504212" cy="369332"/>
              </a:xfrm>
              <a:prstGeom prst="rect">
                <a:avLst/>
              </a:prstGeom>
              <a:blipFill>
                <a:blip r:embed="rId6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101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Application: Fair Coin Flipping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33082" y="1941837"/>
                <a:ext cx="11833412" cy="4779637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Theorem</a:t>
                </a:r>
                <a:r>
                  <a:rPr lang="en-US" dirty="0" smtClean="0"/>
                  <a:t>: If the commitment scheme is hiding then a PPT Alice cannot bias the coin. </a:t>
                </a:r>
                <a:r>
                  <a:rPr lang="en-US" dirty="0"/>
                  <a:t>If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𝐴𝑙𝑖𝑐𝑒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𝑅𝑒𝑠𝑝𝑜𝑛𝑑𝑠</m:t>
                                </m:r>
                              </m:e>
                            </m:d>
                          </m:e>
                        </m:func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𝑐𝑜𝑖𝑛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=1|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𝑅𝑒𝑠𝑝𝑜𝑛𝑑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e>
                        </m:func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𝑛𝑒𝑔𝑙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Proof</a:t>
                </a:r>
                <a:r>
                  <a:rPr lang="en-US" dirty="0" smtClean="0"/>
                  <a:t>: Use Alice to break the commitment scheme. WLOG suppose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𝑐𝑜𝑖𝑛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Send m</a:t>
                </a:r>
                <a:r>
                  <a:rPr lang="en-US" baseline="-25000" dirty="0" smtClean="0"/>
                  <a:t>0</a:t>
                </a:r>
                <a:r>
                  <a:rPr lang="en-US" dirty="0" smtClean="0"/>
                  <a:t>=0,m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=1 to  judge in hiding experiment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Hiding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Com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Receive </a:t>
                </a:r>
                <a:r>
                  <a:rPr lang="en-US" b="1" dirty="0"/>
                  <a:t>c = Com(</a:t>
                </a:r>
                <a:r>
                  <a:rPr lang="en-US" b="1" dirty="0" err="1"/>
                  <a:t>params,m</a:t>
                </a:r>
                <a:r>
                  <a:rPr lang="en-US" b="1" baseline="-25000" dirty="0" err="1"/>
                  <a:t>b</a:t>
                </a:r>
                <a:r>
                  <a:rPr lang="en-US" b="1" dirty="0" err="1"/>
                  <a:t>;r</a:t>
                </a:r>
                <a:r>
                  <a:rPr lang="en-US" b="1" dirty="0" smtClean="0"/>
                  <a:t>) </a:t>
                </a:r>
                <a:r>
                  <a:rPr lang="en-US" dirty="0" smtClean="0"/>
                  <a:t>from judge.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Send c to Alice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Alice sends us b’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𝑐𝑜𝑖𝑛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sSup>
                      <m:sSupPr>
                        <m:ctrlPr>
                          <a:rPr lang="en-US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US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en-US" b="1" dirty="0" smtClean="0">
                  <a:ea typeface="Cambria Math" panose="02040503050406030204" pitchFamily="18" charset="0"/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b="1" dirty="0" err="1" smtClean="0">
                    <a:ea typeface="Cambria Math" panose="02040503050406030204" pitchFamily="18" charset="0"/>
                  </a:rPr>
                  <a:t>Ouput</a:t>
                </a:r>
                <a:r>
                  <a:rPr lang="en-US" b="1" dirty="0" smtClean="0">
                    <a:ea typeface="Cambria Math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′′=</m:t>
                    </m:r>
                    <m:sSup>
                      <m:sSupPr>
                        <m:ctrlPr>
                          <a:rPr lang="en-US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US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r>
                      <a:rPr lang="en-US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</m:oMath>
                </a14:m>
                <a:endParaRPr lang="en-US" b="1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3082" y="1941837"/>
                <a:ext cx="11833412" cy="4779637"/>
              </a:xfrm>
              <a:blipFill>
                <a:blip r:embed="rId2"/>
                <a:stretch>
                  <a:fillRect l="-1082" t="-2934" b="-12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179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Application: Fair Coin Flipping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45123" y="1941837"/>
                <a:ext cx="10515600" cy="4779637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Theorem</a:t>
                </a:r>
                <a:r>
                  <a:rPr lang="en-US" dirty="0" smtClean="0"/>
                  <a:t>: If the commitment scheme is hiding and Bob is honest then a PPT Alice cannot bias the coin.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𝑐𝑜𝑖𝑛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e>
                        </m:func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𝑛𝑒𝑔𝑙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Proof</a:t>
                </a:r>
                <a:r>
                  <a:rPr lang="en-US" dirty="0" smtClean="0"/>
                  <a:t>: Use Alice to break the commitment scheme. WLOG suppose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𝑐𝑜𝑖𝑛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 smtClean="0"/>
                  <a:t>Alice sends us b’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observe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that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𝑐𝑜𝑖𝑛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sSup>
                      <m:sSupPr>
                        <m:ctrlPr>
                          <a:rPr lang="en-US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US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en-US" b="1" dirty="0" smtClean="0">
                  <a:ea typeface="Cambria Math" panose="02040503050406030204" pitchFamily="18" charset="0"/>
                </a:endParaRPr>
              </a:p>
              <a:p>
                <a:r>
                  <a:rPr lang="en-US" b="1" dirty="0" err="1" smtClean="0">
                    <a:ea typeface="Cambria Math" panose="02040503050406030204" pitchFamily="18" charset="0"/>
                  </a:rPr>
                  <a:t>Ouput</a:t>
                </a:r>
                <a:r>
                  <a:rPr lang="en-US" b="1" dirty="0" smtClean="0">
                    <a:ea typeface="Cambria Math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′′=</m:t>
                    </m:r>
                    <m:sSup>
                      <m:sSupPr>
                        <m:ctrlPr>
                          <a:rPr lang="en-US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US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r>
                      <a:rPr lang="en-US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</m:oMath>
                </a14:m>
                <a:endParaRPr lang="en-US" b="1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′′=</m:t>
                              </m:r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𝒃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1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  <m:sup>
                                  <m:r>
                                    <a:rPr lang="en-US" b="1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⨁</m:t>
                              </m:r>
                              <m:r>
                                <a:rPr lang="en-US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m:rPr>
                                  <m:nor/>
                                </m:rPr>
                                <a:rPr lang="en-US" b="1" dirty="0"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𝑐𝑜𝑖𝑛</m:t>
                              </m:r>
                              <m:r>
                                <a:rPr lang="en-US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⨁</m:t>
                              </m:r>
                              <m:sSup>
                                <m:sSupPr>
                                  <m:ctrlPr>
                                    <a:rPr lang="en-US" b="1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  <m:sup>
                                  <m:r>
                                    <a:rPr lang="en-US" b="1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m:rPr>
                                  <m:nor/>
                                </m:rPr>
                                <a:rPr lang="en-US" b="1" dirty="0"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𝑐𝑜𝑖𝑛</m:t>
                              </m:r>
                            </m:e>
                          </m:d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&gt;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5123" y="1941837"/>
                <a:ext cx="10515600" cy="4779637"/>
              </a:xfrm>
              <a:blipFill>
                <a:blip r:embed="rId2"/>
                <a:stretch>
                  <a:fillRect l="-1159" t="-2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19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Application: Fair Coin Flipping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33708" y="5412663"/>
                <a:ext cx="12022523" cy="144533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/>
                  <a:t>Theorem</a:t>
                </a:r>
                <a:r>
                  <a:rPr lang="en-US" dirty="0"/>
                  <a:t>: If the commitment scheme is </a:t>
                </a:r>
                <a:r>
                  <a:rPr lang="en-US" dirty="0" smtClean="0"/>
                  <a:t>secure, Alice </a:t>
                </a:r>
                <a:r>
                  <a:rPr lang="en-US" dirty="0"/>
                  <a:t>is honest </a:t>
                </a:r>
                <a:r>
                  <a:rPr lang="en-US" b="1" dirty="0" smtClean="0"/>
                  <a:t>and Bob never aborts</a:t>
                </a:r>
                <a:r>
                  <a:rPr lang="en-US" dirty="0" smtClean="0"/>
                  <a:t> then </a:t>
                </a:r>
                <a:r>
                  <a:rPr lang="en-US" dirty="0"/>
                  <a:t>Bob cannot bias the coin.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𝑐𝑜𝑖𝑛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e>
                        </m:func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𝑛𝑒𝑔𝑙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3708" y="5412663"/>
                <a:ext cx="12022523" cy="1445334"/>
              </a:xfrm>
              <a:blipFill>
                <a:blip r:embed="rId2"/>
                <a:stretch>
                  <a:fillRect l="-1014" t="-71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14</a:t>
            </a:fld>
            <a:endParaRPr lang="en-US"/>
          </a:p>
        </p:txBody>
      </p:sp>
      <p:sp>
        <p:nvSpPr>
          <p:cNvPr id="5" name="AutoShape 12" descr="Image result for wolf in grandma's clothes"/>
          <p:cNvSpPr>
            <a:spLocks noChangeAspect="1" noChangeArrowheads="1"/>
          </p:cNvSpPr>
          <p:nvPr/>
        </p:nvSpPr>
        <p:spPr bwMode="auto">
          <a:xfrm>
            <a:off x="660276" y="4198509"/>
            <a:ext cx="1067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1" dirty="0"/>
              <a:t>Bob; </a:t>
            </a:r>
            <a:r>
              <a:rPr lang="en-US" b="1" dirty="0" err="1" smtClean="0"/>
              <a:t>params</a:t>
            </a:r>
            <a:r>
              <a:rPr lang="en-US" b="1" dirty="0" smtClean="0"/>
              <a:t>;</a:t>
            </a:r>
          </a:p>
          <a:p>
            <a:r>
              <a:rPr lang="en-US" b="1" dirty="0" smtClean="0"/>
              <a:t>Bit b</a:t>
            </a:r>
            <a:endParaRPr lang="en-US" b="1" dirty="0"/>
          </a:p>
        </p:txBody>
      </p:sp>
      <p:pic>
        <p:nvPicPr>
          <p:cNvPr id="6" name="Picture 8" descr="Image result for bo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68" y="1870075"/>
            <a:ext cx="2387523" cy="207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V="1">
            <a:off x="2822451" y="2935148"/>
            <a:ext cx="6845039" cy="102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6" descr="Image result for alic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6131" y="1880277"/>
            <a:ext cx="1557669" cy="213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4632972" y="2481046"/>
            <a:ext cx="17970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Com(</a:t>
            </a:r>
            <a:r>
              <a:rPr lang="en-US" b="1" dirty="0" err="1" smtClean="0"/>
              <a:t>params,b;r</a:t>
            </a:r>
            <a:r>
              <a:rPr lang="en-US" b="1" dirty="0"/>
              <a:t>)</a:t>
            </a:r>
          </a:p>
        </p:txBody>
      </p:sp>
      <p:sp>
        <p:nvSpPr>
          <p:cNvPr id="10" name="AutoShape 12" descr="Image result for wolf in grandma's clothes"/>
          <p:cNvSpPr>
            <a:spLocks noChangeAspect="1" noChangeArrowheads="1"/>
          </p:cNvSpPr>
          <p:nvPr/>
        </p:nvSpPr>
        <p:spPr bwMode="auto">
          <a:xfrm>
            <a:off x="10041065" y="4145360"/>
            <a:ext cx="1067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1" dirty="0" smtClean="0"/>
              <a:t>Alice;</a:t>
            </a:r>
          </a:p>
          <a:p>
            <a:r>
              <a:rPr lang="en-US" b="1" dirty="0" err="1" smtClean="0"/>
              <a:t>params</a:t>
            </a:r>
            <a:endParaRPr lang="en-US" b="1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2760786" y="3346049"/>
            <a:ext cx="7221415" cy="665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5417522" y="2976717"/>
            <a:ext cx="3738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b’</a:t>
            </a:r>
            <a:endParaRPr lang="en-US" b="1" dirty="0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2760786" y="3893144"/>
            <a:ext cx="6845039" cy="102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3356106" y="3534014"/>
                <a:ext cx="237597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𝒄𝒐𝒊𝒏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b="1" dirty="0" smtClean="0"/>
                  <a:t> and (</a:t>
                </a:r>
                <a:r>
                  <a:rPr lang="en-US" b="1" dirty="0" err="1" smtClean="0"/>
                  <a:t>b,r</a:t>
                </a:r>
                <a:r>
                  <a:rPr lang="en-US" b="1" dirty="0" smtClean="0"/>
                  <a:t>)</a:t>
                </a:r>
                <a:endParaRPr lang="en-US" b="1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6106" y="3534014"/>
                <a:ext cx="2375971" cy="369332"/>
              </a:xfrm>
              <a:prstGeom prst="rect">
                <a:avLst/>
              </a:prstGeom>
              <a:blipFill>
                <a:blip r:embed="rId5"/>
                <a:stretch>
                  <a:fillRect t="-10000" r="-1799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/>
          <p:cNvCxnSpPr/>
          <p:nvPr/>
        </p:nvCxnSpPr>
        <p:spPr>
          <a:xfrm flipH="1" flipV="1">
            <a:off x="2760786" y="4465774"/>
            <a:ext cx="703534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3211460" y="4078233"/>
                <a:ext cx="250421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/>
                        <m:t>Vrfy</m:t>
                      </m:r>
                      <m:r>
                        <m:rPr>
                          <m:nor/>
                        </m:rPr>
                        <a:rPr lang="en-US" dirty="0"/>
                        <m:t>(</m:t>
                      </m:r>
                      <m:r>
                        <m:rPr>
                          <m:nor/>
                        </m:rPr>
                        <a:rPr lang="en-US" dirty="0"/>
                        <m:t>params</m:t>
                      </m:r>
                      <m:r>
                        <m:rPr>
                          <m:nor/>
                        </m:rPr>
                        <a:rPr lang="en-US" dirty="0"/>
                        <m:t>, </m:t>
                      </m:r>
                      <m:r>
                        <m:rPr>
                          <m:nor/>
                        </m:rPr>
                        <a:rPr lang="en-US" dirty="0"/>
                        <m:t>com</m:t>
                      </m:r>
                      <m:r>
                        <m:rPr>
                          <m:nor/>
                        </m:rPr>
                        <a:rPr lang="en-US" dirty="0"/>
                        <m:t>, </m:t>
                      </m:r>
                      <m:r>
                        <m:rPr>
                          <m:nor/>
                        </m:rPr>
                        <a:rPr lang="en-US" b="0" i="0" dirty="0" smtClean="0"/>
                        <m:t>b</m:t>
                      </m:r>
                      <m:r>
                        <m:rPr>
                          <m:nor/>
                        </m:rPr>
                        <a:rPr lang="en-US" dirty="0"/>
                        <m:t> , </m:t>
                      </m:r>
                      <m:r>
                        <m:rPr>
                          <m:nor/>
                        </m:rPr>
                        <a:rPr lang="en-US" dirty="0"/>
                        <m:t>r</m:t>
                      </m:r>
                      <m:r>
                        <m:rPr>
                          <m:nor/>
                        </m:rPr>
                        <a:rPr lang="en-US" dirty="0"/>
                        <m:t>)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1460" y="4078233"/>
                <a:ext cx="2504212" cy="369332"/>
              </a:xfrm>
              <a:prstGeom prst="rect">
                <a:avLst/>
              </a:prstGeom>
              <a:blipFill>
                <a:blip r:embed="rId6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913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Fair Coin Flipping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1012" y="1825625"/>
                <a:ext cx="11940988" cy="4895850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b="1" dirty="0"/>
                  <a:t>Theorem</a:t>
                </a:r>
                <a:r>
                  <a:rPr lang="en-US" dirty="0"/>
                  <a:t>: If the commitment scheme is secure, Alice is honest </a:t>
                </a:r>
                <a:r>
                  <a:rPr lang="en-US" b="1" dirty="0"/>
                  <a:t>and Bob never aborts</a:t>
                </a:r>
                <a:r>
                  <a:rPr lang="en-US" dirty="0"/>
                  <a:t> then Bob cannot bias the coin.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𝑐𝑜𝑖𝑛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e>
                        </m:func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𝑛𝑒𝑔𝑙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Proof</a:t>
                </a:r>
                <a:r>
                  <a:rPr lang="en-US" dirty="0" smtClean="0"/>
                  <a:t>: Use Bob to break </a:t>
                </a:r>
                <a:r>
                  <a:rPr lang="en-US" b="1" dirty="0" smtClean="0"/>
                  <a:t>binding </a:t>
                </a:r>
                <a:r>
                  <a:rPr lang="en-US" dirty="0" smtClean="0"/>
                  <a:t>property of commitment scheme. </a:t>
                </a:r>
                <a:r>
                  <a:rPr lang="en-US" dirty="0"/>
                  <a:t>WLOG suppose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𝑐𝑜𝑖𝑛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</m:d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dirty="0" smtClean="0"/>
                  <a:t>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Simulate Bob who sends c=</a:t>
                </a:r>
                <a:r>
                  <a:rPr lang="en-US" b="1" dirty="0" smtClean="0"/>
                  <a:t>Com(</a:t>
                </a:r>
                <a:r>
                  <a:rPr lang="en-US" b="1" dirty="0" err="1" smtClean="0"/>
                  <a:t>params,b;r</a:t>
                </a:r>
                <a:r>
                  <a:rPr lang="en-US" b="1" dirty="0" smtClean="0"/>
                  <a:t>)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Select b’ uniformly at random and send b’ to Bob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Receive </a:t>
                </a:r>
                <a:r>
                  <a:rPr lang="en-US" dirty="0" err="1" smtClean="0"/>
                  <a:t>b”,r</a:t>
                </a:r>
                <a:r>
                  <a:rPr lang="en-US" dirty="0" smtClean="0"/>
                  <a:t>” from Bob, if </a:t>
                </a:r>
                <a:r>
                  <a:rPr lang="en-US" dirty="0" err="1" smtClean="0"/>
                  <a:t>Vrfy</a:t>
                </a:r>
                <a:r>
                  <a:rPr lang="en-US" dirty="0" smtClean="0"/>
                  <a:t>( </a:t>
                </a:r>
                <a:r>
                  <a:rPr lang="en-US" dirty="0" err="1" smtClean="0"/>
                  <a:t>b’’,r</a:t>
                </a:r>
                <a:r>
                  <a:rPr lang="en-US" dirty="0" smtClean="0"/>
                  <a:t>’’)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 smtClean="0"/>
                  <a:t> then </a:t>
                </a:r>
                <a:r>
                  <a:rPr lang="en-US" b="1" dirty="0" smtClean="0"/>
                  <a:t>abort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b="1" dirty="0" smtClean="0"/>
                  <a:t>Rewind</a:t>
                </a:r>
                <a:r>
                  <a:rPr lang="en-US" dirty="0" smtClean="0"/>
                  <a:t> Bob to step 2 and send (1-b’) to Bob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Receive </a:t>
                </a:r>
                <a:r>
                  <a:rPr lang="en-US" dirty="0" err="1" smtClean="0"/>
                  <a:t>b’’’,r</a:t>
                </a:r>
                <a:r>
                  <a:rPr lang="en-US" dirty="0" smtClean="0"/>
                  <a:t>’’’ from Bob, if </a:t>
                </a:r>
                <a:r>
                  <a:rPr lang="en-US" dirty="0"/>
                  <a:t>Vrfy( </a:t>
                </a:r>
                <a:r>
                  <a:rPr lang="en-US" dirty="0" err="1"/>
                  <a:t>b’’,r</a:t>
                </a:r>
                <a:r>
                  <a:rPr lang="en-US" dirty="0"/>
                  <a:t>’’)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≠1</m:t>
                    </m:r>
                  </m:oMath>
                </a14:m>
                <a:r>
                  <a:rPr lang="en-US" dirty="0"/>
                  <a:t> then </a:t>
                </a:r>
                <a:r>
                  <a:rPr lang="en-US" b="1" dirty="0" smtClean="0"/>
                  <a:t>abort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b="1" dirty="0" smtClean="0"/>
                  <a:t>Output (</a:t>
                </a:r>
                <a:r>
                  <a:rPr lang="en-US" b="1" dirty="0" err="1" smtClean="0"/>
                  <a:t>Com,b’’,r’’,b’’’,r</a:t>
                </a:r>
                <a:r>
                  <a:rPr lang="en-US" b="1" dirty="0" smtClean="0"/>
                  <a:t>’’’) to win Binding game</a:t>
                </a:r>
              </a:p>
              <a:p>
                <a:pPr marL="0" indent="0">
                  <a:buNone/>
                </a:pPr>
                <a:endParaRPr lang="en-US" b="1" dirty="0" smtClean="0"/>
              </a:p>
              <a:p>
                <a:pPr marL="0" indent="0">
                  <a:buNone/>
                </a:pPr>
                <a:endParaRPr lang="en-US" b="1" dirty="0"/>
              </a:p>
              <a:p>
                <a:pPr marL="514350" indent="-514350">
                  <a:buFont typeface="+mj-lt"/>
                  <a:buAutoNum type="arabicPeriod"/>
                </a:pPr>
                <a:endParaRPr lang="en-US" dirty="0" smtClean="0"/>
              </a:p>
              <a:p>
                <a:pPr marL="514350" indent="-514350">
                  <a:buFont typeface="+mj-lt"/>
                  <a:buAutoNum type="arabicPeriod"/>
                </a:pPr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012" y="1825625"/>
                <a:ext cx="11940988" cy="4895850"/>
              </a:xfrm>
              <a:blipFill>
                <a:blip r:embed="rId2"/>
                <a:stretch>
                  <a:fillRect l="-919" t="-2488" r="-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189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Oblivious Transfer (OT)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 out of 2 OT</a:t>
            </a:r>
          </a:p>
          <a:p>
            <a:pPr lvl="1"/>
            <a:r>
              <a:rPr lang="en-US" dirty="0" smtClean="0"/>
              <a:t>Alice has two messages m</a:t>
            </a:r>
            <a:r>
              <a:rPr lang="en-US" baseline="-25000" dirty="0" smtClean="0"/>
              <a:t>0</a:t>
            </a:r>
            <a:r>
              <a:rPr lang="en-US" dirty="0" smtClean="0"/>
              <a:t> and m</a:t>
            </a:r>
            <a:r>
              <a:rPr lang="en-US" baseline="-25000" dirty="0" smtClean="0"/>
              <a:t>1</a:t>
            </a:r>
          </a:p>
          <a:p>
            <a:pPr lvl="1"/>
            <a:r>
              <a:rPr lang="en-US" dirty="0" smtClean="0"/>
              <a:t>At the end of the protocol</a:t>
            </a:r>
          </a:p>
          <a:p>
            <a:pPr lvl="2"/>
            <a:r>
              <a:rPr lang="en-US" dirty="0" smtClean="0"/>
              <a:t>Bob gets exactly one of m</a:t>
            </a:r>
            <a:r>
              <a:rPr lang="en-US" baseline="-25000" dirty="0" smtClean="0"/>
              <a:t>0</a:t>
            </a:r>
            <a:r>
              <a:rPr lang="en-US" dirty="0" smtClean="0"/>
              <a:t> and m</a:t>
            </a:r>
            <a:r>
              <a:rPr lang="en-US" baseline="-25000" dirty="0" smtClean="0"/>
              <a:t>1</a:t>
            </a:r>
          </a:p>
          <a:p>
            <a:pPr lvl="2"/>
            <a:r>
              <a:rPr lang="en-US" dirty="0" smtClean="0"/>
              <a:t>Alice does not know which one </a:t>
            </a:r>
          </a:p>
          <a:p>
            <a:r>
              <a:rPr lang="en-US" dirty="0" smtClean="0"/>
              <a:t>Oblivious Transfer with a Trusted Third Party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271682" y="4735326"/>
            <a:ext cx="2868706" cy="11654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 out of 2 OT</a:t>
            </a:r>
            <a:endParaRPr lang="en-US" dirty="0"/>
          </a:p>
        </p:txBody>
      </p:sp>
      <p:pic>
        <p:nvPicPr>
          <p:cNvPr id="6" name="Picture 6" descr="Image result for alic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19" y="4408766"/>
            <a:ext cx="1557669" cy="213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1810871" y="5127812"/>
            <a:ext cx="236668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810871" y="5728448"/>
            <a:ext cx="236668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409813" y="4521097"/>
            <a:ext cx="6527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m</a:t>
            </a:r>
            <a:r>
              <a:rPr lang="en-US" sz="3200" baseline="-25000" dirty="0"/>
              <a:t>0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2409813" y="5181451"/>
            <a:ext cx="6527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m</a:t>
            </a:r>
            <a:r>
              <a:rPr lang="en-US" sz="3200" baseline="-25000" dirty="0" smtClean="0"/>
              <a:t>1</a:t>
            </a:r>
            <a:endParaRPr lang="en-US" sz="3200" baseline="-25000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7234517" y="5181451"/>
            <a:ext cx="221876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8176411" y="4399524"/>
            <a:ext cx="6527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b</a:t>
            </a:r>
            <a:endParaRPr lang="en-US" sz="2800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7140388" y="5710520"/>
            <a:ext cx="236668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7994822" y="5136628"/>
            <a:ext cx="6527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/>
              <a:t>m</a:t>
            </a:r>
            <a:r>
              <a:rPr lang="en-US" sz="3200" baseline="-25000" dirty="0" err="1" smtClean="0"/>
              <a:t>b</a:t>
            </a:r>
            <a:endParaRPr lang="en-US" sz="3200" baseline="-25000" dirty="0"/>
          </a:p>
        </p:txBody>
      </p:sp>
      <p:pic>
        <p:nvPicPr>
          <p:cNvPr id="18" name="Picture 8" descr="Image result for bo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6426" y="4143041"/>
            <a:ext cx="2387523" cy="207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787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  <p:bldP spid="11" grpId="0"/>
      <p:bldP spid="13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8" descr="Image result for bo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3282" y="2638190"/>
            <a:ext cx="2387523" cy="207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Bellare-Micali</a:t>
            </a:r>
            <a:r>
              <a:rPr lang="en-US" dirty="0" smtClean="0"/>
              <a:t> 1-out-of-2-OT protocol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Oblivious Transfer without a Trusted Third Party </a:t>
            </a:r>
          </a:p>
          <a:p>
            <a:pPr lvl="2"/>
            <a:r>
              <a:rPr lang="en-US" dirty="0"/>
              <a:t>g</a:t>
            </a:r>
            <a:r>
              <a:rPr lang="en-US" dirty="0" smtClean="0"/>
              <a:t> is a generator for a prime order group </a:t>
            </a:r>
            <a:r>
              <a:rPr lang="en-US" altLang="en-US" dirty="0" err="1" smtClean="0">
                <a:sym typeface="Symbol" panose="05050102010706020507" pitchFamily="18" charset="2"/>
              </a:rPr>
              <a:t>G</a:t>
            </a:r>
            <a:r>
              <a:rPr lang="en-US" altLang="en-US" baseline="-25000" dirty="0" err="1" smtClean="0">
                <a:sym typeface="Symbol" panose="05050102010706020507" pitchFamily="18" charset="2"/>
              </a:rPr>
              <a:t>q</a:t>
            </a:r>
            <a:r>
              <a:rPr lang="en-US" altLang="en-US" baseline="-25000" dirty="0" smtClean="0">
                <a:sym typeface="Symbol" panose="05050102010706020507" pitchFamily="18" charset="2"/>
              </a:rPr>
              <a:t> </a:t>
            </a:r>
            <a:r>
              <a:rPr lang="en-US" dirty="0" smtClean="0"/>
              <a:t> in which CDH problem is hard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17</a:t>
            </a:fld>
            <a:endParaRPr lang="en-US" dirty="0"/>
          </a:p>
        </p:txBody>
      </p:sp>
      <p:pic>
        <p:nvPicPr>
          <p:cNvPr id="6" name="Picture 6" descr="Image result for alic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08" y="2465761"/>
            <a:ext cx="1557669" cy="213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V="1">
            <a:off x="1991177" y="3352800"/>
            <a:ext cx="7462105" cy="179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1991177" y="4001294"/>
            <a:ext cx="746210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97699" y="2483447"/>
            <a:ext cx="6527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m</a:t>
            </a:r>
            <a:r>
              <a:rPr lang="en-US" sz="3200" baseline="-25000" dirty="0"/>
              <a:t>0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84994" y="2999604"/>
            <a:ext cx="6527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m</a:t>
            </a:r>
            <a:r>
              <a:rPr lang="en-US" sz="3200" baseline="-25000" dirty="0" smtClean="0"/>
              <a:t>1</a:t>
            </a:r>
            <a:endParaRPr lang="en-US" sz="3200" baseline="-25000" dirty="0"/>
          </a:p>
        </p:txBody>
      </p:sp>
      <p:sp>
        <p:nvSpPr>
          <p:cNvPr id="13" name="Rectangle 12"/>
          <p:cNvSpPr/>
          <p:nvPr/>
        </p:nvSpPr>
        <p:spPr>
          <a:xfrm>
            <a:off x="11353800" y="2670931"/>
            <a:ext cx="6527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b</a:t>
            </a:r>
            <a:endParaRPr lang="en-US" sz="2800" dirty="0"/>
          </a:p>
        </p:txBody>
      </p:sp>
      <p:sp>
        <p:nvSpPr>
          <p:cNvPr id="19" name="Text Box 69"/>
          <p:cNvSpPr txBox="1">
            <a:spLocks noChangeArrowheads="1"/>
          </p:cNvSpPr>
          <p:nvPr/>
        </p:nvSpPr>
        <p:spPr bwMode="auto">
          <a:xfrm>
            <a:off x="389223" y="4580722"/>
            <a:ext cx="1646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>
                <a:sym typeface="Symbol" panose="05050102010706020507" pitchFamily="18" charset="2"/>
              </a:rPr>
              <a:t>c </a:t>
            </a:r>
            <a:r>
              <a:rPr lang="en-US" altLang="en-US" baseline="-25000" dirty="0">
                <a:sym typeface="Symbol" panose="05050102010706020507" pitchFamily="18" charset="2"/>
              </a:rPr>
              <a:t>R</a:t>
            </a:r>
            <a:r>
              <a:rPr lang="en-US" altLang="en-US" dirty="0">
                <a:sym typeface="Symbol" panose="05050102010706020507" pitchFamily="18" charset="2"/>
              </a:rPr>
              <a:t> </a:t>
            </a:r>
            <a:r>
              <a:rPr lang="en-US" altLang="en-US" dirty="0" err="1">
                <a:sym typeface="Symbol" panose="05050102010706020507" pitchFamily="18" charset="2"/>
              </a:rPr>
              <a:t>G</a:t>
            </a:r>
            <a:r>
              <a:rPr lang="en-US" altLang="en-US" baseline="-25000" dirty="0" err="1">
                <a:sym typeface="Symbol" panose="05050102010706020507" pitchFamily="18" charset="2"/>
              </a:rPr>
              <a:t>q</a:t>
            </a:r>
            <a:endParaRPr lang="en-US" altLang="en-US" baseline="-25000" dirty="0">
              <a:sym typeface="Symbol" panose="05050102010706020507" pitchFamily="18" charset="2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995297" y="2773373"/>
            <a:ext cx="3802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600" dirty="0">
                <a:sym typeface="Symbol" panose="05050102010706020507" pitchFamily="18" charset="2"/>
              </a:rPr>
              <a:t>c</a:t>
            </a:r>
            <a:endParaRPr lang="en-US" sz="3600" dirty="0"/>
          </a:p>
        </p:txBody>
      </p:sp>
      <p:sp>
        <p:nvSpPr>
          <p:cNvPr id="15" name="Rectangle 14"/>
          <p:cNvSpPr/>
          <p:nvPr/>
        </p:nvSpPr>
        <p:spPr>
          <a:xfrm>
            <a:off x="9726584" y="4732586"/>
            <a:ext cx="12859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dirty="0">
                <a:sym typeface="Symbol" panose="05050102010706020507" pitchFamily="18" charset="2"/>
              </a:rPr>
              <a:t>k </a:t>
            </a:r>
            <a:r>
              <a:rPr lang="en-US" altLang="en-US" sz="2800" baseline="-25000" dirty="0">
                <a:sym typeface="Symbol" panose="05050102010706020507" pitchFamily="18" charset="2"/>
              </a:rPr>
              <a:t>R</a:t>
            </a:r>
            <a:r>
              <a:rPr lang="en-US" altLang="en-US" sz="2800" dirty="0">
                <a:sym typeface="Symbol" panose="05050102010706020507" pitchFamily="18" charset="2"/>
              </a:rPr>
              <a:t> </a:t>
            </a:r>
            <a:r>
              <a:rPr lang="en-US" altLang="en-US" sz="2800" dirty="0" err="1">
                <a:sym typeface="Symbol" panose="05050102010706020507" pitchFamily="18" charset="2"/>
              </a:rPr>
              <a:t>Z</a:t>
            </a:r>
            <a:r>
              <a:rPr lang="en-US" altLang="en-US" sz="2800" baseline="-25000" dirty="0" err="1">
                <a:sym typeface="Symbol" panose="05050102010706020507" pitchFamily="18" charset="2"/>
              </a:rPr>
              <a:t>q</a:t>
            </a:r>
            <a:endParaRPr lang="en-US" altLang="en-US" sz="2800" baseline="-25000" dirty="0">
              <a:sym typeface="Symbol" panose="05050102010706020507" pitchFamily="18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 Box 63"/>
              <p:cNvSpPr txBox="1">
                <a:spLocks noChangeArrowheads="1"/>
              </p:cNvSpPr>
              <p:nvPr/>
            </p:nvSpPr>
            <p:spPr bwMode="auto">
              <a:xfrm>
                <a:off x="8972216" y="5367945"/>
                <a:ext cx="3011915" cy="4682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𝑧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𝑏</m:t>
                        </m:r>
                      </m:sub>
                    </m:sSub>
                    <m:r>
                      <a:rPr lang="en-US" altLang="en-US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sSup>
                      <m:sSupPr>
                        <m:ctrlPr>
                          <a:rPr lang="en-US" alt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𝑔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𝑘</m:t>
                        </m:r>
                      </m:sup>
                    </m:sSup>
                    <m:r>
                      <a:rPr lang="en-US" altLang="en-US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</m:t>
                    </m:r>
                  </m:oMath>
                </a14:m>
                <a:r>
                  <a:rPr lang="en-US" altLang="en-US" dirty="0" smtClean="0"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𝑧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1−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𝑏</m:t>
                        </m:r>
                      </m:sub>
                    </m:sSub>
                    <m:r>
                      <a:rPr lang="en-US" altLang="en-US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𝑐</m:t>
                    </m:r>
                    <m:sSup>
                      <m:sSupPr>
                        <m:ctrlPr>
                          <a:rPr lang="en-US" alt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alt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𝑔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−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𝑘</m:t>
                        </m:r>
                      </m:sup>
                    </m:sSup>
                  </m:oMath>
                </a14:m>
                <a:endParaRPr lang="en-US" altLang="en-US" baseline="-25000" dirty="0"/>
              </a:p>
            </p:txBody>
          </p:sp>
        </mc:Choice>
        <mc:Fallback xmlns="">
          <p:sp>
            <p:nvSpPr>
              <p:cNvPr id="23" name="Text 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72216" y="5367945"/>
                <a:ext cx="3011915" cy="468205"/>
              </a:xfrm>
              <a:prstGeom prst="rect">
                <a:avLst/>
              </a:prstGeom>
              <a:blipFill>
                <a:blip r:embed="rId4"/>
                <a:stretch>
                  <a:fillRect b="-1184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/>
          <p:cNvCxnSpPr/>
          <p:nvPr/>
        </p:nvCxnSpPr>
        <p:spPr>
          <a:xfrm>
            <a:off x="2003204" y="5087998"/>
            <a:ext cx="7521034" cy="396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 Box 63"/>
              <p:cNvSpPr txBox="1">
                <a:spLocks noChangeArrowheads="1"/>
              </p:cNvSpPr>
              <p:nvPr/>
            </p:nvSpPr>
            <p:spPr bwMode="auto">
              <a:xfrm>
                <a:off x="4722632" y="3388684"/>
                <a:ext cx="1109086" cy="5734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320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𝑧</m:t>
                      </m:r>
                      <m:r>
                        <a:rPr lang="en-US" altLang="en-US" sz="3200" b="0" i="1" baseline="-2500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0</m:t>
                      </m:r>
                      <m:r>
                        <a:rPr lang="en-US" altLang="en-US" sz="32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,</m:t>
                      </m:r>
                      <m:r>
                        <a:rPr lang="en-US" altLang="en-US" sz="32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𝑧</m:t>
                      </m:r>
                      <m:r>
                        <a:rPr lang="en-US" altLang="en-US" sz="3200" b="0" i="1" baseline="-2500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1</m:t>
                      </m:r>
                    </m:oMath>
                  </m:oMathPara>
                </a14:m>
                <a:endParaRPr lang="en-US" altLang="en-US" sz="3200" baseline="-25000" dirty="0"/>
              </a:p>
            </p:txBody>
          </p:sp>
        </mc:Choice>
        <mc:Fallback xmlns="">
          <p:sp>
            <p:nvSpPr>
              <p:cNvPr id="28" name="Text 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22632" y="3388684"/>
                <a:ext cx="1109086" cy="57342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2876216" y="4145185"/>
                <a:ext cx="6096000" cy="84356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1">
                  <a:lnSpc>
                    <a:spcPct val="90000"/>
                  </a:lnSpc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40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altLang="en-US" sz="24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𝐶</m:t>
                          </m:r>
                        </m:e>
                        <m:sub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0</m:t>
                          </m:r>
                        </m:sub>
                      </m:sSub>
                      <m:r>
                        <a:rPr lang="en-US" altLang="en-US" sz="2400" i="1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en-US" sz="24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r>
                                <a:rPr lang="en-US" alt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𝑔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alt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alt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0</m:t>
                                  </m:r>
                                </m:sub>
                              </m:sSub>
                            </m:sup>
                          </m:sSup>
                          <m:r>
                            <a:rPr lang="en-US" altLang="en-US" sz="24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,</m:t>
                          </m:r>
                          <m:r>
                            <a:rPr lang="en-US" altLang="en-US" sz="24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𝐻</m:t>
                          </m:r>
                          <m:d>
                            <m:dPr>
                              <m:ctrlPr>
                                <a:rPr lang="en-US" alt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alt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0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en-US" altLang="en-US" sz="2400" i="1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en-US" sz="2400" i="1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altLang="en-US" sz="2400" b="0" i="1" smtClean="0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0</m:t>
                                      </m:r>
                                    </m:sub>
                                  </m:sSub>
                                </m:sup>
                              </m:sSubSup>
                            </m:e>
                          </m:d>
                          <m:r>
                            <a:rPr lang="en-US" alt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⊕</m:t>
                          </m:r>
                          <m:sSub>
                            <m:sSubPr>
                              <m:ctrlPr>
                                <a:rPr lang="en-US" alt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en-US" sz="2400" dirty="0">
                  <a:latin typeface="Arial" panose="020B0604020202020204" pitchFamily="34" charset="0"/>
                  <a:sym typeface="Symbol" panose="05050102010706020507" pitchFamily="18" charset="2"/>
                </a:endParaRPr>
              </a:p>
              <a:p>
                <a:pPr lvl="1">
                  <a:lnSpc>
                    <a:spcPct val="90000"/>
                  </a:lnSpc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40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𝐶</m:t>
                          </m:r>
                        </m:e>
                        <m:sub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1</m:t>
                          </m:r>
                        </m:sub>
                      </m:sSub>
                      <m:r>
                        <a:rPr lang="en-US" alt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𝑔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alt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alt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1</m:t>
                                  </m:r>
                                </m:sub>
                              </m:sSub>
                            </m:sup>
                          </m:sSup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,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𝐻</m:t>
                          </m:r>
                          <m:d>
                            <m:dPr>
                              <m:ctrlPr>
                                <a:rPr lang="en-US" alt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alt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1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en-US" altLang="en-US" sz="2400" b="0" i="1" smtClean="0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en-US" sz="2400" b="0" i="1" smtClean="0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altLang="en-US" sz="2400" b="0" i="1" smtClean="0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1</m:t>
                                      </m:r>
                                    </m:sub>
                                  </m:sSub>
                                </m:sup>
                              </m:sSubSup>
                            </m:e>
                          </m:d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⊕</m:t>
                          </m:r>
                          <m:sSub>
                            <m:sSubPr>
                              <m:ctrlP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en-US" sz="2400" dirty="0">
                  <a:latin typeface="Arial" panose="020B0604020202020204" pitchFamily="34" charset="0"/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6216" y="4145185"/>
                <a:ext cx="6096000" cy="843564"/>
              </a:xfrm>
              <a:prstGeom prst="rect">
                <a:avLst/>
              </a:prstGeom>
              <a:blipFill>
                <a:blip r:embed="rId6"/>
                <a:stretch>
                  <a:fillRect b="-36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4124359" y="5557669"/>
                <a:ext cx="3414717" cy="11439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en-US" sz="3200" dirty="0" smtClean="0">
                    <a:sym typeface="Symbol" panose="05050102010706020507" pitchFamily="18" charset="2"/>
                  </a:rPr>
                  <a:t>Bob can decrypt </a:t>
                </a:r>
                <a:r>
                  <a:rPr lang="en-US" altLang="en-US" sz="3200" dirty="0" err="1" smtClean="0">
                    <a:sym typeface="Symbol" panose="05050102010706020507" pitchFamily="18" charset="2"/>
                  </a:rPr>
                  <a:t>C</a:t>
                </a:r>
                <a:r>
                  <a:rPr lang="en-US" altLang="en-US" sz="3200" b="1" baseline="-25000" dirty="0" err="1" smtClean="0">
                    <a:sym typeface="Symbol" panose="05050102010706020507" pitchFamily="18" charset="2"/>
                  </a:rPr>
                  <a:t>b</a:t>
                </a:r>
                <a:endParaRPr lang="en-US" altLang="en-US" sz="3200" b="1" baseline="-25000" dirty="0" smtClean="0">
                  <a:sym typeface="Symbol" panose="05050102010706020507" pitchFamily="18" charset="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en-US" sz="320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SupPr>
                        <m:e>
                          <m:r>
                            <a:rPr lang="en-US" altLang="en-US" sz="32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𝑧</m:t>
                          </m:r>
                        </m:e>
                        <m:sub>
                          <m:r>
                            <a:rPr lang="en-US" altLang="en-US" sz="32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𝑏</m:t>
                          </m:r>
                        </m:sub>
                        <m:sup>
                          <m:sSub>
                            <m:sSubPr>
                              <m:ctrlPr>
                                <a:rPr lang="en-US" altLang="en-US" sz="32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sz="32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en-US" sz="32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𝑏</m:t>
                              </m:r>
                            </m:sub>
                          </m:sSub>
                        </m:sup>
                      </m:sSubSup>
                      <m:r>
                        <a:rPr lang="en-US" altLang="en-US" sz="32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sSup>
                        <m:sSupPr>
                          <m:ctrlPr>
                            <a:rPr lang="en-US" altLang="en-US" sz="320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pPr>
                        <m:e>
                          <m:r>
                            <a:rPr lang="en-US" altLang="en-US" sz="32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𝑔</m:t>
                          </m:r>
                        </m:e>
                        <m:sup>
                          <m:r>
                            <a:rPr lang="en-US" altLang="en-US" sz="32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𝑘</m:t>
                          </m:r>
                          <m:sSub>
                            <m:sSubPr>
                              <m:ctrlPr>
                                <a:rPr lang="en-US" altLang="en-US" sz="32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sz="32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en-US" sz="32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𝑏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4359" y="5557669"/>
                <a:ext cx="3414717" cy="1143968"/>
              </a:xfrm>
              <a:prstGeom prst="rect">
                <a:avLst/>
              </a:prstGeom>
              <a:blipFill>
                <a:blip r:embed="rId7"/>
                <a:stretch>
                  <a:fillRect l="-4643" t="-6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212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8" descr="Image result for bo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3282" y="2638190"/>
            <a:ext cx="2387523" cy="207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Bellare-Micali</a:t>
            </a:r>
            <a:r>
              <a:rPr lang="en-US" dirty="0" smtClean="0"/>
              <a:t> 1-out-of-2-OT protocol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Oblivious Transfer without a Trusted Third Party </a:t>
            </a:r>
          </a:p>
          <a:p>
            <a:pPr lvl="2"/>
            <a:r>
              <a:rPr lang="en-US" dirty="0"/>
              <a:t>g</a:t>
            </a:r>
            <a:r>
              <a:rPr lang="en-US" dirty="0" smtClean="0"/>
              <a:t> is a generator for a prime order group </a:t>
            </a:r>
            <a:r>
              <a:rPr lang="en-US" altLang="en-US" dirty="0" err="1" smtClean="0">
                <a:sym typeface="Symbol" panose="05050102010706020507" pitchFamily="18" charset="2"/>
              </a:rPr>
              <a:t>G</a:t>
            </a:r>
            <a:r>
              <a:rPr lang="en-US" altLang="en-US" baseline="-25000" dirty="0" err="1" smtClean="0">
                <a:sym typeface="Symbol" panose="05050102010706020507" pitchFamily="18" charset="2"/>
              </a:rPr>
              <a:t>q</a:t>
            </a:r>
            <a:r>
              <a:rPr lang="en-US" altLang="en-US" baseline="-25000" dirty="0" smtClean="0">
                <a:sym typeface="Symbol" panose="05050102010706020507" pitchFamily="18" charset="2"/>
              </a:rPr>
              <a:t> </a:t>
            </a:r>
            <a:r>
              <a:rPr lang="en-US" dirty="0" smtClean="0"/>
              <a:t> in which CDH is Hard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18</a:t>
            </a:fld>
            <a:endParaRPr lang="en-US"/>
          </a:p>
        </p:txBody>
      </p:sp>
      <p:pic>
        <p:nvPicPr>
          <p:cNvPr id="6" name="Picture 6" descr="Image result for alic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08" y="2465761"/>
            <a:ext cx="1557669" cy="213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V="1">
            <a:off x="1991177" y="3352800"/>
            <a:ext cx="7462105" cy="179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1991177" y="4001294"/>
            <a:ext cx="746210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97699" y="2483447"/>
            <a:ext cx="6527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m</a:t>
            </a:r>
            <a:r>
              <a:rPr lang="en-US" sz="3200" baseline="-25000" dirty="0"/>
              <a:t>0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84994" y="2999604"/>
            <a:ext cx="6527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m</a:t>
            </a:r>
            <a:r>
              <a:rPr lang="en-US" sz="3200" baseline="-25000" dirty="0" smtClean="0"/>
              <a:t>1</a:t>
            </a:r>
            <a:endParaRPr lang="en-US" sz="3200" baseline="-25000" dirty="0"/>
          </a:p>
        </p:txBody>
      </p:sp>
      <p:sp>
        <p:nvSpPr>
          <p:cNvPr id="13" name="Rectangle 12"/>
          <p:cNvSpPr/>
          <p:nvPr/>
        </p:nvSpPr>
        <p:spPr>
          <a:xfrm>
            <a:off x="11353800" y="2670931"/>
            <a:ext cx="6527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b</a:t>
            </a:r>
            <a:endParaRPr lang="en-US" sz="2800" dirty="0"/>
          </a:p>
        </p:txBody>
      </p:sp>
      <p:sp>
        <p:nvSpPr>
          <p:cNvPr id="19" name="Text Box 69"/>
          <p:cNvSpPr txBox="1">
            <a:spLocks noChangeArrowheads="1"/>
          </p:cNvSpPr>
          <p:nvPr/>
        </p:nvSpPr>
        <p:spPr bwMode="auto">
          <a:xfrm>
            <a:off x="389223" y="4580722"/>
            <a:ext cx="1646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>
                <a:sym typeface="Symbol" panose="05050102010706020507" pitchFamily="18" charset="2"/>
              </a:rPr>
              <a:t>c </a:t>
            </a:r>
            <a:r>
              <a:rPr lang="en-US" altLang="en-US" baseline="-25000" dirty="0">
                <a:sym typeface="Symbol" panose="05050102010706020507" pitchFamily="18" charset="2"/>
              </a:rPr>
              <a:t>R</a:t>
            </a:r>
            <a:r>
              <a:rPr lang="en-US" altLang="en-US" dirty="0">
                <a:sym typeface="Symbol" panose="05050102010706020507" pitchFamily="18" charset="2"/>
              </a:rPr>
              <a:t> </a:t>
            </a:r>
            <a:r>
              <a:rPr lang="en-US" altLang="en-US" dirty="0" err="1">
                <a:sym typeface="Symbol" panose="05050102010706020507" pitchFamily="18" charset="2"/>
              </a:rPr>
              <a:t>G</a:t>
            </a:r>
            <a:r>
              <a:rPr lang="en-US" altLang="en-US" baseline="-25000" dirty="0" err="1">
                <a:sym typeface="Symbol" panose="05050102010706020507" pitchFamily="18" charset="2"/>
              </a:rPr>
              <a:t>q</a:t>
            </a:r>
            <a:endParaRPr lang="en-US" altLang="en-US" baseline="-25000" dirty="0">
              <a:sym typeface="Symbol" panose="05050102010706020507" pitchFamily="18" charset="2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995297" y="2773373"/>
            <a:ext cx="3802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600" dirty="0">
                <a:sym typeface="Symbol" panose="05050102010706020507" pitchFamily="18" charset="2"/>
              </a:rPr>
              <a:t>c</a:t>
            </a:r>
            <a:endParaRPr lang="en-US" sz="3600" dirty="0"/>
          </a:p>
        </p:txBody>
      </p:sp>
      <p:sp>
        <p:nvSpPr>
          <p:cNvPr id="15" name="Rectangle 14"/>
          <p:cNvSpPr/>
          <p:nvPr/>
        </p:nvSpPr>
        <p:spPr>
          <a:xfrm>
            <a:off x="9726584" y="4732586"/>
            <a:ext cx="12859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dirty="0">
                <a:sym typeface="Symbol" panose="05050102010706020507" pitchFamily="18" charset="2"/>
              </a:rPr>
              <a:t>k </a:t>
            </a:r>
            <a:r>
              <a:rPr lang="en-US" altLang="en-US" sz="2800" baseline="-25000" dirty="0">
                <a:sym typeface="Symbol" panose="05050102010706020507" pitchFamily="18" charset="2"/>
              </a:rPr>
              <a:t>R</a:t>
            </a:r>
            <a:r>
              <a:rPr lang="en-US" altLang="en-US" sz="2800" dirty="0">
                <a:sym typeface="Symbol" panose="05050102010706020507" pitchFamily="18" charset="2"/>
              </a:rPr>
              <a:t> </a:t>
            </a:r>
            <a:r>
              <a:rPr lang="en-US" altLang="en-US" sz="2800" dirty="0" err="1">
                <a:sym typeface="Symbol" panose="05050102010706020507" pitchFamily="18" charset="2"/>
              </a:rPr>
              <a:t>Z</a:t>
            </a:r>
            <a:r>
              <a:rPr lang="en-US" altLang="en-US" sz="2800" baseline="-25000" dirty="0" err="1">
                <a:sym typeface="Symbol" panose="05050102010706020507" pitchFamily="18" charset="2"/>
              </a:rPr>
              <a:t>q</a:t>
            </a:r>
            <a:endParaRPr lang="en-US" altLang="en-US" sz="2800" baseline="-25000" dirty="0">
              <a:sym typeface="Symbol" panose="05050102010706020507" pitchFamily="18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 Box 63"/>
              <p:cNvSpPr txBox="1">
                <a:spLocks noChangeArrowheads="1"/>
              </p:cNvSpPr>
              <p:nvPr/>
            </p:nvSpPr>
            <p:spPr bwMode="auto">
              <a:xfrm>
                <a:off x="8610600" y="5367945"/>
                <a:ext cx="3373531" cy="8744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𝑧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𝑏</m:t>
                        </m:r>
                      </m:sub>
                    </m:sSub>
                    <m:r>
                      <a:rPr lang="en-US" altLang="en-US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sSup>
                      <m:sSupPr>
                        <m:ctrlPr>
                          <a:rPr lang="en-US" alt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𝑔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𝑘</m:t>
                        </m:r>
                      </m:sup>
                    </m:sSup>
                    <m:r>
                      <a:rPr lang="en-US" altLang="en-US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</m:t>
                    </m:r>
                  </m:oMath>
                </a14:m>
                <a:r>
                  <a:rPr lang="en-US" altLang="en-US" dirty="0" smtClean="0"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𝑧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1−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𝑏</m:t>
                        </m:r>
                      </m:sub>
                    </m:sSub>
                    <m:r>
                      <a:rPr lang="en-US" altLang="en-US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𝑐</m:t>
                    </m:r>
                    <m:sSup>
                      <m:sSupPr>
                        <m:ctrlPr>
                          <a:rPr lang="en-US" alt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alt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𝑔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−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𝑘</m:t>
                        </m:r>
                      </m:sup>
                    </m:sSup>
                  </m:oMath>
                </a14:m>
                <a:endParaRPr lang="en-US" altLang="en-US" i="1" dirty="0" smtClean="0">
                  <a:latin typeface="Cambria Math" panose="02040503050406030204" pitchFamily="18" charset="0"/>
                  <a:sym typeface="Symbol" panose="05050102010706020507" pitchFamily="18" charset="2"/>
                </a:endParaRPr>
              </a:p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                           </m:t>
                      </m:r>
                      <m:r>
                        <a:rPr lang="en-US" altLang="en-US" i="1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𝑐</m:t>
                      </m:r>
                      <m:sSubSup>
                        <m:sSubSupPr>
                          <m:ctrlPr>
                            <a:rPr lang="en-US" altLang="en-US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SupPr>
                        <m:e>
                          <m:d>
                            <m:dPr>
                              <m:ctrlPr>
                                <a:rPr lang="en-US" altLang="en-US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en-US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altLang="en-US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𝑏</m:t>
                                  </m:r>
                                </m:sub>
                              </m:sSub>
                            </m:e>
                          </m:d>
                        </m:e>
                        <m:sub/>
                        <m:sup>
                          <m:r>
                            <a:rPr lang="en-US" altLang="en-US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altLang="en-US" baseline="-25000" dirty="0"/>
              </a:p>
            </p:txBody>
          </p:sp>
        </mc:Choice>
        <mc:Fallback xmlns="">
          <p:sp>
            <p:nvSpPr>
              <p:cNvPr id="23" name="Text 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610600" y="5367945"/>
                <a:ext cx="3373531" cy="87447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/>
          <p:cNvCxnSpPr/>
          <p:nvPr/>
        </p:nvCxnSpPr>
        <p:spPr>
          <a:xfrm>
            <a:off x="2003204" y="5087998"/>
            <a:ext cx="7521034" cy="396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 Box 63"/>
              <p:cNvSpPr txBox="1">
                <a:spLocks noChangeArrowheads="1"/>
              </p:cNvSpPr>
              <p:nvPr/>
            </p:nvSpPr>
            <p:spPr bwMode="auto">
              <a:xfrm>
                <a:off x="4722632" y="3388684"/>
                <a:ext cx="1109086" cy="5734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320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𝑧</m:t>
                      </m:r>
                      <m:r>
                        <a:rPr lang="en-US" altLang="en-US" sz="3200" b="0" i="1" baseline="-2500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0</m:t>
                      </m:r>
                      <m:r>
                        <a:rPr lang="en-US" altLang="en-US" sz="32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,</m:t>
                      </m:r>
                      <m:r>
                        <a:rPr lang="en-US" altLang="en-US" sz="32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𝑧</m:t>
                      </m:r>
                      <m:r>
                        <a:rPr lang="en-US" altLang="en-US" sz="3200" b="0" i="1" baseline="-2500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1</m:t>
                      </m:r>
                    </m:oMath>
                  </m:oMathPara>
                </a14:m>
                <a:endParaRPr lang="en-US" altLang="en-US" sz="3200" baseline="-25000" dirty="0"/>
              </a:p>
            </p:txBody>
          </p:sp>
        </mc:Choice>
        <mc:Fallback xmlns="">
          <p:sp>
            <p:nvSpPr>
              <p:cNvPr id="28" name="Text 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22632" y="3388684"/>
                <a:ext cx="1109086" cy="57342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2876216" y="4145185"/>
                <a:ext cx="6096000" cy="84356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1">
                  <a:lnSpc>
                    <a:spcPct val="90000"/>
                  </a:lnSpc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40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altLang="en-US" sz="24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𝐶</m:t>
                          </m:r>
                        </m:e>
                        <m:sub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0</m:t>
                          </m:r>
                        </m:sub>
                      </m:sSub>
                      <m:r>
                        <a:rPr lang="en-US" altLang="en-US" sz="2400" i="1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en-US" sz="24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r>
                                <a:rPr lang="en-US" alt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𝑔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alt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alt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0</m:t>
                                  </m:r>
                                </m:sub>
                              </m:sSub>
                            </m:sup>
                          </m:sSup>
                          <m:r>
                            <a:rPr lang="en-US" altLang="en-US" sz="24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,</m:t>
                          </m:r>
                          <m:r>
                            <a:rPr lang="en-US" altLang="en-US" sz="24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𝐻</m:t>
                          </m:r>
                          <m:d>
                            <m:dPr>
                              <m:ctrlPr>
                                <a:rPr lang="en-US" alt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alt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0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en-US" altLang="en-US" sz="2400" i="1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en-US" sz="2400" i="1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altLang="en-US" sz="2400" b="0" i="1" smtClean="0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0</m:t>
                                      </m:r>
                                    </m:sub>
                                  </m:sSub>
                                </m:sup>
                              </m:sSubSup>
                            </m:e>
                          </m:d>
                          <m:r>
                            <a:rPr lang="en-US" alt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⊕</m:t>
                          </m:r>
                          <m:sSub>
                            <m:sSubPr>
                              <m:ctrlPr>
                                <a:rPr lang="en-US" alt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en-US" sz="2400" dirty="0">
                  <a:latin typeface="Arial" panose="020B0604020202020204" pitchFamily="34" charset="0"/>
                  <a:sym typeface="Symbol" panose="05050102010706020507" pitchFamily="18" charset="2"/>
                </a:endParaRPr>
              </a:p>
              <a:p>
                <a:pPr lvl="1">
                  <a:lnSpc>
                    <a:spcPct val="90000"/>
                  </a:lnSpc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40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𝐶</m:t>
                          </m:r>
                        </m:e>
                        <m:sub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1</m:t>
                          </m:r>
                        </m:sub>
                      </m:sSub>
                      <m:r>
                        <a:rPr lang="en-US" alt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𝑔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alt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alt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1</m:t>
                                  </m:r>
                                </m:sub>
                              </m:sSub>
                            </m:sup>
                          </m:sSup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,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𝐻</m:t>
                          </m:r>
                          <m:d>
                            <m:dPr>
                              <m:ctrlPr>
                                <a:rPr lang="en-US" alt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alt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1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en-US" altLang="en-US" sz="2400" b="0" i="1" smtClean="0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en-US" sz="2400" b="0" i="1" smtClean="0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altLang="en-US" sz="2400" b="0" i="1" smtClean="0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1</m:t>
                                      </m:r>
                                    </m:sub>
                                  </m:sSub>
                                </m:sup>
                              </m:sSubSup>
                            </m:e>
                          </m:d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⊕</m:t>
                          </m:r>
                          <m:sSub>
                            <m:sSubPr>
                              <m:ctrlP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en-US" sz="2400" dirty="0">
                  <a:latin typeface="Arial" panose="020B0604020202020204" pitchFamily="34" charset="0"/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6216" y="4145185"/>
                <a:ext cx="6096000" cy="843564"/>
              </a:xfrm>
              <a:prstGeom prst="rect">
                <a:avLst/>
              </a:prstGeom>
              <a:blipFill>
                <a:blip r:embed="rId6"/>
                <a:stretch>
                  <a:fillRect b="-36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4124359" y="5557669"/>
                <a:ext cx="3414717" cy="11439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en-US" sz="3200" dirty="0" smtClean="0">
                    <a:sym typeface="Symbol" panose="05050102010706020507" pitchFamily="18" charset="2"/>
                  </a:rPr>
                  <a:t>Bob can decrypt </a:t>
                </a:r>
                <a:r>
                  <a:rPr lang="en-US" altLang="en-US" sz="3200" dirty="0" err="1" smtClean="0">
                    <a:sym typeface="Symbol" panose="05050102010706020507" pitchFamily="18" charset="2"/>
                  </a:rPr>
                  <a:t>C</a:t>
                </a:r>
                <a:r>
                  <a:rPr lang="en-US" altLang="en-US" sz="3200" b="1" baseline="-25000" dirty="0" err="1" smtClean="0">
                    <a:sym typeface="Symbol" panose="05050102010706020507" pitchFamily="18" charset="2"/>
                  </a:rPr>
                  <a:t>b</a:t>
                </a:r>
                <a:endParaRPr lang="en-US" altLang="en-US" sz="3200" b="1" baseline="-25000" dirty="0" smtClean="0">
                  <a:sym typeface="Symbol" panose="05050102010706020507" pitchFamily="18" charset="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en-US" sz="320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SupPr>
                        <m:e>
                          <m:r>
                            <a:rPr lang="en-US" altLang="en-US" sz="32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𝑧</m:t>
                          </m:r>
                        </m:e>
                        <m:sub>
                          <m:r>
                            <a:rPr lang="en-US" altLang="en-US" sz="32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𝑏</m:t>
                          </m:r>
                        </m:sub>
                        <m:sup>
                          <m:sSub>
                            <m:sSubPr>
                              <m:ctrlPr>
                                <a:rPr lang="en-US" altLang="en-US" sz="32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sz="32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en-US" sz="32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𝑏</m:t>
                              </m:r>
                            </m:sub>
                          </m:sSub>
                        </m:sup>
                      </m:sSubSup>
                      <m:r>
                        <a:rPr lang="en-US" altLang="en-US" sz="32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sSup>
                        <m:sSupPr>
                          <m:ctrlPr>
                            <a:rPr lang="en-US" altLang="en-US" sz="320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pPr>
                        <m:e>
                          <m:r>
                            <a:rPr lang="en-US" altLang="en-US" sz="32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𝑔</m:t>
                          </m:r>
                        </m:e>
                        <m:sup>
                          <m:r>
                            <a:rPr lang="en-US" altLang="en-US" sz="32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𝑘</m:t>
                          </m:r>
                          <m:sSub>
                            <m:sSubPr>
                              <m:ctrlPr>
                                <a:rPr lang="en-US" altLang="en-US" sz="32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sz="32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en-US" sz="32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𝑏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4359" y="5557669"/>
                <a:ext cx="3414717" cy="1143968"/>
              </a:xfrm>
              <a:prstGeom prst="rect">
                <a:avLst/>
              </a:prstGeom>
              <a:blipFill>
                <a:blip r:embed="rId7"/>
                <a:stretch>
                  <a:fillRect l="-4643" t="-6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/>
          <p:nvPr/>
        </p:nvCxnSpPr>
        <p:spPr>
          <a:xfrm flipH="1">
            <a:off x="815617" y="3783482"/>
            <a:ext cx="3763309" cy="174139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4994" y="5450674"/>
                <a:ext cx="3298339" cy="12741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FF0000"/>
                    </a:solidFill>
                  </a:rPr>
                  <a:t>Alice must check that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alt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𝑧</m:t>
                          </m:r>
                        </m:e>
                        <m:sub>
                          <m:r>
                            <a:rPr lang="en-US" alt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1</m:t>
                          </m:r>
                        </m:sub>
                      </m:sSub>
                      <m:r>
                        <a:rPr lang="en-US" altLang="en-US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r>
                        <a:rPr lang="en-US" altLang="en-US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𝑐</m:t>
                      </m:r>
                      <m:sSubSup>
                        <m:sSubSupPr>
                          <m:ctrlPr>
                            <a:rPr lang="en-US" alt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SupPr>
                        <m:e>
                          <m:d>
                            <m:dPr>
                              <m:ctrlPr>
                                <a:rPr lang="en-US" alt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en-US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alt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  <m:sub/>
                        <m:sup>
                          <m:r>
                            <a:rPr lang="en-US" alt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altLang="en-US" baseline="-25000" dirty="0">
                  <a:solidFill>
                    <a:srgbClr val="FF0000"/>
                  </a:solidFill>
                </a:endParaRPr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94" y="5450674"/>
                <a:ext cx="3298339" cy="1274131"/>
              </a:xfrm>
              <a:prstGeom prst="rect">
                <a:avLst/>
              </a:prstGeom>
              <a:blipFill>
                <a:blip r:embed="rId8"/>
                <a:stretch>
                  <a:fillRect l="-3882" t="-4306" r="-24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429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8" descr="Image result for bo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3282" y="2638190"/>
            <a:ext cx="2387523" cy="207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Bellare-Micali</a:t>
            </a:r>
            <a:r>
              <a:rPr lang="en-US" dirty="0" smtClean="0"/>
              <a:t> 1-out-of-2-OT protocol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Oblivious Transfer without a Trusted Third Party </a:t>
            </a:r>
          </a:p>
          <a:p>
            <a:pPr lvl="2"/>
            <a:r>
              <a:rPr lang="en-US" dirty="0"/>
              <a:t>g</a:t>
            </a:r>
            <a:r>
              <a:rPr lang="en-US" dirty="0" smtClean="0"/>
              <a:t> is a generator for a prime order group </a:t>
            </a:r>
            <a:r>
              <a:rPr lang="en-US" altLang="en-US" dirty="0" err="1" smtClean="0">
                <a:sym typeface="Symbol" panose="05050102010706020507" pitchFamily="18" charset="2"/>
              </a:rPr>
              <a:t>G</a:t>
            </a:r>
            <a:r>
              <a:rPr lang="en-US" altLang="en-US" baseline="-25000" dirty="0" err="1" smtClean="0">
                <a:sym typeface="Symbol" panose="05050102010706020507" pitchFamily="18" charset="2"/>
              </a:rPr>
              <a:t>q</a:t>
            </a:r>
            <a:r>
              <a:rPr lang="en-US" altLang="en-US" baseline="-25000" dirty="0" smtClean="0">
                <a:sym typeface="Symbol" panose="05050102010706020507" pitchFamily="18" charset="2"/>
              </a:rPr>
              <a:t> </a:t>
            </a:r>
            <a:r>
              <a:rPr lang="en-US" dirty="0" smtClean="0"/>
              <a:t> in which Discrete Log Problem is Hard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19</a:t>
            </a:fld>
            <a:endParaRPr lang="en-US"/>
          </a:p>
        </p:txBody>
      </p:sp>
      <p:pic>
        <p:nvPicPr>
          <p:cNvPr id="6" name="Picture 6" descr="Image result for alic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08" y="2465761"/>
            <a:ext cx="1557669" cy="213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V="1">
            <a:off x="1991177" y="3352800"/>
            <a:ext cx="7462105" cy="179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1991177" y="4001294"/>
            <a:ext cx="746210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97699" y="2483447"/>
            <a:ext cx="6527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m</a:t>
            </a:r>
            <a:r>
              <a:rPr lang="en-US" sz="3200" baseline="-25000" dirty="0"/>
              <a:t>0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84994" y="2999604"/>
            <a:ext cx="6527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m</a:t>
            </a:r>
            <a:r>
              <a:rPr lang="en-US" sz="3200" baseline="-25000" dirty="0" smtClean="0"/>
              <a:t>1</a:t>
            </a:r>
            <a:endParaRPr lang="en-US" sz="3200" baseline="-25000" dirty="0"/>
          </a:p>
        </p:txBody>
      </p:sp>
      <p:sp>
        <p:nvSpPr>
          <p:cNvPr id="13" name="Rectangle 12"/>
          <p:cNvSpPr/>
          <p:nvPr/>
        </p:nvSpPr>
        <p:spPr>
          <a:xfrm>
            <a:off x="11353800" y="2670931"/>
            <a:ext cx="6527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b</a:t>
            </a:r>
            <a:endParaRPr lang="en-US" sz="2800" dirty="0"/>
          </a:p>
        </p:txBody>
      </p:sp>
      <p:sp>
        <p:nvSpPr>
          <p:cNvPr id="19" name="Text Box 69"/>
          <p:cNvSpPr txBox="1">
            <a:spLocks noChangeArrowheads="1"/>
          </p:cNvSpPr>
          <p:nvPr/>
        </p:nvSpPr>
        <p:spPr bwMode="auto">
          <a:xfrm>
            <a:off x="389223" y="4580722"/>
            <a:ext cx="1646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>
                <a:sym typeface="Symbol" panose="05050102010706020507" pitchFamily="18" charset="2"/>
              </a:rPr>
              <a:t>c </a:t>
            </a:r>
            <a:r>
              <a:rPr lang="en-US" altLang="en-US" baseline="-25000" dirty="0">
                <a:sym typeface="Symbol" panose="05050102010706020507" pitchFamily="18" charset="2"/>
              </a:rPr>
              <a:t>R</a:t>
            </a:r>
            <a:r>
              <a:rPr lang="en-US" altLang="en-US" dirty="0">
                <a:sym typeface="Symbol" panose="05050102010706020507" pitchFamily="18" charset="2"/>
              </a:rPr>
              <a:t> </a:t>
            </a:r>
            <a:r>
              <a:rPr lang="en-US" altLang="en-US" dirty="0" err="1">
                <a:sym typeface="Symbol" panose="05050102010706020507" pitchFamily="18" charset="2"/>
              </a:rPr>
              <a:t>G</a:t>
            </a:r>
            <a:r>
              <a:rPr lang="en-US" altLang="en-US" baseline="-25000" dirty="0" err="1">
                <a:sym typeface="Symbol" panose="05050102010706020507" pitchFamily="18" charset="2"/>
              </a:rPr>
              <a:t>q</a:t>
            </a:r>
            <a:endParaRPr lang="en-US" altLang="en-US" baseline="-25000" dirty="0">
              <a:sym typeface="Symbol" panose="05050102010706020507" pitchFamily="18" charset="2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995297" y="2773373"/>
            <a:ext cx="3802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600" dirty="0">
                <a:sym typeface="Symbol" panose="05050102010706020507" pitchFamily="18" charset="2"/>
              </a:rPr>
              <a:t>c</a:t>
            </a:r>
            <a:endParaRPr lang="en-US" sz="3600" dirty="0"/>
          </a:p>
        </p:txBody>
      </p:sp>
      <p:sp>
        <p:nvSpPr>
          <p:cNvPr id="15" name="Rectangle 14"/>
          <p:cNvSpPr/>
          <p:nvPr/>
        </p:nvSpPr>
        <p:spPr>
          <a:xfrm>
            <a:off x="9726584" y="4732586"/>
            <a:ext cx="12859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dirty="0">
                <a:sym typeface="Symbol" panose="05050102010706020507" pitchFamily="18" charset="2"/>
              </a:rPr>
              <a:t>k </a:t>
            </a:r>
            <a:r>
              <a:rPr lang="en-US" altLang="en-US" sz="2800" baseline="-25000" dirty="0">
                <a:sym typeface="Symbol" panose="05050102010706020507" pitchFamily="18" charset="2"/>
              </a:rPr>
              <a:t>R</a:t>
            </a:r>
            <a:r>
              <a:rPr lang="en-US" altLang="en-US" sz="2800" dirty="0">
                <a:sym typeface="Symbol" panose="05050102010706020507" pitchFamily="18" charset="2"/>
              </a:rPr>
              <a:t> </a:t>
            </a:r>
            <a:r>
              <a:rPr lang="en-US" altLang="en-US" sz="2800" dirty="0" err="1">
                <a:sym typeface="Symbol" panose="05050102010706020507" pitchFamily="18" charset="2"/>
              </a:rPr>
              <a:t>Z</a:t>
            </a:r>
            <a:r>
              <a:rPr lang="en-US" altLang="en-US" sz="2800" baseline="-25000" dirty="0" err="1">
                <a:sym typeface="Symbol" panose="05050102010706020507" pitchFamily="18" charset="2"/>
              </a:rPr>
              <a:t>q</a:t>
            </a:r>
            <a:endParaRPr lang="en-US" altLang="en-US" sz="2800" baseline="-25000" dirty="0">
              <a:sym typeface="Symbol" panose="05050102010706020507" pitchFamily="18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 Box 63"/>
              <p:cNvSpPr txBox="1">
                <a:spLocks noChangeArrowheads="1"/>
              </p:cNvSpPr>
              <p:nvPr/>
            </p:nvSpPr>
            <p:spPr bwMode="auto">
              <a:xfrm>
                <a:off x="8610600" y="5367945"/>
                <a:ext cx="3373531" cy="8744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𝑧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𝑏</m:t>
                        </m:r>
                      </m:sub>
                    </m:sSub>
                    <m:r>
                      <a:rPr lang="en-US" altLang="en-US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sSup>
                      <m:sSupPr>
                        <m:ctrlPr>
                          <a:rPr lang="en-US" alt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𝑔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𝑘</m:t>
                        </m:r>
                      </m:sup>
                    </m:sSup>
                    <m:r>
                      <a:rPr lang="en-US" altLang="en-US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</m:t>
                    </m:r>
                  </m:oMath>
                </a14:m>
                <a:r>
                  <a:rPr lang="en-US" altLang="en-US" dirty="0" smtClean="0"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𝑧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1−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𝑏</m:t>
                        </m:r>
                      </m:sub>
                    </m:sSub>
                    <m:r>
                      <a:rPr lang="en-US" altLang="en-US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𝑐</m:t>
                    </m:r>
                    <m:sSup>
                      <m:sSupPr>
                        <m:ctrlPr>
                          <a:rPr lang="en-US" alt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alt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𝑔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−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𝑘</m:t>
                        </m:r>
                      </m:sup>
                    </m:sSup>
                  </m:oMath>
                </a14:m>
                <a:endParaRPr lang="en-US" altLang="en-US" i="1" dirty="0" smtClean="0">
                  <a:latin typeface="Cambria Math" panose="02040503050406030204" pitchFamily="18" charset="0"/>
                  <a:sym typeface="Symbol" panose="05050102010706020507" pitchFamily="18" charset="2"/>
                </a:endParaRPr>
              </a:p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                           </m:t>
                      </m:r>
                      <m:r>
                        <a:rPr lang="en-US" altLang="en-US" i="1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𝑐</m:t>
                      </m:r>
                      <m:sSubSup>
                        <m:sSubSupPr>
                          <m:ctrlPr>
                            <a:rPr lang="en-US" altLang="en-US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SupPr>
                        <m:e>
                          <m:d>
                            <m:dPr>
                              <m:ctrlPr>
                                <a:rPr lang="en-US" altLang="en-US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en-US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altLang="en-US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𝑏</m:t>
                                  </m:r>
                                </m:sub>
                              </m:sSub>
                            </m:e>
                          </m:d>
                        </m:e>
                        <m:sub/>
                        <m:sup>
                          <m:r>
                            <a:rPr lang="en-US" altLang="en-US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altLang="en-US" baseline="-25000" dirty="0"/>
              </a:p>
            </p:txBody>
          </p:sp>
        </mc:Choice>
        <mc:Fallback xmlns="">
          <p:sp>
            <p:nvSpPr>
              <p:cNvPr id="23" name="Text 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610600" y="5367945"/>
                <a:ext cx="3373531" cy="87447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/>
          <p:cNvCxnSpPr/>
          <p:nvPr/>
        </p:nvCxnSpPr>
        <p:spPr>
          <a:xfrm>
            <a:off x="2003204" y="5087998"/>
            <a:ext cx="7521034" cy="396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 Box 63"/>
              <p:cNvSpPr txBox="1">
                <a:spLocks noChangeArrowheads="1"/>
              </p:cNvSpPr>
              <p:nvPr/>
            </p:nvSpPr>
            <p:spPr bwMode="auto">
              <a:xfrm>
                <a:off x="4722632" y="3388684"/>
                <a:ext cx="1109086" cy="5734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320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𝑧</m:t>
                      </m:r>
                      <m:r>
                        <a:rPr lang="en-US" altLang="en-US" sz="3200" b="0" i="1" baseline="-2500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0</m:t>
                      </m:r>
                      <m:r>
                        <a:rPr lang="en-US" altLang="en-US" sz="32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,</m:t>
                      </m:r>
                      <m:r>
                        <a:rPr lang="en-US" altLang="en-US" sz="32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𝑧</m:t>
                      </m:r>
                      <m:r>
                        <a:rPr lang="en-US" altLang="en-US" sz="3200" b="0" i="1" baseline="-2500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1</m:t>
                      </m:r>
                    </m:oMath>
                  </m:oMathPara>
                </a14:m>
                <a:endParaRPr lang="en-US" altLang="en-US" sz="3200" baseline="-25000" dirty="0"/>
              </a:p>
            </p:txBody>
          </p:sp>
        </mc:Choice>
        <mc:Fallback xmlns="">
          <p:sp>
            <p:nvSpPr>
              <p:cNvPr id="28" name="Text 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22632" y="3388684"/>
                <a:ext cx="1109086" cy="57342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2876216" y="4145185"/>
                <a:ext cx="6096000" cy="84356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1">
                  <a:lnSpc>
                    <a:spcPct val="90000"/>
                  </a:lnSpc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40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altLang="en-US" sz="24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𝐶</m:t>
                          </m:r>
                        </m:e>
                        <m:sub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0</m:t>
                          </m:r>
                        </m:sub>
                      </m:sSub>
                      <m:r>
                        <a:rPr lang="en-US" altLang="en-US" sz="2400" i="1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en-US" sz="24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r>
                                <a:rPr lang="en-US" alt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𝑔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alt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alt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0</m:t>
                                  </m:r>
                                </m:sub>
                              </m:sSub>
                            </m:sup>
                          </m:sSup>
                          <m:r>
                            <a:rPr lang="en-US" altLang="en-US" sz="24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,</m:t>
                          </m:r>
                          <m:r>
                            <a:rPr lang="en-US" altLang="en-US" sz="24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𝐻</m:t>
                          </m:r>
                          <m:d>
                            <m:dPr>
                              <m:ctrlPr>
                                <a:rPr lang="en-US" alt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alt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0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en-US" altLang="en-US" sz="2400" i="1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en-US" sz="2400" i="1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altLang="en-US" sz="2400" b="0" i="1" smtClean="0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0</m:t>
                                      </m:r>
                                    </m:sub>
                                  </m:sSub>
                                </m:sup>
                              </m:sSubSup>
                            </m:e>
                          </m:d>
                          <m:r>
                            <a:rPr lang="en-US" alt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⊕</m:t>
                          </m:r>
                          <m:sSub>
                            <m:sSubPr>
                              <m:ctrlPr>
                                <a:rPr lang="en-US" alt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en-US" sz="2400" dirty="0">
                  <a:latin typeface="Arial" panose="020B0604020202020204" pitchFamily="34" charset="0"/>
                  <a:sym typeface="Symbol" panose="05050102010706020507" pitchFamily="18" charset="2"/>
                </a:endParaRPr>
              </a:p>
              <a:p>
                <a:pPr lvl="1">
                  <a:lnSpc>
                    <a:spcPct val="90000"/>
                  </a:lnSpc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40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𝐶</m:t>
                          </m:r>
                        </m:e>
                        <m:sub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1</m:t>
                          </m:r>
                        </m:sub>
                      </m:sSub>
                      <m:r>
                        <a:rPr lang="en-US" alt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𝑔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alt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alt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1</m:t>
                                  </m:r>
                                </m:sub>
                              </m:sSub>
                            </m:sup>
                          </m:sSup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,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𝐻</m:t>
                          </m:r>
                          <m:d>
                            <m:dPr>
                              <m:ctrlPr>
                                <a:rPr lang="en-US" alt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alt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1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en-US" altLang="en-US" sz="2400" b="0" i="1" smtClean="0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en-US" sz="2400" b="0" i="1" smtClean="0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altLang="en-US" sz="2400" b="0" i="1" smtClean="0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1</m:t>
                                      </m:r>
                                    </m:sub>
                                  </m:sSub>
                                </m:sup>
                              </m:sSubSup>
                            </m:e>
                          </m:d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⊕</m:t>
                          </m:r>
                          <m:sSub>
                            <m:sSubPr>
                              <m:ctrlP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en-US" sz="2400" dirty="0">
                  <a:latin typeface="Arial" panose="020B0604020202020204" pitchFamily="34" charset="0"/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6216" y="4145185"/>
                <a:ext cx="6096000" cy="843564"/>
              </a:xfrm>
              <a:prstGeom prst="rect">
                <a:avLst/>
              </a:prstGeom>
              <a:blipFill>
                <a:blip r:embed="rId6"/>
                <a:stretch>
                  <a:fillRect b="-36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4124359" y="5557669"/>
                <a:ext cx="3414717" cy="11439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en-US" sz="3200" dirty="0" smtClean="0">
                    <a:sym typeface="Symbol" panose="05050102010706020507" pitchFamily="18" charset="2"/>
                  </a:rPr>
                  <a:t>Bob can decrypt </a:t>
                </a:r>
                <a:r>
                  <a:rPr lang="en-US" altLang="en-US" sz="3200" dirty="0" err="1" smtClean="0">
                    <a:sym typeface="Symbol" panose="05050102010706020507" pitchFamily="18" charset="2"/>
                  </a:rPr>
                  <a:t>C</a:t>
                </a:r>
                <a:r>
                  <a:rPr lang="en-US" altLang="en-US" sz="3200" b="1" baseline="-25000" dirty="0" err="1" smtClean="0">
                    <a:sym typeface="Symbol" panose="05050102010706020507" pitchFamily="18" charset="2"/>
                  </a:rPr>
                  <a:t>b</a:t>
                </a:r>
                <a:endParaRPr lang="en-US" altLang="en-US" sz="3200" b="1" baseline="-25000" dirty="0" smtClean="0">
                  <a:sym typeface="Symbol" panose="05050102010706020507" pitchFamily="18" charset="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en-US" sz="320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SupPr>
                        <m:e>
                          <m:r>
                            <a:rPr lang="en-US" altLang="en-US" sz="32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𝑧</m:t>
                          </m:r>
                        </m:e>
                        <m:sub>
                          <m:r>
                            <a:rPr lang="en-US" altLang="en-US" sz="32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𝑏</m:t>
                          </m:r>
                        </m:sub>
                        <m:sup>
                          <m:sSub>
                            <m:sSubPr>
                              <m:ctrlPr>
                                <a:rPr lang="en-US" altLang="en-US" sz="32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sz="32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en-US" sz="32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𝑏</m:t>
                              </m:r>
                            </m:sub>
                          </m:sSub>
                        </m:sup>
                      </m:sSubSup>
                      <m:r>
                        <a:rPr lang="en-US" altLang="en-US" sz="32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sSup>
                        <m:sSupPr>
                          <m:ctrlPr>
                            <a:rPr lang="en-US" altLang="en-US" sz="320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pPr>
                        <m:e>
                          <m:r>
                            <a:rPr lang="en-US" altLang="en-US" sz="32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𝑔</m:t>
                          </m:r>
                        </m:e>
                        <m:sup>
                          <m:r>
                            <a:rPr lang="en-US" altLang="en-US" sz="32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𝑘</m:t>
                          </m:r>
                          <m:sSub>
                            <m:sSubPr>
                              <m:ctrlPr>
                                <a:rPr lang="en-US" altLang="en-US" sz="32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sz="32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en-US" sz="32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𝑏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4359" y="5557669"/>
                <a:ext cx="3414717" cy="1143968"/>
              </a:xfrm>
              <a:prstGeom prst="rect">
                <a:avLst/>
              </a:prstGeom>
              <a:blipFill>
                <a:blip r:embed="rId7"/>
                <a:stretch>
                  <a:fillRect l="-4643" t="-6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/>
          <p:nvPr/>
        </p:nvCxnSpPr>
        <p:spPr>
          <a:xfrm flipH="1">
            <a:off x="815617" y="3783482"/>
            <a:ext cx="3763309" cy="174139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4994" y="5450674"/>
                <a:ext cx="3298339" cy="12741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FF0000"/>
                    </a:solidFill>
                  </a:rPr>
                  <a:t>Alice must check that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alt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𝑧</m:t>
                          </m:r>
                        </m:e>
                        <m:sub>
                          <m:r>
                            <a:rPr lang="en-US" alt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1</m:t>
                          </m:r>
                        </m:sub>
                      </m:sSub>
                      <m:r>
                        <a:rPr lang="en-US" altLang="en-US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r>
                        <a:rPr lang="en-US" altLang="en-US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𝑐</m:t>
                      </m:r>
                      <m:sSubSup>
                        <m:sSubSupPr>
                          <m:ctrlPr>
                            <a:rPr lang="en-US" alt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SupPr>
                        <m:e>
                          <m:d>
                            <m:dPr>
                              <m:ctrlPr>
                                <a:rPr lang="en-US" alt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en-US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alt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  <m:sub/>
                        <m:sup>
                          <m:r>
                            <a:rPr lang="en-US" alt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altLang="en-US" baseline="-25000" dirty="0">
                  <a:solidFill>
                    <a:srgbClr val="FF0000"/>
                  </a:solidFill>
                </a:endParaRPr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94" y="5450674"/>
                <a:ext cx="3298339" cy="1274131"/>
              </a:xfrm>
              <a:prstGeom prst="rect">
                <a:avLst/>
              </a:prstGeom>
              <a:blipFill>
                <a:blip r:embed="rId8"/>
                <a:stretch>
                  <a:fillRect l="-3882" t="-4306" r="-24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845140" y="1456514"/>
                <a:ext cx="6835031" cy="373204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800" dirty="0" smtClean="0"/>
                  <a:t>Alice does not learn b because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𝑧</m:t>
                        </m:r>
                      </m:e>
                      <m:sub>
                        <m:r>
                          <a:rPr lang="en-US" alt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sub>
                    </m:sSub>
                    <m:r>
                      <a:rPr lang="en-US" alt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en-US" alt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𝑐</m:t>
                    </m:r>
                    <m:sSubSup>
                      <m:sSubSupPr>
                        <m:ctrlPr>
                          <a:rPr lang="en-US" alt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SupPr>
                      <m:e>
                        <m:d>
                          <m:dPr>
                            <m:ctrlPr>
                              <a:rPr lang="en-US" alt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en-US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altLang="en-US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  <m:sub/>
                      <m:sup>
                        <m:r>
                          <a:rPr lang="en-US" alt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−1</m:t>
                        </m:r>
                      </m:sup>
                    </m:sSubSup>
                  </m:oMath>
                </a14:m>
                <a:r>
                  <a:rPr lang="en-US" sz="2800" dirty="0" smtClean="0"/>
                  <a:t> and 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𝑧</m:t>
                        </m:r>
                      </m:e>
                      <m:sub>
                        <m:r>
                          <a:rPr lang="en-US" alt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0</m:t>
                        </m:r>
                      </m:sub>
                    </m:sSub>
                    <m:r>
                      <a:rPr lang="en-US" alt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en-US" alt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𝑐</m:t>
                    </m:r>
                    <m:sSubSup>
                      <m:sSubSupPr>
                        <m:ctrlPr>
                          <a:rPr lang="en-US" alt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SupPr>
                      <m:e>
                        <m:d>
                          <m:dPr>
                            <m:ctrlPr>
                              <a:rPr lang="en-US" alt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en-US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alt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  <m:sub/>
                      <m:sup>
                        <m:r>
                          <a:rPr lang="en-US" alt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−1</m:t>
                        </m:r>
                      </m:sup>
                    </m:sSubSup>
                  </m:oMath>
                </a14:m>
                <a:r>
                  <a:rPr lang="en-US" sz="2800" dirty="0" smtClean="0"/>
                  <a:t>  and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𝑧</m:t>
                        </m:r>
                      </m:e>
                      <m:sub>
                        <m:r>
                          <a:rPr lang="en-US" alt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𝑧</m:t>
                        </m:r>
                      </m:e>
                      <m:sub>
                        <m:r>
                          <a:rPr lang="en-US" alt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 smtClean="0"/>
                  <a:t> are distributed uniformly at random subject to these condition.</a:t>
                </a:r>
              </a:p>
              <a:p>
                <a:endParaRPr lang="en-US" sz="2800" dirty="0"/>
              </a:p>
              <a:p>
                <a:r>
                  <a:rPr lang="en-US" sz="2800" dirty="0" smtClean="0"/>
                  <a:t>This is an information theoretic guarantee!</a:t>
                </a:r>
                <a:endParaRPr lang="en-US" sz="28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5140" y="1456514"/>
                <a:ext cx="6835031" cy="3732044"/>
              </a:xfrm>
              <a:prstGeom prst="rect">
                <a:avLst/>
              </a:prstGeom>
              <a:blipFill>
                <a:blip r:embed="rId9"/>
                <a:stretch>
                  <a:fillRect l="-1781" r="-12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145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988040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Digital Signatures </a:t>
            </a:r>
          </a:p>
          <a:p>
            <a:r>
              <a:rPr lang="en-US" dirty="0" smtClean="0"/>
              <a:t>CCA-Secure Public Key Encryption</a:t>
            </a:r>
          </a:p>
          <a:p>
            <a:r>
              <a:rPr lang="en-US" dirty="0" smtClean="0"/>
              <a:t>SSL/TLS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01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8" descr="Image result for bo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3282" y="2638190"/>
            <a:ext cx="2387523" cy="207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Bellare-Micali</a:t>
            </a:r>
            <a:r>
              <a:rPr lang="en-US" dirty="0" smtClean="0"/>
              <a:t> 1-out-of-2-OT protocol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Oblivious Transfer without a Trusted Third Party </a:t>
            </a:r>
          </a:p>
          <a:p>
            <a:pPr lvl="2"/>
            <a:r>
              <a:rPr lang="en-US" dirty="0"/>
              <a:t>g</a:t>
            </a:r>
            <a:r>
              <a:rPr lang="en-US" dirty="0" smtClean="0"/>
              <a:t> is a generator for a prime order group </a:t>
            </a:r>
            <a:r>
              <a:rPr lang="en-US" altLang="en-US" dirty="0" err="1" smtClean="0">
                <a:sym typeface="Symbol" panose="05050102010706020507" pitchFamily="18" charset="2"/>
              </a:rPr>
              <a:t>G</a:t>
            </a:r>
            <a:r>
              <a:rPr lang="en-US" altLang="en-US" baseline="-25000" dirty="0" err="1" smtClean="0">
                <a:sym typeface="Symbol" panose="05050102010706020507" pitchFamily="18" charset="2"/>
              </a:rPr>
              <a:t>q</a:t>
            </a:r>
            <a:r>
              <a:rPr lang="en-US" altLang="en-US" baseline="-25000" dirty="0" smtClean="0">
                <a:sym typeface="Symbol" panose="05050102010706020507" pitchFamily="18" charset="2"/>
              </a:rPr>
              <a:t> </a:t>
            </a:r>
            <a:r>
              <a:rPr lang="en-US" dirty="0" smtClean="0"/>
              <a:t> in which Discrete Log Problem is Hard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20</a:t>
            </a:fld>
            <a:endParaRPr lang="en-US"/>
          </a:p>
        </p:txBody>
      </p:sp>
      <p:pic>
        <p:nvPicPr>
          <p:cNvPr id="6" name="Picture 6" descr="Image result for alic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08" y="2465761"/>
            <a:ext cx="1557669" cy="213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V="1">
            <a:off x="1991177" y="3352800"/>
            <a:ext cx="7462105" cy="179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1991177" y="4001294"/>
            <a:ext cx="746210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97699" y="2483447"/>
            <a:ext cx="6527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m</a:t>
            </a:r>
            <a:r>
              <a:rPr lang="en-US" sz="3200" baseline="-25000" dirty="0"/>
              <a:t>0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84994" y="2999604"/>
            <a:ext cx="6527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m</a:t>
            </a:r>
            <a:r>
              <a:rPr lang="en-US" sz="3200" baseline="-25000" dirty="0" smtClean="0"/>
              <a:t>1</a:t>
            </a:r>
            <a:endParaRPr lang="en-US" sz="3200" baseline="-25000" dirty="0"/>
          </a:p>
        </p:txBody>
      </p:sp>
      <p:sp>
        <p:nvSpPr>
          <p:cNvPr id="13" name="Rectangle 12"/>
          <p:cNvSpPr/>
          <p:nvPr/>
        </p:nvSpPr>
        <p:spPr>
          <a:xfrm>
            <a:off x="11353800" y="2670931"/>
            <a:ext cx="6527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b</a:t>
            </a:r>
            <a:endParaRPr lang="en-US" sz="2800" dirty="0"/>
          </a:p>
        </p:txBody>
      </p:sp>
      <p:sp>
        <p:nvSpPr>
          <p:cNvPr id="19" name="Text Box 69"/>
          <p:cNvSpPr txBox="1">
            <a:spLocks noChangeArrowheads="1"/>
          </p:cNvSpPr>
          <p:nvPr/>
        </p:nvSpPr>
        <p:spPr bwMode="auto">
          <a:xfrm>
            <a:off x="389223" y="4580722"/>
            <a:ext cx="1646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>
                <a:sym typeface="Symbol" panose="05050102010706020507" pitchFamily="18" charset="2"/>
              </a:rPr>
              <a:t>c </a:t>
            </a:r>
            <a:r>
              <a:rPr lang="en-US" altLang="en-US" baseline="-25000" dirty="0">
                <a:sym typeface="Symbol" panose="05050102010706020507" pitchFamily="18" charset="2"/>
              </a:rPr>
              <a:t>R</a:t>
            </a:r>
            <a:r>
              <a:rPr lang="en-US" altLang="en-US" dirty="0">
                <a:sym typeface="Symbol" panose="05050102010706020507" pitchFamily="18" charset="2"/>
              </a:rPr>
              <a:t> </a:t>
            </a:r>
            <a:r>
              <a:rPr lang="en-US" altLang="en-US" dirty="0" err="1">
                <a:sym typeface="Symbol" panose="05050102010706020507" pitchFamily="18" charset="2"/>
              </a:rPr>
              <a:t>G</a:t>
            </a:r>
            <a:r>
              <a:rPr lang="en-US" altLang="en-US" baseline="-25000" dirty="0" err="1">
                <a:sym typeface="Symbol" panose="05050102010706020507" pitchFamily="18" charset="2"/>
              </a:rPr>
              <a:t>q</a:t>
            </a:r>
            <a:endParaRPr lang="en-US" altLang="en-US" baseline="-25000" dirty="0">
              <a:sym typeface="Symbol" panose="05050102010706020507" pitchFamily="18" charset="2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995297" y="2773373"/>
            <a:ext cx="3802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600" dirty="0">
                <a:sym typeface="Symbol" panose="05050102010706020507" pitchFamily="18" charset="2"/>
              </a:rPr>
              <a:t>c</a:t>
            </a:r>
            <a:endParaRPr lang="en-US" sz="3600" dirty="0"/>
          </a:p>
        </p:txBody>
      </p:sp>
      <p:sp>
        <p:nvSpPr>
          <p:cNvPr id="15" name="Rectangle 14"/>
          <p:cNvSpPr/>
          <p:nvPr/>
        </p:nvSpPr>
        <p:spPr>
          <a:xfrm>
            <a:off x="9726584" y="4732586"/>
            <a:ext cx="12859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dirty="0">
                <a:sym typeface="Symbol" panose="05050102010706020507" pitchFamily="18" charset="2"/>
              </a:rPr>
              <a:t>k </a:t>
            </a:r>
            <a:r>
              <a:rPr lang="en-US" altLang="en-US" sz="2800" baseline="-25000" dirty="0">
                <a:sym typeface="Symbol" panose="05050102010706020507" pitchFamily="18" charset="2"/>
              </a:rPr>
              <a:t>R</a:t>
            </a:r>
            <a:r>
              <a:rPr lang="en-US" altLang="en-US" sz="2800" dirty="0">
                <a:sym typeface="Symbol" panose="05050102010706020507" pitchFamily="18" charset="2"/>
              </a:rPr>
              <a:t> </a:t>
            </a:r>
            <a:r>
              <a:rPr lang="en-US" altLang="en-US" sz="2800" dirty="0" err="1">
                <a:sym typeface="Symbol" panose="05050102010706020507" pitchFamily="18" charset="2"/>
              </a:rPr>
              <a:t>Z</a:t>
            </a:r>
            <a:r>
              <a:rPr lang="en-US" altLang="en-US" sz="2800" baseline="-25000" dirty="0" err="1">
                <a:sym typeface="Symbol" panose="05050102010706020507" pitchFamily="18" charset="2"/>
              </a:rPr>
              <a:t>q</a:t>
            </a:r>
            <a:endParaRPr lang="en-US" altLang="en-US" sz="2800" baseline="-25000" dirty="0">
              <a:sym typeface="Symbol" panose="05050102010706020507" pitchFamily="18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 Box 63"/>
              <p:cNvSpPr txBox="1">
                <a:spLocks noChangeArrowheads="1"/>
              </p:cNvSpPr>
              <p:nvPr/>
            </p:nvSpPr>
            <p:spPr bwMode="auto">
              <a:xfrm>
                <a:off x="8610600" y="5367945"/>
                <a:ext cx="3373531" cy="8744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𝑧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𝑏</m:t>
                        </m:r>
                      </m:sub>
                    </m:sSub>
                    <m:r>
                      <a:rPr lang="en-US" altLang="en-US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sSup>
                      <m:sSupPr>
                        <m:ctrlPr>
                          <a:rPr lang="en-US" alt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𝑔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𝑘</m:t>
                        </m:r>
                      </m:sup>
                    </m:sSup>
                    <m:r>
                      <a:rPr lang="en-US" altLang="en-US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</m:t>
                    </m:r>
                  </m:oMath>
                </a14:m>
                <a:r>
                  <a:rPr lang="en-US" altLang="en-US" dirty="0" smtClean="0"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𝑧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1−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𝑏</m:t>
                        </m:r>
                      </m:sub>
                    </m:sSub>
                    <m:r>
                      <a:rPr lang="en-US" altLang="en-US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𝑐</m:t>
                    </m:r>
                    <m:sSup>
                      <m:sSupPr>
                        <m:ctrlPr>
                          <a:rPr lang="en-US" alt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alt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𝑔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−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𝑘</m:t>
                        </m:r>
                      </m:sup>
                    </m:sSup>
                  </m:oMath>
                </a14:m>
                <a:endParaRPr lang="en-US" altLang="en-US" i="1" dirty="0" smtClean="0">
                  <a:latin typeface="Cambria Math" panose="02040503050406030204" pitchFamily="18" charset="0"/>
                  <a:sym typeface="Symbol" panose="05050102010706020507" pitchFamily="18" charset="2"/>
                </a:endParaRPr>
              </a:p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                           </m:t>
                      </m:r>
                      <m:r>
                        <a:rPr lang="en-US" altLang="en-US" i="1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𝑐</m:t>
                      </m:r>
                      <m:sSubSup>
                        <m:sSubSupPr>
                          <m:ctrlPr>
                            <a:rPr lang="en-US" altLang="en-US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SupPr>
                        <m:e>
                          <m:d>
                            <m:dPr>
                              <m:ctrlPr>
                                <a:rPr lang="en-US" altLang="en-US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en-US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altLang="en-US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𝑏</m:t>
                                  </m:r>
                                </m:sub>
                              </m:sSub>
                            </m:e>
                          </m:d>
                        </m:e>
                        <m:sub/>
                        <m:sup>
                          <m:r>
                            <a:rPr lang="en-US" altLang="en-US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altLang="en-US" baseline="-25000" dirty="0"/>
              </a:p>
            </p:txBody>
          </p:sp>
        </mc:Choice>
        <mc:Fallback xmlns="">
          <p:sp>
            <p:nvSpPr>
              <p:cNvPr id="23" name="Text 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610600" y="5367945"/>
                <a:ext cx="3373531" cy="87447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/>
          <p:cNvCxnSpPr/>
          <p:nvPr/>
        </p:nvCxnSpPr>
        <p:spPr>
          <a:xfrm>
            <a:off x="2003204" y="5087998"/>
            <a:ext cx="7521034" cy="396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 Box 63"/>
              <p:cNvSpPr txBox="1">
                <a:spLocks noChangeArrowheads="1"/>
              </p:cNvSpPr>
              <p:nvPr/>
            </p:nvSpPr>
            <p:spPr bwMode="auto">
              <a:xfrm>
                <a:off x="4722632" y="3388684"/>
                <a:ext cx="1109086" cy="5734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320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𝑧</m:t>
                      </m:r>
                      <m:r>
                        <a:rPr lang="en-US" altLang="en-US" sz="3200" b="0" i="1" baseline="-2500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0</m:t>
                      </m:r>
                      <m:r>
                        <a:rPr lang="en-US" altLang="en-US" sz="32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,</m:t>
                      </m:r>
                      <m:r>
                        <a:rPr lang="en-US" altLang="en-US" sz="32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𝑧</m:t>
                      </m:r>
                      <m:r>
                        <a:rPr lang="en-US" altLang="en-US" sz="3200" b="0" i="1" baseline="-2500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1</m:t>
                      </m:r>
                    </m:oMath>
                  </m:oMathPara>
                </a14:m>
                <a:endParaRPr lang="en-US" altLang="en-US" sz="3200" baseline="-25000" dirty="0"/>
              </a:p>
            </p:txBody>
          </p:sp>
        </mc:Choice>
        <mc:Fallback xmlns="">
          <p:sp>
            <p:nvSpPr>
              <p:cNvPr id="28" name="Text 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22632" y="3388684"/>
                <a:ext cx="1109086" cy="57342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2876216" y="4145185"/>
                <a:ext cx="6096000" cy="84356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1">
                  <a:lnSpc>
                    <a:spcPct val="90000"/>
                  </a:lnSpc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40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altLang="en-US" sz="24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𝐶</m:t>
                          </m:r>
                        </m:e>
                        <m:sub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0</m:t>
                          </m:r>
                        </m:sub>
                      </m:sSub>
                      <m:r>
                        <a:rPr lang="en-US" altLang="en-US" sz="2400" i="1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en-US" sz="24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r>
                                <a:rPr lang="en-US" alt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𝑔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alt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alt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0</m:t>
                                  </m:r>
                                </m:sub>
                              </m:sSub>
                            </m:sup>
                          </m:sSup>
                          <m:r>
                            <a:rPr lang="en-US" altLang="en-US" sz="24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,</m:t>
                          </m:r>
                          <m:r>
                            <a:rPr lang="en-US" altLang="en-US" sz="24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𝐻</m:t>
                          </m:r>
                          <m:d>
                            <m:dPr>
                              <m:ctrlPr>
                                <a:rPr lang="en-US" alt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alt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0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en-US" altLang="en-US" sz="2400" i="1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en-US" sz="2400" i="1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altLang="en-US" sz="2400" b="0" i="1" smtClean="0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0</m:t>
                                      </m:r>
                                    </m:sub>
                                  </m:sSub>
                                </m:sup>
                              </m:sSubSup>
                            </m:e>
                          </m:d>
                          <m:r>
                            <a:rPr lang="en-US" alt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⊕</m:t>
                          </m:r>
                          <m:sSub>
                            <m:sSubPr>
                              <m:ctrlPr>
                                <a:rPr lang="en-US" alt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en-US" sz="2400" dirty="0">
                  <a:latin typeface="Arial" panose="020B0604020202020204" pitchFamily="34" charset="0"/>
                  <a:sym typeface="Symbol" panose="05050102010706020507" pitchFamily="18" charset="2"/>
                </a:endParaRPr>
              </a:p>
              <a:p>
                <a:pPr lvl="1">
                  <a:lnSpc>
                    <a:spcPct val="90000"/>
                  </a:lnSpc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40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𝐶</m:t>
                          </m:r>
                        </m:e>
                        <m:sub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1</m:t>
                          </m:r>
                        </m:sub>
                      </m:sSub>
                      <m:r>
                        <a:rPr lang="en-US" alt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𝑔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alt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alt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1</m:t>
                                  </m:r>
                                </m:sub>
                              </m:sSub>
                            </m:sup>
                          </m:sSup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,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𝐻</m:t>
                          </m:r>
                          <m:d>
                            <m:dPr>
                              <m:ctrlPr>
                                <a:rPr lang="en-US" alt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alt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1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en-US" altLang="en-US" sz="2400" b="0" i="1" smtClean="0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en-US" sz="2400" b="0" i="1" smtClean="0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altLang="en-US" sz="2400" b="0" i="1" smtClean="0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1</m:t>
                                      </m:r>
                                    </m:sub>
                                  </m:sSub>
                                </m:sup>
                              </m:sSubSup>
                            </m:e>
                          </m:d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⊕</m:t>
                          </m:r>
                          <m:sSub>
                            <m:sSubPr>
                              <m:ctrlP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en-US" sz="2400" dirty="0">
                  <a:latin typeface="Arial" panose="020B0604020202020204" pitchFamily="34" charset="0"/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6216" y="4145185"/>
                <a:ext cx="6096000" cy="843564"/>
              </a:xfrm>
              <a:prstGeom prst="rect">
                <a:avLst/>
              </a:prstGeom>
              <a:blipFill>
                <a:blip r:embed="rId6"/>
                <a:stretch>
                  <a:fillRect b="-36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4124359" y="5557669"/>
                <a:ext cx="3414717" cy="11439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en-US" sz="3200" dirty="0" smtClean="0">
                    <a:sym typeface="Symbol" panose="05050102010706020507" pitchFamily="18" charset="2"/>
                  </a:rPr>
                  <a:t>Bob can decrypt </a:t>
                </a:r>
                <a:r>
                  <a:rPr lang="en-US" altLang="en-US" sz="3200" dirty="0" err="1" smtClean="0">
                    <a:sym typeface="Symbol" panose="05050102010706020507" pitchFamily="18" charset="2"/>
                  </a:rPr>
                  <a:t>C</a:t>
                </a:r>
                <a:r>
                  <a:rPr lang="en-US" altLang="en-US" sz="3200" b="1" baseline="-25000" dirty="0" err="1" smtClean="0">
                    <a:sym typeface="Symbol" panose="05050102010706020507" pitchFamily="18" charset="2"/>
                  </a:rPr>
                  <a:t>b</a:t>
                </a:r>
                <a:endParaRPr lang="en-US" altLang="en-US" sz="3200" b="1" baseline="-25000" dirty="0" smtClean="0">
                  <a:sym typeface="Symbol" panose="05050102010706020507" pitchFamily="18" charset="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en-US" sz="320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SupPr>
                        <m:e>
                          <m:r>
                            <a:rPr lang="en-US" altLang="en-US" sz="32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𝑧</m:t>
                          </m:r>
                        </m:e>
                        <m:sub>
                          <m:r>
                            <a:rPr lang="en-US" altLang="en-US" sz="32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𝑏</m:t>
                          </m:r>
                        </m:sub>
                        <m:sup>
                          <m:sSub>
                            <m:sSubPr>
                              <m:ctrlPr>
                                <a:rPr lang="en-US" altLang="en-US" sz="32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sz="32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en-US" sz="32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𝑏</m:t>
                              </m:r>
                            </m:sub>
                          </m:sSub>
                        </m:sup>
                      </m:sSubSup>
                      <m:r>
                        <a:rPr lang="en-US" altLang="en-US" sz="32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sSup>
                        <m:sSupPr>
                          <m:ctrlPr>
                            <a:rPr lang="en-US" altLang="en-US" sz="320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pPr>
                        <m:e>
                          <m:r>
                            <a:rPr lang="en-US" altLang="en-US" sz="32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𝑔</m:t>
                          </m:r>
                        </m:e>
                        <m:sup>
                          <m:r>
                            <a:rPr lang="en-US" altLang="en-US" sz="32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𝑘</m:t>
                          </m:r>
                          <m:sSub>
                            <m:sSubPr>
                              <m:ctrlPr>
                                <a:rPr lang="en-US" altLang="en-US" sz="32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sz="32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en-US" sz="32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𝑏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4359" y="5557669"/>
                <a:ext cx="3414717" cy="1143968"/>
              </a:xfrm>
              <a:prstGeom prst="rect">
                <a:avLst/>
              </a:prstGeom>
              <a:blipFill>
                <a:blip r:embed="rId7"/>
                <a:stretch>
                  <a:fillRect l="-4643" t="-6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/>
          <p:nvPr/>
        </p:nvCxnSpPr>
        <p:spPr>
          <a:xfrm flipH="1">
            <a:off x="815617" y="3783482"/>
            <a:ext cx="3763309" cy="174139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4994" y="5450674"/>
                <a:ext cx="3298339" cy="12741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FF0000"/>
                    </a:solidFill>
                  </a:rPr>
                  <a:t>Alice must check that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alt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𝑧</m:t>
                          </m:r>
                        </m:e>
                        <m:sub>
                          <m:r>
                            <a:rPr lang="en-US" alt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1</m:t>
                          </m:r>
                        </m:sub>
                      </m:sSub>
                      <m:r>
                        <a:rPr lang="en-US" altLang="en-US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r>
                        <a:rPr lang="en-US" altLang="en-US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𝑐</m:t>
                      </m:r>
                      <m:sSubSup>
                        <m:sSubSupPr>
                          <m:ctrlPr>
                            <a:rPr lang="en-US" alt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SupPr>
                        <m:e>
                          <m:d>
                            <m:dPr>
                              <m:ctrlPr>
                                <a:rPr lang="en-US" alt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en-US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alt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  <m:sub/>
                        <m:sup>
                          <m:r>
                            <a:rPr lang="en-US" alt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altLang="en-US" baseline="-25000" dirty="0">
                  <a:solidFill>
                    <a:srgbClr val="FF0000"/>
                  </a:solidFill>
                </a:endParaRPr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94" y="5450674"/>
                <a:ext cx="3298339" cy="1274131"/>
              </a:xfrm>
              <a:prstGeom prst="rect">
                <a:avLst/>
              </a:prstGeom>
              <a:blipFill>
                <a:blip r:embed="rId8"/>
                <a:stretch>
                  <a:fillRect l="-3882" t="-4306" r="-24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845140" y="1456514"/>
                <a:ext cx="6835031" cy="373204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800" dirty="0" smtClean="0"/>
                  <a:t>Bob cannot decrypt </a:t>
                </a:r>
                <a:r>
                  <a:rPr lang="en-US" altLang="en-US" sz="2800" dirty="0" smtClean="0">
                    <a:sym typeface="Symbol" panose="05050102010706020507" pitchFamily="18" charset="2"/>
                  </a:rPr>
                  <a:t>C</a:t>
                </a:r>
                <a:r>
                  <a:rPr lang="en-US" altLang="en-US" sz="2800" b="1" baseline="-25000" dirty="0" smtClean="0">
                    <a:sym typeface="Symbol" panose="05050102010706020507" pitchFamily="18" charset="2"/>
                  </a:rPr>
                  <a:t>1-b</a:t>
                </a:r>
                <a:endParaRPr lang="en-US" altLang="en-US" sz="2800" b="1" baseline="-25000" dirty="0">
                  <a:sym typeface="Symbol" panose="05050102010706020507" pitchFamily="18" charset="2"/>
                </a:endParaRPr>
              </a:p>
              <a:p>
                <a:r>
                  <a:rPr lang="en-US" sz="2800" dirty="0" smtClean="0"/>
                  <a:t>Unless he queries random oracle at  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8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altLang="en-US" sz="28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𝑐</m:t>
                        </m:r>
                      </m:e>
                      <m:sup>
                        <m:sSub>
                          <m:sSubPr>
                            <m:ctrlPr>
                              <a:rPr lang="en-US" altLang="en-US" sz="28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altLang="en-US" sz="28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en-US" sz="28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1−</m:t>
                            </m:r>
                            <m:r>
                              <a:rPr lang="en-US" altLang="en-US" sz="28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𝑏</m:t>
                            </m:r>
                          </m:sub>
                        </m:sSub>
                      </m:sup>
                    </m:sSup>
                    <m:sSup>
                      <m:sSupPr>
                        <m:ctrlPr>
                          <a:rPr lang="en-US" altLang="en-US" sz="28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altLang="en-US" sz="28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𝑔</m:t>
                        </m:r>
                      </m:e>
                      <m:sup>
                        <m:r>
                          <a:rPr lang="en-US" altLang="en-US" sz="28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−</m:t>
                        </m:r>
                        <m:r>
                          <a:rPr lang="en-US" altLang="en-US" sz="28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𝑘</m:t>
                        </m:r>
                        <m:sSub>
                          <m:sSubPr>
                            <m:ctrlPr>
                              <a:rPr lang="en-US" altLang="en-US" sz="28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altLang="en-US" sz="28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en-US" sz="28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1−</m:t>
                            </m:r>
                            <m:r>
                              <a:rPr lang="en-US" altLang="en-US" sz="28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𝑏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sz="2800" dirty="0" smtClean="0"/>
                  <a:t> 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Given this value we can obtain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8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altLang="en-US" sz="28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𝑐</m:t>
                        </m:r>
                      </m:e>
                      <m:sup>
                        <m:sSub>
                          <m:sSubPr>
                            <m:ctrlPr>
                              <a:rPr lang="en-US" altLang="en-US" sz="28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altLang="en-US" sz="28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en-US" sz="28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1−</m:t>
                            </m:r>
                            <m:r>
                              <a:rPr lang="en-US" altLang="en-US" sz="28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𝑏</m:t>
                            </m:r>
                          </m:sub>
                        </m:sSub>
                      </m:sup>
                    </m:sSup>
                  </m:oMath>
                </a14:m>
                <a:endParaRPr lang="en-US" sz="2800" dirty="0" smtClean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Thus, we can break CDH assumption </a:t>
                </a:r>
              </a:p>
              <a:p>
                <a:r>
                  <a:rPr lang="en-US" sz="2800" b="1" dirty="0" smtClean="0"/>
                  <a:t>given random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800" b="1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altLang="en-US" sz="2800" b="1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𝒄</m:t>
                        </m:r>
                        <m:r>
                          <a:rPr lang="en-US" altLang="en-US" sz="2800" b="1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=</m:t>
                        </m:r>
                        <m:r>
                          <a:rPr lang="en-US" altLang="en-US" sz="2800" b="1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𝒈</m:t>
                        </m:r>
                      </m:e>
                      <m:sup>
                        <m:r>
                          <a:rPr lang="en-US" altLang="en-US" sz="2800" b="1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𝒎</m:t>
                        </m:r>
                      </m:sup>
                    </m:sSup>
                  </m:oMath>
                </a14:m>
                <a:r>
                  <a:rPr lang="en-US" sz="2800" b="1" dirty="0" smtClean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800" b="1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altLang="en-US" sz="2800" b="1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𝒈</m:t>
                        </m:r>
                      </m:e>
                      <m:sup>
                        <m:sSub>
                          <m:sSubPr>
                            <m:ctrlPr>
                              <a:rPr lang="en-US" altLang="en-US" sz="2800" b="1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altLang="en-US" sz="2800" b="1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𝒓</m:t>
                            </m:r>
                          </m:e>
                          <m:sub>
                            <m:r>
                              <a:rPr lang="en-US" altLang="en-US" sz="2800" b="1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𝟏</m:t>
                            </m:r>
                            <m:r>
                              <a:rPr lang="en-US" altLang="en-US" sz="2800" b="1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−</m:t>
                            </m:r>
                            <m:r>
                              <a:rPr lang="en-US" altLang="en-US" sz="2800" b="1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𝒃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sz="2800" b="1" dirty="0"/>
                  <a:t> </a:t>
                </a:r>
                <a:r>
                  <a:rPr lang="en-US" sz="2800" b="1" dirty="0" smtClean="0"/>
                  <a:t>it is hard to find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800" b="1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altLang="en-US" sz="2800" b="1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 </m:t>
                        </m:r>
                        <m:r>
                          <a:rPr lang="en-US" altLang="en-US" sz="2800" b="1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𝒄</m:t>
                        </m:r>
                      </m:e>
                      <m:sup>
                        <m:sSub>
                          <m:sSubPr>
                            <m:ctrlPr>
                              <a:rPr lang="en-US" altLang="en-US" sz="2800" b="1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altLang="en-US" sz="2800" b="1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𝒓</m:t>
                            </m:r>
                          </m:e>
                          <m:sub>
                            <m:r>
                              <a:rPr lang="en-US" altLang="en-US" sz="2800" b="1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𝟏</m:t>
                            </m:r>
                            <m:r>
                              <a:rPr lang="en-US" altLang="en-US" sz="2800" b="1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−</m:t>
                            </m:r>
                            <m:r>
                              <a:rPr lang="en-US" altLang="en-US" sz="2800" b="1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𝒃</m:t>
                            </m:r>
                          </m:sub>
                        </m:sSub>
                      </m:sup>
                    </m:sSup>
                    <m:r>
                      <a:rPr lang="en-US" altLang="en-US" sz="2800" b="1" i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sSup>
                      <m:sSupPr>
                        <m:ctrlPr>
                          <a:rPr lang="en-US" altLang="en-US" sz="2800" b="1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altLang="en-US" sz="2800" b="1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𝒈</m:t>
                        </m:r>
                      </m:e>
                      <m:sup>
                        <m:sSub>
                          <m:sSubPr>
                            <m:ctrlPr>
                              <a:rPr lang="en-US" altLang="en-US" sz="2800" b="1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altLang="en-US" sz="2800" b="1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𝒎𝒓</m:t>
                            </m:r>
                          </m:e>
                          <m:sub>
                            <m:r>
                              <a:rPr lang="en-US" altLang="en-US" sz="2800" b="1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𝟏</m:t>
                            </m:r>
                            <m:r>
                              <a:rPr lang="en-US" altLang="en-US" sz="2800" b="1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−</m:t>
                            </m:r>
                            <m:r>
                              <a:rPr lang="en-US" altLang="en-US" sz="2800" b="1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𝒃</m:t>
                            </m:r>
                          </m:sub>
                        </m:sSub>
                      </m:sup>
                    </m:sSup>
                  </m:oMath>
                </a14:m>
                <a:endParaRPr lang="en-US" sz="2800" b="1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28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5140" y="1456514"/>
                <a:ext cx="6835031" cy="3732044"/>
              </a:xfrm>
              <a:prstGeom prst="rect">
                <a:avLst/>
              </a:prstGeom>
              <a:blipFill>
                <a:blip r:embed="rId9"/>
                <a:stretch>
                  <a:fillRect l="-1781" r="-13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330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Secure Multiparty Computation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21</a:t>
            </a:fld>
            <a:endParaRPr lang="en-US"/>
          </a:p>
        </p:txBody>
      </p:sp>
      <p:pic>
        <p:nvPicPr>
          <p:cNvPr id="1026" name="Picture 2" descr="Image result for trust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271" y="1825625"/>
            <a:ext cx="1576388" cy="157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Image result for alic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19" y="4408766"/>
            <a:ext cx="1557669" cy="213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 flipV="1">
            <a:off x="1323403" y="2832847"/>
            <a:ext cx="3338244" cy="15759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1733461" y="3301650"/>
            <a:ext cx="3298356" cy="18427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 rot="20091084">
            <a:off x="1641863" y="3234602"/>
            <a:ext cx="15207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x, F, G,H</a:t>
            </a:r>
            <a:endParaRPr lang="en-US" sz="2800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6055659" y="2832848"/>
            <a:ext cx="3610767" cy="19976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 rot="1937818">
            <a:off x="7408646" y="3280482"/>
            <a:ext cx="16937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y, F, G, H</a:t>
            </a:r>
            <a:endParaRPr lang="en-US" sz="2800" dirty="0"/>
          </a:p>
        </p:txBody>
      </p:sp>
      <p:pic>
        <p:nvPicPr>
          <p:cNvPr id="18" name="Picture 8" descr="Image result for bo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6426" y="4143041"/>
            <a:ext cx="2387523" cy="207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/>
          <p:cNvSpPr/>
          <p:nvPr/>
        </p:nvSpPr>
        <p:spPr>
          <a:xfrm rot="19524591">
            <a:off x="2269910" y="3878622"/>
            <a:ext cx="13256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F(</a:t>
            </a:r>
            <a:r>
              <a:rPr lang="en-US" sz="3200" dirty="0" err="1" smtClean="0"/>
              <a:t>x,y,z</a:t>
            </a:r>
            <a:r>
              <a:rPr lang="en-US" sz="3200" dirty="0" smtClean="0"/>
              <a:t>)</a:t>
            </a:r>
            <a:endParaRPr lang="en-US" sz="2800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5737412" y="3320380"/>
            <a:ext cx="3784344" cy="22541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 rot="2158351">
            <a:off x="6864579" y="3870654"/>
            <a:ext cx="15389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G(</a:t>
            </a:r>
            <a:r>
              <a:rPr lang="en-US" sz="3200" dirty="0" err="1" smtClean="0"/>
              <a:t>x,y,z</a:t>
            </a:r>
            <a:r>
              <a:rPr lang="en-US" sz="3200" dirty="0" smtClean="0"/>
              <a:t>)</a:t>
            </a:r>
            <a:endParaRPr lang="en-US" sz="2800" dirty="0"/>
          </a:p>
        </p:txBody>
      </p:sp>
      <p:sp>
        <p:nvSpPr>
          <p:cNvPr id="29" name="TextBox 28"/>
          <p:cNvSpPr txBox="1"/>
          <p:nvPr/>
        </p:nvSpPr>
        <p:spPr>
          <a:xfrm>
            <a:off x="2103458" y="6247103"/>
            <a:ext cx="7502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Cryptography: What if we don’t have a trusted third party?</a:t>
            </a:r>
            <a:endParaRPr lang="en-US" sz="2400" dirty="0"/>
          </a:p>
        </p:txBody>
      </p:sp>
      <p:pic>
        <p:nvPicPr>
          <p:cNvPr id="1028" name="Picture 4" descr="Image result for mickey mous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1069465"/>
            <a:ext cx="1612320" cy="1612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Straight Arrow Connector 31"/>
          <p:cNvCxnSpPr>
            <a:stCxn id="1028" idx="1"/>
          </p:cNvCxnSpPr>
          <p:nvPr/>
        </p:nvCxnSpPr>
        <p:spPr>
          <a:xfrm flipH="1">
            <a:off x="6012132" y="1875625"/>
            <a:ext cx="3970068" cy="243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7172114" y="1384605"/>
            <a:ext cx="17925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z, F, G, H</a:t>
            </a:r>
            <a:endParaRPr lang="en-US" sz="2800" dirty="0"/>
          </a:p>
        </p:txBody>
      </p:sp>
      <p:cxnSp>
        <p:nvCxnSpPr>
          <p:cNvPr id="35" name="Straight Arrow Connector 34"/>
          <p:cNvCxnSpPr/>
          <p:nvPr/>
        </p:nvCxnSpPr>
        <p:spPr>
          <a:xfrm flipV="1">
            <a:off x="5897772" y="2490570"/>
            <a:ext cx="4193243" cy="1758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6860125" y="1997239"/>
            <a:ext cx="15389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H(</a:t>
            </a:r>
            <a:r>
              <a:rPr lang="en-US" sz="3200" dirty="0" err="1" smtClean="0"/>
              <a:t>x,y,z</a:t>
            </a:r>
            <a:r>
              <a:rPr lang="en-US" sz="3200" dirty="0" smtClean="0"/>
              <a:t>)</a:t>
            </a:r>
            <a:endParaRPr lang="en-US" sz="2800" dirty="0"/>
          </a:p>
        </p:txBody>
      </p:sp>
      <p:sp>
        <p:nvSpPr>
          <p:cNvPr id="41" name="TextBox 40"/>
          <p:cNvSpPr txBox="1"/>
          <p:nvPr/>
        </p:nvSpPr>
        <p:spPr>
          <a:xfrm>
            <a:off x="3564809" y="4571621"/>
            <a:ext cx="34755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Bob only learns G(</a:t>
            </a:r>
            <a:r>
              <a:rPr lang="en-US" sz="2400" dirty="0" err="1" smtClean="0"/>
              <a:t>x,y,z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Alice only learns F(</a:t>
            </a:r>
            <a:r>
              <a:rPr lang="en-US" sz="2400" dirty="0" err="1" smtClean="0"/>
              <a:t>x,y,z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Mickey only learns H(</a:t>
            </a:r>
            <a:r>
              <a:rPr lang="en-US" sz="2400" dirty="0" err="1" smtClean="0"/>
              <a:t>x,y,z</a:t>
            </a:r>
            <a:r>
              <a:rPr lang="en-US" sz="2400" dirty="0" smtClean="0"/>
              <a:t>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85795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3" grpId="0"/>
      <p:bldP spid="26" grpId="0"/>
      <p:bldP spid="29" grpId="0"/>
      <p:bldP spid="34" grpId="0"/>
      <p:bldP spid="36" grpId="0"/>
      <p:bldP spid="4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Secure Multiparty Computation (Crushes)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22</a:t>
            </a:fld>
            <a:endParaRPr lang="en-US"/>
          </a:p>
        </p:txBody>
      </p:sp>
      <p:pic>
        <p:nvPicPr>
          <p:cNvPr id="1026" name="Picture 2" descr="Image result for trust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271" y="1825625"/>
            <a:ext cx="1576388" cy="157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Image result for alic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19" y="4408766"/>
            <a:ext cx="1557669" cy="213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 flipV="1">
            <a:off x="1323403" y="2832847"/>
            <a:ext cx="3338244" cy="15759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1733461" y="3301650"/>
            <a:ext cx="3298356" cy="18427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 rot="20091084">
            <a:off x="1025511" y="3234602"/>
            <a:ext cx="27534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x=“Bob”, F, G,H</a:t>
            </a:r>
            <a:endParaRPr lang="en-US" sz="2800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6055659" y="2832848"/>
            <a:ext cx="3610767" cy="19976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 rot="1937818">
            <a:off x="7004904" y="3628190"/>
            <a:ext cx="31365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Y=“Alice”, F, G, H</a:t>
            </a:r>
            <a:endParaRPr lang="en-US" sz="2800" dirty="0"/>
          </a:p>
        </p:txBody>
      </p:sp>
      <p:pic>
        <p:nvPicPr>
          <p:cNvPr id="18" name="Picture 8" descr="Image result for bo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6426" y="4143041"/>
            <a:ext cx="2387523" cy="207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/>
          <p:cNvSpPr/>
          <p:nvPr/>
        </p:nvSpPr>
        <p:spPr>
          <a:xfrm rot="19871779">
            <a:off x="1655388" y="3698034"/>
            <a:ext cx="29118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F(</a:t>
            </a:r>
            <a:r>
              <a:rPr lang="en-US" sz="3200" dirty="0" err="1" smtClean="0"/>
              <a:t>x,y,z</a:t>
            </a:r>
            <a:r>
              <a:rPr lang="en-US" sz="3200" dirty="0" smtClean="0"/>
              <a:t>)=“match”</a:t>
            </a:r>
            <a:endParaRPr lang="en-US" sz="2800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5737412" y="3320380"/>
            <a:ext cx="3784344" cy="22541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 rot="1783626">
            <a:off x="6379544" y="3973898"/>
            <a:ext cx="29906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G(</a:t>
            </a:r>
            <a:r>
              <a:rPr lang="en-US" sz="3200" dirty="0" err="1" smtClean="0"/>
              <a:t>x,y,z</a:t>
            </a:r>
            <a:r>
              <a:rPr lang="en-US" sz="3200" dirty="0" smtClean="0"/>
              <a:t>)=“match”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963238" y="5646540"/>
                <a:ext cx="8030468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Alice can infer Y from F(</a:t>
                </a:r>
                <a:r>
                  <a:rPr lang="en-US" sz="2400" dirty="0" err="1" smtClean="0"/>
                  <a:t>x,y,z</a:t>
                </a:r>
                <a:r>
                  <a:rPr lang="en-US" sz="2400" dirty="0" smtClean="0"/>
                  <a:t>) and Bob can infer X from H(</a:t>
                </a:r>
                <a:r>
                  <a:rPr lang="en-US" sz="2400" dirty="0" err="1" smtClean="0"/>
                  <a:t>x,y,z</a:t>
                </a:r>
                <a:r>
                  <a:rPr lang="en-US" sz="2400" dirty="0" smtClean="0"/>
                  <a:t>). </a:t>
                </a:r>
              </a:p>
              <a:p>
                <a:r>
                  <a:rPr lang="en-US" sz="2400" dirty="0" smtClean="0"/>
                  <a:t>But Alice/Bob cannot infer anything about Z.</a:t>
                </a:r>
              </a:p>
              <a:p>
                <a:r>
                  <a:rPr lang="en-US" sz="2400" dirty="0" smtClean="0"/>
                  <a:t>Mickey cannot infer y, and learns that x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400" dirty="0" smtClean="0"/>
                  <a:t> “Mickey” 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3238" y="5646540"/>
                <a:ext cx="8030468" cy="1569660"/>
              </a:xfrm>
              <a:prstGeom prst="rect">
                <a:avLst/>
              </a:prstGeom>
              <a:blipFill>
                <a:blip r:embed="rId5"/>
                <a:stretch>
                  <a:fillRect l="-1139" t="-3101" r="-3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8" name="Picture 4" descr="Image result for mickey mous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1069465"/>
            <a:ext cx="1612320" cy="1612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Straight Arrow Connector 31"/>
          <p:cNvCxnSpPr>
            <a:stCxn id="1028" idx="1"/>
          </p:cNvCxnSpPr>
          <p:nvPr/>
        </p:nvCxnSpPr>
        <p:spPr>
          <a:xfrm flipH="1">
            <a:off x="6012132" y="1875625"/>
            <a:ext cx="3970068" cy="243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6032420" y="1364222"/>
            <a:ext cx="34065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Z=“Alice”, F, G, H</a:t>
            </a:r>
            <a:endParaRPr lang="en-US" sz="2800" dirty="0"/>
          </a:p>
        </p:txBody>
      </p:sp>
      <p:cxnSp>
        <p:nvCxnSpPr>
          <p:cNvPr id="35" name="Straight Arrow Connector 34"/>
          <p:cNvCxnSpPr/>
          <p:nvPr/>
        </p:nvCxnSpPr>
        <p:spPr>
          <a:xfrm flipV="1">
            <a:off x="5897772" y="2490570"/>
            <a:ext cx="4193243" cy="1758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 rot="21442888">
            <a:off x="6433063" y="2050670"/>
            <a:ext cx="35491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H(</a:t>
            </a:r>
            <a:r>
              <a:rPr lang="en-US" sz="3200" dirty="0" err="1" smtClean="0"/>
              <a:t>x,y,z</a:t>
            </a:r>
            <a:r>
              <a:rPr lang="en-US" sz="3200" dirty="0" smtClean="0"/>
              <a:t>)=“no match”</a:t>
            </a:r>
            <a:endParaRPr lang="en-US" sz="2800" dirty="0"/>
          </a:p>
        </p:txBody>
      </p:sp>
      <p:sp>
        <p:nvSpPr>
          <p:cNvPr id="41" name="TextBox 40"/>
          <p:cNvSpPr txBox="1"/>
          <p:nvPr/>
        </p:nvSpPr>
        <p:spPr>
          <a:xfrm>
            <a:off x="3602340" y="4158473"/>
            <a:ext cx="34755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Bob only learns G(</a:t>
            </a:r>
            <a:r>
              <a:rPr lang="en-US" sz="2400" dirty="0" err="1" smtClean="0"/>
              <a:t>x,y,z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Alice only learns F(</a:t>
            </a:r>
            <a:r>
              <a:rPr lang="en-US" sz="2400" dirty="0" err="1" smtClean="0"/>
              <a:t>x,y,z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Mickey only learns H(</a:t>
            </a:r>
            <a:r>
              <a:rPr lang="en-US" sz="2400" dirty="0" err="1" smtClean="0"/>
              <a:t>x,y,z</a:t>
            </a:r>
            <a:r>
              <a:rPr lang="en-US" sz="2400" dirty="0" smtClean="0"/>
              <a:t>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02971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3" grpId="0"/>
      <p:bldP spid="26" grpId="0"/>
      <p:bldP spid="29" grpId="0"/>
      <p:bldP spid="34" grpId="0"/>
      <p:bldP spid="3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Secure Multiparty Computation (Crushes)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23</a:t>
            </a:fld>
            <a:endParaRPr lang="en-US"/>
          </a:p>
        </p:txBody>
      </p:sp>
      <p:pic>
        <p:nvPicPr>
          <p:cNvPr id="1026" name="Picture 2" descr="Image result for trust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271" y="1825625"/>
            <a:ext cx="1576388" cy="157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Image result for alic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19" y="4408766"/>
            <a:ext cx="1557669" cy="213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 flipV="1">
            <a:off x="1323403" y="2832847"/>
            <a:ext cx="3338244" cy="15759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1733461" y="3301650"/>
            <a:ext cx="3298356" cy="18427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 rot="20091084">
            <a:off x="1025511" y="3234602"/>
            <a:ext cx="27534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x=“Bob”, F, G,H</a:t>
            </a:r>
            <a:endParaRPr lang="en-US" sz="2800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6055659" y="2832848"/>
            <a:ext cx="3610767" cy="19976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 rot="1937818">
            <a:off x="7004904" y="3628190"/>
            <a:ext cx="31365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Y=“Alice”, F, G, H</a:t>
            </a:r>
            <a:endParaRPr lang="en-US" sz="2800" dirty="0"/>
          </a:p>
        </p:txBody>
      </p:sp>
      <p:pic>
        <p:nvPicPr>
          <p:cNvPr id="18" name="Picture 8" descr="Image result for bo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6426" y="4143041"/>
            <a:ext cx="2387523" cy="207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/>
          <p:cNvSpPr/>
          <p:nvPr/>
        </p:nvSpPr>
        <p:spPr>
          <a:xfrm rot="19871779">
            <a:off x="1655388" y="3698034"/>
            <a:ext cx="29118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F(</a:t>
            </a:r>
            <a:r>
              <a:rPr lang="en-US" sz="3200" dirty="0" err="1" smtClean="0"/>
              <a:t>x,y,z</a:t>
            </a:r>
            <a:r>
              <a:rPr lang="en-US" sz="3200" dirty="0" smtClean="0"/>
              <a:t>)=“match”</a:t>
            </a:r>
            <a:endParaRPr lang="en-US" sz="2800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5737412" y="3320380"/>
            <a:ext cx="3784344" cy="22541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 rot="1783626">
            <a:off x="6379544" y="3973898"/>
            <a:ext cx="29906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G(</a:t>
            </a:r>
            <a:r>
              <a:rPr lang="en-US" sz="3200" dirty="0" err="1" smtClean="0"/>
              <a:t>x,y,z</a:t>
            </a:r>
            <a:r>
              <a:rPr lang="en-US" sz="3200" dirty="0" smtClean="0"/>
              <a:t>)=“match”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963238" y="5646540"/>
                <a:ext cx="8030468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Alice can infer Y from F(</a:t>
                </a:r>
                <a:r>
                  <a:rPr lang="en-US" sz="2400" dirty="0" err="1" smtClean="0"/>
                  <a:t>x,y,z</a:t>
                </a:r>
                <a:r>
                  <a:rPr lang="en-US" sz="2400" dirty="0" smtClean="0"/>
                  <a:t>) and Bob can infer X from H(</a:t>
                </a:r>
                <a:r>
                  <a:rPr lang="en-US" sz="2400" dirty="0" err="1" smtClean="0"/>
                  <a:t>x,y,z</a:t>
                </a:r>
                <a:r>
                  <a:rPr lang="en-US" sz="2400" dirty="0" smtClean="0"/>
                  <a:t>). </a:t>
                </a:r>
              </a:p>
              <a:p>
                <a:r>
                  <a:rPr lang="en-US" sz="2400" dirty="0" smtClean="0"/>
                  <a:t>But Alice/Bob cannot infer anything about Z.</a:t>
                </a:r>
              </a:p>
              <a:p>
                <a:r>
                  <a:rPr lang="en-US" sz="2400" dirty="0" smtClean="0"/>
                  <a:t>Mickey cannot infer y, and learns that x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400" dirty="0" smtClean="0"/>
                  <a:t> “Mickey” 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3238" y="5646540"/>
                <a:ext cx="8030468" cy="1569660"/>
              </a:xfrm>
              <a:prstGeom prst="rect">
                <a:avLst/>
              </a:prstGeom>
              <a:blipFill>
                <a:blip r:embed="rId5"/>
                <a:stretch>
                  <a:fillRect l="-1139" t="-3101" r="-3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8" name="Picture 4" descr="Image result for mickey mous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1069465"/>
            <a:ext cx="1612320" cy="1612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Straight Arrow Connector 31"/>
          <p:cNvCxnSpPr>
            <a:stCxn id="1028" idx="1"/>
          </p:cNvCxnSpPr>
          <p:nvPr/>
        </p:nvCxnSpPr>
        <p:spPr>
          <a:xfrm flipH="1">
            <a:off x="6012132" y="1875625"/>
            <a:ext cx="3970068" cy="243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6032420" y="1364222"/>
            <a:ext cx="34065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Z=“Alice”, F, G, H</a:t>
            </a:r>
            <a:endParaRPr lang="en-US" sz="2800" dirty="0"/>
          </a:p>
        </p:txBody>
      </p:sp>
      <p:cxnSp>
        <p:nvCxnSpPr>
          <p:cNvPr id="35" name="Straight Arrow Connector 34"/>
          <p:cNvCxnSpPr/>
          <p:nvPr/>
        </p:nvCxnSpPr>
        <p:spPr>
          <a:xfrm flipV="1">
            <a:off x="5897772" y="2490570"/>
            <a:ext cx="4193243" cy="1758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 rot="21442888">
            <a:off x="6433063" y="2050670"/>
            <a:ext cx="35491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H(</a:t>
            </a:r>
            <a:r>
              <a:rPr lang="en-US" sz="3200" dirty="0" err="1" smtClean="0"/>
              <a:t>x,y,z</a:t>
            </a:r>
            <a:r>
              <a:rPr lang="en-US" sz="3200" dirty="0" smtClean="0"/>
              <a:t>)=“no match”</a:t>
            </a:r>
            <a:endParaRPr lang="en-US" sz="2800" dirty="0"/>
          </a:p>
        </p:txBody>
      </p:sp>
      <p:sp>
        <p:nvSpPr>
          <p:cNvPr id="41" name="TextBox 40"/>
          <p:cNvSpPr txBox="1"/>
          <p:nvPr/>
        </p:nvSpPr>
        <p:spPr>
          <a:xfrm>
            <a:off x="3602340" y="4158473"/>
            <a:ext cx="34755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Bob only learns G(</a:t>
            </a:r>
            <a:r>
              <a:rPr lang="en-US" sz="2400" dirty="0" err="1" smtClean="0"/>
              <a:t>x,y,z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Alice only learns F(</a:t>
            </a:r>
            <a:r>
              <a:rPr lang="en-US" sz="2400" dirty="0" err="1" smtClean="0"/>
              <a:t>x,y,z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Mickey only learns H(</a:t>
            </a:r>
            <a:r>
              <a:rPr lang="en-US" sz="2400" dirty="0" err="1" smtClean="0"/>
              <a:t>x,y,z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4441407" y="1013341"/>
            <a:ext cx="6866965" cy="41922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Key Point: </a:t>
            </a:r>
            <a:r>
              <a:rPr lang="en-US" sz="3600" dirty="0" smtClean="0"/>
              <a:t>The output H(</a:t>
            </a:r>
            <a:r>
              <a:rPr lang="en-US" sz="3600" dirty="0" err="1" smtClean="0"/>
              <a:t>x,y,z</a:t>
            </a:r>
            <a:r>
              <a:rPr lang="en-US" sz="3600" dirty="0" smtClean="0"/>
              <a:t>) may leak info about inputs. Thus, we cannot prevent Mickey from learning anything about </a:t>
            </a:r>
            <a:r>
              <a:rPr lang="en-US" sz="3600" dirty="0" err="1" smtClean="0"/>
              <a:t>x,y</a:t>
            </a:r>
            <a:r>
              <a:rPr lang="en-US" sz="3600" dirty="0" smtClean="0"/>
              <a:t> but Mickey should not learn anything else besides H(</a:t>
            </a:r>
            <a:r>
              <a:rPr lang="en-US" sz="3600" dirty="0" err="1" smtClean="0"/>
              <a:t>x,y,z</a:t>
            </a:r>
            <a:r>
              <a:rPr lang="en-US" sz="3600" dirty="0" smtClean="0"/>
              <a:t>)!</a:t>
            </a:r>
            <a:endParaRPr lang="en-US" sz="3600" dirty="0"/>
          </a:p>
        </p:txBody>
      </p:sp>
      <p:sp>
        <p:nvSpPr>
          <p:cNvPr id="24" name="Rectangle 23"/>
          <p:cNvSpPr/>
          <p:nvPr/>
        </p:nvSpPr>
        <p:spPr>
          <a:xfrm>
            <a:off x="1031757" y="5311190"/>
            <a:ext cx="10562763" cy="11964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Though Question: How can we formalize this property?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3778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Adversary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Semi-Honest (“honest, but curious”)</a:t>
            </a:r>
          </a:p>
          <a:p>
            <a:pPr lvl="1"/>
            <a:r>
              <a:rPr lang="en-US" dirty="0" smtClean="0"/>
              <a:t>All parties follow protocol instructions, but…</a:t>
            </a:r>
          </a:p>
          <a:p>
            <a:pPr lvl="1"/>
            <a:r>
              <a:rPr lang="en-US" dirty="0" smtClean="0"/>
              <a:t> dishonest parties may be curious to violate privacy of others when possible</a:t>
            </a:r>
            <a:endParaRPr lang="en-US" dirty="0"/>
          </a:p>
          <a:p>
            <a:r>
              <a:rPr lang="en-US" dirty="0" smtClean="0"/>
              <a:t>Fully Malicious Model</a:t>
            </a:r>
          </a:p>
          <a:p>
            <a:pPr lvl="1"/>
            <a:r>
              <a:rPr lang="en-US" dirty="0" smtClean="0"/>
              <a:t>Adversarial Parties may deviate from the protocol arbitrarily</a:t>
            </a:r>
          </a:p>
          <a:p>
            <a:pPr lvl="2"/>
            <a:r>
              <a:rPr lang="en-US" dirty="0" smtClean="0"/>
              <a:t>Quit unexpectedly</a:t>
            </a:r>
          </a:p>
          <a:p>
            <a:pPr lvl="2"/>
            <a:r>
              <a:rPr lang="en-US" dirty="0" smtClean="0"/>
              <a:t>Send different messages</a:t>
            </a:r>
          </a:p>
          <a:p>
            <a:pPr lvl="1"/>
            <a:r>
              <a:rPr lang="en-US" dirty="0" smtClean="0"/>
              <a:t>It is much harder to achieve security in the fully malicious model</a:t>
            </a:r>
          </a:p>
          <a:p>
            <a:r>
              <a:rPr lang="en-US" dirty="0" smtClean="0"/>
              <a:t>Convert Secure Semi-Honest Protocol into Secure Protocol in Fully Malicious Mode?</a:t>
            </a:r>
          </a:p>
          <a:p>
            <a:pPr lvl="1"/>
            <a:r>
              <a:rPr lang="en-US" dirty="0" smtClean="0"/>
              <a:t>Tool: Zero-Knowledge Proofs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63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Class</a:t>
            </a:r>
            <a:r>
              <a:rPr lang="en-US" dirty="0"/>
              <a:t>: </a:t>
            </a:r>
            <a:r>
              <a:rPr lang="en-US" smtClean="0"/>
              <a:t>Zero-Knowledge Proofs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Wikipedia entry on Zero-Knowledge Proofs</a:t>
            </a:r>
          </a:p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en.wikipedia.org/wiki/Zero-knowledge_proof</a:t>
            </a:r>
            <a:r>
              <a:rPr lang="en-US" dirty="0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05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Commitment Schemes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 commitment scheme allows one party to “commit” to a message </a:t>
            </a:r>
            <a:r>
              <a:rPr lang="en-US" b="1" dirty="0" smtClean="0"/>
              <a:t>m</a:t>
            </a:r>
            <a:r>
              <a:rPr lang="en-US" dirty="0" smtClean="0"/>
              <a:t> by sending a commitment </a:t>
            </a:r>
            <a:r>
              <a:rPr lang="en-US" b="1" dirty="0" smtClean="0"/>
              <a:t>com </a:t>
            </a:r>
            <a:r>
              <a:rPr lang="en-US" dirty="0" smtClean="0"/>
              <a:t>with the following security properties</a:t>
            </a:r>
          </a:p>
          <a:p>
            <a:r>
              <a:rPr lang="en-US" b="1" dirty="0" smtClean="0"/>
              <a:t>Hiding: </a:t>
            </a:r>
            <a:r>
              <a:rPr lang="en-US" dirty="0" smtClean="0"/>
              <a:t>the commitment doesn’t reveal anything about m</a:t>
            </a:r>
          </a:p>
          <a:p>
            <a:r>
              <a:rPr lang="en-US" b="1" dirty="0" smtClean="0"/>
              <a:t>Binding: </a:t>
            </a:r>
            <a:r>
              <a:rPr lang="en-US" dirty="0" smtClean="0"/>
              <a:t>it is infeasible for the committer to output a commitment </a:t>
            </a:r>
            <a:r>
              <a:rPr lang="en-US" b="1" dirty="0" smtClean="0"/>
              <a:t>com </a:t>
            </a:r>
            <a:r>
              <a:rPr lang="en-US" dirty="0" smtClean="0"/>
              <a:t>that can later be revealed as two different messages m and m’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 smtClean="0"/>
              <a:t>Physical Analogy: </a:t>
            </a:r>
            <a:r>
              <a:rPr lang="en-US" dirty="0" smtClean="0"/>
              <a:t>Sealed envelope. </a:t>
            </a:r>
            <a:endParaRPr lang="en-US" dirty="0"/>
          </a:p>
          <a:p>
            <a:r>
              <a:rPr lang="en-US" b="1" dirty="0" smtClean="0"/>
              <a:t>Hiding: </a:t>
            </a:r>
            <a:r>
              <a:rPr lang="en-US" dirty="0" smtClean="0"/>
              <a:t>Receiver cannot see message inside the envelope</a:t>
            </a:r>
          </a:p>
          <a:p>
            <a:r>
              <a:rPr lang="en-US" b="1" dirty="0" smtClean="0"/>
              <a:t>Binding: </a:t>
            </a:r>
            <a:r>
              <a:rPr lang="en-US" dirty="0" smtClean="0"/>
              <a:t>Sender cannot change message inside the envelope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696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Commitment Scheme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Three </a:t>
                </a:r>
                <a:r>
                  <a:rPr lang="en-US" dirty="0"/>
                  <a:t>Algorithms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Gen</m:t>
                        </m:r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</m:e>
                        </m:d>
                      </m:fName>
                      <m:e/>
                    </m:func>
                  </m:oMath>
                </a14:m>
                <a:r>
                  <a:rPr lang="en-US" dirty="0"/>
                  <a:t> (Key-generation algorithm)</a:t>
                </a:r>
              </a:p>
              <a:p>
                <a:pPr lvl="2"/>
                <a:r>
                  <a:rPr lang="en-US" dirty="0"/>
                  <a:t>Input: </a:t>
                </a:r>
                <a:r>
                  <a:rPr lang="en-US" dirty="0" smtClean="0"/>
                  <a:t>Security parameter n</a:t>
                </a:r>
                <a:endParaRPr lang="en-US" dirty="0"/>
              </a:p>
              <a:p>
                <a:pPr lvl="2"/>
                <a:r>
                  <a:rPr lang="en-US" dirty="0"/>
                  <a:t>Output: </a:t>
                </a:r>
                <a:r>
                  <a:rPr lang="en-US" dirty="0" smtClean="0"/>
                  <a:t>public parameters </a:t>
                </a:r>
                <a:r>
                  <a:rPr lang="en-US" b="1" dirty="0" err="1" smtClean="0"/>
                  <a:t>params</a:t>
                </a:r>
                <a:r>
                  <a:rPr lang="en-US" b="1" dirty="0" smtClean="0"/>
                  <a:t> </a:t>
                </a:r>
                <a:r>
                  <a:rPr lang="en-US" dirty="0" smtClean="0"/>
                  <a:t>of commitment scheme</a:t>
                </a:r>
                <a:endParaRPr lang="en-US" b="1" dirty="0"/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Com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𝑝𝑎𝑟𝑎𝑚𝑠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(Commitment </a:t>
                </a:r>
                <a:r>
                  <a:rPr lang="en-US" dirty="0"/>
                  <a:t>algorithm)</a:t>
                </a:r>
              </a:p>
              <a:p>
                <a:pPr lvl="2"/>
                <a:r>
                  <a:rPr lang="en-US" dirty="0"/>
                  <a:t>Input: </a:t>
                </a:r>
                <a:r>
                  <a:rPr lang="en-US" dirty="0" smtClean="0"/>
                  <a:t>parameters </a:t>
                </a:r>
                <a:r>
                  <a:rPr lang="en-US" dirty="0" err="1" smtClean="0"/>
                  <a:t>params</a:t>
                </a:r>
                <a:r>
                  <a:rPr lang="en-US" dirty="0" smtClean="0"/>
                  <a:t>, message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ℳ</m:t>
                    </m:r>
                  </m:oMath>
                </a14:m>
                <a:r>
                  <a:rPr lang="en-US" dirty="0" smtClean="0"/>
                  <a:t> and random bits r</a:t>
                </a:r>
                <a:endParaRPr lang="en-US" dirty="0"/>
              </a:p>
              <a:p>
                <a:pPr lvl="2"/>
                <a:r>
                  <a:rPr lang="en-US" dirty="0"/>
                  <a:t>Output: </a:t>
                </a:r>
                <a:r>
                  <a:rPr lang="en-US" dirty="0" smtClean="0"/>
                  <a:t>commitment </a:t>
                </a:r>
                <a:r>
                  <a:rPr lang="en-US" b="1" i="1" dirty="0" smtClean="0"/>
                  <a:t>com</a:t>
                </a:r>
              </a:p>
              <a:p>
                <a:pPr lvl="1"/>
                <a:r>
                  <a:rPr lang="en-US" dirty="0" err="1" smtClean="0"/>
                  <a:t>Vrfy</a:t>
                </a:r>
                <a:r>
                  <a:rPr lang="en-US" dirty="0" smtClean="0"/>
                  <a:t>(</a:t>
                </a:r>
                <a:r>
                  <a:rPr lang="en-US" dirty="0" err="1" smtClean="0"/>
                  <a:t>params</a:t>
                </a:r>
                <a:r>
                  <a:rPr lang="en-US" dirty="0" smtClean="0"/>
                  <a:t>, com, m , r)</a:t>
                </a:r>
                <a:r>
                  <a:rPr lang="en-US" b="1" i="1" dirty="0" smtClean="0"/>
                  <a:t>  </a:t>
                </a:r>
                <a:r>
                  <a:rPr lang="en-US" dirty="0" smtClean="0"/>
                  <a:t>(Verification Algorithm: Deterministic)</a:t>
                </a:r>
              </a:p>
              <a:p>
                <a:pPr lvl="2"/>
                <a:r>
                  <a:rPr lang="en-US" dirty="0"/>
                  <a:t>Input: parameters </a:t>
                </a:r>
                <a:r>
                  <a:rPr lang="en-US" dirty="0" err="1"/>
                  <a:t>params</a:t>
                </a:r>
                <a:r>
                  <a:rPr lang="en-US" dirty="0"/>
                  <a:t>, message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ℳ</m:t>
                    </m:r>
                  </m:oMath>
                </a14:m>
                <a:r>
                  <a:rPr lang="en-US" dirty="0"/>
                  <a:t> and random bits r</a:t>
                </a:r>
              </a:p>
              <a:p>
                <a:pPr lvl="2"/>
                <a:r>
                  <a:rPr lang="en-US" dirty="0"/>
                  <a:t>Output: </a:t>
                </a:r>
                <a:r>
                  <a:rPr lang="en-US" dirty="0" smtClean="0"/>
                  <a:t>1/0 for “success” or “failure”</a:t>
                </a:r>
                <a:endParaRPr lang="en-US" b="1" i="1" dirty="0"/>
              </a:p>
              <a:p>
                <a:pPr lvl="2"/>
                <a:endParaRPr lang="en-US" b="1" i="1" dirty="0"/>
              </a:p>
              <a:p>
                <a:r>
                  <a:rPr lang="en-US" dirty="0" smtClean="0"/>
                  <a:t>To open a commitment </a:t>
                </a:r>
                <a:r>
                  <a:rPr lang="en-US" b="1" dirty="0" smtClean="0"/>
                  <a:t>com</a:t>
                </a:r>
                <a:r>
                  <a:rPr lang="en-US" dirty="0" smtClean="0"/>
                  <a:t> the committer can reveal m and r</a:t>
                </a:r>
              </a:p>
              <a:p>
                <a:r>
                  <a:rPr lang="en-US" b="1" dirty="0" smtClean="0"/>
                  <a:t>Canonical Verification</a:t>
                </a:r>
                <a:r>
                  <a:rPr lang="en-US" dirty="0" smtClean="0"/>
                  <a:t>: Check to see if </a:t>
                </a:r>
                <a:r>
                  <a:rPr lang="en-US" b="1" dirty="0" smtClean="0"/>
                  <a:t>com </a:t>
                </a:r>
                <a:r>
                  <a:rPr lang="en-US" dirty="0" smtClean="0"/>
                  <a:t>= Com(</a:t>
                </a:r>
                <a:r>
                  <a:rPr lang="en-US" dirty="0" err="1" smtClean="0"/>
                  <a:t>params</a:t>
                </a:r>
                <a:r>
                  <a:rPr lang="en-US" dirty="0" smtClean="0"/>
                  <a:t>, m; r)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35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120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05362" y="5035045"/>
            <a:ext cx="1228181" cy="12619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-19754" y="211397"/>
                <a:ext cx="12817786" cy="1325563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Commitment Hiding Experiment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0" dirty="0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iding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Com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) 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-19754" y="211397"/>
                <a:ext cx="12817786" cy="1325563"/>
              </a:xfrm>
              <a:blipFill>
                <a:blip r:embed="rId4"/>
                <a:stretch>
                  <a:fillRect l="-1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773" y="1897809"/>
            <a:ext cx="2538598" cy="23619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468" y="1700766"/>
            <a:ext cx="4103533" cy="273893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687635" y="4514552"/>
            <a:ext cx="255403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/>
              <a:t>params</a:t>
            </a:r>
            <a:r>
              <a:rPr lang="en-US" sz="2800" b="1" dirty="0" smtClean="0"/>
              <a:t> = Gen(.)</a:t>
            </a:r>
          </a:p>
          <a:p>
            <a:r>
              <a:rPr lang="en-US" sz="2800" b="1" dirty="0" smtClean="0"/>
              <a:t>Bit b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2230947" y="2025717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739872" y="3826336"/>
                <a:ext cx="4102790" cy="4778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dirty="0">
                                  <a:latin typeface="Cambria Math" panose="02040503050406030204" pitchFamily="18" charset="0"/>
                                </a:rPr>
                                <m:t>Hiding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400" dirty="0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  <m:r>
                                <a:rPr lang="en-US" sz="2400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Com</m:t>
                              </m:r>
                            </m:sub>
                          </m:s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=1 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if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9872" y="3826336"/>
                <a:ext cx="4102790" cy="477888"/>
              </a:xfrm>
              <a:prstGeom prst="rect">
                <a:avLst/>
              </a:prstGeom>
              <a:blipFill>
                <a:blip r:embed="rId7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/>
          <p:cNvCxnSpPr/>
          <p:nvPr/>
        </p:nvCxnSpPr>
        <p:spPr>
          <a:xfrm flipH="1" flipV="1">
            <a:off x="2270760" y="4349757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2434550" y="2539418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2270760" y="2095866"/>
            <a:ext cx="9781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,m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  <p:cxnSp>
        <p:nvCxnSpPr>
          <p:cNvPr id="38" name="Straight Arrow Connector 37"/>
          <p:cNvCxnSpPr/>
          <p:nvPr/>
        </p:nvCxnSpPr>
        <p:spPr>
          <a:xfrm flipH="1" flipV="1">
            <a:off x="2358350" y="2918379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4561292" y="2506042"/>
            <a:ext cx="29559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c </a:t>
            </a:r>
            <a:r>
              <a:rPr lang="en-US" sz="2400" b="1" dirty="0"/>
              <a:t>= </a:t>
            </a:r>
            <a:r>
              <a:rPr lang="en-US" sz="2400" b="1" dirty="0" smtClean="0"/>
              <a:t>Com(</a:t>
            </a:r>
            <a:r>
              <a:rPr lang="en-US" sz="2400" b="1" dirty="0" err="1" smtClean="0"/>
              <a:t>params,m</a:t>
            </a:r>
            <a:r>
              <a:rPr lang="en-US" sz="2400" b="1" baseline="-25000" dirty="0" err="1" smtClean="0"/>
              <a:t>b</a:t>
            </a:r>
            <a:r>
              <a:rPr lang="en-US" sz="2400" b="1" dirty="0" err="1"/>
              <a:t>;r</a:t>
            </a:r>
            <a:r>
              <a:rPr lang="en-US" sz="2400" b="1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-1013015" y="5376254"/>
                <a:ext cx="11795760" cy="15492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𝑃𝑃𝑇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∃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negligible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200" dirty="0">
                                  <a:latin typeface="Cambria Math" panose="02040503050406030204" pitchFamily="18" charset="0"/>
                                </a:rPr>
                                <m:t>Hiding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3200" dirty="0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  <m:r>
                                <a:rPr lang="en-US" sz="3200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n-US" sz="32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Com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13015" y="5376254"/>
                <a:ext cx="11795760" cy="154920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6051066" y="1581001"/>
            <a:ext cx="11990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/>
              <a:t>params</a:t>
            </a:r>
            <a:r>
              <a:rPr lang="en-US" sz="2400" b="1" dirty="0"/>
              <a:t> </a:t>
            </a:r>
            <a:endParaRPr lang="en-US" sz="2400" dirty="0"/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2124835" y="3532302"/>
            <a:ext cx="5395008" cy="169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2346395" y="3030407"/>
            <a:ext cx="4283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b’</a:t>
            </a:r>
            <a:endParaRPr lang="en-US" sz="2400" baseline="-25000" dirty="0"/>
          </a:p>
        </p:txBody>
      </p:sp>
    </p:spTree>
    <p:extLst>
      <p:ext uri="{BB962C8B-B14F-4D97-AF65-F5344CB8AC3E}">
        <p14:creationId xmlns:p14="http://schemas.microsoft.com/office/powerpoint/2010/main" val="695157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9" grpId="0"/>
      <p:bldP spid="7" grpId="0"/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05362" y="5035045"/>
            <a:ext cx="1228181" cy="12619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-19754" y="211397"/>
                <a:ext cx="12817786" cy="1325563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Commitment Binding Experiment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0" dirty="0" smtClean="0">
                            <a:latin typeface="Cambria Math" panose="02040503050406030204" pitchFamily="18" charset="0"/>
                          </a:rPr>
                          <m:t>B</m:t>
                        </m:r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inding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Com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) 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-19754" y="211397"/>
                <a:ext cx="12817786" cy="1325563"/>
              </a:xfrm>
              <a:blipFill>
                <a:blip r:embed="rId4"/>
                <a:stretch>
                  <a:fillRect l="-1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773" y="1897809"/>
            <a:ext cx="2538598" cy="23619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468" y="1700766"/>
            <a:ext cx="4103533" cy="273893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687635" y="4514552"/>
            <a:ext cx="255403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/>
              <a:t>params</a:t>
            </a:r>
            <a:r>
              <a:rPr lang="en-US" sz="2800" b="1" dirty="0" smtClean="0"/>
              <a:t> = Gen(.)</a:t>
            </a:r>
          </a:p>
          <a:p>
            <a:r>
              <a:rPr lang="en-US" sz="2800" b="1" dirty="0" smtClean="0"/>
              <a:t>Bit b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2230947" y="2025717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138226" y="2594809"/>
                <a:ext cx="5449953" cy="21427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dirty="0">
                              <a:latin typeface="Cambria Math" panose="02040503050406030204" pitchFamily="18" charset="0"/>
                            </a:rPr>
                            <m:t>Binding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dirty="0"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a:rPr lang="en-US" sz="2400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Com</m:t>
                          </m:r>
                        </m:sub>
                      </m:sSub>
                      <m:d>
                        <m:dPr>
                          <m:ctrlPr>
                            <a:rPr lang="en-US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     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𝑖𝑓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  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    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𝑖𝑓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Vrfy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𝑝𝑎𝑟𝑎𝑚𝑠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1         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    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𝑖𝑓</m:t>
                              </m:r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Vrfy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𝑝𝑎𝑟𝑎𝑚𝑠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e>
                              </m:d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1        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1        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𝑜𝑡h𝑒𝑟𝑤𝑖𝑠𝑒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8226" y="2594809"/>
                <a:ext cx="5449953" cy="214270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/>
          <p:cNvCxnSpPr/>
          <p:nvPr/>
        </p:nvCxnSpPr>
        <p:spPr>
          <a:xfrm flipH="1">
            <a:off x="1894340" y="4897900"/>
            <a:ext cx="5661128" cy="100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2434550" y="2539418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2270760" y="2095866"/>
            <a:ext cx="1847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2400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-1013015" y="5376254"/>
                <a:ext cx="11795760" cy="11406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𝑃𝑃𝑇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∃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negligible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200" b="0" i="0" dirty="0" smtClean="0">
                                  <a:latin typeface="Cambria Math" panose="02040503050406030204" pitchFamily="18" charset="0"/>
                                </a:rPr>
                                <m:t>Binding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3200" dirty="0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  <m:r>
                                <a:rPr lang="en-US" sz="3200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n-US" sz="32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Com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13015" y="5376254"/>
                <a:ext cx="11795760" cy="114063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6051066" y="1581001"/>
            <a:ext cx="11990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/>
              <a:t>params</a:t>
            </a:r>
            <a:r>
              <a:rPr lang="en-US" sz="2400" b="1" dirty="0"/>
              <a:t> 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2388616" y="2115701"/>
                <a:ext cx="2601610" cy="4531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𝐶𝑂𝑀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</m:oMath>
                  </m:oMathPara>
                </a14:m>
                <a:endParaRPr lang="en-US" sz="2400" baseline="-25000" dirty="0"/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8616" y="2115701"/>
                <a:ext cx="2601610" cy="453137"/>
              </a:xfrm>
              <a:prstGeom prst="rect">
                <a:avLst/>
              </a:prstGeom>
              <a:blipFill>
                <a:blip r:embed="rId9"/>
                <a:stretch>
                  <a:fillRect b="-1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5159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Secure commitment scheme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/>
                  <a:t>Definition: </a:t>
                </a:r>
                <a:r>
                  <a:rPr lang="en-US" dirty="0" smtClean="0"/>
                  <a:t>A commitment scheme Com is secure if for all PPT attackers A there is a negligible function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such that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dirty="0">
                                  <a:latin typeface="Cambria Math" panose="02040503050406030204" pitchFamily="18" charset="0"/>
                                </a:rPr>
                                <m:t>Hiding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dirty="0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  <m:r>
                                <a:rPr lang="en-US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Com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And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dirty="0">
                                  <a:latin typeface="Cambria Math" panose="02040503050406030204" pitchFamily="18" charset="0"/>
                                </a:rPr>
                                <m:t>Binding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dirty="0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  <m:r>
                                <a:rPr lang="en-US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Com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 r="-11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29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Application: Fair Coin Flipping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276" y="5653226"/>
            <a:ext cx="10515600" cy="885686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Security</a:t>
            </a:r>
            <a:r>
              <a:rPr lang="en-US" dirty="0" smtClean="0"/>
              <a:t>: Dishonest party cannot bias the coin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8</a:t>
            </a:fld>
            <a:endParaRPr lang="en-US"/>
          </a:p>
        </p:txBody>
      </p:sp>
      <p:sp>
        <p:nvSpPr>
          <p:cNvPr id="5" name="AutoShape 12" descr="Image result for wolf in grandma's clothes"/>
          <p:cNvSpPr>
            <a:spLocks noChangeAspect="1" noChangeArrowheads="1"/>
          </p:cNvSpPr>
          <p:nvPr/>
        </p:nvSpPr>
        <p:spPr bwMode="auto">
          <a:xfrm>
            <a:off x="660276" y="4198509"/>
            <a:ext cx="1067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1" dirty="0"/>
              <a:t>Bob; </a:t>
            </a:r>
            <a:r>
              <a:rPr lang="en-US" b="1" dirty="0" err="1" smtClean="0"/>
              <a:t>params</a:t>
            </a:r>
            <a:r>
              <a:rPr lang="en-US" b="1" dirty="0" smtClean="0"/>
              <a:t>;</a:t>
            </a:r>
          </a:p>
          <a:p>
            <a:r>
              <a:rPr lang="en-US" b="1" dirty="0" smtClean="0"/>
              <a:t>Bit b</a:t>
            </a:r>
            <a:endParaRPr lang="en-US" b="1" dirty="0"/>
          </a:p>
        </p:txBody>
      </p:sp>
      <p:pic>
        <p:nvPicPr>
          <p:cNvPr id="6" name="Picture 8" descr="Image result for bo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68" y="1870075"/>
            <a:ext cx="2387523" cy="207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V="1">
            <a:off x="2822451" y="2935148"/>
            <a:ext cx="6845039" cy="102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6" descr="Image result for alic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6131" y="1880277"/>
            <a:ext cx="1557669" cy="213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4632972" y="2481046"/>
            <a:ext cx="17970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Com(</a:t>
            </a:r>
            <a:r>
              <a:rPr lang="en-US" b="1" dirty="0" err="1" smtClean="0"/>
              <a:t>params,b;r</a:t>
            </a:r>
            <a:r>
              <a:rPr lang="en-US" b="1" dirty="0"/>
              <a:t>)</a:t>
            </a:r>
          </a:p>
        </p:txBody>
      </p:sp>
      <p:sp>
        <p:nvSpPr>
          <p:cNvPr id="10" name="AutoShape 12" descr="Image result for wolf in grandma's clothes"/>
          <p:cNvSpPr>
            <a:spLocks noChangeAspect="1" noChangeArrowheads="1"/>
          </p:cNvSpPr>
          <p:nvPr/>
        </p:nvSpPr>
        <p:spPr bwMode="auto">
          <a:xfrm>
            <a:off x="10041065" y="4145360"/>
            <a:ext cx="1067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1" dirty="0" smtClean="0"/>
              <a:t>Alice;</a:t>
            </a:r>
          </a:p>
          <a:p>
            <a:r>
              <a:rPr lang="en-US" b="1" dirty="0" err="1" smtClean="0"/>
              <a:t>params</a:t>
            </a:r>
            <a:endParaRPr lang="en-US" b="1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2760786" y="3346049"/>
            <a:ext cx="7221415" cy="665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5417522" y="2976717"/>
            <a:ext cx="3738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b’</a:t>
            </a:r>
            <a:endParaRPr lang="en-US" b="1" dirty="0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2760786" y="3893144"/>
            <a:ext cx="6845039" cy="102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3356106" y="3534014"/>
                <a:ext cx="237597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𝒄𝒐𝒊𝒏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b="1" dirty="0" smtClean="0"/>
                  <a:t> and (</a:t>
                </a:r>
                <a:r>
                  <a:rPr lang="en-US" b="1" dirty="0" err="1" smtClean="0"/>
                  <a:t>b,r</a:t>
                </a:r>
                <a:r>
                  <a:rPr lang="en-US" b="1" dirty="0" smtClean="0"/>
                  <a:t>)</a:t>
                </a:r>
                <a:endParaRPr lang="en-US" b="1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6106" y="3534014"/>
                <a:ext cx="2375971" cy="369332"/>
              </a:xfrm>
              <a:prstGeom prst="rect">
                <a:avLst/>
              </a:prstGeom>
              <a:blipFill>
                <a:blip r:embed="rId4"/>
                <a:stretch>
                  <a:fillRect t="-10000" r="-1799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/>
          <p:cNvCxnSpPr/>
          <p:nvPr/>
        </p:nvCxnSpPr>
        <p:spPr>
          <a:xfrm flipH="1" flipV="1">
            <a:off x="2760786" y="4465774"/>
            <a:ext cx="703534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3211460" y="4078233"/>
                <a:ext cx="250421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/>
                        <m:t>Vrfy</m:t>
                      </m:r>
                      <m:r>
                        <m:rPr>
                          <m:nor/>
                        </m:rPr>
                        <a:rPr lang="en-US" dirty="0"/>
                        <m:t>(</m:t>
                      </m:r>
                      <m:r>
                        <m:rPr>
                          <m:nor/>
                        </m:rPr>
                        <a:rPr lang="en-US" dirty="0"/>
                        <m:t>params</m:t>
                      </m:r>
                      <m:r>
                        <m:rPr>
                          <m:nor/>
                        </m:rPr>
                        <a:rPr lang="en-US" dirty="0"/>
                        <m:t>, </m:t>
                      </m:r>
                      <m:r>
                        <m:rPr>
                          <m:nor/>
                        </m:rPr>
                        <a:rPr lang="en-US" dirty="0"/>
                        <m:t>com</m:t>
                      </m:r>
                      <m:r>
                        <m:rPr>
                          <m:nor/>
                        </m:rPr>
                        <a:rPr lang="en-US" dirty="0"/>
                        <m:t>, </m:t>
                      </m:r>
                      <m:r>
                        <m:rPr>
                          <m:nor/>
                        </m:rPr>
                        <a:rPr lang="en-US" b="0" i="0" dirty="0" smtClean="0"/>
                        <m:t>b</m:t>
                      </m:r>
                      <m:r>
                        <m:rPr>
                          <m:nor/>
                        </m:rPr>
                        <a:rPr lang="en-US" dirty="0"/>
                        <m:t> , </m:t>
                      </m:r>
                      <m:r>
                        <m:rPr>
                          <m:nor/>
                        </m:rPr>
                        <a:rPr lang="en-US" dirty="0"/>
                        <m:t>r</m:t>
                      </m:r>
                      <m:r>
                        <m:rPr>
                          <m:nor/>
                        </m:rPr>
                        <a:rPr lang="en-US" dirty="0"/>
                        <m:t>)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1460" y="4078233"/>
                <a:ext cx="2504212" cy="369332"/>
              </a:xfrm>
              <a:prstGeom prst="rect">
                <a:avLst/>
              </a:prstGeom>
              <a:blipFill>
                <a:blip r:embed="rId5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102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009" y="365125"/>
            <a:ext cx="11625943" cy="1325563"/>
          </a:xfrm>
        </p:spPr>
        <p:txBody>
          <a:bodyPr/>
          <a:lstStyle/>
          <a:p>
            <a:r>
              <a:rPr lang="en-US" dirty="0" smtClean="0"/>
              <a:t>Secure Commitment Scheme with Random Oracle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Com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𝑝𝑎𝑟𝑎𝑚𝑠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Theorem</a:t>
                </a:r>
                <a:r>
                  <a:rPr lang="en-US" dirty="0" smtClean="0"/>
                  <a:t>: In the random oracle model this is a secure commitment scheme.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Proof Hiding [sketch]: </a:t>
                </a:r>
                <a:r>
                  <a:rPr lang="en-US" dirty="0" smtClean="0"/>
                  <a:t>Any PPT attacker can make p(n) queries to RO.</a:t>
                </a:r>
              </a:p>
              <a:p>
                <a:r>
                  <a:rPr lang="en-US" dirty="0" smtClean="0"/>
                  <a:t>Case 1: Attacker never queries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r>
                  <a:rPr lang="en-US" dirty="0" smtClean="0"/>
                  <a:t> </a:t>
                </a:r>
              </a:p>
              <a:p>
                <a:pPr lvl="1"/>
                <a:r>
                  <a:rPr lang="en-US" dirty="0" smtClean="0"/>
                  <a:t>Attacker learns no information about m in an information theoretic sense</a:t>
                </a:r>
              </a:p>
              <a:p>
                <a:r>
                  <a:rPr lang="en-US" dirty="0" smtClean="0"/>
                  <a:t>Case 2: </a:t>
                </a:r>
                <a:r>
                  <a:rPr lang="en-US" dirty="0"/>
                  <a:t>Attacker </a:t>
                </a:r>
                <a:r>
                  <a:rPr lang="en-US" dirty="0" smtClean="0"/>
                  <a:t>queries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∗∥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r>
                  <a:rPr lang="en-US" dirty="0" smtClean="0"/>
                  <a:t> </a:t>
                </a:r>
              </a:p>
              <a:p>
                <a:pPr lvl="1"/>
                <a:r>
                  <a:rPr lang="en-US" dirty="0" smtClean="0"/>
                  <a:t>Happens with probability at most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b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862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85937</TotalTime>
  <Words>1117</Words>
  <Application>Microsoft Office PowerPoint</Application>
  <PresentationFormat>Widescreen</PresentationFormat>
  <Paragraphs>305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Calibri</vt:lpstr>
      <vt:lpstr>Cambria Math</vt:lpstr>
      <vt:lpstr>Arial</vt:lpstr>
      <vt:lpstr>Times New Roman</vt:lpstr>
      <vt:lpstr>Symbol</vt:lpstr>
      <vt:lpstr>Calibri Light</vt:lpstr>
      <vt:lpstr>Office Theme</vt:lpstr>
      <vt:lpstr>Cryptography CS 555</vt:lpstr>
      <vt:lpstr>Recap</vt:lpstr>
      <vt:lpstr>Commitment Schemes</vt:lpstr>
      <vt:lpstr>Commitment Scheme</vt:lpstr>
      <vt:lpstr>Commitment Hiding Experiment (Hiding_(A,Com) (n)) </vt:lpstr>
      <vt:lpstr>Commitment Binding Experiment (Binding_(A,Com) (n)) </vt:lpstr>
      <vt:lpstr>Secure commitment scheme</vt:lpstr>
      <vt:lpstr>Application: Fair Coin Flipping</vt:lpstr>
      <vt:lpstr>Secure Commitment Scheme with Random Oracle</vt:lpstr>
      <vt:lpstr>Secure Commitment Scheme with Random Oracle</vt:lpstr>
      <vt:lpstr>Application: Fair Coin Flipping</vt:lpstr>
      <vt:lpstr>Application: Fair Coin Flipping</vt:lpstr>
      <vt:lpstr>Application: Fair Coin Flipping</vt:lpstr>
      <vt:lpstr>Application: Fair Coin Flipping</vt:lpstr>
      <vt:lpstr>Fair Coin Flipping</vt:lpstr>
      <vt:lpstr>Oblivious Transfer (OT)</vt:lpstr>
      <vt:lpstr>Bellare-Micali 1-out-of-2-OT protocol</vt:lpstr>
      <vt:lpstr>Bellare-Micali 1-out-of-2-OT protocol</vt:lpstr>
      <vt:lpstr>Bellare-Micali 1-out-of-2-OT protocol</vt:lpstr>
      <vt:lpstr>Bellare-Micali 1-out-of-2-OT protocol</vt:lpstr>
      <vt:lpstr>Secure Multiparty Computation</vt:lpstr>
      <vt:lpstr>Secure Multiparty Computation (Crushes)</vt:lpstr>
      <vt:lpstr>Secure Multiparty Computation (Crushes)</vt:lpstr>
      <vt:lpstr>Adversary Models</vt:lpstr>
      <vt:lpstr>Next Class: Zero-Knowledge Proofs</vt:lpstr>
    </vt:vector>
  </TitlesOfParts>
  <Company>SERVERS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Cryptography CS 555</dc:title>
  <dc:creator>Blocki, Jeremiah M</dc:creator>
  <cp:lastModifiedBy>Blocki, Jeremiah M</cp:lastModifiedBy>
  <cp:revision>989</cp:revision>
  <dcterms:created xsi:type="dcterms:W3CDTF">2016-12-31T20:38:01Z</dcterms:created>
  <dcterms:modified xsi:type="dcterms:W3CDTF">2017-04-12T14:19:08Z</dcterms:modified>
</cp:coreProperties>
</file>