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705" r:id="rId3"/>
    <p:sldId id="836" r:id="rId4"/>
    <p:sldId id="835" r:id="rId5"/>
    <p:sldId id="838" r:id="rId6"/>
    <p:sldId id="839" r:id="rId7"/>
    <p:sldId id="840" r:id="rId8"/>
    <p:sldId id="841" r:id="rId9"/>
    <p:sldId id="842" r:id="rId10"/>
    <p:sldId id="843" r:id="rId11"/>
    <p:sldId id="844" r:id="rId12"/>
    <p:sldId id="845" r:id="rId13"/>
    <p:sldId id="846" r:id="rId14"/>
    <p:sldId id="847" r:id="rId15"/>
    <p:sldId id="848" r:id="rId16"/>
    <p:sldId id="849" r:id="rId17"/>
    <p:sldId id="850" r:id="rId18"/>
    <p:sldId id="851" r:id="rId19"/>
    <p:sldId id="852" r:id="rId20"/>
    <p:sldId id="853" r:id="rId21"/>
    <p:sldId id="854" r:id="rId22"/>
    <p:sldId id="855" r:id="rId23"/>
    <p:sldId id="68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70302" autoAdjust="0"/>
  </p:normalViewPr>
  <p:slideViewPr>
    <p:cSldViewPr snapToGrid="0">
      <p:cViewPr varScale="1">
        <p:scale>
          <a:sx n="81" d="100"/>
          <a:sy n="81" d="100"/>
        </p:scale>
        <p:origin x="18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draft-ietf-tls-tls13-1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34: SSL/TLS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3: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Sender S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𝐬𝐤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and sends R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𝐞𝐤</m:t>
                                  </m:r>
                                </m:e>
                                <m:sub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This works </a:t>
                </a:r>
                <a:r>
                  <a:rPr lang="en-US" dirty="0" smtClean="0">
                    <a:sym typeface="Wingdings" panose="05000000000000000000" pitchFamily="2" charset="2"/>
                  </a:rPr>
                  <a:t> 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So does encrypt then authenticate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𝐞𝐤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Sign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𝐬𝐤</m:t>
                                  </m:r>
                                </m:e>
                                <m:sub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Rule of Thumb: </a:t>
                </a:r>
              </a:p>
              <a:p>
                <a:pPr lvl="1"/>
                <a:r>
                  <a:rPr lang="en-US" dirty="0" smtClean="0"/>
                  <a:t>When signing a message with your secret key include identity of receiver</a:t>
                </a:r>
              </a:p>
              <a:p>
                <a:pPr lvl="1"/>
                <a:r>
                  <a:rPr lang="en-US" dirty="0" smtClean="0"/>
                  <a:t>When encrypting message with someone’s public key include your identity in message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Security Layer (TLS)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protocol based on processor SSL (Secure Socket Layer)</a:t>
            </a:r>
          </a:p>
          <a:p>
            <a:pPr lvl="1"/>
            <a:endParaRPr lang="en-US" dirty="0"/>
          </a:p>
          <a:p>
            <a:r>
              <a:rPr lang="en-US" dirty="0" smtClean="0"/>
              <a:t>Used for </a:t>
            </a:r>
            <a:r>
              <a:rPr lang="en-US" b="1" dirty="0" smtClean="0"/>
              <a:t>https</a:t>
            </a:r>
            <a:r>
              <a:rPr lang="en-US" dirty="0" smtClean="0"/>
              <a:t> connections by your browser</a:t>
            </a:r>
          </a:p>
          <a:p>
            <a:endParaRPr lang="en-US" dirty="0" smtClean="0"/>
          </a:p>
          <a:p>
            <a:r>
              <a:rPr lang="en-US" dirty="0" smtClean="0"/>
              <a:t>Multiple Versions </a:t>
            </a:r>
          </a:p>
          <a:p>
            <a:pPr lvl="1"/>
            <a:r>
              <a:rPr lang="en-US" dirty="0" smtClean="0"/>
              <a:t>TLS 1.0, 1.1, 1.2  </a:t>
            </a:r>
          </a:p>
          <a:p>
            <a:pPr lvl="1"/>
            <a:r>
              <a:rPr lang="en-US" dirty="0" smtClean="0"/>
              <a:t>(version 1.3 </a:t>
            </a:r>
            <a:r>
              <a:rPr lang="en-US" dirty="0"/>
              <a:t>in progress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tools.ietf.org/html/draft-ietf-tls-tls13-18</a:t>
            </a:r>
            <a:r>
              <a:rPr lang="en-US" dirty="0" smtClean="0"/>
              <a:t>  )</a:t>
            </a:r>
            <a:endParaRPr lang="en-US" dirty="0"/>
          </a:p>
          <a:p>
            <a:r>
              <a:rPr lang="en-US" dirty="0" smtClean="0"/>
              <a:t>We will focus only on high level details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Security Layer (TLS)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087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Goal: Agree on a set of keys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Confidentiality </a:t>
            </a:r>
            <a:endParaRPr lang="en-US" dirty="0" smtClean="0"/>
          </a:p>
          <a:p>
            <a:pPr lvl="1"/>
            <a:r>
              <a:rPr lang="en-US" dirty="0" smtClean="0"/>
              <a:t>Also </a:t>
            </a:r>
            <a:r>
              <a:rPr lang="en-US" dirty="0"/>
              <a:t>Authentication</a:t>
            </a:r>
          </a:p>
          <a:p>
            <a:endParaRPr lang="en-US" dirty="0" smtClean="0"/>
          </a:p>
          <a:p>
            <a:r>
              <a:rPr lang="en-US" dirty="0" smtClean="0"/>
              <a:t>Handshake Precondition:</a:t>
            </a:r>
          </a:p>
          <a:p>
            <a:pPr lvl="1"/>
            <a:r>
              <a:rPr lang="en-US" dirty="0" smtClean="0"/>
              <a:t>Client has a subset of {pk</a:t>
            </a:r>
            <a:r>
              <a:rPr lang="en-US" baseline="-25000" dirty="0" smtClean="0"/>
              <a:t>1</a:t>
            </a:r>
            <a:r>
              <a:rPr lang="en-US" dirty="0" smtClean="0"/>
              <a:t>,…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n</a:t>
            </a:r>
            <a:r>
              <a:rPr lang="en-US" dirty="0" smtClean="0"/>
              <a:t>} --- </a:t>
            </a:r>
            <a:r>
              <a:rPr lang="en-US" dirty="0"/>
              <a:t>public </a:t>
            </a:r>
            <a:r>
              <a:rPr lang="en-US" dirty="0" smtClean="0"/>
              <a:t>keys for several Certificate Authorities</a:t>
            </a:r>
          </a:p>
          <a:p>
            <a:pPr lvl="1"/>
            <a:r>
              <a:rPr lang="en-US" dirty="0" smtClean="0"/>
              <a:t>Server has a key-pair (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s</a:t>
            </a:r>
            <a:r>
              <a:rPr lang="en-US" dirty="0" err="1" smtClean="0"/>
              <a:t>,sk</a:t>
            </a:r>
            <a:r>
              <a:rPr lang="en-US" baseline="-25000" dirty="0" err="1" smtClean="0"/>
              <a:t>s</a:t>
            </a:r>
            <a:r>
              <a:rPr lang="en-US" dirty="0" smtClean="0"/>
              <a:t>) for a KEM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Client C begins by sending S a message indicating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Protocol Versions + Ciphertext suites that he can run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 random “nonce” N</a:t>
            </a:r>
            <a:r>
              <a:rPr lang="en-US" baseline="-25000" dirty="0" smtClean="0"/>
              <a:t>C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Security Layer (TLS)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Client C begins by sending S a message indicating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Protocol Versions + Ciphertext suites that he can run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 random “nonce” N</a:t>
                </a:r>
                <a:r>
                  <a:rPr lang="en-US" baseline="-25000" dirty="0" smtClean="0"/>
                  <a:t>C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 responds by selecting the most recent version of the protocol it supports as well as an appropriate </a:t>
                </a:r>
                <a:r>
                  <a:rPr lang="en-US" dirty="0" err="1" smtClean="0"/>
                  <a:t>ciphersuite</a:t>
                </a:r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Also sends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S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and certificate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(signed message form certificate authority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validating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 nonce </a:t>
                </a:r>
                <a:r>
                  <a:rPr lang="en-US" dirty="0"/>
                  <a:t>N</a:t>
                </a:r>
                <a:r>
                  <a:rPr lang="en-US" baseline="-25000" dirty="0"/>
                  <a:t>S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 checks to see if it has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for </a:t>
                </a:r>
                <a:r>
                  <a:rPr lang="en-US" dirty="0" err="1" smtClean="0"/>
                  <a:t>CA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Yes? Verify the certificate and ensure that it is not expired/revoked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No? Abort/Ask Again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Security Layer (TLS)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Client C begins by sending S a message indicating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Protocol Versions + Ciphertext suites that he can run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 random “nonce” N</a:t>
                </a:r>
                <a:r>
                  <a:rPr lang="en-US" baseline="-25000" dirty="0" smtClean="0"/>
                  <a:t>C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 responds by selecting the most recent version of the protocol it supports as well as an appropriate </a:t>
                </a:r>
                <a:r>
                  <a:rPr lang="en-US" dirty="0" err="1" smtClean="0"/>
                  <a:t>ciphersuite</a:t>
                </a:r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Also sends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S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and certificate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(signed message form certificate authority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validating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 nonce </a:t>
                </a:r>
                <a:r>
                  <a:rPr lang="en-US" dirty="0"/>
                  <a:t>N</a:t>
                </a:r>
                <a:r>
                  <a:rPr lang="en-US" baseline="-25000" dirty="0"/>
                  <a:t>S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 checks to see if it has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for </a:t>
                </a:r>
                <a:r>
                  <a:rPr lang="en-US" dirty="0" err="1" smtClean="0"/>
                  <a:t>CA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Assuming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 is validated…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runs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𝑝𝑚𝑘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Encaps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 (</a:t>
                </a:r>
                <a:r>
                  <a:rPr lang="en-US" dirty="0" err="1" smtClean="0"/>
                  <a:t>pmk</a:t>
                </a:r>
                <a:r>
                  <a:rPr lang="en-US" dirty="0" smtClean="0"/>
                  <a:t> is </a:t>
                </a:r>
                <a:r>
                  <a:rPr lang="en-US" i="1" dirty="0" smtClean="0"/>
                  <a:t>pre-master key</a:t>
                </a:r>
                <a:r>
                  <a:rPr lang="en-US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sends c to S (who will later use c and </a:t>
                </a:r>
                <a:r>
                  <a:rPr lang="en-US" dirty="0" err="1" smtClean="0"/>
                  <a:t>sk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 to recover </a:t>
                </a:r>
                <a:r>
                  <a:rPr lang="en-US" dirty="0" err="1" smtClean="0"/>
                  <a:t>pmk</a:t>
                </a:r>
                <a:r>
                  <a:rPr lang="en-US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computes </a:t>
                </a:r>
                <a:r>
                  <a:rPr lang="en-US" dirty="0" err="1" smtClean="0"/>
                  <a:t>mk</a:t>
                </a:r>
                <a:r>
                  <a:rPr lang="en-US" dirty="0" smtClean="0"/>
                  <a:t>=KDF(</a:t>
                </a:r>
                <a:r>
                  <a:rPr lang="en-US" dirty="0" err="1" smtClean="0"/>
                  <a:t>pmk,N</a:t>
                </a:r>
                <a:r>
                  <a:rPr lang="en-US" baseline="-25000" dirty="0" err="1" smtClean="0"/>
                  <a:t>C</a:t>
                </a:r>
                <a:r>
                  <a:rPr lang="en-US" dirty="0" err="1" smtClean="0"/>
                  <a:t>,N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)     (</a:t>
                </a:r>
                <a:r>
                  <a:rPr lang="en-US" dirty="0" err="1" smtClean="0"/>
                  <a:t>mk</a:t>
                </a:r>
                <a:r>
                  <a:rPr lang="en-US" dirty="0" smtClean="0"/>
                  <a:t> is master key)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computes four keys k</a:t>
                </a:r>
                <a:r>
                  <a:rPr lang="en-US" baseline="-25000" dirty="0" smtClean="0"/>
                  <a:t>C</a:t>
                </a:r>
                <a:r>
                  <a:rPr lang="en-US" dirty="0" smtClean="0"/>
                  <a:t>,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’,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S</a:t>
                </a:r>
                <a:r>
                  <a:rPr lang="en-US" dirty="0" err="1" smtClean="0"/>
                  <a:t>,k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’= PRG(</a:t>
                </a:r>
                <a:r>
                  <a:rPr lang="en-US" dirty="0" err="1" smtClean="0"/>
                  <a:t>mk</a:t>
                </a:r>
                <a:r>
                  <a:rPr lang="en-US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𝐸𝑛𝑐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to 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08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Security Layer (TLS)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Client C begins by sending S a message indicating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Protocol Versions + Ciphertext suites that he can run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 random “nonce” N</a:t>
                </a:r>
                <a:r>
                  <a:rPr lang="en-US" baseline="-25000" dirty="0" smtClean="0"/>
                  <a:t>C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 responds by selecting the most recent version of the protocol it supports as well as an appropriate </a:t>
                </a:r>
                <a:r>
                  <a:rPr lang="en-US" dirty="0" err="1" smtClean="0"/>
                  <a:t>ciphersuite</a:t>
                </a:r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Also sends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S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and certificate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(signed message form certificate authority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validating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 nonce </a:t>
                </a:r>
                <a:r>
                  <a:rPr lang="en-US" dirty="0"/>
                  <a:t>N</a:t>
                </a:r>
                <a:r>
                  <a:rPr lang="en-US" baseline="-25000" dirty="0"/>
                  <a:t>S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 checks to see if it has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for </a:t>
                </a:r>
                <a:r>
                  <a:rPr lang="en-US" dirty="0" err="1" smtClean="0"/>
                  <a:t>CA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Assuming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 is validated…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runs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𝑝𝑚𝑘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Encaps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 (</a:t>
                </a:r>
                <a:r>
                  <a:rPr lang="en-US" dirty="0" err="1" smtClean="0"/>
                  <a:t>pmk</a:t>
                </a:r>
                <a:r>
                  <a:rPr lang="en-US" dirty="0" smtClean="0"/>
                  <a:t> is </a:t>
                </a:r>
                <a:r>
                  <a:rPr lang="en-US" i="1" dirty="0" smtClean="0"/>
                  <a:t>pre-master key</a:t>
                </a:r>
                <a:r>
                  <a:rPr lang="en-US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sends c to S who recovers </a:t>
                </a:r>
                <a:r>
                  <a:rPr lang="en-US" dirty="0" err="1" smtClean="0"/>
                  <a:t>pmk</a:t>
                </a:r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computes </a:t>
                </a:r>
                <a:r>
                  <a:rPr lang="en-US" dirty="0" err="1" smtClean="0"/>
                  <a:t>mk</a:t>
                </a:r>
                <a:r>
                  <a:rPr lang="en-US" dirty="0" smtClean="0"/>
                  <a:t>=KDF(</a:t>
                </a:r>
                <a:r>
                  <a:rPr lang="en-US" dirty="0" err="1" smtClean="0"/>
                  <a:t>pmk,NC,NS</a:t>
                </a:r>
                <a:r>
                  <a:rPr lang="en-US" dirty="0" smtClean="0"/>
                  <a:t>)     (</a:t>
                </a:r>
                <a:r>
                  <a:rPr lang="en-US" dirty="0" err="1" smtClean="0"/>
                  <a:t>mk</a:t>
                </a:r>
                <a:r>
                  <a:rPr lang="en-US" dirty="0" smtClean="0"/>
                  <a:t> is master key)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computes four keys k</a:t>
                </a:r>
                <a:r>
                  <a:rPr lang="en-US" baseline="-25000" dirty="0" smtClean="0"/>
                  <a:t>C</a:t>
                </a:r>
                <a:r>
                  <a:rPr lang="en-US" dirty="0" smtClean="0"/>
                  <a:t>,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’,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S</a:t>
                </a:r>
                <a:r>
                  <a:rPr lang="en-US" dirty="0" err="1" smtClean="0"/>
                  <a:t>,k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’= PRG(</a:t>
                </a:r>
                <a:r>
                  <a:rPr lang="en-US" dirty="0" err="1" smtClean="0"/>
                  <a:t>mk</a:t>
                </a:r>
                <a:r>
                  <a:rPr lang="en-US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𝐸𝑛𝑐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to 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08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28917"/>
              </p:ext>
            </p:extLst>
          </p:nvPr>
        </p:nvGraphicFramePr>
        <p:xfrm>
          <a:off x="3623294" y="1646238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753287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896157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06155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Client Sends Message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Sever</a:t>
                      </a:r>
                      <a:r>
                        <a:rPr lang="en-US" sz="3200" b="1" baseline="0" dirty="0" smtClean="0"/>
                        <a:t> Sends Message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8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Encryption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k</a:t>
                      </a:r>
                      <a:r>
                        <a:rPr lang="en-US" sz="3200" b="1" baseline="-25000" dirty="0" err="1" smtClean="0"/>
                        <a:t>C</a:t>
                      </a:r>
                      <a:r>
                        <a:rPr lang="en-US" sz="3200" b="1" dirty="0" smtClean="0"/>
                        <a:t>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k</a:t>
                      </a:r>
                      <a:r>
                        <a:rPr lang="en-US" sz="3200" b="1" baseline="-25000" dirty="0" err="1" smtClean="0"/>
                        <a:t>S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26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MAC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k</a:t>
                      </a:r>
                      <a:r>
                        <a:rPr lang="en-US" sz="3200" b="1" baseline="-25000" dirty="0" err="1" smtClean="0"/>
                        <a:t>C</a:t>
                      </a:r>
                      <a:r>
                        <a:rPr lang="en-US" sz="3200" b="1" dirty="0" smtClean="0"/>
                        <a:t>’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k</a:t>
                      </a:r>
                      <a:r>
                        <a:rPr lang="en-US" sz="3200" b="1" baseline="-25000" dirty="0" err="1" smtClean="0"/>
                        <a:t>S</a:t>
                      </a:r>
                      <a:r>
                        <a:rPr lang="en-US" sz="3200" b="1" dirty="0" err="1" smtClean="0"/>
                        <a:t>’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41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8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Security Layer (TLS)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 smtClean="0"/>
                  <a:t>C checks to see if it has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for </a:t>
                </a:r>
                <a:r>
                  <a:rPr lang="en-US" dirty="0" err="1" smtClean="0"/>
                  <a:t>CA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Assuming </a:t>
                </a:r>
                <a:r>
                  <a:rPr lang="en-US" dirty="0" err="1" smtClean="0"/>
                  <a:t>pk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 is validated…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runs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𝑝𝑚𝑘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Encaps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 (</a:t>
                </a:r>
                <a:r>
                  <a:rPr lang="en-US" dirty="0" err="1" smtClean="0"/>
                  <a:t>pmk</a:t>
                </a:r>
                <a:r>
                  <a:rPr lang="en-US" dirty="0" smtClean="0"/>
                  <a:t> is </a:t>
                </a:r>
                <a:r>
                  <a:rPr lang="en-US" i="1" dirty="0" smtClean="0"/>
                  <a:t>pre-master key</a:t>
                </a:r>
                <a:r>
                  <a:rPr lang="en-US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sends c to S who recovers </a:t>
                </a:r>
                <a:r>
                  <a:rPr lang="en-US" dirty="0" err="1" smtClean="0"/>
                  <a:t>pmk</a:t>
                </a:r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computes </a:t>
                </a:r>
                <a:r>
                  <a:rPr lang="en-US" dirty="0" err="1" smtClean="0"/>
                  <a:t>mk</a:t>
                </a:r>
                <a:r>
                  <a:rPr lang="en-US" dirty="0" smtClean="0"/>
                  <a:t>=KDF(</a:t>
                </a:r>
                <a:r>
                  <a:rPr lang="en-US" dirty="0" err="1" smtClean="0"/>
                  <a:t>pmk,NC,NS</a:t>
                </a:r>
                <a:r>
                  <a:rPr lang="en-US" dirty="0" smtClean="0"/>
                  <a:t>)     (</a:t>
                </a:r>
                <a:r>
                  <a:rPr lang="en-US" dirty="0" err="1" smtClean="0"/>
                  <a:t>mk</a:t>
                </a:r>
                <a:r>
                  <a:rPr lang="en-US" dirty="0" smtClean="0"/>
                  <a:t> is master key)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computes four keys k</a:t>
                </a:r>
                <a:r>
                  <a:rPr lang="en-US" baseline="-25000" dirty="0" smtClean="0"/>
                  <a:t>C</a:t>
                </a:r>
                <a:r>
                  <a:rPr lang="en-US" dirty="0" smtClean="0"/>
                  <a:t>,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’,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S</a:t>
                </a:r>
                <a:r>
                  <a:rPr lang="en-US" dirty="0" err="1" smtClean="0"/>
                  <a:t>,k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’= PRG(</a:t>
                </a:r>
                <a:r>
                  <a:rPr lang="en-US" dirty="0" err="1" smtClean="0"/>
                  <a:t>mk</a:t>
                </a:r>
                <a:r>
                  <a:rPr lang="en-US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𝐸𝑛𝑐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to S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 smtClean="0"/>
                  <a:t>Sever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𝑝𝑚𝑘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caps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Computes </a:t>
                </a:r>
                <a:r>
                  <a:rPr lang="en-US" dirty="0" err="1"/>
                  <a:t>mk</a:t>
                </a:r>
                <a:r>
                  <a:rPr lang="en-US" dirty="0"/>
                  <a:t>=KDF(</a:t>
                </a:r>
                <a:r>
                  <a:rPr lang="en-US" dirty="0" err="1"/>
                  <a:t>pmk,NC,NS</a:t>
                </a:r>
                <a:r>
                  <a:rPr lang="en-US" dirty="0"/>
                  <a:t>)     (</a:t>
                </a:r>
                <a:r>
                  <a:rPr lang="en-US" dirty="0" err="1"/>
                  <a:t>mk</a:t>
                </a:r>
                <a:r>
                  <a:rPr lang="en-US" dirty="0"/>
                  <a:t> is master key</a:t>
                </a:r>
                <a:r>
                  <a:rPr lang="en-US" dirty="0" smtClean="0"/>
                  <a:t>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Computes </a:t>
                </a:r>
                <a:r>
                  <a:rPr lang="en-US" dirty="0"/>
                  <a:t>four keys k</a:t>
                </a:r>
                <a:r>
                  <a:rPr lang="en-US" baseline="-25000" dirty="0"/>
                  <a:t>C</a:t>
                </a:r>
                <a:r>
                  <a:rPr lang="en-US" dirty="0"/>
                  <a:t>,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C</a:t>
                </a:r>
                <a:r>
                  <a:rPr lang="en-US" dirty="0"/>
                  <a:t>’,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S</a:t>
                </a:r>
                <a:r>
                  <a:rPr lang="en-US" dirty="0" err="1"/>
                  <a:t>,k</a:t>
                </a:r>
                <a:r>
                  <a:rPr lang="en-US" baseline="-25000" dirty="0" err="1"/>
                  <a:t>S</a:t>
                </a:r>
                <a:r>
                  <a:rPr lang="en-US" dirty="0"/>
                  <a:t>’= PRG(</a:t>
                </a:r>
                <a:r>
                  <a:rPr lang="en-US" dirty="0" err="1"/>
                  <a:t>mk</a:t>
                </a:r>
                <a:r>
                  <a:rPr lang="en-US" dirty="0"/>
                  <a:t>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Validates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𝐸𝑛𝑐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by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 smtClean="0"/>
                  <a:t>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with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𝐸𝑛𝑐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𝑡𝑟𝑎𝑛𝑠𝑐𝑟𝑖𝑝𝑡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 smtClean="0"/>
                  <a:t> then abort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 smtClean="0"/>
                  <a:t>Otherwise server and client agree so far on communication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Security Layer (TLS)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 smtClean="0"/>
                  <a:t>Sever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𝑝𝑚𝑘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caps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Computes </a:t>
                </a:r>
                <a:r>
                  <a:rPr lang="en-US" dirty="0" err="1"/>
                  <a:t>mk</a:t>
                </a:r>
                <a:r>
                  <a:rPr lang="en-US" dirty="0"/>
                  <a:t>=KDF(</a:t>
                </a:r>
                <a:r>
                  <a:rPr lang="en-US" dirty="0" err="1"/>
                  <a:t>pmk,NC,NS</a:t>
                </a:r>
                <a:r>
                  <a:rPr lang="en-US" dirty="0"/>
                  <a:t>)     (</a:t>
                </a:r>
                <a:r>
                  <a:rPr lang="en-US" dirty="0" err="1"/>
                  <a:t>mk</a:t>
                </a:r>
                <a:r>
                  <a:rPr lang="en-US" dirty="0"/>
                  <a:t> is master key</a:t>
                </a:r>
                <a:r>
                  <a:rPr lang="en-US" dirty="0" smtClean="0"/>
                  <a:t>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Computes </a:t>
                </a:r>
                <a:r>
                  <a:rPr lang="en-US" dirty="0"/>
                  <a:t>four keys k</a:t>
                </a:r>
                <a:r>
                  <a:rPr lang="en-US" baseline="-25000" dirty="0"/>
                  <a:t>C</a:t>
                </a:r>
                <a:r>
                  <a:rPr lang="en-US" dirty="0"/>
                  <a:t>,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C</a:t>
                </a:r>
                <a:r>
                  <a:rPr lang="en-US" dirty="0"/>
                  <a:t>’,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S</a:t>
                </a:r>
                <a:r>
                  <a:rPr lang="en-US" dirty="0" err="1"/>
                  <a:t>,k</a:t>
                </a:r>
                <a:r>
                  <a:rPr lang="en-US" baseline="-25000" dirty="0" err="1"/>
                  <a:t>S</a:t>
                </a:r>
                <a:r>
                  <a:rPr lang="en-US" dirty="0"/>
                  <a:t>’= PRG(</a:t>
                </a:r>
                <a:r>
                  <a:rPr lang="en-US" dirty="0" err="1"/>
                  <a:t>mk</a:t>
                </a:r>
                <a:r>
                  <a:rPr lang="en-US" dirty="0"/>
                  <a:t>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Validates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𝐸𝑛𝑐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by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 smtClean="0"/>
                  <a:t>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with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𝐸𝑛𝑐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𝑡𝑟𝑎𝑛𝑠𝑐𝑟𝑖𝑝𝑡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 smtClean="0"/>
                  <a:t> then abort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 smtClean="0"/>
                  <a:t>Otherwise server and client agree so far on communication 	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S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𝑡𝑟𝑎𝑛𝑠𝑐𝑟𝑖𝑝𝑡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𝐸𝑛𝑐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C</a:t>
                </a: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 smtClean="0"/>
                  <a:t>Client validates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; otherwise aborts</a:t>
                </a: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 startAt="4"/>
                </a:pPr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 smtClean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 verifies certificate so it knows it is talking to S</a:t>
            </a:r>
          </a:p>
          <a:p>
            <a:endParaRPr lang="en-US" dirty="0"/>
          </a:p>
          <a:p>
            <a:r>
              <a:rPr lang="en-US" dirty="0" smtClean="0"/>
              <a:t>Knows that only legitimate S can learn </a:t>
            </a:r>
            <a:r>
              <a:rPr lang="en-US" dirty="0" err="1" smtClean="0"/>
              <a:t>pmk</a:t>
            </a:r>
            <a:r>
              <a:rPr lang="en-US" dirty="0" smtClean="0"/>
              <a:t> and </a:t>
            </a:r>
            <a:r>
              <a:rPr lang="en-US" dirty="0" err="1" smtClean="0"/>
              <a:t>mk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protocol finishes successfully then C knows that it shares </a:t>
            </a:r>
            <a:r>
              <a:rPr lang="en-US" dirty="0"/>
              <a:t>four keys k</a:t>
            </a:r>
            <a:r>
              <a:rPr lang="en-US" baseline="-25000" dirty="0"/>
              <a:t>C</a:t>
            </a:r>
            <a:r>
              <a:rPr lang="en-US" dirty="0"/>
              <a:t>,</a:t>
            </a:r>
            <a:r>
              <a:rPr lang="en-US" dirty="0" err="1"/>
              <a:t>k</a:t>
            </a:r>
            <a:r>
              <a:rPr lang="en-US" baseline="-25000" dirty="0" err="1"/>
              <a:t>C</a:t>
            </a:r>
            <a:r>
              <a:rPr lang="en-US" dirty="0"/>
              <a:t>’,</a:t>
            </a:r>
            <a:r>
              <a:rPr lang="en-US" dirty="0" err="1"/>
              <a:t>k</a:t>
            </a:r>
            <a:r>
              <a:rPr lang="en-US" baseline="-25000" dirty="0" err="1"/>
              <a:t>S</a:t>
            </a:r>
            <a:r>
              <a:rPr lang="en-US" dirty="0" err="1"/>
              <a:t>,k</a:t>
            </a:r>
            <a:r>
              <a:rPr lang="en-US" baseline="-25000" dirty="0" err="1"/>
              <a:t>S</a:t>
            </a:r>
            <a:r>
              <a:rPr lang="en-US" dirty="0"/>
              <a:t>’</a:t>
            </a:r>
            <a:r>
              <a:rPr lang="en-US" dirty="0" smtClean="0"/>
              <a:t> with S</a:t>
            </a:r>
          </a:p>
          <a:p>
            <a:endParaRPr lang="en-US" dirty="0"/>
          </a:p>
          <a:p>
            <a:r>
              <a:rPr lang="en-US" dirty="0" smtClean="0"/>
              <a:t>MAC on transcript?</a:t>
            </a:r>
          </a:p>
          <a:p>
            <a:pPr lvl="1"/>
            <a:r>
              <a:rPr lang="en-US" dirty="0" smtClean="0"/>
              <a:t>Ensures consistency</a:t>
            </a:r>
          </a:p>
          <a:p>
            <a:pPr lvl="1"/>
            <a:r>
              <a:rPr lang="en-US" dirty="0" smtClean="0"/>
              <a:t>Man-in-the-Middle attacker may attempt to modify </a:t>
            </a:r>
            <a:r>
              <a:rPr lang="en-US" dirty="0" err="1" smtClean="0"/>
              <a:t>ciphersuite</a:t>
            </a:r>
            <a:endParaRPr lang="en-US" dirty="0" smtClean="0"/>
          </a:p>
          <a:p>
            <a:pPr lvl="1"/>
            <a:r>
              <a:rPr lang="en-US" dirty="0" smtClean="0"/>
              <a:t>E.g., force C and S to use old version of cipher with security bugs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Security Layer (TLS)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Record Layer Protocol once C and S share keys they start communication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Sequence numbers prevent replay attacks</a:t>
            </a:r>
          </a:p>
          <a:p>
            <a:r>
              <a:rPr lang="en-US" dirty="0" smtClean="0"/>
              <a:t>TLS 1.2 used authenticate-then-encrypt (can be problematic)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 startAt="4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73463"/>
              </p:ext>
            </p:extLst>
          </p:nvPr>
        </p:nvGraphicFramePr>
        <p:xfrm>
          <a:off x="1854201" y="2691267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753287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896157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06155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Client Sends Message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Sever</a:t>
                      </a:r>
                      <a:r>
                        <a:rPr lang="en-US" sz="3200" b="1" baseline="0" dirty="0" smtClean="0"/>
                        <a:t> Sends Message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8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Encryption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k</a:t>
                      </a:r>
                      <a:r>
                        <a:rPr lang="en-US" sz="3200" b="1" baseline="-25000" dirty="0" err="1" smtClean="0"/>
                        <a:t>C</a:t>
                      </a:r>
                      <a:r>
                        <a:rPr lang="en-US" sz="3200" b="1" dirty="0" smtClean="0"/>
                        <a:t>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k</a:t>
                      </a:r>
                      <a:r>
                        <a:rPr lang="en-US" sz="3200" b="1" baseline="-25000" dirty="0" err="1" smtClean="0"/>
                        <a:t>S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26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MAC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k</a:t>
                      </a:r>
                      <a:r>
                        <a:rPr lang="en-US" sz="3200" b="1" baseline="-25000" dirty="0" err="1" smtClean="0"/>
                        <a:t>C</a:t>
                      </a:r>
                      <a:r>
                        <a:rPr lang="en-US" sz="3200" b="1" dirty="0" smtClean="0"/>
                        <a:t>’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k</a:t>
                      </a:r>
                      <a:r>
                        <a:rPr lang="en-US" sz="3200" b="1" baseline="-25000" dirty="0" err="1" smtClean="0"/>
                        <a:t>S</a:t>
                      </a:r>
                      <a:r>
                        <a:rPr lang="en-US" sz="3200" b="1" dirty="0" err="1" smtClean="0"/>
                        <a:t>’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41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7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Digital Signatures </a:t>
            </a:r>
          </a:p>
          <a:p>
            <a:r>
              <a:rPr lang="en-US" dirty="0" smtClean="0"/>
              <a:t>Attacks on Plain RSA Signatures</a:t>
            </a:r>
          </a:p>
          <a:p>
            <a:r>
              <a:rPr lang="en-US" dirty="0" smtClean="0"/>
              <a:t>RSA-FDH</a:t>
            </a:r>
          </a:p>
          <a:p>
            <a:r>
              <a:rPr lang="en-US" dirty="0" smtClean="0"/>
              <a:t>Secure Identification Scheme + Fiat Shamir Transform</a:t>
            </a:r>
            <a:endParaRPr lang="en-US" dirty="0"/>
          </a:p>
          <a:p>
            <a:r>
              <a:rPr lang="en-US" dirty="0" smtClean="0"/>
              <a:t>Digital Signature Standard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Can be problematic for some CPA-Secure schemes…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. 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not padded correctly return “bad padding”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Parse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return m. otherwise output “authentication failure”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. If is not padded correctly return “bad padding”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Parse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return m. otherwise output “authentication failure”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It is hard to ensure that the error messages cannot be distinguished!</a:t>
                </a:r>
              </a:p>
              <a:p>
                <a:r>
                  <a:rPr lang="en-US" dirty="0" smtClean="0"/>
                  <a:t>Timing Attacks</a:t>
                </a:r>
              </a:p>
              <a:p>
                <a:r>
                  <a:rPr lang="en-US" dirty="0" smtClean="0"/>
                  <a:t>Debugging</a:t>
                </a:r>
              </a:p>
              <a:p>
                <a:r>
                  <a:rPr lang="en-US" smtClean="0"/>
                  <a:t>Generic </a:t>
                </a:r>
                <a:r>
                  <a:rPr lang="en-US" dirty="0" smtClean="0"/>
                  <a:t>Integration of MAC scheme with Encryption scheme?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r>
              <a:rPr lang="en-US" dirty="0"/>
              <a:t>: </a:t>
            </a:r>
            <a:r>
              <a:rPr lang="en-US" dirty="0" smtClean="0"/>
              <a:t>Multiparty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Finished with Katz and Lindell!</a:t>
            </a:r>
          </a:p>
          <a:p>
            <a:r>
              <a:rPr lang="en-US" dirty="0" smtClean="0"/>
              <a:t>Read Wikipedia entry on Secure Multi-party computation</a:t>
            </a:r>
          </a:p>
          <a:p>
            <a:r>
              <a:rPr lang="en-US" dirty="0" smtClean="0"/>
              <a:t>Read Katz and Lindell page 187-188 (commitment schemes)</a:t>
            </a:r>
          </a:p>
          <a:p>
            <a:pPr lvl="1"/>
            <a:r>
              <a:rPr lang="en-US" dirty="0" smtClean="0"/>
              <a:t>OK, almost done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Signcryption</a:t>
            </a:r>
            <a:r>
              <a:rPr lang="en-US" dirty="0" smtClean="0"/>
              <a:t>: Authenticity +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Public Key: </a:t>
            </a:r>
            <a:r>
              <a:rPr lang="en-US" b="1" dirty="0" err="1" smtClean="0"/>
              <a:t>pk</a:t>
            </a:r>
            <a:r>
              <a:rPr lang="en-US" b="1" dirty="0" smtClean="0"/>
              <a:t>=(</a:t>
            </a:r>
            <a:r>
              <a:rPr lang="en-US" b="1" dirty="0" err="1" smtClean="0"/>
              <a:t>vk,ek</a:t>
            </a:r>
            <a:r>
              <a:rPr lang="en-US" dirty="0" smtClean="0"/>
              <a:t>)</a:t>
            </a:r>
          </a:p>
          <a:p>
            <a:pPr lvl="1"/>
            <a:r>
              <a:rPr lang="en-US" b="1" dirty="0" err="1" smtClean="0"/>
              <a:t>vk</a:t>
            </a:r>
            <a:r>
              <a:rPr lang="en-US" dirty="0" smtClean="0"/>
              <a:t> is used to </a:t>
            </a:r>
            <a:r>
              <a:rPr lang="en-US" b="1" dirty="0" smtClean="0"/>
              <a:t>verify</a:t>
            </a:r>
            <a:r>
              <a:rPr lang="en-US" dirty="0" smtClean="0"/>
              <a:t> messages</a:t>
            </a:r>
          </a:p>
          <a:p>
            <a:pPr lvl="1"/>
            <a:r>
              <a:rPr lang="en-US" b="1" dirty="0" err="1" smtClean="0"/>
              <a:t>ek</a:t>
            </a:r>
            <a:r>
              <a:rPr lang="en-US" dirty="0" smtClean="0"/>
              <a:t> is used to </a:t>
            </a:r>
            <a:r>
              <a:rPr lang="en-US" b="1" dirty="0" smtClean="0"/>
              <a:t>encrypt</a:t>
            </a:r>
            <a:r>
              <a:rPr lang="en-US" dirty="0" smtClean="0"/>
              <a:t> messages</a:t>
            </a:r>
          </a:p>
          <a:p>
            <a:pPr lvl="1"/>
            <a:endParaRPr lang="en-US" dirty="0"/>
          </a:p>
          <a:p>
            <a:r>
              <a:rPr lang="en-US" dirty="0" smtClean="0"/>
              <a:t>Secret Key: </a:t>
            </a:r>
            <a:r>
              <a:rPr lang="en-US" b="1" dirty="0" err="1" smtClean="0"/>
              <a:t>sk</a:t>
            </a:r>
            <a:r>
              <a:rPr lang="en-US" b="1" dirty="0" smtClean="0"/>
              <a:t>=(</a:t>
            </a:r>
            <a:r>
              <a:rPr lang="en-US" b="1" dirty="0" err="1" smtClean="0"/>
              <a:t>dk,sk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err="1" smtClean="0"/>
              <a:t>dk</a:t>
            </a:r>
            <a:r>
              <a:rPr lang="en-US" dirty="0" smtClean="0"/>
              <a:t> is used to </a:t>
            </a:r>
            <a:r>
              <a:rPr lang="en-US" b="1" dirty="0" smtClean="0"/>
              <a:t>decrypt</a:t>
            </a:r>
            <a:r>
              <a:rPr lang="en-US" dirty="0" smtClean="0"/>
              <a:t> messages</a:t>
            </a:r>
          </a:p>
          <a:p>
            <a:pPr lvl="1"/>
            <a:r>
              <a:rPr lang="en-US" b="1" dirty="0" err="1" smtClean="0"/>
              <a:t>sk</a:t>
            </a:r>
            <a:r>
              <a:rPr lang="en-US" dirty="0" smtClean="0"/>
              <a:t> is used to </a:t>
            </a:r>
            <a:r>
              <a:rPr lang="en-US" b="1" dirty="0" smtClean="0"/>
              <a:t>sign</a:t>
            </a:r>
            <a:r>
              <a:rPr lang="en-US" dirty="0" smtClean="0"/>
              <a:t> messages</a:t>
            </a:r>
          </a:p>
          <a:p>
            <a:pPr lvl="1"/>
            <a:endParaRPr lang="en-US" dirty="0"/>
          </a:p>
          <a:p>
            <a:r>
              <a:rPr lang="en-US" b="1" dirty="0" smtClean="0"/>
              <a:t>Goal</a:t>
            </a:r>
            <a:r>
              <a:rPr lang="en-US" dirty="0" smtClean="0"/>
              <a:t>: Design a mechanism that allows a sender S to send a message m to a receiver R</a:t>
            </a:r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Encrypt then Authenticate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3761" y="1690688"/>
                <a:ext cx="11352810" cy="4486275"/>
              </a:xfrm>
            </p:spPr>
            <p:txBody>
              <a:bodyPr/>
              <a:lstStyle/>
              <a:p>
                <a:r>
                  <a:rPr lang="en-US" dirty="0" smtClean="0"/>
                  <a:t>Sender S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𝐞𝐤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and sends R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Sign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𝐬𝐤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Receiver R decrypts c and then validates the signature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This is the approach we used to build Authenticated Encryption with MACs</a:t>
                </a:r>
                <a:endParaRPr lang="en-US" dirty="0"/>
              </a:p>
              <a:p>
                <a:r>
                  <a:rPr lang="en-US" dirty="0" smtClean="0"/>
                  <a:t>Any problems here?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3761" y="1690688"/>
                <a:ext cx="11352810" cy="4486275"/>
              </a:xfrm>
              <a:blipFill>
                <a:blip r:embed="rId2"/>
                <a:stretch>
                  <a:fillRect l="-966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1: Encrypt then Authenticate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sp>
        <p:nvSpPr>
          <p:cNvPr id="5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wrote you this poem…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wrote you this poem…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77276" y="2996958"/>
                <a:ext cx="3190553" cy="58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Sign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𝐬𝐤</m:t>
                                  </m:r>
                                </m:e>
                                <m:sub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276" y="2996958"/>
                <a:ext cx="3190553" cy="589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63525" y="2964451"/>
                <a:ext cx="3808030" cy="590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Devil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Sign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𝐬𝐤</m:t>
                                  </m:r>
                                </m:e>
                                <m:sub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𝐃𝐞𝐯𝐢𝐥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525" y="2964451"/>
                <a:ext cx="3808030" cy="5908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7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Encrypt then Authenticate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3761" y="1690688"/>
                <a:ext cx="11352810" cy="4486275"/>
              </a:xfrm>
            </p:spPr>
            <p:txBody>
              <a:bodyPr/>
              <a:lstStyle/>
              <a:p>
                <a:r>
                  <a:rPr lang="en-US" dirty="0" smtClean="0"/>
                  <a:t>Sender S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𝐞𝐤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and sends R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Sign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𝐬𝐤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Receiver R decrypts c and then validates the signature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This is the approach we used to build Authenticated Encryption with MACs</a:t>
                </a:r>
                <a:endParaRPr lang="en-US" dirty="0"/>
              </a:p>
              <a:p>
                <a:r>
                  <a:rPr lang="en-US" dirty="0" smtClean="0"/>
                  <a:t>Another Issue:</a:t>
                </a:r>
              </a:p>
              <a:p>
                <a:pPr lvl="1"/>
                <a:r>
                  <a:rPr lang="en-US" dirty="0" smtClean="0"/>
                  <a:t>How can R convince judge that sender S signed the message m?</a:t>
                </a:r>
              </a:p>
              <a:p>
                <a:pPr lvl="1"/>
                <a:r>
                  <a:rPr lang="en-US" dirty="0" smtClean="0"/>
                  <a:t>Judge can verify that S signed the ciphertext, but needs R’s key to decrypt c.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3761" y="1690688"/>
                <a:ext cx="11352810" cy="4486275"/>
              </a:xfrm>
              <a:blipFill>
                <a:blip r:embed="rId2"/>
                <a:stretch>
                  <a:fillRect l="-966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2: Authenticate then Encrypt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9382" y="1690688"/>
                <a:ext cx="11697195" cy="44862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Sender S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Sign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𝐬𝐤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and sends R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𝐞𝐤</m:t>
                                  </m:r>
                                </m:e>
                                <m:sub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Receiver R decrypts ciphertext to obtain m and then validates the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Solve the issue of non-repudiation. Receiver obtains a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for m</a:t>
                </a:r>
                <a:endParaRPr lang="en-US" dirty="0"/>
              </a:p>
              <a:p>
                <a:r>
                  <a:rPr lang="en-US" dirty="0" smtClean="0"/>
                  <a:t>Any other Issues?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2" y="1690688"/>
                <a:ext cx="11697195" cy="4486275"/>
              </a:xfrm>
              <a:blipFill>
                <a:blip r:embed="rId2"/>
                <a:stretch>
                  <a:fillRect l="-938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2: Authenticate then Encrypt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531" y="1784276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sp>
        <p:nvSpPr>
          <p:cNvPr id="5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70" y="1289891"/>
            <a:ext cx="1095185" cy="14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23" y="3015513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4300692" y="2809203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657" y="1784276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You are despicable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66834" y="4090500"/>
                <a:ext cx="3897092" cy="590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𝐞𝐤</m:t>
                                  </m:r>
                                </m:e>
                                <m:sub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𝐃𝐞𝐯𝐢𝐥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834" y="4090500"/>
                <a:ext cx="3897092" cy="5908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 rot="1678052">
                <a:off x="5858812" y="2790733"/>
                <a:ext cx="3874650" cy="590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𝐞𝐤</m:t>
                                  </m:r>
                                </m:e>
                                <m:sub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𝐀𝐥𝐢𝐜𝐞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78052">
                <a:off x="5858812" y="2790733"/>
                <a:ext cx="3874650" cy="5908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5374672" y="2274902"/>
            <a:ext cx="3918858" cy="208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Image result for dev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04" y="3804699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9132653" y="1690687"/>
            <a:ext cx="2511034" cy="1615871"/>
          </a:xfrm>
          <a:prstGeom prst="wedgeRoundRectCallout">
            <a:avLst>
              <a:gd name="adj1" fmla="val -76231"/>
              <a:gd name="adj2" fmla="val -120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You are despicable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80052</TotalTime>
  <Words>748</Words>
  <Application>Microsoft Office PowerPoint</Application>
  <PresentationFormat>Widescreen</PresentationFormat>
  <Paragraphs>265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Wingdings</vt:lpstr>
      <vt:lpstr>Cambria Math</vt:lpstr>
      <vt:lpstr>Arial</vt:lpstr>
      <vt:lpstr>Calibri Light</vt:lpstr>
      <vt:lpstr>Office Theme</vt:lpstr>
      <vt:lpstr>Cryptography CS 555</vt:lpstr>
      <vt:lpstr>Recap</vt:lpstr>
      <vt:lpstr>What Does It Mean to “Secure Information” </vt:lpstr>
      <vt:lpstr>Signcryption: Authenticity + Confidentiality</vt:lpstr>
      <vt:lpstr>Attempt 1: Encrypt then Authenticate</vt:lpstr>
      <vt:lpstr>Attempt 1: Encrypt then Authenticate</vt:lpstr>
      <vt:lpstr>Attempt 1: Encrypt then Authenticate</vt:lpstr>
      <vt:lpstr>Attempt 2: Authenticate then Encrypt</vt:lpstr>
      <vt:lpstr>Attempt 2: Authenticate then Encrypt</vt:lpstr>
      <vt:lpstr>Attempt 3:</vt:lpstr>
      <vt:lpstr>Transport Security Layer (TLS)</vt:lpstr>
      <vt:lpstr>Transport Security Layer (TLS)</vt:lpstr>
      <vt:lpstr>Transport Security Layer (TLS)</vt:lpstr>
      <vt:lpstr>Transport Security Layer (TLS)</vt:lpstr>
      <vt:lpstr>Transport Security Layer (TLS)</vt:lpstr>
      <vt:lpstr>Transport Security Layer (TLS)</vt:lpstr>
      <vt:lpstr>Transport Security Layer (TLS)</vt:lpstr>
      <vt:lpstr>Security Intuition</vt:lpstr>
      <vt:lpstr>Transport Security Layer (TLS)</vt:lpstr>
      <vt:lpstr>Building Authenticated Encryption</vt:lpstr>
      <vt:lpstr>Building Authenticated Encryption</vt:lpstr>
      <vt:lpstr>Building Authenticated Encryption</vt:lpstr>
      <vt:lpstr>Next Class: Multiparty Computation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959</cp:revision>
  <dcterms:created xsi:type="dcterms:W3CDTF">2016-12-31T20:38:01Z</dcterms:created>
  <dcterms:modified xsi:type="dcterms:W3CDTF">2017-04-07T16:57:53Z</dcterms:modified>
</cp:coreProperties>
</file>