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810" r:id="rId2"/>
    <p:sldId id="256" r:id="rId3"/>
    <p:sldId id="705" r:id="rId4"/>
    <p:sldId id="792" r:id="rId5"/>
    <p:sldId id="793" r:id="rId6"/>
    <p:sldId id="794" r:id="rId7"/>
    <p:sldId id="811" r:id="rId8"/>
    <p:sldId id="812" r:id="rId9"/>
    <p:sldId id="813" r:id="rId10"/>
    <p:sldId id="814" r:id="rId11"/>
    <p:sldId id="815" r:id="rId12"/>
    <p:sldId id="816" r:id="rId13"/>
    <p:sldId id="817" r:id="rId14"/>
    <p:sldId id="818" r:id="rId15"/>
    <p:sldId id="819" r:id="rId16"/>
    <p:sldId id="820" r:id="rId17"/>
    <p:sldId id="821" r:id="rId18"/>
    <p:sldId id="822" r:id="rId19"/>
    <p:sldId id="823" r:id="rId20"/>
    <p:sldId id="824" r:id="rId21"/>
    <p:sldId id="826" r:id="rId22"/>
    <p:sldId id="825" r:id="rId23"/>
    <p:sldId id="827" r:id="rId24"/>
    <p:sldId id="829" r:id="rId25"/>
    <p:sldId id="828" r:id="rId26"/>
    <p:sldId id="830" r:id="rId27"/>
    <p:sldId id="831" r:id="rId28"/>
    <p:sldId id="832" r:id="rId29"/>
    <p:sldId id="833" r:id="rId30"/>
    <p:sldId id="834" r:id="rId31"/>
    <p:sldId id="689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Calibri Light" panose="020F0302020204030204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70302" autoAdjust="0"/>
  </p:normalViewPr>
  <p:slideViewPr>
    <p:cSldViewPr snapToGrid="0">
      <p:cViewPr varScale="1">
        <p:scale>
          <a:sx n="54" d="100"/>
          <a:sy n="54" d="100"/>
        </p:scale>
        <p:origin x="16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2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𝑥𝑟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𝐻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i="0">
                    <a:latin typeface="Cambria Math"/>
                  </a:rPr>
                  <a:t>𝑠</a:t>
                </a:r>
                <a:r>
                  <a:rPr lang="en-US" sz="3600" i="0">
                    <a:latin typeface="Cambria Math" panose="02040503050406030204" pitchFamily="18" charset="0"/>
                  </a:rPr>
                  <a:t>^(</a:t>
                </a:r>
                <a:r>
                  <a:rPr lang="en-US" sz="3600" i="0">
                    <a:latin typeface="Cambria Math"/>
                  </a:rPr>
                  <a:t>−1</a:t>
                </a:r>
                <a:r>
                  <a:rPr lang="en-US" sz="3600" i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</a:t>
                </a:r>
                <a:r>
                  <a:rPr lang="en-US" sz="3600" b="0" i="0" smtClean="0">
                    <a:latin typeface="Cambria Math"/>
                  </a:rPr>
                  <a:t>ℎ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𝑟𝑠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/>
                  </a:rPr>
                  <a:t>−1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/>
                  </a:rPr>
                  <a:t>𝐻(𝑚)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baseline="3000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 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𝑔^𝑥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^(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𝐻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𝑚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+𝑥𝑟)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𝑘(</a:t>
                </a:r>
                <a:r>
                  <a:rPr lang="en-US" sz="3600" b="0" i="0" smtClean="0">
                    <a:latin typeface="Cambria Math"/>
                  </a:rPr>
                  <a:t>𝑥𝑟+𝐻(𝑚)</a:t>
                </a:r>
                <a:r>
                  <a:rPr lang="en-US" sz="3600" b="0" i="0" baseline="30000" smtClean="0">
                    <a:latin typeface="Cambria Math"/>
                  </a:rPr>
                  <a:t>−1</a:t>
                </a:r>
                <a:r>
                  <a:rPr lang="en-US" sz="3600" b="0" i="0" baseline="30000" smtClean="0">
                    <a:latin typeface="Cambria Math" panose="02040503050406030204" pitchFamily="18" charset="0"/>
                  </a:rPr>
                  <a:t>) ) )</a:t>
                </a:r>
                <a:endParaRPr lang="en-US" sz="3600" dirty="0" smtClean="0"/>
              </a:p>
              <a:p>
                <a:r>
                  <a:rPr lang="en-US" sz="3600" i="0" smtClean="0">
                    <a:latin typeface="Cambria Math"/>
                  </a:rPr>
                  <a:t>=</a:t>
                </a:r>
                <a:r>
                  <a:rPr lang="en-US" sz="3600" b="0" i="0" smtClean="0">
                    <a:latin typeface="Cambria Math"/>
                  </a:rPr>
                  <a:t>𝐹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3600" b="0" i="0" smtClean="0">
                    <a:latin typeface="Cambria Math"/>
                  </a:rPr>
                  <a:t>𝑔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^</a:t>
                </a:r>
                <a:r>
                  <a:rPr lang="en-US" sz="3600" b="0" i="0" smtClean="0">
                    <a:latin typeface="Cambria Math" panose="02040503050406030204" pitchFamily="18" charset="0"/>
                  </a:rPr>
                  <a:t>𝑘 )=</a:t>
                </a:r>
                <a:r>
                  <a:rPr lang="en-US" sz="3600" b="0" i="0" smtClean="0">
                    <a:latin typeface="Cambria Math"/>
                  </a:rPr>
                  <a:t>𝑟</a:t>
                </a:r>
                <a:endParaRPr lang="en-US" sz="36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mtClean="0">
                          <a:latin typeface="Cambria Math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s</m:t>
                      </m:r>
                      <m:r>
                        <a:rPr lang="en-US" b="0" i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𝑚𝑜𝑑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i="0" smtClean="0">
                    <a:latin typeface="Cambria Math"/>
                  </a:rPr>
                  <a:t>≔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𝑥𝑟+𝐻(𝑚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smtClean="0">
                    <a:latin typeface="Cambria Math"/>
                  </a:rPr>
                  <a:t>s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>
                    <a:latin typeface="Cambria Math" panose="02040503050406030204" pitchFamily="18" charset="0"/>
                  </a:rPr>
                  <a:t>[</a:t>
                </a:r>
                <a:r>
                  <a:rPr lang="en-US" i="0">
                    <a:latin typeface="Cambria Math"/>
                  </a:rPr>
                  <a:t>𝑘</a:t>
                </a:r>
                <a:r>
                  <a:rPr lang="en-US" i="0">
                    <a:latin typeface="Cambria Math" panose="02040503050406030204" pitchFamily="18" charset="0"/>
                  </a:rPr>
                  <a:t>^(</a:t>
                </a:r>
                <a:r>
                  <a:rPr lang="en-US" i="0">
                    <a:latin typeface="Cambria Math"/>
                  </a:rPr>
                  <a:t>−1</a:t>
                </a:r>
                <a:r>
                  <a:rPr lang="en-US" i="0">
                    <a:latin typeface="Cambria Math" panose="02040503050406030204" pitchFamily="18" charset="0"/>
                  </a:rPr>
                  <a:t>)</a:t>
                </a:r>
                <a:r>
                  <a:rPr lang="en-US" i="0" smtClean="0">
                    <a:latin typeface="Cambria Math" panose="02040503050406030204" pitchFamily="18" charset="0"/>
                  </a:rPr>
                  <a:t> (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1</a:t>
                </a:r>
                <a:r>
                  <a:rPr lang="en-US" b="0" i="0" baseline="-2500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</a:t>
                </a:r>
                <a:r>
                  <a:rPr lang="en-US" b="0" i="0" smtClean="0">
                    <a:latin typeface="Cambria Math"/>
                  </a:rPr>
                  <a:t>𝐻(𝑚</a:t>
                </a:r>
                <a:r>
                  <a:rPr lang="en-US" b="0" i="0" baseline="-25000" smtClean="0">
                    <a:latin typeface="Cambria Math" panose="02040503050406030204" pitchFamily="18" charset="0"/>
                  </a:rPr>
                  <a:t>2</a:t>
                </a:r>
                <a:r>
                  <a:rPr lang="en-US" b="0" i="0" smtClean="0">
                    <a:latin typeface="Cambria Math"/>
                  </a:rPr>
                  <a:t>)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>
                    <a:latin typeface="Cambria Math"/>
                  </a:rPr>
                  <a:t> </a:t>
                </a:r>
                <a:r>
                  <a:rPr lang="en-US" i="0">
                    <a:latin typeface="Cambria Math"/>
                  </a:rPr>
                  <a:t> 𝑚𝑜𝑑 𝑞</a:t>
                </a:r>
                <a:r>
                  <a:rPr lang="en-US" i="0">
                    <a:latin typeface="Cambria Math" panose="02040503050406030204" pitchFamily="18" charset="0"/>
                  </a:rPr>
                  <a:t>]</a:t>
                </a:r>
                <a:endParaRPr lang="en-US" dirty="0" smtClean="0"/>
              </a:p>
              <a:p>
                <a:pPr/>
                <a:r>
                  <a:rPr lang="en-US" i="0" smtClean="0">
                    <a:latin typeface="Cambria Math" panose="02040503050406030204" pitchFamily="18" charset="0"/>
                  </a:rPr>
                  <a:t>𝑆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𝑜𝑙𝑣𝑒 𝑓𝑜𝑟 𝑘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Reminder: Homework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Due: Friday at the beginning of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Forging a Signature on Arbitrary Message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Attacker selects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at random and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 requests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(respectively)</a:t>
                </a:r>
              </a:p>
              <a:p>
                <a:endParaRPr lang="en-US" dirty="0"/>
              </a:p>
              <a:p>
                <a:r>
                  <a:rPr lang="en-US" dirty="0" smtClean="0"/>
                  <a:t>Attacker outputs signature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mod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for 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        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/>
                            <m:sup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mod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                          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hash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𝐍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N, d such that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 panose="02040503050406030204" pitchFamily="18" charset="0"/>
                      </a:rPr>
                      <m:t>Verification</m:t>
                    </m:r>
                    <m:r>
                      <a:rPr lang="en-US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𝐒𝐢𝐠𝐧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𝒔𝒌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properties does H are required for security of RSA-FDH?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Collision Resistance is necessary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attacker finds m and m’ such that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then he can win Sig-Forge game.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How?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6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properties does H are required for security of RSA-FDH?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Collision Resistance is necessary</a:t>
                </a:r>
              </a:p>
              <a:p>
                <a:r>
                  <a:rPr lang="en-US" dirty="0" smtClean="0"/>
                  <a:t>Should be infeasible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𝒆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Why? </a:t>
                </a:r>
              </a:p>
              <a:p>
                <a:pPr lvl="1"/>
                <a:r>
                  <a:rPr lang="en-US" dirty="0" smtClean="0"/>
                  <a:t>No-message attack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is a valid signature for 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properties does H are required for security of RSA-FDH?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Collision Resistance is necessary</a:t>
                </a:r>
              </a:p>
              <a:p>
                <a:r>
                  <a:rPr lang="en-US" dirty="0" smtClean="0"/>
                  <a:t>Should be infeasible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Should be infeasible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baseline="-25000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baseline="-2500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Why?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mod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is a valid signature for 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properties does H are required for security of RSA-FDH?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Collision Resistance is necessary</a:t>
                </a:r>
              </a:p>
              <a:p>
                <a:r>
                  <a:rPr lang="en-US" dirty="0" smtClean="0"/>
                  <a:t>Should be infeasible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 Should be infeasible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baseline="-25000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baseline="-25000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Random Oracle H satisfies all three properties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If the RSA problem is hard relative to </a:t>
                </a:r>
                <a:r>
                  <a:rPr lang="en-US" dirty="0" err="1" smtClean="0"/>
                  <a:t>GenRSA</a:t>
                </a:r>
                <a:r>
                  <a:rPr lang="en-US" dirty="0" smtClean="0"/>
                  <a:t> and if H is modeled as a random oracle then RSA-FDH is secure.</a:t>
                </a:r>
              </a:p>
              <a:p>
                <a:pPr marL="0" indent="0">
                  <a:buNone/>
                </a:pPr>
                <a:r>
                  <a:rPr lang="en-US" b="1" dirty="0"/>
                  <a:t>Proof Sketch: </a:t>
                </a:r>
                <a:r>
                  <a:rPr lang="en-US" dirty="0" smtClean="0"/>
                  <a:t>Use Sig-Forge attacker A to build RSA-INV attacker A’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If the RSA problem is hard relative to </a:t>
                </a:r>
                <a:r>
                  <a:rPr lang="en-US" dirty="0" err="1" smtClean="0"/>
                  <a:t>GenRSA</a:t>
                </a:r>
                <a:r>
                  <a:rPr lang="en-US" dirty="0" smtClean="0"/>
                  <a:t> and if H is modeled as a random oracle then RSA-FDH is 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Observation 1: </a:t>
                </a:r>
                <a:r>
                  <a:rPr lang="en-US" dirty="0" smtClean="0"/>
                  <a:t>If the attacker A outputs (m,</a:t>
                </a:r>
                <a:r>
                  <a:rPr lang="el-G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 smtClean="0"/>
                  <a:t>) and never queries H(m) then the odds of A winning are negligible.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Observation 2: </a:t>
                </a:r>
                <a:r>
                  <a:rPr lang="en-US" dirty="0" smtClean="0"/>
                  <a:t>We can guess that attacker A will output attempted forgery for message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 where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the </a:t>
                </a:r>
                <a:r>
                  <a:rPr lang="en-US" dirty="0" err="1" smtClean="0"/>
                  <a:t>i’th</a:t>
                </a:r>
                <a:r>
                  <a:rPr lang="en-US" dirty="0" smtClean="0"/>
                  <a:t> query to random oracle H(.)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If the RSA problem is hard relative to </a:t>
                </a:r>
                <a:r>
                  <a:rPr lang="en-US" dirty="0" err="1" smtClean="0"/>
                  <a:t>GenRSA</a:t>
                </a:r>
                <a:r>
                  <a:rPr lang="en-US" dirty="0" smtClean="0"/>
                  <a:t> and if H is modeled as a random oracle then RSA-FDH is 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 </a:t>
                </a:r>
                <a:r>
                  <a:rPr lang="en-US" dirty="0" smtClean="0"/>
                  <a:t>Suppose that we guess that attacker A will output attempted forgery for message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 where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the </a:t>
                </a:r>
                <a:r>
                  <a:rPr lang="en-US" dirty="0" err="1" smtClean="0"/>
                  <a:t>i’th</a:t>
                </a:r>
                <a:r>
                  <a:rPr lang="en-US" dirty="0" smtClean="0"/>
                  <a:t> query to random oracle H(.). </a:t>
                </a:r>
              </a:p>
              <a:p>
                <a:r>
                  <a:rPr lang="en-US" dirty="0" smtClean="0"/>
                  <a:t>We are right with probability 1/q(n).</a:t>
                </a:r>
              </a:p>
              <a:p>
                <a:r>
                  <a:rPr lang="en-US" dirty="0" smtClean="0"/>
                  <a:t>Abort if the attacker A ever requests a signature for m</a:t>
                </a:r>
                <a:r>
                  <a:rPr lang="en-US" baseline="-25000" dirty="0" smtClean="0"/>
                  <a:t>i </a:t>
                </a:r>
                <a:r>
                  <a:rPr lang="en-US" dirty="0"/>
                  <a:t>(i.e., guess is wrong)</a:t>
                </a:r>
                <a:endParaRPr lang="en-US" baseline="-250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If the RSA problem is hard relative to </a:t>
                </a:r>
                <a:r>
                  <a:rPr lang="en-US" dirty="0" err="1" smtClean="0"/>
                  <a:t>GenRSA</a:t>
                </a:r>
                <a:r>
                  <a:rPr lang="en-US" dirty="0" smtClean="0"/>
                  <a:t> and if H is modeled as a random oracle then RSA-FDH is secure.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 will simulate A</a:t>
                </a:r>
              </a:p>
              <a:p>
                <a:r>
                  <a:rPr lang="en-US" b="1" dirty="0"/>
                  <a:t>RSA-</a:t>
                </a:r>
                <a:r>
                  <a:rPr lang="en-US" b="1" dirty="0" err="1"/>
                  <a:t>Inv</a:t>
                </a:r>
                <a:r>
                  <a:rPr lang="en-US" b="1" dirty="0"/>
                  <a:t> attacker B </a:t>
                </a:r>
                <a:r>
                  <a:rPr lang="en-US" dirty="0" smtClean="0"/>
                  <a:t>starts with (</a:t>
                </a:r>
                <a:r>
                  <a:rPr lang="en-US" dirty="0" err="1" smtClean="0"/>
                  <a:t>N,e,y</a:t>
                </a:r>
                <a:r>
                  <a:rPr lang="en-US" dirty="0" smtClean="0"/>
                  <a:t>). </a:t>
                </a:r>
              </a:p>
              <a:p>
                <a:r>
                  <a:rPr lang="en-US" b="1" dirty="0" smtClean="0"/>
                  <a:t>Goal of B:</a:t>
                </a:r>
                <a:r>
                  <a:rPr lang="en-US" dirty="0" smtClean="0"/>
                  <a:t> Decrypt y using the signature forging adversary. </a:t>
                </a:r>
              </a:p>
              <a:p>
                <a:r>
                  <a:rPr lang="en-US" b="1" dirty="0" smtClean="0"/>
                  <a:t>Programmability of Random Oracle: </a:t>
                </a:r>
                <a:r>
                  <a:rPr lang="en-US" dirty="0" smtClean="0"/>
                  <a:t>When signature attacker makes its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random oracle query H(m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 respond with y instead of H(m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Signature attacker cannot tell the difference since y is random!</a:t>
                </a:r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r="-812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33: Digital Signatures Part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If the RSA problem is hard relative to </a:t>
                </a:r>
                <a:r>
                  <a:rPr lang="en-US" dirty="0" err="1" smtClean="0"/>
                  <a:t>GenRSA</a:t>
                </a:r>
                <a:r>
                  <a:rPr lang="en-US" dirty="0" smtClean="0"/>
                  <a:t> and if H is modeled as a random oracle then RSA-FDH is secure.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Proof Sketch:  Start with (</a:t>
                </a:r>
                <a:r>
                  <a:rPr lang="en-US" dirty="0" err="1" smtClean="0"/>
                  <a:t>N,e,y</a:t>
                </a:r>
                <a:r>
                  <a:rPr lang="en-US" dirty="0" smtClean="0"/>
                  <a:t>) our goal is to decrypt y using the signature forging adversary. </a:t>
                </a:r>
              </a:p>
              <a:p>
                <a:r>
                  <a:rPr lang="en-US" b="1" dirty="0"/>
                  <a:t>Programmability of Random Oracle: </a:t>
                </a:r>
                <a:r>
                  <a:rPr lang="en-US" dirty="0" smtClean="0"/>
                  <a:t>When signature attacker makes its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random oracle query H(m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 respond with y instead of H(m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Signature attacker cannot tell the difference!</a:t>
                </a:r>
              </a:p>
              <a:p>
                <a:r>
                  <a:rPr lang="en-US" b="1" dirty="0" smtClean="0"/>
                  <a:t>Forgery: </a:t>
                </a:r>
                <a:r>
                  <a:rPr lang="en-US" dirty="0" smtClean="0"/>
                  <a:t>A </a:t>
                </a:r>
                <a:r>
                  <a:rPr lang="en-US" dirty="0"/>
                  <a:t>valid forgery for message m</a:t>
                </a:r>
                <a:r>
                  <a:rPr lang="en-US" baseline="-25000" dirty="0"/>
                  <a:t>i</a:t>
                </a:r>
                <a:r>
                  <a:rPr lang="en-US" dirty="0"/>
                  <a:t> is 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(the decryption of y)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RSA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INV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Sig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 (Full Domain Hash)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𝒊𝒇𝑯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In practice output of H needs to be close to all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𝐍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(otherwise known attacks exist)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 = SHA-1 doesn’t work for two reasons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The output is too short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SHA-1 is no longer collision resistant </a:t>
                </a:r>
                <a:r>
                  <a:rPr lang="en-US" dirty="0" smtClean="0">
                    <a:sym typeface="Wingdings" pitchFamily="2" charset="2"/>
                  </a:rPr>
                  <a:t>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Interactive protocol that allows one party to prove its identify (authenticate itself) to another</a:t>
                </a:r>
              </a:p>
              <a:p>
                <a:r>
                  <a:rPr lang="en-US" dirty="0" smtClean="0"/>
                  <a:t>Two Parties: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 and Verifier</a:t>
                </a:r>
              </a:p>
              <a:p>
                <a:pPr lvl="1"/>
                <a:r>
                  <a:rPr lang="en-US" dirty="0" err="1" smtClean="0"/>
                  <a:t>Prover</a:t>
                </a:r>
                <a:r>
                  <a:rPr lang="en-US" dirty="0" smtClean="0"/>
                  <a:t> has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 and Verifier has public key </a:t>
                </a:r>
                <a:r>
                  <a:rPr lang="en-US" dirty="0" err="1" smtClean="0"/>
                  <a:t>pk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) to obtain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   ---- initial message I, state </a:t>
                </a:r>
                <a:r>
                  <a:rPr lang="en-US" dirty="0" err="1" smtClean="0"/>
                  <a:t>st</a:t>
                </a:r>
                <a:endParaRPr lang="en-US" dirty="0" smtClean="0"/>
              </a:p>
              <a:p>
                <a:pPr marL="971550" lvl="1" indent="-514350">
                  <a:buAutoNum type="arabicPeriod"/>
                </a:pPr>
                <a:r>
                  <a:rPr lang="en-US" dirty="0" smtClean="0"/>
                  <a:t>Sends I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picks random message r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dirty="0" smtClean="0"/>
                  <a:t>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sk,st,r</a:t>
                </a:r>
                <a:r>
                  <a:rPr lang="en-US" dirty="0" smtClean="0"/>
                  <a:t>) to obtain s and sends s to verifier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Verifier checks if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)=I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 eavesdropping attacker obtains a transcript (</a:t>
                </a:r>
                <a:r>
                  <a:rPr lang="en-US" dirty="0" err="1" smtClean="0"/>
                  <a:t>I,r,s</a:t>
                </a:r>
                <a:r>
                  <a:rPr lang="en-US" dirty="0" smtClean="0"/>
                  <a:t>) of all the message sent.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Transcript Oracle: </a:t>
                </a:r>
                <a:r>
                  <a:rPr lang="en-US" dirty="0" err="1" smtClean="0"/>
                  <a:t>Trans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(.) runs honest execution and outputs transcript.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221" r="-580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Identification Game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Ident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958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587999"/>
                <a:ext cx="1065163" cy="453137"/>
              </a:xfrm>
              <a:prstGeom prst="rect">
                <a:avLst/>
              </a:prstGeom>
              <a:blipFill rotWithShape="1">
                <a:blip r:embed="rId7"/>
                <a:stretch>
                  <a:fillRect r="-229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4082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1946033"/>
                <a:ext cx="174009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358628" y="5128485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7180" y="275775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99117" y="31590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43573"/>
                <a:ext cx="1910523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434828" y="3557045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85" y="3159071"/>
                <a:ext cx="357918" cy="4531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95998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2310658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Ident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95528" y="6013555"/>
                <a:ext cx="12306454" cy="4351338"/>
              </a:xfr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336200"/>
                <a:ext cx="1065163" cy="453137"/>
              </a:xfrm>
              <a:prstGeom prst="rect">
                <a:avLst/>
              </a:prstGeom>
              <a:blipFill rotWithShape="1">
                <a:blip r:embed="rId12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64885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23123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←</m:t>
                          </m:r>
                          <m:r>
                            <a:rPr lang="el-GR" b="1" i="1"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09" y="3564665"/>
                <a:ext cx="1069459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2401455" y="425202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𝐓𝐫𝐚𝐧𝐬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0" y="4237848"/>
                <a:ext cx="1910523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𝐴𝑔𝑎𝑖𝑛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72" y="3830475"/>
                <a:ext cx="1065163" cy="453137"/>
              </a:xfrm>
              <a:prstGeom prst="rect">
                <a:avLst/>
              </a:prstGeom>
              <a:blipFill rotWithShape="1">
                <a:blip r:embed="rId15"/>
                <a:stretch>
                  <a:fillRect l="-1143" r="-2286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 flipV="1">
            <a:off x="2347722" y="46506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41" y="4675348"/>
                <a:ext cx="380104" cy="4531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 flipV="1">
            <a:off x="2434829" y="575139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𝑰𝒅𝒆𝒏𝒕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𝚷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𝑽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𝒑𝒌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35" y="5179250"/>
                <a:ext cx="3760581" cy="5861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5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8" grpId="0"/>
      <p:bldP spid="32" grpId="0"/>
      <p:bldP spid="32" grpId="1"/>
      <p:bldP spid="14" grpId="0"/>
      <p:bldP spid="25" grpId="0"/>
      <p:bldP spid="25" grpId="1"/>
      <p:bldP spid="38" grpId="0"/>
      <p:bldP spid="39" grpId="0"/>
      <p:bldP spid="39" grpId="1"/>
      <p:bldP spid="41" grpId="0"/>
      <p:bldP spid="4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Fiat-Shamir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Identification Schemes can be transformed into signatures</a:t>
                </a:r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(m)</a:t>
                </a:r>
              </a:p>
              <a:p>
                <a:pPr lvl="1"/>
                <a:r>
                  <a:rPr lang="en-US" dirty="0" smtClean="0"/>
                  <a:t>First compute (</a:t>
                </a:r>
                <a:r>
                  <a:rPr lang="en-US" dirty="0" err="1" smtClean="0"/>
                  <a:t>I,st</a:t>
                </a:r>
                <a:r>
                  <a:rPr lang="en-US" dirty="0" smtClean="0"/>
                  <a:t>)=</a:t>
                </a:r>
                <a:r>
                  <a:rPr lang="en-US" dirty="0"/>
                  <a:t> P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n-US" dirty="0" err="1"/>
                  <a:t>sk</a:t>
                </a:r>
                <a:r>
                  <a:rPr lang="en-US" dirty="0" smtClean="0"/>
                  <a:t>)   (as </a:t>
                </a:r>
                <a:r>
                  <a:rPr lang="en-US" dirty="0" err="1" smtClean="0"/>
                  <a:t>prover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Next compute the challenge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𝑯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𝑰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   (as verifier)</a:t>
                </a:r>
              </a:p>
              <a:p>
                <a:pPr lvl="1"/>
                <a:r>
                  <a:rPr lang="en-US" dirty="0" smtClean="0"/>
                  <a:t>Compute the response s = </a:t>
                </a:r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n-US" dirty="0" err="1"/>
                  <a:t>sk,st,r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signature 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Vrfy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(m,(</a:t>
                </a:r>
                <a:r>
                  <a:rPr lang="en-US" dirty="0" err="1" smtClean="0"/>
                  <a:t>r,s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Compute I := V(</a:t>
                </a:r>
                <a:r>
                  <a:rPr lang="en-US" dirty="0" err="1" smtClean="0"/>
                  <a:t>pk,r,s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Check that H(</a:t>
                </a:r>
                <a:r>
                  <a:rPr lang="en-US" dirty="0" err="1" smtClean="0"/>
                  <a:t>I,m</a:t>
                </a:r>
                <a:r>
                  <a:rPr lang="en-US" dirty="0" smtClean="0"/>
                  <a:t>)=r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12.10: </a:t>
                </a:r>
                <a:r>
                  <a:rPr lang="en-US" dirty="0" smtClean="0"/>
                  <a:t>If the identification scheme is secure and H is a random oracle then the above signature scheme is 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308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23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runs 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𝑟𝑥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𝑥𝑟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Identification Scheme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Verifier knows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knows x such that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 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and sends initial message I to verifier</a:t>
                </a:r>
              </a:p>
              <a:p>
                <a:r>
                  <a:rPr lang="en-US" dirty="0" smtClean="0"/>
                  <a:t>Verifier picks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(q is order of the group) and sends r to </a:t>
                </a:r>
                <a:r>
                  <a:rPr lang="en-US" dirty="0" err="1" smtClean="0"/>
                  <a:t>prover</a:t>
                </a:r>
                <a:endParaRPr lang="en-US" dirty="0" smtClean="0"/>
              </a:p>
              <a:p>
                <a:r>
                  <a:rPr lang="en-US" dirty="0" err="1" smtClean="0"/>
                  <a:t>Prover</a:t>
                </a:r>
                <a:r>
                  <a:rPr lang="en-US" dirty="0" smtClean="0"/>
                  <a:t> runs P1(</a:t>
                </a:r>
                <a:r>
                  <a:rPr lang="en-US" dirty="0" err="1" smtClean="0"/>
                  <a:t>x,k,r</a:t>
                </a:r>
                <a:r>
                  <a:rPr lang="en-US" dirty="0" smtClean="0"/>
                  <a:t>) to obtain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sends s to Verifier</a:t>
                </a:r>
              </a:p>
              <a:p>
                <a:r>
                  <a:rPr lang="en-US" dirty="0" smtClean="0"/>
                  <a:t>Verifier checks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12.11: </a:t>
                </a:r>
                <a:r>
                  <a:rPr lang="en-US" dirty="0" smtClean="0"/>
                  <a:t>If the discrete-logarithm problem is hard (relative to group generator) then </a:t>
                </a:r>
                <a:r>
                  <a:rPr lang="en-US" dirty="0" err="1" smtClean="0"/>
                  <a:t>Schnorr</a:t>
                </a:r>
                <a:r>
                  <a:rPr lang="en-US" dirty="0" smtClean="0"/>
                  <a:t> identification scheme is secure.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H and F are modeled as random oracles then DSA is secure.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Weird Assumption?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DSA Still lack compelling proof of security from standard crypto assumptions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DSA has been used/studied for decades without attacks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El-</a:t>
            </a:r>
            <a:r>
              <a:rPr lang="en-US" dirty="0" err="1" smtClean="0"/>
              <a:t>Gamal</a:t>
            </a:r>
            <a:r>
              <a:rPr lang="en-US" dirty="0" smtClean="0"/>
              <a:t>/RSA-OAEP</a:t>
            </a:r>
          </a:p>
          <a:p>
            <a:r>
              <a:rPr lang="en-US" dirty="0" smtClean="0"/>
              <a:t>Digital Signatures </a:t>
            </a:r>
          </a:p>
          <a:p>
            <a:pPr lvl="1"/>
            <a:r>
              <a:rPr lang="en-US" dirty="0" smtClean="0"/>
              <a:t>Similarities and differences with MACs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Hash then MAC</a:t>
            </a:r>
          </a:p>
          <a:p>
            <a:pPr lvl="1"/>
            <a:r>
              <a:rPr lang="en-US" dirty="0" smtClean="0"/>
              <a:t>One-Time-Signatures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Algorithm (DSA)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 is x, public key is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endParaRPr lang="en-US" baseline="30000" dirty="0" smtClean="0"/>
              </a:p>
              <a:p>
                <a:r>
                  <a:rPr lang="en-US" dirty="0" err="1" smtClean="0"/>
                  <a:t>Sign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(m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/>
                                <a:ea typeface="Cambria Math" panose="02040503050406030204" pitchFamily="18" charset="0"/>
                              </a:rPr>
                              <m:t>q</m:t>
                            </m:r>
                          </m:sub>
                          <m:sup/>
                        </m:sSubSup>
                        <m: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en-US">
                        <a:latin typeface="Cambria Math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𝑥𝑟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Output </a:t>
                </a:r>
                <a:r>
                  <a:rPr lang="en-US" dirty="0"/>
                  <a:t>signature (</a:t>
                </a:r>
                <a:r>
                  <a:rPr lang="en-US" dirty="0" err="1"/>
                  <a:t>r,s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Vrfy</a:t>
                </a:r>
                <a:r>
                  <a:rPr lang="en-US" baseline="-25000" dirty="0" err="1"/>
                  <a:t>pk</a:t>
                </a:r>
                <a:r>
                  <a:rPr lang="en-US" dirty="0"/>
                  <a:t>(m,(</a:t>
                </a:r>
                <a:r>
                  <a:rPr lang="en-US" dirty="0" err="1"/>
                  <a:t>r,s</a:t>
                </a:r>
                <a:r>
                  <a:rPr lang="en-US" dirty="0" smtClean="0"/>
                  <a:t>)) check to make sure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If signer signs two messages with same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/>
                            <a:ea typeface="Cambria Math" panose="02040503050406030204" pitchFamily="18" charset="0"/>
                          </a:rPr>
                          <m:t>q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attacker can find secret key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!</a:t>
                </a:r>
              </a:p>
              <a:p>
                <a:r>
                  <a:rPr lang="en-US" b="1" dirty="0" smtClean="0"/>
                  <a:t>Theory: </a:t>
                </a:r>
                <a:r>
                  <a:rPr lang="en-US" dirty="0" smtClean="0"/>
                  <a:t>Shouldn’t happen</a:t>
                </a:r>
              </a:p>
              <a:p>
                <a:r>
                  <a:rPr lang="en-US" b="1" dirty="0" smtClean="0"/>
                  <a:t>Practice: </a:t>
                </a:r>
                <a:r>
                  <a:rPr lang="en-US" dirty="0" smtClean="0"/>
                  <a:t>Will happen if a weak PRG is used</a:t>
                </a:r>
              </a:p>
              <a:p>
                <a:r>
                  <a:rPr lang="en-US" dirty="0" smtClean="0"/>
                  <a:t>Sony PlayStation (PS3) hack in 2010.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28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</a:t>
            </a:r>
            <a:r>
              <a:rPr lang="en-US" dirty="0" smtClean="0"/>
              <a:t>Digital Signatures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Lindell: 12.8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 (Signing algorithm)</a:t>
                </a:r>
              </a:p>
              <a:p>
                <a:pPr lvl="2"/>
                <a:r>
                  <a:rPr lang="en-US" dirty="0" smtClean="0"/>
                  <a:t>Input: </a:t>
                </a:r>
                <a:r>
                  <a:rPr lang="en-US" dirty="0"/>
                  <a:t>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message m, random bits R</a:t>
                </a:r>
              </a:p>
              <a:p>
                <a:pPr lvl="2"/>
                <a:r>
                  <a:rPr lang="en-US" dirty="0" smtClean="0"/>
                  <a:t>Output: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(Verification algorithm --- Deterministic)</a:t>
                </a:r>
              </a:p>
              <a:p>
                <a:pPr lvl="2"/>
                <a:r>
                  <a:rPr lang="en-US" dirty="0" smtClean="0"/>
                  <a:t>Input: Public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, message m and a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1 (Valid) or 0 (Invalid)</a:t>
                </a:r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Vrfy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(m,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)=1   (except with negligible probability)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  <a:blipFill rotWithShape="1">
                <a:blip r:embed="rId2"/>
                <a:stretch>
                  <a:fillRect l="-83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bit b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5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216E-6 2.6827E-7 L 0.32375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1" grpId="0"/>
      <p:bldP spid="32" grpId="0"/>
      <p:bldP spid="32" grpId="1"/>
      <p:bldP spid="1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bit b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367512" y="1639595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𝐹𝑜𝑟𝑚𝑎𝑙𝑙𝑦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Gen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Vrfy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𝑑𝑒𝑛𝑜𝑡𝑒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𝑠𝑖𝑔𝑛𝑎𝑡𝑢𝑟𝑒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𝑠𝑐h𝑒𝑚𝑒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𝑒𝑥𝑝𝑒𝑟𝑖𝑚𝑒𝑛𝑡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𝑆𝑖𝑔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𝑓𝑜𝑟𝑔𝑒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𝑒𝑥𝑖𝑠𝑡𝑒𝑛𝑡𝑖𝑎𝑙𝑙𝑦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𝑢𝑛𝑓𝑜𝑟𝑔𝑒𝑎𝑏𝑙𝑒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𝑎𝑑𝑎𝑝𝑡𝑖𝑣𝑒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𝑐h𝑜𝑠𝑒𝑛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𝑚𝑒𝑠𝑠𝑎𝑔𝑒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𝑎𝑡𝑡𝑎𝑐𝑘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𝑎𝑑𝑣𝑒𝑟𝑠𝑎𝑟𝑖𝑒𝑠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𝑡h𝑒𝑟𝑒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𝑆𝑖𝑔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𝑓𝑜𝑟𝑔𝑒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2" y="1639595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1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Verification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𝐒𝐢𝐠𝐧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𝒔𝒌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Message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Generate a forgery using only the public key</a:t>
                </a:r>
              </a:p>
              <a:p>
                <a:pPr lvl="1"/>
                <a:r>
                  <a:rPr lang="en-US" dirty="0" smtClean="0"/>
                  <a:t>No intercepted signatures required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 smtClean="0"/>
                  <a:t>Pick random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Forging a Signature on Arbitrary Message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(Last Attack): Attacker does not control message m in forgery</a:t>
                </a:r>
              </a:p>
              <a:p>
                <a:r>
                  <a:rPr lang="en-US" dirty="0" smtClean="0"/>
                  <a:t>What if we can convince honest party to sign random messages?</a:t>
                </a:r>
              </a:p>
              <a:p>
                <a:pPr lvl="1"/>
                <a:r>
                  <a:rPr lang="en-US" dirty="0" smtClean="0"/>
                  <a:t>Authentication by signing random </a:t>
                </a:r>
                <a:r>
                  <a:rPr lang="en-US" dirty="0" err="1" smtClean="0"/>
                  <a:t>nonces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Attacker selects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Attacker selects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at random and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Attacker requests signatures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(respectively)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77223</TotalTime>
  <Words>783</Words>
  <Application>Microsoft Office PowerPoint</Application>
  <PresentationFormat>Widescreen</PresentationFormat>
  <Paragraphs>332</Paragraphs>
  <Slides>31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Wingdings</vt:lpstr>
      <vt:lpstr>Cambria Math</vt:lpstr>
      <vt:lpstr>Arial</vt:lpstr>
      <vt:lpstr>Calibri Light</vt:lpstr>
      <vt:lpstr>Office Theme</vt:lpstr>
      <vt:lpstr>Reminder: Homework 4</vt:lpstr>
      <vt:lpstr>Cryptography CS 555</vt:lpstr>
      <vt:lpstr>Recap</vt:lpstr>
      <vt:lpstr>Digital Signature Scheme</vt:lpstr>
      <vt:lpstr>Signature Experiment (〖Sig-forge〗_(A,Π)^  (n))</vt:lpstr>
      <vt:lpstr>Signature Experiment (〖Sig-forge〗_(A,Π)^  (n))</vt:lpstr>
      <vt:lpstr>Plain RSA Signatures</vt:lpstr>
      <vt:lpstr>No Message Attack</vt:lpstr>
      <vt:lpstr>Forging a Signature on Arbitrary Message</vt:lpstr>
      <vt:lpstr>Forging a Signature on Arbitrary Message</vt:lpstr>
      <vt:lpstr>RSA-FDH (Full Domain Hash)</vt:lpstr>
      <vt:lpstr>RSA-FDH (Full Domain Hash)</vt:lpstr>
      <vt:lpstr>RSA-FDH (Full Domain Hash)</vt:lpstr>
      <vt:lpstr>RSA-FDH (Full Domain Hash)</vt:lpstr>
      <vt:lpstr>RSA-FDH (Full Domain Hash)</vt:lpstr>
      <vt:lpstr>RSA-FDH (Full Domain Hash)</vt:lpstr>
      <vt:lpstr>RSA-FDH (Full Domain Hash)</vt:lpstr>
      <vt:lpstr>RSA-FDH (Full Domain Hash)</vt:lpstr>
      <vt:lpstr>RSA-FDH (Full Domain Hash)</vt:lpstr>
      <vt:lpstr>RSA-FDH (Full Domain Hash)</vt:lpstr>
      <vt:lpstr>RSA-FDH (Full Domain Hash)</vt:lpstr>
      <vt:lpstr>Identification Scheme</vt:lpstr>
      <vt:lpstr>Identification Scheme</vt:lpstr>
      <vt:lpstr>Identification Game (Ident_(A,Π)^  (n))</vt:lpstr>
      <vt:lpstr>Fiat-Shamir Transform</vt:lpstr>
      <vt:lpstr>Schnorr Identification Scheme</vt:lpstr>
      <vt:lpstr>Schnorr Identification Scheme</vt:lpstr>
      <vt:lpstr>Schnorr Identification Scheme</vt:lpstr>
      <vt:lpstr>Digital Signature Algorithm (DSA)</vt:lpstr>
      <vt:lpstr>Digital Signature Algorithm (DSA)</vt:lpstr>
      <vt:lpstr>Next Class: Digital Signatures Part 2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935</cp:revision>
  <dcterms:created xsi:type="dcterms:W3CDTF">2016-12-31T20:38:01Z</dcterms:created>
  <dcterms:modified xsi:type="dcterms:W3CDTF">2017-04-05T17:42:48Z</dcterms:modified>
</cp:coreProperties>
</file>