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705" r:id="rId3"/>
    <p:sldId id="787" r:id="rId4"/>
    <p:sldId id="788" r:id="rId5"/>
    <p:sldId id="789" r:id="rId6"/>
    <p:sldId id="790" r:id="rId7"/>
    <p:sldId id="791" r:id="rId8"/>
    <p:sldId id="792" r:id="rId9"/>
    <p:sldId id="793" r:id="rId10"/>
    <p:sldId id="794" r:id="rId11"/>
    <p:sldId id="795" r:id="rId12"/>
    <p:sldId id="796" r:id="rId13"/>
    <p:sldId id="797" r:id="rId14"/>
    <p:sldId id="799" r:id="rId15"/>
    <p:sldId id="800" r:id="rId16"/>
    <p:sldId id="801" r:id="rId17"/>
    <p:sldId id="802" r:id="rId18"/>
    <p:sldId id="803" r:id="rId19"/>
    <p:sldId id="804" r:id="rId20"/>
    <p:sldId id="805" r:id="rId21"/>
    <p:sldId id="806" r:id="rId22"/>
    <p:sldId id="807" r:id="rId23"/>
    <p:sldId id="808" r:id="rId24"/>
    <p:sldId id="809" r:id="rId25"/>
    <p:sldId id="68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12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32: Digital Signatures Part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bit b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Gen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Vrfy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denote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signature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scheme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experiment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forge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𝑒𝑥𝑖𝑠𝑡𝑒𝑛𝑡𝑖𝑎𝑙𝑙𝑦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𝑢𝑛𝑓𝑜𝑟𝑔𝑒𝑎𝑏𝑙𝑒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𝑢𝑛𝑑𝑒𝑟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𝑎𝑑𝑎𝑝𝑡𝑖𝑣𝑒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𝑐h𝑜𝑠𝑒𝑛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𝑚𝑒𝑠𝑠𝑎𝑔𝑒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just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𝑠𝑒𝑐𝑢𝑟𝑒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PPT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adversaries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there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Sig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1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Existential </a:t>
            </a:r>
            <a:r>
              <a:rPr lang="en-US" dirty="0" err="1" smtClean="0"/>
              <a:t>Unforgeability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</p:spPr>
            <p:txBody>
              <a:bodyPr/>
              <a:lstStyle/>
              <a:p>
                <a:r>
                  <a:rPr lang="en-US" b="1" dirty="0" smtClean="0"/>
                  <a:t>Limitation</a:t>
                </a:r>
                <a:r>
                  <a:rPr lang="en-US" dirty="0" smtClean="0"/>
                  <a:t>: Does not prevent replay attacks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  <m:r>
                          <a:rPr lang="en-US" b="0" i="1" smtClean="0">
                            <a:latin typeface="Cambria Math"/>
                          </a:rPr>
                          <m:t>𝑃𝑎𝑦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𝐵𝑜𝑏</m:t>
                        </m:r>
                        <m:r>
                          <a:rPr lang="en-US" b="0" i="1" smtClean="0">
                            <a:latin typeface="Cambria Math"/>
                          </a:rPr>
                          <m:t> $50",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this is a problem then you can include timestamp in signature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Does rule out the possibility of modifying a signature as in Homework 3</a:t>
                </a:r>
              </a:p>
              <a:p>
                <a:pPr lvl="1"/>
                <a:r>
                  <a:rPr lang="en-US" dirty="0" smtClean="0"/>
                  <a:t>Homework 3: Plain RSA signatures are malleable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  <a:blipFill>
                <a:blip r:embed="rId2"/>
                <a:stretch>
                  <a:fillRect l="-95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Public-Key </a:t>
            </a:r>
            <a:r>
              <a:rPr lang="en-US" dirty="0" err="1" smtClean="0"/>
              <a:t>vs</a:t>
            </a:r>
            <a:r>
              <a:rPr lang="en-US" dirty="0" smtClean="0"/>
              <a:t> Private Key Encryption</a:t>
            </a:r>
          </a:p>
          <a:p>
            <a:pPr lvl="1"/>
            <a:r>
              <a:rPr lang="en-US" dirty="0" smtClean="0"/>
              <a:t>Private Key Encryption is much more efficient (computationally)</a:t>
            </a:r>
          </a:p>
          <a:p>
            <a:r>
              <a:rPr lang="en-US" dirty="0" smtClean="0"/>
              <a:t>Similarly, natural signature schemes (e.g., RSA signatures) are much less efficient than MACs</a:t>
            </a:r>
          </a:p>
          <a:p>
            <a:endParaRPr lang="en-US" dirty="0"/>
          </a:p>
          <a:p>
            <a:r>
              <a:rPr lang="en-US" dirty="0" smtClean="0"/>
              <a:t>For long messages we can achieve same (amortized)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Attempt 1: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sk</m:t>
                              </m:r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𝑅𝑘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b="0" i="1" baseline="-2500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,…</m:t>
                      </m:r>
                      <m:r>
                        <a:rPr lang="en-US" i="1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Problem?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Secure?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Secure?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If attacker wins security game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he outputs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Vrfy</m:t>
                            </m:r>
                          </m:e>
                          <m: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Sign Paradigm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Suppose we have a Digital Signature Scheme for messages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we want to sign a longer message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Sign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Vrfy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Vrfy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sk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 …,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𝑚𝑘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12.4</a:t>
                </a:r>
                <a:r>
                  <a:rPr lang="en-US" dirty="0" smtClean="0"/>
                  <a:t>.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is a secure signature scheme for messages of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is collision resistant then the above construction is a  secure signature scheme for arbitrary length messages.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If attacker wins security game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he outputs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Vrfy</m:t>
                            </m:r>
                          </m:e>
                          <m:sub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Case 1: H(m)=H(m’)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break collision-resistance</a:t>
                </a:r>
              </a:p>
              <a:p>
                <a:r>
                  <a:rPr lang="en-US" dirty="0" smtClean="0"/>
                  <a:t>Case 2: H(m)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 H(m</a:t>
                </a:r>
                <a:r>
                  <a:rPr lang="en-US" dirty="0"/>
                  <a:t>’) for </a:t>
                </a:r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 smtClean="0">
                    <a:sym typeface="Wingdings" pitchFamily="2" charset="2"/>
                  </a:rPr>
                  <a:t></a:t>
                </a:r>
                <a:r>
                  <a:rPr lang="en-US" dirty="0" smtClean="0"/>
                  <a:t>(break security of underlying signature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217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5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Signature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notion of one-time secure signature schemes</a:t>
            </a:r>
          </a:p>
          <a:p>
            <a:pPr lvl="1"/>
            <a:r>
              <a:rPr lang="en-US" dirty="0" smtClean="0"/>
              <a:t>Attacker makes one query to oracle </a:t>
            </a:r>
            <a:r>
              <a:rPr lang="en-US" dirty="0" err="1" smtClean="0"/>
              <a:t>Sign</a:t>
            </a:r>
            <a:r>
              <a:rPr lang="en-US" baseline="-25000" dirty="0" err="1" smtClean="0"/>
              <a:t>sk</a:t>
            </a:r>
            <a:r>
              <a:rPr lang="en-US" dirty="0" smtClean="0"/>
              <a:t>(.) and then attempts to output forged signature for m’</a:t>
            </a:r>
          </a:p>
          <a:p>
            <a:pPr lvl="1"/>
            <a:r>
              <a:rPr lang="en-US" dirty="0" smtClean="0"/>
              <a:t>If attacker sees two different signatures then guarantees break down</a:t>
            </a:r>
            <a:endParaRPr lang="en-US" dirty="0"/>
          </a:p>
          <a:p>
            <a:r>
              <a:rPr lang="en-US" dirty="0" smtClean="0"/>
              <a:t>Achievable from Hash Functions </a:t>
            </a:r>
          </a:p>
          <a:p>
            <a:pPr lvl="1"/>
            <a:r>
              <a:rPr lang="en-US" dirty="0" smtClean="0"/>
              <a:t>No number theory!</a:t>
            </a:r>
          </a:p>
          <a:p>
            <a:pPr lvl="1"/>
            <a:r>
              <a:rPr lang="en-US" dirty="0" smtClean="0"/>
              <a:t>No Random Oracles!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𝑢𝑛𝑖𝑓𝑜𝑟𝑚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CPA/CCA Security for Public Key Crypto</a:t>
            </a:r>
          </a:p>
          <a:p>
            <a:r>
              <a:rPr lang="en-US" dirty="0" smtClean="0"/>
              <a:t>Key Encapsulation Mechanism</a:t>
            </a:r>
          </a:p>
          <a:p>
            <a:r>
              <a:rPr lang="en-US" dirty="0" smtClean="0"/>
              <a:t>El-</a:t>
            </a:r>
            <a:r>
              <a:rPr lang="en-US" dirty="0" err="1" smtClean="0"/>
              <a:t>Gamal</a:t>
            </a:r>
            <a:r>
              <a:rPr lang="en-US" dirty="0" smtClean="0"/>
              <a:t>/RSA-OAEP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𝑠𝑘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𝑖𝑔𝑛</m:t>
                      </m:r>
                      <m:r>
                        <a:rPr lang="en-US" b="0" i="1" baseline="-25000" smtClean="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3,1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Vrfy</m:t>
                      </m:r>
                      <m:r>
                        <a:rPr lang="en-US" b="0" i="1" baseline="-25000" smtClean="0">
                          <a:latin typeface="Cambria Math"/>
                        </a:rPr>
                        <m:t>𝑝𝑘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1,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1,0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2,1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3,1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             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12.16: </a:t>
                </a:r>
                <a:r>
                  <a:rPr lang="en-US" dirty="0" err="1" smtClean="0"/>
                  <a:t>Lamport’s</a:t>
                </a:r>
                <a:r>
                  <a:rPr lang="en-US" dirty="0" smtClean="0"/>
                  <a:t> Signature Scheme is a secure one-time signature scheme (assuming H is a one-way function).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Signing a fresh message requires inverting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some fresh </a:t>
                </a:r>
                <a:r>
                  <a:rPr lang="en-US" dirty="0" err="1" smtClean="0"/>
                  <a:t>i,j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 l="-951" t="-2101" r="-634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Lamport’s</a:t>
            </a:r>
            <a:r>
              <a:rPr lang="en-US" dirty="0" smtClean="0"/>
              <a:t> Signature Scheme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Attacker can break scheme if he can request two signatures.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How?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Request signatures of both 0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and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𝑠𝑘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1,0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2,0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3,0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3,1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000</m:t>
                          </m:r>
                        </m:e>
                      </m:d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1,0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𝑆𝑖𝑔𝑛</m:t>
                      </m:r>
                      <m:r>
                        <a:rPr lang="en-US" i="1" baseline="-25000">
                          <a:latin typeface="Cambria Math"/>
                        </a:rPr>
                        <m:t>𝑠𝑘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111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 l="-95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Signature Scheme from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Possible to construct signature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which is existentially </a:t>
                </a:r>
                <a:r>
                  <a:rPr lang="en-US" dirty="0" err="1" smtClean="0"/>
                  <a:t>unforgeable</a:t>
                </a:r>
                <a:r>
                  <a:rPr lang="en-US" dirty="0" smtClean="0"/>
                  <a:t> under an adaptive chosen message attacks using the minimal assumption that one-way functions exist.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12.22</a:t>
                </a:r>
                <a:r>
                  <a:rPr lang="en-US" dirty="0" smtClean="0"/>
                  <a:t>: secure/stateless signature scheme from collision-resistant hash functions.</a:t>
                </a:r>
              </a:p>
              <a:p>
                <a:r>
                  <a:rPr lang="en-US" dirty="0" smtClean="0"/>
                  <a:t>Collision Resistant Hash Functions do imply OWFs exist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542816" cy="4351338"/>
              </a:xfrm>
              <a:blipFill rotWithShape="1">
                <a:blip r:embed="rId2"/>
                <a:stretch>
                  <a:fillRect l="-110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r>
              <a:rPr lang="en-US" dirty="0"/>
              <a:t>: </a:t>
            </a:r>
            <a:r>
              <a:rPr lang="en-US" dirty="0" smtClean="0"/>
              <a:t>Digital Signatures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Lindell: 12.4-12.5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Encryption/MACs/Signatures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(Public/Private Key)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MACs/Digital Signatures: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Digital Signatures</a:t>
            </a:r>
          </a:p>
          <a:p>
            <a:pPr lvl="1"/>
            <a:r>
              <a:rPr lang="en-US" sz="3200" dirty="0" smtClean="0"/>
              <a:t>Public key analogue of 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Signature: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updates to software package</a:t>
            </a:r>
          </a:p>
          <a:p>
            <a:endParaRPr lang="en-US" dirty="0"/>
          </a:p>
          <a:p>
            <a:r>
              <a:rPr lang="en-US" dirty="0" smtClean="0"/>
              <a:t>Vendor generates (</a:t>
            </a:r>
            <a:r>
              <a:rPr lang="en-US" b="1" dirty="0" err="1" smtClean="0"/>
              <a:t>sk</a:t>
            </a:r>
            <a:r>
              <a:rPr lang="en-US" dirty="0" err="1" smtClean="0"/>
              <a:t>,</a:t>
            </a:r>
            <a:r>
              <a:rPr lang="en-US" b="1" dirty="0" err="1" smtClean="0"/>
              <a:t>pk</a:t>
            </a:r>
            <a:r>
              <a:rPr lang="en-US" dirty="0" smtClean="0"/>
              <a:t>) for Digital Signature scheme and packages </a:t>
            </a:r>
            <a:r>
              <a:rPr lang="en-US" b="1" dirty="0" err="1" smtClean="0"/>
              <a:t>pk</a:t>
            </a:r>
            <a:r>
              <a:rPr lang="en-US" dirty="0" smtClean="0"/>
              <a:t> in the original software bundle</a:t>
            </a:r>
          </a:p>
          <a:p>
            <a:endParaRPr lang="en-US" dirty="0"/>
          </a:p>
          <a:p>
            <a:r>
              <a:rPr lang="en-US" dirty="0" smtClean="0"/>
              <a:t>An update </a:t>
            </a:r>
            <a:r>
              <a:rPr lang="en-US" b="1" dirty="0" smtClean="0"/>
              <a:t>m</a:t>
            </a:r>
            <a:r>
              <a:rPr lang="en-US" dirty="0" smtClean="0"/>
              <a:t> should be signed by vendor using secret key </a:t>
            </a:r>
            <a:r>
              <a:rPr lang="en-US" b="1" dirty="0" err="1" smtClean="0"/>
              <a:t>sk</a:t>
            </a:r>
            <a:endParaRPr lang="en-US" b="1" dirty="0" smtClean="0"/>
          </a:p>
          <a:p>
            <a:endParaRPr lang="en-US" dirty="0"/>
          </a:p>
          <a:p>
            <a:r>
              <a:rPr lang="en-US" b="1" dirty="0" smtClean="0"/>
              <a:t>Security</a:t>
            </a:r>
            <a:r>
              <a:rPr lang="en-US" dirty="0" smtClean="0"/>
              <a:t>: Malicious party should not be able to generate signature for new update </a:t>
            </a:r>
            <a:r>
              <a:rPr lang="en-US" b="1" dirty="0" smtClean="0"/>
              <a:t>m’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</a:t>
            </a:r>
            <a:r>
              <a:rPr lang="en-US" dirty="0" err="1" smtClean="0"/>
              <a:t>vs</a:t>
            </a:r>
            <a:r>
              <a:rPr lang="en-US" dirty="0" smtClean="0"/>
              <a:t>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Application: Validate updates to software</a:t>
            </a:r>
          </a:p>
          <a:p>
            <a:endParaRPr lang="en-US" dirty="0"/>
          </a:p>
          <a:p>
            <a:r>
              <a:rPr lang="en-US" dirty="0" smtClean="0"/>
              <a:t>Problem can be addressed by MACs, but there are several problems</a:t>
            </a:r>
          </a:p>
          <a:p>
            <a:pPr lvl="1"/>
            <a:endParaRPr lang="en-US" dirty="0"/>
          </a:p>
          <a:p>
            <a:r>
              <a:rPr lang="en-US" dirty="0" smtClean="0"/>
              <a:t>Key Explosion: Vendor must sign update using every individual key</a:t>
            </a:r>
          </a:p>
          <a:p>
            <a:pPr lvl="1"/>
            <a:r>
              <a:rPr lang="en-US" dirty="0" smtClean="0"/>
              <a:t>Thought Question: Why not use a shared Private key?</a:t>
            </a:r>
          </a:p>
          <a:p>
            <a:r>
              <a:rPr lang="en-US" dirty="0" smtClean="0"/>
              <a:t>Non-Transferable: If Alice validates an update from vendor she can not convince Bob that the update is valid </a:t>
            </a:r>
          </a:p>
          <a:p>
            <a:pPr lvl="1"/>
            <a:r>
              <a:rPr lang="en-US" dirty="0" smtClean="0"/>
              <a:t>Bob needs to receive MAC directly from vendor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</a:t>
            </a:r>
            <a:r>
              <a:rPr lang="en-US" dirty="0" err="1" smtClean="0"/>
              <a:t>vs</a:t>
            </a:r>
            <a:r>
              <a:rPr lang="en-US" dirty="0" smtClean="0"/>
              <a:t>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Publicly Verifiable</a:t>
            </a:r>
          </a:p>
          <a:p>
            <a:pPr lvl="1"/>
            <a:endParaRPr lang="en-US" dirty="0"/>
          </a:p>
          <a:p>
            <a:r>
              <a:rPr lang="en-US" dirty="0" smtClean="0"/>
              <a:t>Transferable</a:t>
            </a:r>
          </a:p>
          <a:p>
            <a:pPr lvl="1"/>
            <a:r>
              <a:rPr lang="en-US" dirty="0" smtClean="0"/>
              <a:t>Alice can forward digital signature to Bob, who is convinced (both Alice and Bob have the public key of the vendor)</a:t>
            </a:r>
            <a:endParaRPr lang="en-US" dirty="0"/>
          </a:p>
          <a:p>
            <a:r>
              <a:rPr lang="en-US" dirty="0" smtClean="0"/>
              <a:t>Non-repudiation</a:t>
            </a:r>
          </a:p>
          <a:p>
            <a:pPr lvl="1"/>
            <a:r>
              <a:rPr lang="en-US" dirty="0" smtClean="0"/>
              <a:t>Can “certify” a particular message came from sender</a:t>
            </a:r>
          </a:p>
          <a:p>
            <a:r>
              <a:rPr lang="en-US" dirty="0" smtClean="0"/>
              <a:t>MACs do not satisfy non-repudiation</a:t>
            </a:r>
          </a:p>
          <a:p>
            <a:pPr lvl="1"/>
            <a:r>
              <a:rPr lang="en-US" dirty="0" smtClean="0"/>
              <a:t>Suppose Alice reveals a shared key KAB along with a valid tag for a message m to a judge.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judge should not be convinced the message was </a:t>
            </a:r>
            <a:r>
              <a:rPr lang="en-US" dirty="0" err="1" smtClean="0"/>
              <a:t>MACed</a:t>
            </a:r>
            <a:r>
              <a:rPr lang="en-US" dirty="0"/>
              <a:t> </a:t>
            </a:r>
            <a:r>
              <a:rPr lang="en-US" dirty="0" smtClean="0"/>
              <a:t>by Bob. Why not?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5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 (Signing algorithm)</a:t>
                </a:r>
              </a:p>
              <a:p>
                <a:pPr lvl="2"/>
                <a:r>
                  <a:rPr lang="en-US" dirty="0" smtClean="0"/>
                  <a:t>Input: </a:t>
                </a:r>
                <a:r>
                  <a:rPr lang="en-US" dirty="0"/>
                  <a:t>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message m, random bits R</a:t>
                </a:r>
              </a:p>
              <a:p>
                <a:pPr lvl="2"/>
                <a:r>
                  <a:rPr lang="en-US" dirty="0" smtClean="0"/>
                  <a:t>Output: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b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(Verification algorithm --- Deterministic)</a:t>
                </a:r>
              </a:p>
              <a:p>
                <a:pPr lvl="2"/>
                <a:r>
                  <a:rPr lang="en-US" dirty="0" smtClean="0"/>
                  <a:t>Input: Public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, message m and a signature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1 (Valid) or 0 (Invalid)</a:t>
                </a:r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Correctness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Vrfy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 smtClean="0"/>
                  <a:t>(m,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)=1   (except with negligible probability)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6" y="1825625"/>
                <a:ext cx="11685320" cy="4351338"/>
              </a:xfrm>
              <a:blipFill rotWithShape="1">
                <a:blip r:embed="rId2"/>
                <a:stretch>
                  <a:fillRect l="-83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51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216E-6 2.6827E-7 L 0.32375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1" grpId="0"/>
      <p:bldP spid="32" grpId="0"/>
      <p:bldP spid="32" grpId="1"/>
      <p:bldP spid="14" grpId="0"/>
      <p:bldP spid="37" grpId="0" uiExpand="1" build="p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76341</TotalTime>
  <Words>766</Words>
  <Application>Microsoft Office PowerPoint</Application>
  <PresentationFormat>Widescreen</PresentationFormat>
  <Paragraphs>227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Wingdings</vt:lpstr>
      <vt:lpstr>Cambria Math</vt:lpstr>
      <vt:lpstr>Arial</vt:lpstr>
      <vt:lpstr>Calibri Light</vt:lpstr>
      <vt:lpstr>Office Theme</vt:lpstr>
      <vt:lpstr>Cryptography CS 555</vt:lpstr>
      <vt:lpstr>Recap</vt:lpstr>
      <vt:lpstr>What Does It Mean to “Secure Information” </vt:lpstr>
      <vt:lpstr>Encryption/MACs/Signatures</vt:lpstr>
      <vt:lpstr>Digital Signature: Application</vt:lpstr>
      <vt:lpstr>Digital Signature vs MACs</vt:lpstr>
      <vt:lpstr>Digital Signatures vs MACs</vt:lpstr>
      <vt:lpstr>Digital Signature Scheme</vt:lpstr>
      <vt:lpstr>Signature Experiment (〖Sig-forge〗_(A,Π)^  (n))</vt:lpstr>
      <vt:lpstr>Signature Experiment (〖Sig-forge〗_(A,Π)^  (n))</vt:lpstr>
      <vt:lpstr>Existential Unforgeability</vt:lpstr>
      <vt:lpstr>Hash and Sign Paradigm</vt:lpstr>
      <vt:lpstr>Hash and Sign Paradigm</vt:lpstr>
      <vt:lpstr>Hash and Sign Paradigm</vt:lpstr>
      <vt:lpstr>Hash and Sign Paradigm</vt:lpstr>
      <vt:lpstr>Hash and Sign Paradigm</vt:lpstr>
      <vt:lpstr>Hash and Sign Paradigm</vt:lpstr>
      <vt:lpstr>One-Time Signature Scheme</vt:lpstr>
      <vt:lpstr>Lamport’s Signature Scheme </vt:lpstr>
      <vt:lpstr>Lamport’s Signature Scheme </vt:lpstr>
      <vt:lpstr>Lamport’s Signature Scheme </vt:lpstr>
      <vt:lpstr>Lamport’s Signature Scheme </vt:lpstr>
      <vt:lpstr>Lamport’s Signature Scheme </vt:lpstr>
      <vt:lpstr>Secure Signature Scheme from OWFs</vt:lpstr>
      <vt:lpstr>Next Class: Digital Signatures Part 2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914</cp:revision>
  <dcterms:created xsi:type="dcterms:W3CDTF">2016-12-31T20:38:01Z</dcterms:created>
  <dcterms:modified xsi:type="dcterms:W3CDTF">2017-04-05T17:44:33Z</dcterms:modified>
</cp:coreProperties>
</file>