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705" r:id="rId3"/>
    <p:sldId id="762" r:id="rId4"/>
    <p:sldId id="763" r:id="rId5"/>
    <p:sldId id="764" r:id="rId6"/>
    <p:sldId id="765" r:id="rId7"/>
    <p:sldId id="768" r:id="rId8"/>
    <p:sldId id="771" r:id="rId9"/>
    <p:sldId id="766" r:id="rId10"/>
    <p:sldId id="772" r:id="rId11"/>
    <p:sldId id="773" r:id="rId12"/>
    <p:sldId id="774" r:id="rId13"/>
    <p:sldId id="775" r:id="rId14"/>
    <p:sldId id="776" r:id="rId15"/>
    <p:sldId id="777" r:id="rId16"/>
    <p:sldId id="778" r:id="rId17"/>
    <p:sldId id="779" r:id="rId18"/>
    <p:sldId id="780" r:id="rId19"/>
    <p:sldId id="784" r:id="rId20"/>
    <p:sldId id="783" r:id="rId21"/>
    <p:sldId id="781" r:id="rId22"/>
    <p:sldId id="782" r:id="rId23"/>
    <p:sldId id="785" r:id="rId24"/>
    <p:sldId id="68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81323" autoAdjust="0"/>
  </p:normalViewPr>
  <p:slideViewPr>
    <p:cSldViewPr snapToGrid="0">
      <p:cViewPr varScale="1">
        <p:scale>
          <a:sx n="94" d="100"/>
          <a:sy n="94" d="100"/>
        </p:scale>
        <p:origin x="12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actorable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Topic 31: </a:t>
            </a:r>
            <a:r>
              <a:rPr lang="en-US" dirty="0"/>
              <a:t>RSA Attacks + Fixes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Attacks: Encrypting Related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Sender encrypts m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, where offset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is known to attacker</a:t>
                </a:r>
              </a:p>
              <a:p>
                <a:endParaRPr lang="en-US" dirty="0"/>
              </a:p>
              <a:p>
                <a:r>
                  <a:rPr lang="en-US" dirty="0" smtClean="0"/>
                  <a:t>Attacker intercepts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Attacker </a:t>
                </a:r>
                <a:r>
                  <a:rPr lang="en-US" dirty="0" smtClean="0"/>
                  <a:t>defines polynomials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Attacks: Encrypting Related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Attacker </a:t>
                </a:r>
                <a:r>
                  <a:rPr lang="en-US" dirty="0" smtClean="0"/>
                  <a:t>defines polynomials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Both polynomials have a root at x=m, thus (x-m) is a factor of both polynomials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GCD operation can be extended to operate over polynomials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GCD(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reveals the factor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(x-m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and hence the message m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the Same Message to Multiple Receivers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Homework 3 Bonus Question</a:t>
                </a: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Since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gcd(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1, we can find a unique number x&lt;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𝑁𝑖</m:t>
                    </m:r>
                  </m:oMath>
                </a14:m>
                <a:endParaRPr lang="en-US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This, number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 smtClean="0"/>
                  <a:t>Mathematica Demo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the Same Message to Multiple Receivers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Homework 3 Bonus Question</a:t>
                </a: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Since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gcd(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1, we can find a unique number x&lt;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𝑁𝑖</m:t>
                    </m:r>
                  </m:oMath>
                </a14:m>
                <a:endParaRPr lang="en-US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This, number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What if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)&gt; 1?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Either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or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reveals a shared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GCD to Pairs of RSA Moduli?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Fact</a:t>
                </a:r>
                <a:r>
                  <a:rPr lang="en-US" dirty="0" smtClean="0"/>
                  <a:t>: If we pick two random RSA moduli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then except with negligible probability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1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In theory the attack shouldn’t work, but…</a:t>
                </a:r>
              </a:p>
              <a:p>
                <a:endParaRPr lang="en-US" dirty="0"/>
              </a:p>
              <a:p>
                <a:r>
                  <a:rPr lang="en-US" dirty="0" smtClean="0"/>
                  <a:t>In practice, many people generated RSA moduli using weak pseudorandom number generators.</a:t>
                </a:r>
              </a:p>
              <a:p>
                <a:pPr lvl="1"/>
                <a:r>
                  <a:rPr lang="en-US" dirty="0" smtClean="0"/>
                  <a:t>.5% of TLS hosts</a:t>
                </a:r>
              </a:p>
              <a:p>
                <a:pPr lvl="1"/>
                <a:r>
                  <a:rPr lang="en-US" dirty="0" smtClean="0"/>
                  <a:t>.03% of SSH hosts</a:t>
                </a:r>
                <a:endParaRPr lang="en-US" dirty="0"/>
              </a:p>
              <a:p>
                <a:r>
                  <a:rPr lang="en-US" dirty="0" smtClean="0"/>
                  <a:t>See </a:t>
                </a:r>
                <a:r>
                  <a:rPr lang="en-US" dirty="0" smtClean="0">
                    <a:hlinkClick r:id="rId2"/>
                  </a:rPr>
                  <a:t>https://factorable.net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Keys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an organization generates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a pair (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,d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employee I subject to the constraints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Is this secure?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 No, given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can factor </a:t>
                </a:r>
                <a:r>
                  <a:rPr lang="en-US" dirty="0" smtClean="0"/>
                  <a:t>N (and then recover everyone else's secret key).</a:t>
                </a:r>
              </a:p>
              <a:p>
                <a:r>
                  <a:rPr lang="en-US" dirty="0" smtClean="0"/>
                  <a:t>See Theorem 8.50 in the textbook  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7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Keys 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 an organization generates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a pair (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,d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subject to the constraints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Suppose that each employee is trusted (so it is ok if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factors N)</a:t>
                </a:r>
              </a:p>
              <a:p>
                <a:endParaRPr lang="en-US" dirty="0"/>
              </a:p>
              <a:p>
                <a:r>
                  <a:rPr lang="en-US" dirty="0" smtClean="0"/>
                  <a:t>Suppose that a message m is encrypted and sent to employee 1 and 2.</a:t>
                </a:r>
              </a:p>
              <a:p>
                <a:r>
                  <a:rPr lang="en-US" dirty="0" smtClean="0"/>
                  <a:t>Attacker intercepts c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  <a:blipFill>
                <a:blip r:embed="rId2"/>
                <a:stretch>
                  <a:fillRect l="-101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0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Keys 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 an organization generates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a pair (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,d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subject to the constraints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that a message m is encrypted and sent to employee 1 and 2.</a:t>
                </a:r>
              </a:p>
              <a:p>
                <a:r>
                  <a:rPr lang="en-US" dirty="0" smtClean="0"/>
                  <a:t>Attacker intercepts c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)=1 (which is reasonably likely) then attacker can run extended GCD algorithm to find X,Y such that Xe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+Ye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/>
                            <m:t>c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  <a:blipFill>
                <a:blip r:embed="rId2"/>
                <a:stretch>
                  <a:fillRect l="-101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8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RSA-OAEP </a:t>
            </a:r>
            <a:br>
              <a:rPr lang="en-US" dirty="0" smtClean="0"/>
            </a:br>
            <a:r>
              <a:rPr lang="en-US" dirty="0" smtClean="0"/>
              <a:t>(Optimal Asymmetric Encryption Padding)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OAEP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return fail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OAEP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then output fail</a:t>
                </a:r>
              </a:p>
              <a:p>
                <a:r>
                  <a:rPr lang="en-US" dirty="0" smtClean="0"/>
                  <a:t>Otherwise output 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Image result for RSA-OA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RSA-OAEP </a:t>
            </a:r>
            <a:br>
              <a:rPr lang="en-US" dirty="0" smtClean="0"/>
            </a:br>
            <a:r>
              <a:rPr lang="en-US" dirty="0" smtClean="0"/>
              <a:t>(Optimal Asymmetric Encryption Padding)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If we model G and H as </a:t>
            </a:r>
          </a:p>
          <a:p>
            <a:pPr marL="0" indent="0">
              <a:buNone/>
            </a:pPr>
            <a:r>
              <a:rPr lang="en-US" dirty="0" smtClean="0"/>
              <a:t>Random oracles then RSA-OAEP is</a:t>
            </a:r>
          </a:p>
          <a:p>
            <a:pPr marL="0" indent="0">
              <a:buNone/>
            </a:pPr>
            <a:r>
              <a:rPr lang="en-US" dirty="0" smtClean="0"/>
              <a:t>a CCA-Secure public key encryption scheme.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Bonus</a:t>
            </a:r>
            <a:r>
              <a:rPr lang="en-US" dirty="0" smtClean="0"/>
              <a:t>: One of the fastest in practice!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2" descr="Image result for RSA-OA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6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1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CPA/CCA Security for Public Key Crypto</a:t>
            </a:r>
          </a:p>
          <a:p>
            <a:r>
              <a:rPr lang="en-US" dirty="0" smtClean="0"/>
              <a:t>Key Encapsulation Mechanism</a:t>
            </a:r>
          </a:p>
          <a:p>
            <a:r>
              <a:rPr lang="en-US" dirty="0" smtClean="0"/>
              <a:t>El-Gamal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PKCS #1 v2.0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RSA-OAEP</a:t>
            </a:r>
          </a:p>
          <a:p>
            <a:endParaRPr lang="en-US" dirty="0"/>
          </a:p>
          <a:p>
            <a:r>
              <a:rPr lang="en-US" dirty="0" smtClean="0"/>
              <a:t>James Manger found a chosen-ciphertext attack.</a:t>
            </a:r>
          </a:p>
          <a:p>
            <a:endParaRPr lang="en-US" dirty="0"/>
          </a:p>
          <a:p>
            <a:r>
              <a:rPr lang="en-US" dirty="0" smtClean="0"/>
              <a:t>What gives?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PKCS #1 v2.0 (Bad Implementation)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OAEP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 smtClean="0">
                    <a:ea typeface="Cambria Math" panose="02040503050406030204" pitchFamily="18" charset="0"/>
                  </a:rPr>
                  <a:t> return Error Message 1</a:t>
                </a:r>
                <a:endParaRPr lang="en-US" b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OAEP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 smtClean="0"/>
                  <a:t> then output Error Message 2</a:t>
                </a:r>
              </a:p>
              <a:p>
                <a:r>
                  <a:rPr lang="en-US" dirty="0" smtClean="0"/>
                  <a:t>Otherwise output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 descr="Image result for RSA-OA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PKCS #1 v2.0 (Attack)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Manger’s CCA-Attack recovers secret key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𝑞𝑢𝑒𝑟𝑖𝑒𝑠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𝑑𝑒𝑐𝑟𝑦𝑝𝑡𝑖𝑜𝑛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𝑜𝑟𝑎𝑐𝑙𝑒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Attack also works as a side channel attack</a:t>
                </a:r>
              </a:p>
              <a:p>
                <a:pPr lvl="1"/>
                <a:r>
                  <a:rPr lang="en-US" dirty="0" smtClean="0"/>
                  <a:t>Even if error messages are the same the time to respond could be different in each case.</a:t>
                </a:r>
              </a:p>
              <a:p>
                <a:r>
                  <a:rPr lang="en-US" dirty="0" smtClean="0"/>
                  <a:t>Implementations should return same error message and should make sure that the time to return each error is the same.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Side Channel Attack on 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decryption is done via Chinese Remainder Theorem for speed.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Attacker has physical access to smartcard</a:t>
                </a:r>
              </a:p>
              <a:p>
                <a:pPr lvl="1"/>
                <a:r>
                  <a:rPr lang="en-US" dirty="0" smtClean="0"/>
                  <a:t>Can mess up computation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Response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GCD(R-</a:t>
                </a:r>
                <a:r>
                  <a:rPr lang="en-US" dirty="0" err="1" smtClean="0"/>
                  <a:t>m,N</a:t>
                </a:r>
                <a:r>
                  <a:rPr lang="en-US" dirty="0" smtClean="0"/>
                  <a:t>)=q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 descr="Image result for fault at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95" y="3704114"/>
            <a:ext cx="4065905" cy="20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r>
              <a:rPr lang="en-US" dirty="0"/>
              <a:t>: </a:t>
            </a:r>
            <a:r>
              <a:rPr lang="en-US" dirty="0" smtClean="0"/>
              <a:t>Digital Signatures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Lindell: 12.1-12.3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𝐃𝐞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RSA-Assumption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(Review) Attacks on Plain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not introduced security models like CPA-Security or CCA-security for Public Key Cryptosystems</a:t>
            </a:r>
          </a:p>
          <a:p>
            <a:endParaRPr lang="en-US" dirty="0"/>
          </a:p>
          <a:p>
            <a:r>
              <a:rPr lang="en-US" dirty="0" smtClean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Plain RSA is not secure against chosen-plaintext attacks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Plain RSA is also highly vulnerable to chosen-ciphertext attacks</a:t>
            </a:r>
          </a:p>
          <a:p>
            <a:pPr lvl="1"/>
            <a:r>
              <a:rPr lang="en-US" dirty="0" smtClean="0"/>
              <a:t>Attacker intercepts ciphertext c of secret message m</a:t>
            </a:r>
          </a:p>
          <a:p>
            <a:pPr lvl="1"/>
            <a:r>
              <a:rPr lang="en-US" dirty="0" smtClean="0"/>
              <a:t>Attacker generates ciphertext c’ for secret message 2m</a:t>
            </a:r>
          </a:p>
          <a:p>
            <a:pPr lvl="1"/>
            <a:r>
              <a:rPr lang="en-US" dirty="0" smtClean="0"/>
              <a:t>Attacker asks for decryption of c’ to obtain 2m</a:t>
            </a:r>
          </a:p>
          <a:p>
            <a:pPr lvl="1"/>
            <a:r>
              <a:rPr lang="en-US" dirty="0" smtClean="0"/>
              <a:t>Divide by 2 to recover original message 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Plain RSA is not secure against chosen-plaintext attacks</a:t>
            </a:r>
          </a:p>
          <a:p>
            <a:endParaRPr lang="en-US" dirty="0"/>
          </a:p>
          <a:p>
            <a:r>
              <a:rPr lang="en-US" dirty="0" smtClean="0"/>
              <a:t>In a public key setting the attacker does have access to an encryption oracle</a:t>
            </a:r>
          </a:p>
          <a:p>
            <a:endParaRPr lang="en-US" dirty="0"/>
          </a:p>
          <a:p>
            <a:r>
              <a:rPr lang="en-US" dirty="0" smtClean="0"/>
              <a:t>Encrypted messages with low entropy are vulnerable to a brute-force attack. </a:t>
            </a:r>
          </a:p>
          <a:p>
            <a:pPr lvl="1"/>
            <a:r>
              <a:rPr lang="en-US" dirty="0" smtClean="0"/>
              <a:t>If m &lt; B then attacker can recover m after at most B queries to encryption oracle (using public key)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Roughly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b="1" dirty="0" smtClean="0"/>
                  <a:t> steps to find a secret message m &lt; B</a:t>
                </a:r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(Small Messages) If 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&lt; N then we can decrypt c = 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mod N directly</a:t>
                </a:r>
                <a:r>
                  <a:rPr lang="en-US" dirty="0"/>
                  <a:t> </a:t>
                </a:r>
                <a:r>
                  <a:rPr lang="en-US" dirty="0" smtClean="0"/>
                  <a:t>e.g., m=c</a:t>
                </a:r>
                <a:r>
                  <a:rPr lang="en-US" baseline="30000" dirty="0" smtClean="0"/>
                  <a:t>(1/e)</a:t>
                </a:r>
              </a:p>
              <a:p>
                <a:endParaRPr lang="en-US" baseline="30000" dirty="0"/>
              </a:p>
              <a:p>
                <a:r>
                  <a:rPr lang="en-US" dirty="0" smtClean="0"/>
                  <a:t>(Partially Known Messages) If an attacker knows first 1-(1/e) bits of secret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??</m:t>
                        </m:r>
                      </m:e>
                    </m:d>
                  </m:oMath>
                </a14:m>
                <a:r>
                  <a:rPr lang="en-US" dirty="0" smtClean="0"/>
                  <a:t> then he can recover m given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  <m:sup/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 smtClean="0"/>
              </a:p>
              <a:p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If p(x) is a polynomial of degree e then in polynomial time (in log(N), e) we can find all m such that p(m) = 0 mod N and |m|&lt;N</a:t>
                </a:r>
                <a:r>
                  <a:rPr lang="en-US" baseline="30000" dirty="0" smtClean="0"/>
                  <a:t>(1/e)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522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81907</TotalTime>
  <Words>647</Words>
  <Application>Microsoft Office PowerPoint</Application>
  <PresentationFormat>Widescreen</PresentationFormat>
  <Paragraphs>205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Wingdings</vt:lpstr>
      <vt:lpstr>Cambria Math</vt:lpstr>
      <vt:lpstr>Arial</vt:lpstr>
      <vt:lpstr>Calibri Light</vt:lpstr>
      <vt:lpstr>Office Theme</vt:lpstr>
      <vt:lpstr>Cryptography CS 555</vt:lpstr>
      <vt:lpstr>Recap</vt:lpstr>
      <vt:lpstr>Recap</vt:lpstr>
      <vt:lpstr>Recap RSA-Assumption</vt:lpstr>
      <vt:lpstr>(Review) Attacks on Plain RSA</vt:lpstr>
      <vt:lpstr>(Plain) RSA Discussion </vt:lpstr>
      <vt:lpstr>Recovering Encrypted Message faster than Brute-Force</vt:lpstr>
      <vt:lpstr>Recovering Encrypted Message faster than Brute-Force</vt:lpstr>
      <vt:lpstr>More Weaknesses: Plain RSA with small e</vt:lpstr>
      <vt:lpstr>More Attacks: Encrypting Related Messages</vt:lpstr>
      <vt:lpstr>More Attacks: Encrypting Related Messages</vt:lpstr>
      <vt:lpstr>Sending the Same Message to Multiple Receivers</vt:lpstr>
      <vt:lpstr>Sending the Same Message to Multiple Receivers</vt:lpstr>
      <vt:lpstr>Apply GCD to Pairs of RSA Moduli?</vt:lpstr>
      <vt:lpstr>Dependent Keys Part 1</vt:lpstr>
      <vt:lpstr>Dependent Keys Part 2</vt:lpstr>
      <vt:lpstr>Dependent Keys Part 2</vt:lpstr>
      <vt:lpstr>RSA-OAEP  (Optimal Asymmetric Encryption Padding)</vt:lpstr>
      <vt:lpstr>RSA-OAEP  (Optimal Asymmetric Encryption Padding)</vt:lpstr>
      <vt:lpstr>PKCS #1 v2.0</vt:lpstr>
      <vt:lpstr>PKCS #1 v2.0 (Bad Implementation)</vt:lpstr>
      <vt:lpstr>PKCS #1 v2.0 (Attack)</vt:lpstr>
      <vt:lpstr>Another Side Channel Attack on RSA</vt:lpstr>
      <vt:lpstr>Next Class: Digital Signatures Part 1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895</cp:revision>
  <dcterms:created xsi:type="dcterms:W3CDTF">2016-12-31T20:38:01Z</dcterms:created>
  <dcterms:modified xsi:type="dcterms:W3CDTF">2017-04-05T15:04:44Z</dcterms:modified>
</cp:coreProperties>
</file>