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705" r:id="rId3"/>
    <p:sldId id="739" r:id="rId4"/>
    <p:sldId id="740" r:id="rId5"/>
    <p:sldId id="741" r:id="rId6"/>
    <p:sldId id="742" r:id="rId7"/>
    <p:sldId id="746" r:id="rId8"/>
    <p:sldId id="744" r:id="rId9"/>
    <p:sldId id="747" r:id="rId10"/>
    <p:sldId id="745" r:id="rId11"/>
    <p:sldId id="748" r:id="rId12"/>
    <p:sldId id="749" r:id="rId13"/>
    <p:sldId id="750" r:id="rId14"/>
    <p:sldId id="752" r:id="rId15"/>
    <p:sldId id="759" r:id="rId16"/>
    <p:sldId id="760" r:id="rId17"/>
    <p:sldId id="753" r:id="rId18"/>
    <p:sldId id="754" r:id="rId19"/>
    <p:sldId id="755" r:id="rId20"/>
    <p:sldId id="756" r:id="rId21"/>
    <p:sldId id="757" r:id="rId22"/>
    <p:sldId id="758" r:id="rId23"/>
    <p:sldId id="743" r:id="rId24"/>
    <p:sldId id="751" r:id="rId25"/>
    <p:sldId id="761" r:id="rId26"/>
    <p:sldId id="689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𝑔^𝑥𝑦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𝐴(𝑔^𝑥,⟨𝑔^𝑦,𝑚_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|Pr_(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ℎ^𝑧 ⟩)=1]−Pr_(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y,z←ℤ_𝑞 ) [</a:t>
                </a:r>
                <a:r>
                  <a:rPr lang="en-US" i="0">
                    <a:latin typeface="Cambria Math" panose="02040503050406030204" pitchFamily="18" charset="0"/>
                  </a:rPr>
                  <a:t>𝐴(ℎ,⟨𝑔^𝑦,𝑚_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i="0">
                    <a:latin typeface="Cambria Math" panose="02040503050406030204" pitchFamily="18" charset="0"/>
                  </a:rPr>
                  <a:t>𝑔^𝑧 ⟩)=1]|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80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30: El-Gamal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First introduce an `encryption scheme’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acc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Enc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(there is actually no way to do decryption, but the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still well defined). In fact, (using Lemma 11.15)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just showed that 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Therefore, it suffices to show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𝐧𝐞𝐠𝐥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This, will follow from DDH assumption.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CPA-Secure.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We </a:t>
                </a:r>
                <a:r>
                  <a:rPr lang="en-US" dirty="0"/>
                  <a:t>can build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to break DDH </a:t>
                </a:r>
                <a:r>
                  <a:rPr lang="en-US" dirty="0" smtClean="0"/>
                  <a:t>assumption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not </a:t>
                </a:r>
                <a:r>
                  <a:rPr lang="en-US" dirty="0" smtClean="0"/>
                  <a:t>CPA-Secure</a:t>
                </a:r>
                <a:r>
                  <a:rPr lang="en-US" dirty="0" smtClean="0"/>
                  <a:t>. </a:t>
                </a:r>
                <a:r>
                  <a:rPr lang="en-US" dirty="0"/>
                  <a:t>Simulate </a:t>
                </a:r>
                <a:r>
                  <a:rPr lang="en-US" dirty="0" smtClean="0"/>
                  <a:t>eavesdropping attacker A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attacker public 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Receive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from A.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A the ciphertext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1 if and only if </a:t>
                </a:r>
                <a:r>
                  <a:rPr lang="en-US" dirty="0" smtClean="0"/>
                  <a:t>attacker outputs b’=b.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PubK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eav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825625"/>
                <a:ext cx="11734800" cy="4351338"/>
              </a:xfrm>
              <a:blipFill>
                <a:blip r:embed="rId3"/>
                <a:stretch>
                  <a:fillRect l="-935" t="-3501" b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El-Gamal Encryption is malleable.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Encpk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730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581459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0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CCA-Secure KEM from RSA in Random Oracle Model</a:t>
            </a:r>
          </a:p>
          <a:p>
            <a:endParaRPr lang="en-US" dirty="0"/>
          </a:p>
          <a:p>
            <a:r>
              <a:rPr lang="en-US" dirty="0" smtClean="0"/>
              <a:t>What if we want security proof in the standard model?</a:t>
            </a:r>
          </a:p>
          <a:p>
            <a:endParaRPr lang="en-US" dirty="0" smtClean="0"/>
          </a:p>
          <a:p>
            <a:r>
              <a:rPr lang="en-US" dirty="0" smtClean="0"/>
              <a:t>Answer: DDH yields a CPA-Secure KEM in standard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7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3958" y="32324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9029" y="261320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0422" y="1564847"/>
                <a:ext cx="20567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𝒌𝒃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22" y="1564847"/>
                <a:ext cx="20567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4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</a:t>
            </a:r>
            <a:r>
              <a:rPr lang="en-US" dirty="0" smtClean="0"/>
              <a:t>Encryption from </a:t>
            </a:r>
            <a:r>
              <a:rPr lang="en-US" dirty="0" smtClean="0"/>
              <a:t>CPA-Secure </a:t>
            </a:r>
            <a:r>
              <a:rPr lang="en-US" dirty="0" smtClean="0"/>
              <a:t>KEM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eavesdropping-secure symmetric key encryption algorithm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</a:t>
                </a:r>
                <a:r>
                  <a:rPr lang="en-US" dirty="0" smtClean="0"/>
                  <a:t>CPA-Secure </a:t>
                </a:r>
                <a:r>
                  <a:rPr lang="en-US" dirty="0" smtClean="0"/>
                  <a:t>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is </a:t>
                </a:r>
                <a:r>
                  <a:rPr lang="en-US" smtClean="0"/>
                  <a:t>CCA-Secure </a:t>
                </a:r>
                <a:r>
                  <a:rPr lang="en-US" dirty="0" smtClean="0"/>
                  <a:t>public key encryption scheme.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Decaps</m:t>
                          </m:r>
                          <m:r>
                            <m:rPr>
                              <m:sty m:val="p"/>
                            </m:rPr>
                            <a:rPr lang="en-US" sz="35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LeastSig</m:t>
                          </m:r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NBits</m:t>
                          </m:r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480" y="1825625"/>
                <a:ext cx="11724640" cy="4351338"/>
              </a:xfrm>
              <a:blipFill>
                <a:blip r:embed="rId2"/>
                <a:stretch>
                  <a:fillRect l="-7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11.20: </a:t>
                </a:r>
                <a:r>
                  <a:rPr lang="en-US" dirty="0" smtClean="0"/>
                  <a:t>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is a CPA-Secure KEM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CPA-Secure KEM with El-Gamal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LeastSigNBits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(Deterministic algorithm)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CDH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(</a:t>
                </a:r>
                <a:r>
                  <a:rPr lang="en-US" dirty="0" err="1" smtClean="0"/>
                  <a:t>Gen,Encaps,Decaps</a:t>
                </a:r>
                <a:r>
                  <a:rPr lang="en-US" dirty="0" smtClean="0"/>
                  <a:t>) and we 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LeastSigNBits</m:t>
                    </m:r>
                  </m:oMath>
                </a14:m>
                <a:r>
                  <a:rPr lang="en-US" dirty="0" smtClean="0"/>
                  <a:t> with a random oracle H then this is a CPA-Secure KEM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(…also CCA-secure under a slightly stronger assumption called gap-CDH)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and a generator g such that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and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𝑀𝑎𝑐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050" t="-2801" r="-276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CPA-secure,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dirty="0" smtClean="0"/>
                  <a:t> is a strong MAC and a problem called gap-CDH is hard then this a CCA-secure public key encryption scheme in the random oracle model.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Variant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CCA-Secure variant is used in practice in the ISO/IEC 18033-2 standard for </a:t>
                </a:r>
                <a:r>
                  <a:rPr lang="en-US" smtClean="0"/>
                  <a:t>public-key encryption.</a:t>
                </a:r>
                <a:endParaRPr lang="en-US" dirty="0" smtClean="0"/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Integrated Encryption Scheme (DHIES)</a:t>
                </a:r>
              </a:p>
              <a:p>
                <a:r>
                  <a:rPr lang="en-US" dirty="0" smtClean="0"/>
                  <a:t>Elliptic Curve Integrated Encryption Scheme (ECIES)</a:t>
                </a:r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b>
                          <m:sup/>
                        </m:sSub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; otherwise output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033760" cy="4351338"/>
              </a:xfrm>
              <a:blipFill>
                <a:blip r:embed="rId2"/>
                <a:stretch>
                  <a:fillRect l="-1160" t="-3081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RSA Attacks + </a:t>
            </a:r>
            <a:r>
              <a:rPr lang="en-US" dirty="0" smtClean="0"/>
              <a:t>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Lindell: 11.5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be given </a:t>
                </a:r>
                <a:r>
                  <a:rPr lang="en-US" dirty="0" smtClean="0"/>
                  <a:t>and consider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 then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Remark about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11.15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then for any pair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This lemma gives us a way to construct perfectly secret private-key crypto scheme.  How?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 Generation (Gen(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)):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Choose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Public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Private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51169" y="3620248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7" y="2494827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104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8" grpId="0"/>
      <p:bldP spid="31" grpId="0"/>
      <p:bldP spid="32" grpId="0"/>
      <p:bldP spid="14" grpId="0"/>
      <p:bldP spid="37" grpId="0" build="p"/>
      <p:bldP spid="25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El-Gamal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11.18: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the El-Gamal Encryption scheme (above) then if DDH is hard relative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 </a:t>
                </a:r>
                <a:r>
                  <a:rPr lang="en-US" dirty="0" smtClean="0"/>
                  <a:t>CPA-Secure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Recall that CPA-security and eavesdropping security are equivalent for public key crypto. It suffices to show that for all PPT A there is a negligible function </a:t>
                </a:r>
                <a:r>
                  <a:rPr lang="en-US" b="1" dirty="0" err="1" smtClean="0"/>
                  <a:t>negl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1" dirty="0"/>
                        <m:t>negl</m:t>
                      </m:r>
                      <m:r>
                        <m:rPr>
                          <m:nor/>
                        </m:rPr>
                        <a:rPr lang="en-US" b="1" i="0" dirty="0" smtClean="0"/>
                        <m:t>(</m:t>
                      </m:r>
                      <m:r>
                        <m:rPr>
                          <m:nor/>
                        </m:rPr>
                        <a:rPr lang="en-US" b="1" i="0" dirty="0" smtClean="0"/>
                        <m:t>n</m:t>
                      </m:r>
                      <m:r>
                        <m:rPr>
                          <m:nor/>
                        </m:rPr>
                        <a:rPr lang="en-US" b="1" i="0" dirty="0" smtClean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Eavesdropping 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92808" y="2351526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57" y="1764294"/>
                <a:ext cx="1689373" cy="638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40407" y="294555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54" y="2297222"/>
                <a:ext cx="2942793" cy="624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348137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299251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b’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eav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522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3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88563</TotalTime>
  <Words>373</Words>
  <Application>Microsoft Office PowerPoint</Application>
  <PresentationFormat>Widescreen</PresentationFormat>
  <Paragraphs>269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Arial</vt:lpstr>
      <vt:lpstr>Calibri Light</vt:lpstr>
      <vt:lpstr>Office Theme</vt:lpstr>
      <vt:lpstr>Cryptography CS 555</vt:lpstr>
      <vt:lpstr>Recap</vt:lpstr>
      <vt:lpstr>A Quick Remark about Groups</vt:lpstr>
      <vt:lpstr>A Quick Remark about Groups</vt:lpstr>
      <vt:lpstr>El-Gamal Encryption</vt:lpstr>
      <vt:lpstr>El-Gamal Encryption</vt:lpstr>
      <vt:lpstr>CPA-Security (PubK_(A,Π)^(LR-cpa) (n))</vt:lpstr>
      <vt:lpstr>El-Gamal Encryption</vt:lpstr>
      <vt:lpstr>Eavesdropping Security (PubK_(A,Π)^eav (n))</vt:lpstr>
      <vt:lpstr>El-Gamal Encryption</vt:lpstr>
      <vt:lpstr>El-Gamal Encryption</vt:lpstr>
      <vt:lpstr>El-Gamal Encryption</vt:lpstr>
      <vt:lpstr>El-Gamal Encryption</vt:lpstr>
      <vt:lpstr>Key Encapsulation Mechanism (KEM)</vt:lpstr>
      <vt:lpstr>KEM CCA-Security (KEM_(A,Π)^cca (n))</vt:lpstr>
      <vt:lpstr>Recall: Last Lecture</vt:lpstr>
      <vt:lpstr>KEM CPA-Security (KEM_(A,Π)^cpa (n))</vt:lpstr>
      <vt:lpstr>CCA-Secure Encryption from CPA-Secure KEM</vt:lpstr>
      <vt:lpstr>CPA-Secure KEM with El-Gamal </vt:lpstr>
      <vt:lpstr>CPA-Secure KEM with El-Gamal </vt:lpstr>
      <vt:lpstr>CPA-Secure KEM with El-Gamal </vt:lpstr>
      <vt:lpstr>CPA-Secure KEM with El-Gamal </vt:lpstr>
      <vt:lpstr>CCA-Secure Variant in Random Oracle Model</vt:lpstr>
      <vt:lpstr>CCA-Secure Variant in Random Oracle Model</vt:lpstr>
      <vt:lpstr>CCA-Secure Variant in Random Oracle Model</vt:lpstr>
      <vt:lpstr>Next Class: RSA Attacks + Fixes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886</cp:revision>
  <dcterms:created xsi:type="dcterms:W3CDTF">2016-12-31T20:38:01Z</dcterms:created>
  <dcterms:modified xsi:type="dcterms:W3CDTF">2017-04-07T03:22:50Z</dcterms:modified>
</cp:coreProperties>
</file>