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6" r:id="rId3"/>
    <p:sldId id="310" r:id="rId4"/>
    <p:sldId id="312" r:id="rId5"/>
    <p:sldId id="313" r:id="rId6"/>
    <p:sldId id="314" r:id="rId7"/>
    <p:sldId id="321" r:id="rId8"/>
    <p:sldId id="323" r:id="rId9"/>
    <p:sldId id="315" r:id="rId10"/>
    <p:sldId id="324" r:id="rId11"/>
    <p:sldId id="316" r:id="rId12"/>
    <p:sldId id="319" r:id="rId13"/>
    <p:sldId id="317" r:id="rId14"/>
    <p:sldId id="320" r:id="rId15"/>
    <p:sldId id="318" r:id="rId16"/>
    <p:sldId id="325" r:id="rId17"/>
    <p:sldId id="326" r:id="rId18"/>
    <p:sldId id="327" r:id="rId19"/>
    <p:sldId id="328" r:id="rId20"/>
    <p:sldId id="3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Suppose we have </a:t>
            </a:r>
            <a:r>
              <a:rPr lang="en-US" dirty="0" err="1" smtClean="0"/>
              <a:t>m,m’,c</a:t>
            </a:r>
            <a:r>
              <a:rPr lang="en-US" dirty="0" smtClean="0"/>
              <a:t>’ s.t.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(m)= c’] &gt;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(m’)=c’] then adversary can select m0= m, m1=m’. If the ciphertext challenge c=c’ then the adversary outputs guess b’ = 1. Otherwise, the adversary outputs random guess b’.  Let Wins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Denote</a:t>
            </a:r>
            <a:r>
              <a:rPr lang="en-US" baseline="0" dirty="0" smtClean="0"/>
              <a:t> the event that the attacker wins the game.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Wins|c</a:t>
            </a:r>
            <a:r>
              <a:rPr lang="en-US" dirty="0" smtClean="0"/>
              <a:t>!=c’] = 1/2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Wins|c</a:t>
            </a:r>
            <a:r>
              <a:rPr lang="en-US" dirty="0" smtClean="0"/>
              <a:t>=c’] = </a:t>
            </a:r>
            <a:r>
              <a:rPr lang="en-US" dirty="0" err="1" smtClean="0"/>
              <a:t>Pr</a:t>
            </a:r>
            <a:r>
              <a:rPr lang="en-US" dirty="0" smtClean="0"/>
              <a:t>[b=1|c=c’] = </a:t>
            </a:r>
            <a:r>
              <a:rPr lang="en-US" dirty="0" err="1" smtClean="0"/>
              <a:t>Pr</a:t>
            </a:r>
            <a:r>
              <a:rPr lang="en-US" dirty="0" smtClean="0"/>
              <a:t>[b=1 and c=c’]/</a:t>
            </a:r>
            <a:r>
              <a:rPr lang="en-US" dirty="0" err="1" smtClean="0"/>
              <a:t>Pr</a:t>
            </a:r>
            <a:r>
              <a:rPr lang="en-US" dirty="0" smtClean="0"/>
              <a:t>[c=c’] = (1/2)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(m1)=c’]/</a:t>
            </a:r>
            <a:r>
              <a:rPr lang="en-US" dirty="0" err="1" smtClean="0"/>
              <a:t>Pr</a:t>
            </a:r>
            <a:r>
              <a:rPr lang="en-US" dirty="0" smtClean="0"/>
              <a:t>[c=c’]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Wins|c</a:t>
            </a:r>
            <a:r>
              <a:rPr lang="en-US" dirty="0" smtClean="0"/>
              <a:t>=c’] *</a:t>
            </a:r>
            <a:r>
              <a:rPr lang="en-US" dirty="0" err="1" smtClean="0"/>
              <a:t>Pr</a:t>
            </a:r>
            <a:r>
              <a:rPr lang="en-US" dirty="0" smtClean="0"/>
              <a:t>[c=c’] = (1/2)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</a:t>
            </a:r>
            <a:r>
              <a:rPr lang="en-US" dirty="0" smtClean="0"/>
              <a:t>[Wins] =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Wins|c</a:t>
            </a:r>
            <a:r>
              <a:rPr lang="en-US" dirty="0" smtClean="0"/>
              <a:t>!=c’]*</a:t>
            </a:r>
            <a:r>
              <a:rPr lang="en-US" dirty="0" err="1" smtClean="0"/>
              <a:t>Pr</a:t>
            </a:r>
            <a:r>
              <a:rPr lang="en-US" dirty="0" smtClean="0"/>
              <a:t>[c!=c’] + </a:t>
            </a:r>
            <a:r>
              <a:rPr lang="en-US" dirty="0" err="1" smtClean="0"/>
              <a:t>Pr</a:t>
            </a:r>
            <a:r>
              <a:rPr lang="en-US" dirty="0" smtClean="0"/>
              <a:t>[c=c’]*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Wins|c</a:t>
            </a:r>
            <a:r>
              <a:rPr lang="en-US" dirty="0" smtClean="0"/>
              <a:t>=c’]  = (</a:t>
            </a:r>
            <a:r>
              <a:rPr lang="en-US" baseline="0" dirty="0" smtClean="0"/>
              <a:t>½</a:t>
            </a:r>
            <a:r>
              <a:rPr lang="en-US" dirty="0" smtClean="0"/>
              <a:t>)*</a:t>
            </a:r>
            <a:r>
              <a:rPr lang="en-US" dirty="0" err="1" smtClean="0"/>
              <a:t>Pr</a:t>
            </a:r>
            <a:r>
              <a:rPr lang="en-US" dirty="0" smtClean="0"/>
              <a:t>[c!=c’]+(</a:t>
            </a:r>
            <a:r>
              <a:rPr lang="en-US" baseline="0" dirty="0" smtClean="0"/>
              <a:t>½</a:t>
            </a:r>
            <a:r>
              <a:rPr lang="en-US" dirty="0" smtClean="0"/>
              <a:t>)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(m1)] = (</a:t>
            </a:r>
            <a:r>
              <a:rPr lang="en-US" baseline="0" dirty="0" smtClean="0"/>
              <a:t>½</a:t>
            </a:r>
            <a:r>
              <a:rPr lang="en-US" dirty="0" smtClean="0"/>
              <a:t>) (1-</a:t>
            </a:r>
            <a:r>
              <a:rPr lang="en-US" baseline="0" dirty="0" smtClean="0"/>
              <a:t>½</a:t>
            </a:r>
            <a:r>
              <a:rPr lang="en-US" dirty="0" smtClean="0"/>
              <a:t> *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(m0)=c’]-</a:t>
            </a:r>
            <a:r>
              <a:rPr lang="en-US" baseline="0" dirty="0" smtClean="0"/>
              <a:t>½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(m1)=c’]) ’]+(</a:t>
            </a:r>
            <a:r>
              <a:rPr lang="en-US" baseline="0" dirty="0" smtClean="0"/>
              <a:t>½</a:t>
            </a:r>
            <a:r>
              <a:rPr lang="en-US" dirty="0" smtClean="0"/>
              <a:t>)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(m1)] =</a:t>
            </a:r>
            <a:r>
              <a:rPr lang="en-US" baseline="0" dirty="0" smtClean="0"/>
              <a:t> ½ </a:t>
            </a:r>
            <a:r>
              <a:rPr lang="en-US" dirty="0" smtClean="0"/>
              <a:t> – ¼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(m0)=c’] + ¼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Enck</a:t>
            </a:r>
            <a:r>
              <a:rPr lang="en-US" dirty="0" smtClean="0"/>
              <a:t>(m1)=c’] &gt;</a:t>
            </a:r>
            <a:r>
              <a:rPr lang="en-US" baseline="0" dirty="0" smtClean="0"/>
              <a:t> ½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above derivation only establishes one direction of the proof.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Suppose now that for all </a:t>
            </a:r>
            <a:r>
              <a:rPr lang="en-US" baseline="0" dirty="0" err="1" smtClean="0"/>
              <a:t>m,m</a:t>
            </a:r>
            <a:r>
              <a:rPr lang="en-US" baseline="0" dirty="0" smtClean="0"/>
              <a:t>’, c’ we have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(m)= c’] &gt;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(m’)=c’] . Now we need to argue that the adversary cannot win the game with probability &gt; </a:t>
            </a:r>
            <a:r>
              <a:rPr lang="en-US" baseline="0" dirty="0" smtClean="0"/>
              <a:t>½. How to argue? Let m0,m1 denote the messages played in round 1, and let c be the challenge cipher text sent in round 2. Note that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0</a:t>
            </a:r>
            <a:r>
              <a:rPr lang="en-US" dirty="0" smtClean="0"/>
              <a:t>)= c’] &gt;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)=c’] (by definition) so we have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</a:t>
            </a:r>
            <a:r>
              <a:rPr lang="en-US" dirty="0" smtClean="0"/>
              <a:t>[b=1</a:t>
            </a:r>
            <a:r>
              <a:rPr lang="en-US" baseline="0" dirty="0" smtClean="0"/>
              <a:t> |  c]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[b and c]/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[c] = (1/2)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)=c]/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[c]  = (1/2)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0</a:t>
            </a:r>
            <a:r>
              <a:rPr lang="en-US" dirty="0" smtClean="0"/>
              <a:t>)=c]/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[b=0|c]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that </a:t>
            </a:r>
            <a:r>
              <a:rPr lang="en-US" dirty="0" err="1" smtClean="0"/>
              <a:t>Pr</a:t>
            </a:r>
            <a:r>
              <a:rPr lang="en-US" dirty="0" smtClean="0"/>
              <a:t>[b=1</a:t>
            </a:r>
            <a:r>
              <a:rPr lang="en-US" baseline="0" dirty="0" smtClean="0"/>
              <a:t> |  c] +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[b=0|c] =1. Thus,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[b=0|c]  = ½ and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[b=1|c] = ½ so whatever bit b’ the attacker guesses after seeing c he will win with probability 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9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following calculation holds for any c, m’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[C=</a:t>
                </a:r>
                <a:r>
                  <a:rPr lang="en-US" dirty="0" err="1" smtClean="0"/>
                  <a:t>c|M</a:t>
                </a:r>
                <a:r>
                  <a:rPr lang="en-US" dirty="0" smtClean="0"/>
                  <a:t>=m’]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(m’)=c]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smtClean="0"/>
                  <a:t>m’ =c]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[K=c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 smtClean="0"/>
                  <a:t>m’]</a:t>
                </a:r>
                <a:r>
                  <a:rPr lang="en-US" baseline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200" i="1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following calculation holds for any c, m’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[C=</a:t>
                </a:r>
                <a:r>
                  <a:rPr lang="en-US" dirty="0" err="1" smtClean="0"/>
                  <a:t>c|M</a:t>
                </a:r>
                <a:r>
                  <a:rPr lang="en-US" dirty="0" smtClean="0"/>
                  <a:t>=m’]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(m’)=c]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𝐾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⨁</a:t>
                </a:r>
                <a:r>
                  <a:rPr lang="en-US" dirty="0" smtClean="0"/>
                  <a:t>m’ =c] =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[K=c</a:t>
                </a:r>
                <a:r>
                  <a:rPr 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⨁</a:t>
                </a:r>
                <a:r>
                  <a:rPr lang="en-US" dirty="0" smtClean="0"/>
                  <a:t>m</a:t>
                </a:r>
                <a:r>
                  <a:rPr lang="en-US" dirty="0" smtClean="0"/>
                  <a:t>’]</a:t>
                </a:r>
                <a:r>
                  <a:rPr lang="en-US" baseline="0" dirty="0" smtClean="0"/>
                  <a:t> = 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sz="1200" b="0" i="0" dirty="0" smtClean="0">
                    <a:latin typeface="Cambria Math" panose="02040503050406030204" pitchFamily="18" charset="0"/>
                  </a:rPr>
                  <a:t>⁄</a:t>
                </a:r>
                <a:r>
                  <a:rPr lang="en-US" sz="1200" b="0" i="0">
                    <a:latin typeface="Cambria Math" panose="02040503050406030204" pitchFamily="18" charset="0"/>
                  </a:rPr>
                  <a:t>|</a:t>
                </a:r>
                <a:r>
                  <a:rPr lang="el-GR" sz="1200" i="0">
                    <a:latin typeface="Cambria Math" panose="02040503050406030204" pitchFamily="18" charset="0"/>
                  </a:rPr>
                  <a:t>𝒦|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3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iOq-7XvaTRAhXMzIMKHWPfDm0QjRwIBw&amp;url=http://www.statisticsblog.com/tag/fair-coin/&amp;psig=AFQjCNEni7u9gIzIKZTyGipSXKuF0mqyvw&amp;ust=1483481561966586" TargetMode="External"/><Relationship Id="rId2" Type="http://schemas.openxmlformats.org/officeDocument/2006/relationships/hyperlink" Target="https://www.google.com/url?sa=i&amp;rct=j&amp;q=&amp;esrc=s&amp;source=images&amp;cd=&amp;cad=rja&amp;uact=8&amp;ved=0ahUKEwiOq-7XvaTRAhXMzIMKHWPfDm0QjRwIBw&amp;url=http://www.statisticsblog.com/tag/fair-coin/&amp;psig=AFQjCNEni7u9gIzIKZTyGipSXKuF0mqyvw&amp;ust=14834815619665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/url?sa=i&amp;rct=j&amp;q=&amp;esrc=s&amp;source=images&amp;cd=&amp;cad=rja&amp;uact=8&amp;ved=0ahUKEwiOq-7XvaTRAhXMzIMKHWPfDm0QjRwIBw&amp;url=http://www.statisticsblog.com/tag/fair-coin/&amp;psig=AFQjCNEni7u9gIzIKZTyGipSXKuF0mqyvw&amp;ust=14834815619665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rct=j&amp;q=&amp;esrc=s&amp;source=images&amp;cd=&amp;ved=0ahUKEwjKvvL_r6TRAhXD44MKHW0dCxcQjRwIBw&amp;url=https://www.pinterest.com/pin/452541462532324928/&amp;bvm=bv.142059868,d.amc&amp;psig=AFQjCNEmukcmKhN733GdOB1_PpPv1o-2xg&amp;ust=148347790326799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3: Perfect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Pad [</a:t>
            </a:r>
            <a:r>
              <a:rPr lang="en-US" dirty="0" err="1" smtClean="0"/>
              <a:t>Vernam</a:t>
            </a:r>
            <a:r>
              <a:rPr lang="en-US" dirty="0" smtClean="0"/>
              <a:t> 1917]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3398262"/>
            <a:ext cx="3255484" cy="31857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68" y="3399880"/>
            <a:ext cx="4982392" cy="3321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3509" y="1589306"/>
                <a:ext cx="3401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09" y="1589306"/>
                <a:ext cx="34010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589306"/>
                <a:ext cx="31085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89306"/>
                <a:ext cx="310854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8469" y="2492023"/>
                <a:ext cx="55214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𝐄𝐱𝐚𝐦𝐩𝐥𝐞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𝟏𝟎𝟏𝟏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3200" b="1" dirty="0" smtClean="0"/>
                  <a:t>0011 = ???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69" y="2492023"/>
                <a:ext cx="5521448" cy="584775"/>
              </a:xfrm>
              <a:prstGeom prst="rect">
                <a:avLst/>
              </a:prstGeom>
              <a:blipFill>
                <a:blip r:embed="rId7"/>
                <a:stretch>
                  <a:fillRect t="-12500" r="-17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0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Pad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096294"/>
            <a:ext cx="5080000" cy="3810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r="29619"/>
          <a:stretch/>
        </p:blipFill>
        <p:spPr>
          <a:xfrm>
            <a:off x="8455952" y="2115344"/>
            <a:ext cx="2897848" cy="3573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313"/>
            <a:ext cx="30765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 Limitations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2" indent="0">
                  <a:spcBef>
                    <a:spcPts val="1000"/>
                  </a:spcBef>
                  <a:buNone/>
                </a:pPr>
                <a:r>
                  <a:rPr lang="en-US" sz="3200" b="1" dirty="0" smtClean="0"/>
                  <a:t>Theorem</a:t>
                </a:r>
                <a:r>
                  <a:rPr lang="en-US" sz="3200" dirty="0" smtClean="0"/>
                  <a:t>: If (</a:t>
                </a:r>
                <a:r>
                  <a:rPr lang="en-US" sz="3200" dirty="0" err="1" smtClean="0"/>
                  <a:t>Gen,Enc,Dec</a:t>
                </a:r>
                <a:r>
                  <a:rPr lang="en-US" sz="3200" dirty="0" smtClean="0"/>
                  <a:t>) is a perfectly secret encryption scheme then</a:t>
                </a:r>
              </a:p>
              <a:p>
                <a:pPr marL="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200" i="1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Pad 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key is as long as the message</a:t>
                </a:r>
              </a:p>
              <a:p>
                <a:pPr lvl="1"/>
                <a:r>
                  <a:rPr lang="en-US" dirty="0" smtClean="0"/>
                  <a:t>How to exchange long messages?</a:t>
                </a:r>
              </a:p>
              <a:p>
                <a:pPr lvl="1"/>
                <a:r>
                  <a:rPr lang="en-US" dirty="0" smtClean="0"/>
                  <a:t>Need to exchange/secure lots of one-time pads!</a:t>
                </a:r>
              </a:p>
              <a:p>
                <a:r>
                  <a:rPr lang="en-US" dirty="0" smtClean="0"/>
                  <a:t>OTPs can only be used once</a:t>
                </a:r>
              </a:p>
              <a:p>
                <a:pPr lvl="1"/>
                <a:r>
                  <a:rPr lang="en-US" dirty="0" smtClean="0"/>
                  <a:t>As the name suggests</a:t>
                </a:r>
                <a:endParaRPr lang="en-US" dirty="0"/>
              </a:p>
              <a:p>
                <a:r>
                  <a:rPr lang="en-US" dirty="0" smtClean="0"/>
                  <a:t>VENONA project (US + UK)</a:t>
                </a:r>
              </a:p>
              <a:p>
                <a:pPr lvl="1"/>
                <a:r>
                  <a:rPr lang="en-US" dirty="0" smtClean="0"/>
                  <a:t>Decrypt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sent by Soviet Union which were mistakenly encrypted with portions of the same one-time pad over several decades</a:t>
                </a:r>
              </a:p>
              <a:p>
                <a:pPr marL="457200" lvl="1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1847850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1" y="1690688"/>
            <a:ext cx="2414421" cy="21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VENONA project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10" y="1690688"/>
            <a:ext cx="3265576" cy="48172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73" y="1690688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2" indent="0">
                  <a:spcBef>
                    <a:spcPts val="1000"/>
                  </a:spcBef>
                  <a:buNone/>
                </a:pPr>
                <a:r>
                  <a:rPr lang="en-US" sz="3600" b="1" dirty="0" smtClean="0"/>
                  <a:t>Theorem</a:t>
                </a:r>
                <a:r>
                  <a:rPr lang="en-US" sz="3600" dirty="0"/>
                  <a:t>: </a:t>
                </a:r>
                <a:r>
                  <a:rPr lang="en-US" sz="3600" dirty="0" smtClean="0"/>
                  <a:t>Let </a:t>
                </a:r>
                <a:r>
                  <a:rPr lang="en-US" sz="3600" dirty="0"/>
                  <a:t>(</a:t>
                </a:r>
                <a:r>
                  <a:rPr lang="en-US" sz="3600" dirty="0" err="1"/>
                  <a:t>Gen,Enc,Dec</a:t>
                </a:r>
                <a:r>
                  <a:rPr lang="en-US" sz="3600" dirty="0"/>
                  <a:t>) </a:t>
                </a:r>
                <a:r>
                  <a:rPr lang="en-US" sz="3600" dirty="0" smtClean="0"/>
                  <a:t>be an </a:t>
                </a:r>
                <a:r>
                  <a:rPr lang="en-US" sz="3600" dirty="0"/>
                  <a:t>encryption scheme </a:t>
                </a:r>
                <a:r>
                  <a:rPr lang="en-US" sz="3600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600" i="1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Then the scheme is perfectly secret if and only if:</a:t>
                </a:r>
                <a:endParaRPr lang="en-US" sz="4000" dirty="0" smtClean="0"/>
              </a:p>
              <a:p>
                <a:pPr marL="742950" lvl="2" indent="-742950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3600" dirty="0" smtClean="0"/>
                  <a:t>Every key </a:t>
                </a:r>
                <a:r>
                  <a:rPr lang="en-US" sz="3600" dirty="0"/>
                  <a:t>k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3600" dirty="0" smtClean="0"/>
                  <a:t> is chosen with (equal)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 smtClean="0"/>
                  <a:t> by the algorithm Gen, and</a:t>
                </a:r>
              </a:p>
              <a:p>
                <a:pPr marL="742950" lvl="2" indent="-742950"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n-US" sz="3600" dirty="0" smtClean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3600" dirty="0" smtClean="0"/>
                  <a:t> and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 there exists a unique key k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l-GR" sz="3600" i="1">
                        <a:latin typeface="Cambria Math" panose="02040503050406030204" pitchFamily="18" charset="0"/>
                      </a:rPr>
                      <m:t>𝒦</m:t>
                    </m:r>
                    <m:r>
                      <a:rPr lang="el-GR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such that </a:t>
                </a:r>
                <a:r>
                  <a:rPr lang="en-US" sz="3600" dirty="0" err="1" smtClean="0"/>
                  <a:t>Enc</a:t>
                </a:r>
                <a:r>
                  <a:rPr lang="en-US" sz="3600" baseline="-25000" dirty="0" err="1" smtClean="0"/>
                  <a:t>k</a:t>
                </a:r>
                <a:r>
                  <a:rPr lang="en-US" sz="3600" dirty="0" smtClean="0"/>
                  <a:t>(m)=c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 Important Remark on Randomness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analysis we have made (and will</a:t>
            </a:r>
          </a:p>
          <a:p>
            <a:pPr marL="0" indent="0">
              <a:buNone/>
            </a:pPr>
            <a:r>
              <a:rPr lang="en-US" dirty="0" smtClean="0"/>
              <a:t>continue to make) a key assumption:</a:t>
            </a:r>
          </a:p>
          <a:p>
            <a:r>
              <a:rPr lang="en-US" dirty="0" smtClean="0"/>
              <a:t>We have access to  true “randomness” </a:t>
            </a:r>
          </a:p>
          <a:p>
            <a:pPr marL="0" indent="0">
              <a:buNone/>
            </a:pPr>
            <a:r>
              <a:rPr lang="en-US" dirty="0" smtClean="0"/>
              <a:t>to generate the one time pad K</a:t>
            </a:r>
          </a:p>
          <a:p>
            <a:r>
              <a:rPr lang="en-US" dirty="0" smtClean="0"/>
              <a:t>Independent Random Bits </a:t>
            </a:r>
          </a:p>
          <a:p>
            <a:pPr lvl="1"/>
            <a:r>
              <a:rPr lang="en-US" dirty="0" smtClean="0"/>
              <a:t>Unbiased Coin flips</a:t>
            </a:r>
          </a:p>
          <a:p>
            <a:pPr lvl="1"/>
            <a:r>
              <a:rPr lang="en-US" dirty="0" smtClean="0"/>
              <a:t>Radioactive decay?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AutoShape 2" descr="Image result for fair coi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49600" y="-1477963"/>
            <a:ext cx="5238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Image result for fair coi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690688"/>
            <a:ext cx="5238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58" y="1648732"/>
            <a:ext cx="5341042" cy="31950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629" y="18268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Hard to flip thousands/millions of coins</a:t>
            </a:r>
          </a:p>
          <a:p>
            <a:endParaRPr lang="en-US" dirty="0"/>
          </a:p>
          <a:p>
            <a:r>
              <a:rPr lang="en-US" dirty="0" smtClean="0"/>
              <a:t>Mouse-movements/keys</a:t>
            </a:r>
          </a:p>
          <a:p>
            <a:pPr lvl="1"/>
            <a:r>
              <a:rPr lang="en-US" dirty="0" smtClean="0"/>
              <a:t>Uniform bits?</a:t>
            </a:r>
          </a:p>
          <a:p>
            <a:pPr lvl="1"/>
            <a:r>
              <a:rPr lang="en-US" dirty="0" smtClean="0"/>
              <a:t>Independent bits?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Randomness Extractors </a:t>
            </a:r>
          </a:p>
          <a:p>
            <a:pPr lvl="1"/>
            <a:r>
              <a:rPr lang="en-US" dirty="0" smtClean="0"/>
              <a:t>As long as input has high entropy, we can extract (almost) uniform/independent bits</a:t>
            </a:r>
            <a:endParaRPr lang="en-US" dirty="0"/>
          </a:p>
          <a:p>
            <a:pPr lvl="1"/>
            <a:r>
              <a:rPr lang="en-US" dirty="0" smtClean="0"/>
              <a:t>Hot research topic in theory</a:t>
            </a:r>
          </a:p>
        </p:txBody>
      </p:sp>
    </p:spTree>
    <p:extLst>
      <p:ext uri="{BB962C8B-B14F-4D97-AF65-F5344CB8AC3E}">
        <p14:creationId xmlns:p14="http://schemas.microsoft.com/office/powerpoint/2010/main" val="31019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44" y="2423641"/>
            <a:ext cx="5341042" cy="31950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629" y="18268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Hard to flip thousands/millions of coins</a:t>
            </a:r>
          </a:p>
          <a:p>
            <a:endParaRPr lang="en-US" dirty="0"/>
          </a:p>
          <a:p>
            <a:r>
              <a:rPr lang="en-US" dirty="0" smtClean="0"/>
              <a:t>Mouse-movements/keys</a:t>
            </a:r>
          </a:p>
          <a:p>
            <a:endParaRPr lang="en-US" dirty="0"/>
          </a:p>
          <a:p>
            <a:r>
              <a:rPr lang="en-US" dirty="0" smtClean="0"/>
              <a:t>Customized Randomness Chip?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8" y="3838622"/>
            <a:ext cx="4074122" cy="27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Caveat: Don’t do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Rand() in C </a:t>
            </a:r>
            <a:r>
              <a:rPr lang="en-US" sz="3600" dirty="0" err="1" smtClean="0"/>
              <a:t>stdlib.h</a:t>
            </a:r>
            <a:r>
              <a:rPr lang="en-US" sz="3600" dirty="0" smtClean="0"/>
              <a:t> is no good for cryptographic applications</a:t>
            </a:r>
          </a:p>
          <a:p>
            <a:endParaRPr lang="en-US" sz="3600" dirty="0"/>
          </a:p>
          <a:p>
            <a:r>
              <a:rPr lang="en-US" sz="3600" dirty="0" smtClean="0"/>
              <a:t>Source</a:t>
            </a:r>
            <a:r>
              <a:rPr lang="en-US" sz="3600" dirty="0"/>
              <a:t> </a:t>
            </a:r>
            <a:r>
              <a:rPr lang="en-US" sz="3600" dirty="0" smtClean="0"/>
              <a:t>of many real </a:t>
            </a:r>
          </a:p>
          <a:p>
            <a:pPr marL="0" indent="0">
              <a:buNone/>
            </a:pPr>
            <a:r>
              <a:rPr lang="en-US" sz="3600" dirty="0" smtClean="0"/>
              <a:t>world flaws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AutoShape 2" descr="Image result for fair coi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49600" y="-1477963"/>
            <a:ext cx="52387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8044"/>
            <a:ext cx="5714129" cy="35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Caesar Cipher, Shift Cipher, Substitution Cipher, </a:t>
            </a:r>
            <a:r>
              <a:rPr lang="en-US" dirty="0" err="1" smtClean="0"/>
              <a:t>Vigenere</a:t>
            </a:r>
            <a:r>
              <a:rPr lang="en-US" dirty="0" smtClean="0"/>
              <a:t> Cipher</a:t>
            </a:r>
          </a:p>
          <a:p>
            <a:endParaRPr lang="en-US" dirty="0"/>
          </a:p>
          <a:p>
            <a:r>
              <a:rPr lang="en-US" dirty="0"/>
              <a:t>All historical ciphers have fallen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703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2" descr="Image result for sad caes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84" y="2513530"/>
            <a:ext cx="2485372" cy="40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MLK Day (No Class)</a:t>
            </a:r>
          </a:p>
          <a:p>
            <a:endParaRPr lang="en-US" dirty="0"/>
          </a:p>
          <a:p>
            <a:r>
              <a:rPr lang="en-US" dirty="0" smtClean="0"/>
              <a:t>Before Next Class (Wednesday) </a:t>
            </a:r>
          </a:p>
          <a:p>
            <a:pPr lvl="1"/>
            <a:r>
              <a:rPr lang="en-US" dirty="0" smtClean="0"/>
              <a:t>Read: Katz and Lindell 3.1-3.2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3600" dirty="0"/>
              <a:t>Regardless of information an attacker </a:t>
            </a:r>
            <a:r>
              <a:rPr lang="en-US" sz="3600" i="1" dirty="0"/>
              <a:t>already</a:t>
            </a:r>
            <a:r>
              <a:rPr lang="en-US" sz="3600" dirty="0"/>
              <a:t> has, a ciphertext should leak no </a:t>
            </a:r>
            <a:r>
              <a:rPr lang="en-US" sz="3600" i="1" dirty="0"/>
              <a:t>additional information </a:t>
            </a:r>
            <a:r>
              <a:rPr lang="en-US" sz="3600" dirty="0"/>
              <a:t>about the underlying plaintext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We will formalize this intuition</a:t>
            </a:r>
          </a:p>
          <a:p>
            <a:pPr lvl="1"/>
            <a:r>
              <a:rPr lang="en-US" dirty="0" smtClean="0"/>
              <a:t>And show how to achieve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Encryption Syntax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Message Space: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Key Space: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(Encryption </a:t>
                </a:r>
                <a:r>
                  <a:rPr lang="en-US" dirty="0" smtClean="0"/>
                  <a:t>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ciphertext </a:t>
                </a:r>
                <a:r>
                  <a:rPr lang="en-US" i="1" dirty="0" smtClean="0"/>
                  <a:t>c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(Decryption </a:t>
                </a:r>
                <a:r>
                  <a:rPr lang="en-US" dirty="0" smtClean="0"/>
                  <a:t>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Invariant: Dec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6989379" y="1690688"/>
                <a:ext cx="3836276" cy="1241698"/>
              </a:xfrm>
              <a:prstGeom prst="wedgeRoundRectCallout">
                <a:avLst>
                  <a:gd name="adj1" fmla="val -94258"/>
                  <a:gd name="adj2" fmla="val 565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dirty="0" smtClean="0"/>
                  <a:t>Typically picks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 smtClean="0"/>
                  <a:t> uniformly at random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79" y="1690688"/>
                <a:ext cx="3836276" cy="1241698"/>
              </a:xfrm>
              <a:prstGeom prst="wedgeRoundRectCallout">
                <a:avLst>
                  <a:gd name="adj1" fmla="val -94258"/>
                  <a:gd name="adj2" fmla="val 5657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078716" y="3016251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Trusted Parties (e.g., Alice and Bob) must run Gen in advance to obtain secret k. 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89379" y="4393928"/>
            <a:ext cx="3836276" cy="1241698"/>
          </a:xfrm>
          <a:prstGeom prst="wedgeRoundRectCallout">
            <a:avLst>
              <a:gd name="adj1" fmla="val -95902"/>
              <a:gd name="adj2" fmla="val -1491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does not get to see output of Gen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Enemy knows that Caesar likes to fight in the rain and it is raining today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𝑤𝑎𝑖𝑡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𝑡𝑡𝑎𝑐𝑘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Suppose that Caesar sends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(m) to generals and that the attacker calculates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dirty="0"/>
                            <m:t>=</m:t>
                          </m:r>
                          <m:r>
                            <m:rPr>
                              <m:nor/>
                            </m:rPr>
                            <a:rPr lang="en-US" dirty="0"/>
                            <m:t>EncK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𝑎𝑡𝑡𝑎𝑐𝑘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m:rPr>
                              <m:nor/>
                            </m:rPr>
                            <a:rPr lang="en-US" dirty="0"/>
                            <m:t>c</m:t>
                          </m:r>
                          <m:r>
                            <m:rPr>
                              <m:nor/>
                            </m:rPr>
                            <a:rPr lang="en-US" dirty="0"/>
                            <m:t>=</m:t>
                          </m:r>
                          <m:r>
                            <m:rPr>
                              <m:nor/>
                            </m:rPr>
                            <a:rPr lang="en-US" dirty="0"/>
                            <m:t>EncK</m:t>
                          </m:r>
                          <m:r>
                            <m:rPr>
                              <m:nor/>
                            </m:rPr>
                            <a:rPr lang="en-US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Did the attacker learn anything useful?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82562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1: </a:t>
                </a:r>
                <a:r>
                  <a:rPr lang="en-US" dirty="0" smtClean="0"/>
                  <a:t>An encryption scheme (Gen,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, Dec) with message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is perfectly secret if for </a:t>
                </a:r>
                <a:r>
                  <a:rPr lang="en-US" i="1" dirty="0" smtClean="0"/>
                  <a:t>every </a:t>
                </a:r>
                <a:r>
                  <a:rPr lang="en-US" dirty="0" smtClean="0"/>
                  <a:t>probability distribution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every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every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 2: </a:t>
                </a: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r>
                            <m:rPr>
                              <m:sty m:val="p"/>
                            </m:rPr>
                            <a:rPr lang="en-US" b="0" i="0" baseline="-2500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(where the probabilities are taken over the randomness of Gen and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Lemma 2.4: </a:t>
                </a:r>
                <a:r>
                  <a:rPr lang="en-US" dirty="0" smtClean="0"/>
                  <a:t>The above definitions are equivalent.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825625"/>
                <a:ext cx="10515600" cy="4351338"/>
              </a:xfrm>
              <a:blipFill>
                <a:blip r:embed="rId2"/>
                <a:stretch>
                  <a:fillRect l="-1043" t="-2101" r="-1043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Equivalent Definition (Game)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205" y="34030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05" y="340300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2990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1735" y="2197218"/>
            <a:ext cx="2194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  <a:p>
            <a:r>
              <a:rPr lang="en-US" sz="2800" b="1" dirty="0" smtClean="0"/>
              <a:t>c = </a:t>
            </a:r>
            <a:r>
              <a:rPr lang="en-US" sz="2800" b="1" dirty="0" err="1" smtClean="0"/>
              <a:t>Enc</a:t>
            </a:r>
            <a:r>
              <a:rPr lang="en-US" sz="2800" b="1" baseline="-25000" dirty="0" err="1" smtClean="0"/>
              <a:t>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7638" y="237585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8114" y="5049646"/>
            <a:ext cx="1619739" cy="10580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7355" y="4943191"/>
            <a:ext cx="2066810" cy="13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1562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9" grpId="1"/>
      <p:bldP spid="15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Equivalent Definition (Game)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21336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683584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/>
              <a:t>m</a:t>
            </a:r>
            <a:r>
              <a:rPr lang="en-US" sz="2400" baseline="-25000" dirty="0"/>
              <a:t>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2990" y="871655"/>
            <a:ext cx="1228181" cy="1261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1735" y="2197218"/>
            <a:ext cx="2194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  <a:p>
            <a:r>
              <a:rPr lang="en-US" sz="2800" b="1" dirty="0" smtClean="0"/>
              <a:t>c = </a:t>
            </a:r>
            <a:r>
              <a:rPr lang="en-US" sz="2800" b="1" dirty="0" err="1" smtClean="0"/>
              <a:t>Enc</a:t>
            </a:r>
            <a:r>
              <a:rPr lang="en-US" sz="2800" b="1" baseline="-25000" dirty="0" err="1" smtClean="0"/>
              <a:t>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18360" y="2718827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867638" y="2375852"/>
            <a:ext cx="312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84" y="276920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6750" y="4152199"/>
            <a:ext cx="11147050" cy="2024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dirty="0"/>
              <a:t>we have </a:t>
            </a:r>
            <a:r>
              <a:rPr lang="en-US" dirty="0" err="1"/>
              <a:t>m,m’,c</a:t>
            </a:r>
            <a:r>
              <a:rPr lang="en-US" dirty="0"/>
              <a:t>’ s.t.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(m)= c’] &gt;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(m’)=c’] </a:t>
            </a:r>
            <a:r>
              <a:rPr lang="en-US" dirty="0" smtClean="0"/>
              <a:t>then the adversary can win the game </a:t>
            </a:r>
            <a:r>
              <a:rPr lang="en-US" dirty="0" err="1" smtClean="0"/>
              <a:t>w.p</a:t>
            </a:r>
            <a:r>
              <a:rPr lang="en-US" dirty="0" smtClean="0"/>
              <a:t> &gt; ½. 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else do we need to establish to prove that the definitions are equivalent?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1562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Pad [</a:t>
            </a:r>
            <a:r>
              <a:rPr lang="en-US" dirty="0" err="1" smtClean="0"/>
              <a:t>Vernam</a:t>
            </a:r>
            <a:r>
              <a:rPr lang="en-US" dirty="0" smtClean="0"/>
              <a:t> 1917]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3509" y="1589306"/>
                <a:ext cx="34010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09" y="1589306"/>
                <a:ext cx="340105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589306"/>
                <a:ext cx="31085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Dec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89306"/>
                <a:ext cx="31085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8469" y="2492023"/>
                <a:ext cx="55214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𝐄𝐱𝐚𝐦𝐩𝐥𝐞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𝟏𝟎𝟏𝟏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3200" b="1" dirty="0" smtClean="0"/>
                  <a:t>0011 = ???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69" y="2492023"/>
                <a:ext cx="5521448" cy="584775"/>
              </a:xfrm>
              <a:prstGeom prst="rect">
                <a:avLst/>
              </a:prstGeom>
              <a:blipFill>
                <a:blip r:embed="rId5"/>
                <a:stretch>
                  <a:fillRect t="-12500" r="-17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42359"/>
                <a:ext cx="10515600" cy="253460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</a:t>
                </a:r>
                <a:r>
                  <a:rPr lang="en-US" dirty="0" smtClean="0"/>
                  <a:t>: </a:t>
                </a:r>
                <a:r>
                  <a:rPr lang="en-US" sz="3600" dirty="0" smtClean="0"/>
                  <a:t>The one-time pad encryption scheme is perfectly secret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The following calculation holds for any c, </a:t>
                </a:r>
                <a:r>
                  <a:rPr lang="en-US" sz="3600" dirty="0" smtClean="0"/>
                  <a:t>m </a:t>
                </a:r>
              </a:p>
              <a:p>
                <a:pPr marL="0" indent="0" algn="ctr">
                  <a:buNone/>
                </a:pP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</a:t>
                </a:r>
                <a:r>
                  <a:rPr lang="en-US" sz="3600" dirty="0" err="1" smtClean="0"/>
                  <a:t>Enc</a:t>
                </a:r>
                <a:r>
                  <a:rPr lang="en-US" sz="3600" baseline="-25000" dirty="0" err="1" smtClean="0"/>
                  <a:t>K</a:t>
                </a:r>
                <a:r>
                  <a:rPr lang="en-US" sz="3600" dirty="0" smtClean="0"/>
                  <a:t>(m)=</a:t>
                </a:r>
                <a:r>
                  <a:rPr lang="en-US" sz="3600" dirty="0"/>
                  <a:t>c] = </a:t>
                </a:r>
                <a:r>
                  <a:rPr lang="en-US" sz="3600" dirty="0" err="1"/>
                  <a:t>Pr</a:t>
                </a:r>
                <a:r>
                  <a:rPr lang="en-US" sz="3600" dirty="0"/>
                  <a:t>[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3600" dirty="0" smtClean="0"/>
                  <a:t>m </a:t>
                </a:r>
                <a:r>
                  <a:rPr lang="en-US" sz="3600" dirty="0"/>
                  <a:t>=c</a:t>
                </a:r>
                <a:r>
                  <a:rPr lang="en-US" sz="3600" dirty="0" smtClean="0"/>
                  <a:t>] = </a:t>
                </a:r>
                <a:r>
                  <a:rPr lang="en-US" sz="3600" dirty="0" err="1"/>
                  <a:t>Pr</a:t>
                </a:r>
                <a:r>
                  <a:rPr lang="en-US" sz="3600" dirty="0"/>
                  <a:t>[K=c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sz="3600" dirty="0" smtClean="0"/>
                  <a:t>m] </a:t>
                </a:r>
                <a:r>
                  <a:rPr lang="en-US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Thus, for any m, m’, c we have </a:t>
                </a:r>
              </a:p>
              <a:p>
                <a:pPr marL="0" indent="0" algn="ctr">
                  <a:buNone/>
                </a:pP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</a:t>
                </a:r>
                <a:r>
                  <a:rPr lang="en-US" sz="3600" dirty="0" err="1" smtClean="0"/>
                  <a:t>Enc</a:t>
                </a:r>
                <a:r>
                  <a:rPr lang="en-US" sz="3600" baseline="-25000" dirty="0" err="1" smtClean="0"/>
                  <a:t>K</a:t>
                </a:r>
                <a:r>
                  <a:rPr lang="en-US" sz="3600" dirty="0" smtClean="0"/>
                  <a:t>(m</a:t>
                </a:r>
                <a:r>
                  <a:rPr lang="en-US" sz="3600" dirty="0"/>
                  <a:t>)=c</a:t>
                </a:r>
                <a:r>
                  <a:rPr lang="en-US" sz="3600" dirty="0" smtClean="0"/>
                  <a:t>]=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600" i="1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</a:t>
                </a:r>
                <a:r>
                  <a:rPr lang="en-US" sz="3600" dirty="0" err="1" smtClean="0"/>
                  <a:t>Pr</a:t>
                </a:r>
                <a:r>
                  <a:rPr lang="en-US" sz="3600" dirty="0" smtClean="0"/>
                  <a:t>[</a:t>
                </a:r>
                <a:r>
                  <a:rPr lang="en-US" sz="3600" dirty="0" err="1" smtClean="0"/>
                  <a:t>Enc</a:t>
                </a:r>
                <a:r>
                  <a:rPr lang="en-US" sz="3600" baseline="-25000" dirty="0" err="1" smtClean="0"/>
                  <a:t>K</a:t>
                </a:r>
                <a:r>
                  <a:rPr lang="en-US" sz="3600" dirty="0" smtClean="0"/>
                  <a:t>(m’)=</a:t>
                </a:r>
                <a:r>
                  <a:rPr lang="en-US" sz="3600" dirty="0"/>
                  <a:t>c</a:t>
                </a:r>
                <a:r>
                  <a:rPr lang="en-US" sz="3600" dirty="0" smtClean="0"/>
                  <a:t>].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42359"/>
                <a:ext cx="10515600" cy="2534603"/>
              </a:xfrm>
              <a:blipFill>
                <a:blip r:embed="rId6"/>
                <a:stretch>
                  <a:fillRect l="-986" t="-5529" b="-4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1013</Words>
  <Application>Microsoft Office PowerPoint</Application>
  <PresentationFormat>Widescreen</PresentationFormat>
  <Paragraphs>188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Cryptography CS 555</vt:lpstr>
      <vt:lpstr>Recap</vt:lpstr>
      <vt:lpstr>Perfect Secrecy Intuition</vt:lpstr>
      <vt:lpstr>Private Key Encryption Syntax</vt:lpstr>
      <vt:lpstr>An Example</vt:lpstr>
      <vt:lpstr>Perfect Secrecy</vt:lpstr>
      <vt:lpstr>Another Equivalent Definition (Game)</vt:lpstr>
      <vt:lpstr>Another Equivalent Definition (Game)</vt:lpstr>
      <vt:lpstr>One Time Pad [Vernam 1917]</vt:lpstr>
      <vt:lpstr>One Time Pad [Vernam 1917]</vt:lpstr>
      <vt:lpstr>One Time Pad </vt:lpstr>
      <vt:lpstr>Perfect Secrecy Limitations</vt:lpstr>
      <vt:lpstr>One Time Pad Limitations</vt:lpstr>
      <vt:lpstr>VENONA project</vt:lpstr>
      <vt:lpstr>Shannon’s Theorem</vt:lpstr>
      <vt:lpstr> An Important Remark on Randomness</vt:lpstr>
      <vt:lpstr>In Practice</vt:lpstr>
      <vt:lpstr>In Practice</vt:lpstr>
      <vt:lpstr>Caveat: Don’t do this!</vt:lpstr>
      <vt:lpstr>Coming Up…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92</cp:revision>
  <dcterms:created xsi:type="dcterms:W3CDTF">2016-12-31T20:38:01Z</dcterms:created>
  <dcterms:modified xsi:type="dcterms:W3CDTF">2017-01-27T20:09:01Z</dcterms:modified>
</cp:coreProperties>
</file>