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705" r:id="rId3"/>
    <p:sldId id="721" r:id="rId4"/>
    <p:sldId id="722" r:id="rId5"/>
    <p:sldId id="710" r:id="rId6"/>
    <p:sldId id="725" r:id="rId7"/>
    <p:sldId id="723" r:id="rId8"/>
    <p:sldId id="724" r:id="rId9"/>
    <p:sldId id="715" r:id="rId10"/>
    <p:sldId id="726" r:id="rId11"/>
    <p:sldId id="727" r:id="rId12"/>
    <p:sldId id="728" r:id="rId13"/>
    <p:sldId id="730" r:id="rId14"/>
    <p:sldId id="706" r:id="rId15"/>
    <p:sldId id="707" r:id="rId16"/>
    <p:sldId id="729" r:id="rId17"/>
    <p:sldId id="733" r:id="rId18"/>
    <p:sldId id="734" r:id="rId19"/>
    <p:sldId id="735" r:id="rId20"/>
    <p:sldId id="732" r:id="rId21"/>
    <p:sldId id="731" r:id="rId22"/>
    <p:sldId id="736" r:id="rId23"/>
    <p:sldId id="737" r:id="rId24"/>
    <p:sldId id="738" r:id="rId25"/>
    <p:sldId id="689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  <p:embeddedFont>
      <p:font typeface="Calibri Light" panose="020F0302020204030204" pitchFamily="34" charset="0"/>
      <p:regular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2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81323" autoAdjust="0"/>
  </p:normalViewPr>
  <p:slideViewPr>
    <p:cSldViewPr snapToGrid="0">
      <p:cViewPr varScale="1">
        <p:scale>
          <a:sx n="63" d="100"/>
          <a:sy n="63" d="100"/>
        </p:scale>
        <p:origin x="68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err="1" smtClean="0"/>
              <a:t>Batle</a:t>
            </a:r>
            <a:r>
              <a:rPr lang="en-US" baseline="0" dirty="0" smtClean="0"/>
              <a:t> of Midway. In May 1942, US Navy </a:t>
            </a:r>
            <a:r>
              <a:rPr lang="en-US" baseline="0" dirty="0" err="1" smtClean="0"/>
              <a:t>cryptanal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5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70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r>
              <a:rPr lang="en-US" baseline="0" dirty="0" err="1" smtClean="0"/>
              <a:t>Batle</a:t>
            </a:r>
            <a:r>
              <a:rPr lang="en-US" baseline="0" dirty="0" smtClean="0"/>
              <a:t> of Midway. In May 1942, US Navy </a:t>
            </a:r>
            <a:r>
              <a:rPr lang="en-US" baseline="0" dirty="0" err="1" smtClean="0"/>
              <a:t>cryptanal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70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77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69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83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42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8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30.png"/><Relationship Id="rId5" Type="http://schemas.openxmlformats.org/officeDocument/2006/relationships/image" Target="../media/image3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29: Formalizing Public Key Cryptography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Key Crypto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CPA Security was stronger than eavesdropping security</a:t>
                </a:r>
              </a:p>
              <a:p>
                <a:pPr marL="0" lvl="1" indent="0">
                  <a:spcBef>
                    <a:spcPts val="1000"/>
                  </a:spcBef>
                  <a:buNone/>
                </a:pP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1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Enc</m:t>
                      </m:r>
                      <m:r>
                        <m:rPr>
                          <m:sty m:val="p"/>
                        </m:rPr>
                        <a:rPr lang="en-US" sz="3200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 smtClean="0"/>
                  <a:t>                                                             </a:t>
                </a:r>
              </a:p>
              <a:p>
                <a:pPr marL="0" indent="0" algn="ctr">
                  <a:buNone/>
                </a:pPr>
                <a:r>
                  <a:rPr lang="en-US" sz="3200" dirty="0" smtClean="0"/>
                  <a:t>Vs.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Enc</m:t>
                      </m:r>
                      <m:r>
                        <m:rPr>
                          <m:sty m:val="p"/>
                        </m:rPr>
                        <a:rPr lang="en-US" sz="3200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3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Crypto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Fact 1: </a:t>
            </a:r>
            <a:r>
              <a:rPr lang="en-US" dirty="0" smtClean="0"/>
              <a:t>CPA Security and Eavesdropping Security are Equivalent</a:t>
            </a:r>
          </a:p>
          <a:p>
            <a:pPr lvl="1"/>
            <a:r>
              <a:rPr lang="en-US" sz="2000" dirty="0" smtClean="0"/>
              <a:t>Key Insight: The attacker has the public key so he doesn’t gain anything from being able to query the encryption oracle!</a:t>
            </a:r>
            <a:endParaRPr lang="en-US" sz="2000" dirty="0"/>
          </a:p>
          <a:p>
            <a:r>
              <a:rPr lang="en-US" sz="2400" b="1" dirty="0" smtClean="0"/>
              <a:t>Fact 2: </a:t>
            </a:r>
            <a:r>
              <a:rPr lang="en-US" sz="2400" dirty="0" smtClean="0"/>
              <a:t>Any deterministic encryption scheme is not CPA-Secure</a:t>
            </a:r>
            <a:endParaRPr lang="en-US" sz="2400" b="1" dirty="0" smtClean="0"/>
          </a:p>
          <a:p>
            <a:pPr lvl="1"/>
            <a:r>
              <a:rPr lang="en-US" sz="2000" dirty="0" smtClean="0"/>
              <a:t>Historically overlooked in many real world public key crypto systems</a:t>
            </a:r>
            <a:endParaRPr lang="en-US" sz="2000" dirty="0"/>
          </a:p>
          <a:p>
            <a:r>
              <a:rPr lang="en-US" sz="2400" b="1" dirty="0"/>
              <a:t>Fact 3: </a:t>
            </a:r>
            <a:r>
              <a:rPr lang="en-US" sz="2400" dirty="0"/>
              <a:t>Plain RSA is not CPA-Secure</a:t>
            </a:r>
          </a:p>
          <a:p>
            <a:r>
              <a:rPr lang="en-US" sz="2400" b="1" dirty="0" smtClean="0"/>
              <a:t>Fact 4: </a:t>
            </a:r>
            <a:r>
              <a:rPr lang="en-US" sz="2400" dirty="0" smtClean="0"/>
              <a:t>No Public Key Cryptosystem can achieve Perfect Secrecy!</a:t>
            </a:r>
          </a:p>
          <a:p>
            <a:pPr lvl="1"/>
            <a:r>
              <a:rPr lang="en-US" sz="2000" dirty="0" smtClean="0"/>
              <a:t>Exercise 11.1</a:t>
            </a:r>
          </a:p>
          <a:p>
            <a:pPr lvl="1"/>
            <a:r>
              <a:rPr lang="en-US" sz="2000" dirty="0" smtClean="0"/>
              <a:t>Hint: Unbounded attacker can keep encrypting the message m using the public key to recover all possible encryptions of m.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 descr="Image result for encryption pengu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840" y="2674937"/>
            <a:ext cx="1735237" cy="191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8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Encrypting Longer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Claim 11.7: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dirty="0" smtClean="0"/>
                  <a:t> denote a CPA-Secure public key encryption scheme and 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be defined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∥…∥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also CPA-Secure.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91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 Ciphertext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Models ability of attacker to obtain (partial) decryption of selected </a:t>
            </a:r>
            <a:r>
              <a:rPr lang="en-US" dirty="0" err="1" smtClean="0"/>
              <a:t>ciphertexts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Attacker might intercept ciphertext c (sent from S to R) and send c’ instead.</a:t>
            </a:r>
          </a:p>
          <a:p>
            <a:pPr lvl="1"/>
            <a:r>
              <a:rPr lang="en-US" dirty="0" smtClean="0"/>
              <a:t>After that attacker can observe receiver’s behavior (abort, reply etc…)</a:t>
            </a:r>
          </a:p>
          <a:p>
            <a:r>
              <a:rPr lang="en-US" dirty="0" smtClean="0"/>
              <a:t>Attacker might send a modified ciphertext c’ to receiver R in his own name.</a:t>
            </a:r>
          </a:p>
          <a:p>
            <a:pPr lvl="1"/>
            <a:r>
              <a:rPr lang="en-US" dirty="0" smtClean="0"/>
              <a:t>E-mail response: Receiver might decrypt c’ to obtain m’ and include m’ in the response to the attacker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CCA-Security (Symmetric Key Crypto)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21948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9338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 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b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661065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612179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97219" y="3952340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472926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76992" y="4360243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35555" y="495244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412231" y="4900441"/>
            <a:ext cx="1967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Dec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2482067" y="4558082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99117" y="5312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527276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345715" y="562300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422391" y="5571001"/>
            <a:ext cx="1551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“No Way!”</a:t>
            </a:r>
            <a:endParaRPr lang="en-US" sz="2400" b="1" dirty="0"/>
          </a:p>
        </p:txBody>
      </p:sp>
      <p:sp>
        <p:nvSpPr>
          <p:cNvPr id="30" name="Rectangle 29"/>
          <p:cNvSpPr/>
          <p:nvPr/>
        </p:nvSpPr>
        <p:spPr>
          <a:xfrm>
            <a:off x="2492227" y="5228642"/>
            <a:ext cx="771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4</a:t>
            </a:r>
            <a:r>
              <a:rPr lang="en-US" sz="2400" dirty="0"/>
              <a:t> </a:t>
            </a:r>
            <a:r>
              <a:rPr lang="en-US" sz="2400" dirty="0" smtClean="0"/>
              <a:t>=c</a:t>
            </a:r>
            <a:endParaRPr lang="en-US" sz="2400" baseline="-250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2409277" y="598314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96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</a:t>
            </a:r>
            <a:r>
              <a:rPr lang="en-US" sz="2400" baseline="-25000" dirty="0" smtClean="0"/>
              <a:t>-1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36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-1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-1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b="1" baseline="-25000" dirty="0" smtClean="0"/>
              <a:t>-2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Dec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(c</a:t>
            </a:r>
            <a:r>
              <a:rPr lang="en-US" sz="2400" b="1" baseline="-25000" dirty="0" smtClean="0"/>
              <a:t>-2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481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c</a:t>
            </a:r>
            <a:r>
              <a:rPr lang="en-US" sz="2400" baseline="-25000" dirty="0" smtClean="0"/>
              <a:t>-2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19" name="Oval Callout 18"/>
          <p:cNvSpPr/>
          <p:nvPr/>
        </p:nvSpPr>
        <p:spPr>
          <a:xfrm>
            <a:off x="6813596" y="807294"/>
            <a:ext cx="4762982" cy="927647"/>
          </a:xfrm>
          <a:prstGeom prst="wedgeEllipseCallout">
            <a:avLst>
              <a:gd name="adj1" fmla="val -124800"/>
              <a:gd name="adj2" fmla="val 2418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could set m</a:t>
            </a:r>
            <a:r>
              <a:rPr lang="en-US" baseline="-25000" dirty="0" smtClean="0"/>
              <a:t>0</a:t>
            </a:r>
            <a:r>
              <a:rPr lang="en-US" dirty="0" smtClean="0"/>
              <a:t> = m</a:t>
            </a:r>
            <a:r>
              <a:rPr lang="en-US" baseline="-25000" dirty="0" smtClean="0"/>
              <a:t>-1</a:t>
            </a:r>
            <a:r>
              <a:rPr lang="en-US" dirty="0" smtClean="0"/>
              <a:t> or m</a:t>
            </a:r>
            <a:r>
              <a:rPr lang="en-US" baseline="-25000" dirty="0" smtClean="0"/>
              <a:t>1</a:t>
            </a:r>
            <a:r>
              <a:rPr lang="en-US" dirty="0" smtClean="0"/>
              <a:t> = m</a:t>
            </a:r>
            <a:r>
              <a:rPr lang="en-US" baseline="-25000" dirty="0" smtClean="0"/>
              <a:t>-2</a:t>
            </a:r>
            <a:endParaRPr lang="en-US" baseline="-25000" dirty="0"/>
          </a:p>
        </p:txBody>
      </p:sp>
      <p:sp>
        <p:nvSpPr>
          <p:cNvPr id="45" name="Oval Callout 44"/>
          <p:cNvSpPr/>
          <p:nvPr/>
        </p:nvSpPr>
        <p:spPr>
          <a:xfrm>
            <a:off x="6973778" y="3358288"/>
            <a:ext cx="4762982" cy="927647"/>
          </a:xfrm>
          <a:prstGeom prst="wedgeEllipseCallout">
            <a:avLst>
              <a:gd name="adj1" fmla="val -130946"/>
              <a:gd name="adj2" fmla="val 1633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However, we could still flip 1 bit of c and ask challenger to decrypt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2248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33894 0.00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33893 0.0053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3894 0.0053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33893 0.0053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33633 -0.0064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24" grpId="0"/>
      <p:bldP spid="24" grpId="1"/>
      <p:bldP spid="28" grpId="0"/>
      <p:bldP spid="31" grpId="0"/>
      <p:bldP spid="32" grpId="0"/>
      <p:bldP spid="32" grpId="1"/>
      <p:bldP spid="14" grpId="0"/>
      <p:bldP spid="26" grpId="0"/>
      <p:bldP spid="30" grpId="0"/>
      <p:bldP spid="30" grpId="1"/>
      <p:bldP spid="36" grpId="0"/>
      <p:bldP spid="36" grpId="1"/>
      <p:bldP spid="39" grpId="0"/>
      <p:bldP spid="41" grpId="0"/>
      <p:bldP spid="42" grpId="0"/>
      <p:bldP spid="42" grpId="1"/>
      <p:bldP spid="44" grpId="0"/>
      <p:bldP spid="19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Recap CCA-Security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𝑃𝑟𝑖𝑣𝐾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𝑐𝑐𝑎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Challenger generates a secret key k and a bit b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Adversary (A) is given oracle access to </a:t>
                </a:r>
                <a:r>
                  <a:rPr lang="en-US" dirty="0"/>
                  <a:t> </a:t>
                </a:r>
                <a:r>
                  <a:rPr lang="en-US" dirty="0" err="1"/>
                  <a:t>Enc</a:t>
                </a:r>
                <a:r>
                  <a:rPr lang="en-US" baseline="-25000" dirty="0" err="1"/>
                  <a:t>k</a:t>
                </a:r>
                <a:r>
                  <a:rPr lang="en-US" dirty="0"/>
                  <a:t> and </a:t>
                </a:r>
                <a:r>
                  <a:rPr lang="en-US" dirty="0" smtClean="0"/>
                  <a:t>Dec</a:t>
                </a:r>
                <a:r>
                  <a:rPr lang="en-US" baseline="-25000" dirty="0" smtClean="0"/>
                  <a:t>k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Adversary outputs m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,m</a:t>
                </a:r>
                <a:r>
                  <a:rPr lang="en-US" baseline="-25000" dirty="0" smtClean="0"/>
                  <a:t>1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Challenger sends the adversary c=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m</a:t>
                </a:r>
                <a:r>
                  <a:rPr lang="en-US" baseline="-25000" dirty="0" err="1" smtClean="0"/>
                  <a:t>b</a:t>
                </a:r>
                <a:r>
                  <a:rPr lang="en-US" dirty="0" smtClean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Adversary </a:t>
                </a:r>
                <a:r>
                  <a:rPr lang="en-US" dirty="0" smtClean="0"/>
                  <a:t>maintains oracle </a:t>
                </a:r>
                <a:r>
                  <a:rPr lang="en-US" dirty="0"/>
                  <a:t>access to  </a:t>
                </a:r>
                <a:r>
                  <a:rPr lang="en-US" dirty="0" err="1"/>
                  <a:t>Enc</a:t>
                </a:r>
                <a:r>
                  <a:rPr lang="en-US" baseline="-25000" dirty="0" err="1"/>
                  <a:t>k</a:t>
                </a:r>
                <a:r>
                  <a:rPr lang="en-US" dirty="0"/>
                  <a:t> and </a:t>
                </a:r>
                <a:r>
                  <a:rPr lang="en-US" dirty="0" smtClean="0"/>
                  <a:t>Dec</a:t>
                </a:r>
                <a:r>
                  <a:rPr lang="en-US" baseline="-25000" dirty="0" smtClean="0"/>
                  <a:t>k</a:t>
                </a:r>
                <a:r>
                  <a:rPr lang="en-US" dirty="0"/>
                  <a:t> ,however </a:t>
                </a:r>
                <a:r>
                  <a:rPr lang="en-US" dirty="0" smtClean="0"/>
                  <a:t>the adversary is not allowed to query Dec</a:t>
                </a:r>
                <a:r>
                  <a:rPr lang="en-US" baseline="-25000" dirty="0" smtClean="0"/>
                  <a:t>k</a:t>
                </a:r>
                <a:r>
                  <a:rPr lang="en-US" dirty="0"/>
                  <a:t>(c</a:t>
                </a:r>
                <a:r>
                  <a:rPr lang="en-US" dirty="0" smtClean="0"/>
                  <a:t>).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Eventually, Adversary outputs b’.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𝑃𝑟𝑖𝑣𝐾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𝑐𝑐𝑎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otherwise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0.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CCA-Security: </a:t>
                </a:r>
                <a:r>
                  <a:rPr lang="en-US" dirty="0" smtClean="0"/>
                  <a:t>For all PPT A exists a negligible function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 s.t.</a:t>
                </a: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𝑐𝑐𝑎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1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41498"/>
                <a:ext cx="10515600" cy="1325563"/>
              </a:xfrm>
            </p:spPr>
            <p:txBody>
              <a:bodyPr/>
              <a:lstStyle/>
              <a:p>
                <a:r>
                  <a:rPr lang="en-US" dirty="0" smtClean="0"/>
                  <a:t>CCA-Security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cca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41498"/>
                <a:ext cx="10515600" cy="1325563"/>
              </a:xfrm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348" y="1536230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273483" y="1884500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68455" y="2493753"/>
                <a:ext cx="1310743" cy="5016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/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455" y="2493753"/>
                <a:ext cx="1310743" cy="5016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69822" y="4466896"/>
            <a:ext cx="2449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(</a:t>
            </a:r>
            <a:r>
              <a:rPr lang="en-US" sz="2800" b="1" dirty="0" err="1" smtClean="0"/>
              <a:t>pk,sk</a:t>
            </a:r>
            <a:r>
              <a:rPr lang="en-US" sz="2800" b="1" dirty="0" smtClean="0"/>
              <a:t>)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318338" y="237046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4782096" y="1924511"/>
                <a:ext cx="27733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096" y="1924511"/>
                <a:ext cx="2773323" cy="461665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070598" y="46700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41812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11169" y="298018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230947" y="337257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942369" y="2903125"/>
                <a:ext cx="2552302" cy="548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369" y="2903125"/>
                <a:ext cx="2552302" cy="5481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20635" y="37154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230947" y="412859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410285" y="409484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cca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533468" y="1496393"/>
                <a:ext cx="4651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468" y="1496393"/>
                <a:ext cx="465127" cy="461665"/>
              </a:xfrm>
              <a:prstGeom prst="rect">
                <a:avLst/>
              </a:prstGeom>
              <a:blipFill>
                <a:blip r:embed="rId11"/>
                <a:stretch>
                  <a:fillRect r="-34211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 rot="5400000">
            <a:off x="4397600" y="2256977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300905" y="3281991"/>
                <a:ext cx="4651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905" y="3281991"/>
                <a:ext cx="465127" cy="461665"/>
              </a:xfrm>
              <a:prstGeom prst="rect">
                <a:avLst/>
              </a:prstGeom>
              <a:blipFill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102745" y="3675392"/>
                <a:ext cx="24527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745" y="3675392"/>
                <a:ext cx="2452723" cy="461665"/>
              </a:xfrm>
              <a:prstGeom prst="rect">
                <a:avLst/>
              </a:prstGeom>
              <a:blipFill>
                <a:blip r:embed="rId1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 flipV="1">
            <a:off x="1997300" y="1566887"/>
            <a:ext cx="5354287" cy="44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765801" y="1158655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89443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28" grpId="0"/>
      <p:bldP spid="14" grpId="0"/>
      <p:bldP spid="34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Encrypting Longer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Claim 11.7: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dirty="0" smtClean="0"/>
                  <a:t> denote a CPA-Secure public key encryption scheme and 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be defined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∥…∥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also CPA-Secure.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Claim?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dirty="0"/>
                  <a:t> denote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CCA</a:t>
                </a:r>
                <a:r>
                  <a:rPr lang="en-US" dirty="0" smtClean="0"/>
                  <a:t>-Secure </a:t>
                </a:r>
                <a:r>
                  <a:rPr lang="en-US" dirty="0"/>
                  <a:t>public key encryption scheme and 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defined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∥…∥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∥…∥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also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CCA</a:t>
                </a:r>
                <a:r>
                  <a:rPr lang="en-US" dirty="0" smtClean="0"/>
                  <a:t>-Secure.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Is this second claim true?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r="-696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3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Encrypting Longer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Claim?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dirty="0"/>
                  <a:t> denote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CCA</a:t>
                </a:r>
                <a:r>
                  <a:rPr lang="en-US" dirty="0" smtClean="0"/>
                  <a:t>-Secure </a:t>
                </a:r>
                <a:r>
                  <a:rPr lang="en-US" dirty="0"/>
                  <a:t>public key encryption scheme and 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defined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∥…∥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∥…∥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also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CCA</a:t>
                </a:r>
                <a:r>
                  <a:rPr lang="en-US" dirty="0" smtClean="0"/>
                  <a:t>-Secure.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Is this second claim true?</a:t>
                </a:r>
              </a:p>
              <a:p>
                <a:pPr marL="0" indent="0" algn="ctr">
                  <a:buNone/>
                </a:pPr>
                <a:r>
                  <a:rPr lang="en-US" b="1" dirty="0" smtClean="0"/>
                  <a:t>Answer:</a:t>
                </a:r>
                <a:r>
                  <a:rPr lang="en-US" dirty="0" smtClean="0"/>
                  <a:t> No!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Encrypting Longer Messages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Fact: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</m:e>
                    </m:d>
                  </m:oMath>
                </a14:m>
                <a:r>
                  <a:rPr lang="en-US" dirty="0"/>
                  <a:t> denote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CCA</a:t>
                </a:r>
                <a:r>
                  <a:rPr lang="en-US" dirty="0" smtClean="0"/>
                  <a:t>-Secure </a:t>
                </a:r>
                <a:r>
                  <a:rPr lang="en-US" dirty="0"/>
                  <a:t>public key encryption scheme and let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𝐺𝑒𝑛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𝐸𝑛𝑐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𝐷𝑒𝑐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defined such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∥…∥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∥…∥</m:t>
                      </m:r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 smtClean="0"/>
                  <a:t>Provably Not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CCA</a:t>
                </a:r>
                <a:r>
                  <a:rPr lang="en-US" dirty="0" smtClean="0"/>
                  <a:t>-Secure.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baseline="3000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baseline="3000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b="1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gets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>
                        <m:r>
                          <a:rPr lang="en-US" b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baseline="3000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Attacker sets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′=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, queries the decryption oracle and gets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  <m: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𝐤</m:t>
                          </m:r>
                        </m:sub>
                        <m:sup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baseline="3000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baseline="3000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m:rPr>
                                  <m:nor/>
                                </m:rPr>
                                <a:rPr lang="en-US" b="1" i="0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ea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ea typeface="Cambria Math" panose="02040503050406030204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b="1" dirty="0"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𝒐𝒕𝒉𝒆𝒓𝒘𝒊𝒔𝒆</m:t>
                              </m:r>
                              <m:r>
                                <a:rPr lang="en-US" b="1" i="1" baseline="30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aseline="30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4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804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Key Management</a:t>
            </a:r>
          </a:p>
          <a:p>
            <a:r>
              <a:rPr lang="en-US" dirty="0" err="1" smtClean="0"/>
              <a:t>Diffie</a:t>
            </a:r>
            <a:r>
              <a:rPr lang="en-US" dirty="0" smtClean="0"/>
              <a:t> Hellman Key Exchange</a:t>
            </a:r>
          </a:p>
          <a:p>
            <a:r>
              <a:rPr lang="en-US" dirty="0" smtClean="0"/>
              <a:t>Password Authenticated Key Exchange (PAKEs)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Achieving CPA and CCA-Security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Plain RSA is not CPA Secure (therefore, not CCA-Secure)</a:t>
            </a:r>
          </a:p>
          <a:p>
            <a:endParaRPr lang="en-US" dirty="0"/>
          </a:p>
          <a:p>
            <a:r>
              <a:rPr lang="en-US" dirty="0" smtClean="0"/>
              <a:t>El-Gamal (next class) is CPA-Secure, but not CCA-Secure</a:t>
            </a:r>
          </a:p>
          <a:p>
            <a:pPr lvl="1"/>
            <a:r>
              <a:rPr lang="en-US" dirty="0" smtClean="0"/>
              <a:t>Homework 4</a:t>
            </a:r>
          </a:p>
          <a:p>
            <a:endParaRPr lang="en-US" dirty="0"/>
          </a:p>
          <a:p>
            <a:r>
              <a:rPr lang="en-US" dirty="0" smtClean="0"/>
              <a:t>Tools to build CCA-Secure Encryption</a:t>
            </a:r>
          </a:p>
          <a:p>
            <a:pPr lvl="1"/>
            <a:r>
              <a:rPr lang="en-US" dirty="0" smtClean="0"/>
              <a:t>Key Encapsulation Mechanism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Encapsulation Mechanism (KEM)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Random Bits R</a:t>
                </a:r>
              </a:p>
              <a:p>
                <a:pPr lvl="2"/>
                <a:r>
                  <a:rPr lang="en-US" dirty="0"/>
                  <a:t>Output: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𝓚</m:t>
                    </m:r>
                  </m:oMath>
                </a14:m>
                <a:endParaRPr lang="en-US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aps</m:t>
                        </m:r>
                        <m:r>
                          <m:rPr>
                            <m:sty m:val="p"/>
                          </m:rPr>
                          <a:rPr lang="en-US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Input: security parameter, random bits R</a:t>
                </a:r>
              </a:p>
              <a:p>
                <a:pPr lvl="2"/>
                <a:r>
                  <a:rPr lang="en-US" dirty="0" smtClean="0"/>
                  <a:t>Output: Symmetric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a ciphertext c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aps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(Deterministic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a ciphertex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symmetric key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(fail)</a:t>
                </a:r>
                <a:endParaRPr lang="en-US" dirty="0"/>
              </a:p>
              <a:p>
                <a:r>
                  <a:rPr lang="en-US" b="1" dirty="0"/>
                  <a:t>Invariant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Decaps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sk</m:t>
                    </m:r>
                  </m:oMath>
                </a14:m>
                <a:r>
                  <a:rPr lang="en-US" dirty="0" smtClean="0"/>
                  <a:t>(c)=k whenever (</a:t>
                </a:r>
                <a:r>
                  <a:rPr lang="en-US" dirty="0" err="1" smtClean="0"/>
                  <a:t>c,k</a:t>
                </a:r>
                <a:r>
                  <a:rPr lang="en-US" dirty="0" smtClean="0"/>
                  <a:t>)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Encaps</m:t>
                    </m:r>
                    <m:r>
                      <m:rPr>
                        <m:sty m:val="p"/>
                      </m:rPr>
                      <a:rPr lang="en-US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pk</m:t>
                    </m:r>
                  </m:oMath>
                </a14:m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KEM CCA-Security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KEM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cca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68455" y="2290553"/>
                <a:ext cx="108972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455" y="2290553"/>
                <a:ext cx="1089722" cy="453137"/>
              </a:xfrm>
              <a:prstGeom prst="rect">
                <a:avLst/>
              </a:prstGeom>
              <a:blipFill>
                <a:blip r:embed="rId7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269822" y="4466896"/>
                <a:ext cx="3737113" cy="2285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:r>
                  <a:rPr lang="en-US" sz="2800" b="1" dirty="0" smtClean="0"/>
                  <a:t>(</a:t>
                </a:r>
                <a:r>
                  <a:rPr lang="en-US" sz="2800" b="1" dirty="0" err="1" smtClean="0"/>
                  <a:t>pk,sk</a:t>
                </a:r>
                <a:r>
                  <a:rPr lang="en-US" sz="2800" b="1" dirty="0" smtClean="0"/>
                  <a:t>) = Gen(.)</a:t>
                </a:r>
              </a:p>
              <a:p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800" b="1" i="1" baseline="-2500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latin typeface="Cambria Math" panose="02040503050406030204" pitchFamily="18" charset="0"/>
                            </a:rPr>
                            <m:t>𝐄𝐧𝐜𝐚𝐩𝐬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800" b="1" i="1" baseline="-2500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⟵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822" y="4466896"/>
                <a:ext cx="3737113" cy="2285369"/>
              </a:xfrm>
              <a:prstGeom prst="rect">
                <a:avLst/>
              </a:prstGeom>
              <a:blipFill>
                <a:blip r:embed="rId8"/>
                <a:stretch>
                  <a:fillRect l="-3426" t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318338" y="216726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11169" y="277698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230947" y="316937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24176" y="2740505"/>
                <a:ext cx="21167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𝐃𝐞𝐜𝐚𝐩𝐬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176" y="2740505"/>
                <a:ext cx="2116733" cy="461665"/>
              </a:xfrm>
              <a:prstGeom prst="rect">
                <a:avLst/>
              </a:prstGeom>
              <a:blipFill>
                <a:blip r:embed="rId9"/>
                <a:stretch>
                  <a:fillRect l="-288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20635" y="35122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230947" y="392539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410285" y="389164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KEM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cca</m:t>
                              </m:r>
                            </m:sup>
                          </m:sSubSup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28273" y="3469201"/>
                <a:ext cx="11066055" cy="4351338"/>
              </a:xfr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 rot="5400000">
            <a:off x="4397600" y="2053777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2300905" y="3078791"/>
                <a:ext cx="1157272" cy="453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905" y="3078791"/>
                <a:ext cx="1157272" cy="453137"/>
              </a:xfrm>
              <a:prstGeom prst="rect">
                <a:avLst/>
              </a:prstGeom>
              <a:blipFill>
                <a:blip r:embed="rId11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102745" y="3472192"/>
                <a:ext cx="21167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𝐃𝐞𝐜𝐚𝐩𝐬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𝒔𝒌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745" y="3472192"/>
                <a:ext cx="2116733" cy="461665"/>
              </a:xfrm>
              <a:prstGeom prst="rect">
                <a:avLst/>
              </a:prstGeom>
              <a:blipFill>
                <a:blip r:embed="rId12"/>
                <a:stretch>
                  <a:fillRect l="-288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609779" y="1688909"/>
                <a:ext cx="16070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779" y="1688909"/>
                <a:ext cx="1607042" cy="461665"/>
              </a:xfrm>
              <a:prstGeom prst="rect">
                <a:avLst/>
              </a:prstGeom>
              <a:blipFill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95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0" grpId="0"/>
      <p:bldP spid="20" grpId="1"/>
      <p:bldP spid="28" grpId="0"/>
      <p:bldP spid="14" grpId="0"/>
      <p:bldP spid="34" grpId="0"/>
      <p:bldP spid="3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CCA-Secure Encryption from CCA-Secure KEM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𝐩𝐤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𝐄𝐧𝐜</m:t>
                              </m:r>
                            </m:e>
                            <m:sub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𝐤</m:t>
                              </m:r>
                            </m:sub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Where</a:t>
                </a:r>
                <a:r>
                  <a:rPr lang="en-US" b="1" dirty="0" smtClean="0"/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</m:d>
                  </m:oMath>
                </a14:m>
                <a:r>
                  <a:rPr lang="en-US" dirty="0" smtClean="0"/>
                  <a:t>,</a:t>
                </a:r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𝐤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is a CCA-Secure symmetric key encryption algorithm, and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𝐄𝐧𝐜𝐚𝐩𝐬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is a CCA-Secure KEM.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11.14: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𝐄𝐧𝐜</m:t>
                        </m:r>
                      </m:e>
                      <m:sub>
                        <m:r>
                          <a:rPr lang="en-US" b="1">
                            <a:latin typeface="Cambria Math" panose="02040503050406030204" pitchFamily="18" charset="0"/>
                          </a:rPr>
                          <m:t>𝐩𝐤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 is CCA-Secure public key encryption scheme.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6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CCA-Secure </a:t>
            </a:r>
            <a:r>
              <a:rPr lang="en-US" dirty="0" smtClean="0"/>
              <a:t>KEM in the Random Oracle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 smtClean="0"/>
                  <a:t>Let (</a:t>
                </a:r>
                <a:r>
                  <a:rPr lang="en-US" sz="3200" dirty="0" err="1" smtClean="0"/>
                  <a:t>N,e,d</a:t>
                </a:r>
                <a:r>
                  <a:rPr lang="en-US" sz="3200" dirty="0" smtClean="0"/>
                  <a:t>) be an RSA key (</a:t>
                </a:r>
                <a:r>
                  <a:rPr lang="en-US" sz="3200" dirty="0" err="1" smtClean="0"/>
                  <a:t>pk</a:t>
                </a:r>
                <a:r>
                  <a:rPr lang="en-US" sz="3200" dirty="0" smtClean="0"/>
                  <a:t> =(</a:t>
                </a:r>
                <a:r>
                  <a:rPr lang="en-US" sz="3200" dirty="0" err="1" smtClean="0"/>
                  <a:t>N,e</a:t>
                </a:r>
                <a:r>
                  <a:rPr lang="en-US" sz="3200" dirty="0" smtClean="0"/>
                  <a:t>), </a:t>
                </a:r>
                <a:r>
                  <a:rPr lang="en-US" sz="3200" dirty="0" err="1" smtClean="0"/>
                  <a:t>sk</a:t>
                </a:r>
                <a:r>
                  <a:rPr lang="en-US" sz="3200" dirty="0" smtClean="0"/>
                  <a:t>=(</a:t>
                </a:r>
                <a:r>
                  <a:rPr lang="en-US" sz="3200" dirty="0" err="1" smtClean="0"/>
                  <a:t>N,d</a:t>
                </a:r>
                <a:r>
                  <a:rPr lang="en-US" sz="3200" dirty="0" smtClean="0"/>
                  <a:t>)).</a:t>
                </a:r>
              </a:p>
              <a:p>
                <a:endParaRPr lang="en-US" sz="3200" dirty="0"/>
              </a:p>
              <a:p>
                <a:pPr marL="0" lvl="1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Encaps</m:t>
                          </m:r>
                          <m:r>
                            <m:rPr>
                              <m:sty m:val="p"/>
                            </m:rPr>
                            <a:rPr lang="en-US" sz="3200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pk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 smtClean="0">
                  <a:ea typeface="Cambria Math" panose="02040503050406030204" pitchFamily="18" charset="0"/>
                </a:endParaRPr>
              </a:p>
              <a:p>
                <a:pPr marL="228600" lvl="1">
                  <a:spcBef>
                    <a:spcPts val="1000"/>
                  </a:spcBef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228600" lvl="1">
                  <a:spcBef>
                    <a:spcPts val="1000"/>
                  </a:spcBef>
                </a:pPr>
                <a:r>
                  <a:rPr lang="en-US" sz="3200" dirty="0"/>
                  <a:t>Remark </a:t>
                </a:r>
                <a:r>
                  <a:rPr lang="en-US" sz="3200" dirty="0" smtClean="0"/>
                  <a:t>1: </a:t>
                </a:r>
                <a:r>
                  <a:rPr lang="en-US" sz="3200" dirty="0" smtClean="0"/>
                  <a:t>k is completely random string unless the adversary can query random oracle H on input r.</a:t>
                </a:r>
                <a:endParaRPr lang="en-US" sz="3200" dirty="0"/>
              </a:p>
              <a:p>
                <a:r>
                  <a:rPr lang="en-US" sz="3200" dirty="0" smtClean="0"/>
                  <a:t>Remark 2: If Plain-RSA is hard to invert for a random input then PPT attacker finds r with negligible probability.</a:t>
                </a:r>
                <a:endParaRPr lang="en-US" sz="3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941" r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Class: El-Gamal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Katz and Lindell: 11.4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Public Key </a:t>
            </a:r>
            <a:r>
              <a:rPr lang="en-US" dirty="0" smtClean="0"/>
              <a:t>Encryption: Basic Terminology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Plaintext/Plaintext Space</a:t>
                </a:r>
              </a:p>
              <a:p>
                <a:pPr lvl="1"/>
                <a:r>
                  <a:rPr lang="en-US" dirty="0"/>
                  <a:t>A</a:t>
                </a:r>
                <a:r>
                  <a:rPr lang="en-US" dirty="0" smtClean="0"/>
                  <a:t>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Ciphertext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Public/Private Key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l-G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𝓚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endParaRPr lang="en-US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Encryption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(Key-generation algorithm)</a:t>
                </a:r>
              </a:p>
              <a:p>
                <a:pPr lvl="2"/>
                <a:r>
                  <a:rPr lang="en-US" dirty="0" smtClean="0"/>
                  <a:t>Input: Random Bits R</a:t>
                </a:r>
              </a:p>
              <a:p>
                <a:pPr lvl="2"/>
                <a:r>
                  <a:rPr lang="en-US" dirty="0" smtClean="0"/>
                  <a:t>Output: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𝒑𝒌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𝒔𝒌</m:t>
                        </m:r>
                      </m:e>
                    </m:d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𝓚</m:t>
                    </m:r>
                  </m:oMath>
                </a14:m>
                <a:endParaRPr lang="en-US" b="1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pk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dirty="0" smtClean="0"/>
                  <a:t> (Encryption algorithm)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Dec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sk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(Decryption algorithm)</a:t>
                </a:r>
              </a:p>
              <a:p>
                <a:pPr lvl="2"/>
                <a:r>
                  <a:rPr lang="en-US" dirty="0" smtClean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sk</m:t>
                    </m:r>
                  </m:oMath>
                </a14:m>
                <a:r>
                  <a:rPr lang="en-US" dirty="0" smtClean="0"/>
                  <a:t> and a ciphertex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Output: a plaintext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en-US" i="1" dirty="0" smtClean="0"/>
              </a:p>
              <a:p>
                <a:endParaRPr lang="en-US" dirty="0" smtClean="0"/>
              </a:p>
              <a:p>
                <a:r>
                  <a:rPr lang="en-US" b="1" dirty="0" smtClean="0"/>
                  <a:t>Invariant</a:t>
                </a:r>
                <a:r>
                  <a:rPr lang="en-US" dirty="0" smtClean="0"/>
                  <a:t>: </a:t>
                </a:r>
                <a:r>
                  <a:rPr lang="en-US" dirty="0" err="1" smtClean="0"/>
                  <a:t>Dec</a:t>
                </a:r>
                <a:r>
                  <a:rPr lang="en-US" baseline="-25000" dirty="0" err="1" smtClean="0"/>
                  <a:t>sk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pk</a:t>
                </a:r>
                <a:r>
                  <a:rPr lang="en-US" dirty="0" smtClean="0"/>
                  <a:t>(m))=m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/>
          <p:cNvSpPr/>
          <p:nvPr/>
        </p:nvSpPr>
        <p:spPr>
          <a:xfrm>
            <a:off x="7337796" y="2488928"/>
            <a:ext cx="3836276" cy="1241698"/>
          </a:xfrm>
          <a:prstGeom prst="wedgeRoundRectCallout">
            <a:avLst>
              <a:gd name="adj1" fmla="val -97820"/>
              <a:gd name="adj2" fmla="val -407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dirty="0" smtClean="0"/>
              <a:t>Alice must run key generation algorithm in advance an publishes the public key: </a:t>
            </a:r>
            <a:r>
              <a:rPr lang="en-US" dirty="0" err="1" smtClean="0"/>
              <a:t>pk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202739" y="4246313"/>
            <a:ext cx="3836276" cy="1241698"/>
          </a:xfrm>
          <a:prstGeom prst="wedgeRoundRectCallout">
            <a:avLst>
              <a:gd name="adj1" fmla="val -114573"/>
              <a:gd name="adj2" fmla="val -1380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ctr"/>
            <a:r>
              <a:rPr lang="en-US" dirty="0" smtClean="0"/>
              <a:t>Assumption: Adversary only gets to see </a:t>
            </a:r>
            <a:r>
              <a:rPr lang="en-US" dirty="0" err="1" smtClean="0"/>
              <a:t>pk</a:t>
            </a:r>
            <a:r>
              <a:rPr lang="en-US" dirty="0" smtClean="0"/>
              <a:t> (not </a:t>
            </a:r>
            <a:r>
              <a:rPr lang="en-US" dirty="0" err="1" smtClean="0"/>
              <a:t>sk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3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Chosen-Plaintext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ability of adversary to control or influence what the honest parties encrypt.</a:t>
            </a:r>
          </a:p>
          <a:p>
            <a:endParaRPr lang="en-US" dirty="0"/>
          </a:p>
          <a:p>
            <a:r>
              <a:rPr lang="en-US" dirty="0" smtClean="0"/>
              <a:t>Historical Example: Battle of Midway (WWII). </a:t>
            </a:r>
          </a:p>
          <a:p>
            <a:pPr lvl="1"/>
            <a:r>
              <a:rPr lang="en-US" dirty="0" smtClean="0"/>
              <a:t>US Navy cryptanalysts were able to break Japanese code by tricking Japanese navy into encrypting a particular message </a:t>
            </a:r>
          </a:p>
          <a:p>
            <a:endParaRPr lang="en-US" dirty="0"/>
          </a:p>
          <a:p>
            <a:r>
              <a:rPr lang="en-US" dirty="0" smtClean="0"/>
              <a:t>Private Key Cryptography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3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CPA-Security (Symmetric Key Crypto)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19232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1515424"/>
            <a:ext cx="1289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0,1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1,1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21948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23357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1904175"/>
            <a:ext cx="197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b,1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6851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97219" y="2194660"/>
            <a:ext cx="1311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0,2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1,2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76992" y="2602563"/>
            <a:ext cx="197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b,2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35555" y="319476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645312" y="3154352"/>
            <a:ext cx="197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b,3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2482067" y="2800402"/>
            <a:ext cx="1375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0,3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1,3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99117" y="35549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5150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𝐺𝑢𝑒𝑠𝑠𝑒𝑠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48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0.32657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33893 0.005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27955 0.0002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24" grpId="0"/>
      <p:bldP spid="24" grpId="1"/>
      <p:bldP spid="28" grpId="0"/>
      <p:bldP spid="31" grpId="0"/>
      <p:bldP spid="32" grpId="0"/>
      <p:bldP spid="32" grpId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Chosen-Plaintext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Model ability of adversary to control or influence what the honest parties encrypt.</a:t>
            </a:r>
          </a:p>
          <a:p>
            <a:endParaRPr lang="en-US" dirty="0" smtClean="0"/>
          </a:p>
          <a:p>
            <a:r>
              <a:rPr lang="en-US" dirty="0" smtClean="0"/>
              <a:t>Private Key Crypto</a:t>
            </a:r>
          </a:p>
          <a:p>
            <a:pPr lvl="1"/>
            <a:r>
              <a:rPr lang="en-US" dirty="0" smtClean="0"/>
              <a:t>Attacker tricks victim into encrypting particular messages</a:t>
            </a:r>
          </a:p>
          <a:p>
            <a:endParaRPr lang="en-US" dirty="0"/>
          </a:p>
          <a:p>
            <a:r>
              <a:rPr lang="en-US" dirty="0" smtClean="0"/>
              <a:t>Public Key Cryptography</a:t>
            </a:r>
          </a:p>
          <a:p>
            <a:pPr lvl="1"/>
            <a:r>
              <a:rPr lang="en-US" dirty="0" smtClean="0"/>
              <a:t>The attacker already has the public key </a:t>
            </a:r>
            <a:r>
              <a:rPr lang="en-US" dirty="0" err="1" smtClean="0"/>
              <a:t>pk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an encrypt any message s/he wants!</a:t>
            </a:r>
          </a:p>
          <a:p>
            <a:pPr lvl="1"/>
            <a:r>
              <a:rPr lang="en-US" dirty="0" smtClean="0"/>
              <a:t>CPA Security is critical!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0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</p:spPr>
            <p:txBody>
              <a:bodyPr/>
              <a:lstStyle/>
              <a:p>
                <a:r>
                  <a:rPr lang="en-US" dirty="0" smtClean="0"/>
                  <a:t>CPA-Security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61951" y="160998"/>
                <a:ext cx="10515600" cy="1325563"/>
              </a:xfrm>
              <a:blipFill>
                <a:blip r:embed="rId4"/>
                <a:stretch>
                  <a:fillRect l="-2377" b="-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21264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70760" y="1718624"/>
                <a:ext cx="1144993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760" y="1718624"/>
                <a:ext cx="1144993" cy="468205"/>
              </a:xfrm>
              <a:prstGeom prst="rect">
                <a:avLst/>
              </a:prstGeom>
              <a:blipFill>
                <a:blip r:embed="rId7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69822" y="4466896"/>
            <a:ext cx="2449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(</a:t>
            </a:r>
            <a:r>
              <a:rPr lang="en-US" sz="2800" b="1" dirty="0" err="1" smtClean="0"/>
              <a:t>pk,sk</a:t>
            </a:r>
            <a:r>
              <a:rPr lang="en-US" sz="2800" b="1" dirty="0" smtClean="0"/>
              <a:t>)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25389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075066" y="2076658"/>
                <a:ext cx="2552301" cy="524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066" y="2076658"/>
                <a:ext cx="2552301" cy="524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070598" y="46700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41812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8883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330797" y="31747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156415" y="2729315"/>
                <a:ext cx="2480166" cy="524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415" y="2729315"/>
                <a:ext cx="2480166" cy="524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83347" y="3426894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057447" y="3325105"/>
                <a:ext cx="2480166" cy="525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𝒑𝒌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sub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447" y="3325105"/>
                <a:ext cx="2480166" cy="525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482067" y="3003602"/>
                <a:ext cx="1156855" cy="470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067" y="3003602"/>
                <a:ext cx="1156855" cy="470835"/>
              </a:xfrm>
              <a:prstGeom prst="rect">
                <a:avLst/>
              </a:prstGeom>
              <a:blipFill>
                <a:blip r:embed="rId11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 flipV="1">
            <a:off x="2399117" y="37581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7182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PubK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LR</m:t>
                              </m:r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cpa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330797" y="2466825"/>
                <a:ext cx="1156855" cy="468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797" y="2466825"/>
                <a:ext cx="1156855" cy="468975"/>
              </a:xfrm>
              <a:prstGeom prst="rect">
                <a:avLst/>
              </a:prstGeom>
              <a:blipFill>
                <a:blip r:embed="rId13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 flipV="1">
            <a:off x="1940560" y="1779478"/>
            <a:ext cx="5614909" cy="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765801" y="1361855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1347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32656 -0.006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33893 0.005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3633 -0.0064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0" grpId="1"/>
      <p:bldP spid="28" grpId="0"/>
      <p:bldP spid="31" grpId="0"/>
      <p:bldP spid="32" grpId="0"/>
      <p:bldP spid="32" grpId="1"/>
      <p:bldP spid="14" grpId="0"/>
      <p:bldP spid="25" grpId="0"/>
      <p:bldP spid="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CPA-Security (Single Message)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19232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151542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21948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Random bit b</a:t>
            </a:r>
          </a:p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23357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1904175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 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b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6851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97219" y="2194660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576992" y="2602563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335555" y="319476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645312" y="3154352"/>
            <a:ext cx="1863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2482067" y="280040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99117" y="35549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5150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𝐺𝑢𝑒𝑠𝑠𝑒𝑠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4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80792" y="3717114"/>
                <a:ext cx="11066055" cy="4351338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ular Callout 37"/>
              <p:cNvSpPr/>
              <p:nvPr/>
            </p:nvSpPr>
            <p:spPr>
              <a:xfrm>
                <a:off x="367512" y="1700766"/>
                <a:ext cx="11456976" cy="4856076"/>
              </a:xfrm>
              <a:prstGeom prst="wedgeRectCallout">
                <a:avLst>
                  <a:gd name="adj1" fmla="val 29996"/>
                  <a:gd name="adj2" fmla="val -6291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2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𝐹𝑜𝑟𝑚𝑎𝑙𝑙𝑦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𝑙𝑒𝑡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𝐺𝑒𝑛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𝐸𝑛𝑐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𝐷𝑒𝑐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𝑑𝑒𝑛𝑜𝑡𝑒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𝑒𝑛𝑐𝑟𝑦𝑝𝑡𝑖𝑜𝑛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𝑠𝑐h𝑒𝑚𝑒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𝑎𝑙𝑙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𝑒𝑥𝑝𝑒𝑟𝑖𝑚𝑒𝑛𝑡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𝑃𝑢𝑏𝐾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𝐿𝑅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𝑐𝑝𝑎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𝑑𝑒𝑓𝑖𝑛𝑒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𝑟𝑎𝑛𝑑𝑜𝑚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𝑣𝑎𝑟𝑖𝑎𝑏𝑙𝑒</m:t>
                      </m:r>
                    </m:oMath>
                  </m:oMathPara>
                </a14:m>
                <a:endParaRPr lang="en-US" sz="2400" baseline="30000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en-US" dirty="0" smtClean="0">
                  <a:solidFill>
                    <a:schemeClr val="tx1"/>
                  </a:solidFill>
                  <a:sym typeface="Symbol" panose="05050102010706020507" pitchFamily="18" charset="2"/>
                </a:endParaRP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LR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sz="2400" baseline="30000" dirty="0" smtClean="0">
                    <a:solidFill>
                      <a:schemeClr val="tx1"/>
                    </a:solidFill>
                  </a:rPr>
                  <a:t>        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PubK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LR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𝑜𝑡h𝑒𝑟𝑤𝑖𝑠𝑒</m:t>
                      </m:r>
                    </m:oMath>
                  </m:oMathPara>
                </a14:m>
                <a:endParaRPr lang="en-US" sz="2400" baseline="300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en-US" sz="2400" baseline="300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h𝑎𝑠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𝑖𝑛𝑑𝑖𝑠𝑡𝑖𝑛𝑔𝑢𝑖𝑠h𝑎𝑏𝑙𝑒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𝑒𝑛𝑐𝑟𝑦𝑝𝑡𝑖𝑜𝑛𝑠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𝑢𝑛𝑑𝑒𝑟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𝑐h𝑜𝑠𝑒𝑛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𝑝𝑙𝑎𝑖𝑛𝑡𝑒𝑥𝑡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𝑎𝑡𝑡𝑎𝑐𝑘</m:t>
                      </m:r>
                    </m:oMath>
                  </m:oMathPara>
                </a14:m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𝑖𝑓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𝑓𝑜𝑟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𝑎𝑙𝑙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𝑃𝑃𝑇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𝑎𝑑𝑣𝑒𝑟𝑠𝑎𝑟𝑖𝑒𝑠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𝑡h𝑒𝑟𝑒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n</a:t>
                </a:r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egligible function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such that </a:t>
                </a:r>
              </a:p>
              <a:p>
                <a:pPr algn="ctr"/>
                <a:r>
                  <a:rPr lang="en-US" sz="2400" b="0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Pr</a:t>
                </a:r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PubK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LR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cpa</m:t>
                        </m:r>
                      </m:sup>
                    </m:sSubSup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baseline="300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400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Rectangular Callou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12" y="1700766"/>
                <a:ext cx="11456976" cy="4856076"/>
              </a:xfrm>
              <a:prstGeom prst="wedgeRectCallout">
                <a:avLst>
                  <a:gd name="adj1" fmla="val 29996"/>
                  <a:gd name="adj2" fmla="val -62916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20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74046</TotalTime>
  <Words>858</Words>
  <Application>Microsoft Office PowerPoint</Application>
  <PresentationFormat>Widescreen</PresentationFormat>
  <Paragraphs>295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Cambria Math</vt:lpstr>
      <vt:lpstr>Arial</vt:lpstr>
      <vt:lpstr>Symbol</vt:lpstr>
      <vt:lpstr>Calibri Light</vt:lpstr>
      <vt:lpstr>Office Theme</vt:lpstr>
      <vt:lpstr>Cryptography CS 555</vt:lpstr>
      <vt:lpstr>Recap</vt:lpstr>
      <vt:lpstr>Public Key Encryption: Basic Terminology</vt:lpstr>
      <vt:lpstr>Public Key Encryption Syntax</vt:lpstr>
      <vt:lpstr>Chosen-Plaintext Attacks</vt:lpstr>
      <vt:lpstr>Recap CPA-Security (Symmetric Key Crypto)</vt:lpstr>
      <vt:lpstr>Chosen-Plaintext Attacks</vt:lpstr>
      <vt:lpstr>CPA-Security (PubK_(A,Π)^(LR-cpa) (n))</vt:lpstr>
      <vt:lpstr>CPA-Security (Single Message)</vt:lpstr>
      <vt:lpstr>Private Key Crypto</vt:lpstr>
      <vt:lpstr>Public Key Crypto</vt:lpstr>
      <vt:lpstr>Encrypting Longer Messages</vt:lpstr>
      <vt:lpstr>Chosen Ciphertext Attacks</vt:lpstr>
      <vt:lpstr>Recap CCA-Security (Symmetric Key Crypto) </vt:lpstr>
      <vt:lpstr>Recap CCA-Security (〖PrivK〗_(A,Π)^cca (n))</vt:lpstr>
      <vt:lpstr>CCA-Security (PubK_(A,Π)^cca (n))</vt:lpstr>
      <vt:lpstr>Encrypting Longer Messages</vt:lpstr>
      <vt:lpstr>Encrypting Longer Messages</vt:lpstr>
      <vt:lpstr>Encrypting Longer Messages</vt:lpstr>
      <vt:lpstr>Achieving CPA and CCA-Security</vt:lpstr>
      <vt:lpstr>Key Encapsulation Mechanism (KEM)</vt:lpstr>
      <vt:lpstr>KEM CCA-Security (KEM_(A,Π)^cca (n))</vt:lpstr>
      <vt:lpstr>CCA-Secure Encryption from CCA-Secure KEM</vt:lpstr>
      <vt:lpstr>CCA-Secure KEM in the Random Oracle Model</vt:lpstr>
      <vt:lpstr>Next Class: El-Gamal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862</cp:revision>
  <dcterms:created xsi:type="dcterms:W3CDTF">2016-12-31T20:38:01Z</dcterms:created>
  <dcterms:modified xsi:type="dcterms:W3CDTF">2017-03-27T19:58:45Z</dcterms:modified>
</cp:coreProperties>
</file>