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846" r:id="rId2"/>
    <p:sldId id="256" r:id="rId3"/>
    <p:sldId id="705" r:id="rId4"/>
    <p:sldId id="821" r:id="rId5"/>
    <p:sldId id="827" r:id="rId6"/>
    <p:sldId id="828" r:id="rId7"/>
    <p:sldId id="822" r:id="rId8"/>
    <p:sldId id="829" r:id="rId9"/>
    <p:sldId id="843" r:id="rId10"/>
    <p:sldId id="826" r:id="rId11"/>
    <p:sldId id="831" r:id="rId12"/>
    <p:sldId id="832" r:id="rId13"/>
    <p:sldId id="833" r:id="rId14"/>
    <p:sldId id="825" r:id="rId15"/>
    <p:sldId id="834" r:id="rId16"/>
    <p:sldId id="844" r:id="rId17"/>
    <p:sldId id="845" r:id="rId18"/>
    <p:sldId id="835" r:id="rId19"/>
    <p:sldId id="836" r:id="rId20"/>
    <p:sldId id="837" r:id="rId21"/>
    <p:sldId id="839" r:id="rId22"/>
    <p:sldId id="840" r:id="rId23"/>
    <p:sldId id="842" r:id="rId24"/>
    <p:sldId id="841" r:id="rId25"/>
    <p:sldId id="68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Attacker could impersonate Alice,</a:t>
                </a:r>
                <a:r>
                  <a:rPr lang="en-US" baseline="0" dirty="0" smtClean="0"/>
                  <a:t> guess K’ and send </a:t>
                </a:r>
                <a:r>
                  <a:rPr lang="en-US" baseline="0" dirty="0" err="1" smtClean="0"/>
                  <a:t>g</a:t>
                </a:r>
                <a:r>
                  <a:rPr lang="en-US" baseline="30000" dirty="0" err="1" smtClean="0"/>
                  <a:t>Ky</a:t>
                </a:r>
                <a:r>
                  <a:rPr lang="en-US" baseline="0" dirty="0" err="1" smtClean="0"/>
                  <a:t>to</a:t>
                </a:r>
                <a:r>
                  <a:rPr lang="en-US" baseline="0" dirty="0" smtClean="0"/>
                  <a:t> Bob. Attacker receives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’, 1) where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𝐴𝑙𝑖𝑐𝑒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𝐵𝑜𝑏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sSup>
                                  <m:sSupPr>
                                    <m:ctrlPr>
                                      <a:rPr lang="en-US" sz="12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sz="1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sSup>
                              <m:sSupPr>
                                <m:ctrlP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Attacker could impersonate Alice,</a:t>
                </a:r>
                <a:r>
                  <a:rPr lang="en-US" baseline="0" dirty="0" smtClean="0"/>
                  <a:t> guess K’ and send </a:t>
                </a:r>
                <a:r>
                  <a:rPr lang="en-US" baseline="0" dirty="0" err="1" smtClean="0"/>
                  <a:t>g</a:t>
                </a:r>
                <a:r>
                  <a:rPr lang="en-US" baseline="30000" dirty="0" err="1" smtClean="0"/>
                  <a:t>Ky</a:t>
                </a:r>
                <a:r>
                  <a:rPr lang="en-US" baseline="0" dirty="0" err="1" smtClean="0"/>
                  <a:t>to</a:t>
                </a:r>
                <a:r>
                  <a:rPr lang="en-US" baseline="0" dirty="0" smtClean="0"/>
                  <a:t> Bob. Attacker receives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’, 1) where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 = </a:t>
                </a:r>
                <a:r>
                  <a:rPr lang="en-US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(〖𝐴𝑙𝑖𝑐𝑒, 𝐵𝑜𝑏,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𝑔</a:t>
                </a:r>
                <a:r>
                  <a:rPr lang="en-US" sz="12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𝑦)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,〖 𝑔〗^𝑥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,𝑔〗^(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 𝑦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𝐵) )</a:t>
                </a:r>
                <a:endParaRPr lang="en-US" dirty="0" smtClean="0"/>
              </a:p>
              <a:p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8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ietf.org/html/rfc662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3 and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is due now</a:t>
            </a:r>
          </a:p>
          <a:p>
            <a:endParaRPr lang="en-US" dirty="0"/>
          </a:p>
          <a:p>
            <a:r>
              <a:rPr lang="en-US" dirty="0" smtClean="0"/>
              <a:t>Homework 4 has been posted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Alice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Key-Exchange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Two parties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exchange secret messages (with security parameter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</a:t>
                </a:r>
                <a:r>
                  <a:rPr lang="en-US" b="1" dirty="0" smtClean="0"/>
                  <a:t>trans </a:t>
                </a:r>
                <a:r>
                  <a:rPr lang="en-US" dirty="0" smtClean="0"/>
                  <a:t> be a transcript which contains all messages sent and let k be the secret key output by each party.</a:t>
                </a:r>
              </a:p>
              <a:p>
                <a:r>
                  <a:rPr lang="en-US" dirty="0" smtClean="0"/>
                  <a:t>Let b be a random bit and let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 smtClean="0"/>
                  <a:t> = k if b=0; otherwise </a:t>
                </a:r>
                <a:r>
                  <a:rPr lang="en-US" b="1" dirty="0"/>
                  <a:t>k</a:t>
                </a:r>
                <a:r>
                  <a:rPr lang="en-US" b="1" baseline="-25000" dirty="0"/>
                  <a:t>b</a:t>
                </a:r>
                <a:r>
                  <a:rPr lang="en-US" dirty="0" smtClean="0"/>
                  <a:t> is sampled uniformly at random.</a:t>
                </a:r>
              </a:p>
              <a:p>
                <a:r>
                  <a:rPr lang="en-US" dirty="0" smtClean="0"/>
                  <a:t>Attacker A is given </a:t>
                </a:r>
                <a:r>
                  <a:rPr lang="en-US" b="1" dirty="0"/>
                  <a:t>trans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(passive attacker). </a:t>
                </a:r>
              </a:p>
              <a:p>
                <a:r>
                  <a:rPr lang="en-US" dirty="0" smtClean="0"/>
                  <a:t>Attacker outputs b’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=1 if and only if b=b’)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against an eavesdropping attacker: For </a:t>
                </a:r>
                <a:r>
                  <a:rPr lang="en-US" dirty="0"/>
                  <a:t>all PPT A there is a negligible function </a:t>
                </a:r>
                <a:r>
                  <a:rPr lang="en-US" b="1" dirty="0" err="1"/>
                  <a:t>negl</a:t>
                </a:r>
                <a:r>
                  <a:rPr lang="en-US" dirty="0"/>
                  <a:t> such </a:t>
                </a:r>
                <a:r>
                  <a:rPr lang="en-US" dirty="0" smtClean="0"/>
                  <a:t>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𝐧𝐞𝐠𝐥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  <a:blipFill>
                <a:blip r:embed="rId3"/>
                <a:stretch>
                  <a:fillRect l="-972" t="-3501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an eavesdropper (*).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5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succeeds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" y="3581400"/>
            <a:ext cx="11719560" cy="291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an eavesdropper (*).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 + </m:t>
                      </m:r>
                      <m:r>
                        <m:rPr>
                          <m:nor/>
                        </m:rPr>
                        <a:rPr lang="en-US" dirty="0" smtClean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negl</m:t>
                      </m:r>
                      <m:r>
                        <m:rPr>
                          <m:nor/>
                        </m:rPr>
                        <a:rPr lang="en-US" b="0" i="0" dirty="0" smtClean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n</m:t>
                      </m:r>
                      <m:r>
                        <m:rPr>
                          <m:nor/>
                        </m:rPr>
                        <a:rPr lang="en-US" b="0" i="0" dirty="0" smtClean="0"/>
                        <m:t>) (</m:t>
                      </m:r>
                      <m:r>
                        <m:rPr>
                          <m:nor/>
                        </m:rPr>
                        <a:rPr lang="en-US" b="0" i="0" dirty="0" smtClean="0"/>
                        <m:t>by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DDH</m:t>
                      </m:r>
                      <m:r>
                        <m:rPr>
                          <m:nor/>
                        </m:rPr>
                        <a:rPr lang="en-US" b="0" i="0" dirty="0" smtClean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0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protocol is vulnerable against active attackers who can tamper with messages.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25" y="1690688"/>
            <a:ext cx="7138065" cy="41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Eve intercepts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Bob instead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Eve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</a:t>
                </a:r>
                <a:r>
                  <a:rPr lang="en-US" dirty="0">
                    <a:solidFill>
                      <a:srgbClr val="FF0000"/>
                    </a:solidFill>
                  </a:rPr>
                  <a:t>instead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Alice computes secret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(shared with Eve not Bob)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(shared with Eve not Alice)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Eve forwards messages between Alice and Bob (tampering with the messages if desired)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Neither Alice nor Bob can detect the attack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28: Key-Management,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Alice and Bob share a low-entropy password </a:t>
            </a:r>
            <a:r>
              <a:rPr lang="en-US" dirty="0" err="1" smtClean="0"/>
              <a:t>pwd</a:t>
            </a:r>
            <a:r>
              <a:rPr lang="en-US" dirty="0" smtClean="0"/>
              <a:t> and wish to communicate securely </a:t>
            </a:r>
          </a:p>
          <a:p>
            <a:pPr lvl="1"/>
            <a:r>
              <a:rPr lang="en-US" dirty="0" smtClean="0"/>
              <a:t>(without using any trusted party)</a:t>
            </a:r>
          </a:p>
          <a:p>
            <a:pPr lvl="1"/>
            <a:r>
              <a:rPr lang="en-US" dirty="0" smtClean="0"/>
              <a:t>Assuming an active attacker may try to mount a man-in-the-middle attack</a:t>
            </a:r>
            <a:endParaRPr lang="en-US" dirty="0"/>
          </a:p>
          <a:p>
            <a:r>
              <a:rPr lang="en-US" dirty="0" smtClean="0"/>
              <a:t>Can they do it?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Tempting Approach: </a:t>
            </a:r>
          </a:p>
          <a:p>
            <a:pPr lvl="1"/>
            <a:r>
              <a:rPr lang="en-US" dirty="0" smtClean="0"/>
              <a:t>Alice and Bob both compute K= KDF(</a:t>
            </a:r>
            <a:r>
              <a:rPr lang="en-US" dirty="0" err="1" smtClean="0"/>
              <a:t>pwd</a:t>
            </a:r>
            <a:r>
              <a:rPr lang="en-US" dirty="0" smtClean="0"/>
              <a:t>)=</a:t>
            </a:r>
            <a:r>
              <a:rPr lang="en-US" dirty="0" err="1" smtClean="0"/>
              <a:t>H</a:t>
            </a:r>
            <a:r>
              <a:rPr lang="en-US" baseline="30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pwd</a:t>
            </a:r>
            <a:r>
              <a:rPr lang="en-US" dirty="0" smtClean="0"/>
              <a:t>) and communicate with using an authenticated encryption scheme.</a:t>
            </a:r>
          </a:p>
          <a:p>
            <a:pPr lvl="1"/>
            <a:r>
              <a:rPr lang="en-US" b="1" dirty="0" smtClean="0"/>
              <a:t>Midterm Exam: </a:t>
            </a:r>
            <a:r>
              <a:rPr lang="en-US" dirty="0" smtClean="0"/>
              <a:t>Secure in random oracle model if attacker cannot query random oracle too many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Tempting Approach: </a:t>
            </a:r>
          </a:p>
          <a:p>
            <a:pPr lvl="1"/>
            <a:r>
              <a:rPr lang="en-US" dirty="0" smtClean="0"/>
              <a:t>Alice and Bob both compute K= KDF(</a:t>
            </a:r>
            <a:r>
              <a:rPr lang="en-US" dirty="0" err="1" smtClean="0"/>
              <a:t>pwd</a:t>
            </a:r>
            <a:r>
              <a:rPr lang="en-US" dirty="0" smtClean="0"/>
              <a:t>)=</a:t>
            </a:r>
            <a:r>
              <a:rPr lang="en-US" dirty="0" err="1" smtClean="0"/>
              <a:t>H</a:t>
            </a:r>
            <a:r>
              <a:rPr lang="en-US" baseline="30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pwd</a:t>
            </a:r>
            <a:r>
              <a:rPr lang="en-US" dirty="0" smtClean="0"/>
              <a:t>) and communicate with using an authenticated encryption scheme.</a:t>
            </a:r>
          </a:p>
          <a:p>
            <a:pPr lvl="1"/>
            <a:r>
              <a:rPr lang="en-US" b="1" dirty="0" smtClean="0"/>
              <a:t>Midterm Exam: </a:t>
            </a:r>
            <a:r>
              <a:rPr lang="en-US" dirty="0" smtClean="0"/>
              <a:t>Secure in random oracle model if attacker cannot query random oracle too many time.</a:t>
            </a:r>
          </a:p>
          <a:p>
            <a:pPr lvl="1"/>
            <a:r>
              <a:rPr lang="en-US" b="1" dirty="0" smtClean="0"/>
              <a:t>Problems: </a:t>
            </a:r>
          </a:p>
          <a:p>
            <a:pPr lvl="2"/>
            <a:r>
              <a:rPr lang="en-US" dirty="0" smtClean="0"/>
              <a:t>In practice the attacker can (and will) query the random oracle many times.</a:t>
            </a:r>
          </a:p>
          <a:p>
            <a:pPr lvl="2"/>
            <a:r>
              <a:rPr lang="en-US" dirty="0" smtClean="0"/>
              <a:t>In practice people tend to pick very weak passwords</a:t>
            </a:r>
          </a:p>
          <a:p>
            <a:pPr lvl="2"/>
            <a:r>
              <a:rPr lang="en-US" dirty="0" smtClean="0"/>
              <a:t>Brute-force attack: Attacker enumerates over a dictionary of passwords and attempts to decrypt messages with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/>
              <a:t>’</a:t>
            </a:r>
            <a:r>
              <a:rPr lang="en-US" dirty="0"/>
              <a:t>=KDF(</a:t>
            </a:r>
            <a:r>
              <a:rPr lang="en-US" dirty="0" err="1"/>
              <a:t>pwd</a:t>
            </a:r>
            <a:r>
              <a:rPr lang="en-US" dirty="0"/>
              <a:t>’) </a:t>
            </a:r>
            <a:r>
              <a:rPr lang="en-US" dirty="0" smtClean="0"/>
              <a:t> (only succeeds if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 smtClean="0"/>
              <a:t>’</a:t>
            </a:r>
            <a:r>
              <a:rPr lang="en-US" dirty="0" smtClean="0"/>
              <a:t>=K).</a:t>
            </a:r>
          </a:p>
          <a:p>
            <a:pPr lvl="2"/>
            <a:r>
              <a:rPr lang="en-US" dirty="0"/>
              <a:t>An offline attack (brute-force) will almost always succeed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 (PAKE)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Better Approach (PAKE):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both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Alice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compute</a:t>
                </a:r>
                <a:r>
                  <a:rPr lang="en-US" dirty="0" smtClean="0"/>
                  <a:t>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𝐵𝑜𝑏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sends Alice the following</a:t>
                </a:r>
                <a:r>
                  <a:rPr lang="en-US" dirty="0" smtClean="0"/>
                  <a:t> message: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,"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  Alice sends the message V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= H(2,Alice,Bob,X,Y,K) to Bob.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A</a:t>
                </a:r>
                <a:r>
                  <a:rPr lang="en-US" dirty="0" smtClean="0"/>
                  <a:t>== </a:t>
                </a:r>
                <a:r>
                  <a:rPr lang="en-US" dirty="0"/>
                  <a:t>H(2,Alice,Bob,X,Y,K</a:t>
                </a:r>
                <a:r>
                  <a:rPr lang="en-US" dirty="0" smtClean="0"/>
                  <a:t>) where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. Bob </a:t>
                </a:r>
                <a:r>
                  <a:rPr lang="en-US" dirty="0"/>
                  <a:t>generates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 H(3,Alice,Bob,X,Y,K) and sends </a:t>
                </a:r>
                <a:r>
                  <a:rPr lang="en-US" dirty="0"/>
                  <a:t>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to Alice.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==H(3,Alice,Bob,X,Y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Alice and Bob don’t terminate the session key is H(4,Alice,Bob,X,Y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Security: </a:t>
                </a:r>
              </a:p>
              <a:p>
                <a:r>
                  <a:rPr lang="en-US" dirty="0"/>
                  <a:t>No offline attack (brute-force) is possible. </a:t>
                </a:r>
                <a:r>
                  <a:rPr lang="en-US" dirty="0" smtClean="0"/>
                  <a:t>Attacker get’s one password guess per instantiation of the protocol.</a:t>
                </a:r>
              </a:p>
              <a:p>
                <a:r>
                  <a:rPr lang="en-US" dirty="0" smtClean="0"/>
                  <a:t>If attacker is incorrect and he tampers with messages then he will cause the Alice &amp; Bob to quit.</a:t>
                </a:r>
              </a:p>
              <a:p>
                <a:r>
                  <a:rPr lang="en-US" dirty="0" smtClean="0"/>
                  <a:t>If Alice and Bob accept the secret key K and the attacker did not know/guess the password then K is “just as good” as a truly random secret key.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  <a:blipFill>
                <a:blip r:embed="rId3"/>
                <a:stretch>
                  <a:fillRect l="-47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57" y="6567625"/>
            <a:ext cx="1369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777777"/>
                </a:solidFill>
                <a:latin typeface="Arial Unicode MS"/>
              </a:rPr>
              <a:t>See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 Unicode MS"/>
                <a:hlinkClick r:id="rId4"/>
              </a:rPr>
              <a:t> RFC 6628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Key-Explosion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449695" cy="46726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So far neither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Key Exchange nor PAKEs completely solved the problem</a:t>
                </a:r>
              </a:p>
              <a:p>
                <a:endParaRPr lang="en-US" dirty="0"/>
              </a:p>
              <a:p>
                <a:r>
                  <a:rPr lang="en-US" dirty="0" smtClean="0"/>
                  <a:t>PAKEs require a shared password</a:t>
                </a:r>
              </a:p>
              <a:p>
                <a:pPr lvl="1"/>
                <a:r>
                  <a:rPr lang="en-US" dirty="0" smtClean="0"/>
                  <a:t>(n-1) shared passwords?</a:t>
                </a:r>
                <a:endParaRPr lang="en-US" dirty="0"/>
              </a:p>
              <a:p>
                <a:r>
                  <a:rPr lang="en-US" dirty="0" err="1"/>
                  <a:t>Diffie</a:t>
                </a:r>
                <a:r>
                  <a:rPr lang="en-US" dirty="0"/>
                  <a:t>-Hellman Key </a:t>
                </a:r>
                <a:r>
                  <a:rPr lang="en-US" dirty="0" smtClean="0"/>
                  <a:t>Exchange is vulnerable to man-in-the-middle</a:t>
                </a:r>
              </a:p>
              <a:p>
                <a:endParaRPr lang="en-US" dirty="0"/>
              </a:p>
              <a:p>
                <a:r>
                  <a:rPr lang="en-US" dirty="0" smtClean="0"/>
                  <a:t>Can use KDC to store database of public-keys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) for each party.</a:t>
                </a:r>
              </a:p>
              <a:p>
                <a:pPr lvl="1"/>
                <a:r>
                  <a:rPr lang="en-US" dirty="0" smtClean="0"/>
                  <a:t>Breached KDC doesn’t reveal secret keys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449695" cy="4672647"/>
              </a:xfrm>
              <a:blipFill>
                <a:blip r:embed="rId2"/>
                <a:stretch>
                  <a:fillRect l="-1512" t="-1956" r="-2079" b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Revolution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Digital Signatures can help</a:t>
                </a:r>
              </a:p>
              <a:p>
                <a:pPr lvl="1"/>
                <a:r>
                  <a:rPr lang="en-US" dirty="0" smtClean="0"/>
                  <a:t>Private-Key Analogue: MAC</a:t>
                </a:r>
              </a:p>
              <a:p>
                <a:pPr lvl="1"/>
                <a:r>
                  <a:rPr lang="en-US" dirty="0" smtClean="0"/>
                  <a:t>Private Key required to produce signature for a message m</a:t>
                </a:r>
              </a:p>
              <a:p>
                <a:pPr lvl="1"/>
                <a:r>
                  <a:rPr lang="en-US" dirty="0" smtClean="0"/>
                  <a:t>Anyone with Public Key can verify the message</a:t>
                </a:r>
              </a:p>
              <a:p>
                <a:r>
                  <a:rPr lang="en-US" dirty="0" smtClean="0"/>
                  <a:t>An authority could sign the message “Alice’s public key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r>
                  <a:rPr lang="en-US" dirty="0" smtClean="0"/>
                  <a:t>Anyone could use the authority’s public key to validate </a:t>
                </a:r>
                <a:r>
                  <a:rPr lang="en-US" dirty="0"/>
                  <a:t>Alice’s public key </a:t>
                </a:r>
                <a:endParaRPr lang="en-US" dirty="0" smtClean="0"/>
              </a:p>
              <a:p>
                <a:r>
                  <a:rPr lang="en-US" dirty="0" smtClean="0"/>
                  <a:t>The authority does not actually need to store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fact, if Alice has signature then she can use this to prove her identity to Bob (and Bob doesn’t need to interact the authority)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Formalizing 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Formalizing Public Key Encryption</a:t>
            </a:r>
          </a:p>
          <a:p>
            <a:r>
              <a:rPr lang="en-US" dirty="0" smtClean="0"/>
              <a:t>Read Katz and Lindell: 11.1-11.2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Factoring Algorithms</a:t>
            </a:r>
          </a:p>
          <a:p>
            <a:r>
              <a:rPr lang="en-US" dirty="0" smtClean="0"/>
              <a:t>Discrete Log Attacks</a:t>
            </a:r>
          </a:p>
          <a:p>
            <a:r>
              <a:rPr lang="en-US" dirty="0" smtClean="0"/>
              <a:t>NIST Security Recommendations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41003"/>
            <a:ext cx="10515600" cy="1325563"/>
          </a:xfrm>
        </p:spPr>
        <p:txBody>
          <a:bodyPr/>
          <a:lstStyle/>
          <a:p>
            <a:r>
              <a:rPr lang="en-US" dirty="0" smtClean="0"/>
              <a:t>Key-Exchange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</a:t>
            </a:r>
            <a:r>
              <a:rPr lang="en-US" dirty="0" smtClean="0"/>
              <a:t>a symmetric </a:t>
            </a:r>
            <a:r>
              <a:rPr lang="en-US" dirty="0" smtClean="0"/>
              <a:t>key with Anakin </a:t>
            </a:r>
          </a:p>
          <a:p>
            <a:pPr lvl="2"/>
            <a:r>
              <a:rPr lang="en-US" dirty="0" smtClean="0"/>
              <a:t>Suppose that they fully trust Anakin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Image result for yoda obi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4281167"/>
            <a:ext cx="5324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0528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276857"/>
            <a:ext cx="10515600" cy="1325563"/>
          </a:xfrm>
        </p:spPr>
        <p:txBody>
          <a:bodyPr/>
          <a:lstStyle/>
          <a:p>
            <a:r>
              <a:rPr lang="en-US" dirty="0" smtClean="0"/>
              <a:t>Key-Distribution Center </a:t>
            </a:r>
            <a:br>
              <a:rPr lang="en-US" dirty="0" smtClean="0"/>
            </a:br>
            <a:r>
              <a:rPr lang="en-US" dirty="0" smtClean="0"/>
              <a:t>(with Symmetric Key-Crypto)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0" y="1901824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bi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825624"/>
            <a:ext cx="2469721" cy="18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4532650"/>
            <a:ext cx="1695310" cy="22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01057" y="5121401"/>
            <a:ext cx="3040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yoda</a:t>
            </a:r>
            <a:r>
              <a:rPr lang="en-US" sz="2800" dirty="0" smtClean="0"/>
              <a:t>: Shared key between </a:t>
            </a:r>
            <a:r>
              <a:rPr lang="en-US" sz="2800" dirty="0" err="1" smtClean="0"/>
              <a:t>yoda</a:t>
            </a:r>
            <a:r>
              <a:rPr lang="en-US" sz="2800" dirty="0" smtClean="0"/>
              <a:t> and Anakin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3672840"/>
            <a:ext cx="2591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obiwan</a:t>
            </a:r>
            <a:r>
              <a:rPr lang="en-US" sz="2800" dirty="0" smtClean="0"/>
              <a:t>: Shared key between </a:t>
            </a:r>
            <a:r>
              <a:rPr lang="en-US" sz="2800" dirty="0" err="1" smtClean="0"/>
              <a:t>Obiwan</a:t>
            </a:r>
            <a:r>
              <a:rPr lang="en-US" sz="2800" dirty="0" smtClean="0"/>
              <a:t> and Anakin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29841" y="2416831"/>
            <a:ext cx="6380019" cy="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0284" y="1991795"/>
            <a:ext cx="57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Enc</a:t>
            </a:r>
            <a:r>
              <a:rPr lang="en-US" dirty="0" smtClean="0"/>
              <a:t>(</a:t>
            </a:r>
            <a:r>
              <a:rPr lang="en-US" b="1" dirty="0" err="1"/>
              <a:t>K</a:t>
            </a:r>
            <a:r>
              <a:rPr lang="en-US" b="1" baseline="-25000" dirty="0" err="1"/>
              <a:t>obiwan</a:t>
            </a:r>
            <a:r>
              <a:rPr lang="en-US" baseline="-25000" dirty="0"/>
              <a:t> </a:t>
            </a:r>
            <a:r>
              <a:rPr lang="en-US" dirty="0" smtClean="0"/>
              <a:t>,”I would like to talk to Yoda”)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29842" y="3337560"/>
            <a:ext cx="6437146" cy="15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4603" y="2685336"/>
            <a:ext cx="6136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here is a fresh key that no </a:t>
            </a:r>
            <a:r>
              <a:rPr lang="en-US" sz="2400" dirty="0" err="1" smtClean="0"/>
              <a:t>sith</a:t>
            </a:r>
            <a:r>
              <a:rPr lang="en-US" sz="2400" dirty="0" smtClean="0"/>
              <a:t> lord has seen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obiwan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), </a:t>
            </a:r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/>
              <a:t>, </a:t>
            </a:r>
            <a:r>
              <a:rPr lang="en-US" sz="2400" dirty="0" err="1" smtClean="0"/>
              <a:t>ts</a:t>
            </a:r>
            <a:r>
              <a:rPr lang="en-US" sz="2400" dirty="0" smtClean="0"/>
              <a:t>, 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0" y="276857"/>
            <a:ext cx="10515600" cy="1325563"/>
          </a:xfrm>
        </p:spPr>
        <p:txBody>
          <a:bodyPr/>
          <a:lstStyle/>
          <a:p>
            <a:r>
              <a:rPr lang="en-US" dirty="0" smtClean="0"/>
              <a:t>Key-Distribution Center </a:t>
            </a:r>
            <a:br>
              <a:rPr lang="en-US" dirty="0" smtClean="0"/>
            </a:br>
            <a:r>
              <a:rPr lang="en-US" dirty="0" smtClean="0"/>
              <a:t>(with Symmetric Key-Crypto)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60" y="1901824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obi 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1825624"/>
            <a:ext cx="2469721" cy="18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47" y="4532650"/>
            <a:ext cx="1695310" cy="22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429841" y="2416831"/>
            <a:ext cx="6380019" cy="3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0284" y="1991795"/>
            <a:ext cx="57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Enc</a:t>
            </a:r>
            <a:r>
              <a:rPr lang="en-US" dirty="0" smtClean="0"/>
              <a:t>(</a:t>
            </a:r>
            <a:r>
              <a:rPr lang="en-US" dirty="0" err="1"/>
              <a:t>K</a:t>
            </a:r>
            <a:r>
              <a:rPr lang="en-US" baseline="-25000" dirty="0" err="1"/>
              <a:t>obiwan</a:t>
            </a:r>
            <a:r>
              <a:rPr lang="en-US" baseline="-25000" dirty="0"/>
              <a:t> </a:t>
            </a:r>
            <a:r>
              <a:rPr lang="en-US" dirty="0" smtClean="0"/>
              <a:t>,”I would like to talk to Yoda”)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29842" y="3352801"/>
            <a:ext cx="6437146" cy="1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4603" y="2685336"/>
            <a:ext cx="61368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here is a fresh key that no </a:t>
            </a:r>
            <a:r>
              <a:rPr lang="en-US" sz="2400" dirty="0" err="1" smtClean="0"/>
              <a:t>sith</a:t>
            </a:r>
            <a:r>
              <a:rPr lang="en-US" sz="2400" dirty="0" smtClean="0"/>
              <a:t> lord has seen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obiwan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), </a:t>
            </a:r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ts</a:t>
            </a:r>
            <a:r>
              <a:rPr lang="en-US" sz="2400" dirty="0" smtClean="0"/>
              <a:t>, 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7220" y="3644212"/>
            <a:ext cx="4126820" cy="186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460623">
            <a:off x="1388975" y="4020381"/>
            <a:ext cx="4800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/>
              <a:t>, </a:t>
            </a:r>
            <a:r>
              <a:rPr lang="en-US" sz="2400" dirty="0" smtClean="0"/>
              <a:t>“Its me, </a:t>
            </a:r>
            <a:r>
              <a:rPr lang="en-US" sz="2400" dirty="0" err="1" smtClean="0"/>
              <a:t>Obiwan</a:t>
            </a:r>
            <a:r>
              <a:rPr lang="en-US" sz="2400" dirty="0" smtClean="0"/>
              <a:t>, let’s talk”)</a:t>
            </a:r>
          </a:p>
          <a:p>
            <a:r>
              <a:rPr lang="en-US" sz="2400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</a:t>
            </a:r>
            <a:r>
              <a:rPr lang="en-US" sz="2400" b="1" dirty="0" err="1" smtClean="0"/>
              <a:t>Enc</a:t>
            </a:r>
            <a:r>
              <a:rPr lang="en-US" sz="2400" dirty="0" smtClean="0"/>
              <a:t>(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yoda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</a:t>
            </a:r>
            <a:r>
              <a:rPr lang="en-US" sz="2400" dirty="0" err="1" smtClean="0"/>
              <a:t>ts</a:t>
            </a:r>
            <a:r>
              <a:rPr lang="en-US" sz="2400" dirty="0" smtClean="0"/>
              <a:t>, </a:t>
            </a:r>
            <a:r>
              <a:rPr lang="en-US" sz="2400" dirty="0"/>
              <a:t>“</a:t>
            </a:r>
            <a:r>
              <a:rPr lang="en-US" sz="2400" dirty="0" err="1" smtClean="0"/>
              <a:t>Obiwan</a:t>
            </a:r>
            <a:r>
              <a:rPr lang="en-US" sz="2400" dirty="0" smtClean="0"/>
              <a:t>/Yoda”, </a:t>
            </a:r>
            <a:r>
              <a:rPr lang="en-US" sz="2400" b="1" dirty="0" smtClean="0"/>
              <a:t>K</a:t>
            </a:r>
            <a:r>
              <a:rPr lang="en-US" sz="2400" b="1" baseline="-25000" dirty="0" smtClean="0"/>
              <a:t>new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2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65125"/>
            <a:ext cx="11628120" cy="1325563"/>
          </a:xfrm>
        </p:spPr>
        <p:txBody>
          <a:bodyPr/>
          <a:lstStyle/>
          <a:p>
            <a:r>
              <a:rPr lang="en-US" dirty="0"/>
              <a:t>Key-Distribution Center </a:t>
            </a:r>
            <a:r>
              <a:rPr lang="en-US" dirty="0" smtClean="0"/>
              <a:t> (</a:t>
            </a:r>
            <a:r>
              <a:rPr lang="en-US" dirty="0"/>
              <a:t>with Symmetric Key-Crypto)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Vulnerability</a:t>
            </a:r>
            <a:r>
              <a:rPr lang="en-US" dirty="0" smtClean="0"/>
              <a:t>: If Key-Distribution Center is compromised then </a:t>
            </a:r>
            <a:r>
              <a:rPr lang="en-US" b="1" dirty="0" smtClean="0"/>
              <a:t>all </a:t>
            </a:r>
            <a:r>
              <a:rPr lang="en-US" dirty="0" smtClean="0"/>
              <a:t>security guarantees are broken.</a:t>
            </a:r>
          </a:p>
          <a:p>
            <a:pPr lvl="1"/>
            <a:r>
              <a:rPr lang="en-US" dirty="0" smtClean="0"/>
              <a:t>KDC is a valuable target for attackers</a:t>
            </a:r>
          </a:p>
          <a:p>
            <a:pPr lvl="1"/>
            <a:r>
              <a:rPr lang="en-US" dirty="0" smtClean="0"/>
              <a:t>Possibility of insider attacks (e.g., employees)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Denial of Service (DOS) Attack</a:t>
            </a:r>
            <a:r>
              <a:rPr lang="en-US" dirty="0" smtClean="0"/>
              <a:t>: If KDC is down then secure communication is temporarily impossible.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Image result for i truste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3504722"/>
            <a:ext cx="3303905" cy="1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Benefit: Authenticated Encryption provides authentication as well</a:t>
            </a:r>
          </a:p>
          <a:p>
            <a:pPr lvl="1"/>
            <a:r>
              <a:rPr lang="en-US" dirty="0" smtClean="0"/>
              <a:t>Yoda can be sure he is talking to </a:t>
            </a:r>
            <a:r>
              <a:rPr lang="en-US" dirty="0" err="1" smtClean="0"/>
              <a:t>Obiwan</a:t>
            </a:r>
            <a:r>
              <a:rPr lang="en-US" dirty="0" smtClean="0"/>
              <a:t> (assuming  he trusts the KDC)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Kerberos uses similar protocol</a:t>
            </a:r>
          </a:p>
          <a:p>
            <a:pPr lvl="1"/>
            <a:r>
              <a:rPr lang="en-US" dirty="0" smtClean="0"/>
              <a:t>Yoda’s key and </a:t>
            </a:r>
            <a:r>
              <a:rPr lang="en-US" dirty="0" err="1" smtClean="0"/>
              <a:t>Obiwan’s</a:t>
            </a:r>
            <a:r>
              <a:rPr lang="en-US" dirty="0" smtClean="0"/>
              <a:t> key are typically derived from a password that they known.</a:t>
            </a:r>
          </a:p>
          <a:p>
            <a:pPr lvl="1"/>
            <a:r>
              <a:rPr lang="en-US" b="1" dirty="0" smtClean="0"/>
              <a:t>Vulnerability</a:t>
            </a:r>
            <a:r>
              <a:rPr lang="en-US" dirty="0" smtClean="0"/>
              <a:t>: An eavesdropping attacker can mount a brute-force attack on the (low-entropy) passwords to recover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yoda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obiwan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Recommendation</a:t>
            </a:r>
            <a:r>
              <a:rPr lang="en-US" dirty="0" smtClean="0"/>
              <a:t>: Always use Public Key Initialization with Kerberos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Key-Distribution Center  (with Symmetric Key-Crypto)</a:t>
            </a:r>
          </a:p>
        </p:txBody>
      </p:sp>
    </p:spTree>
    <p:extLst>
      <p:ext uri="{BB962C8B-B14F-4D97-AF65-F5344CB8AC3E}">
        <p14:creationId xmlns:p14="http://schemas.microsoft.com/office/powerpoint/2010/main" val="31811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Key-Explosion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49695" cy="4672647"/>
          </a:xfrm>
        </p:spPr>
        <p:txBody>
          <a:bodyPr>
            <a:normAutofit/>
          </a:bodyPr>
          <a:lstStyle/>
          <a:p>
            <a:r>
              <a:rPr lang="en-US" dirty="0" smtClean="0"/>
              <a:t>To avoid use a trusted KDC we could have every pair of users exchange private keys</a:t>
            </a:r>
          </a:p>
          <a:p>
            <a:r>
              <a:rPr lang="en-US" dirty="0" smtClean="0"/>
              <a:t>How many private keys per person?</a:t>
            </a:r>
          </a:p>
          <a:p>
            <a:pPr lvl="1"/>
            <a:r>
              <a:rPr lang="en-US" b="1" dirty="0" smtClean="0"/>
              <a:t>Answer</a:t>
            </a:r>
            <a:r>
              <a:rPr lang="en-US" dirty="0" smtClean="0"/>
              <a:t>: n-1</a:t>
            </a:r>
          </a:p>
          <a:p>
            <a:pPr lvl="1"/>
            <a:r>
              <a:rPr lang="en-US" dirty="0" smtClean="0"/>
              <a:t>Need to meet up with n-1 different users in person!</a:t>
            </a:r>
          </a:p>
          <a:p>
            <a:r>
              <a:rPr lang="en-US" dirty="0" smtClean="0"/>
              <a:t>Key Explosion Problem</a:t>
            </a:r>
          </a:p>
          <a:p>
            <a:pPr lvl="1"/>
            <a:r>
              <a:rPr lang="en-US" dirty="0" smtClean="0"/>
              <a:t>n </a:t>
            </a:r>
            <a:r>
              <a:rPr lang="en-US" dirty="0"/>
              <a:t>can get very big if you are </a:t>
            </a:r>
            <a:r>
              <a:rPr lang="en-US" dirty="0" smtClean="0"/>
              <a:t>Google or Amazon!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72624</TotalTime>
  <Words>991</Words>
  <Application>Microsoft Office PowerPoint</Application>
  <PresentationFormat>Widescreen</PresentationFormat>
  <Paragraphs>222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 Math</vt:lpstr>
      <vt:lpstr>Arial</vt:lpstr>
      <vt:lpstr>Arial Unicode MS</vt:lpstr>
      <vt:lpstr>Calibri Light</vt:lpstr>
      <vt:lpstr>Office Theme</vt:lpstr>
      <vt:lpstr>Homework 3 and 4</vt:lpstr>
      <vt:lpstr>Cryptography CS 555</vt:lpstr>
      <vt:lpstr>Recap</vt:lpstr>
      <vt:lpstr>Key-Exchange Problem</vt:lpstr>
      <vt:lpstr>Key-Distribution Center  (with Symmetric Key-Crypto)</vt:lpstr>
      <vt:lpstr>Key-Distribution Center  (with Symmetric Key-Crypto)</vt:lpstr>
      <vt:lpstr>Key-Distribution Center  (with Symmetric Key-Crypto)</vt:lpstr>
      <vt:lpstr>Key-Distribution Center  (with Symmetric Key-Crypto)</vt:lpstr>
      <vt:lpstr>Key-Explosion Problem</vt:lpstr>
      <vt:lpstr>Diffie-Hellman Key Exchange</vt:lpstr>
      <vt:lpstr>Key-Exchange Experiment 〖KE〗_(A,Π)^eav (n):</vt:lpstr>
      <vt:lpstr>Diffie-Hellman Key-Exchange is Secure</vt:lpstr>
      <vt:lpstr>Discrete Log Experiment DLogA,G(n)</vt:lpstr>
      <vt:lpstr>Diffie-Hellman Assumptions</vt:lpstr>
      <vt:lpstr>Diffie-Hellman Key Exchange</vt:lpstr>
      <vt:lpstr>Diffie-Hellman Key-Exchange is Secure</vt:lpstr>
      <vt:lpstr>Diffie-Hellman Key Exchange</vt:lpstr>
      <vt:lpstr>Man in the Middle Attack (MITM)</vt:lpstr>
      <vt:lpstr>Man in the Middle Attack (MITM)</vt:lpstr>
      <vt:lpstr>Password Authenticated Key-Exchange</vt:lpstr>
      <vt:lpstr>Password Authenticated Key-Exchange</vt:lpstr>
      <vt:lpstr>Password Authenticated Key-Exchange (PAKE)</vt:lpstr>
      <vt:lpstr>Key-Explosion Problem</vt:lpstr>
      <vt:lpstr>Public Key Revolution</vt:lpstr>
      <vt:lpstr>Next Class: Formalizing Public Key Encryption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842</cp:revision>
  <dcterms:created xsi:type="dcterms:W3CDTF">2016-12-31T20:38:01Z</dcterms:created>
  <dcterms:modified xsi:type="dcterms:W3CDTF">2017-03-24T22:30:58Z</dcterms:modified>
</cp:coreProperties>
</file>