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824" r:id="rId2"/>
    <p:sldId id="256" r:id="rId3"/>
    <p:sldId id="705" r:id="rId4"/>
    <p:sldId id="797" r:id="rId5"/>
    <p:sldId id="798" r:id="rId6"/>
    <p:sldId id="799" r:id="rId7"/>
    <p:sldId id="822" r:id="rId8"/>
    <p:sldId id="800" r:id="rId9"/>
    <p:sldId id="801" r:id="rId10"/>
    <p:sldId id="802" r:id="rId11"/>
    <p:sldId id="803" r:id="rId12"/>
    <p:sldId id="804" r:id="rId13"/>
    <p:sldId id="805" r:id="rId14"/>
    <p:sldId id="806" r:id="rId15"/>
    <p:sldId id="807" r:id="rId16"/>
    <p:sldId id="808" r:id="rId17"/>
    <p:sldId id="809" r:id="rId18"/>
    <p:sldId id="810" r:id="rId19"/>
    <p:sldId id="811" r:id="rId20"/>
    <p:sldId id="812" r:id="rId21"/>
    <p:sldId id="813" r:id="rId22"/>
    <p:sldId id="814" r:id="rId23"/>
    <p:sldId id="815" r:id="rId24"/>
    <p:sldId id="817" r:id="rId25"/>
    <p:sldId id="819" r:id="rId26"/>
    <p:sldId id="820" r:id="rId27"/>
    <p:sldId id="794" r:id="rId28"/>
    <p:sldId id="795" r:id="rId29"/>
    <p:sldId id="796" r:id="rId30"/>
    <p:sldId id="689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r>
              <a:rPr lang="en-US" baseline="0" dirty="0" smtClean="0"/>
              <a:t> First part of claim states that there is a cycle. If there is such a cycle we will detect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kdh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announced: not due today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Due </a:t>
            </a:r>
            <a:r>
              <a:rPr lang="en-US" u="sng" dirty="0" smtClean="0"/>
              <a:t>Friday</a:t>
            </a:r>
            <a:r>
              <a:rPr lang="en-US" dirty="0" smtClean="0"/>
              <a:t> at the beginning of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pPr lvl="1"/>
                <a:r>
                  <a:rPr lang="en-US" dirty="0" smtClean="0"/>
                  <a:t>(still exponential in number of bits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Required Space: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Succeeds with constant probability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Runs in </a:t>
                </a:r>
                <a:r>
                  <a:rPr lang="en-US" dirty="0" smtClean="0"/>
                  <a:t>sub-exponential </a:t>
                </a:r>
                <a:r>
                  <a:rPr lang="en-US" dirty="0" smtClean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 smtClean="0">
                    <a:sym typeface="Wingdings" panose="05000000000000000000" pitchFamily="2" charset="2"/>
                  </a:rPr>
                  <a:t>N=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pq</a:t>
                </a:r>
                <a:r>
                  <a:rPr lang="en-US" dirty="0" smtClean="0">
                    <a:sym typeface="Wingdings" panose="05000000000000000000" pitchFamily="2" charset="2"/>
                  </a:rPr>
                  <a:t> 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(by (1)).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sym typeface="Wingdings" panose="05000000000000000000" pitchFamily="2" charset="2"/>
                  </a:rPr>
                  <a:t>N </a:t>
                </a:r>
                <a:r>
                  <a:rPr lang="en-US" dirty="0" smtClean="0">
                    <a:sym typeface="Wingdings" panose="05000000000000000000" pitchFamily="2" charset="2"/>
                  </a:rPr>
                  <a:t>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(by </a:t>
                </a:r>
                <a:r>
                  <a:rPr lang="en-US" dirty="0" smtClean="0">
                    <a:ea typeface="Cambria Math" panose="02040503050406030204" pitchFamily="18" charset="0"/>
                  </a:rPr>
                  <a:t>(2)).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b="0" dirty="0" smtClean="0"/>
                  <a:t>N 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is a factor of  exactly one of the terms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(q is a factor of the other term)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1: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j=0;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2,…,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Check if q is B-smooth (all prime factors of q are in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where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&lt; B).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If q is B smooth then factor q, increment j and define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S such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a subset S such that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But we also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 </a:t>
            </a:r>
            <a:r>
              <a:rPr lang="en-US" smtClean="0"/>
              <a:t>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Appropriate parameter tuning yields sub-exponential time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 smtClean="0"/>
                  <a:t>Similar to quadratic sieve</a:t>
                </a:r>
              </a:p>
              <a:p>
                <a:pPr lvl="1"/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(e.g., attack doesn’t work elliptic-curves)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given. For simplicity assume that r is prime and r &lt; p. </a:t>
                </a:r>
              </a:p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generates a subgroup of size p 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z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Observe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generates a subgroup of size </a:t>
                </a:r>
                <a:r>
                  <a:rPr lang="en-US" dirty="0" smtClean="0"/>
                  <a:t>p </a:t>
                </a:r>
                <a:r>
                  <a:rPr lang="en-US" dirty="0"/>
                  <a:t>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 smtClean="0"/>
                  <a:t>y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Chinese Remainder Theorem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  <a:blipFill>
                <a:blip r:embed="rId2"/>
                <a:stretch>
                  <a:fillRect l="-813" t="-3501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27: Factoring Algorithm, Discrete Log Attacks + NIST Recommendations for Concrete Security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</a:t>
                </a:r>
                <a:r>
                  <a:rPr lang="en-US" dirty="0" smtClean="0"/>
                  <a:t> the pairs (</a:t>
                </a:r>
                <a:r>
                  <a:rPr lang="en-US" dirty="0" err="1" smtClean="0"/>
                  <a:t>i,g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by their second component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=0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𝑔𝑘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return [</a:t>
                </a:r>
                <a:r>
                  <a:rPr lang="en-US" dirty="0" err="1" smtClean="0"/>
                  <a:t>kt-i</a:t>
                </a:r>
                <a:r>
                  <a:rPr lang="en-US" dirty="0" smtClean="0"/>
                  <a:t> mod q]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3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 using our collision resistant hash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366000" y="365125"/>
            <a:ext cx="4389120" cy="3495675"/>
          </a:xfrm>
          <a:prstGeom prst="wedgeRectCallout">
            <a:avLst>
              <a:gd name="adj1" fmla="val -106944"/>
              <a:gd name="adj2" fmla="val 4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Remark</a:t>
            </a:r>
            <a:r>
              <a:rPr lang="en-US" dirty="0" smtClean="0"/>
              <a:t>: We used discrete-log problem to construct collision resistant hash functions.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Security Reduction showed that attack on collision resistant hash function yields attack on discrete 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Generic attack on collision resistant hash functions (e.g., low space birthday attack) yields generic attack on discrete log.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/>
                  <a:t>Similar to quadratic sieve</a:t>
                </a:r>
              </a:p>
              <a:p>
                <a:pPr lvl="1"/>
                <a:r>
                  <a:rPr lang="en-US" dirty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(e.g., attack doesn’t work elliptic-curves)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9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1.B: </a:t>
                </a:r>
                <a:r>
                  <a:rPr lang="en-US" dirty="0" smtClean="0"/>
                  <a:t>Use linear algebra to solve the equations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(Note: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 smtClean="0"/>
                  <a:t>’s are the unknowns)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1019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y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dirty="0"/>
                            <m:t>h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Precomputation costs can be amortized over many discrete log instances </a:t>
                </a:r>
              </a:p>
              <a:p>
                <a:pPr lvl="1"/>
                <a:r>
                  <a:rPr lang="en-US" dirty="0" smtClean="0"/>
                  <a:t>In practice, the same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 generator g are used repeatedly.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" y="6369050"/>
            <a:ext cx="396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://www.weakdh.org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655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known attack against 1024 bit RSA takes time (approximately) 2</a:t>
            </a:r>
            <a:r>
              <a:rPr lang="en-US" baseline="30000" dirty="0" smtClean="0"/>
              <a:t>80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1844040"/>
            <a:ext cx="143256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5760" y="1837756"/>
            <a:ext cx="1158240" cy="1530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Diffie-Hellman uses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size q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175760" y="1837756"/>
            <a:ext cx="2377440" cy="223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32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" y="403859"/>
            <a:ext cx="11301409" cy="61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OWFs + CRHFs from Discrete Log + Factoring</a:t>
            </a:r>
          </a:p>
          <a:p>
            <a:r>
              <a:rPr lang="en-US" dirty="0" smtClean="0"/>
              <a:t>Pollards (p-1) algorithm </a:t>
            </a:r>
          </a:p>
          <a:p>
            <a:pPr lvl="1"/>
            <a:r>
              <a:rPr lang="en-US" dirty="0" smtClean="0"/>
              <a:t>(works when N=</a:t>
            </a:r>
            <a:r>
              <a:rPr lang="en-US" dirty="0" err="1" smtClean="0"/>
              <a:t>pq</a:t>
            </a:r>
            <a:r>
              <a:rPr lang="en-US" dirty="0" smtClean="0"/>
              <a:t> and (p-1) has only “small” prime factors)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Key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Management</a:t>
            </a:r>
          </a:p>
          <a:p>
            <a:r>
              <a:rPr lang="en-US" dirty="0" smtClean="0"/>
              <a:t>Read Katz and Lindell: Chapter 10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pPr lvl="1"/>
                <a:r>
                  <a:rPr lang="en-US" b="1" dirty="0" smtClean="0"/>
                  <a:t>Goal</a:t>
                </a:r>
                <a:r>
                  <a:rPr lang="en-US" dirty="0" smtClean="0"/>
                  <a:t>: </a:t>
                </a:r>
                <a:r>
                  <a:rPr lang="en-US" dirty="0"/>
                  <a:t>factor N=</a:t>
                </a:r>
                <a:r>
                  <a:rPr lang="en-US" dirty="0" err="1"/>
                  <a:t>pq</a:t>
                </a:r>
                <a:r>
                  <a:rPr lang="en-US" dirty="0"/>
                  <a:t> (product of two n-bit primes)  </a:t>
                </a:r>
              </a:p>
              <a:p>
                <a:r>
                  <a:rPr 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Naïve Algorithm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to factor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Core idea: </a:t>
                </a:r>
                <a:r>
                  <a:rPr lang="en-US" dirty="0" smtClean="0"/>
                  <a:t>find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that x-x’ is a multiple of p and, thus, GCD(x-</a:t>
                </a:r>
                <a:r>
                  <a:rPr lang="en-US" dirty="0" err="1" smtClean="0"/>
                  <a:t>x’,N</a:t>
                </a:r>
                <a:r>
                  <a:rPr lang="en-US" dirty="0"/>
                  <a:t>)=p (</a:t>
                </a:r>
                <a:r>
                  <a:rPr lang="en-US" dirty="0" err="1"/>
                  <a:t>whp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Core idea: </a:t>
                </a:r>
                <a:r>
                  <a:rPr lang="en-US" dirty="0" smtClean="0"/>
                  <a:t>find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that x-x’ is a multiple of p and, thus, GCD(x-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)=p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/>
                  <a:t>Question</a:t>
                </a:r>
                <a:r>
                  <a:rPr lang="en-US" dirty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</a:t>
                </a:r>
                <a:r>
                  <a:rPr lang="en-US" dirty="0"/>
                  <a:t>what is the probability that we can find distinct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</a:t>
                </a:r>
                <a:r>
                  <a:rPr lang="en-US" dirty="0" smtClean="0"/>
                  <a:t>what is the probability that we can find distinct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 smtClean="0"/>
                  <a:t>Proof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(sketch): </a:t>
                </a:r>
                <a:r>
                  <a:rPr lang="en-US" dirty="0" smtClean="0"/>
                  <a:t>Use the Chinese Remainder Theorem + Birthday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We will also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r="-1797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</a:t>
                </a:r>
                <a:r>
                  <a:rPr lang="en-US" dirty="0" smtClean="0"/>
                  <a:t>what is the probability that we can find distinct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 smtClean="0"/>
                  <a:t>Challenge: </a:t>
                </a:r>
                <a:r>
                  <a:rPr lang="en-US" dirty="0" smtClean="0"/>
                  <a:t>We do not know p or q so we cannot sort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’s using the Chinese Remainder Theorem Representation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can we identify the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r="-1797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7360" y="3474720"/>
            <a:ext cx="565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Remark 1:</a:t>
            </a:r>
            <a:r>
              <a:rPr lang="en-US" sz="2400" dirty="0" smtClean="0"/>
              <a:t> F should have the property that if x=x’ mod p then F(x) = F(x’) mod p.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47360" y="4485104"/>
                <a:ext cx="5659120" cy="193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Remark 2: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 will work since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4485104"/>
                <a:ext cx="5659120" cy="1937903"/>
              </a:xfrm>
              <a:prstGeom prst="rect">
                <a:avLst/>
              </a:prstGeom>
              <a:blipFill>
                <a:blip r:embed="rId3"/>
                <a:stretch>
                  <a:fillRect l="-1616" t="-2516" r="-8621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7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17160" y="3179447"/>
                <a:ext cx="6786880" cy="12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Claim</a:t>
                </a:r>
                <a:r>
                  <a:rPr lang="en-US" sz="2400" dirty="0" smtClean="0"/>
                  <a:t>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and suppose that for some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 smtClean="0"/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. Then the algorithm will find p.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60" y="3179447"/>
                <a:ext cx="6786880" cy="1278492"/>
              </a:xfrm>
              <a:prstGeom prst="rect">
                <a:avLst/>
              </a:prstGeom>
              <a:blipFill>
                <a:blip r:embed="rId4"/>
                <a:stretch>
                  <a:fillRect l="-1438" t="-143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 result for cycle detection floy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5" y="4588510"/>
            <a:ext cx="3421868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734045" y="5045393"/>
            <a:ext cx="3332480" cy="67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47920" y="5720080"/>
            <a:ext cx="240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Cycle length: </a:t>
            </a:r>
            <a:r>
              <a:rPr lang="en-US" sz="2800" dirty="0" err="1" smtClean="0"/>
              <a:t>i</a:t>
            </a:r>
            <a:r>
              <a:rPr lang="en-US" sz="2800" dirty="0" smtClean="0"/>
              <a:t>-j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634974" y="4766572"/>
            <a:ext cx="1748546" cy="2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54161" y="4604877"/>
                <a:ext cx="1562351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mod p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161" y="4604877"/>
                <a:ext cx="1562351" cy="476990"/>
              </a:xfrm>
              <a:prstGeom prst="rect">
                <a:avLst/>
              </a:prstGeom>
              <a:blipFill>
                <a:blip r:embed="rId6"/>
                <a:stretch>
                  <a:fillRect t="-6329" r="-5078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9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66261</TotalTime>
  <Words>719</Words>
  <Application>Microsoft Office PowerPoint</Application>
  <PresentationFormat>Widescreen</PresentationFormat>
  <Paragraphs>286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Wingdings</vt:lpstr>
      <vt:lpstr>Cambria Math</vt:lpstr>
      <vt:lpstr>Arial</vt:lpstr>
      <vt:lpstr>Calibri Light</vt:lpstr>
      <vt:lpstr>Office Theme</vt:lpstr>
      <vt:lpstr>Homework 3</vt:lpstr>
      <vt:lpstr>Cryptography CS 555</vt:lpstr>
      <vt:lpstr>Recap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 (Summary)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 (Summary)</vt:lpstr>
      <vt:lpstr>Discrete Log Attacks</vt:lpstr>
      <vt:lpstr>Discrete Log Attacks</vt:lpstr>
      <vt:lpstr>Baby-step/Giant-Step Algorithm</vt:lpstr>
      <vt:lpstr>Discrete Log Attacks</vt:lpstr>
      <vt:lpstr>Discrete Log Attacks</vt:lpstr>
      <vt:lpstr>Discrete Log Attacks</vt:lpstr>
      <vt:lpstr>Discrete Log Attacks</vt:lpstr>
      <vt:lpstr>Discrete Log</vt:lpstr>
      <vt:lpstr>Discrete Log</vt:lpstr>
      <vt:lpstr>NIST Guidelines (Concrete Security)</vt:lpstr>
      <vt:lpstr>NIST Guidelines (Concrete Security)</vt:lpstr>
      <vt:lpstr>PowerPoint Presentation</vt:lpstr>
      <vt:lpstr>Next Class: Key Management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800</cp:revision>
  <dcterms:created xsi:type="dcterms:W3CDTF">2016-12-31T20:38:01Z</dcterms:created>
  <dcterms:modified xsi:type="dcterms:W3CDTF">2017-03-23T15:29:04Z</dcterms:modified>
</cp:coreProperties>
</file>