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705" r:id="rId3"/>
    <p:sldId id="775" r:id="rId4"/>
    <p:sldId id="777" r:id="rId5"/>
    <p:sldId id="770" r:id="rId6"/>
    <p:sldId id="771" r:id="rId7"/>
    <p:sldId id="772" r:id="rId8"/>
    <p:sldId id="773" r:id="rId9"/>
    <p:sldId id="774" r:id="rId10"/>
    <p:sldId id="779" r:id="rId11"/>
    <p:sldId id="778" r:id="rId12"/>
    <p:sldId id="780" r:id="rId13"/>
    <p:sldId id="781" r:id="rId14"/>
    <p:sldId id="782" r:id="rId15"/>
    <p:sldId id="783" r:id="rId16"/>
    <p:sldId id="785" r:id="rId17"/>
    <p:sldId id="784" r:id="rId18"/>
    <p:sldId id="786" r:id="rId19"/>
    <p:sldId id="788" r:id="rId20"/>
    <p:sldId id="789" r:id="rId21"/>
    <p:sldId id="790" r:id="rId22"/>
    <p:sldId id="792" r:id="rId23"/>
    <p:sldId id="793" r:id="rId24"/>
    <p:sldId id="791" r:id="rId25"/>
    <p:sldId id="68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26: Discrete LOG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 vs Symmetric Key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We can build (essentially) all of symmetric key crypto from one-way functions.</a:t>
            </a:r>
          </a:p>
          <a:p>
            <a:pPr lvl="1"/>
            <a:r>
              <a:rPr lang="en-US" dirty="0" smtClean="0"/>
              <a:t>CCA-Secure Encryption, MACs, PRGs, PRFs</a:t>
            </a:r>
          </a:p>
          <a:p>
            <a:pPr lvl="1"/>
            <a:r>
              <a:rPr lang="en-US" strike="sngStrike" dirty="0" smtClean="0"/>
              <a:t>Collision Resistant Hash Functions</a:t>
            </a:r>
          </a:p>
          <a:p>
            <a:r>
              <a:rPr lang="en-US" dirty="0" smtClean="0"/>
              <a:t>Symmetric Key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Example: Can build OWFs from eavesdropping secure encryption scheme (weaker than CPA-secure/CCA-secure encryption)</a:t>
            </a:r>
            <a:endParaRPr lang="en-US" dirty="0"/>
          </a:p>
          <a:p>
            <a:r>
              <a:rPr lang="en-US" dirty="0" smtClean="0"/>
              <a:t>OWFs are necessary and sufficient for symmetric key crypto</a:t>
            </a:r>
          </a:p>
          <a:p>
            <a:pPr lvl="1"/>
            <a:r>
              <a:rPr lang="en-US" dirty="0" smtClean="0"/>
              <a:t>Not known to be sufficient for public key crypto</a:t>
            </a:r>
          </a:p>
          <a:p>
            <a:pPr lvl="1"/>
            <a:r>
              <a:rPr lang="en-US" dirty="0" smtClean="0"/>
              <a:t>Does the RSA-Assumption </a:t>
            </a:r>
            <a:r>
              <a:rPr lang="en-US" dirty="0" smtClean="0">
                <a:sym typeface="Wingdings" panose="05000000000000000000" pitchFamily="2" charset="2"/>
              </a:rPr>
              <a:t> OWFs?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RSA-Assumption </a:t>
            </a:r>
            <a:r>
              <a:rPr lang="en-US" dirty="0" smtClean="0">
                <a:sym typeface="Wingdings" panose="05000000000000000000" pitchFamily="2" charset="2"/>
              </a:rPr>
              <a:t> OWFs?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 Yes! (and by extension RSA-Assumption is sufficient for any symmetric key cryptosystem). </a:t>
                </a:r>
              </a:p>
              <a:p>
                <a:r>
                  <a:rPr lang="en-US" dirty="0" smtClean="0"/>
                  <a:t>In fact the factoring assumption (weaker than RSA) is sufficient for OWFS.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Proof: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output (</a:t>
                </a:r>
                <a:r>
                  <a:rPr lang="en-US" dirty="0" err="1" smtClean="0"/>
                  <a:t>N,p,q</a:t>
                </a:r>
                <a:r>
                  <a:rPr lang="en-US" dirty="0" smtClean="0"/>
                  <a:t>) where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and  p and q are random primes (selected with random bits r).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(</a:t>
                </a:r>
                <a:r>
                  <a:rPr lang="en-US" b="0" dirty="0" err="1" smtClean="0"/>
                  <a:t>N,p</a:t>
                </a:r>
                <a:r>
                  <a:rPr lang="en-US" b="0" dirty="0" smtClean="0"/>
                  <a:t>,q)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Return N</a:t>
                </a:r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OWF.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801" r="-1159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RSA-Assumption </a:t>
            </a:r>
            <a:r>
              <a:rPr lang="en-US" dirty="0" smtClean="0">
                <a:sym typeface="Wingdings" panose="05000000000000000000" pitchFamily="2" charset="2"/>
              </a:rPr>
              <a:t> OWFs?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(</a:t>
                </a:r>
                <a:r>
                  <a:rPr lang="en-US" b="0" dirty="0" err="1" smtClean="0"/>
                  <a:t>N,p</a:t>
                </a:r>
                <a:r>
                  <a:rPr lang="en-US" b="0" dirty="0" smtClean="0"/>
                  <a:t>,q)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Return N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OWF.</a:t>
                </a:r>
              </a:p>
              <a:p>
                <a:pPr marL="0" indent="0">
                  <a:buNone/>
                </a:pPr>
                <a:r>
                  <a:rPr lang="en-US" dirty="0" smtClean="0"/>
                  <a:t>Proof: Given a PPT attacker A that breaks OWF security we can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𝐺𝑒𝑛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to obtain x’ such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(A succeeds with non-negligible probability). Given x’ we can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to obtain a tuple (</a:t>
                </a:r>
                <a:r>
                  <a:rPr lang="en-US" dirty="0" err="1" smtClean="0"/>
                  <a:t>N,p’,q</a:t>
                </a:r>
                <a:r>
                  <a:rPr lang="en-US" dirty="0" smtClean="0"/>
                  <a:t>’) such that N=</a:t>
                </a:r>
                <a:r>
                  <a:rPr lang="en-US" dirty="0" err="1" smtClean="0"/>
                  <a:t>p’q</a:t>
                </a:r>
                <a:r>
                  <a:rPr lang="en-US" dirty="0" smtClean="0"/>
                  <a:t>’ and </a:t>
                </a:r>
                <a:r>
                  <a:rPr lang="en-US" dirty="0" err="1" smtClean="0"/>
                  <a:t>p’q</a:t>
                </a:r>
                <a:r>
                  <a:rPr lang="en-US" dirty="0" smtClean="0"/>
                  <a:t>’ are prime. By uniqueness of prime factorization we have {</a:t>
                </a:r>
                <a:r>
                  <a:rPr lang="en-US" dirty="0" err="1" smtClean="0"/>
                  <a:t>p’,q</a:t>
                </a:r>
                <a:r>
                  <a:rPr lang="en-US" dirty="0" smtClean="0"/>
                  <a:t>’} = {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}.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RSA-Assumption </a:t>
            </a:r>
            <a:r>
              <a:rPr lang="en-US" dirty="0" smtClean="0">
                <a:sym typeface="Wingdings" panose="05000000000000000000" pitchFamily="2" charset="2"/>
              </a:rPr>
              <a:t> OWFs?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(</a:t>
                </a:r>
                <a:r>
                  <a:rPr lang="en-US" b="0" dirty="0" err="1" smtClean="0"/>
                  <a:t>N,p</a:t>
                </a:r>
                <a:r>
                  <a:rPr lang="en-US" b="0" dirty="0" smtClean="0"/>
                  <a:t>,q)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Return N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OWF.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 1: </a:t>
                </a:r>
                <a:r>
                  <a:rPr lang="en-US" dirty="0" smtClean="0"/>
                  <a:t>Also possible to construct One-Way-Permutation from RSA-Assumption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Remark 2: </a:t>
                </a:r>
                <a:r>
                  <a:rPr lang="en-US" dirty="0" smtClean="0"/>
                  <a:t>Possible to construct OWFs from Discrete-Log Assumption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4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RSA-Assumption </a:t>
            </a:r>
            <a:r>
              <a:rPr lang="en-US" dirty="0" smtClean="0">
                <a:sym typeface="Wingdings" panose="05000000000000000000" pitchFamily="2" charset="2"/>
              </a:rPr>
              <a:t> OWFs?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(</a:t>
                </a:r>
                <a:r>
                  <a:rPr lang="en-US" b="0" dirty="0" err="1" smtClean="0"/>
                  <a:t>N,p</a:t>
                </a:r>
                <a:r>
                  <a:rPr lang="en-US" b="0" dirty="0" smtClean="0"/>
                  <a:t>,q)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Return N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OWF.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 1: </a:t>
                </a:r>
                <a:r>
                  <a:rPr lang="en-US" dirty="0" smtClean="0"/>
                  <a:t>Also possible to construct One-Way-Permutation from RSA-Assumption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Remark 2: </a:t>
                </a:r>
                <a:r>
                  <a:rPr lang="en-US" dirty="0" smtClean="0"/>
                  <a:t>Possible to construct OWFs from Discrete-Log Assumption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 known how to build CRHFs from OWFs</a:t>
                </a:r>
              </a:p>
              <a:p>
                <a:r>
                  <a:rPr lang="en-US" dirty="0" smtClean="0"/>
                  <a:t>Can build collision resistant hash functions from Discrete Logarithm Assumption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is a cyclic group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g is a generator of the group. </a:t>
                </a:r>
              </a:p>
              <a:p>
                <a:r>
                  <a:rPr lang="en-US" dirty="0" smtClean="0"/>
                  <a:t>Suppose that discrete </a:t>
                </a:r>
                <a:r>
                  <a:rPr lang="en-US" dirty="0"/>
                  <a:t>log problem is hard relative to generator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DLog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is a cyclic group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g is a generator of the group.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Collision Resistant Hash Function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Select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       (where,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is collision resistant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       (where,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is collision resistant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Proof: Suppose we find a collision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which implies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 extended GCD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means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the discrete log of 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12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88040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Plain RSA + Attacks</a:t>
                </a:r>
              </a:p>
              <a:p>
                <a:r>
                  <a:rPr lang="en-US" dirty="0" smtClean="0"/>
                  <a:t>Discrete Log Assumptions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CDH: Computational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Diffie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Hellman </a:t>
                </a:r>
              </a:p>
              <a:p>
                <a:pPr lvl="1"/>
                <a:r>
                  <a:rPr lang="en-US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DDH: Decisional </a:t>
                </a:r>
                <a:r>
                  <a:rPr lang="en-US" b="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Diffie</a:t>
                </a:r>
                <a:r>
                  <a:rPr lang="en-US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Hellman</a:t>
                </a:r>
              </a:p>
              <a:p>
                <a:r>
                  <a:rPr lang="en-US" dirty="0" smtClean="0"/>
                  <a:t>Cyclic Groups under which CDH/DDH might hold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where p is a random n-bit prime.</a:t>
                </a:r>
              </a:p>
              <a:p>
                <a:pPr lvl="1"/>
                <a:r>
                  <a:rPr lang="en-US" dirty="0"/>
                  <a:t>CDH is believed to be hard</a:t>
                </a:r>
              </a:p>
              <a:p>
                <a:pPr lvl="1"/>
                <a:r>
                  <a:rPr lang="en-US" dirty="0"/>
                  <a:t>DDH is *not* hard (Exercise 13.15</a:t>
                </a:r>
                <a:r>
                  <a:rPr lang="en-US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, where p=rq+1  (q is bit prime; p is n bit prime)</a:t>
                </a:r>
              </a:p>
              <a:p>
                <a:pPr lvl="1"/>
                <a:r>
                  <a:rPr lang="en-US" dirty="0" smtClean="0"/>
                  <a:t>DDH and CDH are believed to be hard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to maximize resistance against known attacks.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Elliptic Curves</a:t>
                </a:r>
              </a:p>
              <a:p>
                <a:pPr lvl="1"/>
                <a:r>
                  <a:rPr lang="en-US" dirty="0" smtClean="0"/>
                  <a:t>DDH is believed to be hard for appropriate choice of curve</a:t>
                </a: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88040" cy="4351338"/>
              </a:xfrm>
              <a:blipFill>
                <a:blip r:embed="rId2"/>
                <a:stretch>
                  <a:fillRect l="-888" t="-322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where (p-1) has only “small” prime factors. </a:t>
                </a:r>
              </a:p>
              <a:p>
                <a:r>
                  <a:rPr lang="en-US" dirty="0" smtClean="0"/>
                  <a:t>Pollard’s p-1 algorithm can factor N.</a:t>
                </a:r>
              </a:p>
              <a:p>
                <a:pPr lvl="1"/>
                <a:r>
                  <a:rPr lang="en-US" b="1" dirty="0" smtClean="0"/>
                  <a:t>Remark 1</a:t>
                </a:r>
                <a:r>
                  <a:rPr lang="en-US" dirty="0" smtClean="0"/>
                  <a:t>: This happens with very small probability if p is a random n bit prime.</a:t>
                </a:r>
              </a:p>
              <a:p>
                <a:pPr lvl="1"/>
                <a:r>
                  <a:rPr lang="en-US" b="1" dirty="0" smtClean="0"/>
                  <a:t>Remark 2</a:t>
                </a:r>
                <a:r>
                  <a:rPr lang="en-US" dirty="0" smtClean="0"/>
                  <a:t>: One convenient/fast way to generate big primes it to multiply many small primes and add 1.</a:t>
                </a:r>
              </a:p>
              <a:p>
                <a:pPr lvl="2"/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5×7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=211</m:t>
                    </m:r>
                  </m:oMath>
                </a14:m>
                <a:r>
                  <a:rPr lang="en-US" dirty="0" smtClean="0"/>
                  <a:t> which is prime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 smtClean="0"/>
                  <a:t>:   B=c(p-1) for some integer c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. Applying the Chinese Remainder Theorem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This means that p divides y, but q does not divide y (unless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b="0" dirty="0" smtClean="0"/>
                  <a:t>, which is very unlikely)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 smtClean="0"/>
                  <a:t>Thus, GCD(</a:t>
                </a:r>
                <a:r>
                  <a:rPr lang="en-US" dirty="0" err="1" smtClean="0"/>
                  <a:t>y,N</a:t>
                </a:r>
                <a:r>
                  <a:rPr lang="en-US" dirty="0" smtClean="0"/>
                  <a:t>) = p</a:t>
                </a: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where (p-1) has only “small” prime factors. </a:t>
                </a:r>
              </a:p>
              <a:p>
                <a:r>
                  <a:rPr lang="en-US" dirty="0" smtClean="0"/>
                  <a:t>Pollard’s p-1 algorithm can factor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B such that (p-1) divides B but (q-1) does not divide B.</a:t>
                </a:r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This is difficult if (p-1) has a large prime factor.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4604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B such that (p-1) divides B but (q-1) does not divide B.</a:t>
                </a:r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This is difficult if (p-1) has a large prime factor.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Here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=2,p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=3,…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If (q-1) has prime factor larger than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then (q-1) does not divide B.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If (p-1) does not have prime factor larger than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then (p-1) does divide B.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460480" cy="4351338"/>
              </a:xfrm>
              <a:blipFill>
                <a:blip r:embed="rId2"/>
                <a:stretch>
                  <a:fillRect l="-1117" t="-30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96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Pollard’s p-1 Algorithm (Factoring)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Option 1: </a:t>
            </a:r>
            <a:r>
              <a:rPr lang="en-US" dirty="0" smtClean="0"/>
              <a:t>To defeat this attack we can choose strong primes p and q</a:t>
            </a:r>
          </a:p>
          <a:p>
            <a:pPr lvl="1"/>
            <a:r>
              <a:rPr lang="en-US" dirty="0" smtClean="0"/>
              <a:t>A prime p is strong if (p-1) has a large prime factor</a:t>
            </a:r>
          </a:p>
          <a:p>
            <a:r>
              <a:rPr lang="en-US" b="1" dirty="0" smtClean="0"/>
              <a:t>Drawback: </a:t>
            </a:r>
            <a:r>
              <a:rPr lang="en-US" dirty="0" smtClean="0"/>
              <a:t>It takes more time to generate (provably) strong primes</a:t>
            </a:r>
          </a:p>
          <a:p>
            <a:endParaRPr lang="en-US" dirty="0"/>
          </a:p>
          <a:p>
            <a:r>
              <a:rPr lang="en-US" b="1" dirty="0" smtClean="0"/>
              <a:t>Option 2: </a:t>
            </a:r>
            <a:r>
              <a:rPr lang="en-US" dirty="0" smtClean="0"/>
              <a:t>A random prime is strong with high probability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Current Consensus: </a:t>
            </a:r>
            <a:r>
              <a:rPr lang="en-US" dirty="0" smtClean="0"/>
              <a:t>Just pick a random prime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4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Factoring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Factoring Algorithms</a:t>
            </a:r>
          </a:p>
          <a:p>
            <a:r>
              <a:rPr lang="en-US" dirty="0" smtClean="0"/>
              <a:t>Read Katz and Lindell: Chapter 9</a:t>
            </a:r>
          </a:p>
          <a:p>
            <a:r>
              <a:rPr lang="en-US" dirty="0" smtClean="0"/>
              <a:t>Homework 3 Due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:r>
                  <a:rPr lang="en-US" dirty="0"/>
                  <a:t>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 consider the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defines a subgroup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Closure: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 is called a “generator” of the subgroup.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Fact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. Also m is divisible by 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succeeds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/>
                  <a:t> is defined to be an additive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b</a:t>
                </a:r>
                <a:r>
                  <a:rPr lang="en-US" dirty="0" smtClean="0"/>
                  <a:t>e the slope.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  <a:blipFill>
                <a:blip r:embed="rId2"/>
                <a:stretch>
                  <a:fillRect l="-2663" t="-2381" r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  <a:blipFill>
                <a:blip r:embed="rId6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8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 the slope. 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  <a:blipFill>
                <a:blip r:embed="rId2"/>
                <a:stretch>
                  <a:fillRect l="-279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  <a:blipFill>
                <a:blip r:embed="rId9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0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31423" y="1646238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423" y="1646238"/>
                <a:ext cx="1062342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74565" y="5114013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65" y="5114013"/>
                <a:ext cx="1062342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6000" y="3174008"/>
                <a:ext cx="46910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74008"/>
                <a:ext cx="469109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4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defines an abelian group 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appropriate curves</a:t>
                </a:r>
                <a:r>
                  <a:rPr lang="en-US" dirty="0" smtClean="0"/>
                  <a:t> the DDH assumption is believed to hold</a:t>
                </a:r>
              </a:p>
              <a:p>
                <a:r>
                  <a:rPr lang="en-US" dirty="0"/>
                  <a:t>If you make up your own curve there is a good chance it is broken…</a:t>
                </a:r>
              </a:p>
              <a:p>
                <a:r>
                  <a:rPr lang="en-US" dirty="0" smtClean="0"/>
                  <a:t>NIST has a list of recommendations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59415</TotalTime>
  <Words>831</Words>
  <Application>Microsoft Office PowerPoint</Application>
  <PresentationFormat>Widescreen</PresentationFormat>
  <Paragraphs>232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Wingdings</vt:lpstr>
      <vt:lpstr>Cambria Math</vt:lpstr>
      <vt:lpstr>Arial</vt:lpstr>
      <vt:lpstr>Calibri Light</vt:lpstr>
      <vt:lpstr>Office Theme</vt:lpstr>
      <vt:lpstr>Cryptography CS 555</vt:lpstr>
      <vt:lpstr>Recap</vt:lpstr>
      <vt:lpstr>Cyclic Group</vt:lpstr>
      <vt:lpstr>Diffie-Hellman Problems</vt:lpstr>
      <vt:lpstr>Can we find a cyclic group where DDH holds?</vt:lpstr>
      <vt:lpstr>Elliptic Curve Example</vt:lpstr>
      <vt:lpstr>Elliptic Curve Example</vt:lpstr>
      <vt:lpstr>Elliptic Curve Example</vt:lpstr>
      <vt:lpstr>Can we find a cyclic group where DDH holds?</vt:lpstr>
      <vt:lpstr>RSA-Assumption vs Symmetric Key Crypto</vt:lpstr>
      <vt:lpstr>RSA-Assumption</vt:lpstr>
      <vt:lpstr>Does the RSA-Assumption  OWFs?</vt:lpstr>
      <vt:lpstr>Does the RSA-Assumption  OWFs?</vt:lpstr>
      <vt:lpstr>Does the RSA-Assumption  OWFs?</vt:lpstr>
      <vt:lpstr>Does the RSA-Assumption  OWFs?</vt:lpstr>
      <vt:lpstr>Discrete Log Experiment DLogA,G(n)</vt:lpstr>
      <vt:lpstr>Collision Resistant Hash Functions</vt:lpstr>
      <vt:lpstr>Collision Resistant Hash Functions</vt:lpstr>
      <vt:lpstr>Collision Resistant Hash Functions</vt:lpstr>
      <vt:lpstr>Pollard’s p-1 Algorithm (Factoring)</vt:lpstr>
      <vt:lpstr>Pollard’s p-1 Algorithm (Factoring)</vt:lpstr>
      <vt:lpstr>Pollard’s p-1 Algorithm (Factoring)</vt:lpstr>
      <vt:lpstr>Pollard’s p-1 Algorithm (Factoring)</vt:lpstr>
      <vt:lpstr>Pollard’s p-1 Algorithm (Factoring)</vt:lpstr>
      <vt:lpstr>Next Class: Factoring Algorithms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742</cp:revision>
  <dcterms:created xsi:type="dcterms:W3CDTF">2016-12-31T20:38:01Z</dcterms:created>
  <dcterms:modified xsi:type="dcterms:W3CDTF">2017-03-20T20:25:27Z</dcterms:modified>
</cp:coreProperties>
</file>