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705" r:id="rId3"/>
    <p:sldId id="727" r:id="rId4"/>
    <p:sldId id="728" r:id="rId5"/>
    <p:sldId id="729" r:id="rId6"/>
    <p:sldId id="730" r:id="rId7"/>
    <p:sldId id="731" r:id="rId8"/>
    <p:sldId id="732" r:id="rId9"/>
    <p:sldId id="736" r:id="rId10"/>
    <p:sldId id="737" r:id="rId11"/>
    <p:sldId id="738" r:id="rId12"/>
    <p:sldId id="739" r:id="rId13"/>
    <p:sldId id="733" r:id="rId14"/>
    <p:sldId id="734" r:id="rId15"/>
    <p:sldId id="735" r:id="rId16"/>
    <p:sldId id="740" r:id="rId17"/>
    <p:sldId id="744" r:id="rId18"/>
    <p:sldId id="742" r:id="rId19"/>
    <p:sldId id="743" r:id="rId20"/>
    <p:sldId id="68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open.wolframcloud.com/" TargetMode="External"/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k.ac.in/users/manindra/algebra/primality_v6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24: Finding Prime Numbers, 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Public Key: PK=(</a:t>
                </a:r>
                <a:r>
                  <a:rPr lang="en-US" dirty="0" err="1" smtClean="0"/>
                  <a:t>N,e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/>
                        <m:t>Enc</m:t>
                      </m:r>
                      <m:r>
                        <m:rPr>
                          <m:nor/>
                        </m:rPr>
                        <a:rPr lang="en-US" b="1" baseline="-25000" dirty="0"/>
                        <m:t>PK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Encryption is efficient if we use the power mod algorithm.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Public Key: SK=(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i="0" baseline="-25000" dirty="0" smtClean="0"/>
                        <m:t>S</m:t>
                      </m:r>
                      <m:r>
                        <m:rPr>
                          <m:nor/>
                        </m:rPr>
                        <a:rPr lang="en-US" b="1" baseline="-25000" dirty="0"/>
                        <m:t>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 1: </a:t>
                </a:r>
                <a:r>
                  <a:rPr lang="en-US" dirty="0" smtClean="0"/>
                  <a:t>Decryption is efficient if we use the power mod algorithm.</a:t>
                </a:r>
              </a:p>
              <a:p>
                <a:r>
                  <a:rPr lang="en-US" b="1" dirty="0" smtClean="0"/>
                  <a:t>Remark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Public Key: SK=(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i="0" baseline="-25000" dirty="0" smtClean="0"/>
                        <m:t>S</m:t>
                      </m:r>
                      <m:r>
                        <m:rPr>
                          <m:nor/>
                        </m:rPr>
                        <a:rPr lang="en-US" b="1" baseline="-25000" dirty="0"/>
                        <m:t>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 1: </a:t>
                </a:r>
                <a:r>
                  <a:rPr lang="en-US" dirty="0" smtClean="0"/>
                  <a:t>Decryption is efficient if we use the power mod algorithm.</a:t>
                </a:r>
              </a:p>
              <a:p>
                <a:r>
                  <a:rPr lang="en-US" b="1" dirty="0" smtClean="0"/>
                  <a:t>Remark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 smtClean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  </a:t>
                </a:r>
                <a:r>
                  <a:rPr lang="en-US" b="1" dirty="0" smtClean="0"/>
                  <a:t>Remark 3: </a:t>
                </a:r>
                <a:r>
                  <a:rPr lang="en-US" dirty="0" smtClean="0"/>
                  <a:t>Even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Use Chinese Remainder Theorem to show this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b="1" dirty="0" err="1" smtClean="0"/>
              <a:t>GenModulus</a:t>
            </a:r>
            <a:r>
              <a:rPr lang="en-US" dirty="0" smtClean="0"/>
              <a:t>(1</a:t>
            </a:r>
            <a:r>
              <a:rPr lang="en-US" baseline="30000" dirty="0" smtClean="0"/>
              <a:t>n</a:t>
            </a:r>
            <a:r>
              <a:rPr lang="en-US" dirty="0" smtClean="0"/>
              <a:t>) be a randomized algorithm that outputs (N=</a:t>
            </a:r>
            <a:r>
              <a:rPr lang="en-US" dirty="0" err="1" smtClean="0"/>
              <a:t>pq,p,q</a:t>
            </a:r>
            <a:r>
              <a:rPr lang="en-US" dirty="0" smtClean="0"/>
              <a:t>) where p and q are n-bit primes (except with negligible probability </a:t>
            </a:r>
            <a:r>
              <a:rPr lang="en-US" b="1" dirty="0" err="1" smtClean="0"/>
              <a:t>negl</a:t>
            </a:r>
            <a:r>
              <a:rPr lang="en-US" dirty="0" smtClean="0"/>
              <a:t>(n)).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Experiment </a:t>
            </a:r>
            <a:r>
              <a:rPr lang="en-US" dirty="0" err="1" smtClean="0"/>
              <a:t>FACTOR</a:t>
            </a:r>
            <a:r>
              <a:rPr lang="en-US" baseline="-25000" dirty="0" err="1" smtClean="0"/>
              <a:t>A,n</a:t>
            </a: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(N=</a:t>
            </a:r>
            <a:r>
              <a:rPr lang="en-US" dirty="0" err="1"/>
              <a:t>pq,p,q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b="1" dirty="0"/>
              <a:t> </a:t>
            </a:r>
            <a:r>
              <a:rPr lang="en-US" b="1" dirty="0" err="1"/>
              <a:t>GenModulus</a:t>
            </a:r>
            <a:r>
              <a:rPr lang="en-US" dirty="0"/>
              <a:t>(1</a:t>
            </a:r>
            <a:r>
              <a:rPr lang="en-US" baseline="30000" dirty="0"/>
              <a:t>n</a:t>
            </a:r>
            <a:r>
              <a:rPr lang="en-US" dirty="0"/>
              <a:t>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Attacker A is given N as 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Attacker A outputs p’ &gt; 1 and q’ &gt;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Attacker A </a:t>
            </a:r>
            <a:r>
              <a:rPr lang="en-US" dirty="0" smtClean="0"/>
              <a:t>wins if N=</a:t>
            </a:r>
            <a:r>
              <a:rPr lang="en-US" dirty="0" err="1" smtClean="0"/>
              <a:t>p’q</a:t>
            </a:r>
            <a:r>
              <a:rPr lang="en-US" dirty="0" smtClean="0"/>
              <a:t>’.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Experiment </a:t>
                </a:r>
                <a:r>
                  <a:rPr lang="en-US" dirty="0" err="1" smtClean="0"/>
                  <a:t>FACTOR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(N=</a:t>
                </a:r>
                <a:r>
                  <a:rPr lang="en-US" dirty="0" err="1"/>
                  <a:t>pq,p,q</a:t>
                </a:r>
                <a:r>
                  <a:rPr lang="en-US" dirty="0" smtClean="0"/>
                  <a:t>)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b="1" dirty="0"/>
                  <a:t> </a:t>
                </a:r>
                <a:r>
                  <a:rPr lang="en-US" b="1" dirty="0" err="1"/>
                  <a:t>GenModulus</a:t>
                </a:r>
                <a:r>
                  <a:rPr lang="en-US" dirty="0"/>
                  <a:t>(1</a:t>
                </a:r>
                <a:r>
                  <a:rPr lang="en-US" baseline="30000" dirty="0"/>
                  <a:t>n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 as input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outputs p’ &gt; 1 and q’ &gt;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Attacker A </a:t>
                </a:r>
                <a:r>
                  <a:rPr lang="en-US" dirty="0" smtClean="0"/>
                  <a:t>wins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FACTOR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 if and only if N=</a:t>
                </a:r>
                <a:r>
                  <a:rPr lang="en-US" dirty="0" err="1" smtClean="0"/>
                  <a:t>p’q</a:t>
                </a:r>
                <a:r>
                  <a:rPr lang="en-US" dirty="0" smtClean="0"/>
                  <a:t>’.</a:t>
                </a:r>
                <a:endParaRPr lang="en-US" dirty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FACTOR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482443" y="1338943"/>
            <a:ext cx="5421086" cy="1240971"/>
          </a:xfrm>
          <a:prstGeom prst="wedgeRectCallout">
            <a:avLst>
              <a:gd name="adj1" fmla="val -111211"/>
              <a:gd name="adj2" fmla="val -53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Necessary for security of RSA.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Not known to be sufficient.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23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not introduced security models like CPA-Security or CCA-security for Public Key Cryptosystems</a:t>
            </a:r>
          </a:p>
          <a:p>
            <a:endParaRPr lang="en-US" dirty="0"/>
          </a:p>
          <a:p>
            <a:r>
              <a:rPr lang="en-US" dirty="0" smtClean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Plain RSA is not secure against chosen-plaintext attacks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Plain RSA is also highly vulnerable to chosen-ciphertext attacks</a:t>
            </a:r>
          </a:p>
          <a:p>
            <a:pPr lvl="1"/>
            <a:r>
              <a:rPr lang="en-US" dirty="0" smtClean="0"/>
              <a:t>Attacker intercepts ciphertext c of secret message m</a:t>
            </a:r>
          </a:p>
          <a:p>
            <a:pPr lvl="1"/>
            <a:r>
              <a:rPr lang="en-US" dirty="0" smtClean="0"/>
              <a:t>Attacker generates ciphertext c’ for secret message 2m</a:t>
            </a:r>
          </a:p>
          <a:p>
            <a:pPr lvl="1"/>
            <a:r>
              <a:rPr lang="en-US" dirty="0" smtClean="0"/>
              <a:t>Attacker asks for decryption of c’ to obtain 2m</a:t>
            </a:r>
          </a:p>
          <a:p>
            <a:pPr lvl="1"/>
            <a:r>
              <a:rPr lang="en-US" dirty="0" smtClean="0"/>
              <a:t>Divide by 2 to recover original message 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Plain RSA is not secure against chosen-plaintext attacks</a:t>
            </a:r>
          </a:p>
          <a:p>
            <a:endParaRPr lang="en-US" dirty="0"/>
          </a:p>
          <a:p>
            <a:r>
              <a:rPr lang="en-US" dirty="0" smtClean="0"/>
              <a:t>In a public key setting the attacker does have access to an encryption oracle</a:t>
            </a:r>
          </a:p>
          <a:p>
            <a:endParaRPr lang="en-US" dirty="0"/>
          </a:p>
          <a:p>
            <a:r>
              <a:rPr lang="en-US" dirty="0" smtClean="0"/>
              <a:t>Encrypted messages with low entropy are vulnerable to a brute-force attack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Plain RSA is also highly vulnerable to chosen-ciphertext attacks</a:t>
                </a:r>
              </a:p>
              <a:p>
                <a:pPr lvl="1"/>
                <a:r>
                  <a:rPr lang="en-US" dirty="0" smtClean="0"/>
                  <a:t>Attacker intercepts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 smtClean="0"/>
                  <a:t>Attacker asks for decryption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receives 2m.</a:t>
                </a:r>
              </a:p>
              <a:p>
                <a:pPr lvl="1"/>
                <a:r>
                  <a:rPr lang="en-US" dirty="0" smtClean="0"/>
                  <a:t>Divide by two to recover message</a:t>
                </a:r>
              </a:p>
              <a:p>
                <a:r>
                  <a:rPr lang="en-US" dirty="0" smtClean="0"/>
                  <a:t>As above example shows plain RSA is also highly vulnerable to ciphertext-tampering attacks</a:t>
                </a:r>
              </a:p>
              <a:p>
                <a:pPr lvl="1"/>
                <a:r>
                  <a:rPr lang="en-US" dirty="0" smtClean="0"/>
                  <a:t>See homework questions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www.cs.purdue.edu/homes/jblocki/courses/555_Spring17/slides/Lecture24Demo.nb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Note</a:t>
            </a:r>
            <a:r>
              <a:rPr lang="en-US" dirty="0" smtClean="0"/>
              <a:t>: Online version of </a:t>
            </a:r>
            <a:r>
              <a:rPr lang="en-US" dirty="0" err="1" smtClean="0"/>
              <a:t>mathematica</a:t>
            </a:r>
            <a:r>
              <a:rPr lang="en-US" dirty="0" smtClean="0"/>
              <a:t> available at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sandbox.open.wolframcloud.com</a:t>
            </a:r>
            <a:r>
              <a:rPr lang="en-US" dirty="0" smtClean="0"/>
              <a:t>  (reduced functionality, but can be used to solve homework bonus problems)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Number Theory Basics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Abelian Groups</a:t>
                </a:r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8.3, 11.5.1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Discrete Log, DDH + Attacks on Plain RSA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How do we accomplish step one?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8.32. </a:t>
                </a:r>
                <a:r>
                  <a:rPr lang="en-US" dirty="0" smtClean="0"/>
                  <a:t>For any n &gt; 1 the fraction of n-bit integers that are prime is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GenerateRandomPrime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3n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p’</a:t>
                </a:r>
                <a:r>
                  <a:rPr lang="en-US" dirty="0" smtClean="0">
                    <a:sym typeface="Wingdings" panose="05000000000000000000" pitchFamily="2" charset="2"/>
                  </a:rPr>
                  <a:t> {0,1}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  if </a:t>
                </a:r>
                <a:r>
                  <a:rPr lang="en-US" dirty="0" err="1" smtClean="0"/>
                  <a:t>isPrime</a:t>
                </a:r>
                <a:r>
                  <a:rPr lang="en-US" dirty="0" smtClean="0"/>
                  <a:t>(p)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return</a:t>
                </a:r>
                <a:r>
                  <a:rPr lang="en-US" dirty="0" smtClean="0"/>
                  <a:t> p</a:t>
                </a:r>
              </a:p>
              <a:p>
                <a:pPr marL="0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smtClean="0"/>
                  <a:t>fail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870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248400" y="2667000"/>
            <a:ext cx="4876800" cy="1920240"/>
          </a:xfrm>
          <a:prstGeom prst="wedgeRectCallout">
            <a:avLst>
              <a:gd name="adj1" fmla="val -120521"/>
              <a:gd name="adj2" fmla="val 60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Can we do this in polynomial time?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56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943" y="1825625"/>
                <a:ext cx="11157857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8.32. </a:t>
                </a:r>
                <a:r>
                  <a:rPr lang="en-US" dirty="0" smtClean="0"/>
                  <a:t>For any n &gt; 1 the fraction of n-bit integers that are prime is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GenerateRandomPrime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3n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p’</a:t>
                </a:r>
                <a:r>
                  <a:rPr lang="en-US" dirty="0" smtClean="0">
                    <a:sym typeface="Wingdings" panose="05000000000000000000" pitchFamily="2" charset="2"/>
                  </a:rPr>
                  <a:t> {0,1}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  if </a:t>
                </a:r>
                <a:r>
                  <a:rPr lang="en-US" dirty="0" err="1" smtClean="0"/>
                  <a:t>isPrime</a:t>
                </a:r>
                <a:r>
                  <a:rPr lang="en-US" dirty="0" smtClean="0"/>
                  <a:t>(p)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return</a:t>
                </a:r>
                <a:r>
                  <a:rPr lang="en-US" dirty="0" smtClean="0"/>
                  <a:t> p</a:t>
                </a:r>
              </a:p>
              <a:p>
                <a:pPr marL="0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smtClean="0"/>
                  <a:t>fail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1825625"/>
                <a:ext cx="11157857" cy="4351338"/>
              </a:xfrm>
              <a:blipFill>
                <a:blip r:embed="rId2"/>
                <a:stretch>
                  <a:fillRect l="-983" t="-2801" r="-1420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08713" y="2351313"/>
                <a:ext cx="7783287" cy="43701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2400" dirty="0" smtClean="0"/>
                  <a:t>Assume for now that we can run </a:t>
                </a:r>
                <a:r>
                  <a:rPr lang="en-US" sz="2400" dirty="0" err="1" smtClean="0"/>
                  <a:t>isPrime</a:t>
                </a:r>
                <a:r>
                  <a:rPr lang="en-US" sz="2400" dirty="0" smtClean="0"/>
                  <a:t>(p). What are the odds that the algorithm fails?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On each iteration the probability that p is not a prime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We fail if we pick a non-prime in all 3n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iterations. The probability is  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3" y="2351313"/>
                <a:ext cx="7783287" cy="4370161"/>
              </a:xfrm>
              <a:prstGeom prst="rect">
                <a:avLst/>
              </a:prstGeom>
              <a:blipFill>
                <a:blip r:embed="rId3"/>
                <a:stretch>
                  <a:fillRect l="-1095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33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isPrime</a:t>
            </a:r>
            <a:r>
              <a:rPr lang="en-US" dirty="0" smtClean="0"/>
              <a:t>(p):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can check for primality of p in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Theory</a:t>
                </a:r>
                <a:r>
                  <a:rPr lang="en-US" dirty="0" smtClean="0"/>
                  <a:t>: Deterministic algorithm to test for primality.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See breakthrough paper “Primes is in P”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Practice: </a:t>
                </a:r>
                <a:r>
                  <a:rPr lang="en-US" dirty="0" smtClean="0"/>
                  <a:t>Miller-Rabin Test (randomized algorithm)</a:t>
                </a:r>
              </a:p>
              <a:p>
                <a:r>
                  <a:rPr lang="en-US" b="1" dirty="0" smtClean="0"/>
                  <a:t>Guarantee 1: </a:t>
                </a:r>
                <a:r>
                  <a:rPr lang="en-US" dirty="0" smtClean="0"/>
                  <a:t>If p is prime then the test outputs YES</a:t>
                </a:r>
              </a:p>
              <a:p>
                <a:r>
                  <a:rPr lang="en-US" b="1" dirty="0"/>
                  <a:t>Guarantee </a:t>
                </a:r>
                <a:r>
                  <a:rPr lang="en-US" b="1" dirty="0" smtClean="0"/>
                  <a:t>2: </a:t>
                </a:r>
                <a:r>
                  <a:rPr lang="en-US" dirty="0" smtClean="0"/>
                  <a:t>If p is not prime then the test outputs NO except with negligible probability. 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1357" y="6356350"/>
            <a:ext cx="658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www.cse.iitk.ac.in/users/manindra/algebra/primality_v6.pdf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“Almost”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Integer N and parameter 1</a:t>
                </a:r>
                <a:r>
                  <a:rPr lang="en-US" baseline="30000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 </a:t>
                </a:r>
                <a:r>
                  <a:rPr lang="en-US" dirty="0" smtClean="0">
                    <a:sym typeface="Wingdings" panose="05000000000000000000" pitchFamily="2" charset="2"/>
                  </a:rPr>
                  <a:t> {1,…,N-1}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dirty="0" smtClean="0"/>
                  <a:t> then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Return </a:t>
                </a:r>
                <a:r>
                  <a:rPr lang="en-US" dirty="0" smtClean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If N is prime then algorithm always outputs</a:t>
                </a:r>
                <a:r>
                  <a:rPr lang="en-US" b="1" dirty="0" smtClean="0"/>
                  <a:t>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{1,…,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−1}</m:t>
                    </m:r>
                  </m:oMath>
                </a14:m>
                <a:r>
                  <a:rPr lang="en-US" dirty="0" smtClean="0"/>
                  <a:t> we have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US" baseline="30000" dirty="0" smtClean="0"/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“Almost”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Integer N and parameter 1</a:t>
                </a:r>
                <a:r>
                  <a:rPr lang="en-US" baseline="30000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 </a:t>
                </a:r>
                <a:r>
                  <a:rPr lang="en-US" dirty="0" smtClean="0">
                    <a:sym typeface="Wingdings" panose="05000000000000000000" pitchFamily="2" charset="2"/>
                  </a:rPr>
                  <a:t> {1,…,N-1}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dirty="0" smtClean="0"/>
                  <a:t> then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Return </a:t>
                </a:r>
                <a:r>
                  <a:rPr lang="en-US" dirty="0" smtClean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If N is composite and not a Carmichael number then the algorithm outputs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“composite” with probability</a:t>
                </a:r>
                <a:endParaRPr lang="en-US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852557" y="1458685"/>
            <a:ext cx="4876800" cy="1920240"/>
          </a:xfrm>
          <a:prstGeom prst="wedgeRectCallout">
            <a:avLst>
              <a:gd name="adj1" fmla="val -73981"/>
              <a:gd name="adj2" fmla="val 125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Need a bit of extra work to handle Carmichael numbers.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41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1325563"/>
          </a:xfrm>
        </p:spPr>
        <p:txBody>
          <a:bodyPr/>
          <a:lstStyle/>
          <a:p>
            <a:r>
              <a:rPr lang="en-US" dirty="0" smtClean="0"/>
              <a:t>Back to 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Pick e &gt; 1 such that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(e,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)=1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Step 4: Set d=[e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mod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]      (secret key)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b="1" dirty="0" smtClean="0"/>
                  <a:t>Return:</a:t>
                </a:r>
                <a:r>
                  <a:rPr lang="en-US" dirty="0" smtClean="0"/>
                  <a:t> N, e, d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How do we find d? </a:t>
                </a:r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Use extended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 algorithm to find e</a:t>
                </a:r>
                <a:r>
                  <a:rPr lang="en-US" baseline="30000" dirty="0" smtClean="0"/>
                  <a:t>-1</a:t>
                </a:r>
                <a:r>
                  <a:rPr lang="en-US" dirty="0"/>
                  <a:t>mod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56379</TotalTime>
  <Words>618</Words>
  <Application>Microsoft Office PowerPoint</Application>
  <PresentationFormat>Widescreen</PresentationFormat>
  <Paragraphs>192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Wingdings</vt:lpstr>
      <vt:lpstr>Cambria Math</vt:lpstr>
      <vt:lpstr>Arial</vt:lpstr>
      <vt:lpstr>Calibri Light</vt:lpstr>
      <vt:lpstr>Office Theme</vt:lpstr>
      <vt:lpstr>Cryptography CS 555</vt:lpstr>
      <vt:lpstr>Recap</vt:lpstr>
      <vt:lpstr>RSA Key-Generation</vt:lpstr>
      <vt:lpstr>Bertrand’s Postulate</vt:lpstr>
      <vt:lpstr>Bertrand’s Postulate</vt:lpstr>
      <vt:lpstr>isPrime(p): Miller-Rabin Test</vt:lpstr>
      <vt:lpstr>The “Almost” Miller-Rabin Test</vt:lpstr>
      <vt:lpstr>The “Almost” Miller-Rabin Test</vt:lpstr>
      <vt:lpstr>Back to RSA Key-Generation</vt:lpstr>
      <vt:lpstr>(Plain) RSA Encryption</vt:lpstr>
      <vt:lpstr>(Plain) RSA Decryption</vt:lpstr>
      <vt:lpstr>RSA Decryption</vt:lpstr>
      <vt:lpstr>Factoring Assumption</vt:lpstr>
      <vt:lpstr>Factoring Assumption</vt:lpstr>
      <vt:lpstr>RSA-Assumption</vt:lpstr>
      <vt:lpstr>(Plain) RSA Discussion</vt:lpstr>
      <vt:lpstr>(Plain) RSA Discussion </vt:lpstr>
      <vt:lpstr>(Plain) RSA Discussion</vt:lpstr>
      <vt:lpstr>Mathematica Demo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688</cp:revision>
  <dcterms:created xsi:type="dcterms:W3CDTF">2016-12-31T20:38:01Z</dcterms:created>
  <dcterms:modified xsi:type="dcterms:W3CDTF">2017-03-10T00:04:24Z</dcterms:modified>
</cp:coreProperties>
</file>