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595" r:id="rId3"/>
    <p:sldId id="664" r:id="rId4"/>
    <p:sldId id="665" r:id="rId5"/>
    <p:sldId id="666" r:id="rId6"/>
    <p:sldId id="667" r:id="rId7"/>
    <p:sldId id="669" r:id="rId8"/>
    <p:sldId id="668" r:id="rId9"/>
    <p:sldId id="670" r:id="rId10"/>
    <p:sldId id="671" r:id="rId11"/>
    <p:sldId id="672" r:id="rId12"/>
    <p:sldId id="673" r:id="rId13"/>
    <p:sldId id="674" r:id="rId14"/>
    <p:sldId id="38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81323" autoAdjust="0"/>
  </p:normalViewPr>
  <p:slideViewPr>
    <p:cSldViewPr snapToGrid="0">
      <p:cViewPr varScale="1">
        <p:scale>
          <a:sx n="94" d="100"/>
          <a:sy n="94" d="100"/>
        </p:scale>
        <p:origin x="12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6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9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and B (not 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2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A,</a:t>
            </a:r>
            <a:r>
              <a:rPr lang="en-US" baseline="0" dirty="0" smtClean="0"/>
              <a:t> 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0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21: Midterm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be a PRF with n-bit inputs/outputs and let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𝑀𝐴𝐶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True (T) or False (F) or More Information (M): </a:t>
                </a:r>
                <a:r>
                  <a:rPr lang="en-US" dirty="0" smtClean="0"/>
                  <a:t>The above construction is a secure MAC for messages of length 8n.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be a PRF with n-bit inputs/outputs and let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𝑀𝐴𝐶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111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True (T) or False (F) or More Information (M): </a:t>
                </a:r>
                <a:r>
                  <a:rPr lang="en-US" dirty="0" smtClean="0"/>
                  <a:t>The above construction is a secure MAC for messages of length 8n.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4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6280" y="184785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which of the following claims are true? (Circle all that apply)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f is a permutation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f is collision resistant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f is one-way</a:t>
                </a:r>
              </a:p>
              <a:p>
                <a:pPr marL="514350" indent="-514350">
                  <a:buAutoNum type="alphaUcPeriod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6280" y="1847850"/>
                <a:ext cx="10515600" cy="4351338"/>
              </a:xfrm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4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6280" y="184785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be a secure PRF which of the following claims are </a:t>
                </a:r>
                <a:r>
                  <a:rPr lang="en-US" i="1" dirty="0" smtClean="0"/>
                  <a:t>necessarily</a:t>
                </a:r>
                <a:r>
                  <a:rPr lang="en-US" dirty="0" smtClean="0"/>
                  <a:t> true? (Circle all that apply)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G(X) =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baseline="30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is a secure PRG </a:t>
                </a:r>
              </a:p>
              <a:p>
                <a:pPr marL="514350" indent="-514350">
                  <a:buFont typeface="Arial" panose="020B0604020202020204" pitchFamily="34" charset="0"/>
                  <a:buAutoNum type="alphaUcPeriod"/>
                </a:pPr>
                <a:r>
                  <a:rPr lang="en-US" dirty="0"/>
                  <a:t>G(X) =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a secure PRG 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G(X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a secure PRG </a:t>
                </a:r>
                <a:r>
                  <a:rPr lang="en-US" dirty="0" smtClean="0"/>
                  <a:t>here 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f(</a:t>
                </a:r>
                <a:r>
                  <a:rPr lang="en-US" dirty="0" err="1" smtClean="0"/>
                  <a:t>x,k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a one-way function</a:t>
                </a:r>
              </a:p>
              <a:p>
                <a:pPr marL="514350" indent="-514350">
                  <a:buFont typeface="Arial" panose="020B0604020202020204" pitchFamily="34" charset="0"/>
                  <a:buAutoNum type="alphaUcPeriod"/>
                </a:pPr>
                <a:r>
                  <a:rPr lang="en-US" dirty="0" smtClean="0"/>
                  <a:t>f(x)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a one-way function</a:t>
                </a:r>
              </a:p>
              <a:p>
                <a:pPr marL="514350" indent="-514350">
                  <a:buAutoNum type="alphaUcPeriod"/>
                </a:pPr>
                <a:endParaRPr lang="en-US" dirty="0" smtClean="0"/>
              </a:p>
              <a:p>
                <a:pPr marL="514350" indent="-514350">
                  <a:buAutoNum type="alphaUcPeriod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6280" y="1847850"/>
                <a:ext cx="10515600" cy="4351338"/>
              </a:xfrm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andard index card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85" y="4344035"/>
            <a:ext cx="2788285" cy="278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Midterm is on Wednesday (in class)</a:t>
            </a:r>
            <a:endParaRPr lang="en-US" u="sng" dirty="0" smtClean="0"/>
          </a:p>
          <a:p>
            <a:pPr lvl="1"/>
            <a:r>
              <a:rPr lang="en-US" dirty="0" smtClean="0"/>
              <a:t>Allowed to bring one index card (double sided)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3x5 inches</a:t>
            </a:r>
          </a:p>
          <a:p>
            <a:pPr lvl="1"/>
            <a:r>
              <a:rPr lang="en-US" dirty="0" smtClean="0"/>
              <a:t>Good review, but you won’t have time to consult for every question</a:t>
            </a:r>
          </a:p>
          <a:p>
            <a:r>
              <a:rPr lang="en-US" dirty="0" smtClean="0"/>
              <a:t>Format: Multiple Choice/True-False/Select all that Apply </a:t>
            </a:r>
          </a:p>
          <a:p>
            <a:r>
              <a:rPr lang="en-US" dirty="0" smtClean="0"/>
              <a:t>Everything we have covered in lecture is fair game for midterm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Things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Perfect Secrecy</a:t>
            </a:r>
          </a:p>
          <a:p>
            <a:pPr lvl="1"/>
            <a:r>
              <a:rPr lang="en-US" dirty="0" smtClean="0"/>
              <a:t>Definition(s)/Constructions/Limitations/Required Properties</a:t>
            </a:r>
            <a:endParaRPr lang="en-US" dirty="0"/>
          </a:p>
          <a:p>
            <a:r>
              <a:rPr lang="en-US" dirty="0" smtClean="0"/>
              <a:t>Security against Eavesdropping Attacks</a:t>
            </a:r>
          </a:p>
          <a:p>
            <a:pPr lvl="1"/>
            <a:r>
              <a:rPr lang="en-US" dirty="0" smtClean="0"/>
              <a:t>Single Eavesdropping</a:t>
            </a:r>
          </a:p>
          <a:p>
            <a:pPr lvl="1"/>
            <a:r>
              <a:rPr lang="en-US" dirty="0" smtClean="0"/>
              <a:t>Multiple Eavesdropping</a:t>
            </a:r>
          </a:p>
          <a:p>
            <a:pPr lvl="1"/>
            <a:r>
              <a:rPr lang="en-US" dirty="0" smtClean="0"/>
              <a:t>Constructions</a:t>
            </a:r>
          </a:p>
          <a:p>
            <a:pPr lvl="1"/>
            <a:r>
              <a:rPr lang="en-US" dirty="0" smtClean="0"/>
              <a:t>Limitations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6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Things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Chosen Plaintext Attacks and CPA-Security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Constructions</a:t>
            </a:r>
          </a:p>
          <a:p>
            <a:pPr lvl="1"/>
            <a:r>
              <a:rPr lang="en-US" dirty="0" smtClean="0"/>
              <a:t>Showing a scheme is not CPA-secure</a:t>
            </a:r>
          </a:p>
          <a:p>
            <a:pPr lvl="1"/>
            <a:r>
              <a:rPr lang="en-US" dirty="0" smtClean="0"/>
              <a:t>Required Properties</a:t>
            </a:r>
          </a:p>
          <a:p>
            <a:endParaRPr lang="en-US" dirty="0"/>
          </a:p>
          <a:p>
            <a:r>
              <a:rPr lang="en-US" dirty="0" smtClean="0"/>
              <a:t>CCA-Secure Encryption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Constructions</a:t>
            </a:r>
          </a:p>
          <a:p>
            <a:pPr lvl="1"/>
            <a:r>
              <a:rPr lang="en-US" dirty="0" smtClean="0"/>
              <a:t>Showing a scheme is/is not CPA-secure</a:t>
            </a:r>
          </a:p>
          <a:p>
            <a:r>
              <a:rPr lang="en-US" dirty="0" smtClean="0"/>
              <a:t>Authenticated Encryption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Things to Know: Primitives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PRGs </a:t>
                </a:r>
              </a:p>
              <a:p>
                <a:pPr lvl="1"/>
                <a:r>
                  <a:rPr lang="en-US" dirty="0" smtClean="0"/>
                  <a:t>Definition</a:t>
                </a:r>
              </a:p>
              <a:p>
                <a:pPr lvl="1"/>
                <a:r>
                  <a:rPr lang="en-US" dirty="0" smtClean="0"/>
                  <a:t>And how to use them</a:t>
                </a:r>
              </a:p>
              <a:p>
                <a:pPr lvl="1"/>
                <a:r>
                  <a:rPr lang="en-US" dirty="0" smtClean="0"/>
                  <a:t>Example: Construct encryption scheme with security against eavesdropping </a:t>
                </a:r>
                <a:r>
                  <a:rPr lang="en-US" dirty="0" smtClean="0"/>
                  <a:t>attacks</a:t>
                </a:r>
              </a:p>
              <a:p>
                <a:pPr lvl="2"/>
                <a:r>
                  <a:rPr lang="en-US" dirty="0" smtClean="0"/>
                  <a:t>Correction: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Enc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Secure against single eavesdropping attacks, but </a:t>
                </a:r>
                <a:r>
                  <a:rPr lang="en-US" smtClean="0"/>
                  <a:t>not multiple</a:t>
                </a:r>
                <a:endParaRPr lang="en-US" dirty="0" smtClean="0"/>
              </a:p>
              <a:p>
                <a:r>
                  <a:rPr lang="en-US" dirty="0" smtClean="0"/>
                  <a:t>PRFs and PRPs (pseudorandom permutation)</a:t>
                </a:r>
              </a:p>
              <a:p>
                <a:pPr lvl="1"/>
                <a:r>
                  <a:rPr lang="en-US" dirty="0" smtClean="0"/>
                  <a:t>Security Definitions</a:t>
                </a:r>
                <a:endParaRPr lang="en-US" dirty="0"/>
              </a:p>
              <a:p>
                <a:pPr lvl="1"/>
                <a:r>
                  <a:rPr lang="en-US" dirty="0"/>
                  <a:t>And how to use them</a:t>
                </a:r>
              </a:p>
              <a:p>
                <a:pPr lvl="1"/>
                <a:r>
                  <a:rPr lang="en-US" dirty="0" smtClean="0"/>
                  <a:t>Examples: </a:t>
                </a:r>
              </a:p>
              <a:p>
                <a:pPr lvl="2"/>
                <a:r>
                  <a:rPr lang="en-US" dirty="0" smtClean="0"/>
                  <a:t>Construct MACs (bounded length)</a:t>
                </a:r>
              </a:p>
              <a:p>
                <a:pPr lvl="2"/>
                <a:r>
                  <a:rPr lang="en-US" dirty="0" smtClean="0"/>
                  <a:t>Construct CPA-Secure Encryption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8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Things to </a:t>
            </a:r>
            <a:r>
              <a:rPr lang="en-US" dirty="0" smtClean="0"/>
              <a:t>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MACs</a:t>
            </a:r>
          </a:p>
          <a:p>
            <a:pPr lvl="1"/>
            <a:r>
              <a:rPr lang="en-US" dirty="0" smtClean="0"/>
              <a:t>Secrecy vs Integrity</a:t>
            </a:r>
          </a:p>
          <a:p>
            <a:pPr lvl="1"/>
            <a:r>
              <a:rPr lang="en-US" dirty="0" smtClean="0"/>
              <a:t>Security Definition</a:t>
            </a:r>
          </a:p>
          <a:p>
            <a:pPr lvl="1"/>
            <a:r>
              <a:rPr lang="en-US" dirty="0" smtClean="0"/>
              <a:t>Constructions</a:t>
            </a:r>
          </a:p>
          <a:p>
            <a:pPr lvl="2"/>
            <a:r>
              <a:rPr lang="en-US" dirty="0" smtClean="0"/>
              <a:t>Fixed Length: MAC</a:t>
            </a:r>
            <a:r>
              <a:rPr lang="en-US" baseline="-25000" dirty="0" smtClean="0"/>
              <a:t>K</a:t>
            </a:r>
            <a:r>
              <a:rPr lang="en-US" dirty="0" smtClean="0"/>
              <a:t>(m) =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(m)</a:t>
            </a:r>
          </a:p>
          <a:p>
            <a:r>
              <a:rPr lang="en-US" dirty="0" smtClean="0"/>
              <a:t>Collision Resistant Hash Functions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Generic Attacks</a:t>
            </a:r>
          </a:p>
          <a:p>
            <a:pPr lvl="1"/>
            <a:r>
              <a:rPr lang="en-US" dirty="0" smtClean="0"/>
              <a:t>Random Oracle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Substitution Permutation Network</a:t>
            </a:r>
          </a:p>
          <a:p>
            <a:pPr lvl="1"/>
            <a:r>
              <a:rPr lang="en-US" dirty="0" smtClean="0"/>
              <a:t>AES</a:t>
            </a:r>
          </a:p>
          <a:p>
            <a:pPr lvl="1"/>
            <a:r>
              <a:rPr lang="en-US" dirty="0" smtClean="0"/>
              <a:t>S-boxes</a:t>
            </a:r>
          </a:p>
          <a:p>
            <a:pPr lvl="1"/>
            <a:r>
              <a:rPr lang="en-US" dirty="0" smtClean="0"/>
              <a:t>How to encrypt/decrypt</a:t>
            </a:r>
            <a:endParaRPr lang="en-US" dirty="0"/>
          </a:p>
          <a:p>
            <a:r>
              <a:rPr lang="en-US" dirty="0" err="1" smtClean="0"/>
              <a:t>Feistel</a:t>
            </a:r>
            <a:r>
              <a:rPr lang="en-US" dirty="0" smtClean="0"/>
              <a:t> Network</a:t>
            </a:r>
          </a:p>
          <a:p>
            <a:pPr lvl="1"/>
            <a:r>
              <a:rPr lang="en-US" dirty="0" smtClean="0"/>
              <a:t>DES/3DES</a:t>
            </a:r>
          </a:p>
          <a:p>
            <a:pPr lvl="1"/>
            <a:r>
              <a:rPr lang="en-US" dirty="0" smtClean="0"/>
              <a:t>S-boxes</a:t>
            </a:r>
          </a:p>
          <a:p>
            <a:pPr lvl="1"/>
            <a:r>
              <a:rPr lang="en-US" dirty="0"/>
              <a:t>How to encrypt/decrypt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Things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One-way functions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Necessary </a:t>
            </a:r>
            <a:r>
              <a:rPr lang="en-US" dirty="0"/>
              <a:t>for Private Key Crypto</a:t>
            </a:r>
          </a:p>
          <a:p>
            <a:pPr lvl="1"/>
            <a:r>
              <a:rPr lang="en-US" dirty="0" smtClean="0"/>
              <a:t>Sufficient for Private Key Crypto</a:t>
            </a:r>
          </a:p>
          <a:p>
            <a:pPr lvl="1"/>
            <a:r>
              <a:rPr lang="en-US" dirty="0" smtClean="0"/>
              <a:t>Does it hide information about input?</a:t>
            </a:r>
          </a:p>
          <a:p>
            <a:r>
              <a:rPr lang="en-US" dirty="0" smtClean="0"/>
              <a:t>Hard Core Predicates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Application(s)</a:t>
            </a:r>
          </a:p>
          <a:p>
            <a:pPr lvl="1"/>
            <a:endParaRPr lang="en-US" dirty="0"/>
          </a:p>
          <a:p>
            <a:r>
              <a:rPr lang="en-US" dirty="0" smtClean="0"/>
              <a:t>These two topics will be tested less heavily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4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be a PRF with n-bit inputs/outputs and let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𝑀𝐴𝐶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True (T) or False (F) or More Information (M): </a:t>
                </a:r>
                <a:r>
                  <a:rPr lang="en-US" dirty="0" smtClean="0"/>
                  <a:t>The above construction is a secure MAC for messages of length 8n.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7983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8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46591</TotalTime>
  <Words>329</Words>
  <Application>Microsoft Office PowerPoint</Application>
  <PresentationFormat>Widescreen</PresentationFormat>
  <Paragraphs>128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Cambria Math</vt:lpstr>
      <vt:lpstr>Arial</vt:lpstr>
      <vt:lpstr>Calibri Light</vt:lpstr>
      <vt:lpstr>Office Theme</vt:lpstr>
      <vt:lpstr>Cryptography CS 555</vt:lpstr>
      <vt:lpstr>Course Business</vt:lpstr>
      <vt:lpstr>Good Things to Know</vt:lpstr>
      <vt:lpstr>Good Things to Know</vt:lpstr>
      <vt:lpstr>Good Things to Know: Primitives</vt:lpstr>
      <vt:lpstr>Good Things to Know</vt:lpstr>
      <vt:lpstr>Block Ciphers</vt:lpstr>
      <vt:lpstr>Good Things to Know</vt:lpstr>
      <vt:lpstr>Example Question</vt:lpstr>
      <vt:lpstr>Example Question</vt:lpstr>
      <vt:lpstr>Example Question</vt:lpstr>
      <vt:lpstr>Example Question</vt:lpstr>
      <vt:lpstr>Example Question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581</cp:revision>
  <dcterms:created xsi:type="dcterms:W3CDTF">2016-12-31T20:38:01Z</dcterms:created>
  <dcterms:modified xsi:type="dcterms:W3CDTF">2017-02-25T19:56:47Z</dcterms:modified>
</cp:coreProperties>
</file>