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595" r:id="rId2"/>
    <p:sldId id="256" r:id="rId3"/>
    <p:sldId id="394" r:id="rId4"/>
    <p:sldId id="679" r:id="rId5"/>
    <p:sldId id="664" r:id="rId6"/>
    <p:sldId id="665" r:id="rId7"/>
    <p:sldId id="666" r:id="rId8"/>
    <p:sldId id="667" r:id="rId9"/>
    <p:sldId id="668" r:id="rId10"/>
    <p:sldId id="671" r:id="rId11"/>
    <p:sldId id="669" r:id="rId12"/>
    <p:sldId id="670" r:id="rId13"/>
    <p:sldId id="673" r:id="rId14"/>
    <p:sldId id="674" r:id="rId15"/>
    <p:sldId id="676" r:id="rId16"/>
    <p:sldId id="677" r:id="rId17"/>
    <p:sldId id="678" r:id="rId18"/>
    <p:sldId id="681" r:id="rId19"/>
    <p:sldId id="680" r:id="rId20"/>
    <p:sldId id="682" r:id="rId21"/>
    <p:sldId id="683" r:id="rId22"/>
    <p:sldId id="380" r:id="rId23"/>
  </p:sldIdLst>
  <p:sldSz cx="12192000" cy="6858000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4" autoAdjust="0"/>
    <p:restoredTop sz="81323" autoAdjust="0"/>
  </p:normalViewPr>
  <p:slideViewPr>
    <p:cSldViewPr snapToGrid="0">
      <p:cViewPr varScale="1">
        <p:scale>
          <a:sx n="63" d="100"/>
          <a:sy n="63" d="100"/>
        </p:scale>
        <p:origin x="66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Midterm is on </a:t>
            </a:r>
            <a:r>
              <a:rPr lang="en-US" u="sng" dirty="0" smtClean="0"/>
              <a:t>March </a:t>
            </a:r>
            <a:r>
              <a:rPr lang="en-US" u="sng" dirty="0" smtClean="0"/>
              <a:t>1 </a:t>
            </a:r>
            <a:r>
              <a:rPr lang="en-US" dirty="0" smtClean="0"/>
              <a:t>(</a:t>
            </a:r>
            <a:r>
              <a:rPr lang="en-US" dirty="0" smtClean="0"/>
              <a:t>Wednesday next week)</a:t>
            </a:r>
            <a:endParaRPr lang="en-US" u="sng" dirty="0" smtClean="0"/>
          </a:p>
          <a:p>
            <a:pPr lvl="1"/>
            <a:r>
              <a:rPr lang="en-US" dirty="0" smtClean="0"/>
              <a:t>Allowed to bring one index card (double sided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Final Exam is </a:t>
            </a:r>
            <a:r>
              <a:rPr lang="en-US" u="sng" dirty="0" smtClean="0"/>
              <a:t>Monday, May 1 (7 PM) </a:t>
            </a:r>
          </a:p>
          <a:p>
            <a:pPr lvl="1"/>
            <a:r>
              <a:rPr lang="en-US" u="sng" dirty="0" smtClean="0"/>
              <a:t>Location: Right here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7.28: </a:t>
                </a:r>
                <a:r>
                  <a:rPr lang="en-US" dirty="0" smtClean="0"/>
                  <a:t>If PRGs exist then so do OWFs.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G be a secure PRG with expansion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 1:</a:t>
                </a:r>
                <a:r>
                  <a:rPr lang="en-US" dirty="0" smtClean="0"/>
                  <a:t> Any PPT A, given G(s), cannot find s except with negligible probability.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Reduction: </a:t>
                </a:r>
                <a:r>
                  <a:rPr lang="en-US" dirty="0" smtClean="0"/>
                  <a:t>Assume (for contradiction) that A can invert G(s) with non-negligible probability p(n).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Distinguisher D(y): Simulate A(y) 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Output 1 if and only if A(y) outputs x s.t. G(x)=y.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0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7.28: </a:t>
                </a:r>
                <a:r>
                  <a:rPr lang="en-US" dirty="0" smtClean="0"/>
                  <a:t>If PRGs exist then so do OWFs.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G be a secure PRG with expansion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 1:</a:t>
                </a:r>
                <a:r>
                  <a:rPr lang="en-US" dirty="0" smtClean="0"/>
                  <a:t> Any PPT A, given G(s), cannot find s except with negligible probability.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Intuition for Reduction: </a:t>
                </a:r>
                <a:r>
                  <a:rPr lang="en-US" dirty="0" smtClean="0"/>
                  <a:t>If we can find x s.t. G(x)=y then y is not random.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Select a random 2n bit string y. Then (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) there does not exist x such that G(x)=y.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Why not?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7.28: </a:t>
                </a:r>
                <a:r>
                  <a:rPr lang="en-US" dirty="0" smtClean="0"/>
                  <a:t>If PRGs exist then so do OWFs.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G be a secure PRG with expansion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 1:</a:t>
                </a:r>
                <a:r>
                  <a:rPr lang="en-US" dirty="0" smtClean="0"/>
                  <a:t> Any PPT A, given G(s), cannot find s except with negligible probability.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Intuition: </a:t>
                </a:r>
                <a:r>
                  <a:rPr lang="en-US" dirty="0" smtClean="0"/>
                  <a:t>If we can invert G(x) then we can distinguish G(x) from a random string.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Select a random 2n bit string y. Then (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) there does not exist x such that G(x)=y.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Why not? Simple counting argument, 2</a:t>
                </a:r>
                <a:r>
                  <a:rPr lang="en-US" baseline="30000" dirty="0" smtClean="0"/>
                  <a:t>2n</a:t>
                </a:r>
                <a:r>
                  <a:rPr lang="en-US" dirty="0" smtClean="0"/>
                  <a:t> possible y’s and 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x’s. </a:t>
                </a:r>
              </a:p>
              <a:p>
                <a:r>
                  <a:rPr lang="en-US" dirty="0" smtClean="0"/>
                  <a:t>Probability there exists such an x is at most 2</a:t>
                </a:r>
                <a:r>
                  <a:rPr lang="en-US" baseline="30000" dirty="0" smtClean="0"/>
                  <a:t>-n</a:t>
                </a:r>
                <a:r>
                  <a:rPr lang="en-US" dirty="0"/>
                  <a:t> </a:t>
                </a:r>
                <a:r>
                  <a:rPr lang="en-US" dirty="0" smtClean="0"/>
                  <a:t>(for </a:t>
                </a:r>
                <a:r>
                  <a:rPr lang="en-US" dirty="0"/>
                  <a:t>a random </a:t>
                </a:r>
                <a:r>
                  <a:rPr lang="en-US" dirty="0" smtClean="0"/>
                  <a:t>y)</a:t>
                </a:r>
                <a:endParaRPr lang="en-US" baseline="30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other assumptions imply OWFs?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(Easy Extension) PRFs  PRGs  OWFs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Does secure crypto scheme imply OWFs?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CCA-secure? (Strongest)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CPA-Secure?  (Weaker)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EAV-secure?  (Weakest)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As long as the plaintext is longer than the secret key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Perfect Secrecy? 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en-US" dirty="0" smtClean="0">
                <a:sym typeface="Wingdings" panose="05000000000000000000" pitchFamily="2" charset="2"/>
              </a:rPr>
              <a:t> (Guarantee is information theoretic)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3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EAV-Secure Crypto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Proposition 7.29: </a:t>
            </a:r>
            <a:r>
              <a:rPr lang="en-US" dirty="0" smtClean="0"/>
              <a:t>If there exists a EAV-secure private-key encryption scheme that encrypts messages twice as long as its key, then a one-way function exists.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Recap: </a:t>
            </a:r>
            <a:r>
              <a:rPr lang="en-US" dirty="0" smtClean="0"/>
              <a:t>EAV-secure. </a:t>
            </a:r>
          </a:p>
          <a:p>
            <a:r>
              <a:rPr lang="en-US" dirty="0" smtClean="0"/>
              <a:t>Attacker picks two plaintexts 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  <a:r>
              <a:rPr lang="en-US" dirty="0" smtClean="0"/>
              <a:t> and is given c=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</a:t>
            </a:r>
            <a:r>
              <a:rPr lang="en-US" dirty="0" smtClean="0"/>
              <a:t>) for random bit b.</a:t>
            </a:r>
          </a:p>
          <a:p>
            <a:r>
              <a:rPr lang="en-US" dirty="0" smtClean="0"/>
              <a:t>Attacker attempts to guess b.</a:t>
            </a:r>
          </a:p>
          <a:p>
            <a:r>
              <a:rPr lang="en-US" dirty="0" smtClean="0"/>
              <a:t>No ability to request additional encryptions (chosen-plaintext attacks) </a:t>
            </a:r>
          </a:p>
          <a:p>
            <a:r>
              <a:rPr lang="en-US" dirty="0" smtClean="0"/>
              <a:t>In fact, no ability to observe any additional encryptions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EAV-Secure Crypto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7.29: </a:t>
                </a:r>
                <a:r>
                  <a:rPr lang="en-US" dirty="0" smtClean="0"/>
                  <a:t>If there exists a EAV-secure private-key encryption scheme that encrypts messages twice as long as its key, then a one-way function exists.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Reduction: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d>
                      <m:dPr>
                        <m:begChr m:val="‖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Input: 4n bits</a:t>
                </a:r>
              </a:p>
              <a:p>
                <a:pPr marL="0" indent="0">
                  <a:buNone/>
                </a:pPr>
                <a:r>
                  <a:rPr lang="en-US" dirty="0" smtClean="0"/>
                  <a:t>(For simplicity assume that </a:t>
                </a:r>
                <a:r>
                  <a:rPr lang="en-US" b="1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accepts n bits of randomness)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f is a OWF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565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5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EAV-Secure Crypto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7.29: </a:t>
                </a:r>
                <a:r>
                  <a:rPr lang="en-US" dirty="0" smtClean="0"/>
                  <a:t>If there exists a EAV-secure private-key encryption scheme that encrypts messages twice as long as its key, then a one-way function exists.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Reduction: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d>
                      <m:dPr>
                        <m:begChr m:val="‖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f is a OWF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Reduction: </a:t>
                </a:r>
                <a:r>
                  <a:rPr lang="en-US" dirty="0" smtClean="0"/>
                  <a:t>If attacker A can invert f, then attacker A’ can break EAV-security as follows. Given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b</a:t>
                </a:r>
                <a:r>
                  <a:rPr lang="en-US" dirty="0" err="1" smtClean="0"/>
                  <a:t>;r</a:t>
                </a:r>
                <a:r>
                  <a:rPr lang="en-US" dirty="0" smtClean="0"/>
                  <a:t>) run A(c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baseline="-25000" dirty="0" smtClean="0"/>
                  <a:t>0</a:t>
                </a:r>
                <a:r>
                  <a:rPr lang="en-US" dirty="0" smtClean="0"/>
                  <a:t>). If A outputs (</a:t>
                </a:r>
                <a:r>
                  <a:rPr lang="en-US" dirty="0" err="1" smtClean="0"/>
                  <a:t>m’,k’,r</a:t>
                </a:r>
                <a:r>
                  <a:rPr lang="en-US" dirty="0" smtClean="0"/>
                  <a:t>’)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begChr m:val="‖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baseline="-25000" dirty="0" smtClean="0"/>
                  <a:t>0</a:t>
                </a:r>
                <a:r>
                  <a:rPr lang="en-US" dirty="0" smtClean="0"/>
                  <a:t> then output 0; otherwise 1;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 particular, given a MAC that satisfies MAC security (Definition 4.2) against an attacker who sees an arbitrary (polynomial) number of message/tag pairs.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Conclusions: </a:t>
            </a:r>
            <a:r>
              <a:rPr lang="en-US" dirty="0" smtClean="0"/>
              <a:t>OWFs are necessary and sufficient for all (non-trivial) private key cryptography.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</a:t>
            </a:r>
            <a:r>
              <a:rPr lang="en-US" dirty="0" smtClean="0"/>
              <a:t>OWFs are a minimal assumption for private-key crypto.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Public Key Crypto/Hashing? </a:t>
            </a:r>
          </a:p>
          <a:p>
            <a:r>
              <a:rPr lang="en-US" dirty="0" smtClean="0"/>
              <a:t>OWFs are known to be necessary</a:t>
            </a:r>
          </a:p>
          <a:p>
            <a:r>
              <a:rPr lang="en-US" dirty="0" smtClean="0"/>
              <a:t>Not known (or believed) to be sufficient.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Consider two distributions 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 (e.g., over strings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Let D be a distinguisher that attempts to guess whether a string s came from distribution </a:t>
                </a:r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advantage of a distinguisher D is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/>
                  <a:t>advantage of a distinguisher D is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Looks similar to definition of PRGs</a:t>
                </a:r>
              </a:p>
              <a:p>
                <a:pPr lvl="1"/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 is distribution G(U</a:t>
                </a:r>
                <a:r>
                  <a:rPr lang="en-US" baseline="-25000" dirty="0" smtClean="0"/>
                  <a:t>n</a:t>
                </a:r>
                <a:r>
                  <a:rPr lang="en-US" dirty="0" smtClean="0"/>
                  <a:t>) and </a:t>
                </a:r>
              </a:p>
              <a:p>
                <a:pPr lvl="1"/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 is uniform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n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sub>
                    </m:sSub>
                  </m:oMath>
                </a14:m>
                <a:r>
                  <a:rPr lang="en-US" dirty="0" smtClean="0"/>
                  <a:t> over strings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(n).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</a:t>
            </a:r>
            <a:r>
              <a:rPr lang="en-US" dirty="0" smtClean="0"/>
              <a:t>20: Assumptions for Private-Key Cryptography + Computational Indistinguishability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7.32: </a:t>
                </a:r>
                <a:r>
                  <a:rPr lang="en-US" dirty="0" smtClean="0"/>
                  <a:t>Let t(n) be a polynomial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the ensembles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 smtClean="0"/>
                  <a:t> be 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be 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are  </a:t>
                </a:r>
                <a:r>
                  <a:rPr lang="en-US" u="sng" dirty="0"/>
                  <a:t>computationally indistinguishable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for Midterm</a:t>
            </a:r>
            <a:endParaRPr lang="en-US" dirty="0" smtClean="0"/>
          </a:p>
          <a:p>
            <a:r>
              <a:rPr lang="en-US" dirty="0" smtClean="0"/>
              <a:t>Review Homework Solutions</a:t>
            </a:r>
          </a:p>
          <a:p>
            <a:r>
              <a:rPr lang="en-US" dirty="0" smtClean="0"/>
              <a:t>Review Key Definitions and Results</a:t>
            </a:r>
          </a:p>
          <a:p>
            <a:pPr lvl="1"/>
            <a:r>
              <a:rPr lang="en-US" dirty="0" smtClean="0"/>
              <a:t>Perfect Secrets/EAV-Security/CPA-Security/CCA-Security + Constructions</a:t>
            </a:r>
          </a:p>
          <a:p>
            <a:pPr lvl="1"/>
            <a:r>
              <a:rPr lang="en-US" dirty="0" smtClean="0"/>
              <a:t>Primitives: PRGs, PRFs, MACs, Collision Resistant Hash Functions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Multiple Choice Questions</a:t>
            </a:r>
          </a:p>
          <a:p>
            <a:r>
              <a:rPr lang="en-US" dirty="0" smtClean="0"/>
              <a:t>Allowed to bring index card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Last </a:t>
            </a:r>
            <a:r>
              <a:rPr lang="en-US" b="1" dirty="0" smtClean="0"/>
              <a:t>Class:</a:t>
            </a:r>
            <a:endParaRPr lang="en-US" b="1" dirty="0"/>
          </a:p>
          <a:p>
            <a:pPr lvl="1"/>
            <a:r>
              <a:rPr lang="en-US" dirty="0"/>
              <a:t>One Way Functions, PRGs, PRFs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Today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Assumptions for Private Key Cryptography</a:t>
            </a:r>
          </a:p>
          <a:p>
            <a:pPr lvl="1"/>
            <a:r>
              <a:rPr lang="en-US" dirty="0"/>
              <a:t>Computational Indistinguishability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Functions (OWFs)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8800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88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A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one way if it is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(Easy to compute) </a:t>
                </a:r>
                <a:r>
                  <a:rPr lang="en-US" dirty="0" smtClean="0"/>
                  <a:t>There is a polynomial time algorithm (in |x|) for computing f(x).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(Hard to Invert) </a:t>
                </a:r>
                <a:r>
                  <a:rPr lang="en-US" dirty="0" smtClean="0"/>
                  <a:t>Select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uniformly at random and give the attacker input 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, f(x). The probability that a PPT attacker outputs x’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negligible.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1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OWFs (Recap)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600" b="1" dirty="0"/>
                  <a:t>Theorem: </a:t>
                </a:r>
                <a:r>
                  <a:rPr lang="en-US" sz="3600" dirty="0"/>
                  <a:t>Suppose that there is a PRG 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+1.</m:t>
                    </m:r>
                  </m:oMath>
                </a14:m>
                <a:r>
                  <a:rPr lang="en-US" sz="3600" dirty="0"/>
                  <a:t> Then for any polynomial p(.) there is a PRG with expansion factor p(n).</a:t>
                </a:r>
              </a:p>
              <a:p>
                <a:pPr marL="0" indent="0">
                  <a:buNone/>
                </a:pPr>
                <a:endParaRPr lang="en-US" sz="3600" b="1" dirty="0" smtClean="0"/>
              </a:p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sz="35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500" b="1" dirty="0"/>
                  <a:t>Theorem: </a:t>
                </a:r>
                <a:r>
                  <a:rPr lang="en-US" sz="3500" dirty="0"/>
                  <a:t>Suppose that </a:t>
                </a:r>
                <a:r>
                  <a:rPr lang="en-US" sz="3500" dirty="0" smtClean="0"/>
                  <a:t>there </a:t>
                </a:r>
                <a:r>
                  <a:rPr lang="en-US" sz="3500" dirty="0"/>
                  <a:t>is a secure </a:t>
                </a:r>
                <a:r>
                  <a:rPr lang="en-US" sz="3500" dirty="0" smtClean="0"/>
                  <a:t>PRF then there is a strong pseudorandom permutation.</a:t>
                </a:r>
                <a:endParaRPr lang="en-US" sz="3500" dirty="0"/>
              </a:p>
              <a:p>
                <a:endParaRPr lang="en-US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565" t="-3782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OWFs (Recap)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61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Corollary: </a:t>
            </a:r>
            <a:r>
              <a:rPr lang="en-US" sz="3600" dirty="0" smtClean="0"/>
              <a:t>If one-way functions exist then PRGs, PRFs and strong PRPs all exist.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Corollary</a:t>
            </a:r>
            <a:r>
              <a:rPr lang="en-US" sz="3600" dirty="0" smtClean="0"/>
              <a:t>: </a:t>
            </a:r>
            <a:r>
              <a:rPr lang="en-US" sz="3200" dirty="0"/>
              <a:t>If one-way functions exist then </a:t>
            </a:r>
            <a:r>
              <a:rPr lang="en-US" sz="3200" dirty="0" smtClean="0"/>
              <a:t>there exist CCA-secure encryption schemes and secure MACs. </a:t>
            </a:r>
            <a:endParaRPr lang="en-US" sz="3200" dirty="0"/>
          </a:p>
          <a:p>
            <a:pPr marL="0" indent="0">
              <a:buNone/>
            </a:pPr>
            <a:endParaRPr lang="en-US" sz="3500" dirty="0"/>
          </a:p>
          <a:p>
            <a:endParaRPr lang="en-US" b="1" i="1" dirty="0" smtClean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OWFs Necessary for Private Key Crypto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results show that OWFs are </a:t>
            </a:r>
            <a:r>
              <a:rPr lang="en-US" u="sng" dirty="0" smtClean="0"/>
              <a:t>sufficient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Can we build Private Key Crypto from weaker assumptions?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Short Answer: </a:t>
            </a:r>
            <a:r>
              <a:rPr lang="en-US" dirty="0" smtClean="0"/>
              <a:t>No, OWFs are also </a:t>
            </a:r>
            <a:r>
              <a:rPr lang="en-US" i="1" u="sng" dirty="0" smtClean="0"/>
              <a:t>necessary</a:t>
            </a:r>
            <a:r>
              <a:rPr lang="en-US" dirty="0" smtClean="0"/>
              <a:t> for most private-key crypto primitives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Proposition 7.28: </a:t>
                </a:r>
                <a:r>
                  <a:rPr lang="en-US" dirty="0" smtClean="0"/>
                  <a:t>If PRGs exist then so do OWFs.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G be a secure PRG with expansion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Question: </a:t>
                </a:r>
                <a:r>
                  <a:rPr lang="en-US" dirty="0" smtClean="0"/>
                  <a:t>why can we assume that we have an PRG with expansion 2n?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 Answer: </a:t>
                </a:r>
                <a:r>
                  <a:rPr lang="en-US" dirty="0" smtClean="0"/>
                  <a:t>Last class we showed that a PRG with expansion </a:t>
                </a:r>
                <a:r>
                  <a:rPr lang="en-US" dirty="0"/>
                  <a:t>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. Implies the existence of a PRG with expansion p(n) for any polynomial.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6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PRGs </a:t>
            </a:r>
            <a:r>
              <a:rPr lang="en-US" dirty="0" smtClean="0">
                <a:sym typeface="Wingdings" panose="05000000000000000000" pitchFamily="2" charset="2"/>
              </a:rPr>
              <a:t> OWFs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7.28: </a:t>
                </a:r>
                <a:r>
                  <a:rPr lang="en-US" dirty="0" smtClean="0"/>
                  <a:t>If PRGs exist then so do OWFs.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Let G be a secure PRG with expansion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Claim:</a:t>
                </a:r>
                <a:r>
                  <a:rPr lang="en-US" dirty="0" smtClean="0"/>
                  <a:t> G is also a OWF!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(Easy </a:t>
                </a:r>
                <a:r>
                  <a:rPr lang="en-US" dirty="0"/>
                  <a:t>to Compute?) ✓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(Hard to Invert?)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Intuition: </a:t>
                </a:r>
                <a:r>
                  <a:rPr lang="en-US" dirty="0" smtClean="0"/>
                  <a:t>If we can invert G(x) then we can distinguish G(x) from a random string.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43743</TotalTime>
  <Words>685</Words>
  <Application>Microsoft Office PowerPoint</Application>
  <PresentationFormat>Widescreen</PresentationFormat>
  <Paragraphs>184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Cambria Math</vt:lpstr>
      <vt:lpstr>Arial</vt:lpstr>
      <vt:lpstr>Calibri Light</vt:lpstr>
      <vt:lpstr>Calibri</vt:lpstr>
      <vt:lpstr>Wingdings</vt:lpstr>
      <vt:lpstr>Office Theme</vt:lpstr>
      <vt:lpstr>Course Business</vt:lpstr>
      <vt:lpstr>Cryptography CS 555</vt:lpstr>
      <vt:lpstr>Recap</vt:lpstr>
      <vt:lpstr>One-Way Functions (OWFs)</vt:lpstr>
      <vt:lpstr>From OWFs (Recap)</vt:lpstr>
      <vt:lpstr>From OWFs (Recap)</vt:lpstr>
      <vt:lpstr>Are OWFs Necessary for Private Key Crypto</vt:lpstr>
      <vt:lpstr>PRGs  OWFs</vt:lpstr>
      <vt:lpstr>PRGs  OWFs</vt:lpstr>
      <vt:lpstr>PRGs  OWFs</vt:lpstr>
      <vt:lpstr>PRGs  OWFs</vt:lpstr>
      <vt:lpstr>PRGs  OWFs</vt:lpstr>
      <vt:lpstr>What other assumptions imply OWFs?</vt:lpstr>
      <vt:lpstr>EAV-Secure Crypto  OWFs</vt:lpstr>
      <vt:lpstr>EAV-Secure Crypto  OWFs</vt:lpstr>
      <vt:lpstr>EAV-Secure Crypto  OWFs</vt:lpstr>
      <vt:lpstr>MACs OWFs</vt:lpstr>
      <vt:lpstr>Computational Indistinguishability</vt:lpstr>
      <vt:lpstr>Computational Indistinguishability</vt:lpstr>
      <vt:lpstr>Computational Indistinguishability</vt:lpstr>
      <vt:lpstr>Computational Indistinguishability</vt:lpstr>
      <vt:lpstr>Next Class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573</cp:revision>
  <dcterms:created xsi:type="dcterms:W3CDTF">2016-12-31T20:38:01Z</dcterms:created>
  <dcterms:modified xsi:type="dcterms:W3CDTF">2017-02-21T22:27:46Z</dcterms:modified>
</cp:coreProperties>
</file>