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9" r:id="rId3"/>
    <p:sldId id="280" r:id="rId4"/>
    <p:sldId id="281" r:id="rId5"/>
    <p:sldId id="284" r:id="rId6"/>
    <p:sldId id="285" r:id="rId7"/>
    <p:sldId id="286" r:id="rId8"/>
    <p:sldId id="287" r:id="rId9"/>
    <p:sldId id="288" r:id="rId10"/>
    <p:sldId id="297" r:id="rId11"/>
    <p:sldId id="298" r:id="rId12"/>
    <p:sldId id="289" r:id="rId13"/>
    <p:sldId id="291" r:id="rId14"/>
    <p:sldId id="292" r:id="rId15"/>
    <p:sldId id="290" r:id="rId16"/>
    <p:sldId id="295" r:id="rId17"/>
    <p:sldId id="293" r:id="rId18"/>
    <p:sldId id="296" r:id="rId19"/>
    <p:sldId id="299" r:id="rId20"/>
    <p:sldId id="304" r:id="rId21"/>
    <p:sldId id="300" r:id="rId22"/>
    <p:sldId id="302" r:id="rId23"/>
    <p:sldId id="303" r:id="rId24"/>
    <p:sldId id="305" r:id="rId25"/>
    <p:sldId id="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323" autoAdjust="0"/>
  </p:normalViewPr>
  <p:slideViewPr>
    <p:cSldViewPr snapToGrid="0">
      <p:cViewPr varScale="1">
        <p:scale>
          <a:sx n="63" d="100"/>
          <a:sy n="63" d="100"/>
        </p:scale>
        <p:origin x="1200"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Attackers can user supercomputer, GPUs, Application Specific Integrated </a:t>
            </a:r>
            <a:r>
              <a:rPr lang="en-US" dirty="0" err="1" smtClean="0"/>
              <a:t>Circtuits</a:t>
            </a:r>
            <a:r>
              <a:rPr lang="en-US" baseline="0" dirty="0" smtClean="0"/>
              <a:t> etc… to speed up brute-force attacks.  Key space should have size at least 2^70….probably larger to provide long term security against well funded attackers…</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14</a:t>
            </a:fld>
            <a:endParaRPr lang="en-US"/>
          </a:p>
        </p:txBody>
      </p:sp>
    </p:spTree>
    <p:extLst>
      <p:ext uri="{BB962C8B-B14F-4D97-AF65-F5344CB8AC3E}">
        <p14:creationId xmlns:p14="http://schemas.microsoft.com/office/powerpoint/2010/main" val="186218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oogle.com/url?sa=i&amp;rct=j&amp;q=&amp;esrc=s&amp;source=images&amp;cd=&amp;ved=0ahUKEwiZpZiIpKTRAhVr2IMKHex8A1sQjRwIBw&amp;url=http://hpc-asia.com/cray-supercomputer-maker-looking-64-bit-arm-processors-hpc/&amp;bvm=bv.142059868,d.amc&amp;psig=AFQjCNHdGwT6rKyaArCThtFbjI5BUv87ZQ&amp;ust=1483474697735274" TargetMode="External"/><Relationship Id="rId4" Type="http://schemas.openxmlformats.org/officeDocument/2006/relationships/hyperlink" Target="https://www.google.com/url?sa=i&amp;rct=j&amp;q=&amp;esrc=s&amp;source=images&amp;cd=&amp;cad=rja&amp;uact=8&amp;ved=0ahUKEwiZpZiIpKTRAhVr2IMKHex8A1sQjRwIBw&amp;url=http://hpc-asia.com/cray-supercomputer-maker-looking-64-bit-arm-processors-hpc/&amp;bvm=bv.142059868,d.amc&amp;psig=AFQjCNHdGwT6rKyaArCThtFbjI5BUv87ZQ&amp;ust=148347469773527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ved=0ahUKEwjKvvL_r6TRAhXD44MKHW0dCxcQjRwIBw&amp;url=https://www.pinterest.com/pin/452541462532324928/&amp;bvm=bv.142059868,d.amc&amp;psig=AFQjCNEmukcmKhN733GdOB1_PpPv1o-2xg&amp;ust=148347790326799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smtClean="0"/>
              <a:t>Topic 2: </a:t>
            </a:r>
            <a:r>
              <a:rPr lang="en-US" dirty="0" smtClean="0"/>
              <a:t>Historical Ciphers (&amp; How to Break Them)</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Application: Avoid Spoilers (ROT13)</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603" y="3179605"/>
            <a:ext cx="3628453" cy="2591752"/>
          </a:xfrm>
        </p:spPr>
      </p:pic>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pic>
        <p:nvPicPr>
          <p:cNvPr id="6" name="Picture 5"/>
          <p:cNvPicPr>
            <a:picLocks noChangeAspect="1"/>
          </p:cNvPicPr>
          <p:nvPr/>
        </p:nvPicPr>
        <p:blipFill>
          <a:blip r:embed="rId3"/>
          <a:stretch>
            <a:fillRect/>
          </a:stretch>
        </p:blipFill>
        <p:spPr>
          <a:xfrm>
            <a:off x="945832" y="1690688"/>
            <a:ext cx="6926507" cy="3581240"/>
          </a:xfrm>
          <a:prstGeom prst="rect">
            <a:avLst/>
          </a:prstGeom>
        </p:spPr>
      </p:pic>
    </p:spTree>
    <p:extLst>
      <p:ext uri="{BB962C8B-B14F-4D97-AF65-F5344CB8AC3E}">
        <p14:creationId xmlns:p14="http://schemas.microsoft.com/office/powerpoint/2010/main" val="1891959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Application: Avoid Spoilers (ROT13)</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pic>
        <p:nvPicPr>
          <p:cNvPr id="3" name="Picture 2"/>
          <p:cNvPicPr>
            <a:picLocks noChangeAspect="1"/>
          </p:cNvPicPr>
          <p:nvPr/>
        </p:nvPicPr>
        <p:blipFill>
          <a:blip r:embed="rId2"/>
          <a:stretch>
            <a:fillRect/>
          </a:stretch>
        </p:blipFill>
        <p:spPr>
          <a:xfrm>
            <a:off x="1082040" y="1427797"/>
            <a:ext cx="9654557" cy="4729163"/>
          </a:xfrm>
          <a:prstGeom prst="rect">
            <a:avLst/>
          </a:prstGeom>
        </p:spPr>
      </p:pic>
    </p:spTree>
    <p:extLst>
      <p:ext uri="{BB962C8B-B14F-4D97-AF65-F5344CB8AC3E}">
        <p14:creationId xmlns:p14="http://schemas.microsoft.com/office/powerpoint/2010/main" val="21128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k=1 </a:t>
            </a:r>
            <a:r>
              <a:rPr lang="en-US" sz="3200" dirty="0" smtClean="0">
                <a:sym typeface="Wingdings" panose="05000000000000000000" pitchFamily="2" charset="2"/>
              </a:rPr>
              <a:t> m = “</a:t>
            </a:r>
            <a:r>
              <a:rPr lang="en-US" sz="3200" dirty="0" err="1"/>
              <a:t>mxysx</a:t>
            </a:r>
            <a:r>
              <a:rPr lang="en-US" sz="3200" dirty="0"/>
              <a:t> </a:t>
            </a:r>
            <a:r>
              <a:rPr lang="en-US" sz="3200" dirty="0" err="1"/>
              <a:t>auo</a:t>
            </a:r>
            <a:r>
              <a:rPr lang="en-US" sz="3200" dirty="0"/>
              <a:t> </a:t>
            </a:r>
            <a:r>
              <a:rPr lang="en-US" sz="3200" dirty="0" err="1"/>
              <a:t>te</a:t>
            </a:r>
            <a:r>
              <a:rPr lang="en-US" sz="3200" dirty="0"/>
              <a:t> </a:t>
            </a:r>
            <a:r>
              <a:rPr lang="en-US" sz="3200" dirty="0" err="1"/>
              <a:t>oek</a:t>
            </a:r>
            <a:r>
              <a:rPr lang="en-US" sz="3200" dirty="0"/>
              <a:t> </a:t>
            </a:r>
            <a:r>
              <a:rPr lang="en-US" sz="3200" dirty="0" err="1"/>
              <a:t>jxyda</a:t>
            </a:r>
            <a:r>
              <a:rPr lang="en-US" sz="3200" dirty="0"/>
              <a:t> </a:t>
            </a:r>
            <a:r>
              <a:rPr lang="en-US" sz="3200" dirty="0" err="1"/>
              <a:t>yi</a:t>
            </a:r>
            <a:r>
              <a:rPr lang="en-US" sz="3200" dirty="0"/>
              <a:t> </a:t>
            </a:r>
            <a:r>
              <a:rPr lang="en-US" sz="3200" dirty="0" err="1"/>
              <a:t>hywxj</a:t>
            </a:r>
            <a:r>
              <a:rPr lang="en-US" sz="3200" dirty="0" smtClean="0"/>
              <a:t>?” </a:t>
            </a:r>
          </a:p>
          <a:p>
            <a:pPr lvl="1"/>
            <a:r>
              <a:rPr lang="en-US" sz="3200" dirty="0" smtClean="0">
                <a:sym typeface="Wingdings" panose="05000000000000000000" pitchFamily="2" charset="2"/>
              </a:rPr>
              <a:t>k=2  m=“</a:t>
            </a:r>
            <a:r>
              <a:rPr lang="en-US" sz="3200" dirty="0" err="1"/>
              <a:t>nyzty</a:t>
            </a:r>
            <a:r>
              <a:rPr lang="en-US" sz="3200" dirty="0"/>
              <a:t> </a:t>
            </a:r>
            <a:r>
              <a:rPr lang="en-US" sz="3200" dirty="0" err="1"/>
              <a:t>bvp</a:t>
            </a:r>
            <a:r>
              <a:rPr lang="en-US" sz="3200" dirty="0"/>
              <a:t> </a:t>
            </a:r>
            <a:r>
              <a:rPr lang="en-US" sz="3200" dirty="0" err="1"/>
              <a:t>uf</a:t>
            </a:r>
            <a:r>
              <a:rPr lang="en-US" sz="3200" dirty="0"/>
              <a:t> </a:t>
            </a:r>
            <a:r>
              <a:rPr lang="en-US" sz="3200" dirty="0" err="1"/>
              <a:t>pfl</a:t>
            </a:r>
            <a:r>
              <a:rPr lang="en-US" sz="3200" dirty="0"/>
              <a:t> </a:t>
            </a:r>
            <a:r>
              <a:rPr lang="en-US" sz="3200" dirty="0" err="1"/>
              <a:t>kyzeb</a:t>
            </a:r>
            <a:r>
              <a:rPr lang="en-US" sz="3200" dirty="0"/>
              <a:t> </a:t>
            </a:r>
            <a:r>
              <a:rPr lang="en-US" sz="3200" dirty="0" err="1"/>
              <a:t>zj</a:t>
            </a:r>
            <a:r>
              <a:rPr lang="en-US" sz="3200" dirty="0"/>
              <a:t> </a:t>
            </a:r>
            <a:r>
              <a:rPr lang="en-US" sz="3200" dirty="0" err="1"/>
              <a:t>izxyk</a:t>
            </a:r>
            <a:r>
              <a:rPr lang="en-US" sz="3200" dirty="0" smtClean="0"/>
              <a:t>?”</a:t>
            </a:r>
          </a:p>
          <a:p>
            <a:pPr lvl="1"/>
            <a:r>
              <a:rPr lang="en-US" sz="3200" dirty="0" smtClean="0">
                <a:sym typeface="Wingdings" panose="05000000000000000000" pitchFamily="2" charset="2"/>
              </a:rPr>
              <a:t>k=3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ozauz</a:t>
            </a:r>
            <a:r>
              <a:rPr lang="en-US" sz="3200" dirty="0"/>
              <a:t> </a:t>
            </a:r>
            <a:r>
              <a:rPr lang="en-US" sz="3200" dirty="0" err="1"/>
              <a:t>cwq</a:t>
            </a:r>
            <a:r>
              <a:rPr lang="en-US" sz="3200" dirty="0"/>
              <a:t> vg </a:t>
            </a:r>
            <a:r>
              <a:rPr lang="en-US" sz="3200" dirty="0" err="1"/>
              <a:t>qgm</a:t>
            </a:r>
            <a:r>
              <a:rPr lang="en-US" sz="3200" dirty="0"/>
              <a:t> </a:t>
            </a:r>
            <a:r>
              <a:rPr lang="en-US" sz="3200" dirty="0" err="1"/>
              <a:t>lzafc</a:t>
            </a:r>
            <a:r>
              <a:rPr lang="en-US" sz="3200" dirty="0"/>
              <a:t> </a:t>
            </a:r>
            <a:r>
              <a:rPr lang="en-US" sz="3200" dirty="0" err="1"/>
              <a:t>ak</a:t>
            </a:r>
            <a:r>
              <a:rPr lang="en-US" sz="3200" dirty="0"/>
              <a:t> </a:t>
            </a:r>
            <a:r>
              <a:rPr lang="en-US" sz="3200" dirty="0" err="1"/>
              <a:t>jayzl</a:t>
            </a:r>
            <a:r>
              <a:rPr lang="en-US" sz="3200" dirty="0"/>
              <a:t>?”</a:t>
            </a:r>
            <a:endParaRPr lang="en-US" sz="3200" dirty="0">
              <a:sym typeface="Wingdings" panose="05000000000000000000" pitchFamily="2" charset="2"/>
            </a:endParaRPr>
          </a:p>
          <a:p>
            <a:pPr lvl="1"/>
            <a:r>
              <a:rPr lang="en-US" sz="3200" dirty="0" smtClean="0"/>
              <a:t>k=4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pabva</a:t>
            </a:r>
            <a:r>
              <a:rPr lang="en-US" sz="3200" dirty="0"/>
              <a:t> </a:t>
            </a:r>
            <a:r>
              <a:rPr lang="en-US" sz="3200" dirty="0" err="1"/>
              <a:t>dxr</a:t>
            </a:r>
            <a:r>
              <a:rPr lang="en-US" sz="3200" dirty="0"/>
              <a:t> </a:t>
            </a:r>
            <a:r>
              <a:rPr lang="en-US" sz="3200" dirty="0" err="1"/>
              <a:t>wh</a:t>
            </a:r>
            <a:r>
              <a:rPr lang="en-US" sz="3200" dirty="0"/>
              <a:t> </a:t>
            </a:r>
            <a:r>
              <a:rPr lang="en-US" sz="3200" dirty="0" err="1"/>
              <a:t>rhn</a:t>
            </a:r>
            <a:r>
              <a:rPr lang="en-US" sz="3200" dirty="0"/>
              <a:t> </a:t>
            </a:r>
            <a:r>
              <a:rPr lang="en-US" sz="3200" dirty="0" err="1"/>
              <a:t>mabgd</a:t>
            </a:r>
            <a:r>
              <a:rPr lang="en-US" sz="3200" dirty="0"/>
              <a:t> </a:t>
            </a:r>
            <a:r>
              <a:rPr lang="en-US" sz="3200" dirty="0" err="1"/>
              <a:t>bl</a:t>
            </a:r>
            <a:r>
              <a:rPr lang="en-US" sz="3200" dirty="0"/>
              <a:t> </a:t>
            </a:r>
            <a:r>
              <a:rPr lang="en-US" sz="3200" dirty="0" err="1"/>
              <a:t>kbzam</a:t>
            </a:r>
            <a:r>
              <a:rPr lang="en-US" sz="3200" dirty="0" smtClean="0"/>
              <a:t>?” </a:t>
            </a:r>
            <a:endParaRPr lang="en-US" sz="3200" dirty="0"/>
          </a:p>
          <a:p>
            <a:pPr lvl="1"/>
            <a:r>
              <a:rPr lang="en-US" sz="3200" dirty="0" smtClean="0">
                <a:sym typeface="Wingdings" panose="05000000000000000000" pitchFamily="2" charset="2"/>
              </a:rPr>
              <a:t>k=5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qbcwb</a:t>
            </a:r>
            <a:r>
              <a:rPr lang="en-US" sz="3200" dirty="0"/>
              <a:t> </a:t>
            </a:r>
            <a:r>
              <a:rPr lang="en-US" sz="3200" dirty="0" err="1"/>
              <a:t>eys</a:t>
            </a:r>
            <a:r>
              <a:rPr lang="en-US" sz="3200" dirty="0"/>
              <a:t> xi </a:t>
            </a:r>
            <a:r>
              <a:rPr lang="en-US" sz="3200" dirty="0" err="1"/>
              <a:t>sio</a:t>
            </a:r>
            <a:r>
              <a:rPr lang="en-US" sz="3200" dirty="0"/>
              <a:t> </a:t>
            </a:r>
            <a:r>
              <a:rPr lang="en-US" sz="3200" dirty="0" err="1"/>
              <a:t>nbche</a:t>
            </a:r>
            <a:r>
              <a:rPr lang="en-US" sz="3200" dirty="0"/>
              <a:t> cm </a:t>
            </a:r>
            <a:r>
              <a:rPr lang="en-US" sz="3200" dirty="0" err="1"/>
              <a:t>lcabn</a:t>
            </a:r>
            <a:r>
              <a:rPr lang="en-US" sz="3200" dirty="0"/>
              <a:t>?”</a:t>
            </a:r>
          </a:p>
          <a:p>
            <a:pPr lvl="1"/>
            <a:r>
              <a:rPr lang="en-US" sz="3200" dirty="0" smtClean="0">
                <a:sym typeface="Wingdings" panose="05000000000000000000" pitchFamily="2" charset="2"/>
              </a:rPr>
              <a:t>k=6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rcdxc</a:t>
            </a:r>
            <a:r>
              <a:rPr lang="en-US" sz="3200" dirty="0"/>
              <a:t> </a:t>
            </a:r>
            <a:r>
              <a:rPr lang="en-US" sz="3200" dirty="0" err="1"/>
              <a:t>fzt</a:t>
            </a:r>
            <a:r>
              <a:rPr lang="en-US" sz="3200" dirty="0"/>
              <a:t> </a:t>
            </a:r>
            <a:r>
              <a:rPr lang="en-US" sz="3200" dirty="0" err="1"/>
              <a:t>yj</a:t>
            </a:r>
            <a:r>
              <a:rPr lang="en-US" sz="3200" dirty="0"/>
              <a:t> </a:t>
            </a:r>
            <a:r>
              <a:rPr lang="en-US" sz="3200" dirty="0" err="1"/>
              <a:t>tjp</a:t>
            </a:r>
            <a:r>
              <a:rPr lang="en-US" sz="3200" dirty="0"/>
              <a:t> </a:t>
            </a:r>
            <a:r>
              <a:rPr lang="en-US" sz="3200" dirty="0" err="1"/>
              <a:t>ocdif</a:t>
            </a:r>
            <a:r>
              <a:rPr lang="en-US" sz="3200" dirty="0"/>
              <a:t> </a:t>
            </a:r>
            <a:r>
              <a:rPr lang="en-US" sz="3200" dirty="0" err="1"/>
              <a:t>dn</a:t>
            </a:r>
            <a:r>
              <a:rPr lang="en-US" sz="3200" dirty="0"/>
              <a:t> </a:t>
            </a:r>
            <a:r>
              <a:rPr lang="en-US" sz="3200" dirty="0" err="1"/>
              <a:t>mdbco</a:t>
            </a:r>
            <a:r>
              <a:rPr lang="en-US" sz="3200" dirty="0" smtClean="0"/>
              <a:t>?”</a:t>
            </a:r>
            <a:endParaRPr lang="en-US" sz="3200" dirty="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4738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 Brute Force Attack</a:t>
            </a:r>
            <a:endParaRPr lang="en-US" dirty="0"/>
          </a:p>
        </p:txBody>
      </p:sp>
      <p:sp>
        <p:nvSpPr>
          <p:cNvPr id="3" name="Content Placeholder 2"/>
          <p:cNvSpPr>
            <a:spLocks noGrp="1"/>
          </p:cNvSpPr>
          <p:nvPr>
            <p:ph idx="1"/>
          </p:nvPr>
        </p:nvSpPr>
        <p:spPr/>
        <p:txBody>
          <a:bodyPr>
            <a:normAutofit/>
          </a:bodyPr>
          <a:lstStyle/>
          <a:p>
            <a:r>
              <a:rPr lang="en-US" dirty="0" smtClean="0"/>
              <a:t>Ciphertext</a:t>
            </a:r>
            <a:r>
              <a:rPr lang="en-US" dirty="0"/>
              <a:t>: “</a:t>
            </a:r>
            <a:r>
              <a:rPr lang="en-US" dirty="0" err="1"/>
              <a:t>lwxrw</a:t>
            </a:r>
            <a:r>
              <a:rPr lang="en-US" dirty="0"/>
              <a:t> </a:t>
            </a:r>
            <a:r>
              <a:rPr lang="en-US" dirty="0" err="1"/>
              <a:t>ztn</a:t>
            </a:r>
            <a:r>
              <a:rPr lang="en-US" dirty="0"/>
              <a:t> </a:t>
            </a:r>
            <a:r>
              <a:rPr lang="en-US" dirty="0" err="1"/>
              <a:t>sd</a:t>
            </a:r>
            <a:r>
              <a:rPr lang="en-US" dirty="0"/>
              <a:t> </a:t>
            </a:r>
            <a:r>
              <a:rPr lang="en-US" dirty="0" err="1"/>
              <a:t>ndj</a:t>
            </a:r>
            <a:r>
              <a:rPr lang="en-US" dirty="0"/>
              <a:t> </a:t>
            </a:r>
            <a:r>
              <a:rPr lang="en-US" dirty="0" err="1"/>
              <a:t>iwxcz</a:t>
            </a:r>
            <a:r>
              <a:rPr lang="en-US" dirty="0"/>
              <a:t> </a:t>
            </a:r>
            <a:r>
              <a:rPr lang="en-US" dirty="0" err="1"/>
              <a:t>xh</a:t>
            </a:r>
            <a:r>
              <a:rPr lang="en-US" dirty="0"/>
              <a:t> </a:t>
            </a:r>
            <a:r>
              <a:rPr lang="en-US" dirty="0" err="1"/>
              <a:t>gxvwi</a:t>
            </a:r>
            <a:r>
              <a:rPr lang="en-US" dirty="0" smtClean="0"/>
              <a:t>?”</a:t>
            </a:r>
          </a:p>
          <a:p>
            <a:pPr lvl="1"/>
            <a:r>
              <a:rPr lang="en-US" sz="3200" dirty="0" smtClean="0"/>
              <a:t>…</a:t>
            </a:r>
          </a:p>
          <a:p>
            <a:pPr lvl="1"/>
            <a:r>
              <a:rPr lang="en-US" sz="3200" dirty="0" smtClean="0">
                <a:sym typeface="Wingdings" panose="05000000000000000000" pitchFamily="2" charset="2"/>
              </a:rPr>
              <a:t>k=7  m=“</a:t>
            </a:r>
            <a:r>
              <a:rPr lang="en-US" sz="3200" dirty="0" err="1"/>
              <a:t>sdeyd</a:t>
            </a:r>
            <a:r>
              <a:rPr lang="en-US" sz="3200" dirty="0"/>
              <a:t> </a:t>
            </a:r>
            <a:r>
              <a:rPr lang="en-US" sz="3200" dirty="0" err="1"/>
              <a:t>gau</a:t>
            </a:r>
            <a:r>
              <a:rPr lang="en-US" sz="3200" dirty="0"/>
              <a:t> </a:t>
            </a:r>
            <a:r>
              <a:rPr lang="en-US" sz="3200" dirty="0" err="1"/>
              <a:t>zk</a:t>
            </a:r>
            <a:r>
              <a:rPr lang="en-US" sz="3200" dirty="0"/>
              <a:t> </a:t>
            </a:r>
            <a:r>
              <a:rPr lang="en-US" sz="3200" dirty="0" err="1"/>
              <a:t>ukq</a:t>
            </a:r>
            <a:r>
              <a:rPr lang="en-US" sz="3200" dirty="0"/>
              <a:t> </a:t>
            </a:r>
            <a:r>
              <a:rPr lang="en-US" sz="3200" dirty="0" err="1"/>
              <a:t>pdejg</a:t>
            </a:r>
            <a:r>
              <a:rPr lang="en-US" sz="3200" dirty="0"/>
              <a:t> </a:t>
            </a:r>
            <a:r>
              <a:rPr lang="en-US" sz="3200" dirty="0" err="1"/>
              <a:t>eo</a:t>
            </a:r>
            <a:r>
              <a:rPr lang="en-US" sz="3200" dirty="0"/>
              <a:t> </a:t>
            </a:r>
            <a:r>
              <a:rPr lang="en-US" sz="3200" dirty="0" err="1"/>
              <a:t>necdp</a:t>
            </a:r>
            <a:r>
              <a:rPr lang="en-US" sz="3200" dirty="0" smtClean="0"/>
              <a:t>?”</a:t>
            </a:r>
          </a:p>
          <a:p>
            <a:pPr lvl="1"/>
            <a:r>
              <a:rPr lang="en-US" sz="3200" dirty="0" smtClean="0">
                <a:sym typeface="Wingdings" panose="05000000000000000000" pitchFamily="2" charset="2"/>
              </a:rPr>
              <a:t>k=8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tefze</a:t>
            </a:r>
            <a:r>
              <a:rPr lang="en-US" sz="3200" dirty="0"/>
              <a:t> </a:t>
            </a:r>
            <a:r>
              <a:rPr lang="en-US" sz="3200" dirty="0" err="1"/>
              <a:t>hbv</a:t>
            </a:r>
            <a:r>
              <a:rPr lang="en-US" sz="3200" dirty="0"/>
              <a:t> al </a:t>
            </a:r>
            <a:r>
              <a:rPr lang="en-US" sz="3200" dirty="0" err="1"/>
              <a:t>vlr</a:t>
            </a:r>
            <a:r>
              <a:rPr lang="en-US" sz="3200" dirty="0"/>
              <a:t> </a:t>
            </a:r>
            <a:r>
              <a:rPr lang="en-US" sz="3200" dirty="0" err="1"/>
              <a:t>qefkh</a:t>
            </a:r>
            <a:r>
              <a:rPr lang="en-US" sz="3200" dirty="0"/>
              <a:t> </a:t>
            </a:r>
            <a:r>
              <a:rPr lang="en-US" sz="3200" dirty="0" err="1"/>
              <a:t>fp</a:t>
            </a:r>
            <a:r>
              <a:rPr lang="en-US" sz="3200" dirty="0"/>
              <a:t> </a:t>
            </a:r>
            <a:r>
              <a:rPr lang="en-US" sz="3200" dirty="0" err="1"/>
              <a:t>ofdeq</a:t>
            </a:r>
            <a:r>
              <a:rPr lang="en-US" sz="3200" dirty="0" smtClean="0"/>
              <a:t>?”</a:t>
            </a:r>
            <a:endParaRPr lang="en-US" sz="3200" dirty="0">
              <a:sym typeface="Wingdings" panose="05000000000000000000" pitchFamily="2" charset="2"/>
            </a:endParaRPr>
          </a:p>
          <a:p>
            <a:pPr lvl="1"/>
            <a:r>
              <a:rPr lang="en-US" sz="3200" dirty="0" smtClean="0"/>
              <a:t>k=9 </a:t>
            </a:r>
            <a:r>
              <a:rPr lang="en-US" sz="3200" dirty="0">
                <a:sym typeface="Wingdings" panose="05000000000000000000" pitchFamily="2" charset="2"/>
              </a:rPr>
              <a:t> m = </a:t>
            </a:r>
            <a:r>
              <a:rPr lang="en-US" sz="3200" dirty="0" smtClean="0">
                <a:sym typeface="Wingdings" panose="05000000000000000000" pitchFamily="2" charset="2"/>
              </a:rPr>
              <a:t>“</a:t>
            </a:r>
            <a:r>
              <a:rPr lang="en-US" sz="3200" dirty="0" err="1"/>
              <a:t>ufgaf</a:t>
            </a:r>
            <a:r>
              <a:rPr lang="en-US" sz="3200" dirty="0"/>
              <a:t> </a:t>
            </a:r>
            <a:r>
              <a:rPr lang="en-US" sz="3200" dirty="0" err="1"/>
              <a:t>icw</a:t>
            </a:r>
            <a:r>
              <a:rPr lang="en-US" sz="3200" dirty="0"/>
              <a:t> </a:t>
            </a:r>
            <a:r>
              <a:rPr lang="en-US" sz="3200" dirty="0" err="1"/>
              <a:t>bm</a:t>
            </a:r>
            <a:r>
              <a:rPr lang="en-US" sz="3200" dirty="0"/>
              <a:t> </a:t>
            </a:r>
            <a:r>
              <a:rPr lang="en-US" sz="3200" dirty="0" err="1"/>
              <a:t>wms</a:t>
            </a:r>
            <a:r>
              <a:rPr lang="en-US" sz="3200" dirty="0"/>
              <a:t> </a:t>
            </a:r>
            <a:r>
              <a:rPr lang="en-US" sz="3200" dirty="0" err="1"/>
              <a:t>rfgli</a:t>
            </a:r>
            <a:r>
              <a:rPr lang="en-US" sz="3200" dirty="0"/>
              <a:t> </a:t>
            </a:r>
            <a:r>
              <a:rPr lang="en-US" sz="3200" dirty="0" err="1"/>
              <a:t>gq</a:t>
            </a:r>
            <a:r>
              <a:rPr lang="en-US" sz="3200" dirty="0"/>
              <a:t> </a:t>
            </a:r>
            <a:r>
              <a:rPr lang="en-US" sz="3200" dirty="0" err="1"/>
              <a:t>pgefr</a:t>
            </a:r>
            <a:r>
              <a:rPr lang="en-US" sz="3200" dirty="0" smtClean="0"/>
              <a:t>?” </a:t>
            </a:r>
            <a:endParaRPr lang="en-US" sz="3200" dirty="0"/>
          </a:p>
          <a:p>
            <a:pPr lvl="1"/>
            <a:r>
              <a:rPr lang="en-US" sz="3200" dirty="0" smtClean="0">
                <a:sym typeface="Wingdings" panose="05000000000000000000" pitchFamily="2" charset="2"/>
              </a:rPr>
              <a:t>k=10 </a:t>
            </a:r>
            <a:r>
              <a:rPr lang="en-US" sz="3200" dirty="0">
                <a:sym typeface="Wingdings" panose="05000000000000000000" pitchFamily="2" charset="2"/>
              </a:rPr>
              <a:t> m</a:t>
            </a:r>
            <a:r>
              <a:rPr lang="en-US" sz="3200" dirty="0" smtClean="0">
                <a:sym typeface="Wingdings" panose="05000000000000000000" pitchFamily="2" charset="2"/>
              </a:rPr>
              <a:t>=“</a:t>
            </a:r>
            <a:r>
              <a:rPr lang="en-US" sz="3200" dirty="0" err="1"/>
              <a:t>vghbg</a:t>
            </a:r>
            <a:r>
              <a:rPr lang="en-US" sz="3200" dirty="0"/>
              <a:t> </a:t>
            </a:r>
            <a:r>
              <a:rPr lang="en-US" sz="3200" dirty="0" err="1"/>
              <a:t>jdx</a:t>
            </a:r>
            <a:r>
              <a:rPr lang="en-US" sz="3200" dirty="0"/>
              <a:t> </a:t>
            </a:r>
            <a:r>
              <a:rPr lang="en-US" sz="3200" dirty="0" err="1"/>
              <a:t>cn</a:t>
            </a:r>
            <a:r>
              <a:rPr lang="en-US" sz="3200" dirty="0"/>
              <a:t> </a:t>
            </a:r>
            <a:r>
              <a:rPr lang="en-US" sz="3200" dirty="0" err="1"/>
              <a:t>xnt</a:t>
            </a:r>
            <a:r>
              <a:rPr lang="en-US" sz="3200" dirty="0"/>
              <a:t> </a:t>
            </a:r>
            <a:r>
              <a:rPr lang="en-US" sz="3200" dirty="0" err="1"/>
              <a:t>sghmj</a:t>
            </a:r>
            <a:r>
              <a:rPr lang="en-US" sz="3200" dirty="0"/>
              <a:t> </a:t>
            </a:r>
            <a:r>
              <a:rPr lang="en-US" sz="3200" dirty="0" err="1"/>
              <a:t>hr</a:t>
            </a:r>
            <a:r>
              <a:rPr lang="en-US" sz="3200" dirty="0"/>
              <a:t> </a:t>
            </a:r>
            <a:r>
              <a:rPr lang="en-US" sz="3200" dirty="0" err="1"/>
              <a:t>qhfgs</a:t>
            </a:r>
            <a:r>
              <a:rPr lang="en-US" sz="3200" dirty="0" smtClean="0"/>
              <a:t>?”</a:t>
            </a:r>
            <a:endParaRPr lang="en-US" sz="3200" dirty="0"/>
          </a:p>
          <a:p>
            <a:pPr lvl="1"/>
            <a:r>
              <a:rPr lang="en-US" sz="3200" dirty="0">
                <a:sym typeface="Wingdings" panose="05000000000000000000" pitchFamily="2" charset="2"/>
              </a:rPr>
              <a:t>k=11 m= “</a:t>
            </a:r>
            <a:r>
              <a:rPr lang="en-US" sz="3200" dirty="0"/>
              <a:t>which key do you think is right?” </a:t>
            </a:r>
          </a:p>
          <a:p>
            <a:pPr lvl="1"/>
            <a:r>
              <a:rPr lang="en-US" sz="3200" dirty="0" smtClean="0">
                <a:sym typeface="Wingdings" panose="05000000000000000000" pitchFamily="2" charset="2"/>
              </a:rPr>
              <a:t>k=12  </a:t>
            </a:r>
            <a:r>
              <a:rPr lang="en-US" sz="3200" dirty="0">
                <a:sym typeface="Wingdings" panose="05000000000000000000" pitchFamily="2" charset="2"/>
              </a:rPr>
              <a:t>m= </a:t>
            </a:r>
            <a:r>
              <a:rPr lang="en-US" sz="3200" dirty="0" smtClean="0">
                <a:sym typeface="Wingdings" panose="05000000000000000000" pitchFamily="2" charset="2"/>
              </a:rPr>
              <a:t>“</a:t>
            </a:r>
            <a:r>
              <a:rPr lang="en-US" sz="3200" dirty="0" err="1"/>
              <a:t>xijdi</a:t>
            </a:r>
            <a:r>
              <a:rPr lang="en-US" sz="3200" dirty="0"/>
              <a:t> </a:t>
            </a:r>
            <a:r>
              <a:rPr lang="en-US" sz="3200" dirty="0" err="1"/>
              <a:t>lfz</a:t>
            </a:r>
            <a:r>
              <a:rPr lang="en-US" sz="3200" dirty="0"/>
              <a:t> ep </a:t>
            </a:r>
            <a:r>
              <a:rPr lang="en-US" sz="3200" dirty="0" err="1"/>
              <a:t>zpv</a:t>
            </a:r>
            <a:r>
              <a:rPr lang="en-US" sz="3200" dirty="0"/>
              <a:t> </a:t>
            </a:r>
            <a:r>
              <a:rPr lang="en-US" sz="3200" dirty="0" err="1"/>
              <a:t>uijol</a:t>
            </a:r>
            <a:r>
              <a:rPr lang="en-US" sz="3200" dirty="0"/>
              <a:t> </a:t>
            </a:r>
            <a:r>
              <a:rPr lang="en-US" sz="3200" dirty="0" err="1"/>
              <a:t>jt</a:t>
            </a:r>
            <a:r>
              <a:rPr lang="en-US" sz="3200" dirty="0"/>
              <a:t> </a:t>
            </a:r>
            <a:r>
              <a:rPr lang="en-US" sz="3200" dirty="0" err="1"/>
              <a:t>sjhiu</a:t>
            </a:r>
            <a:r>
              <a:rPr lang="en-US" sz="3200" dirty="0" smtClean="0"/>
              <a:t>?”</a:t>
            </a:r>
            <a:endParaRPr lang="en-US" sz="3200" dirty="0"/>
          </a:p>
          <a:p>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3576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86" y="3403600"/>
            <a:ext cx="3877733" cy="2908300"/>
          </a:xfrm>
          <a:prstGeom prst="rect">
            <a:avLst/>
          </a:prstGeom>
        </p:spPr>
      </p:pic>
      <p:sp>
        <p:nvSpPr>
          <p:cNvPr id="6" name="AutoShape 2" descr="Image result for cray supercomputer">
            <a:hlinkClick r:id="rId4"/>
          </p:cNvPr>
          <p:cNvSpPr>
            <a:spLocks noChangeAspect="1" noChangeArrowheads="1"/>
          </p:cNvSpPr>
          <p:nvPr/>
        </p:nvSpPr>
        <p:spPr bwMode="auto">
          <a:xfrm>
            <a:off x="2210753" y="-1740218"/>
            <a:ext cx="5734050" cy="3676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cray supercomput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7633" y="3282949"/>
            <a:ext cx="573405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203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Sufficient Key Space Principle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“Any secure encryption scheme </a:t>
            </a:r>
            <a:r>
              <a:rPr lang="en-US" sz="3600" i="1" dirty="0" smtClean="0"/>
              <a:t>must</a:t>
            </a:r>
            <a:r>
              <a:rPr lang="en-US" sz="3600" dirty="0" smtClean="0"/>
              <a:t> have a key space that is sufficiently large to make an exhaustive search attack infeasible.”</a:t>
            </a:r>
          </a:p>
          <a:p>
            <a:pPr marL="0" indent="0">
              <a:buNone/>
            </a:pPr>
            <a:endParaRPr lang="en-US" dirty="0" smtClean="0"/>
          </a:p>
          <a:p>
            <a:pPr marL="0" indent="0">
              <a:buNone/>
            </a:pPr>
            <a:r>
              <a:rPr lang="en-US" b="1" dirty="0" smtClean="0"/>
              <a:t>Question 1: </a:t>
            </a:r>
            <a:r>
              <a:rPr lang="en-US" dirty="0" smtClean="0"/>
              <a:t>How big is big enough? Complicated question….</a:t>
            </a:r>
            <a:endParaRPr lang="en-US" b="1" dirty="0" smtClean="0"/>
          </a:p>
          <a:p>
            <a:pPr marL="0" indent="0">
              <a:buNone/>
            </a:pPr>
            <a:endParaRPr lang="en-US" b="1" dirty="0" smtClean="0"/>
          </a:p>
          <a:p>
            <a:pPr marL="0" indent="0">
              <a:buNone/>
            </a:pPr>
            <a:r>
              <a:rPr lang="en-US" b="1" dirty="0" smtClean="0"/>
              <a:t>Question 2: </a:t>
            </a:r>
            <a:r>
              <a:rPr lang="en-US" dirty="0" smtClean="0"/>
              <a:t>If the key space is large is the encryption scheme necessarily 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593023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Cipher</a:t>
            </a:r>
            <a:endParaRPr lang="en-US" dirty="0"/>
          </a:p>
        </p:txBody>
      </p:sp>
      <p:sp>
        <p:nvSpPr>
          <p:cNvPr id="3" name="Content Placeholder 2"/>
          <p:cNvSpPr>
            <a:spLocks noGrp="1"/>
          </p:cNvSpPr>
          <p:nvPr>
            <p:ph idx="1"/>
          </p:nvPr>
        </p:nvSpPr>
        <p:spPr/>
        <p:txBody>
          <a:bodyPr/>
          <a:lstStyle/>
          <a:p>
            <a:r>
              <a:rPr lang="en-US" dirty="0" smtClean="0"/>
              <a:t>Secret key K is permutation of the alphabet</a:t>
            </a:r>
          </a:p>
          <a:p>
            <a:pPr lvl="1"/>
            <a:r>
              <a:rPr lang="en-US" dirty="0" smtClean="0"/>
              <a:t>Example:</a:t>
            </a:r>
          </a:p>
          <a:p>
            <a:pPr lvl="2"/>
            <a:r>
              <a:rPr lang="en-US" dirty="0" smtClean="0"/>
              <a:t>A  B  C  D  E  F   G  H  I   J    K  L   M  N  O P  Q  R   S   T   U  V  W  X  Y  Z</a:t>
            </a:r>
          </a:p>
          <a:p>
            <a:pPr lvl="2"/>
            <a:r>
              <a:rPr lang="en-US" dirty="0" smtClean="0"/>
              <a:t>X  E  U  A  D  N  B  K  V  M  R  O  C   Q  F  S  Y   H  W  G  L   Z   I    J   P  T</a:t>
            </a:r>
          </a:p>
          <a:p>
            <a:endParaRPr lang="en-US" dirty="0" smtClean="0"/>
          </a:p>
          <a:p>
            <a:r>
              <a:rPr lang="en-US" dirty="0" smtClean="0"/>
              <a:t>Encryption: apply permutation K to each letter in message</a:t>
            </a:r>
          </a:p>
          <a:p>
            <a:pPr lvl="1"/>
            <a:r>
              <a:rPr lang="en-US" dirty="0" smtClean="0"/>
              <a:t>TELLHIMABOUTME </a:t>
            </a:r>
            <a:r>
              <a:rPr lang="en-US" dirty="0" smtClean="0">
                <a:sym typeface="Wingdings" panose="05000000000000000000" pitchFamily="2" charset="2"/>
              </a:rPr>
              <a:t> GDOOKVCXEFLGCD</a:t>
            </a:r>
          </a:p>
          <a:p>
            <a:pPr lvl="1"/>
            <a:endParaRPr lang="en-US" dirty="0">
              <a:sym typeface="Wingdings" panose="05000000000000000000" pitchFamily="2" charset="2"/>
            </a:endParaRPr>
          </a:p>
          <a:p>
            <a:r>
              <a:rPr lang="en-US" dirty="0" smtClean="0">
                <a:sym typeface="Wingdings" panose="05000000000000000000" pitchFamily="2" charset="2"/>
              </a:rPr>
              <a:t>Decryption: reverse the permutation</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1551208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Secret key K is a permutation of the alphabet</a:t>
                </a:r>
              </a:p>
              <a:p>
                <a:pPr lvl="1"/>
                <a:r>
                  <a:rPr lang="en-US" dirty="0" smtClean="0"/>
                  <a:t>Example:</a:t>
                </a:r>
              </a:p>
              <a:p>
                <a:pPr lvl="2"/>
                <a:r>
                  <a:rPr lang="en-US" dirty="0"/>
                  <a:t>A  B  C  D  E  F   G  H  I   J    K  L   M  N  O P  Q  R   S   T   U  V  W  X  Y  Z</a:t>
                </a:r>
              </a:p>
              <a:p>
                <a:pPr lvl="2"/>
                <a:r>
                  <a:rPr lang="en-US" dirty="0"/>
                  <a:t>X  E  U  A  D  N  B  K  V  M  R  O  C   Q  F  S  Y   H  W  G  L   Z   I    J   P  T</a:t>
                </a:r>
              </a:p>
              <a:p>
                <a:pPr lvl="2"/>
                <a:endParaRPr lang="en-US" dirty="0"/>
              </a:p>
              <a:p>
                <a:r>
                  <a:rPr lang="en-US" dirty="0" smtClean="0"/>
                  <a:t>Question: What is the size of the </a:t>
                </a:r>
                <a:r>
                  <a:rPr lang="en-US" dirty="0" err="1" smtClean="0"/>
                  <a:t>keyspace</a:t>
                </a:r>
                <a:r>
                  <a:rPr lang="en-US" dirty="0" smtClean="0"/>
                  <a:t>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l-GR" i="1">
                              <a:latin typeface="Cambria Math" panose="02040503050406030204" pitchFamily="18" charset="0"/>
                              <a:ea typeface="Cambria Math" panose="02040503050406030204" pitchFamily="18" charset="0"/>
                            </a:rPr>
                            <m:t>𝒦</m:t>
                          </m:r>
                        </m:e>
                      </m:d>
                      <m:r>
                        <a:rPr lang="en-US" b="0" i="1" smtClean="0">
                          <a:latin typeface="Cambria Math" panose="02040503050406030204" pitchFamily="18" charset="0"/>
                        </a:rPr>
                        <m:t>=26! </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88</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30539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Analysis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179" y="3281769"/>
            <a:ext cx="5352381" cy="3257143"/>
          </a:xfrm>
        </p:spPr>
      </p:pic>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
        <p:nvSpPr>
          <p:cNvPr id="6" name="TextBox 5"/>
          <p:cNvSpPr txBox="1"/>
          <p:nvPr/>
        </p:nvSpPr>
        <p:spPr>
          <a:xfrm>
            <a:off x="180891" y="1506022"/>
            <a:ext cx="10649669"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Observation 1:</a:t>
            </a:r>
            <a:r>
              <a:rPr lang="en-US" dirty="0" smtClean="0"/>
              <a:t> If e is mapped to d then every appearance of e in the plaintext results in the appearance of a d in the ciphertext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2: </a:t>
            </a:r>
            <a:r>
              <a:rPr lang="en-US" dirty="0" smtClean="0"/>
              <a:t>Some letters occur much more frequently in 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Observation 3:</a:t>
            </a:r>
            <a:r>
              <a:rPr lang="en-US" dirty="0" smtClean="0"/>
              <a:t> Texts consisting of a few sentences tend to have a distribution close to average.</a:t>
            </a:r>
            <a:endParaRPr lang="en-US" dirty="0"/>
          </a:p>
        </p:txBody>
      </p:sp>
      <p:sp>
        <p:nvSpPr>
          <p:cNvPr id="7" name="Oval 6"/>
          <p:cNvSpPr/>
          <p:nvPr/>
        </p:nvSpPr>
        <p:spPr>
          <a:xfrm>
            <a:off x="2621280" y="3454400"/>
            <a:ext cx="568960" cy="37592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6"/>
          </p:cNvCxnSpPr>
          <p:nvPr/>
        </p:nvCxnSpPr>
        <p:spPr>
          <a:xfrm>
            <a:off x="3190240" y="3642360"/>
            <a:ext cx="4018634" cy="209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08874" y="3738276"/>
            <a:ext cx="4652236" cy="1200329"/>
          </a:xfrm>
          <a:prstGeom prst="rect">
            <a:avLst/>
          </a:prstGeom>
          <a:noFill/>
        </p:spPr>
        <p:txBody>
          <a:bodyPr wrap="none" rtlCol="0">
            <a:spAutoFit/>
          </a:bodyPr>
          <a:lstStyle/>
          <a:p>
            <a:r>
              <a:rPr lang="en-US" dirty="0" smtClean="0"/>
              <a:t>Step 1: Find letter in ciphertext that occurs with</a:t>
            </a:r>
          </a:p>
          <a:p>
            <a:r>
              <a:rPr lang="en-US" dirty="0" smtClean="0"/>
              <a:t>frequency &gt; 11%. This letter is probably e…</a:t>
            </a:r>
          </a:p>
          <a:p>
            <a:endParaRPr lang="en-US" dirty="0"/>
          </a:p>
          <a:p>
            <a:r>
              <a:rPr lang="en-US" dirty="0" smtClean="0"/>
              <a:t> </a:t>
            </a:r>
            <a:endParaRPr lang="en-US" dirty="0"/>
          </a:p>
        </p:txBody>
      </p:sp>
    </p:spTree>
    <p:extLst>
      <p:ext uri="{BB962C8B-B14F-4D97-AF65-F5344CB8AC3E}">
        <p14:creationId xmlns:p14="http://schemas.microsoft.com/office/powerpoint/2010/main" val="221906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Generalizes Shift Cipher</a:t>
            </a:r>
          </a:p>
          <a:p>
            <a:r>
              <a:rPr lang="en-US" dirty="0" smtClean="0"/>
              <a:t>K=k</a:t>
            </a:r>
            <a:r>
              <a:rPr lang="en-US" baseline="-25000" dirty="0" smtClean="0"/>
              <a:t>1</a:t>
            </a:r>
            <a:r>
              <a:rPr lang="en-US" dirty="0" smtClean="0"/>
              <a:t>,…,</a:t>
            </a:r>
            <a:r>
              <a:rPr lang="en-US" dirty="0" err="1" smtClean="0"/>
              <a:t>k</a:t>
            </a:r>
            <a:r>
              <a:rPr lang="en-US" baseline="-25000" dirty="0" err="1" smtClean="0"/>
              <a:t>t</a:t>
            </a:r>
            <a:endParaRPr lang="en-US" baseline="-25000" dirty="0" smtClean="0"/>
          </a:p>
          <a:p>
            <a:r>
              <a:rPr lang="en-US" dirty="0" err="1" smtClean="0"/>
              <a:t>Enc</a:t>
            </a:r>
            <a:r>
              <a:rPr lang="en-US" baseline="-25000" dirty="0" err="1" smtClean="0"/>
              <a:t>K</a:t>
            </a:r>
            <a:r>
              <a:rPr lang="en-US" dirty="0" smtClean="0"/>
              <a:t>(m) </a:t>
            </a:r>
          </a:p>
          <a:p>
            <a:pPr lvl="1"/>
            <a:r>
              <a:rPr lang="en-US" dirty="0" smtClean="0"/>
              <a:t>Shift first letter right k</a:t>
            </a:r>
            <a:r>
              <a:rPr lang="en-US" baseline="-25000" dirty="0" smtClean="0"/>
              <a:t>1</a:t>
            </a:r>
            <a:r>
              <a:rPr lang="en-US" dirty="0" smtClean="0"/>
              <a:t> times</a:t>
            </a:r>
          </a:p>
          <a:p>
            <a:pPr lvl="1"/>
            <a:r>
              <a:rPr lang="en-US" dirty="0" smtClean="0"/>
              <a:t>Shift second letter right k</a:t>
            </a:r>
            <a:r>
              <a:rPr lang="en-US" baseline="-25000" dirty="0" smtClean="0"/>
              <a:t>2</a:t>
            </a:r>
            <a:r>
              <a:rPr lang="en-US" dirty="0" smtClean="0"/>
              <a:t> times</a:t>
            </a:r>
          </a:p>
          <a:p>
            <a:pPr lvl="1"/>
            <a:r>
              <a:rPr lang="en-US" dirty="0" smtClean="0"/>
              <a:t>…</a:t>
            </a:r>
          </a:p>
          <a:p>
            <a:pPr lvl="1"/>
            <a:r>
              <a:rPr lang="en-US" dirty="0" smtClean="0"/>
              <a:t>Shift </a:t>
            </a:r>
            <a:r>
              <a:rPr lang="en-US" dirty="0" err="1" smtClean="0"/>
              <a:t>t</a:t>
            </a:r>
            <a:r>
              <a:rPr lang="en-US" baseline="30000" dirty="0" err="1" smtClean="0"/>
              <a:t>th</a:t>
            </a:r>
            <a:r>
              <a:rPr lang="en-US" dirty="0" smtClean="0"/>
              <a:t> letter right </a:t>
            </a:r>
            <a:r>
              <a:rPr lang="en-US" dirty="0" err="1" smtClean="0"/>
              <a:t>k</a:t>
            </a:r>
            <a:r>
              <a:rPr lang="en-US" baseline="-25000" dirty="0" err="1" smtClean="0"/>
              <a:t>t</a:t>
            </a:r>
            <a:r>
              <a:rPr lang="en-US" dirty="0" smtClean="0"/>
              <a:t> times </a:t>
            </a:r>
          </a:p>
          <a:p>
            <a:pPr lvl="1"/>
            <a:r>
              <a:rPr lang="en-US" dirty="0" smtClean="0"/>
              <a:t>Shift t+1</a:t>
            </a:r>
            <a:r>
              <a:rPr lang="en-US" baseline="30000" dirty="0" smtClean="0"/>
              <a:t>st</a:t>
            </a:r>
            <a:r>
              <a:rPr lang="en-US" dirty="0" smtClean="0"/>
              <a:t> letter right k</a:t>
            </a:r>
            <a:r>
              <a:rPr lang="en-US" baseline="-25000" dirty="0" smtClean="0"/>
              <a:t>1</a:t>
            </a:r>
            <a:r>
              <a:rPr lang="en-US" dirty="0" smtClean="0"/>
              <a:t> times</a:t>
            </a:r>
          </a:p>
          <a:p>
            <a:pPr lvl="1"/>
            <a:r>
              <a:rPr lang="en-US" dirty="0" smtClean="0"/>
              <a:t>…</a:t>
            </a:r>
            <a:endParaRPr lang="en-US" dirty="0"/>
          </a:p>
          <a:p>
            <a:r>
              <a:rPr lang="en-US" b="1" dirty="0" smtClean="0"/>
              <a:t>Question:</a:t>
            </a:r>
            <a:r>
              <a:rPr lang="en-US" dirty="0" smtClean="0"/>
              <a:t> Size of key-space? </a:t>
            </a:r>
          </a:p>
          <a:p>
            <a:r>
              <a:rPr lang="en-US" dirty="0" smtClean="0"/>
              <a:t>Answer: 26</a:t>
            </a:r>
            <a:r>
              <a:rPr lang="en-US" baseline="30000" dirty="0" smtClean="0"/>
              <a:t>t </a:t>
            </a:r>
            <a:r>
              <a:rPr lang="en-US" dirty="0"/>
              <a:t>(brute force may not be useful)</a:t>
            </a:r>
            <a:endParaRPr lang="en-US" baseline="30000" dirty="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69882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Encryption</a:t>
            </a:r>
            <a:endParaRPr lang="en-US" dirty="0"/>
          </a:p>
        </p:txBody>
      </p:sp>
      <p:sp>
        <p:nvSpPr>
          <p:cNvPr id="3" name="Content Placeholder 2"/>
          <p:cNvSpPr>
            <a:spLocks noGrp="1"/>
          </p:cNvSpPr>
          <p:nvPr>
            <p:ph idx="1"/>
          </p:nvPr>
        </p:nvSpPr>
        <p:spPr/>
        <p:txBody>
          <a:bodyPr/>
          <a:lstStyle/>
          <a:p>
            <a:r>
              <a:rPr lang="en-US" dirty="0" smtClean="0"/>
              <a:t>What cryptography has historically been all about (Pre 1970)</a:t>
            </a:r>
          </a:p>
          <a:p>
            <a:r>
              <a:rPr lang="en-US" dirty="0" smtClean="0"/>
              <a:t>Two parties (sender and receiver) share secret key</a:t>
            </a:r>
          </a:p>
          <a:p>
            <a:endParaRPr lang="en-US" dirty="0"/>
          </a:p>
          <a:p>
            <a:r>
              <a:rPr lang="en-US" dirty="0" smtClean="0"/>
              <a:t>Sender uses key to encrypt (“scramble”) the message before transmission</a:t>
            </a:r>
          </a:p>
          <a:p>
            <a:r>
              <a:rPr lang="en-US" dirty="0" smtClean="0"/>
              <a:t>Receiver uses the key to decrypt (“unscramble”) and recover the original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93663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Cipher</a:t>
            </a:r>
            <a:endParaRPr lang="en-US" dirty="0"/>
          </a:p>
        </p:txBody>
      </p:sp>
      <p:sp>
        <p:nvSpPr>
          <p:cNvPr id="3" name="Content Placeholder 2"/>
          <p:cNvSpPr>
            <a:spLocks noGrp="1"/>
          </p:cNvSpPr>
          <p:nvPr>
            <p:ph idx="1"/>
          </p:nvPr>
        </p:nvSpPr>
        <p:spPr/>
        <p:txBody>
          <a:bodyPr>
            <a:normAutofit/>
          </a:bodyPr>
          <a:lstStyle/>
          <a:p>
            <a:r>
              <a:rPr lang="en-US" dirty="0" smtClean="0"/>
              <a:t>Still vulnerable to frequency analysis</a:t>
            </a:r>
          </a:p>
          <a:p>
            <a:r>
              <a:rPr lang="en-US" dirty="0" smtClean="0"/>
              <a:t>Good guess: Select </a:t>
            </a:r>
            <a:r>
              <a:rPr lang="en-US" dirty="0"/>
              <a:t>K=k</a:t>
            </a:r>
            <a:r>
              <a:rPr lang="en-US" baseline="-25000" dirty="0"/>
              <a:t>1</a:t>
            </a:r>
            <a:r>
              <a:rPr lang="en-US" dirty="0"/>
              <a:t>,…,</a:t>
            </a:r>
            <a:r>
              <a:rPr lang="en-US" dirty="0" err="1" smtClean="0"/>
              <a:t>k</a:t>
            </a:r>
            <a:r>
              <a:rPr lang="en-US" baseline="-25000" dirty="0" err="1" smtClean="0"/>
              <a:t>t</a:t>
            </a:r>
            <a:r>
              <a:rPr lang="en-US" baseline="-25000" dirty="0" smtClean="0"/>
              <a:t> </a:t>
            </a:r>
            <a:r>
              <a:rPr lang="en-US" dirty="0" smtClean="0"/>
              <a:t>to maximize number of e’s in resulting ciphertext </a:t>
            </a:r>
          </a:p>
          <a:p>
            <a:pPr lvl="1"/>
            <a:r>
              <a:rPr lang="en-US" dirty="0" smtClean="0"/>
              <a:t>See Katz and Lindell 1.3 for even more sophisticated heuristics.</a:t>
            </a:r>
          </a:p>
          <a:p>
            <a:pPr lvl="1"/>
            <a:endParaRPr lang="en-US" baseline="-25000" dirty="0" smtClean="0"/>
          </a:p>
          <a:p>
            <a:r>
              <a:rPr lang="en-US" dirty="0" smtClean="0"/>
              <a:t>Works if the initial message m is long enough</a:t>
            </a:r>
          </a:p>
          <a:p>
            <a:endParaRPr lang="en-US" dirty="0"/>
          </a:p>
          <a:p>
            <a:r>
              <a:rPr lang="en-US" dirty="0" err="1" smtClean="0"/>
              <a:t>Vigenere</a:t>
            </a:r>
            <a:r>
              <a:rPr lang="en-US" dirty="0" smtClean="0"/>
              <a:t> is perfectly secure if the message m is at most t letters long.</a:t>
            </a:r>
            <a:endParaRPr lang="en-US" dirty="0"/>
          </a:p>
          <a:p>
            <a:endParaRPr lang="en-US" baseline="-25000" dirty="0" smtClean="0"/>
          </a:p>
          <a:p>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359663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Designing secure ciphers is hard</a:t>
            </a:r>
          </a:p>
          <a:p>
            <a:endParaRPr lang="en-US" dirty="0"/>
          </a:p>
          <a:p>
            <a:r>
              <a:rPr lang="en-US" dirty="0" err="1" smtClean="0"/>
              <a:t>Vigenere</a:t>
            </a:r>
            <a:r>
              <a:rPr lang="en-US" dirty="0" smtClean="0"/>
              <a:t> remained “unbroken” for a long time</a:t>
            </a:r>
          </a:p>
          <a:p>
            <a:endParaRPr lang="en-US" dirty="0"/>
          </a:p>
          <a:p>
            <a:r>
              <a:rPr lang="en-US" dirty="0" smtClean="0"/>
              <a:t>Complex schemes are not secure</a:t>
            </a:r>
          </a:p>
          <a:p>
            <a:endParaRPr lang="en-US" dirty="0"/>
          </a:p>
          <a:p>
            <a:r>
              <a:rPr lang="en-US" dirty="0" smtClean="0"/>
              <a:t>All historical ciphers have fallen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pic>
        <p:nvPicPr>
          <p:cNvPr id="5122" name="Picture 2" descr="Image result for sad caes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695" y="1646238"/>
            <a:ext cx="2666402" cy="436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Attempt 1: Impossible for attacker to recover secret key K</a:t>
                </a:r>
              </a:p>
              <a:p>
                <a:pPr lvl="2"/>
                <a14:m>
                  <m:oMath xmlns:m="http://schemas.openxmlformats.org/officeDocument/2006/math">
                    <m:func>
                      <m:funcPr>
                        <m:ctrlPr>
                          <a:rPr lang="en-US" i="1">
                            <a:latin typeface="Cambria Math" panose="02040503050406030204" pitchFamily="18" charset="0"/>
                          </a:rPr>
                        </m:ctrlPr>
                      </m:funcPr>
                      <m:fName>
                        <m:r>
                          <m:rPr>
                            <m:sty m:val="p"/>
                          </m:rPr>
                          <a:rPr lang="en-US" i="0">
                            <a:latin typeface="Cambria Math" panose="02040503050406030204" pitchFamily="18" charset="0"/>
                          </a:rPr>
                          <m:t>Enc</m:t>
                        </m:r>
                        <m:r>
                          <m:rPr>
                            <m:sty m:val="p"/>
                          </m:rPr>
                          <a:rPr lang="en-US" i="0" baseline="-25000">
                            <a:latin typeface="Cambria Math" panose="02040503050406030204" pitchFamily="18" charset="0"/>
                          </a:rPr>
                          <m:t>k</m:t>
                        </m:r>
                      </m:fName>
                      <m:e>
                        <m:r>
                          <a:rPr lang="en-US" i="0">
                            <a:latin typeface="Cambria Math" panose="02040503050406030204" pitchFamily="18" charset="0"/>
                          </a:rPr>
                          <m:t>(</m:t>
                        </m:r>
                        <m:r>
                          <m:rPr>
                            <m:sty m:val="p"/>
                          </m:rPr>
                          <a:rPr lang="en-US" i="0">
                            <a:latin typeface="Cambria Math" panose="02040503050406030204" pitchFamily="18" charset="0"/>
                          </a:rPr>
                          <m:t>m</m:t>
                        </m:r>
                        <m:r>
                          <a:rPr lang="en-US" i="0">
                            <a:latin typeface="Cambria Math" panose="02040503050406030204" pitchFamily="18" charset="0"/>
                          </a:rPr>
                          <m:t>)</m:t>
                        </m:r>
                      </m:e>
                    </m:func>
                    <m:r>
                      <a:rPr lang="en-US" b="0" i="0" smtClean="0">
                        <a:latin typeface="Cambria Math" panose="02040503050406030204" pitchFamily="18" charset="0"/>
                      </a:rPr>
                      <m:t>=</m:t>
                    </m:r>
                    <m:r>
                      <m:rPr>
                        <m:sty m:val="p"/>
                      </m:rPr>
                      <a:rPr lang="en-US" b="0" i="0" smtClean="0">
                        <a:latin typeface="Cambria Math" panose="02040503050406030204" pitchFamily="18" charset="0"/>
                      </a:rPr>
                      <m:t>m</m:t>
                    </m:r>
                  </m:oMath>
                </a14:m>
                <a:endParaRPr lang="en-US" b="0" dirty="0" smtClean="0"/>
              </a:p>
              <a:p>
                <a:pPr lvl="1"/>
                <a:r>
                  <a:rPr lang="en-US" dirty="0" smtClean="0"/>
                  <a:t>Attempt 2: Impossible for attacker to recover entire plaintext from ciphertext?</a:t>
                </a:r>
              </a:p>
              <a:p>
                <a:pPr lvl="2"/>
                <a:r>
                  <a:rPr lang="en-US" dirty="0" smtClean="0"/>
                  <a:t>Ok to decrypt 90% of message?</a:t>
                </a:r>
              </a:p>
              <a:p>
                <a:pPr lvl="1"/>
                <a:r>
                  <a:rPr lang="en-US" dirty="0" smtClean="0"/>
                  <a:t>Attempt 3: Impossible for attacker to figure out any particular character of the plaintext from the ciphertext?</a:t>
                </a:r>
              </a:p>
              <a:p>
                <a:pPr lvl="2"/>
                <a:r>
                  <a:rPr lang="en-US" dirty="0" smtClean="0"/>
                  <a:t>[Too Weak] Does employee make more than $100,000 per year?</a:t>
                </a:r>
              </a:p>
              <a:p>
                <a:pPr lvl="2"/>
                <a:r>
                  <a:rPr lang="en-US" dirty="0" smtClean="0"/>
                  <a:t>[Too Strong] Lucky </a:t>
                </a:r>
                <a:r>
                  <a:rPr lang="en-US" dirty="0"/>
                  <a:t>guess? Prior Information? (e.g., letters always begin “Dear ….”)</a:t>
                </a:r>
              </a:p>
              <a:p>
                <a:pPr lvl="2"/>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13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8672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normAutofit/>
          </a:bodyPr>
          <a:lstStyle/>
          <a:p>
            <a:r>
              <a:rPr lang="en-US" dirty="0" smtClean="0"/>
              <a:t>Need formal definitions of “security”</a:t>
            </a:r>
          </a:p>
          <a:p>
            <a:pPr marL="457200" lvl="1" indent="0">
              <a:buNone/>
            </a:pPr>
            <a:r>
              <a:rPr lang="en-US" i="1" dirty="0" smtClean="0"/>
              <a:t>If you don’t understand what you want to achieve, how can you possibly know when (or if) you have achieved it?</a:t>
            </a:r>
          </a:p>
          <a:p>
            <a:pPr marL="457200" lvl="1" indent="0">
              <a:buNone/>
            </a:pPr>
            <a:endParaRPr lang="en-US" i="1" dirty="0"/>
          </a:p>
          <a:p>
            <a:pPr lvl="1"/>
            <a:r>
              <a:rPr lang="en-US" dirty="0" smtClean="0"/>
              <a:t>Final Attempt: Regardless of information an attacker </a:t>
            </a:r>
            <a:r>
              <a:rPr lang="en-US" i="1" dirty="0" smtClean="0"/>
              <a:t>already</a:t>
            </a:r>
            <a:r>
              <a:rPr lang="en-US" dirty="0" smtClean="0"/>
              <a:t> has, a ciphertext should leak no </a:t>
            </a:r>
            <a:r>
              <a:rPr lang="en-US" i="1" dirty="0" smtClean="0"/>
              <a:t>additional information </a:t>
            </a:r>
            <a:r>
              <a:rPr lang="en-US" dirty="0" smtClean="0"/>
              <a:t>about the underlying plaintext.</a:t>
            </a:r>
          </a:p>
          <a:p>
            <a:pPr lvl="2"/>
            <a:r>
              <a:rPr lang="en-US" dirty="0" smtClean="0"/>
              <a:t>This is the “</a:t>
            </a:r>
            <a:r>
              <a:rPr lang="en-US" i="1" dirty="0" smtClean="0"/>
              <a:t>right</a:t>
            </a:r>
            <a:r>
              <a:rPr lang="en-US" dirty="0" smtClean="0"/>
              <a:t>” approach</a:t>
            </a:r>
          </a:p>
          <a:p>
            <a:pPr lvl="2"/>
            <a:r>
              <a:rPr lang="en-US" dirty="0" smtClean="0"/>
              <a:t>Still need to </a:t>
            </a:r>
            <a:r>
              <a:rPr lang="en-US" i="1" dirty="0" smtClean="0"/>
              <a:t>formalize</a:t>
            </a:r>
            <a:r>
              <a:rPr lang="en-US" dirty="0" smtClean="0"/>
              <a:t> mathematically</a:t>
            </a:r>
          </a:p>
          <a:p>
            <a:endParaRPr lang="en-US" dirty="0"/>
          </a:p>
          <a:p>
            <a:r>
              <a:rPr lang="en-US" dirty="0" smtClean="0"/>
              <a:t>Security definition includes </a:t>
            </a:r>
            <a:r>
              <a:rPr lang="en-US" i="1" u="sng" dirty="0" smtClean="0"/>
              <a:t>goal</a:t>
            </a:r>
            <a:r>
              <a:rPr lang="en-US" dirty="0" smtClean="0"/>
              <a:t> and </a:t>
            </a:r>
            <a:r>
              <a:rPr lang="en-US" i="1" u="sng" dirty="0" smtClean="0"/>
              <a:t>threat-model</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18967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lstStyle/>
          <a:p>
            <a:r>
              <a:rPr lang="en-US" dirty="0" smtClean="0"/>
              <a:t>Proofs of Security are critical</a:t>
            </a:r>
          </a:p>
          <a:p>
            <a:pPr lvl="1"/>
            <a:r>
              <a:rPr lang="en-US" dirty="0" smtClean="0"/>
              <a:t>Iron-clad guarantee that attacker will not succeed </a:t>
            </a:r>
            <a:r>
              <a:rPr lang="en-US" dirty="0"/>
              <a:t>(relative to definition/assumptions) </a:t>
            </a:r>
            <a:endParaRPr lang="en-US" dirty="0" smtClean="0"/>
          </a:p>
          <a:p>
            <a:r>
              <a:rPr lang="en-US" dirty="0" smtClean="0"/>
              <a:t>Experience: intuition is often misleading in cryptography</a:t>
            </a:r>
            <a:endParaRPr lang="en-US" dirty="0"/>
          </a:p>
          <a:p>
            <a:pPr lvl="1"/>
            <a:r>
              <a:rPr lang="en-US" dirty="0" smtClean="0"/>
              <a:t>An “intuitively secure” scheme may actually be badly broken.</a:t>
            </a:r>
          </a:p>
          <a:p>
            <a:pPr lvl="1"/>
            <a:endParaRPr lang="en-US" dirty="0"/>
          </a:p>
          <a:p>
            <a:r>
              <a:rPr lang="en-US" dirty="0" smtClean="0"/>
              <a:t>Before deploying in the real world</a:t>
            </a:r>
          </a:p>
          <a:p>
            <a:pPr lvl="1"/>
            <a:r>
              <a:rPr lang="en-US" dirty="0" smtClean="0"/>
              <a:t>Consider definition/assumptions in security definition</a:t>
            </a:r>
          </a:p>
          <a:p>
            <a:pPr lvl="1"/>
            <a:r>
              <a:rPr lang="en-US" dirty="0" smtClean="0"/>
              <a:t>Does the threat model capture the attackers true abilities?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90871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3" name="Content Placeholder 2"/>
          <p:cNvSpPr>
            <a:spLocks noGrp="1"/>
          </p:cNvSpPr>
          <p:nvPr>
            <p:ph idx="1"/>
          </p:nvPr>
        </p:nvSpPr>
        <p:spPr/>
        <p:txBody>
          <a:bodyPr/>
          <a:lstStyle/>
          <a:p>
            <a:r>
              <a:rPr lang="en-US" dirty="0" smtClean="0"/>
              <a:t>Perfect Secrecy</a:t>
            </a:r>
          </a:p>
          <a:p>
            <a:endParaRPr lang="en-US" dirty="0"/>
          </a:p>
          <a:p>
            <a:r>
              <a:rPr lang="en-US" dirty="0" smtClean="0"/>
              <a:t>Before </a:t>
            </a:r>
            <a:r>
              <a:rPr lang="en-US" dirty="0"/>
              <a:t>Next Class  </a:t>
            </a:r>
          </a:p>
          <a:p>
            <a:pPr lvl="1"/>
            <a:r>
              <a:rPr lang="en-US" dirty="0"/>
              <a:t>Read: Katz and Lindell Chapter 2</a:t>
            </a:r>
          </a:p>
          <a:p>
            <a:pPr lvl="1"/>
            <a:r>
              <a:rPr lang="en-US" dirty="0"/>
              <a:t>(Assumes familiarity with basic probability theory, see Appendix A.3)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290818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Basic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Plaintext</a:t>
                </a:r>
              </a:p>
              <a:p>
                <a:pPr lvl="1"/>
                <a:r>
                  <a:rPr lang="en-US" dirty="0" smtClean="0"/>
                  <a:t>The original message m</a:t>
                </a:r>
              </a:p>
              <a:p>
                <a:r>
                  <a:rPr lang="en-US" dirty="0" smtClean="0"/>
                  <a:t>Plaintext Space (Message Space)</a:t>
                </a:r>
              </a:p>
              <a:p>
                <a:pPr lvl="1"/>
                <a:r>
                  <a:rPr lang="en-US" dirty="0" smtClean="0"/>
                  <a:t>The set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r>
                  <a:rPr lang="en-US" dirty="0" smtClean="0"/>
                  <a:t> of all possible plaintext messages</a:t>
                </a:r>
              </a:p>
              <a:p>
                <a:pPr lvl="1"/>
                <a:r>
                  <a:rPr lang="en-US" dirty="0" smtClean="0"/>
                  <a:t>Example 1: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𝑎𝑡𝑡𝑎𝑐</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𝑟</m:t>
                            </m:r>
                          </m:e>
                        </m:sPre>
                        <m:r>
                          <a:rPr lang="en-US" b="0" i="1" smtClean="0">
                            <a:latin typeface="Cambria Math" panose="02040503050406030204" pitchFamily="18" charset="0"/>
                            <a:ea typeface="Cambria Math" panose="02040503050406030204" pitchFamily="18" charset="0"/>
                          </a:rPr>
                          <m:t>𝑒𝑡𝑟𝑒𝑎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Pre>
                          <m:sPrePr>
                            <m:ctrlPr>
                              <a:rPr lang="en-US" b="0" i="1" smtClean="0">
                                <a:latin typeface="Cambria Math" panose="02040503050406030204" pitchFamily="18" charset="0"/>
                                <a:ea typeface="Cambria Math" panose="02040503050406030204" pitchFamily="18" charset="0"/>
                              </a:rPr>
                            </m:ctrlPr>
                          </m:sPreP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h</m:t>
                            </m:r>
                          </m:e>
                        </m:sPre>
                        <m:r>
                          <a:rPr lang="en-US" b="0" i="1" smtClean="0">
                            <a:latin typeface="Cambria Math" panose="02040503050406030204" pitchFamily="18" charset="0"/>
                            <a:ea typeface="Cambria Math" panose="02040503050406030204" pitchFamily="18" charset="0"/>
                          </a:rPr>
                          <m:t>𝑜𝑙𝑑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𝑝𝑜𝑠𝑖𝑡𝑖𝑜𝑛</m:t>
                        </m:r>
                        <m:r>
                          <a:rPr lang="en-US" b="0" i="1" smtClean="0">
                            <a:latin typeface="Cambria Math" panose="02040503050406030204" pitchFamily="18" charset="0"/>
                            <a:ea typeface="Cambria Math" panose="02040503050406030204" pitchFamily="18" charset="0"/>
                          </a:rPr>
                          <m:t>′</m:t>
                        </m:r>
                      </m:e>
                    </m:d>
                  </m:oMath>
                </a14:m>
                <a:endParaRPr lang="en-US" dirty="0" smtClean="0"/>
              </a:p>
              <a:p>
                <a:pPr lvl="1"/>
                <a:r>
                  <a:rPr lang="en-US" dirty="0" smtClean="0">
                    <a:ea typeface="Cambria Math" panose="02040503050406030204" pitchFamily="18" charset="0"/>
                  </a:rPr>
                  <a:t>Example 2: </a:t>
                </a:r>
                <a14:m>
                  <m:oMath xmlns:m="http://schemas.openxmlformats.org/officeDocument/2006/math">
                    <m:r>
                      <a:rPr lang="en-US" i="1" smtClean="0">
                        <a:latin typeface="Cambria Math" panose="02040503050406030204" pitchFamily="18" charset="0"/>
                        <a:ea typeface="Cambria Math" panose="02040503050406030204" pitchFamily="18" charset="0"/>
                      </a:rPr>
                      <m:t>ℳ</m:t>
                    </m:r>
                    <m:r>
                      <a:rPr lang="en-US" b="0" i="0"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r>
                      <a:rPr lang="en-US" b="0" i="1" baseline="30000" smtClean="0">
                        <a:latin typeface="Cambria Math" panose="02040503050406030204" pitchFamily="18" charset="0"/>
                        <a:ea typeface="Cambria Math" panose="02040503050406030204" pitchFamily="18" charset="0"/>
                      </a:rPr>
                      <m:t>𝑛</m:t>
                    </m:r>
                  </m:oMath>
                </a14:m>
                <a:r>
                  <a:rPr lang="en-US" b="0" dirty="0" smtClean="0">
                    <a:ea typeface="Cambria Math" panose="02040503050406030204" pitchFamily="18" charset="0"/>
                  </a:rPr>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all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bit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messages</m:t>
                    </m:r>
                  </m:oMath>
                </a14:m>
                <a:endParaRPr lang="en-US" b="0" dirty="0" smtClean="0">
                  <a:ea typeface="Cambria Math" panose="02040503050406030204" pitchFamily="18" charset="0"/>
                </a:endParaRPr>
              </a:p>
              <a:p>
                <a:r>
                  <a:rPr lang="en-US" dirty="0" smtClean="0"/>
                  <a:t>Ciphertext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a:t>
                </a:r>
              </a:p>
              <a:p>
                <a:pPr lvl="1"/>
                <a:r>
                  <a:rPr lang="en-US" dirty="0" smtClean="0"/>
                  <a:t>An encrypted (“scrambled”)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𝒞</m:t>
                    </m:r>
                  </m:oMath>
                </a14:m>
                <a:r>
                  <a:rPr lang="en-US" dirty="0" smtClean="0"/>
                  <a:t>  (ciphertext space)</a:t>
                </a:r>
              </a:p>
              <a:p>
                <a:r>
                  <a:rPr lang="en-US" dirty="0" smtClean="0"/>
                  <a:t>Key/</a:t>
                </a:r>
                <a:r>
                  <a:rPr lang="en-US" dirty="0" err="1" smtClean="0"/>
                  <a:t>Keyspace</a:t>
                </a:r>
                <a:r>
                  <a:rPr lang="en-US" dirty="0" smtClean="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36460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dirty="0" smtClean="0"/>
                  <a:t>Input: Random Bits R</a:t>
                </a:r>
              </a:p>
              <a:p>
                <a:pPr lvl="2"/>
                <a:r>
                  <a:rPr lang="en-US" dirty="0" smtClean="0"/>
                  <a:t>Output: 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func>
                  </m:oMath>
                </a14:m>
                <a:r>
                  <a:rPr lang="en-US" dirty="0" smtClean="0"/>
                  <a:t> </a:t>
                </a:r>
                <a:r>
                  <a:rPr lang="en-US" dirty="0" smtClean="0"/>
                  <a:t>(</a:t>
                </a:r>
                <a:r>
                  <a:rPr lang="en-US" dirty="0" err="1" smtClean="0"/>
                  <a:t>Encrytpion</a:t>
                </a:r>
                <a:r>
                  <a:rPr lang="en-US" dirty="0" smtClean="0"/>
                  <a:t>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dirty="0" smtClean="0"/>
              </a:p>
              <a:p>
                <a:pPr lvl="2"/>
                <a:r>
                  <a:rPr lang="en-US" dirty="0" smtClean="0"/>
                  <a:t>Output: 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a:t>
                </a:r>
                <a:r>
                  <a:rPr lang="en-US" dirty="0" smtClean="0"/>
                  <a:t>(Decryption </a:t>
                </a:r>
                <a:r>
                  <a:rPr lang="en-US" dirty="0" smtClean="0"/>
                  <a:t>algorithm)</a:t>
                </a:r>
              </a:p>
              <a:p>
                <a:pPr lvl="2"/>
                <a:r>
                  <a:rPr lang="en-US" dirty="0" smtClean="0"/>
                  <a:t>Input: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dirty="0" smtClean="0"/>
                  <a:t>Output: 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endParaRPr lang="en-US"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6989379" y="1690688"/>
                <a:ext cx="3836276" cy="1241698"/>
              </a:xfrm>
              <a:prstGeom prst="wedgeRoundRectCallout">
                <a:avLst>
                  <a:gd name="adj1" fmla="val -94258"/>
                  <a:gd name="adj2" fmla="val 5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989379" y="1690688"/>
                <a:ext cx="3836276" cy="1241698"/>
              </a:xfrm>
              <a:prstGeom prst="wedgeRoundRectCallout">
                <a:avLst>
                  <a:gd name="adj1" fmla="val -94258"/>
                  <a:gd name="adj2" fmla="val 56575"/>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97820"/>
              <a:gd name="adj2" fmla="val -40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6989379" y="4393928"/>
            <a:ext cx="3836276" cy="1241698"/>
          </a:xfrm>
          <a:prstGeom prst="wedgeRoundRectCallout">
            <a:avLst>
              <a:gd name="adj1" fmla="val -95902"/>
              <a:gd name="adj2" fmla="val -149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Assumption: Adversary does not get to see output of Gen</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33429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dirty="0" smtClean="0"/>
                  <a:t>}</a:t>
                </a:r>
              </a:p>
              <a:p>
                <a:r>
                  <a:rPr lang="en-US" dirty="0" smtClean="0"/>
                  <a:t>Right Shift Operation</a:t>
                </a:r>
              </a:p>
              <a:p>
                <a:pPr lvl="1"/>
                <a:r>
                  <a:rPr lang="en-US" dirty="0" smtClean="0"/>
                  <a:t>RS</a:t>
                </a:r>
                <a:r>
                  <a:rPr lang="en-US" baseline="-25000" dirty="0" smtClean="0"/>
                  <a:t>1</a:t>
                </a:r>
                <a:r>
                  <a:rPr lang="en-US" dirty="0" smtClean="0"/>
                  <a:t>(a) = b</a:t>
                </a:r>
              </a:p>
              <a:p>
                <a:pPr lvl="1"/>
                <a:r>
                  <a:rPr lang="en-US" dirty="0" smtClean="0"/>
                  <a:t>RS</a:t>
                </a:r>
                <a:r>
                  <a:rPr lang="en-US" baseline="-25000" dirty="0" smtClean="0"/>
                  <a:t>1</a:t>
                </a:r>
                <a:r>
                  <a:rPr lang="en-US" dirty="0" smtClean="0"/>
                  <a:t>(b) = c</a:t>
                </a:r>
              </a:p>
              <a:p>
                <a:pPr lvl="1"/>
                <a:r>
                  <a:rPr lang="en-US" dirty="0" smtClean="0"/>
                  <a:t>...</a:t>
                </a:r>
              </a:p>
              <a:p>
                <a:pPr lvl="1"/>
                <a:r>
                  <a:rPr lang="en-US" dirty="0" smtClean="0"/>
                  <a:t>RS</a:t>
                </a:r>
                <a:r>
                  <a:rPr lang="en-US" baseline="-25000" dirty="0" smtClean="0"/>
                  <a:t>1</a:t>
                </a:r>
                <a:r>
                  <a:rPr lang="en-US" dirty="0" smtClean="0"/>
                  <a:t>(z) = ?</a:t>
                </a:r>
              </a:p>
              <a:p>
                <a:pPr lvl="1"/>
                <a:r>
                  <a:rPr lang="en-US" dirty="0" smtClean="0"/>
                  <a:t>Rs</a:t>
                </a:r>
                <a:r>
                  <a:rPr lang="en-US" baseline="-25000" dirty="0" smtClean="0"/>
                  <a:t>i+1</a:t>
                </a:r>
                <a:r>
                  <a:rPr lang="en-US" dirty="0" smtClean="0"/>
                  <a:t>(a)=</a:t>
                </a:r>
                <a:r>
                  <a:rPr lang="en-US" dirty="0" err="1" smtClean="0"/>
                  <a:t>Rs</a:t>
                </a:r>
                <a:r>
                  <a:rPr lang="en-US" baseline="-25000" dirty="0" err="1" smtClean="0"/>
                  <a:t>i</a:t>
                </a:r>
                <a:r>
                  <a:rPr lang="en-US" dirty="0" smtClean="0"/>
                  <a:t>(b)</a:t>
                </a: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Enc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e>
                    </m:func>
                  </m:oMath>
                </a14:m>
                <a:endParaRPr lang="en-US" dirty="0" smtClean="0"/>
              </a:p>
              <a:p>
                <a:pPr lvl="1"/>
                <a:r>
                  <a:rPr lang="en-US" dirty="0" smtClean="0"/>
                  <a:t>Each letter in plaintext message m is right shifted k times </a:t>
                </a:r>
                <a:r>
                  <a:rPr lang="en-US" dirty="0" err="1" smtClean="0"/>
                  <a:t>RS</a:t>
                </a:r>
                <a:r>
                  <a:rPr lang="en-US" baseline="-25000" dirty="0" err="1" smtClean="0"/>
                  <a:t>k</a:t>
                </a:r>
                <a:endParaRPr lang="en-US" baseline="-25000" dirty="0" smtClean="0"/>
              </a:p>
              <a:p>
                <a:r>
                  <a:rPr lang="en-US" dirty="0" smtClean="0"/>
                  <a:t>Question: what is ciphertext space </a:t>
                </a:r>
                <a14:m>
                  <m:oMath xmlns:m="http://schemas.openxmlformats.org/officeDocument/2006/math">
                    <m:r>
                      <a:rPr lang="en-US" i="1">
                        <a:latin typeface="Cambria Math" panose="02040503050406030204" pitchFamily="18" charset="0"/>
                        <a:ea typeface="Cambria Math" panose="02040503050406030204" pitchFamily="18" charset="0"/>
                      </a:rPr>
                      <m:t>𝒞</m:t>
                    </m:r>
                  </m:oMath>
                </a14:m>
                <a:r>
                  <a:rPr lang="en-US" dirty="0" smtClean="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7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35047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Key Space: </a:t>
                </a:r>
                <a14:m>
                  <m:oMath xmlns:m="http://schemas.openxmlformats.org/officeDocument/2006/math">
                    <m:r>
                      <a:rPr lang="el-GR" i="1">
                        <a:latin typeface="Cambria Math" panose="02040503050406030204" pitchFamily="18" charset="0"/>
                        <a:ea typeface="Cambria Math" panose="02040503050406030204" pitchFamily="18" charset="0"/>
                      </a:rPr>
                      <m:t>𝒦</m:t>
                    </m:r>
                  </m:oMath>
                </a14:m>
                <a:r>
                  <a:rPr lang="en-US" dirty="0" smtClean="0"/>
                  <a:t>={0,1,…,25}</a:t>
                </a:r>
                <a:endParaRPr lang="en-US" i="1" dirty="0" smtClean="0">
                  <a:latin typeface="Cambria Math" panose="02040503050406030204" pitchFamily="18" charset="0"/>
                </a:endParaRPr>
              </a:p>
              <a:p>
                <a:r>
                  <a:rPr lang="en-US" dirty="0"/>
                  <a:t>Message Space: </a:t>
                </a:r>
                <a14:m>
                  <m:oMath xmlns:m="http://schemas.openxmlformats.org/officeDocument/2006/math">
                    <m:r>
                      <a:rPr lang="en-US" i="1">
                        <a:latin typeface="Cambria Math" panose="02040503050406030204" pitchFamily="18" charset="0"/>
                        <a:ea typeface="Cambria Math" panose="02040503050406030204" pitchFamily="18" charset="0"/>
                      </a:rPr>
                      <m:t>ℳ</m:t>
                    </m:r>
                  </m:oMath>
                </a14:m>
                <a:r>
                  <a:rPr lang="en-US" dirty="0"/>
                  <a:t>={</a:t>
                </a:r>
                <a:r>
                  <a:rPr lang="en-US" dirty="0" err="1"/>
                  <a:t>a,b,c</a:t>
                </a:r>
                <a:r>
                  <a:rPr lang="en-US" dirty="0"/>
                  <a:t>,…,z</a:t>
                </a:r>
                <a:r>
                  <a:rPr lang="en-US" dirty="0" smtClean="0"/>
                  <a:t>}</a:t>
                </a:r>
                <a:r>
                  <a:rPr lang="en-US" baseline="30000" dirty="0" smtClean="0"/>
                  <a:t>*</a:t>
                </a:r>
              </a:p>
              <a:p>
                <a:r>
                  <a:rPr lang="en-US" dirty="0" smtClean="0"/>
                  <a:t>Left Shift Operation</a:t>
                </a:r>
              </a:p>
              <a:p>
                <a:pPr lvl="1"/>
                <a:r>
                  <a:rPr lang="en-US" dirty="0" smtClean="0"/>
                  <a:t>LS</a:t>
                </a:r>
                <a:r>
                  <a:rPr lang="en-US" baseline="-25000" dirty="0" smtClean="0"/>
                  <a:t>1</a:t>
                </a:r>
                <a:r>
                  <a:rPr lang="en-US" dirty="0" smtClean="0"/>
                  <a:t>(a) = z</a:t>
                </a:r>
              </a:p>
              <a:p>
                <a:pPr lvl="1"/>
                <a:r>
                  <a:rPr lang="en-US" dirty="0" smtClean="0"/>
                  <a:t>LS</a:t>
                </a:r>
                <a:r>
                  <a:rPr lang="en-US" baseline="-25000" dirty="0" smtClean="0"/>
                  <a:t>1</a:t>
                </a:r>
                <a:r>
                  <a:rPr lang="en-US" dirty="0" smtClean="0"/>
                  <a:t>(b) = </a:t>
                </a:r>
                <a:r>
                  <a:rPr lang="en-US" dirty="0"/>
                  <a:t>a</a:t>
                </a:r>
                <a:endParaRPr lang="en-US" dirty="0" smtClean="0"/>
              </a:p>
              <a:p>
                <a:pPr lvl="1"/>
                <a:r>
                  <a:rPr lang="en-US" dirty="0" smtClean="0"/>
                  <a:t>...</a:t>
                </a:r>
              </a:p>
              <a:p>
                <a:pPr lvl="1"/>
                <a:r>
                  <a:rPr lang="en-US" dirty="0" smtClean="0"/>
                  <a:t>LS</a:t>
                </a:r>
                <a:r>
                  <a:rPr lang="en-US" baseline="-25000" dirty="0" smtClean="0"/>
                  <a:t>1</a:t>
                </a:r>
                <a:r>
                  <a:rPr lang="en-US" dirty="0" smtClean="0"/>
                  <a:t>(z) = y</a:t>
                </a: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De</m:t>
                        </m:r>
                        <m:r>
                          <m:rPr>
                            <m:sty m:val="p"/>
                          </m:rPr>
                          <a:rPr lang="en-US">
                            <a:latin typeface="Cambria Math" panose="02040503050406030204" pitchFamily="18" charset="0"/>
                          </a:rPr>
                          <m:t>c</m:t>
                        </m:r>
                        <m:r>
                          <m:rPr>
                            <m:sty m:val="p"/>
                          </m:rPr>
                          <a:rPr lang="en-US" baseline="-25000">
                            <a:latin typeface="Cambria Math" panose="02040503050406030204" pitchFamily="18" charset="0"/>
                          </a:rPr>
                          <m:t>k</m:t>
                        </m:r>
                      </m:fName>
                      <m:e>
                        <m:r>
                          <a:rPr lang="en-US" i="1" smtClean="0">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e>
                    </m:func>
                  </m:oMath>
                </a14:m>
                <a:endParaRPr lang="en-US" dirty="0" smtClean="0"/>
              </a:p>
              <a:p>
                <a:pPr lvl="1"/>
                <a:r>
                  <a:rPr lang="en-US" dirty="0" smtClean="0"/>
                  <a:t>Each letter in ciphertext c is left shifted k times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158334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
        <p:nvSpPr>
          <p:cNvPr id="8" name="TextBox 7"/>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Three shall be the number of thy shifting and the number of thy shifting shall be three. Four shalt thou not shift, neither shift thou two, excepting that thou then proceed to three. Five is right out…..</a:t>
            </a:r>
            <a:endParaRPr lang="en-US" sz="2800" dirty="0"/>
          </a:p>
        </p:txBody>
      </p:sp>
    </p:spTree>
    <p:extLst>
      <p:ext uri="{BB962C8B-B14F-4D97-AF65-F5344CB8AC3E}">
        <p14:creationId xmlns:p14="http://schemas.microsoft.com/office/powerpoint/2010/main" val="387970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8700652" cy="584775"/>
          </a:xfrm>
          <a:prstGeom prst="rect">
            <a:avLst/>
          </a:prstGeom>
          <a:noFill/>
        </p:spPr>
        <p:txBody>
          <a:bodyPr wrap="none" rtlCol="0">
            <a:spAutoFit/>
          </a:bodyPr>
          <a:lstStyle/>
          <a:p>
            <a:r>
              <a:rPr lang="en-US" sz="3200" dirty="0" smtClean="0"/>
              <a:t>Caesar adopted the shift cipher with secret key k=3</a:t>
            </a:r>
            <a:endParaRPr lang="en-US" sz="3200" dirty="0"/>
          </a:p>
        </p:txBody>
      </p:sp>
    </p:spTree>
    <p:extLst>
      <p:ext uri="{BB962C8B-B14F-4D97-AF65-F5344CB8AC3E}">
        <p14:creationId xmlns:p14="http://schemas.microsoft.com/office/powerpoint/2010/main" val="658480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a:t>
            </a:r>
            <a:r>
              <a:rPr lang="en-US" dirty="0" smtClean="0"/>
              <a:t>Cipher (Example)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pic>
        <p:nvPicPr>
          <p:cNvPr id="9" name="Picture 4" descr="Image result for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57" y="1895109"/>
            <a:ext cx="2127749" cy="2798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505200" y="1478439"/>
            <a:ext cx="7848600" cy="2545080"/>
          </a:xfrm>
          <a:prstGeom prst="wedgeRoundRectCallout">
            <a:avLst>
              <a:gd name="adj1" fmla="val -71973"/>
              <a:gd name="adj2" fmla="val 5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BEGINTHEATTACKNOW </a:t>
            </a:r>
          </a:p>
          <a:p>
            <a:pPr algn="ctr"/>
            <a:r>
              <a:rPr lang="en-US" sz="2800" dirty="0" smtClean="0">
                <a:sym typeface="Wingdings" panose="05000000000000000000" pitchFamily="2" charset="2"/>
              </a:rPr>
              <a:t> </a:t>
            </a:r>
          </a:p>
          <a:p>
            <a:pPr algn="ctr"/>
            <a:r>
              <a:rPr lang="en-US" sz="2800" dirty="0" smtClean="0">
                <a:sym typeface="Wingdings" panose="05000000000000000000" pitchFamily="2" charset="2"/>
              </a:rPr>
              <a:t>EHJLQWKHDWWDFNQRZ</a:t>
            </a:r>
            <a:endParaRPr lang="en-US" sz="2800" dirty="0"/>
          </a:p>
        </p:txBody>
      </p:sp>
      <p:sp>
        <p:nvSpPr>
          <p:cNvPr id="7" name="TextBox 6"/>
          <p:cNvSpPr txBox="1"/>
          <p:nvPr/>
        </p:nvSpPr>
        <p:spPr>
          <a:xfrm>
            <a:off x="1281548" y="4844445"/>
            <a:ext cx="9883668" cy="1077218"/>
          </a:xfrm>
          <a:prstGeom prst="rect">
            <a:avLst/>
          </a:prstGeom>
          <a:noFill/>
        </p:spPr>
        <p:txBody>
          <a:bodyPr wrap="none" rtlCol="0">
            <a:spAutoFit/>
          </a:bodyPr>
          <a:lstStyle/>
          <a:p>
            <a:r>
              <a:rPr lang="en-US" sz="3200" dirty="0" smtClean="0"/>
              <a:t>Immediate Issue: anyone who knows method can decrypt </a:t>
            </a:r>
          </a:p>
          <a:p>
            <a:r>
              <a:rPr lang="en-US" sz="3200" dirty="0"/>
              <a:t> </a:t>
            </a:r>
            <a:r>
              <a:rPr lang="en-US" sz="3200" dirty="0" smtClean="0"/>
              <a:t>                                   (since k=3 is fixed)</a:t>
            </a:r>
            <a:endParaRPr lang="en-US" sz="3200" dirty="0"/>
          </a:p>
        </p:txBody>
      </p:sp>
    </p:spTree>
    <p:extLst>
      <p:ext uri="{BB962C8B-B14F-4D97-AF65-F5344CB8AC3E}">
        <p14:creationId xmlns:p14="http://schemas.microsoft.com/office/powerpoint/2010/main" val="2334749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1246</Words>
  <Application>Microsoft Office PowerPoint</Application>
  <PresentationFormat>Widescreen</PresentationFormat>
  <Paragraphs>219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Wingdings</vt:lpstr>
      <vt:lpstr>Office Theme</vt:lpstr>
      <vt:lpstr>Cryptography CS 555</vt:lpstr>
      <vt:lpstr>Symmetric Key Encryption</vt:lpstr>
      <vt:lpstr>Encryption: Basic Terminology</vt:lpstr>
      <vt:lpstr>Private Key Encryption Syntax</vt:lpstr>
      <vt:lpstr>Shift Cipher</vt:lpstr>
      <vt:lpstr>Shift Cipher</vt:lpstr>
      <vt:lpstr>Caesar Cipher</vt:lpstr>
      <vt:lpstr>Caesar Cipher (Example)</vt:lpstr>
      <vt:lpstr>Caesar Cipher (Example)</vt:lpstr>
      <vt:lpstr>Modern Application: Avoid Spoilers (ROT13)</vt:lpstr>
      <vt:lpstr>Modern Application: Avoid Spoilers (ROT13)</vt:lpstr>
      <vt:lpstr>Shift Cipher: Brute Force Attack</vt:lpstr>
      <vt:lpstr>Shift Cipher: Brute Force Attack</vt:lpstr>
      <vt:lpstr>Sufficient Key Space Principle</vt:lpstr>
      <vt:lpstr>Sufficient Key Space Principle</vt:lpstr>
      <vt:lpstr>Substitution Cipher</vt:lpstr>
      <vt:lpstr>Substitution Cipher</vt:lpstr>
      <vt:lpstr>Frequency Analysis</vt:lpstr>
      <vt:lpstr>Vigenere Cipher</vt:lpstr>
      <vt:lpstr>Vigenere Cipher</vt:lpstr>
      <vt:lpstr>Conclusions</vt:lpstr>
      <vt:lpstr>Principles of Modern Cryptography</vt:lpstr>
      <vt:lpstr>Principles of Modern Cryptography</vt:lpstr>
      <vt:lpstr>Principles of Modern Cryptography</vt:lpstr>
      <vt:lpstr>Coming Up…</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52</cp:revision>
  <dcterms:created xsi:type="dcterms:W3CDTF">2016-12-31T20:38:01Z</dcterms:created>
  <dcterms:modified xsi:type="dcterms:W3CDTF">2017-01-27T20:08:21Z</dcterms:modified>
</cp:coreProperties>
</file>