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595" r:id="rId2"/>
    <p:sldId id="256" r:id="rId3"/>
    <p:sldId id="394" r:id="rId4"/>
    <p:sldId id="641" r:id="rId5"/>
    <p:sldId id="640" r:id="rId6"/>
    <p:sldId id="642" r:id="rId7"/>
    <p:sldId id="643" r:id="rId8"/>
    <p:sldId id="645" r:id="rId9"/>
    <p:sldId id="646" r:id="rId10"/>
    <p:sldId id="644" r:id="rId11"/>
    <p:sldId id="621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660" r:id="rId26"/>
    <p:sldId id="661" r:id="rId27"/>
    <p:sldId id="662" r:id="rId28"/>
    <p:sldId id="663" r:id="rId29"/>
    <p:sldId id="380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Midterm is on </a:t>
            </a:r>
            <a:r>
              <a:rPr lang="en-US" u="sng" dirty="0" smtClean="0"/>
              <a:t>March 1</a:t>
            </a:r>
          </a:p>
          <a:p>
            <a:pPr lvl="1"/>
            <a:r>
              <a:rPr lang="en-US" dirty="0" smtClean="0"/>
              <a:t>Allowed to bring one index card (double sided)</a:t>
            </a:r>
            <a:endParaRPr lang="en-US" dirty="0"/>
          </a:p>
          <a:p>
            <a:r>
              <a:rPr lang="en-US" dirty="0" smtClean="0"/>
              <a:t>Final Exam is </a:t>
            </a:r>
            <a:r>
              <a:rPr lang="en-US" u="sng" dirty="0" smtClean="0"/>
              <a:t>Monday, May 1 (7 PM) </a:t>
            </a:r>
          </a:p>
          <a:p>
            <a:pPr lvl="1"/>
            <a:r>
              <a:rPr lang="en-US" u="sng" dirty="0" smtClean="0"/>
              <a:t>Location: Right here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8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8800" b="0" i="0" smtClean="0">
                              <a:latin typeface="Cambria Math" panose="02040503050406030204" pitchFamily="18" charset="0"/>
                            </a:rPr>
                            <m:t>mo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fName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(Discrete Logarithm Problem)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Core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a one-way function f may potentially reveal lots of information about input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 f(x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)=(x</a:t>
            </a:r>
            <a:r>
              <a:rPr lang="en-US" baseline="-25000" dirty="0" smtClean="0"/>
              <a:t>1</a:t>
            </a:r>
            <a:r>
              <a:rPr lang="en-US" dirty="0" smtClean="0"/>
              <a:t>,g(x</a:t>
            </a:r>
            <a:r>
              <a:rPr lang="en-US" baseline="-25000" dirty="0" smtClean="0"/>
              <a:t>2</a:t>
            </a:r>
            <a:r>
              <a:rPr lang="en-US" dirty="0" smtClean="0"/>
              <a:t>)), where g is a one-way function.</a:t>
            </a:r>
          </a:p>
          <a:p>
            <a:r>
              <a:rPr lang="en-US" b="1" dirty="0" smtClean="0"/>
              <a:t>Claim</a:t>
            </a:r>
            <a:r>
              <a:rPr lang="en-US" dirty="0" smtClean="0"/>
              <a:t>: f is one-way (even if f(x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 reveals half of the input bits!)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Core Predicates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predicate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is called a hard-core predicate of a function f if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</a:t>
                </a:r>
                <a:r>
                  <a:rPr lang="en-US" dirty="0" smtClean="0"/>
                  <a:t>Easy to Compute)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hc</m:t>
                    </m:r>
                  </m:oMath>
                </a14:m>
                <a:r>
                  <a:rPr lang="en-US" dirty="0" smtClean="0"/>
                  <a:t> can be computed in polynomial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(Hard to Guess) For all PPT attacker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predicate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Hope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hard core predicate for any OWF.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Counter-example: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200" dirty="0" smtClean="0"/>
                  <a:t>f(x) = (g(x),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function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f(x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,…,x</a:t>
                </a:r>
                <a:r>
                  <a:rPr lang="en-US" baseline="-25000" dirty="0" smtClean="0"/>
                  <a:t>n-1</a:t>
                </a: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/>
                  <a:t>f has a trivial hard core predicate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 useful for crypto applications (e.g., f is not a OWF)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3: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predicate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(the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will be selected uniformly at random)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Goldreich</a:t>
                </a:r>
                <a:r>
                  <a:rPr lang="en-US" b="1" dirty="0" smtClean="0"/>
                  <a:t>-Levin Theorem</a:t>
                </a:r>
                <a:r>
                  <a:rPr lang="en-US" dirty="0" smtClean="0"/>
                  <a:t>: (Assume OWFs exist) For any OWF f,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a hard-core predicate of g(</a:t>
                </a:r>
                <a:r>
                  <a:rPr lang="en-US" dirty="0" err="1" smtClean="0"/>
                  <a:t>x,r</a:t>
                </a:r>
                <a:r>
                  <a:rPr lang="en-US" dirty="0" smtClean="0"/>
                  <a:t>)=(f(x),</a:t>
                </a:r>
                <a:r>
                  <a:rPr lang="en-US" smtClean="0"/>
                  <a:t>r).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The existence of OWFs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so we cannot be absolutely certain that they do exist.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Hard-Core Predicates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Given a one-way-permutation f and a hard-core predicate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we can construct a PRG G with expansion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hc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smtClean="0"/>
                  <a:t>Intuition</a:t>
                </a:r>
                <a:r>
                  <a:rPr lang="en-US" dirty="0" smtClean="0"/>
                  <a:t>: f(s) is actually uniformly distributed 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 is random</a:t>
                </a:r>
              </a:p>
              <a:p>
                <a:r>
                  <a:rPr lang="en-US" dirty="0" smtClean="0"/>
                  <a:t>f(s) is a permutation</a:t>
                </a:r>
              </a:p>
              <a:p>
                <a:r>
                  <a:rPr lang="en-US" dirty="0" smtClean="0"/>
                  <a:t>Last bit is hard to predict given </a:t>
                </a:r>
                <a:r>
                  <a:rPr lang="en-US" dirty="0"/>
                  <a:t>f(s)</a:t>
                </a:r>
                <a:r>
                  <a:rPr lang="en-US" dirty="0" smtClean="0"/>
                  <a:t> (since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hard-core for f)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 smtClean="0"/>
                  <a:t> Then for any polynomial p(.) there is a PRG with expansion factor p(n).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latin typeface="Cambria Math" panose="02040503050406030204" pitchFamily="18" charset="0"/>
                  </a:rPr>
                  <a:t>Construction: 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G(x) = y||b.        (n+1 bits)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(x) = G(y)||b    (n+2 bits)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smtClean="0">
                    <a:latin typeface="Cambria Math" panose="02040503050406030204" pitchFamily="18" charset="0"/>
                  </a:rPr>
                  <a:t>i+1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(x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) = G(y)||b  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  where </a:t>
                </a:r>
                <a:r>
                  <a:rPr lang="en-US" sz="3800" b="1" dirty="0" err="1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(x) = y||b 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(n+2 bits)</a:t>
                </a:r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39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Beyond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functions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functions 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19: One Way Functions,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Let G(x) =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)||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)     (first/last n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 by Hybrids: Fix 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𝑨𝒅𝒗</m:t>
                      </m:r>
                      <m:r>
                        <a:rPr lang="en-US" b="1" i="1" baseline="-2500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This difference negligible by PRG security (just replaced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𝐰𝐢𝐭𝐡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(r0)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(r0)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9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vs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 smtClean="0">
                    <a:latin typeface="Cambria Math" panose="02040503050406030204" pitchFamily="18" charset="0"/>
                  </a:rPr>
                  <a:t>k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 Follows by Claim 1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 smtClean="0">
                    <a:latin typeface="Cambria Math" panose="02040503050406030204" pitchFamily="18" charset="0"/>
                  </a:rPr>
                  <a:t>k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Similarly, attacker cannot distinguish H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from H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3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etc…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Attacker cannot distinguish </a:t>
                </a:r>
                <a:r>
                  <a:rPr lang="en-US" b="1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b="1" baseline="-25000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k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from f.</a:t>
                </a: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241" r="-23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3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7.7-7.8</a:t>
            </a:r>
          </a:p>
          <a:p>
            <a:r>
              <a:rPr lang="en-US" dirty="0" smtClean="0"/>
              <a:t>Theoretical Foundations for Symmetric Key Cryptography</a:t>
            </a:r>
          </a:p>
          <a:p>
            <a:pPr lvl="1"/>
            <a:r>
              <a:rPr lang="en-US" dirty="0" smtClean="0"/>
              <a:t>Private Key Crypto from OWFs</a:t>
            </a:r>
          </a:p>
          <a:p>
            <a:pPr lvl="1"/>
            <a:r>
              <a:rPr lang="en-US" dirty="0" smtClean="0"/>
              <a:t>Computational Indistinguishability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Last Week+:</a:t>
            </a:r>
            <a:endParaRPr lang="en-US" b="1" dirty="0"/>
          </a:p>
          <a:p>
            <a:r>
              <a:rPr lang="en-US" dirty="0"/>
              <a:t>Practical Constructions of Symmetric Key Primitives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Remainder of the Weak:</a:t>
            </a:r>
          </a:p>
          <a:p>
            <a:r>
              <a:rPr lang="en-US" dirty="0" smtClean="0"/>
              <a:t>Theoretical Foundations for Cryptography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Today:</a:t>
            </a:r>
          </a:p>
          <a:p>
            <a:pPr lvl="1"/>
            <a:r>
              <a:rPr lang="en-US" dirty="0" smtClean="0"/>
              <a:t>One Way Functions, PRGs, PRFs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one way if it is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(Easy to compute) </a:t>
                </a:r>
                <a:r>
                  <a:rPr lang="en-US" dirty="0" smtClean="0"/>
                  <a:t>There is a polynomial time algorithm (in |x|) for computing f(x).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(Hard to Invert) </a:t>
                </a:r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uniformly at random and give the attacker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, f(x). The probability that a PPT attacker outputs x’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negligible.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Remarks:</a:t>
                </a:r>
              </a:p>
              <a:p>
                <a:r>
                  <a:rPr lang="en-US" b="1" dirty="0" smtClean="0"/>
                  <a:t>A function that is not one-way is not necessarily always easy to invert (even often)</a:t>
                </a:r>
              </a:p>
              <a:p>
                <a:r>
                  <a:rPr lang="en-US" b="1" dirty="0" smtClean="0"/>
                  <a:t>Any such function can be inverted in time 2</a:t>
                </a:r>
                <a:r>
                  <a:rPr lang="en-US" b="1" baseline="30000" dirty="0" smtClean="0"/>
                  <a:t>n </a:t>
                </a:r>
                <a:r>
                  <a:rPr lang="en-US" b="1" dirty="0"/>
                  <a:t> (brute force)</a:t>
                </a:r>
                <a:endParaRPr lang="en-US" b="1" baseline="30000" dirty="0" smtClean="0"/>
              </a:p>
              <a:p>
                <a:r>
                  <a:rPr lang="en-US" b="1" dirty="0" smtClean="0"/>
                  <a:t>Length-preserving OWF: |f(x)| = |x|</a:t>
                </a:r>
              </a:p>
              <a:p>
                <a:r>
                  <a:rPr lang="en-US" b="1" dirty="0" smtClean="0"/>
                  <a:t>One way permutation: Length-preserving + one-to-one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f(x) does not </a:t>
                </a:r>
                <a:r>
                  <a:rPr lang="en-US" b="1" dirty="0" smtClean="0"/>
                  <a:t>necessarily </a:t>
                </a:r>
                <a:r>
                  <a:rPr lang="en-US" b="1" dirty="0" smtClean="0"/>
                  <a:t>hide all information about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If f(x) is one way then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𝐟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𝑳𝑺𝑩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 smtClean="0"/>
                  <a:t>  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Actually we usually consider a family of one-way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One-Way Functions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825625"/>
                <a:ext cx="11826240" cy="435133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8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8800">
                                  <a:latin typeface="Cambria Math" panose="02040503050406030204" pitchFamily="18" charset="0"/>
                                </a:rPr>
                                <m:t>mo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5100" b="1" dirty="0" smtClean="0"/>
                  <a:t>(Subset Sum Problem is NP-Complete)</a:t>
                </a:r>
              </a:p>
              <a:p>
                <a:pPr marL="0" indent="0">
                  <a:buNone/>
                </a:pPr>
                <a:endParaRPr lang="en-US" sz="5100" b="1" dirty="0"/>
              </a:p>
              <a:p>
                <a:pPr marL="0" indent="0">
                  <a:buNone/>
                </a:pPr>
                <a:r>
                  <a:rPr lang="en-US" sz="5100" b="1" dirty="0" smtClean="0"/>
                  <a:t>Note: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5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5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5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5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51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5100" b="1" i="0" smtClean="0">
                        <a:latin typeface="Cambria Math" panose="02040503050406030204" pitchFamily="18" charset="0"/>
                      </a:rPr>
                      <m:t>𝟎</m:t>
                    </m:r>
                    <m:sSub>
                      <m:sSubPr>
                        <m:ctrlPr>
                          <a:rPr lang="en-US" sz="5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51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1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5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5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1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825625"/>
                <a:ext cx="11826240" cy="4351338"/>
              </a:xfrm>
              <a:blipFill>
                <a:blip r:embed="rId2"/>
                <a:stretch>
                  <a:fillRect l="-1031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One-Way </a:t>
            </a:r>
            <a:r>
              <a:rPr lang="en-US" smtClean="0"/>
              <a:t>Functions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825625"/>
                <a:ext cx="11826240" cy="4351338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8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sz="8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8800">
                                  <a:latin typeface="Cambria Math" panose="02040503050406030204" pitchFamily="18" charset="0"/>
                                </a:rPr>
                                <m:t>mo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8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5100" b="1" dirty="0" smtClean="0"/>
                  <a:t>(Subset Sum Problem is NP-Complete)</a:t>
                </a:r>
              </a:p>
              <a:p>
                <a:pPr marL="0" indent="0">
                  <a:buNone/>
                </a:pPr>
                <a:endParaRPr lang="en-US" sz="5100" b="1" dirty="0"/>
              </a:p>
              <a:p>
                <a:pPr marL="0" indent="0">
                  <a:buNone/>
                </a:pPr>
                <a:r>
                  <a:rPr lang="en-US" sz="5100" b="1" dirty="0" smtClean="0"/>
                  <a:t>Question: </a:t>
                </a:r>
                <a:r>
                  <a:rPr lang="en-US" sz="5100" dirty="0" smtClean="0"/>
                  <a:t>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5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5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5100" dirty="0" smtClean="0"/>
                  <a:t> imply this is a OWF?</a:t>
                </a:r>
              </a:p>
              <a:p>
                <a:pPr marL="0" indent="0">
                  <a:buNone/>
                </a:pPr>
                <a:endParaRPr lang="en-US" sz="5100" dirty="0"/>
              </a:p>
              <a:p>
                <a:pPr marL="0" indent="0">
                  <a:buNone/>
                </a:pPr>
                <a:r>
                  <a:rPr lang="en-US" sz="5100" b="1" dirty="0" smtClean="0"/>
                  <a:t>Answer</a:t>
                </a:r>
                <a:r>
                  <a:rPr lang="en-US" sz="5100" dirty="0" smtClean="0"/>
                  <a:t>: No!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5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5100" dirty="0" smtClean="0"/>
                  <a:t> only implies that any polynomial-time algorithm fails to solve “some instance” of subset sum. By contrast, we require that PPT attacker fails to solve “almost all instances” of subset sum.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825625"/>
                <a:ext cx="11826240" cy="4351338"/>
              </a:xfrm>
              <a:blipFill>
                <a:blip r:embed="rId2"/>
                <a:stretch>
                  <a:fillRect l="-773" t="-140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43816</TotalTime>
  <Words>547</Words>
  <Application>Microsoft Office PowerPoint</Application>
  <PresentationFormat>Widescreen</PresentationFormat>
  <Paragraphs>272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Arial</vt:lpstr>
      <vt:lpstr>Calibri Light</vt:lpstr>
      <vt:lpstr>Calibri</vt:lpstr>
      <vt:lpstr>Wingdings</vt:lpstr>
      <vt:lpstr>Office Theme</vt:lpstr>
      <vt:lpstr>Course Business</vt:lpstr>
      <vt:lpstr>Cryptography CS 555</vt:lpstr>
      <vt:lpstr>Recap</vt:lpstr>
      <vt:lpstr>One-Way Functions (OWFs)</vt:lpstr>
      <vt:lpstr>One-Way Functions (OWFs)</vt:lpstr>
      <vt:lpstr>One-Way Functions (OWFs)</vt:lpstr>
      <vt:lpstr>One-Way Functions (OWFs)</vt:lpstr>
      <vt:lpstr>Candidate One-Way Functions </vt:lpstr>
      <vt:lpstr>Candidate One-Way Functions </vt:lpstr>
      <vt:lpstr>Candidate One-Way Functions (OWFs)</vt:lpstr>
      <vt:lpstr>Hard Core Predicates</vt:lpstr>
      <vt:lpstr>Hard Core Predicates</vt:lpstr>
      <vt:lpstr>Attempt 1: Hard-Core Predicate</vt:lpstr>
      <vt:lpstr>Trivial Hard-Core Predicate</vt:lpstr>
      <vt:lpstr>Attempt 3: Hard-Core Predicate</vt:lpstr>
      <vt:lpstr>Using Hard-Core Predicates</vt:lpstr>
      <vt:lpstr>Arbitrary Expansion</vt:lpstr>
      <vt:lpstr>Any Beyond</vt:lpstr>
      <vt:lpstr>Any Beyond</vt:lpstr>
      <vt:lpstr>PRFs from PRGs</vt:lpstr>
      <vt:lpstr>PRFs from PRGs</vt:lpstr>
      <vt:lpstr>PRFs from PRGs</vt:lpstr>
      <vt:lpstr>PRFs from PRGs</vt:lpstr>
      <vt:lpstr>PRFs from PRGs</vt:lpstr>
      <vt:lpstr>PRFs from PRGs</vt:lpstr>
      <vt:lpstr>Hybrid H1</vt:lpstr>
      <vt:lpstr>Hybrid H1 vs H2</vt:lpstr>
      <vt:lpstr>Hybrid H2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566</cp:revision>
  <dcterms:created xsi:type="dcterms:W3CDTF">2016-12-31T20:38:01Z</dcterms:created>
  <dcterms:modified xsi:type="dcterms:W3CDTF">2017-02-22T17:49:37Z</dcterms:modified>
</cp:coreProperties>
</file>