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595" r:id="rId2"/>
    <p:sldId id="256" r:id="rId3"/>
    <p:sldId id="394" r:id="rId4"/>
    <p:sldId id="621" r:id="rId5"/>
    <p:sldId id="623" r:id="rId6"/>
    <p:sldId id="619" r:id="rId7"/>
    <p:sldId id="620" r:id="rId8"/>
    <p:sldId id="625" r:id="rId9"/>
    <p:sldId id="626" r:id="rId10"/>
    <p:sldId id="627" r:id="rId11"/>
    <p:sldId id="628" r:id="rId12"/>
    <p:sldId id="629" r:id="rId13"/>
    <p:sldId id="630" r:id="rId14"/>
    <p:sldId id="624" r:id="rId15"/>
    <p:sldId id="631" r:id="rId16"/>
    <p:sldId id="632" r:id="rId17"/>
    <p:sldId id="639" r:id="rId18"/>
    <p:sldId id="633" r:id="rId19"/>
    <p:sldId id="634" r:id="rId20"/>
    <p:sldId id="635" r:id="rId21"/>
    <p:sldId id="636" r:id="rId22"/>
    <p:sldId id="637" r:id="rId23"/>
    <p:sldId id="638" r:id="rId24"/>
    <p:sldId id="380" r:id="rId25"/>
  </p:sldIdLst>
  <p:sldSz cx="12192000" cy="6858000"/>
  <p:notesSz cx="6858000" cy="9144000"/>
  <p:embeddedFontLst>
    <p:embeddedFont>
      <p:font typeface="Cambria Math" panose="02040503050406030204" pitchFamily="18" charset="0"/>
      <p:regular r:id="rId27"/>
    </p:embeddedFont>
    <p:embeddedFont>
      <p:font typeface="Calibri Light" panose="020F0302020204030204" pitchFamily="34" charset="0"/>
      <p:regular r:id="rId28"/>
      <p: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2"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4" autoAdjust="0"/>
    <p:restoredTop sz="81323" autoAdjust="0"/>
  </p:normalViewPr>
  <p:slideViewPr>
    <p:cSldViewPr snapToGrid="0">
      <p:cViewPr varScale="1">
        <p:scale>
          <a:sx n="63" d="100"/>
          <a:sy n="63" d="100"/>
        </p:scale>
        <p:origin x="1236" y="6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2/20/2017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ryptography.wikia.com/wiki/Daniel_J._Bernstein?redlink=1&amp;action=edit&amp;flow=create-page-article-redlin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cryptography.wikia.com/wiki/Advanced_Encryption_Standard#cite_note-20" TargetMode="External"/><Relationship Id="rId5" Type="http://schemas.openxmlformats.org/officeDocument/2006/relationships/hyperlink" Target="http://cryptography.wikia.com/wiki/Advanced_Encryption_Standard#cite_note-19" TargetMode="External"/><Relationship Id="rId4" Type="http://schemas.openxmlformats.org/officeDocument/2006/relationships/hyperlink" Target="http://cryptography.wikia.com/wiki/OpenSSL?redlink=1&amp;action=edit&amp;flow=create-page-article-redli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a:t>
            </a:fld>
            <a:endParaRPr lang="en-US"/>
          </a:p>
        </p:txBody>
      </p:sp>
    </p:spTree>
    <p:extLst>
      <p:ext uri="{BB962C8B-B14F-4D97-AF65-F5344CB8AC3E}">
        <p14:creationId xmlns:p14="http://schemas.microsoft.com/office/powerpoint/2010/main" val="199615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April 2005, </a:t>
            </a:r>
            <a:r>
              <a:rPr lang="en-US" sz="1200" kern="1200" dirty="0" smtClean="0">
                <a:solidFill>
                  <a:schemeClr val="tx1"/>
                </a:solidFill>
                <a:effectLst/>
                <a:latin typeface="+mn-lt"/>
                <a:ea typeface="+mn-ea"/>
                <a:cs typeface="+mn-cs"/>
                <a:hlinkClick r:id="rId3" tooltip="Daniel J. Bernstein (page does not exist)"/>
              </a:rPr>
              <a:t>D.J. Bernstein</a:t>
            </a:r>
            <a:r>
              <a:rPr lang="en-US" dirty="0" smtClean="0"/>
              <a:t> announced a cache-timing attack that he used to break a custom server that used </a:t>
            </a:r>
            <a:r>
              <a:rPr lang="en-US" sz="1200" kern="1200" dirty="0" smtClean="0">
                <a:solidFill>
                  <a:schemeClr val="tx1"/>
                </a:solidFill>
                <a:effectLst/>
                <a:latin typeface="+mn-lt"/>
                <a:ea typeface="+mn-ea"/>
                <a:cs typeface="+mn-cs"/>
                <a:hlinkClick r:id="rId4" tooltip="OpenSSL (page does not exist)"/>
              </a:rPr>
              <a:t>OpenSSL</a:t>
            </a:r>
            <a:r>
              <a:rPr lang="en-US" dirty="0" smtClean="0"/>
              <a:t>'s AES encryption.</a:t>
            </a:r>
            <a:r>
              <a:rPr lang="en-US" baseline="30000" dirty="0" smtClean="0">
                <a:hlinkClick r:id="rId5"/>
              </a:rPr>
              <a:t>[20]</a:t>
            </a:r>
            <a:r>
              <a:rPr lang="en-US" dirty="0" smtClean="0"/>
              <a:t> The custom server was designed to give out as much timing information as possible (the server reports back the number of machine cycles taken by the encryption operation), and the attack required over 200 million chosen plaintexts.</a:t>
            </a:r>
            <a:r>
              <a:rPr lang="en-US" baseline="30000" dirty="0" smtClean="0">
                <a:hlinkClick r:id="rId6"/>
              </a:rPr>
              <a:t>[21]</a:t>
            </a:r>
            <a:r>
              <a:rPr lang="en-US" dirty="0" smtClean="0"/>
              <a:t> </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14</a:t>
            </a:fld>
            <a:endParaRPr lang="en-US"/>
          </a:p>
        </p:txBody>
      </p:sp>
    </p:spTree>
    <p:extLst>
      <p:ext uri="{BB962C8B-B14F-4D97-AF65-F5344CB8AC3E}">
        <p14:creationId xmlns:p14="http://schemas.microsoft.com/office/powerpoint/2010/main" val="373490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2/20/2017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Business</a:t>
            </a:r>
            <a:endParaRPr lang="en-US" dirty="0"/>
          </a:p>
        </p:txBody>
      </p:sp>
      <p:sp>
        <p:nvSpPr>
          <p:cNvPr id="3" name="Content Placeholder 2"/>
          <p:cNvSpPr>
            <a:spLocks noGrp="1"/>
          </p:cNvSpPr>
          <p:nvPr>
            <p:ph idx="1"/>
          </p:nvPr>
        </p:nvSpPr>
        <p:spPr/>
        <p:txBody>
          <a:bodyPr>
            <a:normAutofit/>
          </a:bodyPr>
          <a:lstStyle/>
          <a:p>
            <a:r>
              <a:rPr lang="en-US" dirty="0" smtClean="0"/>
              <a:t>Midterm is on </a:t>
            </a:r>
            <a:r>
              <a:rPr lang="en-US" u="sng" dirty="0" smtClean="0"/>
              <a:t>March 1</a:t>
            </a:r>
          </a:p>
          <a:p>
            <a:pPr lvl="1"/>
            <a:r>
              <a:rPr lang="en-US" dirty="0" smtClean="0"/>
              <a:t>Allowed </a:t>
            </a:r>
            <a:r>
              <a:rPr lang="en-US" smtClean="0"/>
              <a:t>to bring one </a:t>
            </a:r>
            <a:r>
              <a:rPr lang="en-US" dirty="0" smtClean="0"/>
              <a:t>index card (</a:t>
            </a:r>
            <a:r>
              <a:rPr lang="en-US" smtClean="0"/>
              <a:t>double sided)</a:t>
            </a:r>
            <a:endParaRPr lang="en-US" dirty="0"/>
          </a:p>
          <a:p>
            <a:r>
              <a:rPr lang="en-US" dirty="0" smtClean="0"/>
              <a:t>Final Exam is </a:t>
            </a:r>
            <a:r>
              <a:rPr lang="en-US" u="sng" dirty="0" smtClean="0"/>
              <a:t>Monday, May 1 (7 PM) </a:t>
            </a:r>
          </a:p>
          <a:p>
            <a:pPr lvl="1"/>
            <a:r>
              <a:rPr lang="en-US" u="sng" dirty="0" smtClean="0"/>
              <a:t>Location: Right here</a:t>
            </a:r>
            <a:endParaRPr lang="en-US" u="sng"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Tree>
    <p:extLst>
      <p:ext uri="{BB962C8B-B14F-4D97-AF65-F5344CB8AC3E}">
        <p14:creationId xmlns:p14="http://schemas.microsoft.com/office/powerpoint/2010/main" val="3495173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7" name="Content Placeholder 4"/>
          <p:cNvGraphicFramePr>
            <a:graphicFrameLocks/>
          </p:cNvGraphicFramePr>
          <p:nvPr>
            <p:extLst>
              <p:ext uri="{D42A27DB-BD31-4B8C-83A1-F6EECF244321}">
                <p14:modId xmlns:p14="http://schemas.microsoft.com/office/powerpoint/2010/main" val="2127392470"/>
              </p:ext>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0" name="Straight Arrow Connector 9"/>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graphicFrame>
        <p:nvGraphicFramePr>
          <p:cNvPr id="13" name="Content Placeholder 4"/>
          <p:cNvGraphicFramePr>
            <a:graphicFrameLocks/>
          </p:cNvGraphicFramePr>
          <p:nvPr>
            <p:extLst>
              <p:ext uri="{D42A27DB-BD31-4B8C-83A1-F6EECF244321}">
                <p14:modId xmlns:p14="http://schemas.microsoft.com/office/powerpoint/2010/main" val="2759331007"/>
              </p:ext>
            </p:extLst>
          </p:nvPr>
        </p:nvGraphicFramePr>
        <p:xfrm>
          <a:off x="838200" y="282944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11111111</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11000001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11111100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10000000</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graphicFrame>
        <p:nvGraphicFramePr>
          <p:cNvPr id="15" name="Content Placeholder 4"/>
          <p:cNvGraphicFramePr>
            <a:graphicFrameLocks/>
          </p:cNvGraphicFramePr>
          <p:nvPr>
            <p:extLst>
              <p:ext uri="{D42A27DB-BD31-4B8C-83A1-F6EECF244321}">
                <p14:modId xmlns:p14="http://schemas.microsoft.com/office/powerpoint/2010/main" val="2288055717"/>
              </p:ext>
            </p:extLst>
          </p:nvPr>
        </p:nvGraphicFramePr>
        <p:xfrm>
          <a:off x="4389120" y="4878070"/>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r>
                        <a:rPr lang="en-US" dirty="0" smtClean="0"/>
                        <a:t>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a:p>
                  </a:txBody>
                  <a:tcPr/>
                </a:tc>
                <a:tc>
                  <a:txBody>
                    <a:bodyPr/>
                    <a:lstStyle/>
                    <a:p>
                      <a:r>
                        <a:rPr lang="en-US" dirty="0" smtClean="0"/>
                        <a:t>S(…)</a:t>
                      </a:r>
                      <a:endParaRPr lang="en-US" dirty="0"/>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tc>
                  <a:txBody>
                    <a:bodyPr/>
                    <a:lstStyle/>
                    <a:p>
                      <a:endParaRPr lang="en-US" dirty="0"/>
                    </a:p>
                  </a:txBody>
                  <a:tcPr/>
                </a:tc>
                <a:tc>
                  <a:txBody>
                    <a:bodyPr/>
                    <a:lstStyle/>
                    <a:p>
                      <a:endParaRPr lang="en-US"/>
                    </a:p>
                  </a:txBody>
                  <a:tcPr/>
                </a:tc>
                <a:tc>
                  <a:txBody>
                    <a:bodyPr/>
                    <a:lstStyle/>
                    <a:p>
                      <a:r>
                        <a:rPr lang="en-US" dirty="0" smtClean="0"/>
                        <a:t>S(…)</a:t>
                      </a:r>
                      <a:endParaRPr lang="en-US" dirty="0"/>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2391489" cy="369332"/>
          </a:xfrm>
          <a:prstGeom prst="rect">
            <a:avLst/>
          </a:prstGeom>
          <a:noFill/>
        </p:spPr>
        <p:txBody>
          <a:bodyPr wrap="none" rtlCol="0">
            <a:spAutoFit/>
          </a:bodyPr>
          <a:lstStyle/>
          <a:p>
            <a:r>
              <a:rPr lang="en-US" b="1" dirty="0" err="1" smtClean="0"/>
              <a:t>SubBytes</a:t>
            </a:r>
            <a:r>
              <a:rPr lang="en-US" b="1" dirty="0" smtClean="0"/>
              <a:t> (Apply S-box)</a:t>
            </a:r>
            <a:endParaRPr lang="en-US" b="1" dirty="0"/>
          </a:p>
        </p:txBody>
      </p:sp>
    </p:spTree>
    <p:extLst>
      <p:ext uri="{BB962C8B-B14F-4D97-AF65-F5344CB8AC3E}">
        <p14:creationId xmlns:p14="http://schemas.microsoft.com/office/powerpoint/2010/main" val="206831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15" name="Content Placeholder 4"/>
          <p:cNvGraphicFramePr>
            <a:graphicFrameLocks/>
          </p:cNvGraphicFramePr>
          <p:nvPr>
            <p:extLst>
              <p:ext uri="{D42A27DB-BD31-4B8C-83A1-F6EECF244321}">
                <p14:modId xmlns:p14="http://schemas.microsoft.com/office/powerpoint/2010/main" val="339369286"/>
              </p:ext>
            </p:extLst>
          </p:nvPr>
        </p:nvGraphicFramePr>
        <p:xfrm>
          <a:off x="731520" y="2882265"/>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r>
                        <a:rPr lang="en-US" dirty="0" smtClean="0"/>
                        <a:t>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a:p>
                  </a:txBody>
                  <a:tcPr/>
                </a:tc>
                <a:tc>
                  <a:txBody>
                    <a:bodyPr/>
                    <a:lstStyle/>
                    <a:p>
                      <a:r>
                        <a:rPr lang="en-US" dirty="0" smtClean="0"/>
                        <a:t>S(…)</a:t>
                      </a:r>
                      <a:endParaRPr lang="en-US" dirty="0"/>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tc>
                  <a:txBody>
                    <a:bodyPr/>
                    <a:lstStyle/>
                    <a:p>
                      <a:endParaRPr lang="en-US" dirty="0"/>
                    </a:p>
                  </a:txBody>
                  <a:tcPr/>
                </a:tc>
                <a:tc>
                  <a:txBody>
                    <a:bodyPr/>
                    <a:lstStyle/>
                    <a:p>
                      <a:endParaRPr lang="en-US"/>
                    </a:p>
                  </a:txBody>
                  <a:tcPr/>
                </a:tc>
                <a:tc>
                  <a:txBody>
                    <a:bodyPr/>
                    <a:lstStyle/>
                    <a:p>
                      <a:r>
                        <a:rPr lang="en-US" dirty="0" smtClean="0"/>
                        <a:t>S(…)</a:t>
                      </a:r>
                      <a:endParaRPr lang="en-US" dirty="0"/>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1190198" cy="369332"/>
          </a:xfrm>
          <a:prstGeom prst="rect">
            <a:avLst/>
          </a:prstGeom>
          <a:noFill/>
        </p:spPr>
        <p:txBody>
          <a:bodyPr wrap="none" rtlCol="0">
            <a:spAutoFit/>
          </a:bodyPr>
          <a:lstStyle/>
          <a:p>
            <a:r>
              <a:rPr lang="en-US" b="1" dirty="0" smtClean="0"/>
              <a:t>Shift Rows</a:t>
            </a:r>
            <a:endParaRPr lang="en-US" b="1" dirty="0"/>
          </a:p>
        </p:txBody>
      </p:sp>
      <p:graphicFrame>
        <p:nvGraphicFramePr>
          <p:cNvPr id="12" name="Content Placeholder 4"/>
          <p:cNvGraphicFramePr>
            <a:graphicFrameLocks/>
          </p:cNvGraphicFramePr>
          <p:nvPr>
            <p:extLst>
              <p:ext uri="{D42A27DB-BD31-4B8C-83A1-F6EECF244321}">
                <p14:modId xmlns:p14="http://schemas.microsoft.com/office/powerpoint/2010/main" val="765127430"/>
              </p:ext>
            </p:extLst>
          </p:nvPr>
        </p:nvGraphicFramePr>
        <p:xfrm>
          <a:off x="4688461" y="506063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ext uri="{D42A27DB-BD31-4B8C-83A1-F6EECF244321}">
                <p14:modId xmlns:p14="http://schemas.microsoft.com/office/powerpoint/2010/main" val="3012882996"/>
              </p:ext>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6" name="Straight Arrow Connector 15"/>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114423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sp>
        <p:nvSpPr>
          <p:cNvPr id="9" name="TextBox 8"/>
          <p:cNvSpPr txBox="1"/>
          <p:nvPr/>
        </p:nvSpPr>
        <p:spPr>
          <a:xfrm>
            <a:off x="406021" y="4499521"/>
            <a:ext cx="10947741" cy="1938992"/>
          </a:xfrm>
          <a:prstGeom prst="rect">
            <a:avLst/>
          </a:prstGeom>
          <a:noFill/>
        </p:spPr>
        <p:txBody>
          <a:bodyPr wrap="none" rtlCol="0">
            <a:spAutoFit/>
          </a:bodyPr>
          <a:lstStyle/>
          <a:p>
            <a:r>
              <a:rPr lang="en-US" sz="2400" b="1" dirty="0" smtClean="0"/>
              <a:t>Mix Columns</a:t>
            </a:r>
          </a:p>
          <a:p>
            <a:endParaRPr lang="en-US" sz="2400" b="1" dirty="0"/>
          </a:p>
          <a:p>
            <a:r>
              <a:rPr lang="en-US" sz="2400" b="1" dirty="0" smtClean="0"/>
              <a:t>Invertible (linear) transformation. </a:t>
            </a:r>
            <a:endParaRPr lang="en-US" sz="2400" b="1" dirty="0"/>
          </a:p>
          <a:p>
            <a:endParaRPr lang="en-US" sz="2400" b="1" dirty="0" smtClean="0"/>
          </a:p>
          <a:p>
            <a:r>
              <a:rPr lang="en-US" sz="2400" b="1" dirty="0" smtClean="0"/>
              <a:t>Key property: if inputs differ in b&gt;0 bytes then output differs in 5-b bytes (minimum)</a:t>
            </a:r>
            <a:endParaRPr lang="en-US" sz="2400" b="1" dirty="0"/>
          </a:p>
        </p:txBody>
      </p:sp>
      <p:graphicFrame>
        <p:nvGraphicFramePr>
          <p:cNvPr id="12" name="Content Placeholder 4"/>
          <p:cNvGraphicFramePr>
            <a:graphicFrameLocks/>
          </p:cNvGraphicFramePr>
          <p:nvPr>
            <p:extLst>
              <p:ext uri="{D42A27DB-BD31-4B8C-83A1-F6EECF244321}">
                <p14:modId xmlns:p14="http://schemas.microsoft.com/office/powerpoint/2010/main" val="1738872282"/>
              </p:ext>
            </p:extLst>
          </p:nvPr>
        </p:nvGraphicFramePr>
        <p:xfrm>
          <a:off x="406021" y="2804239"/>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ext uri="{D42A27DB-BD31-4B8C-83A1-F6EECF244321}">
                <p14:modId xmlns:p14="http://schemas.microsoft.com/office/powerpoint/2010/main" val="3012882996"/>
              </p:ext>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5" name="Straight Arrow Connector 14"/>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26361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t>
            </a:r>
            <a:endParaRPr lang="en-US" dirty="0"/>
          </a:p>
        </p:txBody>
      </p:sp>
      <p:sp>
        <p:nvSpPr>
          <p:cNvPr id="3" name="Content Placeholder 2"/>
          <p:cNvSpPr>
            <a:spLocks noGrp="1"/>
          </p:cNvSpPr>
          <p:nvPr>
            <p:ph idx="1"/>
          </p:nvPr>
        </p:nvSpPr>
        <p:spPr/>
        <p:txBody>
          <a:bodyPr/>
          <a:lstStyle/>
          <a:p>
            <a:r>
              <a:rPr lang="en-US" dirty="0" smtClean="0"/>
              <a:t>We just described one round of the SPN</a:t>
            </a:r>
          </a:p>
          <a:p>
            <a:endParaRPr lang="en-US" dirty="0"/>
          </a:p>
          <a:p>
            <a:r>
              <a:rPr lang="en-US" dirty="0" smtClean="0"/>
              <a:t>AES uses </a:t>
            </a:r>
          </a:p>
          <a:p>
            <a:pPr lvl="1"/>
            <a:r>
              <a:rPr lang="en-US" dirty="0" smtClean="0"/>
              <a:t>10 rounds (with 128 bit key)</a:t>
            </a:r>
          </a:p>
          <a:p>
            <a:pPr lvl="1"/>
            <a:r>
              <a:rPr lang="en-US" dirty="0" smtClean="0"/>
              <a:t>12 rounds (with 192 bit key)</a:t>
            </a:r>
          </a:p>
          <a:p>
            <a:pPr lvl="1"/>
            <a:r>
              <a:rPr lang="en-US" dirty="0" smtClean="0"/>
              <a:t>14 rounds (with 256 bit key)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803448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Attacks?</a:t>
            </a:r>
            <a:endParaRPr lang="en-US" dirty="0"/>
          </a:p>
        </p:txBody>
      </p:sp>
      <p:sp>
        <p:nvSpPr>
          <p:cNvPr id="3" name="Content Placeholder 2"/>
          <p:cNvSpPr>
            <a:spLocks noGrp="1"/>
          </p:cNvSpPr>
          <p:nvPr>
            <p:ph idx="1"/>
          </p:nvPr>
        </p:nvSpPr>
        <p:spPr/>
        <p:txBody>
          <a:bodyPr>
            <a:normAutofit lnSpcReduction="10000"/>
          </a:bodyPr>
          <a:lstStyle/>
          <a:p>
            <a:r>
              <a:rPr lang="en-US" dirty="0" smtClean="0"/>
              <a:t>Side channel attacks affect a few specific implementations</a:t>
            </a:r>
          </a:p>
          <a:p>
            <a:pPr lvl="1"/>
            <a:r>
              <a:rPr lang="en-US" dirty="0" smtClean="0"/>
              <a:t>But, this is not a weakness of AES itself</a:t>
            </a:r>
          </a:p>
          <a:p>
            <a:pPr lvl="1"/>
            <a:r>
              <a:rPr lang="en-US" dirty="0" smtClean="0"/>
              <a:t>Timing attack on OpenSSL’s implementation AES encryption (2005, Bernstein)</a:t>
            </a:r>
          </a:p>
          <a:p>
            <a:pPr lvl="1"/>
            <a:endParaRPr lang="en-US" dirty="0"/>
          </a:p>
          <a:p>
            <a:r>
              <a:rPr lang="en-US" dirty="0" smtClean="0"/>
              <a:t>(2009) Attack on 11 round version of AES </a:t>
            </a:r>
          </a:p>
          <a:p>
            <a:pPr lvl="1"/>
            <a:r>
              <a:rPr lang="en-US" dirty="0" smtClean="0"/>
              <a:t>recovers 256-bit key in time 2</a:t>
            </a:r>
            <a:r>
              <a:rPr lang="en-US" baseline="30000" dirty="0" smtClean="0"/>
              <a:t>70</a:t>
            </a:r>
          </a:p>
          <a:p>
            <a:pPr lvl="1"/>
            <a:r>
              <a:rPr lang="en-US" dirty="0" smtClean="0"/>
              <a:t>But AES is 14 round (with 256 bit key) so the attack doesn’t apply in practice</a:t>
            </a:r>
          </a:p>
          <a:p>
            <a:r>
              <a:rPr lang="en-US" dirty="0"/>
              <a:t>(2009) Attack on </a:t>
            </a:r>
            <a:r>
              <a:rPr lang="en-US" dirty="0" smtClean="0"/>
              <a:t>192-bit and 256 bit version of AES</a:t>
            </a:r>
          </a:p>
          <a:p>
            <a:pPr lvl="1"/>
            <a:r>
              <a:rPr lang="en-US" dirty="0"/>
              <a:t>recovers 256-bit key in </a:t>
            </a:r>
            <a:r>
              <a:rPr lang="en-US" dirty="0" smtClean="0"/>
              <a:t>time 2</a:t>
            </a:r>
            <a:r>
              <a:rPr lang="en-US" baseline="30000" dirty="0" smtClean="0"/>
              <a:t>99.5</a:t>
            </a:r>
            <a:r>
              <a:rPr lang="en-US" dirty="0" smtClean="0"/>
              <a:t>.</a:t>
            </a:r>
          </a:p>
          <a:p>
            <a:pPr lvl="1"/>
            <a:endParaRPr lang="en-US" dirty="0"/>
          </a:p>
          <a:p>
            <a:r>
              <a:rPr lang="en-US" dirty="0"/>
              <a:t>First public cipher approved by NSA for Top Secret information</a:t>
            </a:r>
          </a:p>
          <a:p>
            <a:endParaRPr lang="en-US" dirty="0"/>
          </a:p>
          <a:p>
            <a:endParaRPr lang="en-US" b="1"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21473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Cryptanalysis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Basic Goal:</a:t>
                </a:r>
              </a:p>
              <a:p>
                <a:pPr marL="0" indent="0" algn="ctr">
                  <a:buNone/>
                </a:pPr>
                <a:r>
                  <a:rPr lang="en-US" dirty="0" smtClean="0"/>
                  <a:t>Find specific differences in the input that lead to specific differences in output with probability (slightly) greater than we would expect for a random permutation</a:t>
                </a:r>
              </a:p>
              <a:p>
                <a:r>
                  <a:rPr lang="en-US" dirty="0" smtClean="0"/>
                  <a:t>Suppose that we pick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oMath>
                </a14:m>
                <a:r>
                  <a:rPr lang="en-US" dirty="0" smtClean="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oMath>
                </a14:m>
                <a:r>
                  <a:rPr lang="en-US" dirty="0" smtClean="0"/>
                  <a:t> uniformly at random subject to the constraint </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m:rPr>
                          <m:nor/>
                        </m:rPr>
                        <a:rPr lang="en-US" dirty="0"/>
                        <m:t>=</m:t>
                      </m:r>
                      <m:sSub>
                        <m:sSubPr>
                          <m:ctrlPr>
                            <a:rPr lang="el-GR" i="1" dirty="0" smtClean="0">
                              <a:latin typeface="Cambria Math" panose="02040503050406030204" pitchFamily="18" charset="0"/>
                              <a:ea typeface="Cambria Math" panose="02040503050406030204" pitchFamily="18" charset="0"/>
                            </a:rPr>
                          </m:ctrlPr>
                        </m:sSubPr>
                        <m:e>
                          <m:r>
                            <m:rPr>
                              <m:sty m:val="p"/>
                            </m:rPr>
                            <a:rPr lang="el-GR" i="1" dirty="0">
                              <a:latin typeface="Cambria Math" panose="02040503050406030204" pitchFamily="18" charset="0"/>
                              <a:ea typeface="Cambria Math" panose="02040503050406030204" pitchFamily="18" charset="0"/>
                            </a:rPr>
                            <m:t>Δ</m:t>
                          </m:r>
                        </m:e>
                        <m:sub>
                          <m:r>
                            <a:rPr lang="en-US" b="0" i="1" dirty="0" smtClean="0">
                              <a:latin typeface="Cambria Math" panose="02040503050406030204" pitchFamily="18" charset="0"/>
                              <a:ea typeface="Cambria Math" panose="02040503050406030204" pitchFamily="18" charset="0"/>
                            </a:rPr>
                            <m:t>𝑥</m:t>
                          </m:r>
                        </m:sub>
                      </m:sSub>
                    </m:oMath>
                  </m:oMathPara>
                </a14:m>
                <a:endParaRPr lang="en-US" dirty="0" smtClean="0"/>
              </a:p>
              <a:p>
                <a:r>
                  <a:rPr lang="en-US" b="1" dirty="0" smtClean="0"/>
                  <a:t>Question</a:t>
                </a:r>
                <a:r>
                  <a:rPr lang="en-US" dirty="0" smtClean="0"/>
                  <a:t>: What is the probability that?</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e>
                      </m:d>
                      <m:r>
                        <m:rPr>
                          <m:nor/>
                        </m:rPr>
                        <a:rPr lang="en-US" dirty="0"/>
                        <m:t>=</m:t>
                      </m:r>
                      <m:sSub>
                        <m:sSubPr>
                          <m:ctrlPr>
                            <a:rPr lang="el-GR" i="1" dirty="0">
                              <a:latin typeface="Cambria Math" panose="02040503050406030204" pitchFamily="18" charset="0"/>
                              <a:ea typeface="Cambria Math" panose="02040503050406030204" pitchFamily="18" charset="0"/>
                            </a:rPr>
                          </m:ctrlPr>
                        </m:sSubPr>
                        <m:e>
                          <m:r>
                            <m:rPr>
                              <m:sty m:val="p"/>
                            </m:rPr>
                            <a:rPr lang="el-GR" i="1" dirty="0">
                              <a:latin typeface="Cambria Math" panose="02040503050406030204" pitchFamily="18" charset="0"/>
                              <a:ea typeface="Cambria Math" panose="02040503050406030204" pitchFamily="18" charset="0"/>
                            </a:rPr>
                            <m:t>Δ</m:t>
                          </m:r>
                        </m:e>
                        <m:sub>
                          <m:r>
                            <a:rPr lang="en-US" b="0" i="1" dirty="0"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329210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Cryptanalysis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0836729" cy="4351338"/>
              </a:xfrm>
            </p:spPr>
            <p:txBody>
              <a:bodyPr>
                <a:normAutofit fontScale="92500"/>
              </a:bodyPr>
              <a:lstStyle/>
              <a:p>
                <a:r>
                  <a:rPr lang="en-US" dirty="0" smtClean="0"/>
                  <a:t>Suppose that we pick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oMath>
                </a14:m>
                <a:r>
                  <a:rPr lang="en-US" dirty="0" smtClean="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oMath>
                </a14:m>
                <a:r>
                  <a:rPr lang="en-US" dirty="0" smtClean="0"/>
                  <a:t> uniformly at random subject to the constraint </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m:rPr>
                          <m:nor/>
                        </m:rPr>
                        <a:rPr lang="en-US" dirty="0"/>
                        <m:t>=</m:t>
                      </m:r>
                      <m:sSub>
                        <m:sSubPr>
                          <m:ctrlPr>
                            <a:rPr lang="el-GR" i="1" dirty="0" smtClean="0">
                              <a:latin typeface="Cambria Math" panose="02040503050406030204" pitchFamily="18" charset="0"/>
                              <a:ea typeface="Cambria Math" panose="02040503050406030204" pitchFamily="18" charset="0"/>
                            </a:rPr>
                          </m:ctrlPr>
                        </m:sSubPr>
                        <m:e>
                          <m:r>
                            <m:rPr>
                              <m:sty m:val="p"/>
                            </m:rPr>
                            <a:rPr lang="el-GR" i="1" dirty="0">
                              <a:latin typeface="Cambria Math" panose="02040503050406030204" pitchFamily="18" charset="0"/>
                              <a:ea typeface="Cambria Math" panose="02040503050406030204" pitchFamily="18" charset="0"/>
                            </a:rPr>
                            <m:t>Δ</m:t>
                          </m:r>
                        </m:e>
                        <m:sub>
                          <m:r>
                            <a:rPr lang="en-US" b="0" i="1" dirty="0" smtClean="0">
                              <a:latin typeface="Cambria Math" panose="02040503050406030204" pitchFamily="18" charset="0"/>
                              <a:ea typeface="Cambria Math" panose="02040503050406030204" pitchFamily="18" charset="0"/>
                            </a:rPr>
                            <m:t>𝑥</m:t>
                          </m:r>
                        </m:sub>
                      </m:sSub>
                    </m:oMath>
                  </m:oMathPara>
                </a14:m>
                <a:endParaRPr lang="en-US" dirty="0" smtClean="0"/>
              </a:p>
              <a:p>
                <a:r>
                  <a:rPr lang="en-US" b="1" dirty="0" smtClean="0"/>
                  <a:t>Question</a:t>
                </a:r>
                <a:r>
                  <a:rPr lang="en-US" dirty="0" smtClean="0"/>
                  <a:t>: What is the probability that?</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e>
                      </m:d>
                      <m:r>
                        <m:rPr>
                          <m:nor/>
                        </m:rPr>
                        <a:rPr lang="en-US" dirty="0"/>
                        <m:t>=</m:t>
                      </m:r>
                      <m:sSub>
                        <m:sSubPr>
                          <m:ctrlPr>
                            <a:rPr lang="el-GR" i="1" dirty="0">
                              <a:latin typeface="Cambria Math" panose="02040503050406030204" pitchFamily="18" charset="0"/>
                              <a:ea typeface="Cambria Math" panose="02040503050406030204" pitchFamily="18" charset="0"/>
                            </a:rPr>
                          </m:ctrlPr>
                        </m:sSubPr>
                        <m:e>
                          <m:r>
                            <m:rPr>
                              <m:sty m:val="p"/>
                            </m:rPr>
                            <a:rPr lang="el-GR" i="1" dirty="0">
                              <a:latin typeface="Cambria Math" panose="02040503050406030204" pitchFamily="18" charset="0"/>
                              <a:ea typeface="Cambria Math" panose="02040503050406030204" pitchFamily="18" charset="0"/>
                            </a:rPr>
                            <m:t>Δ</m:t>
                          </m:r>
                        </m:e>
                        <m:sub>
                          <m:r>
                            <a:rPr lang="en-US" b="0" i="1" dirty="0" smtClean="0">
                              <a:latin typeface="Cambria Math" panose="02040503050406030204" pitchFamily="18" charset="0"/>
                              <a:ea typeface="Cambria Math" panose="02040503050406030204" pitchFamily="18" charset="0"/>
                            </a:rPr>
                            <m:t>𝑦</m:t>
                          </m:r>
                        </m:sub>
                      </m:sSub>
                    </m:oMath>
                  </m:oMathPara>
                </a14:m>
                <a:endParaRPr lang="en-US" dirty="0" smtClean="0"/>
              </a:p>
              <a:p>
                <a:r>
                  <a:rPr lang="en-US" b="1" dirty="0" smtClean="0"/>
                  <a:t>Answer for Ideal Cipher: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𝑛</m:t>
                        </m:r>
                      </m:sup>
                    </m:sSup>
                  </m:oMath>
                </a14:m>
                <a:endParaRPr lang="en-US" dirty="0"/>
              </a:p>
              <a:p>
                <a:endParaRPr lang="en-US" dirty="0" smtClean="0"/>
              </a:p>
              <a:p>
                <a:r>
                  <a:rPr lang="en-US" b="1" dirty="0" smtClean="0"/>
                  <a:t>Possible Answer for Weak Block Cipher:</a:t>
                </a:r>
                <a:r>
                  <a:rPr lang="en-US" dirty="0" smtClean="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𝑝</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𝑛</m:t>
                        </m:r>
                      </m:sup>
                    </m:sSup>
                  </m:oMath>
                </a14:m>
                <a:endParaRPr lang="en-US" dirty="0" smtClean="0"/>
              </a:p>
              <a:p>
                <a:endParaRPr lang="en-US" dirty="0"/>
              </a:p>
              <a:p>
                <a:r>
                  <a:rPr lang="en-US" dirty="0" smtClean="0"/>
                  <a:t>Attacker who finds </a:t>
                </a:r>
                <a14:m>
                  <m:oMath xmlns:m="http://schemas.openxmlformats.org/officeDocument/2006/math">
                    <m:sSub>
                      <m:sSubPr>
                        <m:ctrlPr>
                          <a:rPr lang="el-GR" i="1" dirty="0">
                            <a:latin typeface="Cambria Math" panose="02040503050406030204" pitchFamily="18" charset="0"/>
                            <a:ea typeface="Cambria Math" panose="02040503050406030204" pitchFamily="18" charset="0"/>
                          </a:rPr>
                        </m:ctrlPr>
                      </m:sSubPr>
                      <m:e>
                        <m:r>
                          <m:rPr>
                            <m:sty m:val="p"/>
                          </m:rPr>
                          <a:rPr lang="el-GR" i="1" dirty="0">
                            <a:latin typeface="Cambria Math" panose="02040503050406030204" pitchFamily="18" charset="0"/>
                            <a:ea typeface="Cambria Math" panose="02040503050406030204" pitchFamily="18" charset="0"/>
                          </a:rPr>
                          <m:t>Δ</m:t>
                        </m:r>
                      </m:e>
                      <m:sub>
                        <m:r>
                          <a:rPr lang="en-US" i="1" dirty="0">
                            <a:latin typeface="Cambria Math" panose="02040503050406030204" pitchFamily="18" charset="0"/>
                            <a:ea typeface="Cambria Math" panose="02040503050406030204" pitchFamily="18" charset="0"/>
                          </a:rPr>
                          <m:t>𝑥</m:t>
                        </m:r>
                      </m:sub>
                    </m:sSub>
                    <m:r>
                      <m:rPr>
                        <m:nor/>
                      </m:rPr>
                      <a:rPr lang="en-US" dirty="0"/>
                      <m:t>and</m:t>
                    </m:r>
                    <m:sSub>
                      <m:sSubPr>
                        <m:ctrlPr>
                          <a:rPr lang="el-GR" i="1" dirty="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 </m:t>
                        </m:r>
                        <m:r>
                          <m:rPr>
                            <m:sty m:val="p"/>
                          </m:rPr>
                          <a:rPr lang="el-GR" i="1" dirty="0">
                            <a:latin typeface="Cambria Math" panose="02040503050406030204" pitchFamily="18" charset="0"/>
                            <a:ea typeface="Cambria Math" panose="02040503050406030204" pitchFamily="18" charset="0"/>
                          </a:rPr>
                          <m:t>Δ</m:t>
                        </m:r>
                      </m:e>
                      <m:sub>
                        <m:r>
                          <a:rPr lang="en-US" i="1" dirty="0">
                            <a:latin typeface="Cambria Math" panose="02040503050406030204" pitchFamily="18" charset="0"/>
                            <a:ea typeface="Cambria Math" panose="02040503050406030204" pitchFamily="18" charset="0"/>
                          </a:rPr>
                          <m:t>𝑦</m:t>
                        </m:r>
                      </m:sub>
                    </m:sSub>
                  </m:oMath>
                </a14:m>
                <a:r>
                  <a:rPr lang="en-US" dirty="0" smtClean="0"/>
                  <a:t>such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𝑛</m:t>
                        </m:r>
                      </m:sup>
                    </m:sSup>
                  </m:oMath>
                </a14:m>
                <a:r>
                  <a:rPr lang="en-US" dirty="0" smtClean="0"/>
                  <a:t> can exploit this observation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0836729" cy="4351338"/>
              </a:xfrm>
              <a:blipFill>
                <a:blip r:embed="rId2"/>
                <a:stretch>
                  <a:fillRect l="-844" t="-2101" r="-15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11439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Cryptanalysis</a:t>
            </a:r>
            <a:endParaRPr lang="en-US" dirty="0"/>
          </a:p>
        </p:txBody>
      </p:sp>
      <p:sp>
        <p:nvSpPr>
          <p:cNvPr id="3" name="Content Placeholder 2"/>
          <p:cNvSpPr>
            <a:spLocks noGrp="1"/>
          </p:cNvSpPr>
          <p:nvPr>
            <p:ph idx="1"/>
          </p:nvPr>
        </p:nvSpPr>
        <p:spPr/>
        <p:txBody>
          <a:bodyPr/>
          <a:lstStyle/>
          <a:p>
            <a:r>
              <a:rPr lang="en-US" dirty="0" smtClean="0"/>
              <a:t>Start by finding differential(s) for S-Box</a:t>
            </a:r>
          </a:p>
          <a:p>
            <a:endParaRPr lang="en-US" dirty="0"/>
          </a:p>
          <a:p>
            <a:r>
              <a:rPr lang="en-US" dirty="0" smtClean="0"/>
              <a:t>How?</a:t>
            </a:r>
          </a:p>
          <a:p>
            <a:endParaRPr lang="en-US" dirty="0"/>
          </a:p>
          <a:p>
            <a:r>
              <a:rPr lang="en-US" dirty="0" smtClean="0"/>
              <a:t>Brute force!</a:t>
            </a:r>
          </a:p>
          <a:p>
            <a:endParaRPr lang="en-US" dirty="0"/>
          </a:p>
          <a:p>
            <a:r>
              <a:rPr lang="en-US" dirty="0" smtClean="0"/>
              <a:t>Use differential for S-box to construct differential for entire cipher</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Tree>
    <p:extLst>
      <p:ext uri="{BB962C8B-B14F-4D97-AF65-F5344CB8AC3E}">
        <p14:creationId xmlns:p14="http://schemas.microsoft.com/office/powerpoint/2010/main" val="310809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Cryptanalysis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b="1" dirty="0" smtClean="0"/>
                  <a:t>Question</a:t>
                </a:r>
                <a:r>
                  <a:rPr lang="en-US" dirty="0" smtClean="0"/>
                  <a:t>: What is the probability that?</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e>
                      </m:d>
                      <m:r>
                        <m:rPr>
                          <m:nor/>
                        </m:rPr>
                        <a:rPr lang="en-US" dirty="0"/>
                        <m:t>=</m:t>
                      </m:r>
                      <m:sSub>
                        <m:sSubPr>
                          <m:ctrlPr>
                            <a:rPr lang="el-GR" i="1" dirty="0">
                              <a:latin typeface="Cambria Math" panose="02040503050406030204" pitchFamily="18" charset="0"/>
                              <a:ea typeface="Cambria Math" panose="02040503050406030204" pitchFamily="18" charset="0"/>
                            </a:rPr>
                          </m:ctrlPr>
                        </m:sSubPr>
                        <m:e>
                          <m:r>
                            <m:rPr>
                              <m:sty m:val="p"/>
                            </m:rPr>
                            <a:rPr lang="el-GR" i="1" dirty="0">
                              <a:latin typeface="Cambria Math" panose="02040503050406030204" pitchFamily="18" charset="0"/>
                              <a:ea typeface="Cambria Math" panose="02040503050406030204" pitchFamily="18" charset="0"/>
                            </a:rPr>
                            <m:t>Δ</m:t>
                          </m:r>
                        </m:e>
                        <m:sub>
                          <m:r>
                            <a:rPr lang="en-US" b="0" i="1" dirty="0" smtClean="0">
                              <a:latin typeface="Cambria Math" panose="02040503050406030204" pitchFamily="18" charset="0"/>
                              <a:ea typeface="Cambria Math" panose="02040503050406030204" pitchFamily="18" charset="0"/>
                            </a:rPr>
                            <m:t>𝑦</m:t>
                          </m:r>
                        </m:sub>
                      </m:sSub>
                    </m:oMath>
                  </m:oMathPara>
                </a14:m>
                <a:endParaRPr lang="en-US" dirty="0" smtClean="0"/>
              </a:p>
              <a:p>
                <a:r>
                  <a:rPr lang="en-US" b="1" dirty="0" smtClean="0"/>
                  <a:t>Answer for Ideal Cipher: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𝑛</m:t>
                        </m:r>
                      </m:sup>
                    </m:sSup>
                  </m:oMath>
                </a14:m>
                <a:endParaRPr lang="en-US" dirty="0"/>
              </a:p>
              <a:p>
                <a:endParaRPr lang="en-US" dirty="0" smtClean="0"/>
              </a:p>
              <a:p>
                <a:r>
                  <a:rPr lang="en-US" b="1" dirty="0" smtClean="0"/>
                  <a:t>Example 1: </a:t>
                </a:r>
                <a:r>
                  <a:rPr lang="en-US" dirty="0" smtClean="0"/>
                  <a:t>FEAL-8. </a:t>
                </a:r>
                <a:endParaRPr lang="en-US" dirty="0"/>
              </a:p>
              <a:p>
                <a:pPr lvl="1"/>
                <a:r>
                  <a:rPr lang="en-US" dirty="0" smtClean="0"/>
                  <a:t>Differential cryptanalysis can quickly recover key after just 1,000 chosen plaintexts</a:t>
                </a:r>
              </a:p>
              <a:p>
                <a:pPr lvl="1"/>
                <a:endParaRPr lang="en-US" dirty="0"/>
              </a:p>
              <a:p>
                <a:r>
                  <a:rPr lang="en-US" b="1" dirty="0"/>
                  <a:t>Example </a:t>
                </a:r>
                <a:r>
                  <a:rPr lang="en-US" b="1" dirty="0" smtClean="0"/>
                  <a:t>2: </a:t>
                </a:r>
                <a:r>
                  <a:rPr lang="en-US" dirty="0" smtClean="0"/>
                  <a:t>DES. </a:t>
                </a:r>
                <a:endParaRPr lang="en-US" dirty="0"/>
              </a:p>
              <a:p>
                <a:pPr lvl="1"/>
                <a:r>
                  <a:rPr lang="en-US" dirty="0"/>
                  <a:t>Differential cryptanalysis can quickly recover key after </a:t>
                </a:r>
                <a:r>
                  <a:rPr lang="en-US" dirty="0" smtClean="0"/>
                  <a:t>``just” 2</a:t>
                </a:r>
                <a:r>
                  <a:rPr lang="en-US" baseline="30000" dirty="0" smtClean="0"/>
                  <a:t>43</a:t>
                </a:r>
                <a:r>
                  <a:rPr lang="en-US" dirty="0" smtClean="0"/>
                  <a:t> known plaintext/ciphertext pairs</a:t>
                </a:r>
              </a:p>
              <a:p>
                <a:pPr lvl="1"/>
                <a:r>
                  <a:rPr lang="en-US" dirty="0"/>
                  <a:t>Differential Cryptanalysis discovered (publicly) after DES</a:t>
                </a:r>
              </a:p>
              <a:p>
                <a:pPr lvl="1"/>
                <a:r>
                  <a:rPr lang="en-US" dirty="0" smtClean="0"/>
                  <a:t>NSA knew about differential cryptanalysis before DES</a:t>
                </a:r>
              </a:p>
              <a:p>
                <a:pPr marL="914400" lvl="2"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Tree>
    <p:extLst>
      <p:ext uri="{BB962C8B-B14F-4D97-AF65-F5344CB8AC3E}">
        <p14:creationId xmlns:p14="http://schemas.microsoft.com/office/powerpoint/2010/main" val="1993098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 from Block Ciphers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Davies-Meyer Construction</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𝑘</m:t>
                          </m:r>
                        </m:sub>
                      </m:sSub>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m:oMathPara>
                </a14:m>
                <a:endParaRPr lang="en-US" dirty="0" smtClean="0"/>
              </a:p>
              <a:p>
                <a:pPr marL="0" indent="0">
                  <a:buNone/>
                </a:pPr>
                <a:endParaRPr lang="en-US" dirty="0"/>
              </a:p>
              <a:p>
                <a:pPr marL="0" indent="0">
                  <a:buNone/>
                </a:pPr>
                <a:r>
                  <a:rPr lang="en-US" dirty="0" smtClean="0"/>
                  <a:t>How to prove collision resistance?</a:t>
                </a:r>
              </a:p>
              <a:p>
                <a:r>
                  <a:rPr lang="en-US" dirty="0" smtClean="0"/>
                  <a:t>We don’t actually know how if we only use the assumption that F is strong pseudorandom permutation</a:t>
                </a:r>
              </a:p>
              <a:p>
                <a:r>
                  <a:rPr lang="en-US" dirty="0" smtClean="0"/>
                  <a:t>We can prove collision resistance in the ideal-cipher model </a:t>
                </a:r>
              </a:p>
              <a:p>
                <a:pPr lvl="1"/>
                <a:r>
                  <a:rPr lang="en-US" dirty="0" smtClean="0"/>
                  <a:t>All parties have oracle access to truly random keyed permutation F, F</a:t>
                </a:r>
                <a:r>
                  <a:rPr lang="en-US" baseline="30000" dirty="0" smtClean="0"/>
                  <a:t>-1</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335185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p:txBody>
          <a:bodyPr/>
          <a:lstStyle/>
          <a:p>
            <a:r>
              <a:rPr lang="en-US" dirty="0" smtClean="0"/>
              <a:t>Topic </a:t>
            </a:r>
            <a:r>
              <a:rPr lang="en-US" dirty="0" smtClean="0"/>
              <a:t>18: </a:t>
            </a:r>
            <a:r>
              <a:rPr lang="en-US" dirty="0" smtClean="0"/>
              <a:t>AES, Differential Cryptanalysis, Hashing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 from Block Ciphers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Davies-Meyer Construction</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𝑘</m:t>
                          </m:r>
                        </m:sub>
                      </m:sSub>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m:oMathPara>
                </a14:m>
                <a:endParaRPr lang="en-US" dirty="0" smtClean="0"/>
              </a:p>
              <a:p>
                <a:pPr marL="0" indent="0">
                  <a:buNone/>
                </a:pPr>
                <a:endParaRPr lang="en-US" dirty="0"/>
              </a:p>
              <a:p>
                <a:pPr marL="0" indent="0">
                  <a:buNone/>
                </a:pPr>
                <a:r>
                  <a:rPr lang="en-US" b="1" dirty="0" smtClean="0"/>
                  <a:t>Theorem: </a:t>
                </a:r>
                <a:r>
                  <a:rPr lang="en-US" dirty="0" smtClean="0"/>
                  <a:t>If F is modeled as an ideal cipher then an attacker making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r>
                          <a:rPr lang="en-US" b="0" i="1" smtClean="0">
                            <a:latin typeface="Cambria Math" panose="02040503050406030204" pitchFamily="18" charset="0"/>
                          </a:rPr>
                          <m:t>&lt;2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oMath>
                </a14:m>
                <a:r>
                  <a:rPr lang="en-US" dirty="0" smtClean="0"/>
                  <a:t> queries to F finds a collision with probability at most  </a:t>
                </a:r>
              </a:p>
              <a:p>
                <a:pPr marL="0" indent="0">
                  <a:buNone/>
                </a:pP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den>
                    </m:f>
                  </m:oMath>
                </a14:m>
                <a:r>
                  <a:rPr lang="en-US" baseline="30000" dirty="0" smtClean="0"/>
                  <a:t>.</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2225392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Davies-Meyer Construction</a:t>
            </a:r>
            <a:endParaRPr lang="en-US" dirty="0"/>
          </a:p>
        </p:txBody>
      </p:sp>
      <p:sp>
        <p:nvSpPr>
          <p:cNvPr id="3" name="Content Placeholder 2"/>
          <p:cNvSpPr>
            <a:spLocks noGrp="1"/>
          </p:cNvSpPr>
          <p:nvPr>
            <p:ph idx="1"/>
          </p:nvPr>
        </p:nvSpPr>
        <p:spPr/>
        <p:txBody>
          <a:bodyPr/>
          <a:lstStyle/>
          <a:p>
            <a:r>
              <a:rPr lang="en-US" dirty="0" smtClean="0"/>
              <a:t>Security proof in ideal-cipher model may not translate to real world</a:t>
            </a:r>
          </a:p>
          <a:p>
            <a:endParaRPr lang="en-US" dirty="0"/>
          </a:p>
          <a:p>
            <a:r>
              <a:rPr lang="en-US" b="1" dirty="0" smtClean="0"/>
              <a:t>Example</a:t>
            </a:r>
            <a:r>
              <a:rPr lang="en-US" dirty="0" smtClean="0"/>
              <a:t>: Davies-Meyer + DES  is broken.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1153488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Hashing Algorithms</a:t>
            </a:r>
            <a:endParaRPr lang="en-US" dirty="0"/>
          </a:p>
        </p:txBody>
      </p:sp>
      <p:sp>
        <p:nvSpPr>
          <p:cNvPr id="3" name="Content Placeholder 2"/>
          <p:cNvSpPr>
            <a:spLocks noGrp="1"/>
          </p:cNvSpPr>
          <p:nvPr>
            <p:ph idx="1"/>
          </p:nvPr>
        </p:nvSpPr>
        <p:spPr/>
        <p:txBody>
          <a:bodyPr/>
          <a:lstStyle/>
          <a:p>
            <a:r>
              <a:rPr lang="en-US" dirty="0" smtClean="0"/>
              <a:t>MD5</a:t>
            </a:r>
          </a:p>
          <a:p>
            <a:pPr lvl="1"/>
            <a:r>
              <a:rPr lang="en-US" dirty="0" smtClean="0"/>
              <a:t>Chinese </a:t>
            </a:r>
            <a:r>
              <a:rPr lang="en-US" dirty="0" err="1" smtClean="0"/>
              <a:t>cryptanalysists</a:t>
            </a:r>
            <a:r>
              <a:rPr lang="en-US" dirty="0" smtClean="0"/>
              <a:t> found a collision in 2004</a:t>
            </a:r>
          </a:p>
          <a:p>
            <a:pPr lvl="1"/>
            <a:r>
              <a:rPr lang="en-US" dirty="0" smtClean="0"/>
              <a:t>Collisions can now be found on a desktop PC in &lt; 60 seconds</a:t>
            </a:r>
          </a:p>
          <a:p>
            <a:pPr lvl="1"/>
            <a:r>
              <a:rPr lang="en-US" dirty="0" smtClean="0"/>
              <a:t>Extension of attacks generates “controlled collisions”</a:t>
            </a:r>
          </a:p>
          <a:p>
            <a:r>
              <a:rPr lang="en-US" dirty="0" smtClean="0"/>
              <a:t>SHA1, SHA2</a:t>
            </a:r>
          </a:p>
          <a:p>
            <a:pPr lvl="1"/>
            <a:r>
              <a:rPr lang="en-US" dirty="0" smtClean="0"/>
              <a:t>Use Davies-Meyer Construction with special block ciphers</a:t>
            </a:r>
          </a:p>
          <a:p>
            <a:pPr lvl="1"/>
            <a:r>
              <a:rPr lang="en-US" dirty="0" smtClean="0"/>
              <a:t>Theoretical analysis: can find SHA1 collision in time 2</a:t>
            </a:r>
            <a:r>
              <a:rPr lang="en-US" baseline="30000" dirty="0" smtClean="0"/>
              <a:t>80</a:t>
            </a:r>
            <a:r>
              <a:rPr lang="en-US" dirty="0" smtClean="0"/>
              <a:t>.</a:t>
            </a:r>
          </a:p>
          <a:p>
            <a:pPr lvl="1"/>
            <a:r>
              <a:rPr lang="en-US" dirty="0" smtClean="0"/>
              <a:t>SHA2 is widely deployed (e.g., in Bitcoin, PBKDF2-SHA256)</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424535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SHA3 (Keccak)</a:t>
            </a:r>
            <a:endParaRPr lang="en-US" dirty="0"/>
          </a:p>
        </p:txBody>
      </p:sp>
      <p:sp>
        <p:nvSpPr>
          <p:cNvPr id="3" name="Content Placeholder 2"/>
          <p:cNvSpPr>
            <a:spLocks noGrp="1"/>
          </p:cNvSpPr>
          <p:nvPr>
            <p:ph idx="1"/>
          </p:nvPr>
        </p:nvSpPr>
        <p:spPr/>
        <p:txBody>
          <a:bodyPr/>
          <a:lstStyle/>
          <a:p>
            <a:r>
              <a:rPr lang="en-US" dirty="0" smtClean="0"/>
              <a:t>NIST announced public competition in 2007 for SHA3</a:t>
            </a:r>
            <a:endParaRPr lang="en-US" dirty="0"/>
          </a:p>
          <a:p>
            <a:pPr lvl="1"/>
            <a:r>
              <a:rPr lang="en-US" dirty="0" smtClean="0"/>
              <a:t>In response to weaknesses of SHA1 and MD5</a:t>
            </a:r>
          </a:p>
          <a:p>
            <a:r>
              <a:rPr lang="en-US" dirty="0" smtClean="0"/>
              <a:t>(2012) NIST selected Keccak as the winner of the competition</a:t>
            </a:r>
          </a:p>
          <a:p>
            <a:pPr lvl="1"/>
            <a:r>
              <a:rPr lang="en-US" dirty="0" smtClean="0"/>
              <a:t>Based on an (</a:t>
            </a:r>
            <a:r>
              <a:rPr lang="en-US" dirty="0" err="1" smtClean="0"/>
              <a:t>unkeyed</a:t>
            </a:r>
            <a:r>
              <a:rPr lang="en-US" dirty="0" smtClean="0"/>
              <a:t>) permutation with large block length</a:t>
            </a:r>
          </a:p>
          <a:p>
            <a:pPr lvl="1"/>
            <a:r>
              <a:rPr lang="en-US" dirty="0" smtClean="0"/>
              <a:t>Uses sponge construction instead of </a:t>
            </a:r>
            <a:r>
              <a:rPr lang="en-US" dirty="0" err="1" smtClean="0"/>
              <a:t>Merkle-Damgard</a:t>
            </a:r>
            <a:r>
              <a:rPr lang="en-US" dirty="0" smtClean="0"/>
              <a:t> to handle arbitrary length inputs</a:t>
            </a:r>
          </a:p>
          <a:p>
            <a:pPr lvl="1"/>
            <a:r>
              <a:rPr lang="en-US" dirty="0" smtClean="0"/>
              <a:t>Very different from SHA1 and SHA2	</a:t>
            </a:r>
          </a:p>
          <a:p>
            <a:r>
              <a:rPr lang="en-US" dirty="0" smtClean="0"/>
              <a:t>Proof of security in random-permutation model</a:t>
            </a:r>
          </a:p>
          <a:p>
            <a:pPr lvl="1"/>
            <a:r>
              <a:rPr lang="en-US" dirty="0" smtClean="0"/>
              <a:t>Weaker than ideal-cipher model</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Tree>
    <p:extLst>
      <p:ext uri="{BB962C8B-B14F-4D97-AF65-F5344CB8AC3E}">
        <p14:creationId xmlns:p14="http://schemas.microsoft.com/office/powerpoint/2010/main" val="22571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r>
              <a:rPr lang="en-US" dirty="0" smtClean="0"/>
              <a:t>Read Katz and Lindell 7.1-7.2, 7.5</a:t>
            </a:r>
          </a:p>
          <a:p>
            <a:r>
              <a:rPr lang="en-US" dirty="0" smtClean="0"/>
              <a:t>Theoretical Foundations for Symmetric Key Cryptography</a:t>
            </a:r>
          </a:p>
          <a:p>
            <a:pPr lvl="1"/>
            <a:r>
              <a:rPr lang="en-US" dirty="0" smtClean="0"/>
              <a:t>One Way Functions</a:t>
            </a:r>
          </a:p>
          <a:p>
            <a:pPr lvl="1"/>
            <a:r>
              <a:rPr lang="en-US" smtClean="0"/>
              <a:t>Pseudo randomness</a:t>
            </a:r>
            <a:endParaRPr lang="en-US" dirty="0"/>
          </a:p>
          <a:p>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1137956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pPr marL="0" indent="0">
              <a:buNone/>
            </a:pPr>
            <a:r>
              <a:rPr lang="en-US" b="1" dirty="0"/>
              <a:t>Goals for This Week:</a:t>
            </a:r>
          </a:p>
          <a:p>
            <a:r>
              <a:rPr lang="en-US" dirty="0"/>
              <a:t>Practical Constructions of Symmetric Key Primitives</a:t>
            </a:r>
          </a:p>
          <a:p>
            <a:pPr marL="0" indent="0">
              <a:buNone/>
            </a:pPr>
            <a:endParaRPr lang="en-US" b="1" dirty="0" smtClean="0"/>
          </a:p>
          <a:p>
            <a:pPr marL="0" indent="0">
              <a:buNone/>
            </a:pPr>
            <a:r>
              <a:rPr lang="en-US" b="1" dirty="0" smtClean="0"/>
              <a:t>Last Class</a:t>
            </a:r>
            <a:r>
              <a:rPr lang="en-US" dirty="0" smtClean="0"/>
              <a:t>: DES/3DES</a:t>
            </a:r>
          </a:p>
          <a:p>
            <a:r>
              <a:rPr lang="en-US" dirty="0" smtClean="0"/>
              <a:t>16 round </a:t>
            </a:r>
            <a:r>
              <a:rPr lang="en-US" dirty="0" err="1" smtClean="0"/>
              <a:t>Feistel</a:t>
            </a:r>
            <a:r>
              <a:rPr lang="en-US" dirty="0" smtClean="0"/>
              <a:t> Network</a:t>
            </a:r>
          </a:p>
          <a:p>
            <a:r>
              <a:rPr lang="en-US" dirty="0" smtClean="0"/>
              <a:t>DES can now be broken by brute-force attacks in practice</a:t>
            </a:r>
          </a:p>
          <a:p>
            <a:pPr marL="0" indent="0">
              <a:buNone/>
            </a:pPr>
            <a:endParaRPr lang="en-US" b="1" dirty="0" smtClean="0"/>
          </a:p>
          <a:p>
            <a:pPr marL="0" indent="0">
              <a:buNone/>
            </a:pPr>
            <a:r>
              <a:rPr lang="en-US" b="1" dirty="0" smtClean="0"/>
              <a:t>Today’s Goals: AES/Hash Functions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32953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 (AES)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(1997) US National Institute of Standards and Technology (NIST) announces competition for new block cipher to replace DES</a:t>
            </a:r>
          </a:p>
          <a:p>
            <a:endParaRPr lang="en-US" dirty="0"/>
          </a:p>
          <a:p>
            <a:r>
              <a:rPr lang="en-US" dirty="0" smtClean="0"/>
              <a:t>Fifteen algorithms were submitted from all over the world</a:t>
            </a:r>
          </a:p>
          <a:p>
            <a:pPr lvl="1"/>
            <a:r>
              <a:rPr lang="en-US" dirty="0" smtClean="0"/>
              <a:t>Analyzed by NIST</a:t>
            </a:r>
            <a:endParaRPr lang="en-US" dirty="0"/>
          </a:p>
          <a:p>
            <a:r>
              <a:rPr lang="en-US" dirty="0" smtClean="0"/>
              <a:t>Contestants given a chance to break competitors schemes</a:t>
            </a:r>
          </a:p>
          <a:p>
            <a:endParaRPr lang="en-US" dirty="0"/>
          </a:p>
          <a:p>
            <a:r>
              <a:rPr lang="en-US" dirty="0" smtClean="0"/>
              <a:t>October, 2000 NIST announces a winner </a:t>
            </a:r>
            <a:r>
              <a:rPr lang="en-US" dirty="0" err="1" smtClean="0"/>
              <a:t>Rijndael</a:t>
            </a:r>
            <a:endParaRPr lang="en-US" dirty="0" smtClean="0"/>
          </a:p>
          <a:p>
            <a:pPr lvl="1"/>
            <a:r>
              <a:rPr lang="en-US" dirty="0" smtClean="0"/>
              <a:t>Vincent </a:t>
            </a:r>
            <a:r>
              <a:rPr lang="en-US" dirty="0" err="1" smtClean="0"/>
              <a:t>Rijmen</a:t>
            </a:r>
            <a:r>
              <a:rPr lang="en-US" dirty="0" smtClean="0"/>
              <a:t> and Joan </a:t>
            </a:r>
            <a:r>
              <a:rPr lang="en-US" dirty="0" err="1" smtClean="0"/>
              <a:t>Daemen</a:t>
            </a:r>
            <a:endParaRPr lang="en-US" dirty="0" smtClean="0"/>
          </a:p>
          <a:p>
            <a:pPr lvl="1"/>
            <a:r>
              <a:rPr lang="en-US" dirty="0" smtClean="0"/>
              <a:t>No serious vulnerabilities found in four other finalists</a:t>
            </a:r>
          </a:p>
          <a:p>
            <a:pPr lvl="1"/>
            <a:r>
              <a:rPr lang="en-US" dirty="0" err="1" smtClean="0"/>
              <a:t>Rijndael</a:t>
            </a:r>
            <a:r>
              <a:rPr lang="en-US" dirty="0" smtClean="0"/>
              <a:t> was selected for efficiency, hardware performance, flexibility etc… </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130243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a:t>
            </a:r>
            <a:endParaRPr lang="en-US" dirty="0"/>
          </a:p>
        </p:txBody>
      </p:sp>
      <p:sp>
        <p:nvSpPr>
          <p:cNvPr id="3" name="Content Placeholder 2"/>
          <p:cNvSpPr>
            <a:spLocks noGrp="1"/>
          </p:cNvSpPr>
          <p:nvPr>
            <p:ph idx="1"/>
          </p:nvPr>
        </p:nvSpPr>
        <p:spPr/>
        <p:txBody>
          <a:bodyPr>
            <a:normAutofit/>
          </a:bodyPr>
          <a:lstStyle/>
          <a:p>
            <a:r>
              <a:rPr lang="en-US" b="1" dirty="0" smtClean="0"/>
              <a:t>Block Size: </a:t>
            </a:r>
            <a:r>
              <a:rPr lang="en-US" dirty="0" smtClean="0"/>
              <a:t>128 bits (viewed as 4x4 byte array)</a:t>
            </a:r>
          </a:p>
          <a:p>
            <a:r>
              <a:rPr lang="en-US" b="1" dirty="0" smtClean="0"/>
              <a:t>Key Size: </a:t>
            </a:r>
            <a:r>
              <a:rPr lang="en-US" dirty="0" smtClean="0"/>
              <a:t>128, 192 or 256</a:t>
            </a:r>
          </a:p>
          <a:p>
            <a:endParaRPr lang="en-US" dirty="0" smtClean="0"/>
          </a:p>
          <a:p>
            <a:r>
              <a:rPr lang="en-US" dirty="0" smtClean="0"/>
              <a:t>Essentially a Substitution Permutation Network</a:t>
            </a:r>
          </a:p>
          <a:p>
            <a:pPr lvl="1"/>
            <a:r>
              <a:rPr lang="en-US" b="1" dirty="0" err="1" smtClean="0"/>
              <a:t>AddRoundKey</a:t>
            </a:r>
            <a:r>
              <a:rPr lang="en-US" b="1" dirty="0" smtClean="0"/>
              <a:t>:</a:t>
            </a:r>
            <a:r>
              <a:rPr lang="en-US" dirty="0" smtClean="0"/>
              <a:t> Generate 128-bit sub-key from master key XOR with current state</a:t>
            </a:r>
          </a:p>
          <a:p>
            <a:pPr lvl="1"/>
            <a:r>
              <a:rPr lang="en-US" b="1" dirty="0" err="1" smtClean="0"/>
              <a:t>SubBytes</a:t>
            </a:r>
            <a:r>
              <a:rPr lang="en-US" b="1" dirty="0" smtClean="0"/>
              <a:t>: </a:t>
            </a:r>
            <a:r>
              <a:rPr lang="en-US" dirty="0" smtClean="0"/>
              <a:t>Each byte of state array (16 bytes) is replaced by another byte according a </a:t>
            </a:r>
            <a:r>
              <a:rPr lang="en-US" dirty="0" err="1" smtClean="0"/>
              <a:t>a</a:t>
            </a:r>
            <a:r>
              <a:rPr lang="en-US" dirty="0" smtClean="0"/>
              <a:t> single S-box (lookup table)</a:t>
            </a:r>
          </a:p>
          <a:p>
            <a:pPr lvl="1"/>
            <a:r>
              <a:rPr lang="en-US" b="1" dirty="0" err="1" smtClean="0"/>
              <a:t>ShiftRows</a:t>
            </a:r>
            <a:r>
              <a:rPr lang="en-US" b="1" dirty="0" smtClean="0"/>
              <a:t> – </a:t>
            </a:r>
            <a:r>
              <a:rPr lang="en-US" dirty="0" smtClean="0"/>
              <a:t>shift </a:t>
            </a:r>
            <a:r>
              <a:rPr lang="en-US" dirty="0" err="1" smtClean="0"/>
              <a:t>ith</a:t>
            </a:r>
            <a:r>
              <a:rPr lang="en-US" dirty="0" smtClean="0"/>
              <a:t> row by </a:t>
            </a:r>
            <a:r>
              <a:rPr lang="en-US" dirty="0" err="1" smtClean="0"/>
              <a:t>i</a:t>
            </a:r>
            <a:r>
              <a:rPr lang="en-US" dirty="0" smtClean="0"/>
              <a:t> bytes</a:t>
            </a:r>
          </a:p>
          <a:p>
            <a:pPr lvl="1"/>
            <a:r>
              <a:rPr lang="en-US" b="1" dirty="0" err="1" smtClean="0"/>
              <a:t>MixColumns</a:t>
            </a:r>
            <a:r>
              <a:rPr lang="en-US" b="1" dirty="0" smtClean="0"/>
              <a:t> – </a:t>
            </a:r>
            <a:r>
              <a:rPr lang="en-US" dirty="0" smtClean="0"/>
              <a:t>permute the bits in each column</a:t>
            </a: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Tree>
    <p:extLst>
      <p:ext uri="{BB962C8B-B14F-4D97-AF65-F5344CB8AC3E}">
        <p14:creationId xmlns:p14="http://schemas.microsoft.com/office/powerpoint/2010/main" val="40790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S-box </a:t>
                </a:r>
                <a:r>
                  <a:rPr lang="en-US" dirty="0"/>
                  <a:t>a public “substitution function</a:t>
                </a:r>
                <a:r>
                  <a:rPr lang="en-US" dirty="0" smtClean="0"/>
                  <a:t>” (e.g.</a:t>
                </a:r>
                <a14:m>
                  <m:oMath xmlns:m="http://schemas.openxmlformats.org/officeDocument/2006/math">
                    <m:r>
                      <a:rPr lang="en-US" b="0" i="0" smtClean="0">
                        <a:latin typeface="Cambria Math"/>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a:ea typeface="Cambria Math" panose="02040503050406030204" pitchFamily="18" charset="0"/>
                      </a:rPr>
                      <m:t>S</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endParaRPr lang="en-US" dirty="0"/>
              </a:p>
              <a:p>
                <a:r>
                  <a:rPr lang="en-US" dirty="0" smtClean="0"/>
                  <a:t>S is not part of a secret key, but can be used with one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f</m:t>
                      </m:r>
                      <m:r>
                        <a:rPr lang="en-US" b="0" i="0" smtClean="0">
                          <a:latin typeface="Cambria Math"/>
                        </a:rPr>
                        <m:t>(</m:t>
                      </m:r>
                      <m:r>
                        <m:rPr>
                          <m:sty m:val="p"/>
                        </m:rPr>
                        <a:rPr lang="en-US" b="0" i="0" smtClean="0">
                          <a:latin typeface="Cambria Math"/>
                        </a:rPr>
                        <m:t>x</m:t>
                      </m:r>
                      <m:r>
                        <a:rPr lang="en-US" b="0" i="0" smtClean="0">
                          <a:latin typeface="Cambria Math"/>
                        </a:rPr>
                        <m:t>)=</m:t>
                      </m:r>
                      <m:r>
                        <m:rPr>
                          <m:sty m:val="p"/>
                        </m:rPr>
                        <a:rPr lang="en-US" b="0" i="0" smtClean="0">
                          <a:latin typeface="Cambria Math"/>
                        </a:rPr>
                        <m:t>S</m:t>
                      </m:r>
                      <m:d>
                        <m:dPr>
                          <m:ctrlPr>
                            <a:rPr lang="en-US" i="1" smtClean="0">
                              <a:latin typeface="Cambria Math" panose="02040503050406030204" pitchFamily="18" charset="0"/>
                            </a:rPr>
                          </m:ctrlPr>
                        </m:dPr>
                        <m:e>
                          <m:r>
                            <m:rPr>
                              <m:nor/>
                            </m:rPr>
                            <a:rPr lang="en-US" dirty="0"/>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e>
                      </m:d>
                    </m:oMath>
                  </m:oMathPara>
                </a14:m>
                <a:endParaRPr lang="en-US" dirty="0" smtClean="0"/>
              </a:p>
              <a:p>
                <a:endParaRPr lang="en-US" dirty="0"/>
              </a:p>
              <a:p>
                <a:pPr marL="0" indent="0">
                  <a:buNone/>
                </a:pPr>
                <a:r>
                  <a:rPr lang="en-US" b="1" dirty="0" smtClean="0"/>
                  <a:t>Input to round: </a:t>
                </a:r>
                <a:r>
                  <a:rPr lang="en-US" dirty="0" smtClean="0"/>
                  <a:t>x, k </a:t>
                </a:r>
                <a:r>
                  <a:rPr lang="en-US" dirty="0"/>
                  <a:t>(k  is </a:t>
                </a:r>
                <a:r>
                  <a:rPr lang="en-US" dirty="0" err="1"/>
                  <a:t>subkey</a:t>
                </a:r>
                <a:r>
                  <a:rPr lang="en-US" dirty="0"/>
                  <a:t> for current round)</a:t>
                </a:r>
              </a:p>
              <a:p>
                <a:pPr marL="514350" indent="-514350">
                  <a:buFont typeface="+mj-lt"/>
                  <a:buAutoNum type="arabicPeriod"/>
                </a:pPr>
                <a:r>
                  <a:rPr lang="en-US" b="1" dirty="0" smtClean="0"/>
                  <a:t>Key Mixing</a:t>
                </a:r>
                <a:r>
                  <a:rPr lang="en-US" dirty="0" smtClean="0"/>
                  <a:t>: Set </a:t>
                </a:r>
                <a14:m>
                  <m:oMath xmlns:m="http://schemas.openxmlformats.org/officeDocument/2006/math">
                    <m:r>
                      <m:rPr>
                        <m:sty m:val="p"/>
                      </m:rPr>
                      <a:rPr lang="en-US" b="0" i="0" smtClean="0">
                        <a:latin typeface="Cambria Math"/>
                        <a:ea typeface="Cambria Math"/>
                      </a:rPr>
                      <m:t>x</m:t>
                    </m:r>
                    <m:r>
                      <a:rPr lang="en-US" b="0" i="0" smtClean="0">
                        <a:latin typeface="Cambria Math"/>
                        <a:ea typeface="Cambria Math"/>
                      </a:rPr>
                      <m:t>≔</m:t>
                    </m:r>
                    <m:r>
                      <m:rPr>
                        <m:sty m:val="p"/>
                      </m:rPr>
                      <a:rPr lang="en-US" b="0" i="0" smtClean="0">
                        <a:latin typeface="Cambria Math"/>
                        <a:ea typeface="Cambria Math"/>
                      </a:rPr>
                      <m:t>x</m:t>
                    </m:r>
                    <m:r>
                      <a:rPr lang="en-US" b="0" i="1" smtClean="0">
                        <a:latin typeface="Cambria Math" panose="02040503050406030204" pitchFamily="18" charset="0"/>
                        <a:ea typeface="Cambria Math" panose="02040503050406030204" pitchFamily="18" charset="0"/>
                      </a:rPr>
                      <m:t>⨁</m:t>
                    </m:r>
                    <m:r>
                      <a:rPr lang="en-US" b="0" i="1" smtClean="0">
                        <a:latin typeface="Cambria Math"/>
                        <a:ea typeface="Cambria Math"/>
                      </a:rPr>
                      <m:t>𝑘</m:t>
                    </m:r>
                  </m:oMath>
                </a14:m>
                <a:r>
                  <a:rPr lang="en-US" dirty="0" smtClean="0"/>
                  <a:t>       </a:t>
                </a:r>
              </a:p>
              <a:p>
                <a:pPr marL="514350" indent="-514350">
                  <a:buFont typeface="+mj-lt"/>
                  <a:buAutoNum type="arabicPeriod"/>
                </a:pPr>
                <a:r>
                  <a:rPr lang="en-US" b="1" dirty="0" smtClean="0"/>
                  <a:t>Substitution</a:t>
                </a:r>
                <a:r>
                  <a:rPr lang="en-US" dirty="0" smtClean="0"/>
                  <a:t>:</a:t>
                </a:r>
                <a14:m>
                  <m:oMath xmlns:m="http://schemas.openxmlformats.org/officeDocument/2006/math">
                    <m:r>
                      <a:rPr lang="en-US" b="0" i="0" smtClean="0">
                        <a:latin typeface="Cambria Math"/>
                        <a:ea typeface="Cambria Math"/>
                      </a:rPr>
                      <m:t> </m:t>
                    </m:r>
                    <m:r>
                      <m:rPr>
                        <m:sty m:val="p"/>
                      </m:rPr>
                      <a:rPr lang="en-US">
                        <a:latin typeface="Cambria Math"/>
                        <a:ea typeface="Cambria Math"/>
                      </a:rPr>
                      <m:t>x</m:t>
                    </m:r>
                    <m:r>
                      <a:rPr lang="en-US">
                        <a:latin typeface="Cambria Math"/>
                        <a:ea typeface="Cambria Math"/>
                      </a:rPr>
                      <m:t>≔</m:t>
                    </m:r>
                  </m:oMath>
                </a14:m>
                <a:r>
                  <a:rPr lang="en-US" dirty="0"/>
                  <a:t> </a:t>
                </a:r>
                <a14:m>
                  <m:oMath xmlns:m="http://schemas.openxmlformats.org/officeDocument/2006/math">
                    <m:r>
                      <m:rPr>
                        <m:nor/>
                      </m:rPr>
                      <a:rPr lang="en-US" b="0" i="0" dirty="0" smtClean="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b="0" i="0" dirty="0" smtClean="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b="0" i="0" dirty="0" smtClean="0"/>
                      <m:t>S</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aseline="-25000" dirty="0"/>
                          <m:t>8</m:t>
                        </m:r>
                      </m:e>
                    </m:d>
                  </m:oMath>
                </a14:m>
                <a:endParaRPr lang="en-US" baseline="-25000" dirty="0" smtClean="0"/>
              </a:p>
              <a:p>
                <a:pPr marL="514350" indent="-514350">
                  <a:buFont typeface="+mj-lt"/>
                  <a:buAutoNum type="arabicPeriod"/>
                </a:pPr>
                <a:r>
                  <a:rPr lang="en-US" b="1" dirty="0" smtClean="0"/>
                  <a:t>Bit Mixing Permutation</a:t>
                </a:r>
                <a:r>
                  <a:rPr lang="en-US" dirty="0" smtClean="0"/>
                  <a:t>: permute the bits of x to obtain the round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01" t="-28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sp>
        <p:nvSpPr>
          <p:cNvPr id="5" name="Rectangular Callout 4"/>
          <p:cNvSpPr/>
          <p:nvPr/>
        </p:nvSpPr>
        <p:spPr>
          <a:xfrm>
            <a:off x="8775865" y="2339438"/>
            <a:ext cx="3170712" cy="2755075"/>
          </a:xfrm>
          <a:prstGeom prst="wedgeRectCallout">
            <a:avLst>
              <a:gd name="adj1" fmla="val -102874"/>
              <a:gd name="adj2" fmla="val 71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Note: there are only n! possible bit mixing </a:t>
            </a:r>
            <a:r>
              <a:rPr lang="en-US" sz="2400" b="1" dirty="0" smtClean="0"/>
              <a:t>permutations of [n] </a:t>
            </a:r>
            <a:r>
              <a:rPr lang="en-US" sz="2400" b="1" dirty="0"/>
              <a:t>as opposed to 2</a:t>
            </a:r>
            <a:r>
              <a:rPr lang="en-US" sz="2400" b="1" baseline="30000" dirty="0"/>
              <a:t>n</a:t>
            </a:r>
            <a:r>
              <a:rPr lang="en-US" sz="2400" b="1" dirty="0" smtClean="0"/>
              <a:t>! Permutations of {0,1}</a:t>
            </a:r>
            <a:r>
              <a:rPr lang="en-US" sz="2400" b="1" baseline="30000" dirty="0" smtClean="0"/>
              <a:t>n</a:t>
            </a:r>
            <a:endParaRPr lang="en-US" sz="2400" b="1" baseline="30000" dirty="0"/>
          </a:p>
        </p:txBody>
      </p:sp>
    </p:spTree>
    <p:extLst>
      <p:ext uri="{BB962C8B-B14F-4D97-AF65-F5344CB8AC3E}">
        <p14:creationId xmlns:p14="http://schemas.microsoft.com/office/powerpoint/2010/main" val="342756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p:sp>
        <p:nvSpPr>
          <p:cNvPr id="3" name="Content Placeholder 2"/>
          <p:cNvSpPr>
            <a:spLocks noGrp="1"/>
          </p:cNvSpPr>
          <p:nvPr>
            <p:ph idx="1"/>
          </p:nvPr>
        </p:nvSpPr>
        <p:spPr>
          <a:xfrm>
            <a:off x="5438900" y="1825625"/>
            <a:ext cx="5914900" cy="4351338"/>
          </a:xfrm>
        </p:spPr>
        <p:txBody>
          <a:bodyPr/>
          <a:lstStyle/>
          <a:p>
            <a:r>
              <a:rPr lang="en-US" b="1" dirty="0" smtClean="0"/>
              <a:t>Proposition 6.3: </a:t>
            </a:r>
            <a:r>
              <a:rPr lang="en-US" dirty="0" smtClean="0"/>
              <a:t>Let F be a keyed function defined by a Substitution Permutation Network. Then for any keys/number of rounds </a:t>
            </a:r>
            <a:r>
              <a:rPr lang="en-US" dirty="0" err="1" smtClean="0"/>
              <a:t>F</a:t>
            </a:r>
            <a:r>
              <a:rPr lang="en-US" baseline="-25000" dirty="0" err="1" smtClean="0"/>
              <a:t>k</a:t>
            </a:r>
            <a:r>
              <a:rPr lang="en-US" dirty="0" smtClean="0"/>
              <a:t> is a permutation.</a:t>
            </a:r>
          </a:p>
          <a:p>
            <a:endParaRPr lang="en-US" dirty="0"/>
          </a:p>
          <a:p>
            <a:r>
              <a:rPr lang="en-US" dirty="0" smtClean="0"/>
              <a:t>Why? Composing permutations </a:t>
            </a:r>
            <a:r>
              <a:rPr lang="en-US" dirty="0" err="1" smtClean="0"/>
              <a:t>f,g</a:t>
            </a:r>
            <a:r>
              <a:rPr lang="en-US" dirty="0" smtClean="0"/>
              <a:t> results in another permutation h(x)=g(f(x)).</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pic>
        <p:nvPicPr>
          <p:cNvPr id="1026" name="Picture 2" descr="Image result for substitution permutation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14" y="1586861"/>
            <a:ext cx="3893911" cy="481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97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Block Size: 128 bits</a:t>
            </a:r>
          </a:p>
          <a:p>
            <a:r>
              <a:rPr lang="en-US" dirty="0" smtClean="0"/>
              <a:t>Key Size: 128, 192 or 256</a:t>
            </a:r>
          </a:p>
          <a:p>
            <a:endParaRPr lang="en-US" dirty="0" smtClean="0"/>
          </a:p>
          <a:p>
            <a:r>
              <a:rPr lang="en-US" dirty="0" smtClean="0"/>
              <a:t>Essentially a Substitution Permutation Network</a:t>
            </a:r>
          </a:p>
          <a:p>
            <a:pPr lvl="1"/>
            <a:r>
              <a:rPr lang="en-US" sz="3000" b="1" dirty="0" err="1" smtClean="0"/>
              <a:t>AddRoundKey</a:t>
            </a:r>
            <a:r>
              <a:rPr lang="en-US" sz="3000" b="1" dirty="0" smtClean="0"/>
              <a:t>:</a:t>
            </a:r>
            <a:r>
              <a:rPr lang="en-US" sz="3000" dirty="0" smtClean="0"/>
              <a:t> Generate 128-bit sub-key from master key, XOR with current state array</a:t>
            </a:r>
          </a:p>
          <a:p>
            <a:pPr lvl="1"/>
            <a:r>
              <a:rPr lang="en-US" sz="3000" b="1" dirty="0" err="1" smtClean="0"/>
              <a:t>SubBytes</a:t>
            </a:r>
            <a:r>
              <a:rPr lang="en-US" sz="3000" b="1" dirty="0" smtClean="0"/>
              <a:t>: </a:t>
            </a:r>
            <a:r>
              <a:rPr lang="en-US" sz="3000" dirty="0" smtClean="0"/>
              <a:t>Each byte of state array (16 bytes) is replaced by another byte according a single S-box (lookup table)</a:t>
            </a:r>
          </a:p>
          <a:p>
            <a:pPr lvl="1"/>
            <a:r>
              <a:rPr lang="en-US" sz="3000" b="1" dirty="0" err="1" smtClean="0"/>
              <a:t>ShiftRows</a:t>
            </a:r>
            <a:endParaRPr lang="en-US" sz="3000" b="1" dirty="0" smtClean="0"/>
          </a:p>
          <a:p>
            <a:pPr lvl="1"/>
            <a:r>
              <a:rPr lang="en-US" sz="3000" b="1" dirty="0" err="1" smtClean="0"/>
              <a:t>MixColumns</a:t>
            </a:r>
            <a:endParaRPr lang="en-US" sz="3000" b="1" dirty="0"/>
          </a:p>
          <a:p>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
        <p:nvSpPr>
          <p:cNvPr id="5" name="Right Brace 4"/>
          <p:cNvSpPr/>
          <p:nvPr/>
        </p:nvSpPr>
        <p:spPr>
          <a:xfrm>
            <a:off x="3508133" y="5009357"/>
            <a:ext cx="102108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753058" y="5275717"/>
            <a:ext cx="1789657" cy="461665"/>
          </a:xfrm>
          <a:prstGeom prst="rect">
            <a:avLst/>
          </a:prstGeom>
          <a:noFill/>
        </p:spPr>
        <p:txBody>
          <a:bodyPr wrap="none" rtlCol="0">
            <a:spAutoFit/>
          </a:bodyPr>
          <a:lstStyle/>
          <a:p>
            <a:r>
              <a:rPr lang="en-US" sz="2400" b="1" dirty="0" smtClean="0"/>
              <a:t>Permutation</a:t>
            </a:r>
            <a:endParaRPr lang="en-US" sz="2400" b="1" dirty="0"/>
          </a:p>
        </p:txBody>
      </p:sp>
      <p:cxnSp>
        <p:nvCxnSpPr>
          <p:cNvPr id="9" name="Straight Arrow Connector 8"/>
          <p:cNvCxnSpPr/>
          <p:nvPr/>
        </p:nvCxnSpPr>
        <p:spPr>
          <a:xfrm flipV="1">
            <a:off x="3508133" y="2164080"/>
            <a:ext cx="4523347" cy="1386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57160" y="1782594"/>
            <a:ext cx="1586845" cy="461665"/>
          </a:xfrm>
          <a:prstGeom prst="rect">
            <a:avLst/>
          </a:prstGeom>
          <a:noFill/>
        </p:spPr>
        <p:txBody>
          <a:bodyPr wrap="none" rtlCol="0">
            <a:spAutoFit/>
          </a:bodyPr>
          <a:lstStyle/>
          <a:p>
            <a:r>
              <a:rPr lang="en-US" sz="2400" b="1" dirty="0" smtClean="0"/>
              <a:t>Key Mixing</a:t>
            </a:r>
            <a:endParaRPr lang="en-US" sz="2400" b="1" dirty="0"/>
          </a:p>
        </p:txBody>
      </p:sp>
      <p:cxnSp>
        <p:nvCxnSpPr>
          <p:cNvPr id="11" name="Straight Arrow Connector 10"/>
          <p:cNvCxnSpPr/>
          <p:nvPr/>
        </p:nvCxnSpPr>
        <p:spPr>
          <a:xfrm>
            <a:off x="3108960" y="4541520"/>
            <a:ext cx="6583680" cy="977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33939" y="5514619"/>
            <a:ext cx="1747466" cy="461665"/>
          </a:xfrm>
          <a:prstGeom prst="rect">
            <a:avLst/>
          </a:prstGeom>
          <a:noFill/>
        </p:spPr>
        <p:txBody>
          <a:bodyPr wrap="none" rtlCol="0">
            <a:spAutoFit/>
          </a:bodyPr>
          <a:lstStyle/>
          <a:p>
            <a:r>
              <a:rPr lang="en-US" sz="2400" b="1" dirty="0" smtClean="0"/>
              <a:t>Substitution</a:t>
            </a:r>
            <a:endParaRPr lang="en-US" sz="2400" b="1" dirty="0"/>
          </a:p>
        </p:txBody>
      </p:sp>
    </p:spTree>
    <p:extLst>
      <p:ext uri="{BB962C8B-B14F-4D97-AF65-F5344CB8AC3E}">
        <p14:creationId xmlns:p14="http://schemas.microsoft.com/office/powerpoint/2010/main" val="30274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4020847"/>
              </p:ext>
            </p:extLst>
          </p:nvPr>
        </p:nvGraphicFramePr>
        <p:xfrm>
          <a:off x="685800" y="2907665"/>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11110000</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01100010</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00110000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11111111</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7" name="Content Placeholder 4"/>
          <p:cNvGraphicFramePr>
            <a:graphicFrameLocks/>
          </p:cNvGraphicFramePr>
          <p:nvPr>
            <p:extLst>
              <p:ext uri="{D42A27DB-BD31-4B8C-83A1-F6EECF244321}">
                <p14:modId xmlns:p14="http://schemas.microsoft.com/office/powerpoint/2010/main" val="2521420362"/>
              </p:ext>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r>
                        <a:rPr lang="en-US" b="1" dirty="0" smtClean="0"/>
                        <a:t>00001111</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10100011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11001100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01111111</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smtClean="0"/>
              <a:t>Round Key (16 Bytes)</a:t>
            </a:r>
            <a:endParaRPr lang="en-US" b="1" dirty="0"/>
          </a:p>
        </p:txBody>
      </p:sp>
      <p:cxnSp>
        <p:nvCxnSpPr>
          <p:cNvPr id="10" name="Straight Arrow Connector 9"/>
          <p:cNvCxnSpPr/>
          <p:nvPr/>
        </p:nvCxnSpPr>
        <p:spPr>
          <a:xfrm flipH="1" flipV="1">
            <a:off x="2423160" y="658574"/>
            <a:ext cx="470916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16416"/>
            <a:ext cx="1652312" cy="369332"/>
          </a:xfrm>
          <a:prstGeom prst="rect">
            <a:avLst/>
          </a:prstGeom>
        </p:spPr>
        <p:txBody>
          <a:bodyPr wrap="none">
            <a:spAutoFit/>
          </a:bodyPr>
          <a:lstStyle/>
          <a:p>
            <a:r>
              <a:rPr lang="en-US" b="1" dirty="0" err="1"/>
              <a:t>AddRoundKey</a:t>
            </a:r>
            <a:r>
              <a:rPr lang="en-US" b="1" dirty="0"/>
              <a:t>:</a:t>
            </a:r>
            <a:r>
              <a:rPr lang="en-US" dirty="0"/>
              <a:t> </a:t>
            </a:r>
          </a:p>
        </p:txBody>
      </p:sp>
      <mc:AlternateContent xmlns:mc="http://schemas.openxmlformats.org/markup-compatibility/2006" xmlns:a14="http://schemas.microsoft.com/office/drawing/2010/main">
        <mc:Choice Requires="a14">
          <p:sp>
            <p:nvSpPr>
              <p:cNvPr id="12" name="Rectangle 11"/>
              <p:cNvSpPr/>
              <p:nvPr/>
            </p:nvSpPr>
            <p:spPr>
              <a:xfrm>
                <a:off x="4305495" y="1931015"/>
                <a:ext cx="944489"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2" name="Rectangle 11"/>
              <p:cNvSpPr>
                <a:spLocks noRot="1" noChangeAspect="1" noMove="1" noResize="1" noEditPoints="1" noAdjustHandles="1" noChangeArrowheads="1" noChangeShapeType="1" noTextEdit="1"/>
              </p:cNvSpPr>
              <p:nvPr/>
            </p:nvSpPr>
            <p:spPr>
              <a:xfrm>
                <a:off x="4305495" y="1931015"/>
                <a:ext cx="944489" cy="923330"/>
              </a:xfrm>
              <a:prstGeom prst="rect">
                <a:avLst/>
              </a:prstGeom>
              <a:blipFill>
                <a:blip r:embed="rId2"/>
                <a:stretch>
                  <a:fillRect/>
                </a:stretch>
              </a:blipFill>
            </p:spPr>
            <p:txBody>
              <a:bodyPr/>
              <a:lstStyle/>
              <a:p>
                <a:r>
                  <a:rPr lang="en-US">
                    <a:noFill/>
                  </a:rPr>
                  <a:t> </a:t>
                </a:r>
              </a:p>
            </p:txBody>
          </p:sp>
        </mc:Fallback>
      </mc:AlternateContent>
      <p:graphicFrame>
        <p:nvGraphicFramePr>
          <p:cNvPr id="13" name="Content Placeholder 4"/>
          <p:cNvGraphicFramePr>
            <a:graphicFrameLocks/>
          </p:cNvGraphicFramePr>
          <p:nvPr>
            <p:extLst>
              <p:ext uri="{D42A27DB-BD31-4B8C-83A1-F6EECF244321}">
                <p14:modId xmlns:p14="http://schemas.microsoft.com/office/powerpoint/2010/main" val="2376113849"/>
              </p:ext>
            </p:extLst>
          </p:nvPr>
        </p:nvGraphicFramePr>
        <p:xfrm>
          <a:off x="3967859" y="5077777"/>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11111111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11000001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11111100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10000000</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5364480" y="4259004"/>
                <a:ext cx="85953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4" name="Rectangle 13"/>
              <p:cNvSpPr>
                <a:spLocks noRot="1" noChangeAspect="1" noMove="1" noResize="1" noEditPoints="1" noAdjustHandles="1" noChangeArrowheads="1" noChangeShapeType="1" noTextEdit="1"/>
              </p:cNvSpPr>
              <p:nvPr/>
            </p:nvSpPr>
            <p:spPr>
              <a:xfrm>
                <a:off x="5364480" y="4259004"/>
                <a:ext cx="859531" cy="92333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02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42563</TotalTime>
  <Words>1055</Words>
  <Application>Microsoft Office PowerPoint</Application>
  <PresentationFormat>Widescreen</PresentationFormat>
  <Paragraphs>277</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Cambria Math</vt:lpstr>
      <vt:lpstr>Arial</vt:lpstr>
      <vt:lpstr>Calibri Light</vt:lpstr>
      <vt:lpstr>Calibri</vt:lpstr>
      <vt:lpstr>Office Theme</vt:lpstr>
      <vt:lpstr>Course Business</vt:lpstr>
      <vt:lpstr>Cryptography CS 555</vt:lpstr>
      <vt:lpstr>Recap</vt:lpstr>
      <vt:lpstr>Advanced Encryption Standard (AES)</vt:lpstr>
      <vt:lpstr>Advanced Encryption Standard</vt:lpstr>
      <vt:lpstr>Substitution Permutation Networks</vt:lpstr>
      <vt:lpstr>Substitution Permutation Networks</vt:lpstr>
      <vt:lpstr>Advanced Encryption Standard</vt:lpstr>
      <vt:lpstr>PowerPoint Presentation</vt:lpstr>
      <vt:lpstr>PowerPoint Presentation</vt:lpstr>
      <vt:lpstr>PowerPoint Presentation</vt:lpstr>
      <vt:lpstr>PowerPoint Presentation</vt:lpstr>
      <vt:lpstr>AES</vt:lpstr>
      <vt:lpstr>AES Attacks?</vt:lpstr>
      <vt:lpstr>Differential Cryptanalysis</vt:lpstr>
      <vt:lpstr>Differential Cryptanalysis</vt:lpstr>
      <vt:lpstr>Differential Cryptanalysis</vt:lpstr>
      <vt:lpstr>Differential Cryptanalysis</vt:lpstr>
      <vt:lpstr>Hash Function from Block Ciphers</vt:lpstr>
      <vt:lpstr>Hash Function from Block Ciphers</vt:lpstr>
      <vt:lpstr>Davies-Meyer Construction</vt:lpstr>
      <vt:lpstr>Other Hashing Algorithms</vt:lpstr>
      <vt:lpstr>SHA3 (Keccak)</vt:lpstr>
      <vt:lpstr>Next Class</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544</cp:revision>
  <dcterms:created xsi:type="dcterms:W3CDTF">2016-12-31T20:38:01Z</dcterms:created>
  <dcterms:modified xsi:type="dcterms:W3CDTF">2017-02-21T02:47:32Z</dcterms:modified>
</cp:coreProperties>
</file>