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sldIdLst>
    <p:sldId id="595" r:id="rId2"/>
    <p:sldId id="256" r:id="rId3"/>
    <p:sldId id="394" r:id="rId4"/>
    <p:sldId id="596" r:id="rId5"/>
    <p:sldId id="597" r:id="rId6"/>
    <p:sldId id="598" r:id="rId7"/>
    <p:sldId id="599" r:id="rId8"/>
    <p:sldId id="600" r:id="rId9"/>
    <p:sldId id="601" r:id="rId10"/>
    <p:sldId id="604" r:id="rId11"/>
    <p:sldId id="605" r:id="rId12"/>
    <p:sldId id="603" r:id="rId13"/>
    <p:sldId id="602" r:id="rId14"/>
    <p:sldId id="606" r:id="rId15"/>
    <p:sldId id="607" r:id="rId16"/>
    <p:sldId id="608" r:id="rId17"/>
    <p:sldId id="618" r:id="rId18"/>
    <p:sldId id="609" r:id="rId19"/>
    <p:sldId id="610" r:id="rId20"/>
    <p:sldId id="611" r:id="rId21"/>
    <p:sldId id="612" r:id="rId22"/>
    <p:sldId id="613" r:id="rId23"/>
    <p:sldId id="614" r:id="rId24"/>
    <p:sldId id="615" r:id="rId25"/>
    <p:sldId id="617" r:id="rId26"/>
    <p:sldId id="616" r:id="rId27"/>
    <p:sldId id="380" r:id="rId28"/>
  </p:sldIdLst>
  <p:sldSz cx="12192000" cy="6858000"/>
  <p:notesSz cx="6858000" cy="9144000"/>
  <p:embeddedFontLst>
    <p:embeddedFont>
      <p:font typeface="Cambria Math" panose="02040503050406030204" pitchFamily="18" charset="0"/>
      <p:regular r:id="rId30"/>
    </p:embeddedFont>
    <p:embeddedFont>
      <p:font typeface="Calibri Light" panose="020F0302020204030204" pitchFamily="34" charset="0"/>
      <p:regular r:id="rId31"/>
      <p: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ocki, Jeremiah M" initials="BJM" lastIdx="2" clrIdx="0">
    <p:extLst>
      <p:ext uri="{19B8F6BF-5375-455C-9EA6-DF929625EA0E}">
        <p15:presenceInfo xmlns:p15="http://schemas.microsoft.com/office/powerpoint/2012/main" userId="S-1-5-21-1861847230-2120372063-3483355800-5954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74" autoAdjust="0"/>
    <p:restoredTop sz="81323" autoAdjust="0"/>
  </p:normalViewPr>
  <p:slideViewPr>
    <p:cSldViewPr snapToGrid="0">
      <p:cViewPr varScale="1">
        <p:scale>
          <a:sx n="63" d="100"/>
          <a:sy n="63" d="100"/>
        </p:scale>
        <p:origin x="123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85FA0-1860-435B-9626-CB21D9C53071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35DAA-499F-4673-978B-A6190921F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5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D638-CAC8-4835-93D5-F2F113860AF6}" type="datetime1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5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0AD1-AAF5-41BF-8F47-A201BD823CA6}" type="datetime1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6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F8B5-C2B9-4688-AF44-FC2F88EF1967}" type="datetime1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0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2E03-6634-4506-9456-86EF0B299EA5}" type="datetime1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5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F1D6-DDC6-46CD-8F4D-A488FCDFFF3F}" type="datetime1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3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68F3-B5D5-4614-A1E8-B062619C91D9}" type="datetime1">
              <a:rPr lang="en-US" smtClean="0"/>
              <a:t>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1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B2AB-DF7C-4D43-93E6-1F8BFC4B85C5}" type="datetime1">
              <a:rPr lang="en-US" smtClean="0"/>
              <a:t>2/18/2017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1BF2-9F6E-4EE3-AC23-3342D25B434E}" type="datetime1">
              <a:rPr lang="en-US" smtClean="0"/>
              <a:t>2/18/2017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7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3AC0-947E-4117-982D-2E13F67B980A}" type="datetime1">
              <a:rPr lang="en-US" smtClean="0"/>
              <a:t>2/18/2017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CCC4-E33D-49C2-8C16-2FA37D9D909A}" type="datetime1">
              <a:rPr lang="en-US" smtClean="0"/>
              <a:t>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3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8812-7278-4D06-90D2-92395DE9F0D1}" type="datetime1">
              <a:rPr lang="en-US" smtClean="0"/>
              <a:t>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8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57E49-C339-4533-BFB4-FADAD6F354D5}" type="datetime1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0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Homework 2 Due </a:t>
            </a:r>
            <a:r>
              <a:rPr lang="en-US" u="sng" dirty="0" smtClean="0"/>
              <a:t>Now</a:t>
            </a:r>
          </a:p>
          <a:p>
            <a:endParaRPr lang="en-US" dirty="0" smtClean="0"/>
          </a:p>
          <a:p>
            <a:r>
              <a:rPr lang="en-US" dirty="0" smtClean="0"/>
              <a:t>Midterm is on </a:t>
            </a:r>
            <a:r>
              <a:rPr lang="en-US" u="sng" dirty="0" smtClean="0"/>
              <a:t>March 1</a:t>
            </a:r>
          </a:p>
          <a:p>
            <a:endParaRPr lang="en-US" dirty="0"/>
          </a:p>
          <a:p>
            <a:r>
              <a:rPr lang="en-US" dirty="0" smtClean="0"/>
              <a:t>Final Exam is </a:t>
            </a:r>
            <a:r>
              <a:rPr lang="en-US" u="sng" dirty="0" smtClean="0"/>
              <a:t>Monday, May 1 (7 PM) </a:t>
            </a:r>
          </a:p>
          <a:p>
            <a:pPr lvl="1"/>
            <a:r>
              <a:rPr lang="en-US" u="sng" dirty="0" smtClean="0"/>
              <a:t>Location: Right here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760" y="536027"/>
            <a:ext cx="3576472" cy="551552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10144779" y="3658299"/>
            <a:ext cx="790453" cy="225622"/>
          </a:xfrm>
          <a:prstGeom prst="line">
            <a:avLst/>
          </a:prstGeom>
          <a:ln w="444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082511" y="2983831"/>
            <a:ext cx="1111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Harry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0144779" y="3614819"/>
            <a:ext cx="790453" cy="312582"/>
          </a:xfrm>
          <a:prstGeom prst="line">
            <a:avLst/>
          </a:prstGeom>
          <a:ln w="444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0020028" y="4274555"/>
            <a:ext cx="915204" cy="221478"/>
          </a:xfrm>
          <a:prstGeom prst="line">
            <a:avLst/>
          </a:prstGeom>
          <a:ln w="444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982200" y="4265275"/>
            <a:ext cx="864476" cy="238092"/>
          </a:xfrm>
          <a:prstGeom prst="line">
            <a:avLst/>
          </a:prstGeom>
          <a:ln w="444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032930" y="4459887"/>
            <a:ext cx="1285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Hagrid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8310724" y="1439917"/>
            <a:ext cx="822766" cy="319132"/>
          </a:xfrm>
          <a:prstGeom prst="line">
            <a:avLst/>
          </a:prstGeom>
          <a:ln w="539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55724" y="1429407"/>
            <a:ext cx="745453" cy="373122"/>
          </a:xfrm>
          <a:prstGeom prst="line">
            <a:avLst/>
          </a:prstGeom>
          <a:ln w="539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189" y="721729"/>
            <a:ext cx="1249043" cy="150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17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S-Box Representation as Table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6302110"/>
              </p:ext>
            </p:extLst>
          </p:nvPr>
        </p:nvGraphicFramePr>
        <p:xfrm>
          <a:off x="960119" y="1946910"/>
          <a:ext cx="105156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60908289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04995984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44814416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919203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4352250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00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01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11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9212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0000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43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0001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378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0010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138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0011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936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0100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233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0101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155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0110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S(x)=1101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800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….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….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….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….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….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735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1111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47131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19999" y="6002888"/>
            <a:ext cx="20040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x =</a:t>
            </a:r>
            <a:r>
              <a:rPr lang="en-US" sz="3200" dirty="0" smtClean="0">
                <a:solidFill>
                  <a:srgbClr val="FF0000"/>
                </a:solidFill>
              </a:rPr>
              <a:t>1</a:t>
            </a:r>
            <a:r>
              <a:rPr lang="en-US" sz="3200" dirty="0" smtClean="0">
                <a:solidFill>
                  <a:srgbClr val="00B050"/>
                </a:solidFill>
              </a:rPr>
              <a:t>0110</a:t>
            </a:r>
            <a:r>
              <a:rPr lang="en-US" sz="3200" dirty="0" smtClean="0">
                <a:solidFill>
                  <a:srgbClr val="FF0000"/>
                </a:solidFill>
              </a:rPr>
              <a:t>1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354428" y="6002889"/>
            <a:ext cx="36792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S(x) = Table[</a:t>
            </a:r>
            <a:r>
              <a:rPr lang="en-US" sz="3200" dirty="0" smtClean="0">
                <a:solidFill>
                  <a:srgbClr val="00B050"/>
                </a:solidFill>
              </a:rPr>
              <a:t>0110</a:t>
            </a:r>
            <a:r>
              <a:rPr lang="en-US" sz="3200" dirty="0" smtClean="0"/>
              <a:t>,</a:t>
            </a:r>
            <a:r>
              <a:rPr lang="en-US" sz="3200" dirty="0" smtClean="0">
                <a:solidFill>
                  <a:srgbClr val="FF0000"/>
                </a:solidFill>
              </a:rPr>
              <a:t>11</a:t>
            </a:r>
            <a:r>
              <a:rPr lang="en-US" sz="3200" dirty="0" smtClean="0"/>
              <a:t>]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760552" y="1312438"/>
            <a:ext cx="31420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4 columns (</a:t>
            </a:r>
            <a:r>
              <a:rPr lang="en-US" sz="3200" dirty="0" smtClean="0">
                <a:solidFill>
                  <a:srgbClr val="FF0000"/>
                </a:solidFill>
              </a:rPr>
              <a:t>2 bits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1015408" y="3661123"/>
            <a:ext cx="3350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16 columns (</a:t>
            </a:r>
            <a:r>
              <a:rPr lang="en-US" sz="3200" dirty="0" smtClean="0">
                <a:solidFill>
                  <a:srgbClr val="00B050"/>
                </a:solidFill>
              </a:rPr>
              <a:t>4 bits</a:t>
            </a:r>
            <a:r>
              <a:rPr lang="en-US" sz="3200" dirty="0" smtClean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8255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S-Box Representation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960119" y="1946910"/>
          <a:ext cx="105156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60908289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04995984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44814416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919203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4352250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00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01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11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9212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0000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43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0001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378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0010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138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0011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936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0100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233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0101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155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0110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S(x)=1101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800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….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….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….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….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….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735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1111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47131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36520" y="6140223"/>
            <a:ext cx="20040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x =</a:t>
            </a:r>
            <a:r>
              <a:rPr lang="en-US" sz="3200" dirty="0" smtClean="0">
                <a:solidFill>
                  <a:srgbClr val="FF0000"/>
                </a:solidFill>
              </a:rPr>
              <a:t>1</a:t>
            </a:r>
            <a:r>
              <a:rPr lang="en-US" sz="3200" dirty="0" smtClean="0">
                <a:solidFill>
                  <a:srgbClr val="00B050"/>
                </a:solidFill>
              </a:rPr>
              <a:t>0110</a:t>
            </a:r>
            <a:r>
              <a:rPr lang="en-US" sz="3200" dirty="0" smtClean="0">
                <a:solidFill>
                  <a:srgbClr val="FF0000"/>
                </a:solidFill>
              </a:rPr>
              <a:t>1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354428" y="6002889"/>
            <a:ext cx="29995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S(x) = T[</a:t>
            </a:r>
            <a:r>
              <a:rPr lang="en-US" sz="3200" dirty="0" smtClean="0">
                <a:solidFill>
                  <a:srgbClr val="00B050"/>
                </a:solidFill>
              </a:rPr>
              <a:t>0110</a:t>
            </a:r>
            <a:r>
              <a:rPr lang="en-US" sz="3200" dirty="0" smtClean="0"/>
              <a:t>,</a:t>
            </a:r>
            <a:r>
              <a:rPr lang="en-US" sz="3200" dirty="0" smtClean="0">
                <a:solidFill>
                  <a:srgbClr val="FF0000"/>
                </a:solidFill>
              </a:rPr>
              <a:t>11</a:t>
            </a:r>
            <a:r>
              <a:rPr lang="en-US" sz="3200" dirty="0" smtClean="0"/>
              <a:t>]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760552" y="1312438"/>
            <a:ext cx="31420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4 columns (</a:t>
            </a:r>
            <a:r>
              <a:rPr lang="en-US" sz="3200" dirty="0" smtClean="0">
                <a:solidFill>
                  <a:srgbClr val="FF0000"/>
                </a:solidFill>
              </a:rPr>
              <a:t>2 bits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1015408" y="3661123"/>
            <a:ext cx="3350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16 columns (</a:t>
            </a:r>
            <a:r>
              <a:rPr lang="en-US" sz="3200" dirty="0" smtClean="0">
                <a:solidFill>
                  <a:srgbClr val="00B050"/>
                </a:solidFill>
              </a:rPr>
              <a:t>4 bits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9311640" y="1027906"/>
            <a:ext cx="822960" cy="8693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8546144" y="1027906"/>
            <a:ext cx="117595" cy="8292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246716" y="1027906"/>
            <a:ext cx="3903187" cy="8292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926901" y="445212"/>
            <a:ext cx="48400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Each column is permutation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0563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Pseudorandom Permutation Requirements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Consider a truly random permutation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1" dirty="0"/>
                      <m:t>Perm</m:t>
                    </m:r>
                    <m:r>
                      <m:rPr>
                        <m:nor/>
                      </m:rPr>
                      <a:rPr lang="en-US" b="1" i="0" baseline="-25000" dirty="0" smtClean="0"/>
                      <m:t>128</m:t>
                    </m:r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Let inputs x and x’ differ on a single bit</a:t>
                </a:r>
              </a:p>
              <a:p>
                <a:endParaRPr lang="en-US" dirty="0"/>
              </a:p>
              <a:p>
                <a:r>
                  <a:rPr lang="en-US" dirty="0" smtClean="0"/>
                  <a:t>We expect outputs F(x) and F(x’) to differ on approximately half of their bits </a:t>
                </a:r>
              </a:p>
              <a:p>
                <a:pPr lvl="1"/>
                <a:r>
                  <a:rPr lang="en-US" dirty="0" smtClean="0"/>
                  <a:t>F(x) and F(x’) should be (essentially) independent.</a:t>
                </a:r>
                <a:endParaRPr lang="en-US" dirty="0"/>
              </a:p>
              <a:p>
                <a:r>
                  <a:rPr lang="en-US" dirty="0" smtClean="0"/>
                  <a:t>A pseudorandom permutation must exhibit the same behavior!</a:t>
                </a:r>
              </a:p>
              <a:p>
                <a:r>
                  <a:rPr lang="en-US" b="1" dirty="0" smtClean="0"/>
                  <a:t>Requirement</a:t>
                </a:r>
                <a:r>
                  <a:rPr lang="en-US" dirty="0" smtClean="0"/>
                  <a:t>: DES Avalanche Effect!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b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0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 Avalanche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Permutation the end of the mangle function helps to mix bits</a:t>
            </a:r>
          </a:p>
          <a:p>
            <a:endParaRPr lang="en-US" sz="3600" dirty="0"/>
          </a:p>
          <a:p>
            <a:r>
              <a:rPr lang="en-US" sz="3600" dirty="0" smtClean="0"/>
              <a:t>Special S-box property #1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/>
              <a:t>Let x and x’ differ on one bit then S</a:t>
            </a:r>
            <a:r>
              <a:rPr lang="en-US" sz="3600" baseline="-25000" dirty="0" smtClean="0"/>
              <a:t>i</a:t>
            </a:r>
            <a:r>
              <a:rPr lang="en-US" sz="3600" dirty="0" smtClean="0"/>
              <a:t>(x) differs from S</a:t>
            </a:r>
            <a:r>
              <a:rPr lang="en-US" sz="3600" baseline="-25000" dirty="0" smtClean="0"/>
              <a:t>i</a:t>
            </a:r>
            <a:r>
              <a:rPr lang="en-US" sz="3600" dirty="0" smtClean="0"/>
              <a:t>(x’) on two bits.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Avalanche Effect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249" y="1825624"/>
            <a:ext cx="515112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Consider two 64 bit inputs</a:t>
            </a:r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L</a:t>
            </a:r>
            <a:r>
              <a:rPr lang="en-US" baseline="-25000" dirty="0" err="1" smtClean="0"/>
              <a:t>n</a:t>
            </a:r>
            <a:r>
              <a:rPr lang="en-US" dirty="0" err="1" smtClean="0"/>
              <a:t>,R</a:t>
            </a:r>
            <a:r>
              <a:rPr lang="en-US" baseline="-25000" dirty="0" err="1" smtClean="0"/>
              <a:t>n</a:t>
            </a:r>
            <a:r>
              <a:rPr lang="en-US" dirty="0" smtClean="0"/>
              <a:t>) and (</a:t>
            </a:r>
            <a:r>
              <a:rPr lang="en-US" dirty="0"/>
              <a:t>L</a:t>
            </a:r>
            <a:r>
              <a:rPr lang="en-US" baseline="-25000" dirty="0"/>
              <a:t>n</a:t>
            </a:r>
            <a:r>
              <a:rPr lang="en-US" dirty="0"/>
              <a:t>’</a:t>
            </a:r>
            <a:r>
              <a:rPr lang="en-US" dirty="0" smtClean="0"/>
              <a:t>,</a:t>
            </a:r>
            <a:r>
              <a:rPr lang="en-US" dirty="0" err="1" smtClean="0"/>
              <a:t>R’</a:t>
            </a:r>
            <a:r>
              <a:rPr lang="en-US" baseline="-25000" dirty="0" err="1" smtClean="0"/>
              <a:t>n</a:t>
            </a:r>
            <a:r>
              <a:rPr lang="en-US" dirty="0" smtClean="0"/>
              <a:t>=</a:t>
            </a:r>
            <a:r>
              <a:rPr lang="en-US" dirty="0"/>
              <a:t>R</a:t>
            </a:r>
            <a:r>
              <a:rPr lang="en-US" baseline="-25000" dirty="0"/>
              <a:t>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</a:t>
            </a:r>
            <a:r>
              <a:rPr lang="en-US" baseline="-25000" dirty="0" smtClean="0"/>
              <a:t>n</a:t>
            </a:r>
            <a:r>
              <a:rPr lang="en-US" dirty="0" smtClean="0"/>
              <a:t> and L</a:t>
            </a:r>
            <a:r>
              <a:rPr lang="en-US" baseline="-25000" dirty="0" smtClean="0"/>
              <a:t>n</a:t>
            </a:r>
            <a:r>
              <a:rPr lang="en-US" dirty="0" smtClean="0"/>
              <a:t>’ differ on one bit</a:t>
            </a:r>
          </a:p>
          <a:p>
            <a:r>
              <a:rPr lang="en-US" dirty="0" smtClean="0"/>
              <a:t>This is worst case example</a:t>
            </a:r>
          </a:p>
          <a:p>
            <a:pPr lvl="1"/>
            <a:r>
              <a:rPr lang="en-US" dirty="0" smtClean="0"/>
              <a:t>L</a:t>
            </a:r>
            <a:r>
              <a:rPr lang="en-US" baseline="-25000" dirty="0" smtClean="0"/>
              <a:t>n+1</a:t>
            </a:r>
            <a:r>
              <a:rPr lang="en-US" dirty="0" smtClean="0"/>
              <a:t> = L</a:t>
            </a:r>
            <a:r>
              <a:rPr lang="en-US" baseline="-25000" dirty="0" smtClean="0"/>
              <a:t>n+1</a:t>
            </a:r>
            <a:r>
              <a:rPr lang="en-US" dirty="0" smtClean="0"/>
              <a:t>’=</a:t>
            </a:r>
            <a:r>
              <a:rPr lang="en-US" dirty="0"/>
              <a:t>R</a:t>
            </a:r>
            <a:r>
              <a:rPr lang="en-US" baseline="-25000" dirty="0"/>
              <a:t>n</a:t>
            </a:r>
            <a:endParaRPr lang="en-US" dirty="0" smtClean="0"/>
          </a:p>
          <a:p>
            <a:pPr lvl="1"/>
            <a:r>
              <a:rPr lang="en-US" dirty="0" smtClean="0"/>
              <a:t>But now R’</a:t>
            </a:r>
            <a:r>
              <a:rPr lang="en-US" baseline="-25000" dirty="0" smtClean="0"/>
              <a:t>n+1 </a:t>
            </a:r>
            <a:r>
              <a:rPr lang="en-US" dirty="0" smtClean="0"/>
              <a:t>and R</a:t>
            </a:r>
            <a:r>
              <a:rPr lang="en-US" baseline="-25000" dirty="0" smtClean="0"/>
              <a:t>n+1 </a:t>
            </a:r>
            <a:r>
              <a:rPr lang="en-US" dirty="0"/>
              <a:t>differ on one bit </a:t>
            </a:r>
            <a:endParaRPr lang="en-US" dirty="0" smtClean="0"/>
          </a:p>
          <a:p>
            <a:r>
              <a:rPr lang="en-US" dirty="0" smtClean="0"/>
              <a:t>Even if we are unlucky E(</a:t>
            </a:r>
            <a:r>
              <a:rPr lang="en-US" dirty="0"/>
              <a:t>R’</a:t>
            </a:r>
            <a:r>
              <a:rPr lang="en-US" baseline="-25000" dirty="0"/>
              <a:t>n+1</a:t>
            </a:r>
            <a:r>
              <a:rPr lang="en-US" dirty="0" smtClean="0"/>
              <a:t>) and E(</a:t>
            </a:r>
            <a:r>
              <a:rPr lang="en-US" dirty="0"/>
              <a:t>R</a:t>
            </a:r>
            <a:r>
              <a:rPr lang="en-US" baseline="-25000" dirty="0"/>
              <a:t>n+1</a:t>
            </a:r>
            <a:r>
              <a:rPr lang="en-US" dirty="0" smtClean="0"/>
              <a:t>) differ on 1 bit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R</a:t>
            </a:r>
            <a:r>
              <a:rPr lang="en-US" baseline="-25000" dirty="0" smtClean="0"/>
              <a:t>n+2 </a:t>
            </a:r>
            <a:r>
              <a:rPr lang="en-US" dirty="0" smtClean="0">
                <a:sym typeface="Wingdings" panose="05000000000000000000" pitchFamily="2" charset="2"/>
              </a:rPr>
              <a:t>and </a:t>
            </a:r>
            <a:r>
              <a:rPr lang="en-US" dirty="0" smtClean="0"/>
              <a:t>R’</a:t>
            </a:r>
            <a:r>
              <a:rPr lang="en-US" baseline="-25000" dirty="0" smtClean="0"/>
              <a:t>n+2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differ on two bits</a:t>
            </a:r>
            <a:endParaRPr lang="en-US" dirty="0" smtClean="0"/>
          </a:p>
          <a:p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L</a:t>
            </a:r>
            <a:r>
              <a:rPr lang="en-US" baseline="-25000" dirty="0" smtClean="0"/>
              <a:t>n+2</a:t>
            </a:r>
            <a:r>
              <a:rPr lang="en-US" dirty="0" smtClean="0"/>
              <a:t> =</a:t>
            </a:r>
            <a:r>
              <a:rPr lang="en-US" dirty="0"/>
              <a:t> R’</a:t>
            </a:r>
            <a:r>
              <a:rPr lang="en-US" baseline="-25000" dirty="0"/>
              <a:t>n+1 </a:t>
            </a:r>
            <a:r>
              <a:rPr lang="en-US" dirty="0" smtClean="0"/>
              <a:t>and </a:t>
            </a:r>
            <a:r>
              <a:rPr lang="en-US" dirty="0"/>
              <a:t>L</a:t>
            </a:r>
            <a:r>
              <a:rPr lang="en-US" baseline="-25000" dirty="0"/>
              <a:t>n+2</a:t>
            </a:r>
            <a:r>
              <a:rPr lang="en-US" dirty="0"/>
              <a:t>’ = R’</a:t>
            </a:r>
            <a:r>
              <a:rPr lang="en-US" baseline="-25000" dirty="0"/>
              <a:t>n+1 </a:t>
            </a:r>
            <a:r>
              <a:rPr lang="en-US" dirty="0" smtClean="0"/>
              <a:t>differ in one bit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14</a:t>
            </a:fld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417" y="1468795"/>
            <a:ext cx="6271001" cy="470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5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10957"/>
            <a:ext cx="6271001" cy="47081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Avalanche Effect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" y="1310957"/>
            <a:ext cx="5875751" cy="5245736"/>
          </a:xfrm>
        </p:spPr>
        <p:txBody>
          <a:bodyPr>
            <a:normAutofit fontScale="55000" lnSpcReduction="20000"/>
          </a:bodyPr>
          <a:lstStyle/>
          <a:p>
            <a:r>
              <a:rPr lang="en-US" sz="5100" dirty="0" smtClean="0"/>
              <a:t>R</a:t>
            </a:r>
            <a:r>
              <a:rPr lang="en-US" sz="5100" baseline="-25000" dirty="0" smtClean="0"/>
              <a:t>n+2 </a:t>
            </a:r>
            <a:r>
              <a:rPr lang="en-US" sz="5100" dirty="0" smtClean="0">
                <a:sym typeface="Wingdings" panose="05000000000000000000" pitchFamily="2" charset="2"/>
              </a:rPr>
              <a:t>and </a:t>
            </a:r>
            <a:r>
              <a:rPr lang="en-US" sz="5100" dirty="0" smtClean="0"/>
              <a:t>R’</a:t>
            </a:r>
            <a:r>
              <a:rPr lang="en-US" sz="5100" baseline="-25000" dirty="0" smtClean="0"/>
              <a:t>n+2</a:t>
            </a:r>
            <a:r>
              <a:rPr lang="en-US" sz="5100" dirty="0" smtClean="0">
                <a:sym typeface="Wingdings" panose="05000000000000000000" pitchFamily="2" charset="2"/>
              </a:rPr>
              <a:t> </a:t>
            </a:r>
            <a:r>
              <a:rPr lang="en-US" sz="5100" dirty="0">
                <a:sym typeface="Wingdings" panose="05000000000000000000" pitchFamily="2" charset="2"/>
              </a:rPr>
              <a:t>differ on two bits</a:t>
            </a:r>
            <a:endParaRPr lang="en-US" sz="5100" dirty="0"/>
          </a:p>
          <a:p>
            <a:r>
              <a:rPr lang="en-US" sz="5100" dirty="0" smtClean="0"/>
              <a:t>L</a:t>
            </a:r>
            <a:r>
              <a:rPr lang="en-US" sz="5100" baseline="-25000" dirty="0" smtClean="0"/>
              <a:t>n+2</a:t>
            </a:r>
            <a:r>
              <a:rPr lang="en-US" sz="5100" dirty="0" smtClean="0"/>
              <a:t> </a:t>
            </a:r>
            <a:r>
              <a:rPr lang="en-US" sz="5100" dirty="0"/>
              <a:t>= </a:t>
            </a:r>
            <a:r>
              <a:rPr lang="en-US" sz="5100" dirty="0" smtClean="0"/>
              <a:t>R</a:t>
            </a:r>
            <a:r>
              <a:rPr lang="en-US" sz="5100" baseline="-25000" dirty="0" smtClean="0"/>
              <a:t>n+1 </a:t>
            </a:r>
            <a:r>
              <a:rPr lang="en-US" sz="5100" dirty="0"/>
              <a:t>and L</a:t>
            </a:r>
            <a:r>
              <a:rPr lang="en-US" sz="5100" baseline="-25000" dirty="0"/>
              <a:t>n+2</a:t>
            </a:r>
            <a:r>
              <a:rPr lang="en-US" sz="5100" dirty="0" smtClean="0"/>
              <a:t>’</a:t>
            </a:r>
            <a:r>
              <a:rPr lang="en-US" sz="5100" dirty="0"/>
              <a:t> = </a:t>
            </a:r>
            <a:r>
              <a:rPr lang="en-US" sz="5100" dirty="0" smtClean="0"/>
              <a:t>R’</a:t>
            </a:r>
            <a:r>
              <a:rPr lang="en-US" sz="5100" baseline="-25000" dirty="0" smtClean="0"/>
              <a:t>n+1</a:t>
            </a:r>
            <a:r>
              <a:rPr lang="en-US" sz="5100" dirty="0" smtClean="0"/>
              <a:t> </a:t>
            </a:r>
            <a:r>
              <a:rPr lang="en-US" sz="5100" dirty="0"/>
              <a:t>differ in one </a:t>
            </a:r>
            <a:r>
              <a:rPr lang="en-US" sz="5100" dirty="0" smtClean="0"/>
              <a:t>bit</a:t>
            </a:r>
          </a:p>
          <a:p>
            <a:endParaRPr lang="en-US" sz="5100" dirty="0"/>
          </a:p>
          <a:p>
            <a:pPr marL="0" indent="0">
              <a:buNone/>
            </a:pPr>
            <a:r>
              <a:rPr lang="en-US" sz="5100" dirty="0" smtClean="0">
                <a:sym typeface="Wingdings" panose="05000000000000000000" pitchFamily="2" charset="2"/>
              </a:rPr>
              <a:t></a:t>
            </a:r>
            <a:r>
              <a:rPr lang="en-US" sz="5100" dirty="0" smtClean="0"/>
              <a:t>R</a:t>
            </a:r>
            <a:r>
              <a:rPr lang="en-US" sz="5100" baseline="-25000" dirty="0" smtClean="0"/>
              <a:t>n+3 </a:t>
            </a:r>
            <a:r>
              <a:rPr lang="en-US" sz="5100" dirty="0">
                <a:sym typeface="Wingdings" panose="05000000000000000000" pitchFamily="2" charset="2"/>
              </a:rPr>
              <a:t>and </a:t>
            </a:r>
            <a:r>
              <a:rPr lang="en-US" sz="5100" dirty="0" smtClean="0"/>
              <a:t>R’</a:t>
            </a:r>
            <a:r>
              <a:rPr lang="en-US" sz="5100" baseline="-25000" dirty="0" smtClean="0"/>
              <a:t>n+3</a:t>
            </a:r>
            <a:r>
              <a:rPr lang="en-US" sz="5100" dirty="0" smtClean="0">
                <a:sym typeface="Wingdings" panose="05000000000000000000" pitchFamily="2" charset="2"/>
              </a:rPr>
              <a:t> </a:t>
            </a:r>
            <a:r>
              <a:rPr lang="en-US" sz="5100" dirty="0">
                <a:sym typeface="Wingdings" panose="05000000000000000000" pitchFamily="2" charset="2"/>
              </a:rPr>
              <a:t>differ on </a:t>
            </a:r>
            <a:r>
              <a:rPr lang="en-US" sz="5100" dirty="0" smtClean="0">
                <a:sym typeface="Wingdings" panose="05000000000000000000" pitchFamily="2" charset="2"/>
              </a:rPr>
              <a:t>four bits since we have different inputs to two of the S-boxes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sz="5100" dirty="0" smtClean="0"/>
              <a:t>L</a:t>
            </a:r>
            <a:r>
              <a:rPr lang="en-US" sz="5100" baseline="-25000" dirty="0" smtClean="0"/>
              <a:t>n+3</a:t>
            </a:r>
            <a:r>
              <a:rPr lang="en-US" sz="5100" dirty="0" smtClean="0"/>
              <a:t> </a:t>
            </a:r>
            <a:r>
              <a:rPr lang="en-US" sz="5100" dirty="0"/>
              <a:t>= </a:t>
            </a:r>
            <a:r>
              <a:rPr lang="en-US" sz="5100" dirty="0" smtClean="0"/>
              <a:t>R’</a:t>
            </a:r>
            <a:r>
              <a:rPr lang="en-US" sz="5100" baseline="-25000" dirty="0" smtClean="0"/>
              <a:t>n+2 </a:t>
            </a:r>
            <a:r>
              <a:rPr lang="en-US" sz="5100" dirty="0"/>
              <a:t>and L</a:t>
            </a:r>
            <a:r>
              <a:rPr lang="en-US" sz="5100" baseline="-25000" dirty="0"/>
              <a:t>n+2</a:t>
            </a:r>
            <a:r>
              <a:rPr lang="en-US" sz="5100" dirty="0" smtClean="0"/>
              <a:t>’</a:t>
            </a:r>
            <a:r>
              <a:rPr lang="en-US" sz="5100" dirty="0"/>
              <a:t> = R’</a:t>
            </a:r>
            <a:r>
              <a:rPr lang="en-US" sz="5100" baseline="-25000" dirty="0"/>
              <a:t>n+2</a:t>
            </a:r>
            <a:r>
              <a:rPr lang="en-US" sz="5100" dirty="0" smtClean="0"/>
              <a:t> now </a:t>
            </a:r>
            <a:r>
              <a:rPr lang="en-US" sz="5100" dirty="0" smtClean="0">
                <a:sym typeface="Wingdings" panose="05000000000000000000" pitchFamily="2" charset="2"/>
              </a:rPr>
              <a:t>differ </a:t>
            </a:r>
            <a:r>
              <a:rPr lang="en-US" sz="5100" dirty="0">
                <a:sym typeface="Wingdings" panose="05000000000000000000" pitchFamily="2" charset="2"/>
              </a:rPr>
              <a:t>on </a:t>
            </a:r>
            <a:r>
              <a:rPr lang="en-US" sz="5100" dirty="0" smtClean="0">
                <a:sym typeface="Wingdings" panose="05000000000000000000" pitchFamily="2" charset="2"/>
              </a:rPr>
              <a:t>two bits</a:t>
            </a:r>
          </a:p>
          <a:p>
            <a:r>
              <a:rPr lang="en-US" sz="5100" dirty="0" smtClean="0">
                <a:sym typeface="Wingdings" panose="05000000000000000000" pitchFamily="2" charset="2"/>
              </a:rPr>
              <a:t>Seven rounds we expect all 32 bits in right half to be “affected” by input change</a:t>
            </a:r>
            <a:endParaRPr lang="en-US" sz="51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5100" dirty="0" smtClean="0">
                <a:sym typeface="Wingdings" panose="05000000000000000000" pitchFamily="2" charset="2"/>
              </a:rPr>
              <a:t>…</a:t>
            </a:r>
          </a:p>
          <a:p>
            <a:pPr marL="0" indent="0">
              <a:buNone/>
            </a:pPr>
            <a:r>
              <a:rPr lang="en-US" sz="5100" dirty="0" smtClean="0">
                <a:sym typeface="Wingdings" panose="05000000000000000000" pitchFamily="2" charset="2"/>
              </a:rPr>
              <a:t>DES has sixteen rounds</a:t>
            </a:r>
            <a:endParaRPr lang="en-US" sz="51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7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on One-Round DES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 input output pair (</a:t>
                </a:r>
                <a:r>
                  <a:rPr lang="en-US" dirty="0" err="1" smtClean="0"/>
                  <a:t>x,y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y=(L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,R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X=(L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,R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Note: R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=L</a:t>
                </a:r>
                <a:r>
                  <a:rPr lang="en-US" baseline="-25000" dirty="0" smtClean="0"/>
                  <a:t>1</a:t>
                </a:r>
              </a:p>
              <a:p>
                <a:r>
                  <a:rPr lang="en-US" dirty="0"/>
                  <a:t>Note: </a:t>
                </a:r>
                <a:r>
                  <a:rPr lang="en-US" dirty="0" smtClean="0"/>
                  <a:t>R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=L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R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0</m:t>
                        </m:r>
                      </m:e>
                    </m:d>
                  </m:oMath>
                </a14:m>
                <a:r>
                  <a:rPr lang="en-US" dirty="0" smtClean="0"/>
                  <a:t>   where f is the Mangling Function with key k</a:t>
                </a:r>
                <a:r>
                  <a:rPr lang="en-US" baseline="-25000" dirty="0" smtClean="0"/>
                  <a:t>1</a:t>
                </a:r>
              </a:p>
              <a:p>
                <a:endParaRPr lang="en-US" baseline="-25000" dirty="0"/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Conclusion: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R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0</m:t>
                          </m:r>
                        </m:e>
                      </m:d>
                      <m:r>
                        <m:rPr>
                          <m:nor/>
                        </m:rPr>
                        <a:rPr lang="en-US" dirty="0"/>
                        <m:t>=</m:t>
                      </m:r>
                      <m:r>
                        <m:rPr>
                          <m:nor/>
                        </m:rPr>
                        <a:rPr lang="en-US" dirty="0"/>
                        <m:t>L</m:t>
                      </m:r>
                      <m:r>
                        <m:rPr>
                          <m:nor/>
                        </m:rPr>
                        <a:rPr lang="en-US" b="0" i="0" baseline="-25000" dirty="0" smtClean="0"/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m:rPr>
                          <m:nor/>
                        </m:rPr>
                        <a:rPr lang="en-US" dirty="0"/>
                        <m:t>R</m:t>
                      </m:r>
                      <m:r>
                        <m:rPr>
                          <m:nor/>
                        </m:rPr>
                        <a:rPr lang="en-US" baseline="-25000" dirty="0"/>
                        <m:t>1</m:t>
                      </m:r>
                    </m:oMath>
                  </m:oMathPara>
                </a14:m>
                <a:endParaRPr lang="en-US" baseline="-25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2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on One-Round 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aseline="-25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17</a:t>
            </a:fld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4"/>
          <a:stretch/>
        </p:blipFill>
        <p:spPr>
          <a:xfrm>
            <a:off x="1051224" y="1825625"/>
            <a:ext cx="7243689" cy="44861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986936" y="1429078"/>
                <a:ext cx="58381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dirty="0" smtClean="0"/>
                        <m:t>R</m:t>
                      </m:r>
                      <m:r>
                        <m:rPr>
                          <m:nor/>
                        </m:rPr>
                        <a:rPr lang="en-US" sz="2800" baseline="-25000" dirty="0" smtClean="0"/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36" y="1429078"/>
                <a:ext cx="58381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635077" y="6069636"/>
                <a:ext cx="1287532" cy="5734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1" dirty="0"/>
                        <m:t>L</m:t>
                      </m:r>
                      <m:r>
                        <m:rPr>
                          <m:nor/>
                        </m:rPr>
                        <a:rPr lang="en-US" sz="3200" b="1" i="0" baseline="-25000" dirty="0" smtClean="0"/>
                        <m:t>0</m:t>
                      </m:r>
                      <m:r>
                        <a:rPr lang="en-US" sz="3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m:rPr>
                          <m:nor/>
                        </m:rPr>
                        <a:rPr lang="en-US" sz="3200" b="1" dirty="0"/>
                        <m:t>R</m:t>
                      </m:r>
                      <m:r>
                        <m:rPr>
                          <m:nor/>
                        </m:rPr>
                        <a:rPr lang="en-US" sz="3200" b="1" baseline="-25000" dirty="0"/>
                        <m:t>1</m:t>
                      </m:r>
                    </m:oMath>
                  </m:oMathPara>
                </a14:m>
                <a:endParaRPr lang="en-US" sz="3200" b="1" baseline="-25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5077" y="6069636"/>
                <a:ext cx="1287532" cy="5734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1404257" y="2547257"/>
            <a:ext cx="898072" cy="669472"/>
          </a:xfrm>
          <a:prstGeom prst="ellipse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853293" y="4965190"/>
            <a:ext cx="898072" cy="669472"/>
          </a:xfrm>
          <a:prstGeom prst="ellipse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404257" y="3603625"/>
            <a:ext cx="898072" cy="669472"/>
          </a:xfrm>
          <a:prstGeom prst="ellipse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10" idx="6"/>
          </p:cNvCxnSpPr>
          <p:nvPr/>
        </p:nvCxnSpPr>
        <p:spPr>
          <a:xfrm>
            <a:off x="2302329" y="3938361"/>
            <a:ext cx="6874328" cy="1303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446080" y="4025791"/>
            <a:ext cx="2748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Four possible inputs</a:t>
            </a:r>
            <a:endParaRPr lang="en-US" sz="2400" b="1" dirty="0"/>
          </a:p>
        </p:txBody>
      </p:sp>
      <p:sp>
        <p:nvSpPr>
          <p:cNvPr id="14" name="Oval 13"/>
          <p:cNvSpPr/>
          <p:nvPr/>
        </p:nvSpPr>
        <p:spPr>
          <a:xfrm>
            <a:off x="4673068" y="2543998"/>
            <a:ext cx="898072" cy="669472"/>
          </a:xfrm>
          <a:prstGeom prst="ellipse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433333" y="3148301"/>
            <a:ext cx="3845190" cy="8529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571752" y="5418803"/>
            <a:ext cx="6874328" cy="395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163726" y="3054296"/>
            <a:ext cx="7204884" cy="2684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466184" y="5449996"/>
            <a:ext cx="2384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Trivial to Recover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5390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/>
      <p:bldP spid="14" grpId="0" animBg="1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on Two-Round DES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Output y =(L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,R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Note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R</m:t>
                    </m:r>
                    <m:r>
                      <m:rPr>
                        <m:nor/>
                      </m:rPr>
                      <a:rPr lang="en-US" baseline="-25000" dirty="0"/>
                      <m:t>1</m:t>
                    </m:r>
                    <m:r>
                      <m:rPr>
                        <m:nor/>
                      </m:rPr>
                      <a:rPr lang="en-US" dirty="0"/>
                      <m:t>=</m:t>
                    </m:r>
                    <m:r>
                      <m:rPr>
                        <m:nor/>
                      </m:rPr>
                      <a:rPr lang="en-US" dirty="0"/>
                      <m:t>L</m:t>
                    </m:r>
                    <m:r>
                      <m:rPr>
                        <m:nor/>
                      </m:rPr>
                      <a:rPr lang="en-US" baseline="-25000" dirty="0"/>
                      <m:t>0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R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0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Also,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R</m:t>
                    </m:r>
                    <m:r>
                      <m:rPr>
                        <m:nor/>
                      </m:rPr>
                      <a:rPr lang="en-US" baseline="-25000" dirty="0"/>
                      <m:t>1</m:t>
                    </m:r>
                    <m:r>
                      <m:rPr>
                        <m:nor/>
                      </m:rPr>
                      <a:rPr lang="en-US" dirty="0"/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L</m:t>
                    </m:r>
                    <m:r>
                      <m:rPr>
                        <m:nor/>
                      </m:rPr>
                      <a:rPr lang="en-US" baseline="-25000" dirty="0"/>
                      <m:t>2</m:t>
                    </m:r>
                  </m:oMath>
                </a14:m>
                <a:endParaRPr lang="en-US" b="0" baseline="-25000" dirty="0" smtClean="0"/>
              </a:p>
              <a:p>
                <a:pPr lvl="1"/>
                <a:r>
                  <a:rPr lang="en-US" dirty="0" smtClean="0"/>
                  <a:t>Thus,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R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0</m:t>
                        </m:r>
                      </m:e>
                    </m:d>
                    <m:r>
                      <m:rPr>
                        <m:nor/>
                      </m:rPr>
                      <a:rPr lang="en-US" dirty="0"/>
                      <m:t>=</m:t>
                    </m:r>
                    <m:r>
                      <m:rPr>
                        <m:nor/>
                      </m:rPr>
                      <a:rPr lang="en-US" dirty="0"/>
                      <m:t>L</m:t>
                    </m:r>
                    <m:r>
                      <m:rPr>
                        <m:nor/>
                      </m:rPr>
                      <a:rPr lang="en-US" baseline="-25000" dirty="0"/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m:rPr>
                        <m:nor/>
                      </m:rPr>
                      <a:rPr lang="en-US" dirty="0"/>
                      <m:t>L</m:t>
                    </m:r>
                    <m:r>
                      <m:rPr>
                        <m:nor/>
                      </m:rPr>
                      <a:rPr lang="en-US" baseline="-25000" dirty="0"/>
                      <m:t>0</m:t>
                    </m:r>
                  </m:oMath>
                </a14:m>
                <a:endParaRPr lang="en-US" dirty="0" smtClean="0"/>
              </a:p>
              <a:p>
                <a:pPr marL="228600" lvl="1">
                  <a:spcBef>
                    <a:spcPts val="1000"/>
                  </a:spcBef>
                </a:pPr>
                <a:r>
                  <a:rPr lang="en-US" dirty="0" smtClean="0"/>
                  <a:t>So we can still attack the first round key k1 as before as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R</m:t>
                    </m:r>
                    <m:r>
                      <m:rPr>
                        <m:nor/>
                      </m:rPr>
                      <a:rPr lang="en-US" baseline="-25000" dirty="0"/>
                      <m:t>0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L</m:t>
                    </m:r>
                    <m:r>
                      <m:rPr>
                        <m:nor/>
                      </m:rPr>
                      <a:rPr lang="en-US" baseline="-25000" dirty="0"/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m:rPr>
                        <m:nor/>
                      </m:rPr>
                      <a:rPr lang="en-US" dirty="0"/>
                      <m:t>L</m:t>
                    </m:r>
                    <m:r>
                      <m:rPr>
                        <m:nor/>
                      </m:rPr>
                      <a:rPr lang="en-US" baseline="-25000" dirty="0"/>
                      <m:t>0</m:t>
                    </m:r>
                  </m:oMath>
                </a14:m>
                <a:r>
                  <a:rPr lang="en-US" dirty="0" smtClean="0"/>
                  <a:t> are known</a:t>
                </a:r>
                <a:endParaRPr lang="en-US" dirty="0"/>
              </a:p>
              <a:p>
                <a:r>
                  <a:rPr lang="en-US" dirty="0"/>
                  <a:t>Note: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R</m:t>
                    </m:r>
                    <m:r>
                      <m:rPr>
                        <m:nor/>
                      </m:rPr>
                      <a:rPr lang="en-US" baseline="-25000" dirty="0"/>
                      <m:t>2</m:t>
                    </m:r>
                    <m:r>
                      <m:rPr>
                        <m:nor/>
                      </m:rPr>
                      <a:rPr lang="en-US" dirty="0"/>
                      <m:t>=</m:t>
                    </m:r>
                    <m:r>
                      <m:rPr>
                        <m:nor/>
                      </m:rPr>
                      <a:rPr lang="en-US" dirty="0"/>
                      <m:t>L</m:t>
                    </m:r>
                    <m:r>
                      <m:rPr>
                        <m:nor/>
                      </m:rPr>
                      <a:rPr lang="en-US" baseline="-25000" dirty="0"/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R</m:t>
                        </m:r>
                        <m:r>
                          <m:rPr>
                            <m:nor/>
                          </m:rPr>
                          <a:rPr lang="en-US" b="0" i="0" baseline="-25000" dirty="0" smtClean="0"/>
                          <m:t>1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685800" lvl="2">
                  <a:spcBef>
                    <a:spcPts val="1000"/>
                  </a:spcBef>
                </a:pPr>
                <a:r>
                  <a:rPr lang="en-US" dirty="0"/>
                  <a:t>Also,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/>
                      <m:t>L</m:t>
                    </m:r>
                    <m:r>
                      <m:rPr>
                        <m:nor/>
                      </m:rPr>
                      <a:rPr lang="en-US" baseline="-25000" dirty="0"/>
                      <m:t>1</m:t>
                    </m:r>
                    <m:r>
                      <m:rPr>
                        <m:nor/>
                      </m:rPr>
                      <a:rPr lang="en-US" dirty="0"/>
                      <m:t>=</m:t>
                    </m:r>
                    <m:r>
                      <m:rPr>
                        <m:nor/>
                      </m:rPr>
                      <a:rPr lang="en-US" b="0" i="0" dirty="0" smtClean="0"/>
                      <m:t>R</m:t>
                    </m:r>
                    <m:r>
                      <m:rPr>
                        <m:nor/>
                      </m:rPr>
                      <a:rPr lang="en-US" b="0" i="0" baseline="-25000" dirty="0" smtClean="0"/>
                      <m:t>0 </m:t>
                    </m:r>
                  </m:oMath>
                </a14:m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R</m:t>
                    </m:r>
                    <m:r>
                      <m:rPr>
                        <m:nor/>
                      </m:rPr>
                      <a:rPr lang="en-US" baseline="-25000" dirty="0"/>
                      <m:t>1</m:t>
                    </m:r>
                    <m:r>
                      <m:rPr>
                        <m:nor/>
                      </m:rPr>
                      <a:rPr lang="en-US" dirty="0"/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L</m:t>
                    </m:r>
                    <m:r>
                      <m:rPr>
                        <m:nor/>
                      </m:rPr>
                      <a:rPr lang="en-US" baseline="-25000" dirty="0"/>
                      <m:t>2</m:t>
                    </m:r>
                  </m:oMath>
                </a14:m>
                <a:endParaRPr lang="en-US" baseline="-25000" dirty="0"/>
              </a:p>
              <a:p>
                <a:pPr marL="685800" lvl="2">
                  <a:spcBef>
                    <a:spcPts val="1000"/>
                  </a:spcBef>
                </a:pPr>
                <a:r>
                  <a:rPr lang="en-US" dirty="0" smtClean="0"/>
                  <a:t>Thus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L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2 </m:t>
                        </m:r>
                      </m:e>
                    </m:d>
                    <m:r>
                      <m:rPr>
                        <m:nor/>
                      </m:rPr>
                      <a:rPr lang="en-US" dirty="0"/>
                      <m:t>=</m:t>
                    </m:r>
                    <m:r>
                      <m:rPr>
                        <m:nor/>
                      </m:rPr>
                      <a:rPr lang="en-US" b="0" i="0" dirty="0" smtClean="0"/>
                      <m:t>R</m:t>
                    </m:r>
                    <m:r>
                      <m:rPr>
                        <m:nor/>
                      </m:rPr>
                      <a:rPr lang="en-US" baseline="-25000" dirty="0"/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m:rPr>
                        <m:nor/>
                      </m:rPr>
                      <a:rPr lang="en-US" b="0" i="0" dirty="0" smtClean="0"/>
                      <m:t>R</m:t>
                    </m:r>
                    <m:r>
                      <m:rPr>
                        <m:nor/>
                      </m:rPr>
                      <a:rPr lang="en-US" baseline="-25000" dirty="0"/>
                      <m:t>0</m:t>
                    </m:r>
                  </m:oMath>
                </a14:m>
                <a:endParaRPr lang="en-US" dirty="0"/>
              </a:p>
              <a:p>
                <a:pPr marL="228600" lvl="1">
                  <a:spcBef>
                    <a:spcPts val="1000"/>
                  </a:spcBef>
                </a:pPr>
                <a:r>
                  <a:rPr lang="en-US" dirty="0"/>
                  <a:t>So we can </a:t>
                </a:r>
                <a:r>
                  <a:rPr lang="en-US" dirty="0" smtClean="0"/>
                  <a:t>attack </a:t>
                </a:r>
                <a:r>
                  <a:rPr lang="en-US" dirty="0"/>
                  <a:t>the </a:t>
                </a:r>
                <a:r>
                  <a:rPr lang="en-US" dirty="0" smtClean="0"/>
                  <a:t>second </a:t>
                </a:r>
                <a:r>
                  <a:rPr lang="en-US" dirty="0"/>
                  <a:t>round key </a:t>
                </a:r>
                <a:r>
                  <a:rPr lang="en-US" dirty="0" smtClean="0"/>
                  <a:t>k2 </a:t>
                </a:r>
                <a:r>
                  <a:rPr lang="en-US" dirty="0"/>
                  <a:t>as before as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L</m:t>
                    </m:r>
                    <m:r>
                      <m:rPr>
                        <m:nor/>
                      </m:rPr>
                      <a:rPr lang="en-US" baseline="-25000" dirty="0"/>
                      <m:t>2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R</m:t>
                    </m:r>
                    <m:r>
                      <m:rPr>
                        <m:nor/>
                      </m:rPr>
                      <a:rPr lang="en-US" baseline="-25000" dirty="0"/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m:rPr>
                        <m:nor/>
                      </m:rPr>
                      <a:rPr lang="en-US" b="0" i="0" dirty="0" smtClean="0"/>
                      <m:t>R</m:t>
                    </m:r>
                    <m:r>
                      <m:rPr>
                        <m:nor/>
                      </m:rPr>
                      <a:rPr lang="en-US" baseline="-25000" dirty="0"/>
                      <m:t>0</m:t>
                    </m:r>
                  </m:oMath>
                </a14:m>
                <a:r>
                  <a:rPr lang="en-US" dirty="0"/>
                  <a:t> are known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77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on Three-Round DES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b="1" dirty="0"/>
                            <m:t>R</m:t>
                          </m:r>
                          <m:r>
                            <m:rPr>
                              <m:nor/>
                            </m:rPr>
                            <a:rPr lang="en-US" b="1" i="0" baseline="-25000" dirty="0" smtClean="0"/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b="1" dirty="0"/>
                            <m:t>R</m:t>
                          </m:r>
                          <m:r>
                            <m:rPr>
                              <m:nor/>
                            </m:rPr>
                            <a:rPr lang="en-US" b="1" i="0" baseline="-25000" dirty="0" smtClean="0"/>
                            <m:t>2</m:t>
                          </m:r>
                        </m:e>
                      </m:d>
                      <m:r>
                        <m:rPr>
                          <m:nor/>
                        </m:rPr>
                        <a:rPr lang="en-US" dirty="0"/>
                        <m:t>=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L</m:t>
                          </m:r>
                          <m:r>
                            <m:rPr>
                              <m:nor/>
                            </m:rPr>
                            <a:rPr lang="en-US" b="0" i="0" baseline="-25000" dirty="0" smtClean="0"/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m:rPr>
                              <m:nor/>
                            </m:rPr>
                            <a:rPr lang="en-US" dirty="0"/>
                            <m:t>L</m:t>
                          </m:r>
                          <m:r>
                            <a:rPr lang="en-US" b="0" i="1" baseline="-2500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L</m:t>
                          </m:r>
                          <m:r>
                            <m:rPr>
                              <m:nor/>
                            </m:rPr>
                            <a:rPr lang="en-US" b="0" i="0" baseline="-25000" dirty="0" smtClean="0"/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m:rPr>
                              <m:nor/>
                            </m:rPr>
                            <a:rPr lang="en-US" b="0" i="0" dirty="0" smtClean="0"/>
                            <m:t>R</m:t>
                          </m:r>
                          <m:r>
                            <a:rPr lang="en-US" b="0" i="1" baseline="-2500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                                        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=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L</m:t>
                    </m:r>
                    <m:r>
                      <m:rPr>
                        <m:nor/>
                      </m:rPr>
                      <a:rPr lang="en-US" baseline="-25000" dirty="0"/>
                      <m:t>0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m:rPr>
                        <m:nor/>
                      </m:rPr>
                      <a:rPr lang="en-US" dirty="0"/>
                      <m:t>R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baseline="-25000" dirty="0" smtClean="0"/>
              </a:p>
              <a:p>
                <a:pPr marL="0" indent="0">
                  <a:buNone/>
                </a:pPr>
                <a:r>
                  <a:rPr lang="en-US" dirty="0" smtClean="0"/>
                  <a:t>We </a:t>
                </a:r>
                <a:r>
                  <a:rPr lang="en-US" b="1" dirty="0" smtClean="0"/>
                  <a:t>know all of the values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L</m:t>
                    </m:r>
                    <m:r>
                      <m:rPr>
                        <m:nor/>
                      </m:rPr>
                      <a:rPr lang="en-US" baseline="-25000" dirty="0"/>
                      <m:t>0</m:t>
                    </m:r>
                    <m:r>
                      <m:rPr>
                        <m:nor/>
                      </m:rPr>
                      <a:rPr lang="en-US" dirty="0"/>
                      <m:t>,</m:t>
                    </m:r>
                    <m:r>
                      <m:rPr>
                        <m:nor/>
                      </m:rPr>
                      <a:rPr lang="en-US" dirty="0"/>
                      <m:t>R</m:t>
                    </m:r>
                    <m:r>
                      <m:rPr>
                        <m:nor/>
                      </m:rPr>
                      <a:rPr lang="en-US" baseline="-25000" dirty="0"/>
                      <m:t>0</m:t>
                    </m:r>
                  </m:oMath>
                </a14:m>
                <a:r>
                  <a:rPr lang="en-US" dirty="0" smtClean="0"/>
                  <a:t>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R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/>
                      <m:t>L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dirty="0"/>
                      <m:t>R</m:t>
                    </m:r>
                    <m:r>
                      <m:rPr>
                        <m:nor/>
                      </m:rPr>
                      <a:rPr lang="en-US" baseline="-25000" dirty="0"/>
                      <m:t>2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Leads to attack in time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 smtClean="0"/>
                  <a:t>2</a:t>
                </a:r>
                <a:r>
                  <a:rPr lang="en-US" baseline="30000" dirty="0" smtClean="0"/>
                  <a:t>n/2</a:t>
                </a:r>
              </a:p>
              <a:p>
                <a:pPr marL="0" indent="0">
                  <a:buNone/>
                </a:pPr>
                <a:endParaRPr lang="en-US" baseline="30000" dirty="0"/>
              </a:p>
              <a:p>
                <a:pPr marL="0" indent="0">
                  <a:buNone/>
                </a:pPr>
                <a:r>
                  <a:rPr lang="en-US" baseline="30000" dirty="0" smtClean="0"/>
                  <a:t>(See details in textbook)</a:t>
                </a:r>
              </a:p>
              <a:p>
                <a:pPr marL="0" indent="0">
                  <a:buNone/>
                </a:pPr>
                <a:endParaRPr lang="en-US" baseline="30000" dirty="0"/>
              </a:p>
              <a:p>
                <a:pPr marL="0" indent="0">
                  <a:buNone/>
                </a:pPr>
                <a:r>
                  <a:rPr lang="en-US" sz="3600" baseline="30000" dirty="0" smtClean="0"/>
                  <a:t>Remember that DES is 16 rounds</a:t>
                </a:r>
                <a:endParaRPr lang="en-US" sz="3600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5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Cryptography</a:t>
            </a:r>
            <a:br>
              <a:rPr lang="en-US" dirty="0" smtClean="0"/>
            </a:br>
            <a:r>
              <a:rPr lang="en-US" dirty="0" smtClean="0"/>
              <a:t>CS 555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Topic 17: DES, 3DES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7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Best Known attack is brute-force 2</a:t>
            </a:r>
            <a:r>
              <a:rPr lang="en-US" baseline="30000" dirty="0" smtClean="0"/>
              <a:t>56</a:t>
            </a:r>
          </a:p>
          <a:p>
            <a:pPr lvl="1"/>
            <a:r>
              <a:rPr lang="en-US" dirty="0" smtClean="0"/>
              <a:t>Except under unrealistic conditions (e.g., 2</a:t>
            </a:r>
            <a:r>
              <a:rPr lang="en-US" baseline="30000" dirty="0" smtClean="0"/>
              <a:t>43</a:t>
            </a:r>
            <a:r>
              <a:rPr lang="en-US" dirty="0" smtClean="0"/>
              <a:t> known plaintexts)</a:t>
            </a:r>
            <a:endParaRPr lang="en-US" baseline="30000" dirty="0" smtClean="0"/>
          </a:p>
          <a:p>
            <a:r>
              <a:rPr lang="en-US" dirty="0" smtClean="0"/>
              <a:t>Brute force is not too difficult on modern hardware</a:t>
            </a:r>
          </a:p>
          <a:p>
            <a:pPr lvl="1"/>
            <a:endParaRPr lang="en-US" baseline="30000" dirty="0"/>
          </a:p>
          <a:p>
            <a:r>
              <a:rPr lang="en-US" dirty="0" smtClean="0"/>
              <a:t>Attack can be accelerated further after precomputation</a:t>
            </a:r>
          </a:p>
          <a:p>
            <a:pPr lvl="1"/>
            <a:r>
              <a:rPr lang="en-US" dirty="0" smtClean="0"/>
              <a:t>Output is a few terabytes</a:t>
            </a:r>
          </a:p>
          <a:p>
            <a:pPr lvl="1"/>
            <a:r>
              <a:rPr lang="en-US" dirty="0" smtClean="0"/>
              <a:t>Subsequently keys are cracked in 2</a:t>
            </a:r>
            <a:r>
              <a:rPr lang="en-US" baseline="30000" dirty="0" smtClean="0"/>
              <a:t>38 </a:t>
            </a:r>
            <a:r>
              <a:rPr lang="en-US" dirty="0"/>
              <a:t>DES evaluations </a:t>
            </a:r>
            <a:r>
              <a:rPr lang="en-US" dirty="0" smtClean="0"/>
              <a:t>(minutes</a:t>
            </a:r>
            <a:r>
              <a:rPr lang="en-US" dirty="0"/>
              <a:t>) </a:t>
            </a:r>
            <a:endParaRPr lang="en-US" baseline="30000" dirty="0"/>
          </a:p>
          <a:p>
            <a:r>
              <a:rPr lang="en-US" dirty="0" smtClean="0"/>
              <a:t>Precomputation costs amortize over number of DES keys cracked</a:t>
            </a:r>
            <a:endParaRPr lang="en-US" dirty="0"/>
          </a:p>
          <a:p>
            <a:endParaRPr lang="en-US" baseline="30000" dirty="0"/>
          </a:p>
          <a:p>
            <a:endParaRPr lang="en-US" baseline="30000" dirty="0"/>
          </a:p>
          <a:p>
            <a:r>
              <a:rPr lang="en-US" dirty="0" smtClean="0"/>
              <a:t>Even in 1970 there were objections to the short key length for DES</a:t>
            </a:r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1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DES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 </a:t>
                </a:r>
                <a:r>
                  <a:rPr lang="en-US" dirty="0" err="1" smtClean="0"/>
                  <a:t>F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(x) denote the DES block cipher</a:t>
                </a:r>
              </a:p>
              <a:p>
                <a:endParaRPr lang="en-US" dirty="0"/>
              </a:p>
              <a:p>
                <a:r>
                  <a:rPr lang="en-US" dirty="0" smtClean="0"/>
                  <a:t>A new block cipher F’ with a key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of length 2n can be defined by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Can you think of an attack better than brute-force?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8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 in the Middle Attack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866120" cy="435133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Goal</a:t>
                </a:r>
                <a:r>
                  <a:rPr lang="en-US" dirty="0"/>
                  <a:t>: Given (x,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) try to find secret key </a:t>
                </a:r>
                <a:r>
                  <a:rPr lang="en-US" dirty="0" smtClean="0"/>
                  <a:t>k in time and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dirty="0" smtClean="0"/>
                  <a:t>Solution? </a:t>
                </a:r>
              </a:p>
              <a:p>
                <a:endParaRPr lang="en-US" b="1" dirty="0"/>
              </a:p>
              <a:p>
                <a:pPr marL="0" indent="0">
                  <a:buNone/>
                </a:pPr>
                <a:r>
                  <a:rPr lang="en-US" dirty="0" smtClean="0"/>
                  <a:t>See </a:t>
                </a:r>
                <a:r>
                  <a:rPr lang="en-US" dirty="0"/>
                  <a:t>Homework </a:t>
                </a:r>
                <a:r>
                  <a:rPr lang="en-US" dirty="0" smtClean="0"/>
                  <a:t>1 </a:t>
                </a:r>
                <a:r>
                  <a:rPr lang="en-US" dirty="0" smtClean="0">
                    <a:sym typeface="Wingdings" panose="05000000000000000000" pitchFamily="2" charset="2"/>
                  </a:rPr>
                  <a:t>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866120" cy="4351338"/>
              </a:xfrm>
              <a:blipFill>
                <a:blip r:embed="rId2"/>
                <a:stretch>
                  <a:fillRect l="-1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3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Triple DES Variant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 </a:t>
                </a:r>
                <a:r>
                  <a:rPr lang="en-US" dirty="0" err="1" smtClean="0"/>
                  <a:t>F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(x) denote the DES block cipher</a:t>
                </a:r>
              </a:p>
              <a:p>
                <a:endParaRPr lang="en-US" dirty="0"/>
              </a:p>
              <a:p>
                <a:r>
                  <a:rPr lang="en-US" dirty="0" smtClean="0"/>
                  <a:t>A new block cipher F’ with a key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of length 2n can be defined by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Meet-in-the-Middle Attack Requires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and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41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Triple DES Variant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 </a:t>
                </a:r>
                <a:r>
                  <a:rPr lang="en-US" dirty="0" err="1" smtClean="0"/>
                  <a:t>F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(x) denote the DES block cipher</a:t>
                </a:r>
              </a:p>
              <a:p>
                <a:endParaRPr lang="en-US" dirty="0"/>
              </a:p>
              <a:p>
                <a:r>
                  <a:rPr lang="en-US" dirty="0" smtClean="0"/>
                  <a:t>A new block cipher F’ with a key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of length 2n can be defined by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Meet-in-the-Middle Attack Requires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and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24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65372" y="3575662"/>
            <a:ext cx="853440" cy="822166"/>
          </a:xfrm>
          <a:prstGeom prst="ellipse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547758" y="1870075"/>
            <a:ext cx="1159328" cy="1803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494814" y="949384"/>
            <a:ext cx="4098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Allows backward compatibility with DES by setting k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=k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=k</a:t>
            </a:r>
            <a:r>
              <a:rPr lang="en-US" sz="2400" b="1" baseline="-25000" dirty="0" smtClean="0"/>
              <a:t>3</a:t>
            </a:r>
            <a:endParaRPr lang="en-US" sz="2400" b="1" baseline="-25000" dirty="0"/>
          </a:p>
        </p:txBody>
      </p:sp>
    </p:spTree>
    <p:extLst>
      <p:ext uri="{BB962C8B-B14F-4D97-AF65-F5344CB8AC3E}">
        <p14:creationId xmlns:p14="http://schemas.microsoft.com/office/powerpoint/2010/main" val="195012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Triple DES Variant 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Let </a:t>
                </a:r>
                <a:r>
                  <a:rPr lang="en-US" dirty="0" err="1" smtClean="0"/>
                  <a:t>F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(x) denote the DES block cipher</a:t>
                </a:r>
              </a:p>
              <a:p>
                <a:endParaRPr lang="en-US" dirty="0"/>
              </a:p>
              <a:p>
                <a:r>
                  <a:rPr lang="en-US" dirty="0" smtClean="0"/>
                  <a:t>A new block cipher F’ with a key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of length 2n can be defined by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Meet-in-the-Middle Attack still requires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and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Key length is still just 112 bits (128 bits is recommended)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101" b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25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00058" y="2575729"/>
            <a:ext cx="1415142" cy="822166"/>
          </a:xfrm>
          <a:prstGeom prst="ellipse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094764" y="1749714"/>
            <a:ext cx="1216479" cy="901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511143" y="1296491"/>
            <a:ext cx="4098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Just two keys!</a:t>
            </a:r>
            <a:endParaRPr lang="en-US" sz="2400" b="1" baseline="-25000" dirty="0"/>
          </a:p>
        </p:txBody>
      </p:sp>
    </p:spTree>
    <p:extLst>
      <p:ext uri="{BB962C8B-B14F-4D97-AF65-F5344CB8AC3E}">
        <p14:creationId xmlns:p14="http://schemas.microsoft.com/office/powerpoint/2010/main" val="235128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Triple DES Variant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Standardized in 1999</a:t>
                </a:r>
              </a:p>
              <a:p>
                <a:endParaRPr lang="en-US" dirty="0"/>
              </a:p>
              <a:p>
                <a:r>
                  <a:rPr lang="en-US" dirty="0" smtClean="0"/>
                  <a:t>Still widely used, but it is relatively slow (three block cipher operations)</a:t>
                </a:r>
              </a:p>
              <a:p>
                <a:endParaRPr lang="en-US" dirty="0"/>
              </a:p>
              <a:p>
                <a:r>
                  <a:rPr lang="en-US" dirty="0" smtClean="0"/>
                  <a:t>Current gold standard: AES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0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Katz and Lindell 6.2.5-6.3</a:t>
            </a:r>
          </a:p>
          <a:p>
            <a:r>
              <a:rPr lang="en-US" dirty="0" smtClean="0"/>
              <a:t>AES &amp; Differential Cryptanalysis + </a:t>
            </a:r>
            <a:r>
              <a:rPr lang="en-US" smtClean="0"/>
              <a:t>Hash Functions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5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Goals for This Week:</a:t>
            </a:r>
          </a:p>
          <a:p>
            <a:r>
              <a:rPr lang="en-US" dirty="0"/>
              <a:t>Practical Constructions of Symmetric Key Primitives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Last Class</a:t>
            </a:r>
            <a:r>
              <a:rPr lang="en-US" dirty="0" smtClean="0"/>
              <a:t>: Block Ciphers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Today’s Goals: DES/3DES</a:t>
            </a:r>
          </a:p>
          <a:p>
            <a:r>
              <a:rPr lang="en-US" dirty="0" smtClean="0"/>
              <a:t>Data Encryption Standard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35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Feistel</a:t>
            </a:r>
            <a:r>
              <a:rPr lang="en-US" dirty="0" smtClean="0"/>
              <a:t>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" y="1825625"/>
            <a:ext cx="11384280" cy="435133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Alternative to Substitution Permutation Networks</a:t>
            </a:r>
          </a:p>
          <a:p>
            <a:endParaRPr lang="en-US" sz="4000" dirty="0"/>
          </a:p>
          <a:p>
            <a:r>
              <a:rPr lang="en-US" sz="4000" b="1" dirty="0" smtClean="0"/>
              <a:t>Advantage</a:t>
            </a:r>
            <a:r>
              <a:rPr lang="en-US" sz="4000" dirty="0" smtClean="0"/>
              <a:t>: underlying functions need not be invertible, but the result is still a permutation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9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498274" y="1825625"/>
                <a:ext cx="5855525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L</a:t>
                </a:r>
                <a:r>
                  <a:rPr lang="en-US" baseline="-25000" dirty="0" smtClean="0"/>
                  <a:t>i+1 </a:t>
                </a:r>
                <a:r>
                  <a:rPr lang="en-US" dirty="0"/>
                  <a:t>= </a:t>
                </a:r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i</a:t>
                </a:r>
                <a:endParaRPr lang="en-US" baseline="-25000" dirty="0" smtClean="0"/>
              </a:p>
              <a:p>
                <a:r>
                  <a:rPr lang="en-US" dirty="0" smtClean="0"/>
                  <a:t>R</a:t>
                </a:r>
                <a:r>
                  <a:rPr lang="en-US" baseline="-25000" dirty="0" smtClean="0"/>
                  <a:t>i+1</a:t>
                </a:r>
                <a:r>
                  <a:rPr lang="en-US" dirty="0" smtClean="0"/>
                  <a:t>≔L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aseline="-25000" dirty="0"/>
                      <m:t>i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⨁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 smtClean="0"/>
                  <a:t>(</a:t>
                </a:r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)</a:t>
                </a:r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Proposition</a:t>
                </a:r>
                <a:r>
                  <a:rPr lang="en-US" dirty="0" smtClean="0"/>
                  <a:t>: the function is invertible.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98274" y="1825625"/>
                <a:ext cx="5855525" cy="4351338"/>
              </a:xfrm>
              <a:blipFill>
                <a:blip r:embed="rId2"/>
                <a:stretch>
                  <a:fillRect l="-218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</a:t>
            </a:fld>
            <a:endParaRPr lang="en-US"/>
          </a:p>
        </p:txBody>
      </p:sp>
      <p:pic>
        <p:nvPicPr>
          <p:cNvPr id="2052" name="Picture 4" descr="Image result for feistel netw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64" y="237506"/>
            <a:ext cx="4268924" cy="624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86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Encryption Standard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Developed in 1970s by IBM (with help from NSA)</a:t>
            </a:r>
          </a:p>
          <a:p>
            <a:endParaRPr lang="en-US" dirty="0"/>
          </a:p>
          <a:p>
            <a:r>
              <a:rPr lang="en-US" dirty="0" smtClean="0"/>
              <a:t>Adopted in 1977 as Federal Information Processing Standard (US)</a:t>
            </a:r>
          </a:p>
          <a:p>
            <a:endParaRPr lang="en-US" dirty="0" smtClean="0"/>
          </a:p>
          <a:p>
            <a:r>
              <a:rPr lang="en-US" dirty="0" smtClean="0"/>
              <a:t>Data </a:t>
            </a:r>
            <a:r>
              <a:rPr lang="en-US" dirty="0"/>
              <a:t>Encryption Standard (DES): 16-round </a:t>
            </a:r>
            <a:r>
              <a:rPr lang="en-US" dirty="0" err="1"/>
              <a:t>Feistel</a:t>
            </a:r>
            <a:r>
              <a:rPr lang="en-US" dirty="0"/>
              <a:t> Network. </a:t>
            </a:r>
          </a:p>
          <a:p>
            <a:endParaRPr lang="en-US" dirty="0"/>
          </a:p>
          <a:p>
            <a:r>
              <a:rPr lang="en-US" dirty="0" smtClean="0"/>
              <a:t>Key Length: 56 bits</a:t>
            </a:r>
          </a:p>
          <a:p>
            <a:pPr lvl="1"/>
            <a:r>
              <a:rPr lang="en-US" dirty="0" smtClean="0"/>
              <a:t>Vulnerable to brute-force attacks in modern times</a:t>
            </a:r>
          </a:p>
          <a:p>
            <a:pPr lvl="1"/>
            <a:r>
              <a:rPr lang="en-US" dirty="0" smtClean="0"/>
              <a:t>1.5 hours at 14 trillion keys/second (e.g., </a:t>
            </a:r>
            <a:r>
              <a:rPr lang="en-US" dirty="0" err="1" smtClean="0"/>
              <a:t>Antminer</a:t>
            </a:r>
            <a:r>
              <a:rPr lang="en-US" dirty="0" smtClean="0"/>
              <a:t> S9)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7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 Round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092" y="1708609"/>
            <a:ext cx="7916228" cy="464774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78480" y="2606040"/>
            <a:ext cx="3200400" cy="129540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8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417" y="1468795"/>
            <a:ext cx="6271001" cy="47081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 Mangle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86400" cy="4351338"/>
          </a:xfrm>
        </p:spPr>
        <p:txBody>
          <a:bodyPr/>
          <a:lstStyle/>
          <a:p>
            <a:r>
              <a:rPr lang="en-US" dirty="0" smtClean="0"/>
              <a:t>Expand E: 32-bit input </a:t>
            </a:r>
            <a:r>
              <a:rPr lang="en-US" dirty="0" smtClean="0">
                <a:sym typeface="Wingdings" panose="05000000000000000000" pitchFamily="2" charset="2"/>
              </a:rPr>
              <a:t> 48-bit output (duplicates 16 bits)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S-boxes: S</a:t>
            </a:r>
            <a:r>
              <a:rPr lang="en-US" baseline="-25000" dirty="0" smtClean="0">
                <a:sym typeface="Wingdings" panose="05000000000000000000" pitchFamily="2" charset="2"/>
              </a:rPr>
              <a:t>1</a:t>
            </a:r>
            <a:r>
              <a:rPr lang="en-US" dirty="0" smtClean="0">
                <a:sym typeface="Wingdings" panose="05000000000000000000" pitchFamily="2" charset="2"/>
              </a:rPr>
              <a:t>,…,S</a:t>
            </a:r>
            <a:r>
              <a:rPr lang="en-US" baseline="-25000" dirty="0" smtClean="0">
                <a:sym typeface="Wingdings" panose="05000000000000000000" pitchFamily="2" charset="2"/>
              </a:rPr>
              <a:t>8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Input: 6-bits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Output: </a:t>
            </a:r>
            <a:r>
              <a:rPr lang="en-US" dirty="0" smtClean="0">
                <a:sym typeface="Wingdings" panose="05000000000000000000" pitchFamily="2" charset="2"/>
              </a:rPr>
              <a:t>4 </a:t>
            </a:r>
            <a:r>
              <a:rPr lang="en-US" dirty="0" smtClean="0">
                <a:sym typeface="Wingdings" panose="05000000000000000000" pitchFamily="2" charset="2"/>
              </a:rPr>
              <a:t>bits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Not a permutation!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4-to-1 function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 smtClean="0"/>
              <a:t>Exactly four inputs mapped to each possible output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43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Mangle Function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4"/>
          <a:stretch/>
        </p:blipFill>
        <p:spPr>
          <a:xfrm>
            <a:off x="1107228" y="1583706"/>
            <a:ext cx="8295852" cy="513776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24200" y="1399040"/>
            <a:ext cx="1290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32 bit input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730668" y="2211824"/>
            <a:ext cx="1519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48-bit sub key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48112" y="2333334"/>
            <a:ext cx="2442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48 bit output of expand</a:t>
            </a:r>
            <a:endParaRPr lang="en-US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577840" y="4130040"/>
            <a:ext cx="3825240" cy="760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403080" y="4130040"/>
            <a:ext cx="1829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XOR block before</a:t>
            </a:r>
          </a:p>
          <a:p>
            <a:r>
              <a:rPr lang="en-US" b="1" dirty="0" smtClean="0"/>
              <a:t>Applying S-Boxes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288280" y="5370562"/>
            <a:ext cx="4190004" cy="192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478284" y="5294520"/>
            <a:ext cx="1829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Each S-box outputs 4 bits</a:t>
            </a:r>
          </a:p>
        </p:txBody>
      </p:sp>
    </p:spTree>
    <p:extLst>
      <p:ext uri="{BB962C8B-B14F-4D97-AF65-F5344CB8AC3E}">
        <p14:creationId xmlns:p14="http://schemas.microsoft.com/office/powerpoint/2010/main" val="289680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37414</TotalTime>
  <Words>850</Words>
  <Application>Microsoft Office PowerPoint</Application>
  <PresentationFormat>Widescreen</PresentationFormat>
  <Paragraphs>260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Cambria Math</vt:lpstr>
      <vt:lpstr>Arial</vt:lpstr>
      <vt:lpstr>Calibri Light</vt:lpstr>
      <vt:lpstr>Calibri</vt:lpstr>
      <vt:lpstr>Wingdings</vt:lpstr>
      <vt:lpstr>Office Theme</vt:lpstr>
      <vt:lpstr>Course Business</vt:lpstr>
      <vt:lpstr>Cryptography CS 555</vt:lpstr>
      <vt:lpstr>Recap</vt:lpstr>
      <vt:lpstr>Feistel Networks</vt:lpstr>
      <vt:lpstr>PowerPoint Presentation</vt:lpstr>
      <vt:lpstr>Data Encryption Standard</vt:lpstr>
      <vt:lpstr>DES Round</vt:lpstr>
      <vt:lpstr>DES Mangle Function</vt:lpstr>
      <vt:lpstr>Mangle Function</vt:lpstr>
      <vt:lpstr>S-Box Representation as Table</vt:lpstr>
      <vt:lpstr>S-Box Representation</vt:lpstr>
      <vt:lpstr>Pseudorandom Permutation Requirements</vt:lpstr>
      <vt:lpstr>DES Avalanche Effect</vt:lpstr>
      <vt:lpstr>Avalanche Effect Example</vt:lpstr>
      <vt:lpstr>Avalanche Effect Example</vt:lpstr>
      <vt:lpstr>Attack on One-Round DES</vt:lpstr>
      <vt:lpstr>Attack on One-Round DES</vt:lpstr>
      <vt:lpstr>Attack on Two-Round DES</vt:lpstr>
      <vt:lpstr>Attack on Three-Round DES</vt:lpstr>
      <vt:lpstr>DES Security</vt:lpstr>
      <vt:lpstr>Double DES</vt:lpstr>
      <vt:lpstr>Meet in the Middle Attack</vt:lpstr>
      <vt:lpstr>Triple DES Variant 1</vt:lpstr>
      <vt:lpstr>Triple DES Variant 1</vt:lpstr>
      <vt:lpstr>Triple DES Variant 2</vt:lpstr>
      <vt:lpstr>Triple DES Variant 1</vt:lpstr>
      <vt:lpstr>Next Class</vt:lpstr>
    </vt:vector>
  </TitlesOfParts>
  <Company>SERVERS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 CS 555</dc:title>
  <dc:creator>Blocki, Jeremiah M</dc:creator>
  <cp:lastModifiedBy>Blocki, Jeremiah M</cp:lastModifiedBy>
  <cp:revision>525</cp:revision>
  <dcterms:created xsi:type="dcterms:W3CDTF">2016-12-31T20:38:01Z</dcterms:created>
  <dcterms:modified xsi:type="dcterms:W3CDTF">2017-02-18T20:10:14Z</dcterms:modified>
</cp:coreProperties>
</file>