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595" r:id="rId2"/>
    <p:sldId id="256" r:id="rId3"/>
    <p:sldId id="559" r:id="rId4"/>
    <p:sldId id="394" r:id="rId5"/>
    <p:sldId id="574" r:id="rId6"/>
    <p:sldId id="575" r:id="rId7"/>
    <p:sldId id="576" r:id="rId8"/>
    <p:sldId id="578" r:id="rId9"/>
    <p:sldId id="577" r:id="rId10"/>
    <p:sldId id="579" r:id="rId11"/>
    <p:sldId id="580" r:id="rId12"/>
    <p:sldId id="581" r:id="rId13"/>
    <p:sldId id="582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380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6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8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 2 Due on Friday at </a:t>
            </a:r>
            <a:r>
              <a:rPr lang="en-US" u="sng" dirty="0" smtClean="0"/>
              <a:t>11:30 AM</a:t>
            </a:r>
          </a:p>
          <a:p>
            <a:endParaRPr lang="en-US" dirty="0" smtClean="0"/>
          </a:p>
          <a:p>
            <a:r>
              <a:rPr lang="en-US" dirty="0" smtClean="0"/>
              <a:t>Course Schedule Updated</a:t>
            </a:r>
          </a:p>
          <a:p>
            <a:pPr lvl="1"/>
            <a:r>
              <a:rPr lang="en-US" dirty="0" smtClean="0"/>
              <a:t>“Duplicate week” removed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Midterm is on </a:t>
            </a:r>
            <a:r>
              <a:rPr lang="en-US" u="sng" dirty="0" smtClean="0"/>
              <a:t>March 1</a:t>
            </a:r>
          </a:p>
          <a:p>
            <a:endParaRPr lang="en-US" dirty="0"/>
          </a:p>
          <a:p>
            <a:r>
              <a:rPr lang="en-US" dirty="0" smtClean="0"/>
              <a:t>Final Exam is </a:t>
            </a:r>
            <a:r>
              <a:rPr lang="en-US" u="sng" dirty="0" smtClean="0"/>
              <a:t>Monday, May 1 (7 PM) </a:t>
            </a:r>
          </a:p>
          <a:p>
            <a:pPr lvl="1"/>
            <a:r>
              <a:rPr lang="en-US" u="sng" dirty="0" smtClean="0"/>
              <a:t>Location: Right here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1690688"/>
            <a:ext cx="3528060" cy="35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7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Select 16 random permutations 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Any concerns?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∥…∥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∥…∥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FF0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m:t>1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∥…∥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Changing a bit of input produces insubstantial changes in the output.</a:t>
                </a:r>
              </a:p>
              <a:p>
                <a:r>
                  <a:rPr lang="en-US" dirty="0" smtClean="0"/>
                  <a:t>A truly random permutation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i="0" baseline="-25000" dirty="0" smtClean="0"/>
                      <m:t>128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would not behave this way!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 a truly random permutation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i="0" baseline="-25000" dirty="0" smtClean="0"/>
                      <m:t>128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Let inputs x and x’ differ on a single bit</a:t>
                </a:r>
              </a:p>
              <a:p>
                <a:endParaRPr lang="en-US" dirty="0"/>
              </a:p>
              <a:p>
                <a:r>
                  <a:rPr lang="en-US" dirty="0" smtClean="0"/>
                  <a:t>We expect outputs F(x) and F(x’) to differ on approximately half of their bits </a:t>
                </a:r>
              </a:p>
              <a:p>
                <a:pPr lvl="1"/>
                <a:r>
                  <a:rPr lang="en-US" dirty="0" smtClean="0"/>
                  <a:t>F(x) and F(x’) should be (essentially) independent.</a:t>
                </a:r>
                <a:endParaRPr lang="en-US" dirty="0"/>
              </a:p>
              <a:p>
                <a:r>
                  <a:rPr lang="en-US" dirty="0" smtClean="0"/>
                  <a:t>A pseudorandom permutation must exhibit the same behavior!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Confusion-Diffusion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previous construction was not pseudorandom, but apply the permutations do accomplish something </a:t>
                </a:r>
              </a:p>
              <a:p>
                <a:pPr lvl="1"/>
                <a:r>
                  <a:rPr lang="en-US" dirty="0" smtClean="0"/>
                  <a:t>They introduce confusion into F</a:t>
                </a:r>
              </a:p>
              <a:p>
                <a:pPr lvl="1"/>
                <a:r>
                  <a:rPr lang="en-US" dirty="0" smtClean="0"/>
                  <a:t>Attacker cannot invert (after seeing a few outputs)</a:t>
                </a:r>
              </a:p>
              <a:p>
                <a:r>
                  <a:rPr lang="en-US" dirty="0" smtClean="0"/>
                  <a:t>Approach: </a:t>
                </a:r>
              </a:p>
              <a:p>
                <a:pPr lvl="1"/>
                <a:r>
                  <a:rPr lang="en-US" b="1" dirty="0" smtClean="0"/>
                  <a:t>Confuse</a:t>
                </a:r>
                <a:r>
                  <a:rPr lang="en-US" dirty="0" smtClean="0"/>
                  <a:t>: Apply random permutations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to each block of input to obtain y1,…,</a:t>
                </a:r>
              </a:p>
              <a:p>
                <a:pPr lvl="1"/>
                <a:r>
                  <a:rPr lang="en-US" b="1" dirty="0" smtClean="0"/>
                  <a:t>Diffuse</a:t>
                </a:r>
                <a:r>
                  <a:rPr lang="en-US" dirty="0" smtClean="0"/>
                  <a:t>: Mix the bytes y1,…, to obtain byes z1,…,</a:t>
                </a:r>
              </a:p>
              <a:p>
                <a:pPr lvl="1"/>
                <a:r>
                  <a:rPr lang="en-US" b="1" dirty="0"/>
                  <a:t>Confuse</a:t>
                </a:r>
                <a:r>
                  <a:rPr lang="en-US" dirty="0"/>
                  <a:t>: Apply random permutations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inputs z1</a:t>
                </a:r>
                <a:r>
                  <a:rPr lang="en-US" dirty="0"/>
                  <a:t>,…,</a:t>
                </a:r>
              </a:p>
              <a:p>
                <a:pPr lvl="1"/>
                <a:r>
                  <a:rPr lang="en-US" dirty="0" smtClean="0"/>
                  <a:t>Repeat as necessary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Confusion-Diffusion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</a:p>
              <a:p>
                <a:r>
                  <a:rPr lang="en-US" dirty="0" smtClean="0"/>
                  <a:t>Select 8 random </a:t>
                </a:r>
                <a:r>
                  <a:rPr lang="en-US" dirty="0"/>
                  <a:t>permutations 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Select </a:t>
                </a:r>
                <a:r>
                  <a:rPr lang="en-US" dirty="0" smtClean="0"/>
                  <a:t>8 extra random permutations </a:t>
                </a:r>
                <a:r>
                  <a:rPr lang="en-US" dirty="0"/>
                  <a:t>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endParaRPr lang="en-US" b="1" baseline="-25000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r>
                  <a:rPr lang="en-US" b="0" i="0" dirty="0" smtClean="0"/>
                  <a:t>=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dirty="0" smtClean="0"/>
                      <m:t>z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r>
                      <m:rPr>
                        <m:nor/>
                      </m:rPr>
                      <a:rPr lang="en-US" b="0" i="0" dirty="0" smtClean="0"/>
                      <m:t>:=</m:t>
                    </m:r>
                    <m:r>
                      <m:rPr>
                        <m:nor/>
                      </m:rPr>
                      <a:rPr lang="en-US" b="1" dirty="0"/>
                      <m:t>Mix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z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Mixing Function</a:t>
            </a:r>
            <a:endParaRPr lang="en-US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Mix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r>
                  <a:rPr lang="en-US" b="0" i="0" dirty="0" smtClean="0"/>
                  <a:t>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For i=1 to 8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z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End For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z</m:t>
                        </m:r>
                        <m:r>
                          <a:rPr lang="en-US" b="0" i="1" baseline="-25000" dirty="0" smtClean="0"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Permutation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S-box </a:t>
                </a:r>
                <a:r>
                  <a:rPr lang="en-US" dirty="0"/>
                  <a:t>a public “substitution function</a:t>
                </a:r>
                <a:r>
                  <a:rPr lang="en-US" dirty="0" smtClean="0"/>
                  <a:t>” (e.g.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endParaRPr lang="en-US" dirty="0"/>
              </a:p>
              <a:p>
                <a:r>
                  <a:rPr lang="en-US" dirty="0" smtClean="0"/>
                  <a:t>S is not part of a secret key, but can be used with one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x</m:t>
                      </m:r>
                      <m:r>
                        <a:rPr lang="en-US" b="0" i="0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Input to round: x, k </a:t>
                </a:r>
                <a:r>
                  <a:rPr lang="en-US" dirty="0"/>
                  <a:t>(k  is </a:t>
                </a:r>
                <a:r>
                  <a:rPr lang="en-US" dirty="0" err="1"/>
                  <a:t>subkey</a:t>
                </a:r>
                <a:r>
                  <a:rPr lang="en-US" dirty="0"/>
                  <a:t> for current round)</a:t>
                </a:r>
              </a:p>
              <a:p>
                <a:r>
                  <a:rPr lang="en-US" b="1" dirty="0" smtClean="0"/>
                  <a:t>Key Mixing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     </a:t>
                </a:r>
              </a:p>
              <a:p>
                <a:r>
                  <a:rPr lang="en-US" b="1" dirty="0" smtClean="0"/>
                  <a:t>Substitution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8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 smtClean="0"/>
                  <a:t>: permute the bits of x to obtain the round output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8775865" y="2339438"/>
            <a:ext cx="3170712" cy="2755075"/>
          </a:xfrm>
          <a:prstGeom prst="wedgeRectCallout">
            <a:avLst>
              <a:gd name="adj1" fmla="val -102874"/>
              <a:gd name="adj2" fmla="val 71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Note: there are only n! possible bit mixing </a:t>
            </a:r>
            <a:r>
              <a:rPr lang="en-US" sz="2400" b="1" dirty="0" smtClean="0"/>
              <a:t>permutations of [n] </a:t>
            </a:r>
            <a:r>
              <a:rPr lang="en-US" sz="2400" b="1" dirty="0"/>
              <a:t>as opposed to 2</a:t>
            </a:r>
            <a:r>
              <a:rPr lang="en-US" sz="2400" b="1" baseline="30000" dirty="0"/>
              <a:t>n</a:t>
            </a:r>
            <a:r>
              <a:rPr lang="en-US" sz="2400" b="1" dirty="0" smtClean="0"/>
              <a:t>! Permutations of {0,1}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084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Permutation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900" y="1825625"/>
            <a:ext cx="5914900" cy="4351338"/>
          </a:xfrm>
        </p:spPr>
        <p:txBody>
          <a:bodyPr/>
          <a:lstStyle/>
          <a:p>
            <a:r>
              <a:rPr lang="en-US" b="1" dirty="0" smtClean="0"/>
              <a:t>Proposition 6.3: </a:t>
            </a:r>
            <a:r>
              <a:rPr lang="en-US" dirty="0" smtClean="0"/>
              <a:t>Let F be a keyed function defined by a Substitution Permutation Network. Then for any keys/number of rounds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 is a permutation.</a:t>
            </a:r>
          </a:p>
          <a:p>
            <a:endParaRPr lang="en-US" dirty="0"/>
          </a:p>
          <a:p>
            <a:r>
              <a:rPr lang="en-US" dirty="0" smtClean="0"/>
              <a:t>Why? Composing permutations </a:t>
            </a:r>
            <a:r>
              <a:rPr lang="en-US" dirty="0" err="1" smtClean="0"/>
              <a:t>f,g</a:t>
            </a:r>
            <a:r>
              <a:rPr lang="en-US" dirty="0" smtClean="0"/>
              <a:t> results in another permutation h(x)=g(f(x)).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Image result for substitution permutation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4" y="1586861"/>
            <a:ext cx="3893911" cy="48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Want to achieve “avalanche effect” (one bit change should “affect” every output bit)</a:t>
            </a:r>
          </a:p>
          <a:p>
            <a:endParaRPr lang="en-US" dirty="0" smtClean="0"/>
          </a:p>
          <a:p>
            <a:r>
              <a:rPr lang="en-US" dirty="0" smtClean="0"/>
              <a:t>Should a S-box be a random byte permutation?</a:t>
            </a:r>
          </a:p>
          <a:p>
            <a:endParaRPr lang="en-US" dirty="0"/>
          </a:p>
          <a:p>
            <a:r>
              <a:rPr lang="en-US" dirty="0" smtClean="0"/>
              <a:t>Better to ensure that S(x) differs from x on at least 2-bits (for all x)</a:t>
            </a:r>
          </a:p>
          <a:p>
            <a:pPr lvl="1"/>
            <a:r>
              <a:rPr lang="en-US" dirty="0" smtClean="0"/>
              <a:t>Helps to maximize “avalanche effect”</a:t>
            </a:r>
          </a:p>
          <a:p>
            <a:endParaRPr lang="en-US" dirty="0"/>
          </a:p>
          <a:p>
            <a:r>
              <a:rPr lang="en-US" dirty="0" smtClean="0"/>
              <a:t>Mixing Permutation should ensure that output bits of any given S-box are used as input to multiple S-boxes in the next 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many rounds?</a:t>
            </a:r>
          </a:p>
          <a:p>
            <a:endParaRPr lang="en-US" dirty="0" smtClean="0"/>
          </a:p>
          <a:p>
            <a:r>
              <a:rPr lang="en-US" b="1" dirty="0" smtClean="0"/>
              <a:t>Informal Argument: </a:t>
            </a:r>
            <a:r>
              <a:rPr lang="en-US" dirty="0" smtClean="0"/>
              <a:t>If we ensure </a:t>
            </a:r>
            <a:r>
              <a:rPr lang="en-US" dirty="0"/>
              <a:t>that S(x) differs from </a:t>
            </a:r>
            <a:r>
              <a:rPr lang="en-US" dirty="0" smtClean="0"/>
              <a:t>S(x’) </a:t>
            </a:r>
            <a:r>
              <a:rPr lang="en-US" dirty="0"/>
              <a:t>on at least 2-bits (for all </a:t>
            </a:r>
            <a:r>
              <a:rPr lang="en-US" dirty="0" err="1" smtClean="0"/>
              <a:t>x,x</a:t>
            </a:r>
            <a:r>
              <a:rPr lang="en-US" dirty="0" smtClean="0"/>
              <a:t>’ differing </a:t>
            </a:r>
            <a:r>
              <a:rPr lang="en-US" smtClean="0"/>
              <a:t>on at least 1 </a:t>
            </a:r>
            <a:r>
              <a:rPr lang="en-US" dirty="0" smtClean="0"/>
              <a:t>bit) </a:t>
            </a:r>
            <a:r>
              <a:rPr lang="en-US" dirty="0" smtClean="0"/>
              <a:t>then every input bit effects</a:t>
            </a:r>
          </a:p>
          <a:p>
            <a:pPr lvl="1"/>
            <a:r>
              <a:rPr lang="en-US" dirty="0" smtClean="0"/>
              <a:t>2 bits of round 1 output</a:t>
            </a:r>
          </a:p>
          <a:p>
            <a:pPr lvl="1"/>
            <a:r>
              <a:rPr lang="en-US" dirty="0" smtClean="0"/>
              <a:t>4 bits of round 2 output</a:t>
            </a:r>
          </a:p>
          <a:p>
            <a:pPr lvl="1"/>
            <a:r>
              <a:rPr lang="en-US" dirty="0" smtClean="0"/>
              <a:t>8 bits of round 3 output</a:t>
            </a:r>
          </a:p>
          <a:p>
            <a:pPr lvl="1"/>
            <a:r>
              <a:rPr lang="en-US" dirty="0" smtClean="0"/>
              <a:t>….</a:t>
            </a:r>
          </a:p>
          <a:p>
            <a:pPr lvl="1"/>
            <a:r>
              <a:rPr lang="en-US" dirty="0" smtClean="0"/>
              <a:t>128 bits of round 4 output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Need at least 7 rounds (minimum) to ensure that every input bit effects every output 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Trivial Case: One full round with no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 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:r>
                  <a:rPr lang="en-US" dirty="0" smtClean="0"/>
                  <a:t>P permute </a:t>
                </a:r>
                <a:r>
                  <a:rPr lang="en-US" dirty="0"/>
                  <a:t>the bits </a:t>
                </a:r>
                <a:r>
                  <a:rPr lang="en-US" dirty="0" smtClean="0"/>
                  <a:t>of y to </a:t>
                </a:r>
                <a:r>
                  <a:rPr lang="en-US" dirty="0"/>
                  <a:t>obtain the round </a:t>
                </a:r>
                <a:r>
                  <a:rPr lang="en-US" dirty="0" smtClean="0"/>
                  <a:t>output</a:t>
                </a:r>
              </a:p>
              <a:p>
                <a:endParaRPr lang="en-US" dirty="0"/>
              </a:p>
              <a:p>
                <a:r>
                  <a:rPr lang="en-US" dirty="0" smtClean="0"/>
                  <a:t>Given input/output (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</a:t>
                </a:r>
              </a:p>
              <a:p>
                <a:pPr lvl="1"/>
                <a:r>
                  <a:rPr lang="en-US" dirty="0" smtClean="0"/>
                  <a:t>Permutations P and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are public and can be run in reverse </a:t>
                </a:r>
              </a:p>
              <a:p>
                <a:pPr lvl="1"/>
                <a:r>
                  <a:rPr lang="en-US" dirty="0" smtClean="0"/>
                  <a:t>P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baseline="-25000" dirty="0" smtClean="0">
                            <a:latin typeface="Cambria Math"/>
                            <a:ea typeface="Cambria Math"/>
                          </a:rPr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dirty="0"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b="0" i="0" baseline="-25000" dirty="0" smtClean="0">
                        <a:ea typeface="Cambria Math"/>
                      </a:rPr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=S</a:t>
                </a:r>
                <a:r>
                  <a:rPr lang="en-US" baseline="-25000" dirty="0" smtClean="0"/>
                  <a:t>i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 smtClean="0"/>
                  <a:t>Attacker knows x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and can thus obtain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16: Block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Easy Case: One full round with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=P(y)</a:t>
                </a:r>
              </a:p>
              <a:p>
                <a:r>
                  <a:rPr lang="en-US" b="1" dirty="0" smtClean="0"/>
                  <a:t>Final Key Mixing</a:t>
                </a:r>
                <a:r>
                  <a:rPr lang="en-US" dirty="0" smtClean="0"/>
                  <a:t>: Output z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input/output (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</a:t>
                </a:r>
              </a:p>
              <a:p>
                <a:pPr lvl="1"/>
                <a:r>
                  <a:rPr lang="en-US" dirty="0" smtClean="0"/>
                  <a:t>Permutations P and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are public and can be run in reverse once 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is known</a:t>
                </a:r>
              </a:p>
              <a:p>
                <a:pPr lvl="1"/>
                <a:r>
                  <a:rPr lang="en-US" dirty="0" smtClean="0"/>
                  <a:t>Immediately yields attack in 2</a:t>
                </a:r>
                <a:r>
                  <a:rPr lang="en-US" baseline="30000" dirty="0" smtClean="0"/>
                  <a:t>64</a:t>
                </a:r>
                <a:r>
                  <a:rPr lang="en-US" dirty="0" smtClean="0"/>
                  <a:t> time (k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are each 64 bit keys) which narrows down key-space to </a:t>
                </a: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 smtClean="0"/>
                  <a:t> but we can do much better!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Easy Case: One full round with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=P(y)</a:t>
                </a:r>
              </a:p>
              <a:p>
                <a:r>
                  <a:rPr lang="en-US" b="1" dirty="0" smtClean="0"/>
                  <a:t>Final Key Mixing</a:t>
                </a:r>
                <a:r>
                  <a:rPr lang="en-US" dirty="0" smtClean="0"/>
                  <a:t>: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input/output (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</a:t>
                </a:r>
              </a:p>
              <a:p>
                <a:pPr lvl="1"/>
                <a:r>
                  <a:rPr lang="en-US" dirty="0" smtClean="0"/>
                  <a:t>Permutations P and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are public and can be run in reverse once 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is known</a:t>
                </a:r>
              </a:p>
              <a:p>
                <a:pPr lvl="1"/>
                <a:r>
                  <a:rPr lang="en-US" dirty="0" smtClean="0"/>
                  <a:t>Guessing 8 specific bits of k</a:t>
                </a:r>
                <a:r>
                  <a:rPr lang="en-US" baseline="-25000" dirty="0" smtClean="0"/>
                  <a:t>2 </a:t>
                </a:r>
                <a:r>
                  <a:rPr lang="en-US" dirty="0" smtClean="0"/>
                  <a:t>(which bits depends on P) we can obtain one value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ea typeface="Cambria Math"/>
                          </a:rPr>
                          <m:t>i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pPr lvl="1"/>
                <a:r>
                  <a:rPr lang="en-US" dirty="0"/>
                  <a:t>Attacker knows x</a:t>
                </a:r>
                <a:r>
                  <a:rPr lang="en-US" baseline="-25000" dirty="0"/>
                  <a:t>i </a:t>
                </a:r>
                <a:r>
                  <a:rPr lang="en-US" dirty="0"/>
                  <a:t>and can thus </a:t>
                </a:r>
                <a:r>
                  <a:rPr lang="en-US" dirty="0" smtClean="0"/>
                  <a:t>obtain 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i</a:t>
                </a:r>
                <a:r>
                  <a:rPr lang="en-US" dirty="0" smtClean="0"/>
                  <a:t> by inverting S</a:t>
                </a:r>
                <a:r>
                  <a:rPr lang="en-US" baseline="-25000" dirty="0" smtClean="0"/>
                  <a:t>i </a:t>
                </a:r>
                <a:r>
                  <a:rPr lang="en-US" dirty="0"/>
                  <a:t>and using </a:t>
                </a:r>
                <a:r>
                  <a:rPr lang="en-US" dirty="0" smtClean="0"/>
                  <a:t>XOR</a:t>
                </a:r>
              </a:p>
              <a:p>
                <a:pPr lvl="1"/>
                <a:r>
                  <a:rPr lang="en-US" dirty="0" smtClean="0"/>
                  <a:t>Narrows </a:t>
                </a:r>
                <a:r>
                  <a:rPr lang="en-US" dirty="0"/>
                  <a:t>down key-space </a:t>
                </a:r>
                <a:r>
                  <a:rPr lang="en-US" dirty="0" smtClean="0"/>
                  <a:t>to 2</a:t>
                </a:r>
                <a:r>
                  <a:rPr lang="en-US" baseline="30000" dirty="0" smtClean="0"/>
                  <a:t>64</a:t>
                </a:r>
                <a:r>
                  <a:rPr lang="en-US" dirty="0"/>
                  <a:t> , but </a:t>
                </a:r>
                <a:r>
                  <a:rPr lang="en-US" dirty="0" smtClean="0"/>
                  <a:t>in time 8x2</a:t>
                </a:r>
                <a:r>
                  <a:rPr lang="en-US" baseline="30000" dirty="0" smtClean="0"/>
                  <a:t>8</a:t>
                </a:r>
              </a:p>
              <a:p>
                <a:pPr lvl="1"/>
                <a:endParaRPr lang="en-US" baseline="-25000" dirty="0"/>
              </a:p>
              <a:p>
                <a:pPr lvl="1"/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Easy Case: One full round with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=P(y)</a:t>
                </a:r>
              </a:p>
              <a:p>
                <a:r>
                  <a:rPr lang="en-US" b="1" dirty="0" smtClean="0"/>
                  <a:t>Final Key Mixing</a:t>
                </a:r>
                <a:r>
                  <a:rPr lang="en-US" dirty="0" smtClean="0"/>
                  <a:t>: Output z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several input/output pairs 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j</a:t>
                </a:r>
                <a:r>
                  <a:rPr lang="en-US" dirty="0" err="1" smtClean="0"/>
                  <a:t>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))</a:t>
                </a:r>
              </a:p>
              <a:p>
                <a:pPr lvl="1"/>
                <a:r>
                  <a:rPr lang="en-US" dirty="0" smtClean="0"/>
                  <a:t>Can quickly recover 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k</a:t>
                </a:r>
                <a:r>
                  <a:rPr lang="en-US" baseline="-25000" dirty="0" smtClean="0"/>
                  <a:t>2</a:t>
                </a:r>
              </a:p>
              <a:p>
                <a:pPr lvl="1"/>
                <a:endParaRPr lang="en-US" baseline="-25000" dirty="0"/>
              </a:p>
              <a:p>
                <a:pPr lvl="1"/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Harder Case: Two round SPN</a:t>
            </a:r>
          </a:p>
          <a:p>
            <a:endParaRPr lang="en-US" dirty="0" smtClean="0"/>
          </a:p>
          <a:p>
            <a:r>
              <a:rPr lang="en-US" dirty="0" smtClean="0"/>
              <a:t>Exercise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  <a:p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to Substitution Permutation Networks</a:t>
            </a:r>
          </a:p>
          <a:p>
            <a:endParaRPr lang="en-US" dirty="0"/>
          </a:p>
          <a:p>
            <a:r>
              <a:rPr lang="en-US" b="1" dirty="0" smtClean="0"/>
              <a:t>Advantage</a:t>
            </a:r>
            <a:r>
              <a:rPr lang="en-US" dirty="0" smtClean="0"/>
              <a:t>: underlying functions need not be invertible, but the result is still a permutation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 = L</a:t>
                </a:r>
                <a:r>
                  <a:rPr lang="en-US" baseline="-25000" dirty="0" smtClean="0"/>
                  <a:t>i</a:t>
                </a:r>
              </a:p>
              <a:p>
                <a:r>
                  <a:rPr lang="en-US" dirty="0" smtClean="0"/>
                  <a:t>L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:=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(R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Proposition</a:t>
                </a:r>
                <a:r>
                  <a:rPr lang="en-US" dirty="0" smtClean="0"/>
                  <a:t>: the function is invertible.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Digital Encryption Standard (DES): 16-round </a:t>
                </a:r>
                <a:r>
                  <a:rPr lang="en-US" dirty="0" err="1" smtClean="0"/>
                  <a:t>Feistel</a:t>
                </a:r>
                <a:r>
                  <a:rPr lang="en-US" dirty="0" smtClean="0"/>
                  <a:t> Network.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Next class…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  <a:blipFill rotWithShape="1">
                <a:blip r:embed="rId2"/>
                <a:stretch>
                  <a:fillRect l="-218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2052" name="Picture 4" descr="Image result for feiste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4" y="237506"/>
            <a:ext cx="4268924" cy="62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6.2.3-6.2.4</a:t>
            </a:r>
          </a:p>
          <a:p>
            <a:r>
              <a:rPr lang="en-US" dirty="0" smtClean="0"/>
              <a:t>DES, 3DES &amp; Attacks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Existential Crisis?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used primitives like PRGs, PRFs to build secure MACs, CCA-Secure Encryption etc…</a:t>
            </a:r>
          </a:p>
          <a:p>
            <a:endParaRPr lang="en-US" dirty="0"/>
          </a:p>
          <a:p>
            <a:r>
              <a:rPr lang="en-US" dirty="0" smtClean="0"/>
              <a:t>Do such primitives exist? In practice?</a:t>
            </a:r>
          </a:p>
          <a:p>
            <a:endParaRPr lang="en-US" dirty="0"/>
          </a:p>
          <a:p>
            <a:r>
              <a:rPr lang="en-US" dirty="0" smtClean="0"/>
              <a:t>How do we build them?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mage result for imaginary fri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8" y="2934608"/>
            <a:ext cx="4874260" cy="3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Last Class</a:t>
            </a:r>
            <a:r>
              <a:rPr lang="en-US" dirty="0" smtClean="0"/>
              <a:t>: Stream Ciphers</a:t>
            </a:r>
          </a:p>
          <a:p>
            <a:pPr lvl="1"/>
            <a:r>
              <a:rPr lang="en-US" dirty="0"/>
              <a:t>Linear Feedback Shift Registers (and attacks)</a:t>
            </a:r>
          </a:p>
          <a:p>
            <a:pPr lvl="1"/>
            <a:r>
              <a:rPr lang="en-US" dirty="0"/>
              <a:t>RC4 (and attacks)</a:t>
            </a:r>
          </a:p>
          <a:p>
            <a:pPr lvl="1"/>
            <a:r>
              <a:rPr lang="en-US" dirty="0" err="1"/>
              <a:t>Trivium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Goals for This Week:</a:t>
            </a:r>
          </a:p>
          <a:p>
            <a:r>
              <a:rPr lang="en-US" dirty="0" smtClean="0"/>
              <a:t>Practical Constructions of Symmetric Key Primitives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Today’s Goals: Stream Ciphers</a:t>
            </a:r>
          </a:p>
          <a:p>
            <a:r>
              <a:rPr lang="en-US" dirty="0" smtClean="0"/>
              <a:t>Block Ciphers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/>
                  <a:t>, which is invertible and </a:t>
                </a:r>
                <a:r>
                  <a:rPr lang="en-US" sz="3600" dirty="0"/>
                  <a:t>“looks random” without the secret key </a:t>
                </a:r>
                <a:r>
                  <a:rPr lang="en-US" sz="3600" dirty="0" smtClean="0"/>
                  <a:t>k.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Similar to a PRF, but </a:t>
                </a:r>
                <a:endParaRPr lang="en-US" dirty="0"/>
              </a:p>
              <a:p>
                <a:r>
                  <a:rPr lang="en-US" dirty="0" smtClean="0"/>
                  <a:t>Computing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efficient (polynomial-time)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 </a:t>
                </a:r>
                <a:r>
                  <a:rPr lang="en-US" b="1" dirty="0" smtClean="0"/>
                  <a:t>3.28</a:t>
                </a:r>
                <a:r>
                  <a:rPr lang="en-US" dirty="0" smtClean="0"/>
                  <a:t>: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443467"/>
            <a:ext cx="10515600" cy="191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3.28:</a:t>
                </a:r>
                <a:r>
                  <a:rPr lang="en-US" dirty="0" smtClean="0"/>
                  <a:t>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Notes: </a:t>
                </a:r>
              </a:p>
              <a:p>
                <a:r>
                  <a:rPr lang="en-US" dirty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well as the randomness of D. </a:t>
                </a:r>
              </a:p>
              <a:p>
                <a:r>
                  <a:rPr lang="en-US" dirty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n</a:t>
                </a:r>
                <a:r>
                  <a:rPr lang="en-US" dirty="0" smtClean="0"/>
                  <a:t>as </a:t>
                </a:r>
                <a:r>
                  <a:rPr lang="en-US" dirty="0"/>
                  <a:t>well as the randomness of D. </a:t>
                </a:r>
              </a:p>
              <a:p>
                <a:r>
                  <a:rPr lang="en-US" dirty="0"/>
                  <a:t>D is </a:t>
                </a:r>
                <a:r>
                  <a:rPr lang="en-US" i="1" dirty="0" smtClean="0"/>
                  <a:t>never</a:t>
                </a:r>
                <a:r>
                  <a:rPr lang="en-US" dirty="0" smtClean="0"/>
                  <a:t> </a:t>
                </a:r>
                <a:r>
                  <a:rPr lang="en-US" dirty="0"/>
                  <a:t>given the secret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However, D is given oracle access to keyed permutation and inverse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1779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8020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permutations?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|</a:t>
                </a:r>
                <a:r>
                  <a:rPr lang="en-US" b="1" dirty="0" err="1" smtClean="0"/>
                  <a:t>Perm</a:t>
                </a:r>
                <a:r>
                  <a:rPr lang="en-US" b="1" baseline="-25000" dirty="0" err="1" smtClean="0"/>
                  <a:t>n</a:t>
                </a:r>
                <a:r>
                  <a:rPr lang="en-US" b="1" dirty="0" smtClean="0"/>
                  <a:t>|=?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Answer:</a:t>
                </a:r>
                <a:r>
                  <a:rPr lang="en-US" dirty="0" smtClean="0"/>
                  <a:t>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!</a:t>
                </a:r>
              </a:p>
              <a:p>
                <a:endParaRPr lang="en-US" dirty="0"/>
              </a:p>
              <a:p>
                <a:r>
                  <a:rPr lang="en-US" dirty="0" smtClean="0"/>
                  <a:t>How many bits to store </a:t>
                </a:r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err="1" smtClean="0"/>
                  <a:t>Perm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baseline="30000" dirty="0"/>
                            <m:t>n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i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i="1" baseline="300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−1)×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bits to store permutations?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baseline="30000" dirty="0"/>
                            <m:t>n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i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i="1" baseline="300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−1)×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Storing </a:t>
                </a:r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50</a:t>
                </a:r>
                <a:r>
                  <a:rPr lang="en-US" dirty="0"/>
                  <a:t> </a:t>
                </a:r>
                <a:r>
                  <a:rPr lang="en-US" dirty="0" smtClean="0"/>
                  <a:t>requires over 6.8 petabytes (10</a:t>
                </a:r>
                <a:r>
                  <a:rPr lang="en-US" baseline="30000" dirty="0" smtClean="0"/>
                  <a:t>15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Example 2: </a:t>
                </a:r>
                <a:r>
                  <a:rPr lang="en-US" dirty="0"/>
                  <a:t>Storing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100</a:t>
                </a:r>
                <a:r>
                  <a:rPr lang="en-US" dirty="0" smtClean="0"/>
                  <a:t> </a:t>
                </a:r>
                <a:r>
                  <a:rPr lang="en-US" dirty="0"/>
                  <a:t>requires </a:t>
                </a:r>
                <a:r>
                  <a:rPr lang="en-US" dirty="0" smtClean="0"/>
                  <a:t>about 12 </a:t>
                </a:r>
                <a:r>
                  <a:rPr lang="en-US" dirty="0" err="1" smtClean="0"/>
                  <a:t>yottabytes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24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Example 3: </a:t>
                </a:r>
                <a:r>
                  <a:rPr lang="en-US" dirty="0"/>
                  <a:t>Storing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/>
                  <a:t>8</a:t>
                </a:r>
                <a:r>
                  <a:rPr lang="en-US" dirty="0" smtClean="0"/>
                  <a:t> </a:t>
                </a:r>
                <a:r>
                  <a:rPr lang="en-US" dirty="0"/>
                  <a:t>requires about </a:t>
                </a:r>
                <a:r>
                  <a:rPr lang="en-US" dirty="0" smtClean="0"/>
                  <a:t>211 bytes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17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Select 16 random permutations 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Secret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k</m:t>
                    </m:r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m:rPr>
                        <m:nor/>
                      </m:rPr>
                      <a:rPr lang="en-US" b="0" i="0" baseline="-25000" dirty="0" smtClean="0"/>
                      <m:t>  </m:t>
                    </m:r>
                  </m:oMath>
                </a14:m>
                <a:r>
                  <a:rPr lang="en-US" dirty="0" smtClean="0"/>
                  <a:t>(about 3 KB)</a:t>
                </a:r>
              </a:p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x=x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,…,x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(16 bytes)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Any concerns?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35438</TotalTime>
  <Words>848</Words>
  <Application>Microsoft Office PowerPoint</Application>
  <PresentationFormat>Widescreen</PresentationFormat>
  <Paragraphs>249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Cambria Math</vt:lpstr>
      <vt:lpstr>Arial</vt:lpstr>
      <vt:lpstr>Calibri Light</vt:lpstr>
      <vt:lpstr>Calibri</vt:lpstr>
      <vt:lpstr>Wingdings</vt:lpstr>
      <vt:lpstr>Office Theme</vt:lpstr>
      <vt:lpstr>Course Business</vt:lpstr>
      <vt:lpstr>Cryptography CS 555</vt:lpstr>
      <vt:lpstr>An Existential Crisis?</vt:lpstr>
      <vt:lpstr>Recap</vt:lpstr>
      <vt:lpstr>Pseudorandom Permutation</vt:lpstr>
      <vt:lpstr>Pseudorandom Permutation</vt:lpstr>
      <vt:lpstr>How many permutations? </vt:lpstr>
      <vt:lpstr>How many bits to store permutations? </vt:lpstr>
      <vt:lpstr>Attempt 1: Pseudorandom Permutation</vt:lpstr>
      <vt:lpstr>Attempt 1: Pseudorandom Permutation</vt:lpstr>
      <vt:lpstr>Pseudorandom Permutation Requirements</vt:lpstr>
      <vt:lpstr>Confusion-Diffusion Paradigm</vt:lpstr>
      <vt:lpstr>Confusion-Diffusion Paradigm</vt:lpstr>
      <vt:lpstr>Example Mixing Function</vt:lpstr>
      <vt:lpstr>Substitution Permutation Networks</vt:lpstr>
      <vt:lpstr>Substitution Permutation Networks</vt:lpstr>
      <vt:lpstr>Remarks</vt:lpstr>
      <vt:lpstr>Remarks</vt:lpstr>
      <vt:lpstr>Attacking Lower Round SPNs</vt:lpstr>
      <vt:lpstr>Attacking Lower Round SPNs</vt:lpstr>
      <vt:lpstr>Attacking Lower Round SPNs</vt:lpstr>
      <vt:lpstr>Attacking Lower Round SPNs</vt:lpstr>
      <vt:lpstr>Attacking Lower Round SPNs</vt:lpstr>
      <vt:lpstr>Feistel Networks</vt:lpstr>
      <vt:lpstr>PowerPoint Presentation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496</cp:revision>
  <dcterms:created xsi:type="dcterms:W3CDTF">2016-12-31T20:38:01Z</dcterms:created>
  <dcterms:modified xsi:type="dcterms:W3CDTF">2017-02-16T20:00:54Z</dcterms:modified>
</cp:coreProperties>
</file>