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559" r:id="rId3"/>
    <p:sldId id="394" r:id="rId4"/>
    <p:sldId id="548" r:id="rId5"/>
    <p:sldId id="549" r:id="rId6"/>
    <p:sldId id="550" r:id="rId7"/>
    <p:sldId id="551" r:id="rId8"/>
    <p:sldId id="552" r:id="rId9"/>
    <p:sldId id="555" r:id="rId10"/>
    <p:sldId id="556" r:id="rId11"/>
    <p:sldId id="557" r:id="rId12"/>
    <p:sldId id="560" r:id="rId13"/>
    <p:sldId id="561" r:id="rId14"/>
    <p:sldId id="563" r:id="rId15"/>
    <p:sldId id="565" r:id="rId16"/>
    <p:sldId id="564" r:id="rId17"/>
    <p:sldId id="566" r:id="rId18"/>
    <p:sldId id="562" r:id="rId19"/>
    <p:sldId id="567" r:id="rId20"/>
    <p:sldId id="553" r:id="rId21"/>
    <p:sldId id="554" r:id="rId22"/>
    <p:sldId id="568" r:id="rId23"/>
    <p:sldId id="569" r:id="rId24"/>
    <p:sldId id="570" r:id="rId25"/>
    <p:sldId id="571" r:id="rId26"/>
    <p:sldId id="572" r:id="rId27"/>
    <p:sldId id="573" r:id="rId28"/>
    <p:sldId id="380" r:id="rId29"/>
  </p:sldIdLst>
  <p:sldSz cx="12192000" cy="6858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4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0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6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15: Stream Ciphers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Observation 1</a:t>
                </a:r>
                <a:r>
                  <a:rPr lang="en-US" dirty="0" smtClean="0"/>
                  <a:t>: First n bits of output reveal 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Observation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r>
                  <a:rPr lang="en-US" b="1" dirty="0" smtClean="0"/>
                  <a:t>Observation 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      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mod</m:t>
                      </m:r>
                      <m:r>
                        <m:rPr>
                          <m:nor/>
                        </m:rPr>
                        <a:rPr lang="en-US" dirty="0"/>
                        <m:t> 2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109201" y="4250176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…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793480" y="3216683"/>
            <a:ext cx="289560" cy="2651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3043085">
            <a:off x="8564409" y="4048134"/>
            <a:ext cx="3601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         N unknowns &amp;</a:t>
            </a:r>
          </a:p>
          <a:p>
            <a:r>
              <a:rPr lang="en-US" sz="2000" dirty="0" smtClean="0"/>
              <a:t>N linear independent constraints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14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Feedback: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trike="sngStrike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strike="sngStrike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 strike="sngStrik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trike="sngStrik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strike="sngStrike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Sup>
                        <m:sSubSupPr>
                          <m:ctrlP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 strike="sngStrike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 strike="sngStrike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trike="sngStrike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43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Linearity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Combination: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en-US" i="1" strike="sngStrik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Important</a:t>
                </a:r>
                <a:r>
                  <a:rPr lang="en-US" dirty="0" smtClean="0"/>
                  <a:t>: f must be balanced!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72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Won the </a:t>
            </a:r>
            <a:r>
              <a:rPr lang="en-US" dirty="0" err="1" smtClean="0"/>
              <a:t>eSTREAM</a:t>
            </a:r>
            <a:r>
              <a:rPr lang="en-US" dirty="0" smtClean="0"/>
              <a:t> competition</a:t>
            </a:r>
          </a:p>
          <a:p>
            <a:r>
              <a:rPr lang="en-US" dirty="0" smtClean="0"/>
              <a:t>Currently, no known attacks are better than brute force</a:t>
            </a:r>
          </a:p>
          <a:p>
            <a:r>
              <a:rPr lang="en-US" dirty="0" smtClean="0"/>
              <a:t>Couples Output from three nonlinear Feedback Shift Registers</a:t>
            </a:r>
          </a:p>
          <a:p>
            <a:r>
              <a:rPr lang="en-US" dirty="0" smtClean="0"/>
              <a:t>First 4*288 “output bits” are </a:t>
            </a:r>
            <a:r>
              <a:rPr lang="en-US" dirty="0" err="1" smtClean="0"/>
              <a:t>discared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8" y="3968637"/>
            <a:ext cx="3543298" cy="26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4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8610601" y="772805"/>
            <a:ext cx="2142119" cy="69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3491719">
            <a:off x="10406913" y="8685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(Non-linear)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440625" y="1101727"/>
            <a:ext cx="2564832" cy="276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610600" y="1463676"/>
            <a:ext cx="2569029" cy="4545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8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4207329" y="-244362"/>
            <a:ext cx="10515600" cy="1325563"/>
          </a:xfrm>
        </p:spPr>
        <p:txBody>
          <a:bodyPr/>
          <a:lstStyle/>
          <a:p>
            <a:r>
              <a:rPr lang="en-US" dirty="0" err="1" smtClean="0"/>
              <a:t>Trivium</a:t>
            </a:r>
            <a:r>
              <a:rPr lang="en-US" dirty="0" smtClean="0"/>
              <a:t> (2008)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Image result for trivium cip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8" y="89920"/>
            <a:ext cx="8699517" cy="64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334986" y="772805"/>
            <a:ext cx="8417735" cy="1052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3491719">
            <a:off x="10107682" y="933575"/>
            <a:ext cx="231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(Non-linear) Feedback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9748157" y="1463676"/>
            <a:ext cx="1431473" cy="4713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Generator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Attacks exploited linear relationship between state and output bits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Nonlinear Combination: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Sup>
                        <m:sSubSupPr>
                          <m:ctrlP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trike="sngStrik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bSup>
                    </m:oMath>
                  </m:oMathPara>
                </a14:m>
                <a:endParaRPr lang="en-US" i="1" strike="sngStrik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smtClean="0"/>
                  <a:t>Important</a:t>
                </a:r>
                <a:r>
                  <a:rPr lang="en-US" dirty="0" smtClean="0"/>
                  <a:t>: f must be balanced!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135586" y="3118757"/>
            <a:ext cx="1355271" cy="102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90857" y="2866623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Non linear function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450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Shift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performance in hardware</a:t>
            </a:r>
          </a:p>
          <a:p>
            <a:endParaRPr lang="en-US" dirty="0"/>
          </a:p>
          <a:p>
            <a:r>
              <a:rPr lang="en-US" dirty="0" smtClean="0"/>
              <a:t>Performance is less ideal for software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Existential Crisis?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used primitives like PRGs, PRFs to build secure MACs, CCA-Secure Encryption etc…</a:t>
            </a:r>
          </a:p>
          <a:p>
            <a:endParaRPr lang="en-US" dirty="0"/>
          </a:p>
          <a:p>
            <a:r>
              <a:rPr lang="en-US" dirty="0" smtClean="0"/>
              <a:t>Do such primitives exist? In practice?</a:t>
            </a:r>
          </a:p>
          <a:p>
            <a:endParaRPr lang="en-US" dirty="0"/>
          </a:p>
          <a:p>
            <a:r>
              <a:rPr lang="en-US" dirty="0" smtClean="0"/>
              <a:t>How do we build them?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Image result for imaginary fri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8" y="2934608"/>
            <a:ext cx="4874260" cy="30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6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16F488-4742-4B3F-8465-C16BAF701369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RC4 Stream Cipher</a:t>
            </a:r>
            <a:endParaRPr lang="en-AU" altLang="en-US" smtClean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391400" cy="3962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AU" altLang="en-US" sz="2400" dirty="0"/>
              <a:t>A proprietary cipher owned by RSA, designed by Ron Rivest in 1987. </a:t>
            </a:r>
          </a:p>
          <a:p>
            <a:pPr eaLnBrk="1" hangingPunct="1"/>
            <a:r>
              <a:rPr lang="en-AU" altLang="en-US" sz="2400" dirty="0"/>
              <a:t>Became public in 1994.</a:t>
            </a:r>
          </a:p>
          <a:p>
            <a:pPr eaLnBrk="1" hangingPunct="1"/>
            <a:r>
              <a:rPr lang="en-AU" altLang="en-US" sz="2400" dirty="0"/>
              <a:t>Simple and effective design. </a:t>
            </a:r>
          </a:p>
          <a:p>
            <a:pPr eaLnBrk="1" hangingPunct="1"/>
            <a:r>
              <a:rPr lang="en-AU" altLang="en-US" sz="2400" dirty="0"/>
              <a:t>Variable key size (typical 40 to 256 bits), </a:t>
            </a:r>
          </a:p>
          <a:p>
            <a:pPr eaLnBrk="1" hangingPunct="1"/>
            <a:r>
              <a:rPr lang="en-AU" altLang="en-US" sz="2400" dirty="0"/>
              <a:t>Output unbounded number of bytes. </a:t>
            </a:r>
          </a:p>
          <a:p>
            <a:pPr eaLnBrk="1" hangingPunct="1"/>
            <a:r>
              <a:rPr lang="en-AU" altLang="en-US" sz="2400" dirty="0"/>
              <a:t>Widely used (web SSL/TLS, wireless WEP). </a:t>
            </a:r>
          </a:p>
          <a:p>
            <a:pPr eaLnBrk="1" hangingPunct="1"/>
            <a:r>
              <a:rPr lang="en-AU" altLang="en-US" sz="2400" dirty="0"/>
              <a:t>Extensively studied, not a completely secure PRNG, when used correctly, </a:t>
            </a:r>
            <a:r>
              <a:rPr lang="en-AU" altLang="en-US" sz="2400" strike="sngStrike" dirty="0"/>
              <a:t>no known attacks </a:t>
            </a:r>
            <a:r>
              <a:rPr lang="en-AU" altLang="en-US" sz="2400" strike="sngStrike" dirty="0" smtClean="0"/>
              <a:t>exist</a:t>
            </a:r>
          </a:p>
          <a:p>
            <a:pPr eaLnBrk="1" hangingPunct="1"/>
            <a:r>
              <a:rPr lang="en-AU" altLang="en-US" sz="2400" b="1" dirty="0" smtClean="0"/>
              <a:t>Newer Versions</a:t>
            </a:r>
            <a:r>
              <a:rPr lang="en-AU" altLang="en-US" sz="2400" dirty="0" smtClean="0"/>
              <a:t>: RC5 and RC6</a:t>
            </a:r>
          </a:p>
          <a:p>
            <a:pPr eaLnBrk="1" hangingPunct="1"/>
            <a:r>
              <a:rPr lang="en-AU" altLang="en-US" sz="2400" b="1" dirty="0" err="1" smtClean="0"/>
              <a:t>Rijndael</a:t>
            </a:r>
            <a:r>
              <a:rPr lang="en-AU" altLang="en-US" sz="2400" dirty="0" smtClean="0"/>
              <a:t> selected by NIST as AES in 2000</a:t>
            </a:r>
            <a:endParaRPr lang="en-AU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16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RC4 Cipher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0"/>
            <a:ext cx="8305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 cipher internal state consists of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 256-byte array S, which contains a permutation of 0 to 255</a:t>
            </a:r>
          </a:p>
          <a:p>
            <a:pPr lvl="2">
              <a:lnSpc>
                <a:spcPct val="90000"/>
              </a:lnSpc>
            </a:pPr>
            <a:r>
              <a:rPr lang="en-AU" altLang="en-US" dirty="0" smtClean="0"/>
              <a:t>total number of possible states is 256! </a:t>
            </a:r>
            <a:r>
              <a:rPr lang="en-AU" altLang="en-US" dirty="0" smtClean="0">
                <a:sym typeface="Symbol" panose="05050102010706020507" pitchFamily="18" charset="2"/>
              </a:rPr>
              <a:t></a:t>
            </a:r>
            <a:r>
              <a:rPr lang="en-AU" altLang="en-US" dirty="0" smtClean="0"/>
              <a:t> 2</a:t>
            </a:r>
            <a:r>
              <a:rPr lang="en-AU" altLang="en-US" baseline="30000" dirty="0" smtClean="0"/>
              <a:t>1700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two indexes: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, j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 err="1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 = j = 0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Loop</a:t>
            </a:r>
            <a:endParaRPr lang="en-AU" altLang="en-US" sz="2200" b="1" baseline="-25000" dirty="0">
              <a:solidFill>
                <a:srgbClr val="CC0099"/>
              </a:solidFill>
              <a:latin typeface="Courier" pitchFamily="49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= (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 + 1)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j = (j + 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]) (mod 256)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swap(S[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], S[j])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output S[S[</a:t>
            </a:r>
            <a:r>
              <a:rPr lang="en-AU" altLang="en-US" b="1" dirty="0" err="1" smtClean="0">
                <a:solidFill>
                  <a:srgbClr val="CC0099"/>
                </a:solidFill>
                <a:latin typeface="Courier" pitchFamily="49" charset="0"/>
              </a:rPr>
              <a:t>i</a:t>
            </a:r>
            <a:r>
              <a:rPr lang="en-AU" altLang="en-US" b="1" dirty="0" smtClean="0">
                <a:solidFill>
                  <a:srgbClr val="CC0099"/>
                </a:solidFill>
                <a:latin typeface="Courier" pitchFamily="49" charset="0"/>
              </a:rPr>
              <a:t>] + S[j] (mod 256)]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AU" altLang="en-US" sz="2200" b="1" dirty="0">
                <a:solidFill>
                  <a:srgbClr val="CC0099"/>
                </a:solidFill>
                <a:latin typeface="Courier" pitchFamily="49" charset="0"/>
              </a:rPr>
              <a:t>End Loop</a:t>
            </a:r>
            <a:endParaRPr lang="en-US" altLang="en-US" sz="2200" b="1" dirty="0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866247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[1]</a:t>
                          </a:r>
                          <a14:m>
                            <m:oMath xmlns:m="http://schemas.openxmlformats.org/officeDocument/2006/math"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[X]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866247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7213" r="-7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7213" r="-5301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9" t="-167213" r="-4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7213" r="-2023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67213" r="-239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7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End 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644196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644196"/>
                  </p:ext>
                </p:extLst>
              </p:nvPr>
            </p:nvGraphicFramePr>
            <p:xfrm>
              <a:off x="1444172" y="2400301"/>
              <a:ext cx="8128000" cy="13286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58696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7213" r="-7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7213" r="-53010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99" t="-167213" r="-401796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67213" r="-202395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67213" r="-2395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9775491" y="2909731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=1, j =X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1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3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CS555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738495"/>
                  </p:ext>
                </p:extLst>
              </p:nvPr>
            </p:nvGraphicFramePr>
            <p:xfrm>
              <a:off x="1040271" y="1507529"/>
              <a:ext cx="8128000" cy="1634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1738495"/>
                  </p:ext>
                </p:extLst>
              </p:nvPr>
            </p:nvGraphicFramePr>
            <p:xfrm>
              <a:off x="1040271" y="1507529"/>
              <a:ext cx="8128000" cy="16345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77049" r="-70179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323" t="-177049" r="-530108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77049" r="-402395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6284" t="-177049" r="-175956" b="-1754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9401" t="-177049" r="-2994" b="-175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9" t="-160952" r="-70179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90323" t="-160952" r="-530108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0000" t="-160952" r="-402395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56284" t="-160952" r="-17595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99401" t="-160952" r="-2994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416415" y="259481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=2, j =X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16415" y="2171503"/>
                <a:ext cx="23893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b="1" dirty="0" smtClean="0"/>
                  <a:t>Output y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[S[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]+S[j]]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415" y="2171503"/>
                <a:ext cx="2389308" cy="369332"/>
              </a:xfrm>
              <a:prstGeom prst="rect">
                <a:avLst/>
              </a:prstGeom>
              <a:blipFill>
                <a:blip r:embed="rId5"/>
                <a:stretch>
                  <a:fillRect l="-2296" t="-8197" r="-25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439671" y="174085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=1, j =X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62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 denote initial state </a:t>
                </a:r>
              </a:p>
              <a:p>
                <a:r>
                  <a:rPr lang="en-US" altLang="en-US" dirty="0" smtClean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/>
                  <a:t>[</a:t>
                </a:r>
                <a:r>
                  <a:rPr lang="en-US" altLang="en-US" dirty="0" smtClean="0"/>
                  <a:t>2]=0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dirty="0" smtClean="0"/>
                  <a:t>[1]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b="0" dirty="0" smtClean="0">
                  <a:ea typeface="Cambria Math" panose="02040503050406030204" pitchFamily="18" charset="0"/>
                </a:endParaRPr>
              </a:p>
              <a:p>
                <a:endParaRPr lang="en-US" altLang="en-US" dirty="0" smtClean="0"/>
              </a:p>
              <a:p>
                <a:pPr lvl="1">
                  <a:buNone/>
                </a:pPr>
                <a:endParaRPr lang="en-AU" altLang="en-US" sz="2200" b="1" dirty="0" smtClean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endParaRPr lang="en-AU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1">
                  <a:buNone/>
                </a:pPr>
                <a:r>
                  <a:rPr lang="en-AU" altLang="en-US" sz="2200" b="1" dirty="0" err="1" smtClean="0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= j = 0 </a:t>
                </a:r>
              </a:p>
              <a:p>
                <a:pPr lvl="1">
                  <a:buNone/>
                </a:pP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AU" altLang="en-US" sz="2200" b="1" baseline="-25000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pPr lvl="2">
                  <a:buNone/>
                </a:pP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= (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 + 1)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j = (j + 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]) (mod 256)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swap(S[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], S[j])</a:t>
                </a:r>
              </a:p>
              <a:p>
                <a:pPr lvl="2">
                  <a:buNone/>
                </a:pP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output S[S[</a:t>
                </a:r>
                <a:r>
                  <a:rPr lang="en-AU" altLang="en-US" b="1" dirty="0" err="1">
                    <a:solidFill>
                      <a:srgbClr val="CC0099"/>
                    </a:solidFill>
                    <a:latin typeface="Courier" pitchFamily="49" charset="0"/>
                  </a:rPr>
                  <a:t>i</a:t>
                </a:r>
                <a:r>
                  <a:rPr lang="en-AU" altLang="en-US" b="1" dirty="0">
                    <a:solidFill>
                      <a:srgbClr val="CC0099"/>
                    </a:solidFill>
                    <a:latin typeface="Courier" pitchFamily="49" charset="0"/>
                  </a:rPr>
                  <a:t>] + S[j] (mod 256)] </a:t>
                </a:r>
              </a:p>
              <a:p>
                <a:pPr lvl="1">
                  <a:buNone/>
                </a:pPr>
                <a:r>
                  <a:rPr lang="en-AU" altLang="en-US" sz="2200" b="1" dirty="0" smtClean="0">
                    <a:solidFill>
                      <a:srgbClr val="CC0099"/>
                    </a:solidFill>
                    <a:latin typeface="Courier" pitchFamily="49" charset="0"/>
                  </a:rPr>
                  <a:t>End </a:t>
                </a:r>
                <a:r>
                  <a:rPr lang="en-AU" altLang="en-US" sz="2200" b="1" dirty="0">
                    <a:solidFill>
                      <a:srgbClr val="CC0099"/>
                    </a:solidFill>
                    <a:latin typeface="Courier" pitchFamily="49" charset="0"/>
                  </a:rPr>
                  <a:t>Loop</a:t>
                </a: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  <a:p>
                <a:endParaRPr lang="en-US" altLang="en-US" dirty="0" smtClean="0"/>
              </a:p>
              <a:p>
                <a:pPr>
                  <a:lnSpc>
                    <a:spcPct val="90000"/>
                  </a:lnSpc>
                </a:pPr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81200" y="1524000"/>
                <a:ext cx="8305800" cy="4724400"/>
              </a:xfrm>
              <a:blipFill>
                <a:blip r:embed="rId2"/>
                <a:stretch>
                  <a:fillRect l="-1101" t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13823"/>
                  </p:ext>
                </p:extLst>
              </p:nvPr>
            </p:nvGraphicFramePr>
            <p:xfrm>
              <a:off x="1040271" y="1507529"/>
              <a:ext cx="8128000" cy="200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altLang="en-US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1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0" dirty="0" smtClean="0"/>
                            <a:t>[X]</a:t>
                          </a: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[255]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b="0" dirty="0" smtClean="0"/>
                            <a:t>[X]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en-US" dirty="0" smtClean="0"/>
                            <a:t>[3]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0897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9513823"/>
                  </p:ext>
                </p:extLst>
              </p:nvPr>
            </p:nvGraphicFramePr>
            <p:xfrm>
              <a:off x="1040271" y="1507529"/>
              <a:ext cx="8128000" cy="20053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val="1531737825"/>
                        </a:ext>
                      </a:extLst>
                    </a:gridCol>
                    <a:gridCol w="1132114">
                      <a:extLst>
                        <a:ext uri="{9D8B030D-6E8A-4147-A177-3AD203B41FA5}">
                          <a16:colId xmlns:a16="http://schemas.microsoft.com/office/drawing/2014/main" val="298078496"/>
                        </a:ext>
                      </a:extLst>
                    </a:gridCol>
                    <a:gridCol w="899886">
                      <a:extLst>
                        <a:ext uri="{9D8B030D-6E8A-4147-A177-3AD203B41FA5}">
                          <a16:colId xmlns:a16="http://schemas.microsoft.com/office/drawing/2014/main" val="638748877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958000576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125599202"/>
                        </a:ext>
                      </a:extLst>
                    </a:gridCol>
                    <a:gridCol w="1117599">
                      <a:extLst>
                        <a:ext uri="{9D8B030D-6E8A-4147-A177-3AD203B41FA5}">
                          <a16:colId xmlns:a16="http://schemas.microsoft.com/office/drawing/2014/main" val="3984185877"/>
                        </a:ext>
                      </a:extLst>
                    </a:gridCol>
                    <a:gridCol w="914401">
                      <a:extLst>
                        <a:ext uri="{9D8B030D-6E8A-4147-A177-3AD203B41FA5}">
                          <a16:colId xmlns:a16="http://schemas.microsoft.com/office/drawing/2014/main" val="1794241160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1065597366"/>
                        </a:ext>
                      </a:extLst>
                    </a:gridCol>
                  </a:tblGrid>
                  <a:tr h="62363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X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255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13095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77049" r="-701796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77049" r="-530108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77049" r="-402395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6284" t="-177049" r="-175956" b="-295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401" t="-177049" r="-2994" b="-295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61998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160952" r="-701796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160952" r="-530108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60952" r="-402395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56284" t="-160952" r="-175956" b="-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99401" t="-160952" r="-2994" b="-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20278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449180" r="-701796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0323" t="-449180" r="-53010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40816" t="-449180" r="-570748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449180" r="-402395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0</a:t>
                          </a:r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60897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9416415" y="259481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</a:t>
            </a:r>
            <a:r>
              <a:rPr lang="en-US" b="1" dirty="0" smtClean="0"/>
              <a:t>=2, j =X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10335" y="3813472"/>
            <a:ext cx="37064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Output: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y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= 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</a:t>
            </a:r>
            <a:r>
              <a:rPr lang="en-US" sz="2400" b="1" dirty="0"/>
              <a:t>S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[2]+S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[X]]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 S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[0+X]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=0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5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Distinguishing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524000"/>
                <a:ext cx="11353800" cy="4724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b="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en-US" dirty="0"/>
                          <m:t>[2]=0 </m:t>
                        </m:r>
                        <m:r>
                          <m:rPr>
                            <m:nor/>
                          </m:rPr>
                          <a:rPr lang="en-US" altLang="en-US" dirty="0"/>
                          <m:t>and</m:t>
                        </m:r>
                        <m:r>
                          <m:rPr>
                            <m:nor/>
                          </m:rPr>
                          <a:rPr lang="en-US" altLang="en-US" dirty="0"/>
                          <m:t> 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en-US" dirty="0"/>
                          <m:t>[1]</m:t>
                        </m:r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dirty="0" smtClean="0"/>
              </a:p>
              <a:p>
                <a:r>
                  <a:rPr lang="en-US" altLang="en-US" sz="2400" dirty="0"/>
                  <a:t>Probability second output byte is </a:t>
                </a:r>
                <a:r>
                  <a:rPr lang="en-US" altLang="en-US" sz="2400" dirty="0" smtClean="0"/>
                  <a:t>0</a:t>
                </a:r>
              </a:p>
              <a:p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[2]=0 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and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 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[1]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en-US" sz="2400" i="1" baseline="-25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[2]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0 </m:t>
                          </m:r>
                          <m:r>
                            <m:rPr>
                              <m:nor/>
                            </m:rPr>
                            <a:rPr lang="en-US" altLang="en-US" sz="2400" b="0" i="0" dirty="0" smtClean="0"/>
                            <m:t>or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 </m:t>
                          </m:r>
                          <m:sSub>
                            <m:sSub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400" dirty="0"/>
                            <m:t>[1]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f>
                        <m:fPr>
                          <m:ctrlPr>
                            <a:rPr lang="en-US" alt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200" i="1" dirty="0" smtClean="0">
                  <a:solidFill>
                    <a:srgbClr val="CC0099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255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256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i="1">
                                  <a:latin typeface="Cambria Math" panose="02040503050406030204" pitchFamily="18" charset="0"/>
                                </a:rPr>
                                <m:t>255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256</m:t>
                          </m:r>
                        </m:den>
                      </m:f>
                    </m:oMath>
                  </m:oMathPara>
                </a14:m>
                <a:endParaRPr lang="en-US" altLang="en-US" sz="2200" b="1" dirty="0">
                  <a:solidFill>
                    <a:srgbClr val="CC0099"/>
                  </a:solidFill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245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524000"/>
                <a:ext cx="11353800" cy="4724400"/>
              </a:xfrm>
              <a:blipFill>
                <a:blip r:embed="rId2"/>
                <a:stretch>
                  <a:fillRect l="-1074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DFE69E0-A9F0-47C5-A44D-B4FF0C9E0147}" type="slidenum">
              <a:rPr lang="en-US" altLang="en-US" sz="1400">
                <a:solidFill>
                  <a:srgbClr val="254C9C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Attacks</a:t>
            </a:r>
            <a:endParaRPr lang="en-US" altLang="en-US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11353800" cy="4724400"/>
          </a:xfrm>
        </p:spPr>
        <p:txBody>
          <a:bodyPr>
            <a:normAutofit/>
          </a:bodyPr>
          <a:lstStyle/>
          <a:p>
            <a:r>
              <a:rPr lang="en-US" altLang="en-US" b="0" dirty="0" smtClean="0"/>
              <a:t>Wired Equivalent Privacy (WEP) encryption used RC4 with an initialization vector</a:t>
            </a:r>
          </a:p>
          <a:p>
            <a:endParaRPr lang="en-US" altLang="en-US" dirty="0"/>
          </a:p>
          <a:p>
            <a:r>
              <a:rPr lang="en-US" altLang="en-US" b="0" dirty="0" smtClean="0"/>
              <a:t>Description of RC4 doesn’t involve initialization vector…</a:t>
            </a:r>
          </a:p>
          <a:p>
            <a:pPr lvl="1"/>
            <a:r>
              <a:rPr lang="en-US" altLang="en-US" dirty="0" smtClean="0"/>
              <a:t>But WEP imposes an initialization vector</a:t>
            </a:r>
            <a:endParaRPr lang="en-US" altLang="en-US" dirty="0"/>
          </a:p>
          <a:p>
            <a:pPr lvl="1"/>
            <a:r>
              <a:rPr lang="en-US" altLang="en-US" b="0" dirty="0" smtClean="0"/>
              <a:t>K=IV || K’</a:t>
            </a:r>
          </a:p>
          <a:p>
            <a:pPr lvl="1"/>
            <a:r>
              <a:rPr lang="en-US" altLang="en-US" dirty="0" smtClean="0"/>
              <a:t>Since IV is transmitted attacker may have first few bytes of K!</a:t>
            </a:r>
          </a:p>
          <a:p>
            <a:pPr lvl="1"/>
            <a:endParaRPr lang="en-US" altLang="en-US" b="0" dirty="0"/>
          </a:p>
          <a:p>
            <a:pPr lvl="1"/>
            <a:r>
              <a:rPr lang="en-US" altLang="en-US" dirty="0" smtClean="0"/>
              <a:t>Giving the attacker partial knowledge of K often allows recovery of the entire key K’ over time!</a:t>
            </a:r>
            <a:endParaRPr lang="en-US" altLang="en-US" b="0" dirty="0" smtClean="0"/>
          </a:p>
          <a:p>
            <a:pPr marL="0" indent="0">
              <a:buNone/>
            </a:pPr>
            <a:endParaRPr lang="en-US" altLang="en-US" sz="2200" dirty="0">
              <a:solidFill>
                <a:srgbClr val="CC0099"/>
              </a:solidFill>
              <a:latin typeface="Courier" pitchFamily="49" charset="0"/>
            </a:endParaRPr>
          </a:p>
          <a:p>
            <a:pPr marL="0" indent="0">
              <a:buNone/>
            </a:pPr>
            <a:endParaRPr lang="en-US" altLang="en-US" sz="2200" b="1" dirty="0">
              <a:solidFill>
                <a:srgbClr val="CC0099"/>
              </a:solidFill>
              <a:latin typeface="Courier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CS555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6.2-6.2.2</a:t>
            </a:r>
          </a:p>
          <a:p>
            <a:r>
              <a:rPr lang="en-US" smtClean="0"/>
              <a:t>Block Ciphers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Hash Functions/PRGs/PRFs, CCA-Secure Encryption, MACs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Goals for This Week:</a:t>
            </a:r>
          </a:p>
          <a:p>
            <a:r>
              <a:rPr lang="en-US" dirty="0" smtClean="0"/>
              <a:t>Practical Constructions of Symmetric Key Primitives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Today’s Goals: Stream Ciphers</a:t>
            </a:r>
          </a:p>
          <a:p>
            <a:r>
              <a:rPr lang="en-US" dirty="0" smtClean="0"/>
              <a:t>Linear Feedback Shift Registers (and attacks)</a:t>
            </a:r>
          </a:p>
          <a:p>
            <a:r>
              <a:rPr lang="en-US" dirty="0" smtClean="0"/>
              <a:t>RC4 (and attacks)</a:t>
            </a:r>
          </a:p>
          <a:p>
            <a:r>
              <a:rPr lang="en-US" dirty="0" err="1" smtClean="0"/>
              <a:t>Trivium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13" y="4779479"/>
            <a:ext cx="2139547" cy="1397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  <m:mr>
                          <m:e/>
                          <m:e/>
                        </m:mr>
                      </m:m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50" y="3403005"/>
                <a:ext cx="11066055" cy="4351338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PRG Security as a Game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750" y="1698825"/>
            <a:ext cx="2422486" cy="1582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71" y="1690688"/>
            <a:ext cx="2528457" cy="1687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4008" y="43628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If b=1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b="1" dirty="0" smtClean="0"/>
                  <a:t>   </a:t>
                </a:r>
              </a:p>
              <a:p>
                <a:r>
                  <a:rPr lang="en-US" sz="2800" b="1" dirty="0" smtClean="0"/>
                  <a:t>  </a:t>
                </a:r>
                <a:r>
                  <a:rPr lang="en-US" sz="2800" dirty="0" smtClean="0"/>
                  <a:t>R = G(r)</a:t>
                </a:r>
              </a:p>
              <a:p>
                <a:r>
                  <a:rPr lang="en-US" sz="2800" b="1" dirty="0" smtClean="0"/>
                  <a:t>Else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800" b="1" dirty="0"/>
              </a:p>
              <a:p>
                <a:r>
                  <a:rPr lang="en-US" sz="2800" b="1" dirty="0"/>
                  <a:t> </a:t>
                </a:r>
                <a:r>
                  <a:rPr lang="en-US" sz="2800" b="1" dirty="0" smtClean="0"/>
                  <a:t> 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756" y="1626567"/>
                <a:ext cx="2299540" cy="3137590"/>
              </a:xfrm>
              <a:prstGeom prst="rect">
                <a:avLst/>
              </a:prstGeom>
              <a:blipFill>
                <a:blip r:embed="rId8"/>
                <a:stretch>
                  <a:fillRect l="-5305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142818" y="1934746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18360" y="323087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05722" y="282772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7330" y="5096200"/>
            <a:ext cx="1619739" cy="10580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𝑝𝑝𝑡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𝑎𝑡𝑡𝑎𝑐𝑘𝑒𝑟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0" y="3624231"/>
                <a:ext cx="4297680" cy="911190"/>
              </a:xfrm>
              <a:prstGeom prst="wedgeRectCallout">
                <a:avLst>
                  <a:gd name="adj1" fmla="val -66223"/>
                  <a:gd name="adj2" fmla="val 77553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𝑛𝑒𝑔𝑙𝑖𝑔𝑖𝑏𝑙𝑒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82" y="3740385"/>
                <a:ext cx="4297680" cy="911190"/>
              </a:xfrm>
              <a:prstGeom prst="wedgeRectCallout">
                <a:avLst>
                  <a:gd name="adj1" fmla="val 42642"/>
                  <a:gd name="adj2" fmla="val 13274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58355" y="148504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646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5182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-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6 -3.33333E-6 L 0.32539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7" grpId="0" animBg="1"/>
      <p:bldP spid="18" grpId="0" animBg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 vs PRG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PRG pseudorandom bits output all at once</a:t>
                </a:r>
              </a:p>
              <a:p>
                <a:endParaRPr lang="en-US" dirty="0"/>
              </a:p>
              <a:p>
                <a:r>
                  <a:rPr lang="en-US" dirty="0" smtClean="0"/>
                  <a:t>Stream Cipher</a:t>
                </a:r>
              </a:p>
              <a:p>
                <a:pPr lvl="1"/>
                <a:r>
                  <a:rPr lang="en-US" dirty="0" smtClean="0"/>
                  <a:t>Pseudorandom bits can be output as a stream</a:t>
                </a:r>
              </a:p>
              <a:p>
                <a:pPr lvl="1"/>
                <a:r>
                  <a:rPr lang="en-US" dirty="0" smtClean="0"/>
                  <a:t>RC4, RC5 (Ron’s Code)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st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:=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Init</a:t>
                </a:r>
                <a:r>
                  <a:rPr lang="en-US" dirty="0" smtClean="0"/>
                  <a:t>(s)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 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:  </a:t>
                </a:r>
              </a:p>
              <a:p>
                <a:pPr marL="457200" lvl="1" indent="0">
                  <a:buNone/>
                </a:pPr>
                <a:r>
                  <a:rPr lang="en-US" sz="2800" dirty="0" smtClean="0"/>
                  <a:t>            (</a:t>
                </a:r>
                <a:r>
                  <a:rPr lang="en-US" sz="2800" dirty="0" err="1" smtClean="0"/>
                  <a:t>y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err="1" smtClean="0"/>
                  <a:t>,st</a:t>
                </a:r>
                <a:r>
                  <a:rPr lang="en-US" sz="2800" baseline="-25000" dirty="0" err="1" smtClean="0"/>
                  <a:t>i</a:t>
                </a:r>
                <a:r>
                  <a:rPr lang="en-US" sz="2800" dirty="0" smtClean="0"/>
                  <a:t>):=</a:t>
                </a:r>
                <a:r>
                  <a:rPr lang="en-US" sz="2800" dirty="0" err="1" smtClean="0"/>
                  <a:t>GetBits</a:t>
                </a:r>
                <a:r>
                  <a:rPr lang="en-US" sz="2800" dirty="0" smtClean="0"/>
                  <a:t>(st</a:t>
                </a:r>
                <a:r>
                  <a:rPr lang="en-US" sz="2800" baseline="-25000" dirty="0" smtClean="0"/>
                  <a:t>i-1</a:t>
                </a:r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     Output</a:t>
                </a:r>
                <a:r>
                  <a:rPr lang="en-US" dirty="0" smtClean="0"/>
                  <a:t>: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,…,y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59" y="1690688"/>
            <a:ext cx="9509771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State at time 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 (</a:t>
                </a:r>
                <a:r>
                  <a:rPr lang="en-US" dirty="0"/>
                  <a:t>n registers) </a:t>
                </a:r>
                <a:endParaRPr lang="en-US" dirty="0" smtClean="0"/>
              </a:p>
              <a:p>
                <a:r>
                  <a:rPr lang="en-US" dirty="0" smtClean="0"/>
                  <a:t>Feedback Coefficients: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79" y="2958148"/>
            <a:ext cx="9509771" cy="27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9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State at time 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 (</a:t>
                </a:r>
                <a:r>
                  <a:rPr lang="en-US" dirty="0"/>
                  <a:t>n registers) </a:t>
                </a:r>
                <a:endParaRPr lang="en-US" dirty="0" smtClean="0"/>
              </a:p>
              <a:p>
                <a:r>
                  <a:rPr lang="en-US" dirty="0" smtClean="0"/>
                  <a:t>Feedback Coefficients: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State at time t+1: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Output at </a:t>
                </a:r>
                <a:r>
                  <a:rPr lang="en-US" b="1" dirty="0"/>
                  <a:t>time </a:t>
                </a:r>
                <a:r>
                  <a:rPr lang="en-US" b="1" dirty="0" smtClean="0"/>
                  <a:t>t+1: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Sup>
                      <m:sSub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bSup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121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2" descr="Image result for linear feedback shift regis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59" y="4440564"/>
            <a:ext cx="5511801" cy="16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6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Feedback Shift Register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Observation 1</a:t>
                </a:r>
                <a:r>
                  <a:rPr lang="en-US" dirty="0" smtClean="0"/>
                  <a:t>: First n bits of output reveal 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Observation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Next n bits allow us to solve for n unknowns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0  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34040</TotalTime>
  <Words>793</Words>
  <Application>Microsoft Office PowerPoint</Application>
  <PresentationFormat>Widescreen</PresentationFormat>
  <Paragraphs>347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Cambria Math</vt:lpstr>
      <vt:lpstr>Arial</vt:lpstr>
      <vt:lpstr>Symbol</vt:lpstr>
      <vt:lpstr>Calibri Light</vt:lpstr>
      <vt:lpstr>Calibri</vt:lpstr>
      <vt:lpstr>Courier</vt:lpstr>
      <vt:lpstr>Office Theme</vt:lpstr>
      <vt:lpstr>Cryptography CS 555</vt:lpstr>
      <vt:lpstr>An Existential Crisis?</vt:lpstr>
      <vt:lpstr>Recap</vt:lpstr>
      <vt:lpstr>PRG Security as a Game</vt:lpstr>
      <vt:lpstr>Stream Cipher vs PRG</vt:lpstr>
      <vt:lpstr>Linear Feedback Shift Register</vt:lpstr>
      <vt:lpstr>Linear Feedback Shift Register</vt:lpstr>
      <vt:lpstr>Linear Feedback Shift Register</vt:lpstr>
      <vt:lpstr>Linear Feedback Shift Register</vt:lpstr>
      <vt:lpstr>Linear Feedback Shift Register</vt:lpstr>
      <vt:lpstr>Linear Feedback Shift Register</vt:lpstr>
      <vt:lpstr>Removing Linearity</vt:lpstr>
      <vt:lpstr>Removing Linearity</vt:lpstr>
      <vt:lpstr>Trivium (2008)</vt:lpstr>
      <vt:lpstr>Trivium (2008)</vt:lpstr>
      <vt:lpstr>Trivium (2008)</vt:lpstr>
      <vt:lpstr>Trivium (2008)</vt:lpstr>
      <vt:lpstr>Combination Generator</vt:lpstr>
      <vt:lpstr>Feedback Shift Registers</vt:lpstr>
      <vt:lpstr>The RC4 Stream Cipher</vt:lpstr>
      <vt:lpstr>The RC4 Cipher</vt:lpstr>
      <vt:lpstr>Distinguishing Attack</vt:lpstr>
      <vt:lpstr>Distinguishing Attack</vt:lpstr>
      <vt:lpstr>Distinguishing Attack</vt:lpstr>
      <vt:lpstr>Distinguishing Attack</vt:lpstr>
      <vt:lpstr>Distinguishing Attack</vt:lpstr>
      <vt:lpstr>Other Attacks</vt:lpstr>
      <vt:lpstr>Next Class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460</cp:revision>
  <dcterms:created xsi:type="dcterms:W3CDTF">2016-12-31T20:38:01Z</dcterms:created>
  <dcterms:modified xsi:type="dcterms:W3CDTF">2017-02-10T23:57:15Z</dcterms:modified>
</cp:coreProperties>
</file>