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94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9" r:id="rId12"/>
    <p:sldId id="528" r:id="rId13"/>
    <p:sldId id="530" r:id="rId14"/>
    <p:sldId id="531" r:id="rId15"/>
    <p:sldId id="532" r:id="rId16"/>
    <p:sldId id="533" r:id="rId17"/>
    <p:sldId id="535" r:id="rId18"/>
    <p:sldId id="534" r:id="rId19"/>
    <p:sldId id="543" r:id="rId20"/>
    <p:sldId id="545" r:id="rId21"/>
    <p:sldId id="536" r:id="rId22"/>
    <p:sldId id="537" r:id="rId23"/>
    <p:sldId id="538" r:id="rId24"/>
    <p:sldId id="540" r:id="rId25"/>
    <p:sldId id="539" r:id="rId26"/>
    <p:sldId id="544" r:id="rId27"/>
    <p:sldId id="541" r:id="rId28"/>
    <p:sldId id="380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include r in the hash? Brute-force attack</a:t>
            </a:r>
            <a:r>
              <a:rPr lang="en-US" baseline="0" dirty="0" smtClean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attacker submits query H(</a:t>
            </a:r>
            <a:r>
              <a:rPr lang="en-US" dirty="0" err="1" smtClean="0"/>
              <a:t>r’|m</a:t>
            </a:r>
            <a:r>
              <a:rPr lang="en-US" dirty="0" smtClean="0"/>
              <a:t>’) we tell him that r’ is correct/incorrect. As long as r’ is incorrect the attacker learns</a:t>
            </a:r>
            <a:r>
              <a:rPr lang="en-US" baseline="0" dirty="0" smtClean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14: Random Oracle Model, </a:t>
            </a:r>
            <a:r>
              <a:rPr lang="en-US" smtClean="0"/>
              <a:t>Hashing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Suppose we are simulating attacker A in a reduction</a:t>
            </a:r>
          </a:p>
          <a:p>
            <a:pPr lvl="1"/>
            <a:r>
              <a:rPr lang="en-US" b="1" dirty="0" smtClean="0"/>
              <a:t>Extractability</a:t>
            </a:r>
            <a:r>
              <a:rPr lang="en-US" dirty="0" smtClean="0"/>
              <a:t>: When A queries H at x we </a:t>
            </a:r>
            <a:r>
              <a:rPr lang="en-US" b="1" dirty="0" smtClean="0"/>
              <a:t>see this query </a:t>
            </a:r>
            <a:r>
              <a:rPr lang="en-US" dirty="0" smtClean="0"/>
              <a:t>and learn x (and can easily find H(x))</a:t>
            </a:r>
          </a:p>
          <a:p>
            <a:pPr lvl="1"/>
            <a:r>
              <a:rPr lang="en-US" b="1" dirty="0" smtClean="0"/>
              <a:t>Programmability</a:t>
            </a:r>
            <a:r>
              <a:rPr lang="en-US" dirty="0" smtClean="0"/>
              <a:t>: We can set the value of H(x) to a value of our choice</a:t>
            </a:r>
          </a:p>
          <a:p>
            <a:pPr lvl="2"/>
            <a:r>
              <a:rPr lang="en-US" dirty="0" smtClean="0"/>
              <a:t>As long as the value is correctly distribute i.e., close to uniform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Extractability</a:t>
            </a:r>
            <a:r>
              <a:rPr lang="en-US" dirty="0" smtClean="0"/>
              <a:t> and </a:t>
            </a:r>
            <a:r>
              <a:rPr lang="en-US" b="1" dirty="0" smtClean="0"/>
              <a:t>Programmability</a:t>
            </a:r>
            <a:r>
              <a:rPr lang="en-US" dirty="0" smtClean="0"/>
              <a:t> are useful tools for a security reduction!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Provably secure </a:t>
            </a:r>
            <a:r>
              <a:rPr lang="en-US" dirty="0"/>
              <a:t>c</a:t>
            </a:r>
            <a:r>
              <a:rPr lang="en-US" dirty="0" smtClean="0"/>
              <a:t>onstructions in random oracle model are often much more efficient (compared to provably secure construction is “standard model”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we </a:t>
            </a:r>
            <a:r>
              <a:rPr lang="en-US" dirty="0" smtClean="0"/>
              <a:t>only know </a:t>
            </a:r>
            <a:r>
              <a:rPr lang="en-US" dirty="0"/>
              <a:t>how to design </a:t>
            </a:r>
            <a:r>
              <a:rPr lang="en-US" dirty="0" smtClean="0"/>
              <a:t>provably secure protocol in random oracle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formal justification</a:t>
            </a:r>
          </a:p>
          <a:p>
            <a:r>
              <a:rPr lang="en-US" dirty="0" smtClean="0"/>
              <a:t>Why should security guarantees translate when we instantiate random oracle with a real cryptographic hash function?</a:t>
            </a:r>
          </a:p>
          <a:p>
            <a:endParaRPr lang="en-US" dirty="0" smtClean="0"/>
          </a:p>
          <a:p>
            <a:r>
              <a:rPr lang="en-US" dirty="0" smtClean="0"/>
              <a:t>We can construct (contrived) examples of protocols which are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 in random oracle model…</a:t>
            </a:r>
          </a:p>
          <a:p>
            <a:pPr lvl="1"/>
            <a:r>
              <a:rPr lang="en-US" dirty="0" smtClean="0"/>
              <a:t>But broken in the real world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Evidence of sound design </a:t>
            </a:r>
            <a:r>
              <a:rPr lang="en-US" dirty="0" smtClean="0"/>
              <a:t>(any weakness involves the hash function used to instantiate the random oracle)</a:t>
            </a:r>
          </a:p>
          <a:p>
            <a:r>
              <a:rPr lang="en-US" b="1" dirty="0" smtClean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 smtClean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 smtClean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Application: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hash h(x) of a file x is a unique identifier for the file</a:t>
            </a:r>
          </a:p>
          <a:p>
            <a:pPr lvl="1"/>
            <a:r>
              <a:rPr lang="en-US" dirty="0" smtClean="0"/>
              <a:t>Collision Resistance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need to worry about another file y with H(y)=H(y)</a:t>
            </a:r>
          </a:p>
          <a:p>
            <a:endParaRPr lang="en-US" dirty="0" smtClean="0"/>
          </a:p>
          <a:p>
            <a:r>
              <a:rPr lang="en-US" dirty="0" smtClean="0"/>
              <a:t>Application 1: Virus Fingerprinting</a:t>
            </a:r>
          </a:p>
          <a:p>
            <a:endParaRPr lang="en-US" dirty="0"/>
          </a:p>
          <a:p>
            <a:r>
              <a:rPr lang="en-US" dirty="0" smtClean="0"/>
              <a:t>Application 2: P2P File Sharing</a:t>
            </a:r>
          </a:p>
          <a:p>
            <a:endParaRPr lang="en-US" dirty="0"/>
          </a:p>
          <a:p>
            <a:r>
              <a:rPr lang="en-US" dirty="0" smtClean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778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137941"/>
              </p:ext>
            </p:extLst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Too many hashes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Need all files to compute hash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5219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only one hash value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5807"/>
            <a:ext cx="1086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 Let (Gen,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) be a collision resistant hash function and let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(m)</a:t>
            </a:r>
          </a:p>
          <a:p>
            <a:r>
              <a:rPr lang="en-US" sz="2800" dirty="0" smtClean="0"/>
              <a:t>return the root hash in a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Tree. Then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 is collision resistant.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HMACs</a:t>
            </a:r>
          </a:p>
          <a:p>
            <a:r>
              <a:rPr lang="en-US" dirty="0" smtClean="0"/>
              <a:t>Birthday Attack</a:t>
            </a:r>
          </a:p>
          <a:p>
            <a:r>
              <a:rPr lang="en-US" dirty="0" smtClean="0"/>
              <a:t>Small Space Birthday Attack</a:t>
            </a:r>
          </a:p>
          <a:p>
            <a:r>
              <a:rPr lang="en-US" dirty="0" smtClean="0"/>
              <a:t>Precomputation Attack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Random Oracle Model</a:t>
            </a:r>
          </a:p>
          <a:p>
            <a:r>
              <a:rPr lang="en-US" dirty="0" smtClean="0"/>
              <a:t>Applications of Hash 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’,h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3-4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Root: H</a:t>
            </a:r>
            <a:r>
              <a:rPr lang="en-US" sz="2400" baseline="-25000" dirty="0" smtClean="0"/>
              <a:t>1-4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5227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commit a message m to Bob</a:t>
            </a:r>
          </a:p>
          <a:p>
            <a:pPr lvl="1"/>
            <a:r>
              <a:rPr lang="en-US" dirty="0" smtClean="0"/>
              <a:t>And possibly reveal it later at a time of her choosing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Hiding: commitment reveals nothing about m to Bob</a:t>
            </a:r>
          </a:p>
          <a:p>
            <a:pPr lvl="1"/>
            <a:r>
              <a:rPr lang="en-US" dirty="0" smtClean="0"/>
              <a:t>Binding: it is infeasible for Alice to alter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commit(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0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 secure commitment scheme is </a:t>
            </a:r>
            <a:r>
              <a:rPr lang="en-US" b="1" dirty="0" smtClean="0"/>
              <a:t>hiding</a:t>
            </a:r>
            <a:r>
              <a:rPr lang="en-US" dirty="0" smtClean="0"/>
              <a:t> and </a:t>
            </a:r>
            <a:r>
              <a:rPr lang="en-US" b="1" dirty="0" smtClean="0"/>
              <a:t>binding</a:t>
            </a:r>
          </a:p>
          <a:p>
            <a:r>
              <a:rPr lang="en-US" b="1" dirty="0" smtClean="0"/>
              <a:t>Hiding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1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 in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Commit</a:t>
            </a:r>
            <a:r>
              <a:rPr lang="en-US" dirty="0" smtClean="0"/>
              <a:t>(</a:t>
            </a:r>
            <a:r>
              <a:rPr lang="en-US" dirty="0" err="1" smtClean="0"/>
              <a:t>r,m</a:t>
            </a:r>
            <a:r>
              <a:rPr lang="en-US" dirty="0" smtClean="0"/>
              <a:t>):=H(</a:t>
            </a:r>
            <a:r>
              <a:rPr lang="en-US" dirty="0" err="1" smtClean="0"/>
              <a:t>m|r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Reveal</a:t>
            </a:r>
            <a:r>
              <a:rPr lang="en-US" dirty="0" smtClean="0"/>
              <a:t>(c):= 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In the random oracle model this is a secure  commitment scheme.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5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</a:p>
          <a:p>
            <a:endParaRPr lang="en-US" dirty="0"/>
          </a:p>
          <a:p>
            <a:r>
              <a:rPr lang="en-US" dirty="0" smtClean="0"/>
              <a:t>Key Derivation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6.1</a:t>
            </a:r>
          </a:p>
          <a:p>
            <a:r>
              <a:rPr lang="en-US" dirty="0" smtClean="0"/>
              <a:t>Stream Ciphers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</a:t>
            </a:r>
            <a:r>
              <a:rPr lang="en-US" dirty="0" smtClean="0"/>
              <a:t>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 of NCAA Tournament)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tournament is over)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49999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𝑥𝑑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Conclusion</a:t>
                </a:r>
                <a:r>
                  <a:rPr lang="en-US" dirty="0" smtClean="0"/>
                  <a:t>: Collision resistance is not sufficient for message commitment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</a:t>
                </a:r>
                <a:r>
                  <a:rPr lang="en-US" dirty="0" smtClean="0"/>
                  <a:t>          </a:t>
                </a:r>
                <a:r>
                  <a:rPr lang="en-US" dirty="0"/>
                  <a:t>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</a:t>
                </a:r>
                <a:r>
                  <a:rPr lang="en-US" dirty="0" smtClean="0"/>
                  <a:t>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:r>
                  <a:rPr lang="en-US" dirty="0" smtClean="0"/>
                  <a:t>No attacks when instantiated with any reasonable candidate (e.g., SHA3)</a:t>
                </a:r>
                <a:endParaRPr lang="en-US" dirty="0"/>
              </a:p>
              <a:p>
                <a:r>
                  <a:rPr lang="en-US" dirty="0" smtClean="0"/>
                  <a:t>Cryptographic hash functions seem to provide “something” beyond collision resistance, but how do we model this capability?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hash function H as a truly random function</a:t>
            </a:r>
          </a:p>
          <a:p>
            <a:r>
              <a:rPr lang="en-US" dirty="0" smtClean="0"/>
              <a:t>Algorithms can only interact with H as an oracle</a:t>
            </a:r>
          </a:p>
          <a:p>
            <a:pPr lvl="1"/>
            <a:r>
              <a:rPr lang="en-US" b="1" dirty="0" smtClean="0"/>
              <a:t>Query</a:t>
            </a:r>
            <a:r>
              <a:rPr lang="en-US" dirty="0" smtClean="0"/>
              <a:t>: x</a:t>
            </a:r>
          </a:p>
          <a:p>
            <a:pPr lvl="1"/>
            <a:r>
              <a:rPr lang="en-US" b="1" dirty="0" smtClean="0"/>
              <a:t>Response</a:t>
            </a:r>
            <a:r>
              <a:rPr lang="en-US" dirty="0" smtClean="0"/>
              <a:t>: H(x)</a:t>
            </a:r>
          </a:p>
          <a:p>
            <a:r>
              <a:rPr lang="en-US" dirty="0" smtClean="0"/>
              <a:t>If we submit the same query you see the same response</a:t>
            </a:r>
          </a:p>
          <a:p>
            <a:r>
              <a:rPr lang="en-US" dirty="0" smtClean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 smtClean="0"/>
              <a:t>Real World: </a:t>
            </a:r>
            <a:r>
              <a:rPr lang="en-US" dirty="0" smtClean="0"/>
              <a:t>H instantiated as cryptographic hash function (e.g., SHA3) of fixed length (no </a:t>
            </a:r>
            <a:r>
              <a:rPr lang="en-US" dirty="0" err="1" smtClean="0"/>
              <a:t>Merkle-Damgård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Message Commitment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winners of NCAA Final Four)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Final Four is decided)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 smtClean="0"/>
                  <a:t>Random Oracle Model</a:t>
                </a:r>
                <a:r>
                  <a:rPr lang="en-US" sz="3600" dirty="0" smtClean="0"/>
                  <a:t>: Above message commitment scheme is secure (Alice cannot change m + Bob learns nothing about m)</a:t>
                </a:r>
              </a:p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 smtClean="0"/>
                  <a:t>against any attacker with q queries to H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 rotWithShape="1">
                <a:blip r:embed="rId3"/>
                <a:stretch>
                  <a:fillRect l="-1156" t="-28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33897</TotalTime>
  <Words>960</Words>
  <Application>Microsoft Office PowerPoint</Application>
  <PresentationFormat>Widescreen</PresentationFormat>
  <Paragraphs>260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Cambria Math</vt:lpstr>
      <vt:lpstr>Arial</vt:lpstr>
      <vt:lpstr>Calibri Light</vt:lpstr>
      <vt:lpstr>Calibri</vt:lpstr>
      <vt:lpstr>Wingdings</vt:lpstr>
      <vt:lpstr>Office Theme</vt:lpstr>
      <vt:lpstr>Cryptography CS 555</vt:lpstr>
      <vt:lpstr>Recap</vt:lpstr>
      <vt:lpstr>(Recap) Collision-Resistant Hash Function</vt:lpstr>
      <vt:lpstr>(Recap) Keyed Hash Function Syntax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Other Applications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442</cp:revision>
  <dcterms:created xsi:type="dcterms:W3CDTF">2016-12-31T20:38:01Z</dcterms:created>
  <dcterms:modified xsi:type="dcterms:W3CDTF">2017-02-10T20:40:51Z</dcterms:modified>
</cp:coreProperties>
</file>