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94" r:id="rId3"/>
    <p:sldId id="500" r:id="rId4"/>
    <p:sldId id="498" r:id="rId5"/>
    <p:sldId id="497" r:id="rId6"/>
    <p:sldId id="501" r:id="rId7"/>
    <p:sldId id="502" r:id="rId8"/>
    <p:sldId id="505" r:id="rId9"/>
    <p:sldId id="503" r:id="rId10"/>
    <p:sldId id="504" r:id="rId11"/>
    <p:sldId id="507" r:id="rId12"/>
    <p:sldId id="506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6" r:id="rId21"/>
    <p:sldId id="515" r:id="rId22"/>
    <p:sldId id="517" r:id="rId23"/>
    <p:sldId id="518" r:id="rId24"/>
    <p:sldId id="3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5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</a:t>
            </a:r>
            <a:r>
              <a:rPr lang="en-US" smtClean="0"/>
              <a:t>13: </a:t>
            </a:r>
            <a:r>
              <a:rPr lang="en-US" dirty="0" smtClean="0"/>
              <a:t>HMACs and Generic Attacks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ipad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opad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Allows us to prove security from </a:t>
                </a:r>
                <a:r>
                  <a:rPr lang="en-US" sz="3600" i="1" dirty="0" smtClean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 smtClean="0">
                    <a:ea typeface="Cambria Math" panose="02040503050406030204" pitchFamily="18" charset="0"/>
                  </a:rPr>
                  <a:t>s</a:t>
                </a:r>
                <a:endParaRPr lang="en-US" sz="3600" baseline="30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(Informal)</a:t>
                </a:r>
                <a:r>
                  <a:rPr lang="en-US" dirty="0" smtClean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is weakly collision resistant and that (certain other plausible assumptions hold) this is a secure MAC.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Weak Collision Resistance: </a:t>
                </a:r>
                <a:r>
                  <a:rPr lang="en-US" dirty="0" smtClean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Attacker Goal: </a:t>
                </a:r>
                <a:r>
                  <a:rPr lang="en-US" dirty="0" smtClean="0"/>
                  <a:t>Find distinct </a:t>
                </a:r>
                <a:r>
                  <a:rPr lang="en-US" dirty="0" err="1" smtClean="0"/>
                  <a:t>m,m</a:t>
                </a:r>
                <a:r>
                  <a:rPr lang="en-US" dirty="0" smtClean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 smtClean="0"/>
              <a:t>However, HMAC-MD5 remained unbroken after MD5 was broken</a:t>
            </a:r>
          </a:p>
          <a:p>
            <a:pPr lvl="1"/>
            <a:r>
              <a:rPr lang="en-US" dirty="0" smtClean="0"/>
              <a:t>Gave developers time to replace HMAC-MD5</a:t>
            </a:r>
          </a:p>
          <a:p>
            <a:pPr lvl="1"/>
            <a:r>
              <a:rPr lang="en-US" dirty="0" smtClean="0"/>
              <a:t>Nevertheless, don’t use HMAC-MD5!</a:t>
            </a:r>
          </a:p>
          <a:p>
            <a:endParaRPr lang="en-US" dirty="0"/>
          </a:p>
          <a:p>
            <a:r>
              <a:rPr lang="en-US" dirty="0" smtClean="0"/>
              <a:t>HMAC is efficient and unbroken</a:t>
            </a:r>
          </a:p>
          <a:p>
            <a:pPr lvl="1"/>
            <a:r>
              <a:rPr lang="en-US" dirty="0" smtClean="0"/>
              <a:t>CBC-MAC was not widely deployed because it as “too slow”</a:t>
            </a:r>
          </a:p>
          <a:p>
            <a:pPr lvl="1"/>
            <a:r>
              <a:rPr lang="en-US" dirty="0" smtClean="0"/>
              <a:t>Instead practitioners often used heuristic constructions (which were breakable)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1:</a:t>
                </a:r>
                <a:r>
                  <a:rPr lang="en-US" dirty="0" smtClean="0"/>
                  <a:t> Evaluate H(.) on 2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+1 distinct inputs.</a:t>
                </a:r>
              </a:p>
              <a:p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Image result for pigeon hole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4" y="4064000"/>
            <a:ext cx="3686303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822322" y="1690688"/>
            <a:ext cx="3749918" cy="3448497"/>
          </a:xfrm>
          <a:prstGeom prst="wedgeEllipseCallout">
            <a:avLst>
              <a:gd name="adj1" fmla="val -79019"/>
              <a:gd name="adj2" fmla="val 3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7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72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 distinct inputs 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q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Store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 smtClean="0"/>
                  <a:t> in a hash table of size q</a:t>
                </a:r>
              </a:p>
              <a:p>
                <a:pPr lvl="1"/>
                <a:r>
                  <a:rPr lang="en-US" sz="2800" dirty="0" smtClean="0"/>
                  <a:t>Requires time/space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Can we do better?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72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3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Finds collision 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steps in expectation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Cycle Finding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8413"/>
            <a:ext cx="10515600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Analogy</a:t>
            </a:r>
            <a:r>
              <a:rPr lang="en-US" dirty="0" smtClean="0"/>
              <a:t>: Cycle detection in linked list </a:t>
            </a:r>
            <a:endParaRPr lang="en-US" dirty="0"/>
          </a:p>
          <a:p>
            <a:r>
              <a:rPr lang="en-US" dirty="0"/>
              <a:t>Can traverse </a:t>
            </a:r>
            <a:r>
              <a:rPr lang="en-US" dirty="0" smtClean="0"/>
              <a:t>“linked list” </a:t>
            </a:r>
            <a:r>
              <a:rPr lang="en-US" dirty="0"/>
              <a:t>by computing H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aseline="-25000" dirty="0" smtClean="0"/>
              </a:p>
              <a:p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endParaRPr lang="en-US" baseline="-25000" dirty="0" smtClean="0"/>
              </a:p>
              <a:p>
                <a:r>
                  <a:rPr lang="en-US" dirty="0" smtClean="0"/>
                  <a:t>A cycle denotes a hash collision</a:t>
                </a:r>
              </a:p>
              <a:p>
                <a:r>
                  <a:rPr lang="en-US" dirty="0" smtClean="0"/>
                  <a:t>Occurs after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steps by birthday paradox</a:t>
                </a:r>
              </a:p>
              <a:p>
                <a:r>
                  <a:rPr lang="en-US" dirty="0" smtClean="0"/>
                  <a:t>First attack phase detects cycle</a:t>
                </a:r>
              </a:p>
              <a:p>
                <a:r>
                  <a:rPr lang="en-US" dirty="0" smtClean="0"/>
                  <a:t>Second phase identifies collision</a:t>
                </a:r>
              </a:p>
              <a:p>
                <a:endParaRPr lang="en-US" baseline="-25000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  <a:blipFill>
                <a:blip r:embed="rId3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951285"/>
            <a:ext cx="2994978" cy="26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hare flo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10947"/>
            <a:ext cx="6065060" cy="4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Can be adapted to find “meaningful collisions” if we have a large message space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Set of positive recommendation letters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Set of negative recommendation letters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such that H(z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 = H(z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Can adapt previous attack by assigning unique binary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of length  to 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Cryptographic Hash Functions</a:t>
            </a:r>
          </a:p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HMACs (constructing MACs from collision-resistant hash functions)</a:t>
            </a:r>
          </a:p>
          <a:p>
            <a:r>
              <a:rPr lang="en-US" dirty="0" smtClean="0"/>
              <a:t>Generic Attacks on Hash 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Attacker is given y=H(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is an attack which requires</a:t>
                </a:r>
              </a:p>
              <a:p>
                <a:pPr lvl="1"/>
                <a:r>
                  <a:rPr lang="en-US" dirty="0" smtClean="0"/>
                  <a:t>Precomputation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𝑃𝐴𝑆𝑆𝑊𝑂𝑅𝐷𝑆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𝑃𝐴𝑆𝑆𝑊𝑂𝑅𝐷𝑆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On input y finds 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 in Time: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𝑃𝐴𝑆𝑆𝑊𝑂𝑅𝐷𝑆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Cracking costs amortize over many users…</a:t>
                </a:r>
              </a:p>
              <a:p>
                <a:r>
                  <a:rPr lang="en-US" dirty="0" smtClean="0"/>
                  <a:t>Other time-memory tradeoffs are possible…</a:t>
                </a:r>
                <a:endParaRPr lang="en-US" dirty="0"/>
              </a:p>
              <a:p>
                <a:r>
                  <a:rPr lang="en-US" b="1" dirty="0" smtClean="0"/>
                  <a:t>Defense 1: </a:t>
                </a:r>
                <a:r>
                  <a:rPr lang="en-US" dirty="0" smtClean="0"/>
                  <a:t>y=H(</a:t>
                </a:r>
                <a:r>
                  <a:rPr lang="en-US" dirty="0" err="1" smtClean="0"/>
                  <a:t>pwd|salt</a:t>
                </a:r>
                <a:r>
                  <a:rPr lang="en-US" dirty="0" smtClean="0"/>
                  <a:t>)     [password salting]</a:t>
                </a:r>
              </a:p>
              <a:p>
                <a:r>
                  <a:rPr lang="en-US" b="1" dirty="0"/>
                  <a:t>Defense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Make sure that H is moderately expensive to compute (MHFs)</a:t>
                </a:r>
                <a:endParaRPr lang="en-US" dirty="0"/>
              </a:p>
              <a:p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Attacker is given y=H(x)</a:t>
                </a:r>
              </a:p>
              <a:p>
                <a:endParaRPr lang="en-US" dirty="0"/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/>
              </a:p>
              <a:p>
                <a:r>
                  <a:rPr lang="en-US" dirty="0" smtClean="0"/>
                  <a:t>Precomputation (sketch)</a:t>
                </a:r>
              </a:p>
              <a:p>
                <a:pPr lvl="1"/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/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E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where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EP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and 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y=y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=1,2….,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aseline="-25000" dirty="0"/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For each j s.t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Check if y is in the hash chain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/>
                          <m:t>EPi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Yes </a:t>
                </a:r>
                <a:r>
                  <a:rPr lang="en-US" dirty="0" smtClean="0">
                    <a:sym typeface="Wingdings" panose="05000000000000000000" pitchFamily="2" charset="2"/>
                  </a:rPr>
                  <a:t> Found desired x’</a:t>
                </a:r>
              </a:p>
              <a:p>
                <a:pPr lvl="2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3708400" y="4178370"/>
            <a:ext cx="4023360" cy="111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31760" y="3938048"/>
                <a:ext cx="2366225" cy="480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 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760" y="3938048"/>
                <a:ext cx="2366225" cy="480644"/>
              </a:xfrm>
              <a:prstGeom prst="rect">
                <a:avLst/>
              </a:prstGeom>
              <a:blipFill>
                <a:blip r:embed="rId4"/>
                <a:stretch>
                  <a:fillRect l="-206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783840" y="2580161"/>
            <a:ext cx="4023360" cy="107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6080" y="2313925"/>
                <a:ext cx="337312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Space: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Precomputation Time: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0" y="2313925"/>
                <a:ext cx="3373120" cy="666977"/>
              </a:xfrm>
              <a:prstGeom prst="rect">
                <a:avLst/>
              </a:prstGeom>
              <a:blipFill>
                <a:blip r:embed="rId5"/>
                <a:stretch>
                  <a:fillRect l="-1447" t="-3670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6024" y="4647029"/>
                <a:ext cx="3343351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Runtime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24" y="4647029"/>
                <a:ext cx="3343351" cy="933654"/>
              </a:xfrm>
              <a:prstGeom prst="rect">
                <a:avLst/>
              </a:prstGeom>
              <a:blipFill>
                <a:blip r:embed="rId6"/>
                <a:stretch>
                  <a:fillRect l="-164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7480" y="5255055"/>
                <a:ext cx="1897955" cy="103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uccess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80" y="5255055"/>
                <a:ext cx="1897955" cy="1038939"/>
              </a:xfrm>
              <a:prstGeom prst="rect">
                <a:avLst/>
              </a:prstGeom>
              <a:blipFill>
                <a:blip r:embed="rId7"/>
                <a:stretch>
                  <a:fillRect l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Attacker is given y=H(x)</a:t>
                </a:r>
              </a:p>
              <a:p>
                <a:endParaRPr lang="en-US" dirty="0"/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/>
              </a:p>
              <a:p>
                <a:r>
                  <a:rPr lang="en-US" dirty="0" smtClean="0"/>
                  <a:t>Precomputation (sketch)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Store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SP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where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FF0000"/>
                            </a:solidFill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y=y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=1,2….,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aseline="-25000" dirty="0"/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err="1" smtClean="0"/>
                  <a:t>Foreach</a:t>
                </a:r>
                <a:r>
                  <a:rPr lang="en-US" dirty="0" smtClean="0"/>
                  <a:t> j s.t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Check if y is in the hash chain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/>
                          <m:t>EPi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Yes </a:t>
                </a:r>
                <a:r>
                  <a:rPr lang="en-US" dirty="0" smtClean="0">
                    <a:sym typeface="Wingdings" panose="05000000000000000000" pitchFamily="2" charset="2"/>
                  </a:rPr>
                  <a:t> Found desired x’</a:t>
                </a:r>
              </a:p>
              <a:p>
                <a:pPr lvl="2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62960" y="4356745"/>
            <a:ext cx="3657600" cy="75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18792" y="4137204"/>
            <a:ext cx="20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Repeat for each </a:t>
            </a:r>
            <a:r>
              <a:rPr lang="en-US" dirty="0" smtClean="0"/>
              <a:t>j &lt; 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83840" y="2580161"/>
            <a:ext cx="4023360" cy="107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6080" y="2313925"/>
                <a:ext cx="392176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Space: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Precomputation Time: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0" y="2313925"/>
                <a:ext cx="3921760" cy="666977"/>
              </a:xfrm>
              <a:prstGeom prst="rect">
                <a:avLst/>
              </a:prstGeom>
              <a:blipFill>
                <a:blip r:embed="rId4"/>
                <a:stretch>
                  <a:fillRect l="-1244" t="-3670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6024" y="4647029"/>
                <a:ext cx="3805850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Runtime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24" y="4647029"/>
                <a:ext cx="3805850" cy="933654"/>
              </a:xfrm>
              <a:prstGeom prst="rect">
                <a:avLst/>
              </a:prstGeom>
              <a:blipFill>
                <a:blip r:embed="rId5"/>
                <a:stretch>
                  <a:fillRect l="-144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7480" y="5255055"/>
                <a:ext cx="21579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uccess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80" y="5255055"/>
                <a:ext cx="2157963" cy="923330"/>
              </a:xfrm>
              <a:prstGeom prst="rect">
                <a:avLst/>
              </a:prstGeom>
              <a:blipFill>
                <a:blip r:embed="rId6"/>
                <a:stretch>
                  <a:fillRect l="-2542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Collisions (Other Applications)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Define H(K) =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attacker obtains a pair 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(chosen plaintext attack)</a:t>
                </a:r>
              </a:p>
              <a:p>
                <a:r>
                  <a:rPr lang="en-US" dirty="0" smtClean="0"/>
                  <a:t>There is a key recovery attack with</a:t>
                </a:r>
                <a:endParaRPr lang="en-US" dirty="0"/>
              </a:p>
              <a:p>
                <a:pPr lvl="1"/>
                <a:r>
                  <a:rPr lang="en-US" dirty="0" smtClean="0"/>
                  <a:t>Precomputation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Cracking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</a:t>
                </a:r>
                <a:r>
                  <a:rPr lang="en-US" dirty="0" smtClean="0"/>
                  <a:t>recomputation costs amortize if we are attacking multiple different keys </a:t>
                </a:r>
              </a:p>
              <a:p>
                <a:pPr lvl="1"/>
                <a:r>
                  <a:rPr lang="en-US" dirty="0" smtClean="0"/>
                  <a:t>As long as we have 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baseline="-25000" dirty="0" smtClean="0"/>
                  <a:t>’</a:t>
                </a:r>
                <a:r>
                  <a:rPr lang="en-US" dirty="0" smtClean="0"/>
                  <a:t>(</a:t>
                </a:r>
                <a:r>
                  <a:rPr lang="en-US" dirty="0"/>
                  <a:t>x</a:t>
                </a:r>
                <a:r>
                  <a:rPr lang="en-US" dirty="0" smtClean="0"/>
                  <a:t>) we don’t need to repeat precomputation phase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5.5-5.6</a:t>
            </a:r>
          </a:p>
          <a:p>
            <a:r>
              <a:rPr lang="en-US" dirty="0"/>
              <a:t>Random Oracle Model + Applications of Hashing.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Disadvantages: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Lose Strong-MAC Guarantee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Security game arguably should give attacker </a:t>
            </a:r>
            <a:r>
              <a:rPr lang="en-US" sz="2400" dirty="0" err="1" smtClean="0"/>
              <a:t>Vrfy</a:t>
            </a:r>
            <a:r>
              <a:rPr lang="en-US" sz="2400" dirty="0" smtClean="0"/>
              <a:t>(.) oracle </a:t>
            </a:r>
          </a:p>
          <a:p>
            <a:pPr algn="ctr"/>
            <a:r>
              <a:rPr lang="en-US" sz="2400" dirty="0" smtClean="0"/>
              <a:t>(CPA vs CCA security)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8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can be canonical.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pPr lvl="1"/>
                <a:r>
                  <a:rPr lang="en-US" sz="2800" b="1" dirty="0" smtClean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Violates security of the original fixed length MAC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from Collision Resistant Hash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Failed Attempt: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 baseline="30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 smtClean="0"/>
                  <a:t> is broken?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5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35205</TotalTime>
  <Words>1071</Words>
  <Application>Microsoft Office PowerPoint</Application>
  <PresentationFormat>Widescreen</PresentationFormat>
  <Paragraphs>285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Cryptography CS 555</vt:lpstr>
      <vt:lpstr>Recap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MAC from Collision Resistant Hash</vt:lpstr>
      <vt:lpstr>HMAC</vt:lpstr>
      <vt:lpstr>HMAC</vt:lpstr>
      <vt:lpstr>HMAC Security</vt:lpstr>
      <vt:lpstr>HMAC in Practice</vt:lpstr>
      <vt:lpstr>Finding Collisions</vt:lpstr>
      <vt:lpstr>Birthday Attack for Finding Collisions</vt:lpstr>
      <vt:lpstr>Birthday Attack for Finding Collisions</vt:lpstr>
      <vt:lpstr>Small Space Birthday Attack</vt:lpstr>
      <vt:lpstr>Small Space Birthday Attack</vt:lpstr>
      <vt:lpstr>Floyd’s Cycle Finding Algorithm</vt:lpstr>
      <vt:lpstr>Small Space Birthday Attack</vt:lpstr>
      <vt:lpstr>Targeted Collision (e.g., Password Cracking)</vt:lpstr>
      <vt:lpstr>Targeted Collision (e.g., Password Cracking)</vt:lpstr>
      <vt:lpstr>Targeted Collision (e.g., Password Cracking)</vt:lpstr>
      <vt:lpstr>Targeted Collisions (Other Applications)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404</cp:revision>
  <dcterms:created xsi:type="dcterms:W3CDTF">2016-12-31T20:38:01Z</dcterms:created>
  <dcterms:modified xsi:type="dcterms:W3CDTF">2017-02-10T15:23:39Z</dcterms:modified>
</cp:coreProperties>
</file>