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80" r:id="rId2"/>
    <p:sldId id="256" r:id="rId3"/>
    <p:sldId id="394" r:id="rId4"/>
    <p:sldId id="483" r:id="rId5"/>
    <p:sldId id="481" r:id="rId6"/>
    <p:sldId id="482" r:id="rId7"/>
    <p:sldId id="484" r:id="rId8"/>
    <p:sldId id="486" r:id="rId9"/>
    <p:sldId id="485" r:id="rId10"/>
    <p:sldId id="487" r:id="rId11"/>
    <p:sldId id="488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3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ocki, Jeremiah M" initials="BJM" lastIdx="2" clrIdx="0">
    <p:extLst>
      <p:ext uri="{19B8F6BF-5375-455C-9EA6-DF929625EA0E}">
        <p15:presenceInfo xmlns:p15="http://schemas.microsoft.com/office/powerpoint/2012/main" userId="S-1-5-21-1861847230-2120372063-3483355800-5954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74" autoAdjust="0"/>
    <p:restoredTop sz="81323" autoAdjust="0"/>
  </p:normalViewPr>
  <p:slideViewPr>
    <p:cSldViewPr snapToGrid="0">
      <p:cViewPr varScale="1">
        <p:scale>
          <a:sx n="63" d="100"/>
          <a:sy n="63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85FA0-1860-435B-9626-CB21D9C53071}" type="datetimeFigureOut">
              <a:rPr lang="en-US" smtClean="0"/>
              <a:t>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35DAA-499F-4673-978B-A6190921F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50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Suppose we have </a:t>
                </a:r>
                <a:r>
                  <a:rPr lang="en-US" dirty="0" err="1" smtClean="0"/>
                  <a:t>m,m’,c</a:t>
                </a:r>
                <a:r>
                  <a:rPr lang="en-US" dirty="0" smtClean="0"/>
                  <a:t>’ s.t.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[</a:t>
                </a:r>
                <a:r>
                  <a:rPr lang="en-US" dirty="0" err="1" smtClean="0"/>
                  <a:t>EncK</a:t>
                </a:r>
                <a:r>
                  <a:rPr lang="en-US" dirty="0" smtClean="0"/>
                  <a:t>(m)= c’] &gt;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[</a:t>
                </a:r>
                <a:r>
                  <a:rPr lang="en-US" dirty="0" err="1" smtClean="0"/>
                  <a:t>EncK</a:t>
                </a:r>
                <a:r>
                  <a:rPr lang="en-US" dirty="0" smtClean="0"/>
                  <a:t>(m’)=c’] then adversary can select m0= m, m1=m’. If the ciphertext challenge c=c’ then the adversary outputs guess b’ = 1. Otherwise, the adversary outputs random guess b’.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smtClean="0">
                    <a:latin typeface="Cambria Math" panose="02040503050406030204" pitchFamily="18" charset="0"/>
                  </a:rPr>
                  <a:t>[┤]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=[┤]∗+=(1−𝑝)/2+𝑝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35DAA-499F-4673-978B-A6190921FD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7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Suppose we have </a:t>
                </a:r>
                <a:r>
                  <a:rPr lang="en-US" dirty="0" err="1" smtClean="0"/>
                  <a:t>m,m’,c</a:t>
                </a:r>
                <a:r>
                  <a:rPr lang="en-US" dirty="0" smtClean="0"/>
                  <a:t>’ s.t.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[</a:t>
                </a:r>
                <a:r>
                  <a:rPr lang="en-US" dirty="0" err="1" smtClean="0"/>
                  <a:t>EncK</a:t>
                </a:r>
                <a:r>
                  <a:rPr lang="en-US" dirty="0" smtClean="0"/>
                  <a:t>(m)= c’] &gt;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[</a:t>
                </a:r>
                <a:r>
                  <a:rPr lang="en-US" dirty="0" err="1" smtClean="0"/>
                  <a:t>EncK</a:t>
                </a:r>
                <a:r>
                  <a:rPr lang="en-US" dirty="0" smtClean="0"/>
                  <a:t>(m’)=c’] then adversary can select m0= m, m1=m’. If the ciphertext challenge c=c’ then the adversary outputs guess b’ = 1. Otherwise, the adversary outputs random guess b’. 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smtClean="0">
                    <a:latin typeface="Cambria Math" panose="02040503050406030204" pitchFamily="18" charset="0"/>
                  </a:rPr>
                  <a:t>[┤]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=[┤]∗+=(1−𝑝)/2+𝑝</a:t>
                </a:r>
                <a:endParaRPr lang="en-US" dirty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35DAA-499F-4673-978B-A6190921FD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0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D638-CAC8-4835-93D5-F2F113860AF6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5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0AD1-AAF5-41BF-8F47-A201BD823CA6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F8B5-C2B9-4688-AF44-FC2F88EF1967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0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2E03-6634-4506-9456-86EF0B299EA5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5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F1D6-DDC6-46CD-8F4D-A488FCDFFF3F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3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268F3-B5D5-4614-A1E8-B062619C91D9}" type="datetime1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1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7B2AB-DF7C-4D43-93E6-1F8BFC4B85C5}" type="datetime1">
              <a:rPr lang="en-US" smtClean="0"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9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41BF2-9F6E-4EE3-AC23-3342D25B434E}" type="datetime1">
              <a:rPr lang="en-US" smtClean="0"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3AC0-947E-4117-982D-2E13F67B980A}" type="datetime1">
              <a:rPr lang="en-US" smtClean="0"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ACCC4-E33D-49C2-8C16-2FA37D9D909A}" type="datetime1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3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B8812-7278-4D06-90D2-92395DE9F0D1}" type="datetime1">
              <a:rPr lang="en-US" smtClean="0"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8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57E49-C339-4533-BFB4-FADAD6F354D5}" type="datetime1">
              <a:rPr lang="en-US" smtClean="0"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4D3F7-B83F-4105-B753-146AD0E53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6.jpe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2 Posted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Friday, February 17</a:t>
            </a:r>
            <a:r>
              <a:rPr lang="en-US" baseline="30000" dirty="0" smtClean="0"/>
              <a:t>th</a:t>
            </a:r>
            <a:r>
              <a:rPr lang="en-US" dirty="0" smtClean="0"/>
              <a:t> at the beginning of class.</a:t>
            </a:r>
          </a:p>
          <a:p>
            <a:endParaRPr lang="en-US" dirty="0"/>
          </a:p>
          <a:p>
            <a:r>
              <a:rPr lang="en-US" dirty="0" smtClean="0"/>
              <a:t>Topics</a:t>
            </a:r>
          </a:p>
          <a:p>
            <a:pPr lvl="1"/>
            <a:r>
              <a:rPr lang="en-US" dirty="0" smtClean="0"/>
              <a:t>Pseudorandom Permutations</a:t>
            </a:r>
          </a:p>
          <a:p>
            <a:pPr lvl="1"/>
            <a:r>
              <a:rPr lang="en-US" dirty="0" smtClean="0"/>
              <a:t>(Weak) Pseudorandom Functions</a:t>
            </a:r>
          </a:p>
          <a:p>
            <a:pPr lvl="1"/>
            <a:r>
              <a:rPr lang="en-US" dirty="0" smtClean="0"/>
              <a:t>MACs</a:t>
            </a:r>
          </a:p>
          <a:p>
            <a:pPr lvl="1"/>
            <a:r>
              <a:rPr lang="en-US" dirty="0" smtClean="0"/>
              <a:t>Hashing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9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82745" y="4239979"/>
            <a:ext cx="1228181" cy="12619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754" y="211397"/>
                <a:ext cx="12817786" cy="13255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Collision Experiment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𝑎𝑠h𝐶𝑜𝑙𝑙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754" y="211397"/>
                <a:ext cx="12817786" cy="1325563"/>
              </a:xfrm>
              <a:blipFill>
                <a:blip r:embed="rId4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73" y="1897809"/>
            <a:ext cx="2538598" cy="2361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008" y="1501041"/>
            <a:ext cx="4103533" cy="27389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138483" y="4259774"/>
                <a:ext cx="25173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Gen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(1</m:t>
                          </m:r>
                          <m:r>
                            <a:rPr lang="en-US" sz="2800" i="1" baseline="30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b="1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483" y="4259774"/>
                <a:ext cx="251735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2230947" y="2203624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477307" y="1772095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461747" y="2800802"/>
            <a:ext cx="4968240" cy="15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583371" y="2333641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5166" y="4984613"/>
                <a:ext cx="11795760" cy="1633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Definition: 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32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Gen,H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is a collision resistant hash function if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𝑃𝑃𝑇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∃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negligible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𝐻𝑎𝑠h𝐶𝑜𝑙𝑙</m:t>
                              </m:r>
                            </m:e>
                            <m:sub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l-GR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sub>
                          </m:sSub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66" y="4984613"/>
                <a:ext cx="11795760" cy="1633076"/>
              </a:xfrm>
              <a:prstGeom prst="rect">
                <a:avLst/>
              </a:prstGeom>
              <a:blipFill>
                <a:blip r:embed="rId8"/>
                <a:stretch>
                  <a:fillRect l="-1292" t="-4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 flipV="1">
            <a:off x="2264454" y="4027172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478953" y="3169463"/>
                <a:ext cx="4951034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𝐻𝑎𝑠h𝐶𝑜𝑙𝑙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953" y="3169463"/>
                <a:ext cx="4951034" cy="7788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518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7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82745" y="4239979"/>
            <a:ext cx="1228181" cy="12619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9754" y="211397"/>
                <a:ext cx="12817786" cy="13255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Collision Experiment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𝑎𝑠h𝐶𝑜𝑙𝑙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)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9754" y="211397"/>
                <a:ext cx="12817786" cy="1325563"/>
              </a:xfrm>
              <a:blipFill>
                <a:blip r:embed="rId4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773" y="1897809"/>
            <a:ext cx="2538598" cy="2361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008" y="1501041"/>
            <a:ext cx="4103533" cy="27389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138483" y="4259774"/>
                <a:ext cx="25173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Gen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(1</m:t>
                          </m:r>
                          <m:r>
                            <a:rPr lang="en-US" sz="2800" i="1" baseline="30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b="1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483" y="4259774"/>
                <a:ext cx="251735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2230947" y="2203624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477307" y="1772095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461747" y="2800802"/>
            <a:ext cx="4968240" cy="15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583371" y="2333641"/>
            <a:ext cx="73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,x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5166" y="4984613"/>
                <a:ext cx="11795760" cy="16330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Definition: 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3200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Gen,H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is a collision resistant hash function if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𝑃𝑃𝑇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∃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negligible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Pr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𝐻𝑎𝑠h𝐶𝑜𝑙𝑙</m:t>
                              </m:r>
                            </m:e>
                            <m:sub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3200" i="1" dirty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a:rPr lang="el-GR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sub>
                          </m:sSub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3200" b="0" i="0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66" y="4984613"/>
                <a:ext cx="11795760" cy="1633076"/>
              </a:xfrm>
              <a:prstGeom prst="rect">
                <a:avLst/>
              </a:prstGeom>
              <a:blipFill>
                <a:blip r:embed="rId8"/>
                <a:stretch>
                  <a:fillRect l="-1292" t="-48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H="1" flipV="1">
            <a:off x="2264454" y="4027172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478953" y="3169463"/>
                <a:ext cx="4951034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𝐻𝑎𝑠h𝐶𝑜𝑙𝑙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953" y="3169463"/>
                <a:ext cx="4951034" cy="7788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Callout 14"/>
          <p:cNvSpPr/>
          <p:nvPr/>
        </p:nvSpPr>
        <p:spPr>
          <a:xfrm>
            <a:off x="7809162" y="1696251"/>
            <a:ext cx="4369678" cy="3448497"/>
          </a:xfrm>
          <a:prstGeom prst="wedgeEllipseCallout">
            <a:avLst>
              <a:gd name="adj1" fmla="val -96225"/>
              <a:gd name="adj2" fmla="val -39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Key is not key secret (just random)</a:t>
            </a:r>
            <a:endParaRPr lang="en-US" sz="2800" dirty="0"/>
          </a:p>
        </p:txBody>
      </p:sp>
      <p:sp>
        <p:nvSpPr>
          <p:cNvPr id="16" name="Oval Callout 15"/>
          <p:cNvSpPr/>
          <p:nvPr/>
        </p:nvSpPr>
        <p:spPr>
          <a:xfrm>
            <a:off x="564271" y="1536960"/>
            <a:ext cx="5821122" cy="2929512"/>
          </a:xfrm>
          <a:prstGeom prst="wedgeEllipseCallout">
            <a:avLst>
              <a:gd name="adj1" fmla="val -11658"/>
              <a:gd name="adj2" fmla="val 72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a typeface="Cambria Math" panose="02040503050406030204" pitchFamily="18" charset="0"/>
              </a:rPr>
              <a:t>For simplicity we will sometimes just say that H (or H</a:t>
            </a:r>
            <a:r>
              <a:rPr lang="en-US" sz="2800" baseline="30000" dirty="0" smtClean="0">
                <a:ea typeface="Cambria Math" panose="02040503050406030204" pitchFamily="18" charset="0"/>
              </a:rPr>
              <a:t>s</a:t>
            </a:r>
            <a:r>
              <a:rPr lang="en-US" sz="2800" dirty="0" smtClean="0">
                <a:ea typeface="Cambria Math" panose="02040503050406030204" pitchFamily="18" charset="0"/>
              </a:rPr>
              <a:t>) is a collision resistant hash function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214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vs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cryptographic hash functions used in practice are un-keyed</a:t>
            </a:r>
          </a:p>
          <a:p>
            <a:pPr lvl="1"/>
            <a:r>
              <a:rPr lang="en-US" dirty="0" smtClean="0"/>
              <a:t>Examples: MD5, SHA1, SHA2, SHA3</a:t>
            </a:r>
          </a:p>
          <a:p>
            <a:r>
              <a:rPr lang="en-US" dirty="0" smtClean="0"/>
              <a:t>Tricky to formally define collision resistance for keyless </a:t>
            </a:r>
            <a:r>
              <a:rPr lang="en-US" smtClean="0"/>
              <a:t>hash function</a:t>
            </a:r>
            <a:endParaRPr lang="en-US" dirty="0" smtClean="0"/>
          </a:p>
          <a:p>
            <a:pPr lvl="1"/>
            <a:r>
              <a:rPr lang="en-US" dirty="0" smtClean="0"/>
              <a:t>There is a PPT algorithm to find collisions</a:t>
            </a:r>
          </a:p>
          <a:p>
            <a:pPr lvl="1"/>
            <a:r>
              <a:rPr lang="en-US" dirty="0" smtClean="0"/>
              <a:t>We just usually can’t find this algorithm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6767" y="4083915"/>
            <a:ext cx="5343072" cy="366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Requirements for Cryptographic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Target-Collision Resistance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413" y="2984929"/>
            <a:ext cx="2538598" cy="2361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648" y="2588161"/>
            <a:ext cx="4103533" cy="27389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179123" y="5346894"/>
                <a:ext cx="2517356" cy="984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Gen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(1</m:t>
                          </m:r>
                          <m:r>
                            <a:rPr lang="en-US" sz="2800" i="1" baseline="30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123" y="5346894"/>
                <a:ext cx="2517356" cy="984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271587" y="3290744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517947" y="2859215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s,x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02387" y="3887922"/>
            <a:ext cx="4968240" cy="15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24011" y="3420761"/>
            <a:ext cx="402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x’</a:t>
            </a:r>
            <a:endParaRPr lang="en-US" sz="2400" baseline="-25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305094" y="5114292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78300" y="4306481"/>
                <a:ext cx="5374227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𝐻𝑎𝑠h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𝑇𝑔𝑡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𝐶𝑜𝑙𝑙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b="0" i="1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0      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300" y="4306481"/>
                <a:ext cx="5374227" cy="7788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6479" y="5434222"/>
            <a:ext cx="722869" cy="74274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49379" y="6015348"/>
            <a:ext cx="11795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Question: 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Why is collision resistance stronger?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6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Requirements for Cryptographic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Preimage Resistance (One-</a:t>
            </a:r>
            <a:r>
              <a:rPr lang="en-US" dirty="0" err="1" smtClean="0"/>
              <a:t>Wayness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413" y="2984929"/>
            <a:ext cx="2538598" cy="2361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648" y="2588161"/>
            <a:ext cx="4103533" cy="27389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179123" y="5346894"/>
                <a:ext cx="2517356" cy="984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Gen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(1</m:t>
                          </m:r>
                          <m:r>
                            <a:rPr lang="en-US" sz="2800" i="1" baseline="3000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8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123" y="5346894"/>
                <a:ext cx="2517356" cy="9848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271587" y="3290744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548427" y="2829079"/>
                <a:ext cx="633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s,</a:t>
                </a:r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427" y="2829079"/>
                <a:ext cx="633956" cy="461665"/>
              </a:xfrm>
              <a:prstGeom prst="rect">
                <a:avLst/>
              </a:prstGeom>
              <a:blipFill>
                <a:blip r:embed="rId5"/>
                <a:stretch>
                  <a:fillRect l="-14423" t="-10526" r="-96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2502387" y="3887922"/>
            <a:ext cx="4968240" cy="15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624011" y="3420761"/>
                <a:ext cx="364202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dirty="0"/>
                        <m:t>x</m:t>
                      </m:r>
                    </m:oMath>
                  </m:oMathPara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011" y="3420761"/>
                <a:ext cx="364202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 flipV="1">
            <a:off x="2305094" y="5114292"/>
            <a:ext cx="512064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178300" y="4306481"/>
                <a:ext cx="5449505" cy="778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𝐻𝑎𝑠h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𝑃𝑟𝑒𝐼𝑚𝑔𝑅𝑒𝑠</m:t>
                          </m:r>
                        </m:e>
                        <m:sub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l-GR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Π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2000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dirty="0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1     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𝑖𝑓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0     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300" y="4306481"/>
                <a:ext cx="5449505" cy="7788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96479" y="5434222"/>
            <a:ext cx="722869" cy="74274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49379" y="6015348"/>
            <a:ext cx="11795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Question: 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Why is collision resistance stronger?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361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Merkle-Damgård</a:t>
            </a:r>
            <a:r>
              <a:rPr lang="en-US" dirty="0" smtClean="0"/>
              <a:t> 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01178"/>
                <a:ext cx="10515600" cy="4351338"/>
              </a:xfrm>
            </p:spPr>
            <p:txBody>
              <a:bodyPr/>
              <a:lstStyle/>
              <a:p>
                <a:r>
                  <a:rPr lang="en-US" dirty="0" smtClean="0"/>
                  <a:t>Most cryptographic hash functions accept fixed length inputs</a:t>
                </a:r>
              </a:p>
              <a:p>
                <a:endParaRPr lang="en-US" dirty="0"/>
              </a:p>
              <a:p>
                <a:r>
                  <a:rPr lang="en-US" dirty="0" smtClean="0"/>
                  <a:t>What if we want to hash arbitrary length strings?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Construction: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 fixed length hash function from 2n bits to n bits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𝑥𝑑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…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p>
                                      </m:s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∥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b="0" i="1" baseline="-2500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∥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01178"/>
                <a:ext cx="10515600" cy="4351338"/>
              </a:xfrm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5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Merkle-Damgård</a:t>
            </a:r>
            <a:r>
              <a:rPr lang="en-US" dirty="0" smtClean="0"/>
              <a:t> Transform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Construction: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 fixed length hash function from 2n bits to n bits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b="0" dirty="0" smtClean="0"/>
                  <a:t> =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b="0" dirty="0" smtClean="0"/>
                  <a:t>Break x into n bit segments x</a:t>
                </a:r>
                <a:r>
                  <a:rPr lang="en-US" b="0" baseline="-25000" dirty="0" smtClean="0"/>
                  <a:t>1</a:t>
                </a:r>
                <a:r>
                  <a:rPr lang="en-US" b="0" dirty="0" smtClean="0"/>
                  <a:t>,..,x</a:t>
                </a:r>
                <a:r>
                  <a:rPr lang="en-US" b="0" baseline="-25000" dirty="0" smtClean="0"/>
                  <a:t>d</a:t>
                </a:r>
                <a:r>
                  <a:rPr lang="en-US" b="0" dirty="0" smtClean="0"/>
                  <a:t> (pad last block by zeros if needed)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(initialization)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For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= 1 to d+1</a:t>
                </a:r>
              </a:p>
              <a:p>
                <a:pPr marL="97155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sty m:val="p"/>
                          </m:rPr>
                          <a:rPr lang="en-US" i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  <a:blipFill>
                <a:blip r:embed="rId2"/>
                <a:stretch>
                  <a:fillRect l="-115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Merkle-Damgård</a:t>
            </a:r>
            <a:r>
              <a:rPr lang="en-US" dirty="0" smtClean="0"/>
              <a:t> 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Theorem: </a:t>
                </a:r>
                <a:r>
                  <a:rPr lang="en-US" dirty="0" smtClean="0"/>
                  <a:t>If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 is collision resistant then so is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Proof: </a:t>
                </a:r>
                <a:r>
                  <a:rPr lang="en-US" dirty="0" smtClean="0"/>
                  <a:t>Show that any collision in H</a:t>
                </a:r>
                <a:r>
                  <a:rPr lang="en-US" baseline="30000" dirty="0" smtClean="0"/>
                  <a:t>s</a:t>
                </a:r>
                <a:r>
                  <a:rPr lang="en-US" dirty="0" smtClean="0"/>
                  <a:t> yields a collision in </a:t>
                </a:r>
                <a:r>
                  <a:rPr lang="en-US" dirty="0" err="1" smtClean="0"/>
                  <a:t>h</a:t>
                </a:r>
                <a:r>
                  <a:rPr lang="en-US" baseline="30000" dirty="0" err="1" smtClean="0"/>
                  <a:t>s</a:t>
                </a:r>
                <a:r>
                  <a:rPr lang="en-US" dirty="0" smtClean="0"/>
                  <a:t>. Thus a PPT attacker for </a:t>
                </a:r>
                <a:r>
                  <a:rPr lang="en-US" dirty="0"/>
                  <a:t>(</a:t>
                </a:r>
                <a:r>
                  <a:rPr lang="en-US" dirty="0" err="1"/>
                  <a:t>Gen,H</a:t>
                </a:r>
                <a:r>
                  <a:rPr lang="en-US" dirty="0" smtClean="0"/>
                  <a:t>) can be transformed into PPT attacker for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Suppose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(note x and x’ may have different lengths)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  <a:blipFill>
                <a:blip r:embed="rId2"/>
                <a:stretch>
                  <a:fillRect l="-115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8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Merkle-Damgård</a:t>
            </a:r>
            <a:r>
              <a:rPr lang="en-US" dirty="0" smtClean="0"/>
              <a:t> 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Theorem: </a:t>
                </a:r>
                <a:r>
                  <a:rPr lang="en-US" dirty="0" smtClean="0"/>
                  <a:t>If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 is collision resistant then so is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Proof: S</a:t>
                </a:r>
                <a:r>
                  <a:rPr lang="en-US" dirty="0" smtClean="0"/>
                  <a:t>uppose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Case 1: |x|=|x’|  (proof for case two is similar)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  <a:blipFill>
                <a:blip r:embed="rId2"/>
                <a:stretch>
                  <a:fillRect l="-115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8289" y="4359296"/>
                <a:ext cx="9448612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d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′)</m:t>
                          </m:r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289" y="4359296"/>
                <a:ext cx="9448612" cy="800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403620" y="515951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29625" y="5005627"/>
                <a:ext cx="3660935" cy="800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?</m:t>
                      </m:r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Sup>
                        <m:sSub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625" y="5005627"/>
                <a:ext cx="3660935" cy="8002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951961" y="5405736"/>
            <a:ext cx="222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 </a:t>
            </a:r>
            <a:r>
              <a:rPr lang="en-US" b="1" dirty="0" smtClean="0">
                <a:sym typeface="Wingdings" panose="05000000000000000000" pitchFamily="2" charset="2"/>
              </a:rPr>
              <a:t> Found collision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712478" y="5590402"/>
            <a:ext cx="65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Yes? 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986769" y="5925742"/>
                <a:ext cx="5665269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∥</m:t>
                          </m:r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769" y="5925742"/>
                <a:ext cx="5665269" cy="8002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>
            <a:off x="3813682" y="5342927"/>
            <a:ext cx="1378078" cy="139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756724" y="5512517"/>
            <a:ext cx="1067671" cy="127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15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Merkle-Damgård</a:t>
            </a:r>
            <a:r>
              <a:rPr lang="en-US" dirty="0" smtClean="0"/>
              <a:t> 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Theorem: </a:t>
                </a:r>
                <a:r>
                  <a:rPr lang="en-US" dirty="0" smtClean="0"/>
                  <a:t>If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 is collision resistant then so is (</a:t>
                </a:r>
                <a:r>
                  <a:rPr lang="en-US" dirty="0" err="1" smtClean="0"/>
                  <a:t>Gen,H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Proof: </a:t>
                </a:r>
                <a:r>
                  <a:rPr lang="en-US" dirty="0" smtClean="0"/>
                  <a:t>Suppose that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Case 1: |x|=|x’|  (proof for case two is similar)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760" y="1801178"/>
                <a:ext cx="11054080" cy="4351338"/>
              </a:xfrm>
              <a:blipFill>
                <a:blip r:embed="rId2"/>
                <a:stretch>
                  <a:fillRect l="-115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78289" y="4359296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96921" y="4359296"/>
                <a:ext cx="995555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a typeface="Cambria Math" panose="02040503050406030204" pitchFamily="18" charset="0"/>
                  </a:rPr>
                  <a:t>If for some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i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we have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sSubSup>
                      <m:sSub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sz="2800" dirty="0">
                    <a:ea typeface="Cambria Math" panose="02040503050406030204" pitchFamily="18" charset="0"/>
                  </a:rPr>
                  <a:t>then we 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will find a collision</a:t>
                </a:r>
              </a:p>
              <a:p>
                <a:endParaRPr lang="en-US" sz="2800" b="1" dirty="0">
                  <a:ea typeface="Cambria Math" panose="02040503050406030204" pitchFamily="18" charset="0"/>
                </a:endParaRPr>
              </a:p>
              <a:p>
                <a:r>
                  <a:rPr lang="en-US" sz="2800" dirty="0" smtClean="0">
                    <a:ea typeface="Cambria Math" panose="02040503050406030204" pitchFamily="18" charset="0"/>
                  </a:rPr>
                  <a:t>But x and x’ are different!</a:t>
                </a:r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921" y="4359296"/>
                <a:ext cx="9955559" cy="1384995"/>
              </a:xfrm>
              <a:prstGeom prst="rect">
                <a:avLst/>
              </a:prstGeom>
              <a:blipFill>
                <a:blip r:embed="rId3"/>
                <a:stretch>
                  <a:fillRect l="-1286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3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Cryptography</a:t>
            </a:r>
            <a:br>
              <a:rPr lang="en-US" dirty="0" smtClean="0"/>
            </a:br>
            <a:r>
              <a:rPr lang="en-US" dirty="0" smtClean="0"/>
              <a:t>CS 555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12: Cryptographic Hash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Katz and Lindell 5.3-5.4 + A.4 </a:t>
            </a:r>
          </a:p>
          <a:p>
            <a:r>
              <a:rPr lang="en-US" dirty="0" smtClean="0"/>
              <a:t>Appendix A.4 (“Birthday Problem”)</a:t>
            </a:r>
          </a:p>
          <a:p>
            <a:r>
              <a:rPr lang="en-US" dirty="0" smtClean="0"/>
              <a:t>HMACs + Generic Attacks on Hash Functions</a:t>
            </a:r>
          </a:p>
          <a:p>
            <a:endParaRPr lang="en-US" dirty="0" smtClean="0"/>
          </a:p>
          <a:p>
            <a:r>
              <a:rPr lang="en-US" smtClean="0"/>
              <a:t>Work on Homework 2 </a:t>
            </a:r>
            <a:r>
              <a:rPr lang="en-US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Authenticated Encryption</a:t>
                </a:r>
              </a:p>
              <a:p>
                <a:r>
                  <a:rPr lang="en-US" dirty="0" smtClean="0"/>
                  <a:t>Encrypt then Authenticate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Enc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Mac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where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Enc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sub>
                          </m:sSub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Today’s Goals:</a:t>
                </a:r>
              </a:p>
              <a:p>
                <a:r>
                  <a:rPr lang="en-US" dirty="0" smtClean="0"/>
                  <a:t>Cryptographic Hash Functions</a:t>
                </a:r>
              </a:p>
              <a:p>
                <a:r>
                  <a:rPr lang="en-US" dirty="0" err="1"/>
                  <a:t>Merkle-Damgård</a:t>
                </a:r>
                <a:r>
                  <a:rPr lang="en-US" dirty="0"/>
                  <a:t> Transform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5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320" y="200501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 smtClean="0"/>
              <a:t>H(x)=y</a:t>
            </a:r>
            <a:endParaRPr lang="en-US" sz="1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32281" y="4580057"/>
            <a:ext cx="4363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Long Input: x</a:t>
            </a:r>
            <a:endParaRPr lang="en-US" sz="3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043420" y="3515043"/>
            <a:ext cx="1267460" cy="103803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33639" y="4553079"/>
            <a:ext cx="4363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Short Output: y</a:t>
            </a:r>
            <a:endParaRPr lang="en-US" sz="32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76320" y="3332480"/>
            <a:ext cx="1852932" cy="13309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2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Pigeonhole Principle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Image result for pigeon hole princi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654" y="2371115"/>
            <a:ext cx="6671945" cy="4486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8207"/>
            <a:ext cx="10515600" cy="80581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“You cannot fit 10 pigeons into 9 pigeonholes”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5703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840" y="1847850"/>
            <a:ext cx="846836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By Pigeonhole Principle there must exist x and y s.t.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6000" dirty="0" smtClean="0"/>
              <a:t>H(x) = H(y)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5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Hash Function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21720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Hash Tables</a:t>
            </a:r>
          </a:p>
          <a:p>
            <a:pPr lvl="1"/>
            <a:r>
              <a:rPr lang="en-US" sz="3600" dirty="0" smtClean="0"/>
              <a:t>O(1) lookup*</a:t>
            </a:r>
          </a:p>
          <a:p>
            <a:pPr lvl="1"/>
            <a:endParaRPr lang="en-US" sz="3600" dirty="0"/>
          </a:p>
          <a:p>
            <a:r>
              <a:rPr lang="en-US" sz="4000" dirty="0" smtClean="0"/>
              <a:t>“Good hash function” should yield “few collisions”</a:t>
            </a:r>
          </a:p>
          <a:p>
            <a:endParaRPr lang="en-US" sz="40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* Certain terms and conditions apply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Collision-Resistant Hash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b="1" dirty="0" smtClean="0"/>
                  <a:t>Intuition</a:t>
                </a:r>
                <a:r>
                  <a:rPr lang="en-US" dirty="0" smtClean="0"/>
                  <a:t>: Hard for computationally bounded attacker to find 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 s.t.</a:t>
                </a:r>
              </a:p>
              <a:p>
                <a:pPr marL="0" indent="0">
                  <a:buNone/>
                </a:pPr>
                <a:r>
                  <a:rPr lang="en-US" dirty="0" smtClean="0"/>
                  <a:t>H(x) = H(y)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How to formalize this intuition?</a:t>
                </a:r>
              </a:p>
              <a:p>
                <a:r>
                  <a:rPr lang="en-US" b="1" dirty="0" smtClean="0"/>
                  <a:t>Attempt 1:</a:t>
                </a:r>
                <a:r>
                  <a:rPr lang="en-US" dirty="0" smtClean="0"/>
                  <a:t> For all PPT A,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𝑛𝑒𝑔𝑙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 smtClean="0"/>
                  <a:t>The Problem: </a:t>
                </a:r>
                <a:r>
                  <a:rPr lang="en-US" dirty="0" smtClean="0"/>
                  <a:t>Let 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 be given s.t. H(x)=H(y)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We are assuming that |x| </a:t>
                </a:r>
                <a:r>
                  <a:rPr lang="en-US" dirty="0"/>
                  <a:t>&gt;</a:t>
                </a:r>
                <a:r>
                  <a:rPr lang="en-US" dirty="0" smtClean="0"/>
                  <a:t> |H(x)|. Why?</a:t>
                </a:r>
              </a:p>
              <a:p>
                <a:pPr lvl="1"/>
                <a:r>
                  <a:rPr lang="en-US" dirty="0" smtClean="0"/>
                  <a:t>H(x)=x is perfectly collision resistant! (but with no compression)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Hash Function Syntax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Two </a:t>
                </a:r>
                <a:r>
                  <a:rPr lang="en-US" dirty="0"/>
                  <a:t>Algorithms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Gen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(Key-generation algorithm)</a:t>
                </a:r>
              </a:p>
              <a:p>
                <a:pPr lvl="2"/>
                <a:r>
                  <a:rPr lang="en-US" dirty="0"/>
                  <a:t>Input: Random Bits R</a:t>
                </a:r>
              </a:p>
              <a:p>
                <a:pPr lvl="2"/>
                <a:r>
                  <a:rPr lang="en-US" dirty="0"/>
                  <a:t>Output: </a:t>
                </a:r>
                <a:r>
                  <a:rPr lang="en-US" strike="sngStrike" dirty="0"/>
                  <a:t>Secret</a:t>
                </a:r>
                <a:r>
                  <a:rPr lang="en-US" dirty="0"/>
                  <a:t> key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(Hashing Algorithm</a:t>
                </a:r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Input: </a:t>
                </a:r>
                <a:r>
                  <a:rPr lang="en-US" dirty="0" smtClean="0"/>
                  <a:t>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message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   (unbounded length)</a:t>
                </a:r>
                <a:endParaRPr lang="en-US" dirty="0"/>
              </a:p>
              <a:p>
                <a:pPr lvl="2"/>
                <a:r>
                  <a:rPr lang="en-US" dirty="0"/>
                  <a:t>Output: </a:t>
                </a:r>
                <a:r>
                  <a:rPr lang="en-US" dirty="0" smtClean="0"/>
                  <a:t>hash value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</a:t>
                </a:r>
              </a:p>
              <a:p>
                <a:pPr lvl="2"/>
                <a:endParaRPr lang="en-US" dirty="0"/>
              </a:p>
              <a:p>
                <a:r>
                  <a:rPr lang="en-US" dirty="0" smtClean="0"/>
                  <a:t>Fixed length hash function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  <m:r>
                          <a:rPr lang="en-US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with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4D3F7-B83F-4105-B753-146AD0E536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27270</TotalTime>
  <Words>531</Words>
  <Application>Microsoft Office PowerPoint</Application>
  <PresentationFormat>Widescreen</PresentationFormat>
  <Paragraphs>172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Wingdings</vt:lpstr>
      <vt:lpstr>Office Theme</vt:lpstr>
      <vt:lpstr>Homework 2 Posted</vt:lpstr>
      <vt:lpstr>Cryptography CS 555</vt:lpstr>
      <vt:lpstr>Recap</vt:lpstr>
      <vt:lpstr>Hash Functions</vt:lpstr>
      <vt:lpstr>Pigeonhole Principle</vt:lpstr>
      <vt:lpstr>Hash Collisions</vt:lpstr>
      <vt:lpstr>Classical Hash Function Applications</vt:lpstr>
      <vt:lpstr>Collision-Resistant Hash Function</vt:lpstr>
      <vt:lpstr>Keyed Hash Function Syntax</vt:lpstr>
      <vt:lpstr>Collision Experiment (〖HashColl〗_(A,Π) (n)) </vt:lpstr>
      <vt:lpstr>Collision Experiment (〖HashColl〗_(A,Π) (n)) </vt:lpstr>
      <vt:lpstr>Theory vs Practice</vt:lpstr>
      <vt:lpstr>Weaker Requirements for Cryptographic Hash</vt:lpstr>
      <vt:lpstr>Weaker Requirements for Cryptographic Hash</vt:lpstr>
      <vt:lpstr>Merkle-Damgård Transform</vt:lpstr>
      <vt:lpstr>Merkle-Damgård Transform</vt:lpstr>
      <vt:lpstr>Merkle-Damgård Transform</vt:lpstr>
      <vt:lpstr>Merkle-Damgård Transform</vt:lpstr>
      <vt:lpstr>Merkle-Damgård Transform</vt:lpstr>
      <vt:lpstr>Next Class</vt:lpstr>
    </vt:vector>
  </TitlesOfParts>
  <Company>SERVERS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 CS 555</dc:title>
  <dc:creator>Blocki, Jeremiah M</dc:creator>
  <cp:lastModifiedBy>Blocki, Jeremiah M</cp:lastModifiedBy>
  <cp:revision>367</cp:revision>
  <dcterms:created xsi:type="dcterms:W3CDTF">2016-12-31T20:38:01Z</dcterms:created>
  <dcterms:modified xsi:type="dcterms:W3CDTF">2017-02-06T19:48:17Z</dcterms:modified>
</cp:coreProperties>
</file>