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1" r:id="rId2"/>
    <p:sldId id="256" r:id="rId3"/>
    <p:sldId id="394" r:id="rId4"/>
    <p:sldId id="440" r:id="rId5"/>
    <p:sldId id="445" r:id="rId6"/>
    <p:sldId id="464" r:id="rId7"/>
    <p:sldId id="465" r:id="rId8"/>
    <p:sldId id="466" r:id="rId9"/>
    <p:sldId id="467" r:id="rId10"/>
    <p:sldId id="473" r:id="rId11"/>
    <p:sldId id="468" r:id="rId12"/>
    <p:sldId id="474" r:id="rId13"/>
    <p:sldId id="469" r:id="rId14"/>
    <p:sldId id="470" r:id="rId15"/>
    <p:sldId id="471" r:id="rId16"/>
    <p:sldId id="472" r:id="rId17"/>
    <p:sldId id="478" r:id="rId18"/>
    <p:sldId id="479" r:id="rId19"/>
    <p:sldId id="476" r:id="rId20"/>
    <p:sldId id="477" r:id="rId21"/>
    <p:sldId id="475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or Late Work: Homework is due at the beginning of class on the given due date. If you have a planned absence for a class on a date when homework is due, then you should email your completed assignment to the TA before the deadline. The following penalties apply for late </a:t>
            </a:r>
            <a:r>
              <a:rPr lang="en-US" dirty="0" err="1" smtClean="0"/>
              <a:t>homeworks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 Late reports turned in within 24 hours of the deadline will receive a 10% penalty. </a:t>
            </a:r>
          </a:p>
          <a:p>
            <a:r>
              <a:rPr lang="en-US" dirty="0" smtClean="0"/>
              <a:t> Reports turned in 24 hours late, but within 48 hours of the deadline will receive a 25% penalty. </a:t>
            </a:r>
          </a:p>
          <a:p>
            <a:r>
              <a:rPr lang="en-US" dirty="0" smtClean="0"/>
              <a:t> Reports turned in more than two days after the deadline will be counted as a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1: Due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Image result for home alone scre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68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Independent Key Principle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“different instances of cryptographic primitives should always use independent keys”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(Encrypt-and-Authenticate)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:r>
                  <a:rPr lang="en-US" dirty="0"/>
                  <a:t>m</a:t>
                </a:r>
                <a:r>
                  <a:rPr lang="en-US" baseline="-25000" dirty="0"/>
                  <a:t>0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:r>
                  <a:rPr lang="en-US" dirty="0"/>
                  <a:t>m</a:t>
                </a:r>
                <a:r>
                  <a:rPr lang="en-US" baseline="-25000" dirty="0"/>
                  <a:t>0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036560" y="3500943"/>
            <a:ext cx="3931920" cy="2676020"/>
          </a:xfrm>
          <a:prstGeom prst="wedgeEllipseCallout">
            <a:avLst>
              <a:gd name="adj1" fmla="val -188489"/>
              <a:gd name="adj2" fmla="val -102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Encrypt and Authenticate Paradigm does not work in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3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Doesn’t necessarily work: See textbook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4: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599854"/>
            <a:ext cx="2821305" cy="2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Tasks: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CCA-Security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query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dirty="0" smtClean="0"/>
                  <a:t>Hint: </a:t>
                </a:r>
                <a:r>
                  <a:rPr lang="en-US" dirty="0"/>
                  <a:t>Follows from strong security of MAC since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also implies unforgeability.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dirty="0" smtClean="0"/>
                  <a:t>Hint: otherwise we can use A to break CPA-security</a:t>
                </a:r>
              </a:p>
              <a:p>
                <a:pPr lvl="1"/>
                <a:r>
                  <a:rPr lang="en-US" dirty="0" smtClean="0"/>
                  <a:t>Hint 2: simulate decryption oracle by always returning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when given new ciphertext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Solution? Alice transmits c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to Bob, who decrypts and sends Alice c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etc…</a:t>
            </a:r>
            <a:endParaRPr lang="en-US" dirty="0"/>
          </a:p>
          <a:p>
            <a:r>
              <a:rPr lang="en-US" dirty="0"/>
              <a:t>Authenticated Encryption scheme is 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For fixed length-messages</a:t>
            </a:r>
          </a:p>
          <a:p>
            <a:r>
              <a:rPr lang="en-US" dirty="0" smtClean="0"/>
              <a:t>We still need to worry about </a:t>
            </a:r>
          </a:p>
          <a:p>
            <a:pPr lvl="1"/>
            <a:r>
              <a:rPr lang="en-US" dirty="0" smtClean="0"/>
              <a:t>Re-ordering attacks </a:t>
            </a:r>
          </a:p>
          <a:p>
            <a:pPr lvl="2"/>
            <a:r>
              <a:rPr lang="en-US" dirty="0" smtClean="0"/>
              <a:t>Alice sends 2n-bit message to Bob as 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Replay Attacks</a:t>
            </a:r>
          </a:p>
          <a:p>
            <a:pPr lvl="2"/>
            <a:r>
              <a:rPr lang="en-US" dirty="0" smtClean="0"/>
              <a:t>Attacker who intercepts message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 can replay this message later in the conversation</a:t>
            </a:r>
          </a:p>
          <a:p>
            <a:pPr lvl="1"/>
            <a:r>
              <a:rPr lang="en-US" dirty="0" smtClean="0"/>
              <a:t>Reflection Attack</a:t>
            </a:r>
          </a:p>
          <a:p>
            <a:pPr lvl="2"/>
            <a:r>
              <a:rPr lang="en-US" dirty="0" smtClean="0"/>
              <a:t>Attacker intercepts message 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sent from Alice to Bob and replays to c</a:t>
            </a:r>
            <a:r>
              <a:rPr lang="en-US" baseline="-25000" dirty="0" smtClean="0"/>
              <a:t>1 </a:t>
            </a:r>
            <a:r>
              <a:rPr lang="en-US" dirty="0" smtClean="0"/>
              <a:t>Alice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11: Authenticated Encryption + CCA-Security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Security vs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Conceptual Distinction</a:t>
            </a:r>
          </a:p>
          <a:p>
            <a:pPr lvl="1"/>
            <a:r>
              <a:rPr lang="en-US" dirty="0" smtClean="0"/>
              <a:t>CCA-Security the goal is secrecy (hide message from active adversary)</a:t>
            </a:r>
          </a:p>
          <a:p>
            <a:pPr lvl="1"/>
            <a:r>
              <a:rPr lang="en-US" dirty="0" smtClean="0"/>
              <a:t>Authenticated Encryption: the goal is integrity +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5.1-5.2</a:t>
            </a:r>
          </a:p>
          <a:p>
            <a:r>
              <a:rPr lang="en-US" dirty="0" smtClean="0"/>
              <a:t>Cryptographic Hash Functions</a:t>
            </a:r>
          </a:p>
          <a:p>
            <a:r>
              <a:rPr lang="en-US" dirty="0" smtClean="0"/>
              <a:t>Homework 2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Secrecy vs Confidentiality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Authenticated Encryption</a:t>
            </a:r>
          </a:p>
          <a:p>
            <a:r>
              <a:rPr lang="en-US" dirty="0" smtClean="0"/>
              <a:t>Build Authenticated Encryption </a:t>
            </a:r>
            <a:r>
              <a:rPr lang="en-US" dirty="0"/>
              <a:t>Scheme with </a:t>
            </a:r>
            <a:r>
              <a:rPr lang="en-US" dirty="0" smtClean="0"/>
              <a:t>CCA-Security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Encryption:</a:t>
            </a:r>
            <a:r>
              <a:rPr lang="en-US" dirty="0" smtClean="0">
                <a:latin typeface="Cambria Math" panose="02040503050406030204" pitchFamily="18" charset="0"/>
              </a:rPr>
              <a:t> Hides a message from the attacker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Message Authentication Codes</a:t>
            </a:r>
            <a:r>
              <a:rPr lang="en-US" dirty="0" smtClean="0">
                <a:latin typeface="Cambria Math" panose="02040503050406030204" pitchFamily="18" charset="0"/>
              </a:rPr>
              <a:t>: Prevents attacker from tampering with message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Image result for why not 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0" y="3790155"/>
            <a:ext cx="2784475" cy="27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8054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876297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4" grpId="0"/>
      <p:bldP spid="39" grpId="0"/>
      <p:bldP spid="41" grpId="0"/>
      <p:bldP spid="42" grpId="0"/>
      <p:bldP spid="4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7499437" y="2617023"/>
            <a:ext cx="3854363" cy="3448497"/>
          </a:xfrm>
          <a:prstGeom prst="wedgeEllipseCallout">
            <a:avLst>
              <a:gd name="adj1" fmla="val 28196"/>
              <a:gd name="adj2" fmla="val -9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Game is very similar to MAC-Forge game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an </a:t>
                </a:r>
                <a:r>
                  <a:rPr lang="en-US" sz="2800" b="1" dirty="0" smtClean="0"/>
                  <a:t>authenticated encryption scheme </a:t>
                </a:r>
                <a:r>
                  <a:rPr lang="en-US" sz="2800" dirty="0" smtClean="0"/>
                  <a:t>if it is CCA-secure and any PPT attacker wins </a:t>
                </a:r>
                <a:r>
                  <a:rPr lang="en-US" sz="2800" dirty="0" err="1" smtClean="0"/>
                  <a:t>Encforge</a:t>
                </a:r>
                <a:r>
                  <a:rPr lang="en-US" sz="2800" dirty="0" smtClean="0"/>
                  <a:t> with negligible probability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7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Intercept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r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19517" y="3754944"/>
            <a:ext cx="5088803" cy="2676020"/>
          </a:xfrm>
          <a:prstGeom prst="wedgeEllipseCallout">
            <a:avLst>
              <a:gd name="adj1" fmla="val 59294"/>
              <a:gd name="adj2" fmla="val -56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Attack exploited fact that same secret key used for MAC’/</a:t>
            </a:r>
            <a:r>
              <a:rPr lang="en-US" sz="2800" dirty="0" err="1" smtClean="0"/>
              <a:t>Enc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25625</TotalTime>
  <Words>742</Words>
  <Application>Microsoft Office PowerPoint</Application>
  <PresentationFormat>Widescreen</PresentationFormat>
  <Paragraphs>208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Office Theme</vt:lpstr>
      <vt:lpstr>Homework 1: Due Now</vt:lpstr>
      <vt:lpstr>Cryptography CS 555</vt:lpstr>
      <vt:lpstr>Recap</vt:lpstr>
      <vt:lpstr>Authenticated Encryption</vt:lpstr>
      <vt:lpstr>Unforgeable Encryption Experiment (Encforge_(A,Π) (n)) </vt:lpstr>
      <vt:lpstr>Unforgeable Encryption Experiment (Encforge_(A,Π) (n)) </vt:lpstr>
      <vt:lpstr>Building Authenticated Encryption</vt:lpstr>
      <vt:lpstr>Building Authenticated Encryption</vt:lpstr>
      <vt:lpstr>Building Authenticated Encryption</vt:lpstr>
      <vt:lpstr>Independent Key Principle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Proof Sketch</vt:lpstr>
      <vt:lpstr>Secure Communication Session</vt:lpstr>
      <vt:lpstr>Secure Communication Session</vt:lpstr>
      <vt:lpstr>Authenticated Security vs CCA-Security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342</cp:revision>
  <dcterms:created xsi:type="dcterms:W3CDTF">2016-12-31T20:38:01Z</dcterms:created>
  <dcterms:modified xsi:type="dcterms:W3CDTF">2017-04-07T16:59:29Z</dcterms:modified>
</cp:coreProperties>
</file>