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21" r:id="rId3"/>
    <p:sldId id="394" r:id="rId4"/>
    <p:sldId id="440" r:id="rId5"/>
    <p:sldId id="445" r:id="rId6"/>
    <p:sldId id="446" r:id="rId7"/>
    <p:sldId id="452" r:id="rId8"/>
    <p:sldId id="453" r:id="rId9"/>
    <p:sldId id="454" r:id="rId10"/>
    <p:sldId id="455" r:id="rId11"/>
    <p:sldId id="456" r:id="rId12"/>
    <p:sldId id="458" r:id="rId13"/>
    <p:sldId id="459" r:id="rId14"/>
    <p:sldId id="460" r:id="rId15"/>
    <p:sldId id="461" r:id="rId16"/>
    <p:sldId id="462" r:id="rId17"/>
    <p:sldId id="457" r:id="rId18"/>
    <p:sldId id="463" r:id="rId19"/>
    <p:sldId id="3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2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6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7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5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10: Constructing Message Authentication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Distinguisher 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 oracle O (either 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or truly random f)</a:t>
                </a:r>
              </a:p>
              <a:p>
                <a:r>
                  <a:rPr lang="en-US" dirty="0" smtClean="0"/>
                  <a:t>Run PPT </a:t>
                </a:r>
                <a:r>
                  <a:rPr lang="en-US" dirty="0" err="1" smtClean="0"/>
                  <a:t>Macforge</a:t>
                </a:r>
                <a:r>
                  <a:rPr lang="en-US" dirty="0" smtClean="0"/>
                  <a:t> adversary A</a:t>
                </a:r>
              </a:p>
              <a:p>
                <a:r>
                  <a:rPr lang="en-US" dirty="0" smtClean="0"/>
                  <a:t>When adversary queries with message m, respond with O(m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Output 1 if attacker wins </a:t>
                </a:r>
                <a:r>
                  <a:rPr lang="en-US" smtClean="0"/>
                  <a:t>(otherwise 0)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If O = f then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baseline="30000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dirty="0" smtClean="0"/>
                  <a:t>O=F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</a:t>
                </a:r>
                <a:r>
                  <a:rPr lang="en-US" dirty="0" smtClean="0"/>
                  <a:t>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9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Distinguisher 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O = f then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baseline="30000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O=F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Advantage: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baseline="30000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baseline="30000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baseline="30000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non-negligible and D runs in PPT if A does.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4.6: </a:t>
                </a:r>
                <a:r>
                  <a:rPr lang="en-US" dirty="0" smtClean="0"/>
                  <a:t>If F is a PRF then this is a secure (fixed-length) MAC for messages of length 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Limitation: </a:t>
                </a:r>
                <a:r>
                  <a:rPr lang="en-US" dirty="0" smtClean="0"/>
                  <a:t>What if we want to authenticate a longer message?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First: A few failed attempts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is wrong?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Block-reordering attack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i="1" dirty="0"/>
                        <m:t>m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d</m:t>
                      </m:r>
                      <m:r>
                        <m:rPr>
                          <m:nor/>
                        </m:rPr>
                        <a:rPr lang="en-US" dirty="0"/>
                        <m:t>,…,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449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Attempt 2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Addresses block-reordering attack.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Any other concerns?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Truncation attack!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i="1" dirty="0"/>
                        <m:t>m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r>
                        <m:rPr>
                          <m:nor/>
                        </m:rPr>
                        <a:rPr lang="en-US" dirty="0"/>
                        <m:t>,…,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333" t="-280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Attempt 3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</a:t>
                </a:r>
                <a:r>
                  <a:rPr lang="en-US" dirty="0"/>
                  <a:t>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Addresses truncation.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Any other concerns?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Mix and Match Attack!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33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:r>
                  <a:rPr lang="en-US" dirty="0"/>
                  <a:t>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</a:t>
                </a:r>
                <a:r>
                  <a:rPr lang="en-US" dirty="0"/>
                  <a:t>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:r>
                  <a:rPr lang="en-US" dirty="0" smtClean="0"/>
                  <a:t>m’ </a:t>
                </a:r>
                <a:r>
                  <a:rPr lang="en-US" dirty="0"/>
                  <a:t>= </a:t>
                </a:r>
                <a:r>
                  <a:rPr lang="en-US" dirty="0" smtClean="0"/>
                  <a:t>m’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,…,</a:t>
                </a:r>
                <a:r>
                  <a:rPr lang="en-US" dirty="0" err="1" smtClean="0"/>
                  <a:t>m’</a:t>
                </a:r>
                <a:r>
                  <a:rPr lang="en-US" baseline="-25000" dirty="0" err="1" smtClean="0"/>
                  <a:t>d</a:t>
                </a:r>
                <a:r>
                  <a:rPr lang="en-US" baseline="-25000" dirty="0" smtClean="0"/>
                  <a:t> </a:t>
                </a:r>
                <a:r>
                  <a:rPr lang="en-US" dirty="0"/>
                  <a:t>where each </a:t>
                </a:r>
                <a:r>
                  <a:rPr lang="en-US" dirty="0" err="1" smtClean="0"/>
                  <a:t>m’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is n bits 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∥ℓ∥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b="0" i="0" dirty="0" smtClean="0"/>
                        <m:t>′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Mix and Match Attack!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r>
                        <m:rPr>
                          <m:nor/>
                        </m:rPr>
                        <a:rPr lang="en-US" b="0" i="0" dirty="0" smtClean="0"/>
                        <m:t>,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b="0" i="0" dirty="0" smtClean="0"/>
                        <m:t>′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2</m:t>
                      </m:r>
                      <m:r>
                        <m:rPr>
                          <m:nor/>
                        </m:rPr>
                        <a:rPr lang="en-US" b="0" i="0" dirty="0" smtClean="0"/>
                        <m:t>,</m:t>
                      </m:r>
                      <m:r>
                        <m:rPr>
                          <m:nor/>
                        </m:rPr>
                        <a:rPr lang="en-US" b="0" i="0" dirty="0" smtClean="0"/>
                        <m:t>m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3</m:t>
                      </m:r>
                      <m:r>
                        <m:rPr>
                          <m:nor/>
                        </m:rPr>
                        <a:rPr lang="en-US" b="0" i="0" dirty="0" smtClean="0"/>
                        <m:t>,...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non-failed approach </a:t>
                </a:r>
                <a:r>
                  <a:rPr lang="en-US" dirty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r>
                  <a:rPr lang="en-US" dirty="0" smtClean="0"/>
                  <a:t>Let m =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,…,m</a:t>
                </a:r>
                <a:r>
                  <a:rPr lang="en-US" baseline="-25000" dirty="0" smtClean="0"/>
                  <a:t>d </a:t>
                </a:r>
                <a:r>
                  <a:rPr lang="en-US" dirty="0" smtClean="0"/>
                  <a:t>where each 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is n/4 bits and m has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ℓ&lt;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err="1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n/4 bit string r</a:t>
                </a:r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(Note: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n/4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50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n/4 bit string r</a:t>
                </a:r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(Note: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n/4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4.8: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4.4-4.5</a:t>
            </a:r>
          </a:p>
          <a:p>
            <a:r>
              <a:rPr lang="en-US" dirty="0" smtClean="0"/>
              <a:t>CBC-MAC</a:t>
            </a:r>
            <a:r>
              <a:rPr lang="en-US" dirty="0"/>
              <a:t> </a:t>
            </a:r>
            <a:r>
              <a:rPr lang="en-US" dirty="0" smtClean="0"/>
              <a:t>and Authenticated Encryption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Homework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on </a:t>
            </a:r>
            <a:r>
              <a:rPr lang="en-US" b="1" dirty="0" smtClean="0"/>
              <a:t>Friday (next class)</a:t>
            </a:r>
            <a:r>
              <a:rPr lang="en-US" dirty="0" smtClean="0"/>
              <a:t> at the </a:t>
            </a:r>
            <a:r>
              <a:rPr lang="en-US" b="1" dirty="0" smtClean="0"/>
              <a:t>beginning</a:t>
            </a:r>
            <a:r>
              <a:rPr lang="en-US" dirty="0" smtClean="0"/>
              <a:t> of class</a:t>
            </a:r>
          </a:p>
          <a:p>
            <a:endParaRPr lang="en-US" dirty="0"/>
          </a:p>
          <a:p>
            <a:r>
              <a:rPr lang="en-US" dirty="0" smtClean="0"/>
              <a:t>Please typeset your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Integrity</a:t>
            </a:r>
          </a:p>
          <a:p>
            <a:r>
              <a:rPr lang="en-US" dirty="0" smtClean="0"/>
              <a:t>Message Authentication Codes</a:t>
            </a:r>
          </a:p>
          <a:p>
            <a:r>
              <a:rPr lang="en-US" dirty="0" smtClean="0"/>
              <a:t>Side-Channel Attacks</a:t>
            </a:r>
          </a:p>
          <a:p>
            <a:r>
              <a:rPr lang="en-US" strike="sngStrike" dirty="0"/>
              <a:t>Build Secure MACs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Today’s Goals:</a:t>
            </a:r>
          </a:p>
          <a:p>
            <a:r>
              <a:rPr lang="en-US" dirty="0" smtClean="0"/>
              <a:t>Build a Secure MAC</a:t>
            </a:r>
          </a:p>
          <a:p>
            <a:pPr lvl="1"/>
            <a:r>
              <a:rPr lang="en-US" dirty="0" smtClean="0"/>
              <a:t>Key tool in Construction of CCA-Secure Encryption Schemes</a:t>
            </a:r>
          </a:p>
          <a:p>
            <a:r>
              <a:rPr lang="en-US" strike="sngStrike" dirty="0" smtClean="0"/>
              <a:t>Construct CCA-Secure Encryption Scheme</a:t>
            </a:r>
            <a:endParaRPr lang="en-US" strike="sngStrik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dirty="0"/>
                  <a:t> (Key-generation algorithm)</a:t>
                </a:r>
              </a:p>
              <a:p>
                <a:pPr lvl="2"/>
                <a:r>
                  <a:rPr lang="en-US" sz="2600" dirty="0"/>
                  <a:t>Input: </a:t>
                </a:r>
                <a:r>
                  <a:rPr lang="en-US" sz="2600" dirty="0" smtClean="0"/>
                  <a:t>security parameter 1</a:t>
                </a:r>
                <a:r>
                  <a:rPr lang="en-US" sz="2600" baseline="30000" dirty="0" smtClean="0"/>
                  <a:t>n </a:t>
                </a:r>
                <a:r>
                  <a:rPr lang="en-US" sz="2600" dirty="0" smtClean="0"/>
                  <a:t>(unary) and random bits R</a:t>
                </a:r>
                <a:endParaRPr lang="en-US" sz="2600" baseline="30000" dirty="0"/>
              </a:p>
              <a:p>
                <a:pPr lvl="2"/>
                <a:r>
                  <a:rPr lang="en-US" sz="2600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sz="2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sz="2600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sz="3000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(Tag Generation </a:t>
                </a:r>
                <a:r>
                  <a:rPr lang="en-US" sz="3000" dirty="0"/>
                  <a:t>algorithm)</a:t>
                </a:r>
              </a:p>
              <a:p>
                <a:pPr lvl="2"/>
                <a:r>
                  <a:rPr lang="en-US" sz="2600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2600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600" dirty="0" smtClean="0"/>
                  <a:t> and random bits R</a:t>
                </a:r>
                <a:endParaRPr lang="en-US" sz="2600" dirty="0"/>
              </a:p>
              <a:p>
                <a:pPr lvl="2"/>
                <a:r>
                  <a:rPr lang="en-US" sz="2600" dirty="0"/>
                  <a:t>Output: </a:t>
                </a:r>
                <a:r>
                  <a:rPr lang="en-US" sz="2600" dirty="0" smtClean="0"/>
                  <a:t>a tag t</a:t>
                </a:r>
                <a:endParaRPr lang="en-US" sz="2600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3000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(Verification algorithm)</a:t>
                </a:r>
                <a:endParaRPr lang="en-US" sz="3000" dirty="0"/>
              </a:p>
              <a:p>
                <a:pPr lvl="2"/>
                <a:r>
                  <a:rPr lang="en-US" sz="2600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sz="2600" dirty="0" smtClean="0"/>
                  <a:t> and a tag t </a:t>
                </a:r>
                <a:endParaRPr lang="en-US" sz="2600" dirty="0"/>
              </a:p>
              <a:p>
                <a:pPr lvl="2"/>
                <a:r>
                  <a:rPr lang="en-US" sz="2600" dirty="0"/>
                  <a:t>Output: </a:t>
                </a:r>
                <a:r>
                  <a:rPr lang="en-US" sz="2600" dirty="0" smtClean="0"/>
                  <a:t>a bit b (b=1 means “valid” and b=0 means “invalid”)</a:t>
                </a:r>
                <a:endParaRPr lang="en-US" sz="2600" i="1" dirty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39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90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900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Strong MAC Authentication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0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Simply uses a secure PRF 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Canonical Verification Algorithm…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4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4.6: </a:t>
                </a:r>
                <a:r>
                  <a:rPr lang="en-US" dirty="0" smtClean="0"/>
                  <a:t>If F is a PRF then this is a secure (fixed-length) MAC for messages of length 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Start with attacker who breaks MAC security and build an attacker who breaks PRF security (contradiction!)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Sufficient to start with attacker who breaks regular MAC security (why?)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Breaking MAC Security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497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</a:t>
            </a:r>
            <a:r>
              <a:rPr lang="en-US" sz="2400" b="1" baseline="-25000" dirty="0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321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𝑚𝑞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32148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</a:t>
            </a:r>
            <a:r>
              <a:rPr lang="en-US" sz="2400" b="1" baseline="-25000" dirty="0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</a:t>
            </a:r>
            <a:r>
              <a:rPr lang="en-US" sz="2400" b="1" baseline="-25000" dirty="0" smtClean="0"/>
              <a:t>K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positive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2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33893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2657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1.85185E-6 L 0.11185 0.0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4" grpId="0"/>
      <p:bldP spid="24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3819" y="4474588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Similar Game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5468" y="4474588"/>
                <a:ext cx="363355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Truly Random Function</a:t>
                </a:r>
              </a:p>
              <a:p>
                <a:r>
                  <a:rPr lang="en-US" sz="2800" b="1" dirty="0" smtClean="0"/>
                  <a:t>f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dirty="0" err="1"/>
                  <a:t>Func</a:t>
                </a:r>
                <a:r>
                  <a:rPr lang="en-US" sz="2800" b="1" baseline="-25000" dirty="0" err="1"/>
                  <a:t>n</a:t>
                </a:r>
                <a:r>
                  <a:rPr lang="en-US" sz="2800" b="1" dirty="0" smtClean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468" y="4474588"/>
                <a:ext cx="3633559" cy="954107"/>
              </a:xfrm>
              <a:prstGeom prst="rect">
                <a:avLst/>
              </a:prstGeom>
              <a:blipFill>
                <a:blip r:embed="rId7"/>
                <a:stretch>
                  <a:fillRect l="-3356" t="-5732" r="-218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34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7" cy="494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7" cy="494494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321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𝑚𝑞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32148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635" y="5385754"/>
                <a:ext cx="11795760" cy="1156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ea typeface="Cambria Math" panose="02040503050406030204" pitchFamily="18" charset="0"/>
                  </a:rPr>
                  <a:t>Claim: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𝑗𝑢𝑠𝑡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𝑃𝑃𝑇</m:t>
                        </m:r>
                      </m:e>
                    </m:d>
                  </m:oMath>
                </a14:m>
                <a:endParaRPr lang="en-US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35" y="5385754"/>
                <a:ext cx="11795760" cy="1156150"/>
              </a:xfrm>
              <a:prstGeom prst="rect">
                <a:avLst/>
              </a:prstGeom>
              <a:blipFill>
                <a:blip r:embed="rId10"/>
                <a:stretch>
                  <a:fillRect l="-1292" t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113280" y="3870960"/>
            <a:ext cx="3728720" cy="75184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6819084" y="536028"/>
            <a:ext cx="4994543" cy="3016469"/>
          </a:xfrm>
          <a:prstGeom prst="wedgeEllipseCallout">
            <a:avLst>
              <a:gd name="adj1" fmla="val -126402"/>
              <a:gd name="adj2" fmla="val 66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Why? Because f(m) is distributed uniformly </a:t>
            </a:r>
          </a:p>
          <a:p>
            <a:pPr algn="ctr"/>
            <a:r>
              <a:rPr lang="en-US" sz="2400" dirty="0" smtClean="0"/>
              <a:t>in {0,1}</a:t>
            </a:r>
            <a:r>
              <a:rPr lang="en-US" sz="2400" baseline="30000" dirty="0" smtClean="0"/>
              <a:t>n</a:t>
            </a:r>
            <a:r>
              <a:rPr lang="en-US" sz="2400" dirty="0"/>
              <a:t> </a:t>
            </a:r>
            <a:r>
              <a:rPr lang="en-US" sz="2400" dirty="0" smtClean="0"/>
              <a:t>so </a:t>
            </a:r>
            <a:r>
              <a:rPr lang="en-US" sz="2400" dirty="0" err="1" smtClean="0"/>
              <a:t>Pr</a:t>
            </a:r>
            <a:r>
              <a:rPr lang="en-US" sz="2400" dirty="0" smtClean="0"/>
              <a:t>[f(m)=t]=2</a:t>
            </a:r>
            <a:r>
              <a:rPr lang="en-US" sz="2400" baseline="30000" dirty="0" smtClean="0"/>
              <a:t>-n</a:t>
            </a:r>
            <a:endParaRPr lang="en-US" sz="2400" baseline="30000" dirty="0"/>
          </a:p>
          <a:p>
            <a:pPr algn="ctr"/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48391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16602</TotalTime>
  <Words>547</Words>
  <Application>Microsoft Office PowerPoint</Application>
  <PresentationFormat>Widescreen</PresentationFormat>
  <Paragraphs>197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Wingdings</vt:lpstr>
      <vt:lpstr>Office Theme</vt:lpstr>
      <vt:lpstr>Cryptography CS 555</vt:lpstr>
      <vt:lpstr>Reminder: Homework 1</vt:lpstr>
      <vt:lpstr>Recap</vt:lpstr>
      <vt:lpstr>Message Authentication Code Syntax</vt:lpstr>
      <vt:lpstr>Strong MAC Authentication (Macsforge_(A,Π) (n)) </vt:lpstr>
      <vt:lpstr>Strong MAC Construction (Fixed Length)</vt:lpstr>
      <vt:lpstr>Strong MAC Construction (Fixed Length)</vt:lpstr>
      <vt:lpstr>Breaking MAC Security  (Macforge_(A,Π) (n)) </vt:lpstr>
      <vt:lpstr>A Similar Game  (Macforge_(A,Π ̃ ) (n)) </vt:lpstr>
      <vt:lpstr>PRF Distinguisher D</vt:lpstr>
      <vt:lpstr>PRF Distinguisher D</vt:lpstr>
      <vt:lpstr>Strong MAC Construction (Fixed Length)</vt:lpstr>
      <vt:lpstr>MACs for Arbitrary Length Messages</vt:lpstr>
      <vt:lpstr>MACs for Arbitrary Length Messages</vt:lpstr>
      <vt:lpstr>MACs for Arbitrary Length Messages</vt:lpstr>
      <vt:lpstr>MACs for Arbitrary Length Messages</vt:lpstr>
      <vt:lpstr>MACs for Arbitrary Length Messages</vt:lpstr>
      <vt:lpstr>MACs for Arbitrary Length Messages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315</cp:revision>
  <dcterms:created xsi:type="dcterms:W3CDTF">2016-12-31T20:38:01Z</dcterms:created>
  <dcterms:modified xsi:type="dcterms:W3CDTF">2017-02-01T18:16:29Z</dcterms:modified>
</cp:coreProperties>
</file>